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0"/>
  </p:notesMasterIdLst>
  <p:handoutMasterIdLst>
    <p:handoutMasterId r:id="rId161"/>
  </p:handoutMasterIdLst>
  <p:sldIdLst>
    <p:sldId id="258" r:id="rId2"/>
    <p:sldId id="277" r:id="rId3"/>
    <p:sldId id="273" r:id="rId4"/>
    <p:sldId id="308" r:id="rId5"/>
    <p:sldId id="571" r:id="rId6"/>
    <p:sldId id="572" r:id="rId7"/>
    <p:sldId id="573" r:id="rId8"/>
    <p:sldId id="574" r:id="rId9"/>
    <p:sldId id="575" r:id="rId10"/>
    <p:sldId id="576" r:id="rId11"/>
    <p:sldId id="577" r:id="rId12"/>
    <p:sldId id="578" r:id="rId13"/>
    <p:sldId id="579" r:id="rId14"/>
    <p:sldId id="581" r:id="rId15"/>
    <p:sldId id="582" r:id="rId16"/>
    <p:sldId id="583" r:id="rId17"/>
    <p:sldId id="584" r:id="rId18"/>
    <p:sldId id="585" r:id="rId19"/>
    <p:sldId id="586" r:id="rId20"/>
    <p:sldId id="587" r:id="rId21"/>
    <p:sldId id="588" r:id="rId22"/>
    <p:sldId id="589" r:id="rId23"/>
    <p:sldId id="590" r:id="rId24"/>
    <p:sldId id="591" r:id="rId25"/>
    <p:sldId id="592" r:id="rId26"/>
    <p:sldId id="593" r:id="rId27"/>
    <p:sldId id="594" r:id="rId28"/>
    <p:sldId id="595" r:id="rId29"/>
    <p:sldId id="596" r:id="rId30"/>
    <p:sldId id="597" r:id="rId31"/>
    <p:sldId id="598" r:id="rId32"/>
    <p:sldId id="599" r:id="rId33"/>
    <p:sldId id="600" r:id="rId34"/>
    <p:sldId id="601" r:id="rId35"/>
    <p:sldId id="602" r:id="rId36"/>
    <p:sldId id="603" r:id="rId37"/>
    <p:sldId id="604" r:id="rId38"/>
    <p:sldId id="605" r:id="rId39"/>
    <p:sldId id="606" r:id="rId40"/>
    <p:sldId id="607" r:id="rId41"/>
    <p:sldId id="608" r:id="rId42"/>
    <p:sldId id="610" r:id="rId43"/>
    <p:sldId id="609" r:id="rId44"/>
    <p:sldId id="611" r:id="rId45"/>
    <p:sldId id="612" r:id="rId46"/>
    <p:sldId id="613" r:id="rId47"/>
    <p:sldId id="614" r:id="rId48"/>
    <p:sldId id="615" r:id="rId49"/>
    <p:sldId id="616" r:id="rId50"/>
    <p:sldId id="617" r:id="rId51"/>
    <p:sldId id="618" r:id="rId52"/>
    <p:sldId id="619" r:id="rId53"/>
    <p:sldId id="620" r:id="rId54"/>
    <p:sldId id="621" r:id="rId55"/>
    <p:sldId id="623" r:id="rId56"/>
    <p:sldId id="622" r:id="rId57"/>
    <p:sldId id="624" r:id="rId58"/>
    <p:sldId id="625" r:id="rId59"/>
    <p:sldId id="626" r:id="rId60"/>
    <p:sldId id="627" r:id="rId61"/>
    <p:sldId id="628" r:id="rId62"/>
    <p:sldId id="629" r:id="rId63"/>
    <p:sldId id="630" r:id="rId64"/>
    <p:sldId id="631" r:id="rId65"/>
    <p:sldId id="632" r:id="rId66"/>
    <p:sldId id="633" r:id="rId67"/>
    <p:sldId id="634" r:id="rId68"/>
    <p:sldId id="635" r:id="rId69"/>
    <p:sldId id="636" r:id="rId70"/>
    <p:sldId id="637" r:id="rId71"/>
    <p:sldId id="638" r:id="rId72"/>
    <p:sldId id="639" r:id="rId73"/>
    <p:sldId id="640" r:id="rId74"/>
    <p:sldId id="641" r:id="rId75"/>
    <p:sldId id="642" r:id="rId76"/>
    <p:sldId id="643" r:id="rId77"/>
    <p:sldId id="644" r:id="rId78"/>
    <p:sldId id="645" r:id="rId79"/>
    <p:sldId id="646" r:id="rId80"/>
    <p:sldId id="647" r:id="rId81"/>
    <p:sldId id="648" r:id="rId82"/>
    <p:sldId id="649" r:id="rId83"/>
    <p:sldId id="650" r:id="rId84"/>
    <p:sldId id="651" r:id="rId85"/>
    <p:sldId id="652" r:id="rId86"/>
    <p:sldId id="653" r:id="rId87"/>
    <p:sldId id="654" r:id="rId88"/>
    <p:sldId id="655" r:id="rId89"/>
    <p:sldId id="656" r:id="rId90"/>
    <p:sldId id="657" r:id="rId91"/>
    <p:sldId id="658" r:id="rId92"/>
    <p:sldId id="659" r:id="rId93"/>
    <p:sldId id="660" r:id="rId94"/>
    <p:sldId id="661" r:id="rId95"/>
    <p:sldId id="662" r:id="rId96"/>
    <p:sldId id="663" r:id="rId97"/>
    <p:sldId id="664" r:id="rId98"/>
    <p:sldId id="665" r:id="rId99"/>
    <p:sldId id="666" r:id="rId100"/>
    <p:sldId id="667" r:id="rId101"/>
    <p:sldId id="668" r:id="rId102"/>
    <p:sldId id="670" r:id="rId103"/>
    <p:sldId id="669" r:id="rId104"/>
    <p:sldId id="671" r:id="rId105"/>
    <p:sldId id="672" r:id="rId106"/>
    <p:sldId id="673" r:id="rId107"/>
    <p:sldId id="674" r:id="rId108"/>
    <p:sldId id="675" r:id="rId109"/>
    <p:sldId id="676" r:id="rId110"/>
    <p:sldId id="677" r:id="rId111"/>
    <p:sldId id="678" r:id="rId112"/>
    <p:sldId id="679" r:id="rId113"/>
    <p:sldId id="680" r:id="rId114"/>
    <p:sldId id="681" r:id="rId115"/>
    <p:sldId id="682" r:id="rId116"/>
    <p:sldId id="683" r:id="rId117"/>
    <p:sldId id="684" r:id="rId118"/>
    <p:sldId id="685" r:id="rId119"/>
    <p:sldId id="686" r:id="rId120"/>
    <p:sldId id="687" r:id="rId121"/>
    <p:sldId id="688" r:id="rId122"/>
    <p:sldId id="690" r:id="rId123"/>
    <p:sldId id="691" r:id="rId124"/>
    <p:sldId id="692" r:id="rId125"/>
    <p:sldId id="693" r:id="rId126"/>
    <p:sldId id="694" r:id="rId127"/>
    <p:sldId id="695" r:id="rId128"/>
    <p:sldId id="727" r:id="rId129"/>
    <p:sldId id="696" r:id="rId130"/>
    <p:sldId id="697" r:id="rId131"/>
    <p:sldId id="698" r:id="rId132"/>
    <p:sldId id="699" r:id="rId133"/>
    <p:sldId id="700" r:id="rId134"/>
    <p:sldId id="701" r:id="rId135"/>
    <p:sldId id="702" r:id="rId136"/>
    <p:sldId id="704" r:id="rId137"/>
    <p:sldId id="705" r:id="rId138"/>
    <p:sldId id="706" r:id="rId139"/>
    <p:sldId id="707" r:id="rId140"/>
    <p:sldId id="708" r:id="rId141"/>
    <p:sldId id="709" r:id="rId142"/>
    <p:sldId id="710" r:id="rId143"/>
    <p:sldId id="711" r:id="rId144"/>
    <p:sldId id="712" r:id="rId145"/>
    <p:sldId id="713" r:id="rId146"/>
    <p:sldId id="714" r:id="rId147"/>
    <p:sldId id="715" r:id="rId148"/>
    <p:sldId id="728" r:id="rId149"/>
    <p:sldId id="716" r:id="rId150"/>
    <p:sldId id="717" r:id="rId151"/>
    <p:sldId id="718" r:id="rId152"/>
    <p:sldId id="719" r:id="rId153"/>
    <p:sldId id="720" r:id="rId154"/>
    <p:sldId id="721" r:id="rId155"/>
    <p:sldId id="722" r:id="rId156"/>
    <p:sldId id="724" r:id="rId157"/>
    <p:sldId id="725" r:id="rId158"/>
    <p:sldId id="726" r:id="rId1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660"/>
  </p:normalViewPr>
  <p:slideViewPr>
    <p:cSldViewPr snapToGrid="0">
      <p:cViewPr varScale="1">
        <p:scale>
          <a:sx n="116" d="100"/>
          <a:sy n="116" d="100"/>
        </p:scale>
        <p:origin x="331" y="91"/>
      </p:cViewPr>
      <p:guideLst>
        <p:guide orient="horz" pos="2160"/>
        <p:guide pos="3840"/>
      </p:guideLst>
    </p:cSldViewPr>
  </p:slideViewPr>
  <p:notesTextViewPr>
    <p:cViewPr>
      <p:scale>
        <a:sx n="1" d="1"/>
        <a:sy n="1" d="1"/>
      </p:scale>
      <p:origin x="0" y="0"/>
    </p:cViewPr>
  </p:notesTextViewPr>
  <p:sorterViewPr>
    <p:cViewPr>
      <p:scale>
        <a:sx n="100" d="100"/>
        <a:sy n="100" d="100"/>
      </p:scale>
      <p:origin x="0" y="-18389"/>
    </p:cViewPr>
  </p:sorter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289191-BF92-48A4-AF46-A09BCD0FB380}" type="datetimeFigureOut">
              <a:rPr lang="zh-CN" altLang="en-US" smtClean="0"/>
              <a:t>2023/5/21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A6BAD-F12D-456A-8E64-82F1C81EF244}" type="slidenum">
              <a:rPr lang="zh-CN" altLang="en-US" smtClean="0"/>
              <a:t>‹#›</a:t>
            </a:fld>
            <a:endParaRPr lang="zh-CN" altLang="en-US"/>
          </a:p>
        </p:txBody>
      </p:sp>
    </p:spTree>
    <p:extLst>
      <p:ext uri="{BB962C8B-B14F-4D97-AF65-F5344CB8AC3E}">
        <p14:creationId xmlns:p14="http://schemas.microsoft.com/office/powerpoint/2010/main" val="2335207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AE11B-E389-4863-B5DD-713A1E70C9C4}" type="datetimeFigureOut">
              <a:rPr lang="zh-CN" altLang="en-US" smtClean="0"/>
              <a:t>2023/5/21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E41C2-5E13-429C-9C5E-6471BD5C06F7}" type="slidenum">
              <a:rPr lang="zh-CN" altLang="en-US" smtClean="0"/>
              <a:t>‹#›</a:t>
            </a:fld>
            <a:endParaRPr lang="zh-CN" altLang="en-US"/>
          </a:p>
        </p:txBody>
      </p:sp>
    </p:spTree>
    <p:extLst>
      <p:ext uri="{BB962C8B-B14F-4D97-AF65-F5344CB8AC3E}">
        <p14:creationId xmlns:p14="http://schemas.microsoft.com/office/powerpoint/2010/main" val="305068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C59DF81-0039-4E49-BA1A-365D902E0D93}" type="datetime1">
              <a:rPr lang="zh-CN" altLang="en-US" smtClean="0"/>
              <a:t>2023/5/21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83466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669548-AEC0-4B34-9949-530C16C5427E}" type="datetime1">
              <a:rPr lang="zh-CN" altLang="en-US" smtClean="0"/>
              <a:t>2023/5/21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15933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265CF3-375F-4EB5-9AD1-AAAE299D8C4A}" type="datetime1">
              <a:rPr lang="zh-CN" altLang="en-US" smtClean="0"/>
              <a:t>2023/5/21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25555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2302A7-75BB-4FA1-A2B7-1476D170A756}" type="datetime1">
              <a:rPr lang="zh-CN" altLang="en-US" smtClean="0"/>
              <a:t>2023/5/21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5077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3A19D89-DF2B-4B80-A190-21E9C02F55F9}" type="datetime1">
              <a:rPr lang="zh-CN" altLang="en-US" smtClean="0"/>
              <a:t>2023/5/21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340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9021D2B-7F3D-456F-B54D-D751DD36C5F6}" type="datetime1">
              <a:rPr lang="zh-CN" altLang="en-US" smtClean="0"/>
              <a:t>2023/5/21</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86558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878B01-4465-4FB9-8505-9366F11375E9}" type="datetime1">
              <a:rPr lang="zh-CN" altLang="en-US" smtClean="0"/>
              <a:t>2023/5/21</a:t>
            </a:fld>
            <a:endParaRPr lang="zh-CN" altLang="en-US"/>
          </a:p>
        </p:txBody>
      </p:sp>
      <p:sp>
        <p:nvSpPr>
          <p:cNvPr id="8" name="页脚占位符 7"/>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9" name="灯片编号占位符 8"/>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15218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BC5AE3-CDA1-4A95-9D03-70CF3AA5E0B9}" type="datetime1">
              <a:rPr lang="zh-CN" altLang="en-US" smtClean="0"/>
              <a:t>2023/5/21</a:t>
            </a:fld>
            <a:endParaRPr lang="zh-CN" altLang="en-US"/>
          </a:p>
        </p:txBody>
      </p:sp>
      <p:sp>
        <p:nvSpPr>
          <p:cNvPr id="4" name="页脚占位符 3"/>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5" name="灯片编号占位符 4"/>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3545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D516B-761B-4B22-9C14-77F62F60ED7C}" type="datetime1">
              <a:rPr lang="zh-CN" altLang="en-US" smtClean="0"/>
              <a:t>2023/5/21</a:t>
            </a:fld>
            <a:endParaRPr lang="zh-CN" altLang="en-US"/>
          </a:p>
        </p:txBody>
      </p:sp>
      <p:sp>
        <p:nvSpPr>
          <p:cNvPr id="3" name="页脚占位符 2"/>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4" name="灯片编号占位符 3"/>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66223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9B76EEC-8FF9-48E1-930E-DE14E1EE1D34}" type="datetime1">
              <a:rPr lang="zh-CN" altLang="en-US" smtClean="0"/>
              <a:t>2023/5/21</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298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1FD165-B7E2-4027-9FC3-C11783FAAB3F}" type="datetime1">
              <a:rPr lang="zh-CN" altLang="en-US" smtClean="0"/>
              <a:t>2023/5/21</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70792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659BB-941D-4487-959F-5CDF7FD2C248}" type="datetime1">
              <a:rPr lang="zh-CN" altLang="en-US" smtClean="0"/>
              <a:t>2023/5/21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13B9C-1177-4875-809D-9FF38F993BF9}"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8745793" y="5514"/>
            <a:ext cx="3456039" cy="1155319"/>
          </a:xfrm>
          <a:prstGeom prst="rect">
            <a:avLst/>
          </a:prstGeom>
        </p:spPr>
      </p:pic>
    </p:spTree>
    <p:extLst>
      <p:ext uri="{BB962C8B-B14F-4D97-AF65-F5344CB8AC3E}">
        <p14:creationId xmlns:p14="http://schemas.microsoft.com/office/powerpoint/2010/main" val="347506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51.xml"/><Relationship Id="rId5" Type="http://schemas.openxmlformats.org/officeDocument/2006/relationships/slide" Target="slide122.xml"/><Relationship Id="rId4" Type="http://schemas.openxmlformats.org/officeDocument/2006/relationships/slide" Target="slide9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299" y="1122363"/>
            <a:ext cx="11915775" cy="2387600"/>
          </a:xfrm>
        </p:spPr>
        <p:txBody>
          <a:bodyPr/>
          <a:lstStyle/>
          <a:p>
            <a:pPr algn="ctr"/>
            <a:r>
              <a:rPr lang="zh-CN" altLang="en-US" dirty="0">
                <a:latin typeface="黑体" panose="02010609060101010101" pitchFamily="49" charset="-122"/>
                <a:ea typeface="黑体" panose="02010609060101010101" pitchFamily="49" charset="-122"/>
              </a:rPr>
              <a:t>第五章 查找</a:t>
            </a:r>
          </a:p>
        </p:txBody>
      </p:sp>
      <p:sp>
        <p:nvSpPr>
          <p:cNvPr id="3" name="文本框 2"/>
          <p:cNvSpPr txBox="1"/>
          <p:nvPr/>
        </p:nvSpPr>
        <p:spPr>
          <a:xfrm>
            <a:off x="114300" y="4402013"/>
            <a:ext cx="11915775" cy="1231106"/>
          </a:xfrm>
          <a:prstGeom prst="rect">
            <a:avLst/>
          </a:prstGeom>
          <a:noFill/>
        </p:spPr>
        <p:txBody>
          <a:bodyPr wrap="square" rtlCol="0">
            <a:spAutoFit/>
          </a:bodyPr>
          <a:lstStyle/>
          <a:p>
            <a:pPr algn="ctr">
              <a:spcBef>
                <a:spcPts val="1200"/>
              </a:spcBef>
            </a:pPr>
            <a:r>
              <a:rPr lang="en-US" altLang="zh-CN" sz="3200" dirty="0">
                <a:latin typeface="Cambria" panose="02040503050406030204" pitchFamily="18" charset="0"/>
                <a:ea typeface="楷体" panose="02010609060101010101" pitchFamily="49" charset="-122"/>
              </a:rPr>
              <a:t>《</a:t>
            </a:r>
            <a:r>
              <a:rPr lang="zh-CN" altLang="en-US" sz="3200" dirty="0">
                <a:latin typeface="Cambria" panose="02040503050406030204" pitchFamily="18" charset="0"/>
                <a:ea typeface="楷体" panose="02010609060101010101" pitchFamily="49" charset="-122"/>
              </a:rPr>
              <a:t>数据结构与算法</a:t>
            </a:r>
            <a:r>
              <a:rPr lang="en-US" altLang="zh-CN" sz="3200" dirty="0">
                <a:latin typeface="Cambria" panose="02040503050406030204" pitchFamily="18" charset="0"/>
                <a:ea typeface="楷体" panose="02010609060101010101" pitchFamily="49" charset="-122"/>
              </a:rPr>
              <a:t>》</a:t>
            </a:r>
          </a:p>
          <a:p>
            <a:pPr algn="ctr">
              <a:spcBef>
                <a:spcPts val="1200"/>
              </a:spcBef>
            </a:pPr>
            <a:r>
              <a:rPr lang="zh-CN" altLang="en-US" sz="3200" dirty="0">
                <a:latin typeface="Cambria" panose="02040503050406030204" pitchFamily="18" charset="0"/>
                <a:ea typeface="楷体" panose="02010609060101010101" pitchFamily="49" charset="-122"/>
              </a:rPr>
              <a:t>上海交通大学出版社出版，</a:t>
            </a:r>
            <a:r>
              <a:rPr lang="en-US" altLang="zh-CN" sz="3200" dirty="0">
                <a:latin typeface="Cambria" panose="02040503050406030204" pitchFamily="18" charset="0"/>
                <a:ea typeface="楷体" panose="02010609060101010101" pitchFamily="49" charset="-122"/>
              </a:rPr>
              <a:t>2022</a:t>
            </a:r>
            <a:r>
              <a:rPr lang="zh-CN" altLang="en-US" sz="3200" dirty="0">
                <a:latin typeface="Cambria" panose="02040503050406030204" pitchFamily="18" charset="0"/>
                <a:ea typeface="楷体" panose="02010609060101010101" pitchFamily="49" charset="-122"/>
              </a:rPr>
              <a:t>年</a:t>
            </a:r>
            <a:r>
              <a:rPr lang="en-US" altLang="zh-CN" sz="3200" dirty="0">
                <a:latin typeface="Cambria" panose="02040503050406030204" pitchFamily="18" charset="0"/>
                <a:ea typeface="楷体" panose="02010609060101010101" pitchFamily="49" charset="-122"/>
              </a:rPr>
              <a:t>2</a:t>
            </a:r>
            <a:r>
              <a:rPr lang="zh-CN" altLang="en-US" sz="3200" dirty="0">
                <a:latin typeface="Cambria" panose="02040503050406030204" pitchFamily="18" charset="0"/>
                <a:ea typeface="楷体" panose="02010609060101010101" pitchFamily="49" charset="-122"/>
              </a:rPr>
              <a:t>月</a:t>
            </a:r>
          </a:p>
        </p:txBody>
      </p:sp>
    </p:spTree>
    <p:extLst>
      <p:ext uri="{BB962C8B-B14F-4D97-AF65-F5344CB8AC3E}">
        <p14:creationId xmlns:p14="http://schemas.microsoft.com/office/powerpoint/2010/main" val="12260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52216" cy="6288926"/>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描述利用插值查找算法在有序顺序表</a:t>
            </a:r>
            <a:r>
              <a:rPr lang="en-US" altLang="zh-CN" dirty="0" err="1">
                <a:latin typeface="Cambria" panose="02040503050406030204" pitchFamily="18" charset="0"/>
                <a:ea typeface="宋体" panose="02010600030101010101" pitchFamily="2" charset="-122"/>
              </a:rPr>
              <a:t>sl</a:t>
            </a:r>
            <a:r>
              <a:rPr lang="en-US" altLang="zh-CN" dirty="0">
                <a:latin typeface="Cambria" panose="02040503050406030204" pitchFamily="18" charset="0"/>
                <a:ea typeface="宋体" panose="02010600030101010101" pitchFamily="2" charset="-122"/>
              </a:rPr>
              <a:t>={3, 4, 6, 8, 10, 12, 14, 16, 18, 20}</a:t>
            </a:r>
            <a:r>
              <a:rPr lang="zh-CN" altLang="en-US" dirty="0">
                <a:latin typeface="Cambria" panose="02040503050406030204" pitchFamily="18" charset="0"/>
                <a:ea typeface="宋体" panose="02010600030101010101" pitchFamily="2" charset="-122"/>
              </a:rPr>
              <a:t>中查找键值为</a:t>
            </a:r>
            <a:r>
              <a:rPr lang="en-US" altLang="zh-CN" dirty="0">
                <a:latin typeface="Cambria" panose="02040503050406030204" pitchFamily="18" charset="0"/>
                <a:ea typeface="宋体" panose="02010600030101010101" pitchFamily="2" charset="-122"/>
              </a:rPr>
              <a:t>14</a:t>
            </a:r>
            <a:r>
              <a:rPr lang="zh-CN" altLang="en-US" dirty="0">
                <a:latin typeface="Cambria" panose="02040503050406030204" pitchFamily="18" charset="0"/>
                <a:ea typeface="宋体" panose="02010600030101010101" pitchFamily="2" charset="-122"/>
              </a:rPr>
              <a:t>的元素的查找过程。</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查找过程如下：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left=0, right=9</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mid=0+(9-0) *(14-3)/(20-3) =5</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sl</a:t>
            </a:r>
            <a:r>
              <a:rPr lang="en-US" altLang="zh-CN" dirty="0">
                <a:latin typeface="Cambria" panose="02040503050406030204" pitchFamily="18" charset="0"/>
                <a:ea typeface="宋体" panose="02010600030101010101" pitchFamily="2" charset="-122"/>
              </a:rPr>
              <a:t>[5]=12&lt;14</a:t>
            </a:r>
            <a:r>
              <a:rPr lang="zh-CN" altLang="en-US" dirty="0">
                <a:latin typeface="Cambria" panose="02040503050406030204" pitchFamily="18" charset="0"/>
                <a:ea typeface="宋体" panose="02010600030101010101" pitchFamily="2" charset="-122"/>
              </a:rPr>
              <a:t>，在右半区间查找：令</a:t>
            </a:r>
            <a:r>
              <a:rPr lang="en-US" altLang="zh-CN" dirty="0">
                <a:latin typeface="Cambria" panose="02040503050406030204" pitchFamily="18" charset="0"/>
                <a:ea typeface="宋体" panose="02010600030101010101" pitchFamily="2" charset="-122"/>
              </a:rPr>
              <a:t>left=mid+1=6</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right</a:t>
            </a:r>
            <a:r>
              <a:rPr lang="zh-CN" altLang="en-US" dirty="0">
                <a:latin typeface="Cambria" panose="02040503050406030204" pitchFamily="18" charset="0"/>
                <a:ea typeface="宋体" panose="02010600030101010101" pitchFamily="2" charset="-122"/>
              </a:rPr>
              <a:t>仍为</a:t>
            </a:r>
            <a:r>
              <a:rPr lang="en-US" altLang="zh-CN" dirty="0">
                <a:latin typeface="Cambria" panose="02040503050406030204" pitchFamily="18" charset="0"/>
                <a:ea typeface="宋体" panose="02010600030101010101" pitchFamily="2" charset="-122"/>
              </a:rPr>
              <a:t>9</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mid=6+(9-6)*(14-14)/(20-14)=6</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sl</a:t>
            </a:r>
            <a:r>
              <a:rPr lang="en-US" altLang="zh-CN" dirty="0">
                <a:latin typeface="Cambria" panose="02040503050406030204" pitchFamily="18" charset="0"/>
                <a:ea typeface="宋体" panose="02010600030101010101" pitchFamily="2" charset="-122"/>
              </a:rPr>
              <a:t>[6]=14</a:t>
            </a:r>
            <a:r>
              <a:rPr lang="zh-CN" altLang="en-US" dirty="0">
                <a:latin typeface="Cambria" panose="02040503050406030204" pitchFamily="18" charset="0"/>
                <a:ea typeface="宋体" panose="02010600030101010101" pitchFamily="2" charset="-122"/>
              </a:rPr>
              <a:t>，查找成功，结束。</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只需要经过两次比较运算即可查找到结果。</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a:t>
            </a:fld>
            <a:endParaRPr lang="zh-CN" altLang="en-US" dirty="0"/>
          </a:p>
        </p:txBody>
      </p:sp>
    </p:spTree>
    <p:extLst>
      <p:ext uri="{BB962C8B-B14F-4D97-AF65-F5344CB8AC3E}">
        <p14:creationId xmlns:p14="http://schemas.microsoft.com/office/powerpoint/2010/main" val="133306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10"/>
            <a:ext cx="8718968" cy="2348086"/>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a:t>
            </a:r>
            <a:r>
              <a:rPr lang="en-US" altLang="zh-CN" b="1" dirty="0">
                <a:latin typeface="Cambria" panose="02040503050406030204" pitchFamily="18" charset="0"/>
                <a:ea typeface="宋体" panose="02010600030101010101" pitchFamily="2" charset="-122"/>
              </a:rPr>
              <a:t>2-3</a:t>
            </a:r>
            <a:r>
              <a:rPr lang="zh-CN" altLang="en-US" b="1" dirty="0">
                <a:latin typeface="Cambria" panose="02040503050406030204" pitchFamily="18" charset="0"/>
                <a:ea typeface="宋体" panose="02010600030101010101" pitchFamily="2" charset="-122"/>
              </a:rPr>
              <a:t>树的删除操作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删除键值总是可以转化为删除某个叶结点的最小键值。如下图所示。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100</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5" y="2902210"/>
            <a:ext cx="11799007" cy="1935797"/>
          </a:xfrm>
          <a:prstGeom prst="rect">
            <a:avLst/>
          </a:prstGeom>
          <a:noFill/>
        </p:spPr>
      </p:pic>
    </p:spTree>
    <p:extLst>
      <p:ext uri="{BB962C8B-B14F-4D97-AF65-F5344CB8AC3E}">
        <p14:creationId xmlns:p14="http://schemas.microsoft.com/office/powerpoint/2010/main" val="384856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09"/>
            <a:ext cx="8718968" cy="2713845"/>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删除</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树叶结点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的最小键值</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结点，则可以直接将键值删除。</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例如在下图中，当删除叶结点中的键值</a:t>
            </a:r>
            <a:r>
              <a:rPr lang="en-US" altLang="zh-CN" dirty="0">
                <a:latin typeface="Cambria" panose="02040503050406030204" pitchFamily="18" charset="0"/>
                <a:ea typeface="宋体" panose="02010600030101010101" pitchFamily="2" charset="-122"/>
              </a:rPr>
              <a:t>25</a:t>
            </a:r>
            <a:r>
              <a:rPr lang="zh-CN" altLang="en-US" dirty="0">
                <a:latin typeface="Cambria" panose="02040503050406030204" pitchFamily="18" charset="0"/>
                <a:ea typeface="宋体" panose="02010600030101010101" pitchFamily="2" charset="-122"/>
              </a:rPr>
              <a:t>时，由于其所在的结点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结点，因此直接删除后仍然满足</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树的特性</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图</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101</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73" y="3256975"/>
            <a:ext cx="10852671" cy="1780537"/>
          </a:xfrm>
          <a:prstGeom prst="rect">
            <a:avLst/>
          </a:prstGeom>
          <a:noFill/>
        </p:spPr>
      </p:pic>
    </p:spTree>
    <p:extLst>
      <p:ext uri="{BB962C8B-B14F-4D97-AF65-F5344CB8AC3E}">
        <p14:creationId xmlns:p14="http://schemas.microsoft.com/office/powerpoint/2010/main" val="289310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2" y="195608"/>
            <a:ext cx="8752219" cy="4376391"/>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结点，又分为以下几种情况：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2.1 t</a:t>
            </a:r>
            <a:r>
              <a:rPr lang="zh-CN" altLang="en-US" dirty="0">
                <a:latin typeface="Cambria" panose="02040503050406030204" pitchFamily="18" charset="0"/>
                <a:ea typeface="宋体" panose="02010600030101010101" pitchFamily="2" charset="-122"/>
              </a:rPr>
              <a:t>的左兄弟或右兄弟结点为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结点，则可向兄弟结点借一个键值。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在下图中，当删除图</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所示的</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树中的键值</a:t>
            </a:r>
            <a:r>
              <a:rPr lang="en-US" altLang="zh-CN" dirty="0">
                <a:latin typeface="Cambria" panose="02040503050406030204" pitchFamily="18" charset="0"/>
                <a:ea typeface="宋体" panose="02010600030101010101" pitchFamily="2" charset="-122"/>
              </a:rPr>
              <a:t>30</a:t>
            </a:r>
            <a:r>
              <a:rPr lang="zh-CN" altLang="en-US" dirty="0">
                <a:latin typeface="Cambria" panose="02040503050406030204" pitchFamily="18" charset="0"/>
                <a:ea typeface="宋体" panose="02010600030101010101" pitchFamily="2" charset="-122"/>
              </a:rPr>
              <a:t>时，其所在的结点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结点，但其右兄弟</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结点，因此可以向其右兄弟借一个最小键值</a:t>
            </a:r>
            <a:r>
              <a:rPr lang="en-US" altLang="zh-CN" dirty="0">
                <a:latin typeface="Cambria" panose="02040503050406030204" pitchFamily="18" charset="0"/>
                <a:ea typeface="宋体" panose="02010600030101010101" pitchFamily="2" charset="-122"/>
              </a:rPr>
              <a:t>15</a:t>
            </a:r>
            <a:r>
              <a:rPr lang="zh-CN" altLang="en-US" dirty="0">
                <a:latin typeface="Cambria" panose="02040503050406030204" pitchFamily="18" charset="0"/>
                <a:ea typeface="宋体" panose="02010600030101010101" pitchFamily="2" charset="-122"/>
              </a:rPr>
              <a:t>，借用方法是：先将其父结点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的介于</a:t>
            </a:r>
            <a:r>
              <a:rPr lang="en-US" altLang="zh-CN" dirty="0">
                <a:latin typeface="Cambria" panose="02040503050406030204" pitchFamily="18" charset="0"/>
                <a:ea typeface="宋体" panose="02010600030101010101" pitchFamily="2" charset="-122"/>
              </a:rPr>
              <a:t>15</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30</a:t>
            </a:r>
            <a:r>
              <a:rPr lang="zh-CN" altLang="en-US" dirty="0">
                <a:latin typeface="Cambria" panose="02040503050406030204" pitchFamily="18" charset="0"/>
                <a:ea typeface="宋体" panose="02010600030101010101" pitchFamily="2" charset="-122"/>
              </a:rPr>
              <a:t>之间的键值下移到结点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，然后将键值</a:t>
            </a:r>
            <a:r>
              <a:rPr lang="en-US" altLang="zh-CN" dirty="0">
                <a:latin typeface="Cambria" panose="02040503050406030204" pitchFamily="18" charset="0"/>
                <a:ea typeface="宋体" panose="02010600030101010101" pitchFamily="2" charset="-122"/>
              </a:rPr>
              <a:t>15</a:t>
            </a:r>
            <a:r>
              <a:rPr lang="zh-CN" altLang="en-US" dirty="0">
                <a:latin typeface="Cambria" panose="02040503050406030204" pitchFamily="18" charset="0"/>
                <a:ea typeface="宋体" panose="02010600030101010101" pitchFamily="2" charset="-122"/>
              </a:rPr>
              <a:t>上移到结点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中所腾空的位置，如图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向左兄弟结点借键值的方法类似。</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102</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230" y="4584462"/>
            <a:ext cx="7676801" cy="1965960"/>
          </a:xfrm>
          <a:prstGeom prst="rect">
            <a:avLst/>
          </a:prstGeom>
          <a:noFill/>
        </p:spPr>
      </p:pic>
    </p:spTree>
    <p:extLst>
      <p:ext uri="{BB962C8B-B14F-4D97-AF65-F5344CB8AC3E}">
        <p14:creationId xmlns:p14="http://schemas.microsoft.com/office/powerpoint/2010/main" val="378207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2" y="195609"/>
            <a:ext cx="8752219" cy="4124786"/>
          </a:xfrm>
        </p:spPr>
        <p:txBody>
          <a:bodyPr>
            <a:normAutofit fontScale="925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2.2 </a:t>
            </a:r>
            <a:r>
              <a:rPr lang="zh-CN" altLang="en-US" dirty="0">
                <a:latin typeface="Cambria" panose="02040503050406030204" pitchFamily="18" charset="0"/>
                <a:ea typeface="宋体" panose="02010600030101010101" pitchFamily="2" charset="-122"/>
              </a:rPr>
              <a:t>左右兄弟都为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结点，且父结点为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结点，则将某个兄弟结点与父结点中的一个键值合并。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例如，在图</a:t>
            </a:r>
            <a:r>
              <a:rPr lang="en-US" altLang="zh-CN" dirty="0">
                <a:latin typeface="Cambria" panose="02040503050406030204" pitchFamily="18" charset="0"/>
                <a:ea typeface="宋体" panose="02010600030101010101" pitchFamily="2" charset="-122"/>
              </a:rPr>
              <a:t>5-29</a:t>
            </a:r>
            <a:r>
              <a:rPr lang="zh-CN" altLang="en-US" dirty="0">
                <a:latin typeface="Cambria" panose="02040503050406030204" pitchFamily="18" charset="0"/>
                <a:ea typeface="宋体" panose="02010600030101010101" pitchFamily="2" charset="-122"/>
              </a:rPr>
              <a:t>中，当删除图</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所示的</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树中的键值</a:t>
            </a:r>
            <a:r>
              <a:rPr lang="en-US" altLang="zh-CN" dirty="0">
                <a:latin typeface="Cambria" panose="02040503050406030204" pitchFamily="18" charset="0"/>
                <a:ea typeface="宋体" panose="02010600030101010101" pitchFamily="2" charset="-122"/>
              </a:rPr>
              <a:t>18</a:t>
            </a:r>
            <a:r>
              <a:rPr lang="zh-CN" altLang="en-US" dirty="0">
                <a:latin typeface="Cambria" panose="02040503050406030204" pitchFamily="18" charset="0"/>
                <a:ea typeface="宋体" panose="02010600030101010101" pitchFamily="2" charset="-122"/>
              </a:rPr>
              <a:t>时，其所在结点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的左右结点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都为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结点，但其父结点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结点，则进行</a:t>
            </a:r>
            <a:r>
              <a:rPr lang="zh-CN" altLang="en-US" b="1" dirty="0">
                <a:latin typeface="Cambria" panose="02040503050406030204" pitchFamily="18" charset="0"/>
                <a:ea typeface="宋体" panose="02010600030101010101" pitchFamily="2" charset="-122"/>
              </a:rPr>
              <a:t>合并操作</a:t>
            </a:r>
            <a:r>
              <a:rPr lang="zh-CN" altLang="en-US" dirty="0">
                <a:latin typeface="Cambria" panose="02040503050406030204" pitchFamily="18" charset="0"/>
                <a:ea typeface="宋体" panose="02010600030101010101" pitchFamily="2" charset="-122"/>
              </a:rPr>
              <a:t>：将键值</a:t>
            </a:r>
            <a:r>
              <a:rPr lang="en-US" altLang="zh-CN" dirty="0">
                <a:latin typeface="Cambria" panose="02040503050406030204" pitchFamily="18" charset="0"/>
                <a:ea typeface="宋体" panose="02010600030101010101" pitchFamily="2" charset="-122"/>
              </a:rPr>
              <a:t>20</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25</a:t>
            </a:r>
            <a:r>
              <a:rPr lang="zh-CN" altLang="en-US" dirty="0">
                <a:latin typeface="Cambria" panose="02040503050406030204" pitchFamily="18" charset="0"/>
                <a:ea typeface="宋体" panose="02010600030101010101" pitchFamily="2" charset="-122"/>
              </a:rPr>
              <a:t>合并到结点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中，并删除结点</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，释放</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所占用的存储空间，如图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所示。当然，也可以选择将键值</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15</a:t>
            </a:r>
            <a:r>
              <a:rPr lang="zh-CN" altLang="en-US" dirty="0">
                <a:latin typeface="Cambria" panose="02040503050406030204" pitchFamily="18" charset="0"/>
                <a:ea typeface="宋体" panose="02010600030101010101" pitchFamily="2" charset="-122"/>
              </a:rPr>
              <a:t>合并。</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103</a:t>
            </a:fld>
            <a:endParaRPr lang="zh-CN" altLang="en-US" dirty="0"/>
          </a:p>
        </p:txBody>
      </p:sp>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74" y="4540901"/>
            <a:ext cx="9258730" cy="1943637"/>
          </a:xfrm>
          <a:prstGeom prst="rect">
            <a:avLst/>
          </a:prstGeom>
          <a:noFill/>
        </p:spPr>
      </p:pic>
    </p:spTree>
    <p:extLst>
      <p:ext uri="{BB962C8B-B14F-4D97-AF65-F5344CB8AC3E}">
        <p14:creationId xmlns:p14="http://schemas.microsoft.com/office/powerpoint/2010/main" val="109927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2" y="195608"/>
            <a:ext cx="8785471" cy="4625773"/>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2.3 </a:t>
            </a:r>
            <a:r>
              <a:rPr lang="zh-CN" altLang="en-US" dirty="0">
                <a:latin typeface="Cambria" panose="02040503050406030204" pitchFamily="18" charset="0"/>
                <a:ea typeface="宋体" panose="02010600030101010101" pitchFamily="2" charset="-122"/>
              </a:rPr>
              <a:t>左右兄弟以及父结点</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都为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结点，则将</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的键值下移到兄弟结点中，将结点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删除。此时</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中已没有键值，且只剩一个孩子结点。继续考虑父结点，又分为三种情形：</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2.3.1 </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的兄弟结点为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结点，则可用类似于</a:t>
            </a:r>
            <a:r>
              <a:rPr lang="en-US" altLang="zh-CN" dirty="0">
                <a:latin typeface="Cambria" panose="02040503050406030204" pitchFamily="18" charset="0"/>
                <a:ea typeface="宋体" panose="02010600030101010101" pitchFamily="2" charset="-122"/>
              </a:rPr>
              <a:t>2.1</a:t>
            </a:r>
            <a:r>
              <a:rPr lang="zh-CN" altLang="en-US" dirty="0">
                <a:latin typeface="Cambria" panose="02040503050406030204" pitchFamily="18" charset="0"/>
                <a:ea typeface="宋体" panose="02010600030101010101" pitchFamily="2" charset="-122"/>
              </a:rPr>
              <a:t>的方法，向</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的兄弟结点借一个结点。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例如，下图中，当删除键值</a:t>
            </a:r>
            <a:r>
              <a:rPr lang="en-US" altLang="zh-CN" dirty="0">
                <a:latin typeface="Cambria" panose="02040503050406030204" pitchFamily="18" charset="0"/>
                <a:ea typeface="宋体" panose="02010600030101010101" pitchFamily="2" charset="-122"/>
              </a:rPr>
              <a:t>18</a:t>
            </a:r>
            <a:r>
              <a:rPr lang="zh-CN" altLang="en-US" dirty="0">
                <a:latin typeface="Cambria" panose="02040503050406030204" pitchFamily="18" charset="0"/>
                <a:ea typeface="宋体" panose="02010600030101010101" pitchFamily="2" charset="-122"/>
              </a:rPr>
              <a:t>时，其所在的结点</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以及右孩子</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和父结点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都为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结点，但父结点的兄弟结点</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结点。首先将父结点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中的键值合并到结点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中，并删除结点</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，此时结点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为空，如图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所示；向</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的右兄弟</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结点中借一个键值，且将结点</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的最右分支</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改变为结点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的最左分支，如图</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104</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876" y="4536520"/>
            <a:ext cx="11071306" cy="2116887"/>
          </a:xfrm>
          <a:prstGeom prst="rect">
            <a:avLst/>
          </a:prstGeom>
          <a:noFill/>
        </p:spPr>
      </p:pic>
    </p:spTree>
    <p:extLst>
      <p:ext uri="{BB962C8B-B14F-4D97-AF65-F5344CB8AC3E}">
        <p14:creationId xmlns:p14="http://schemas.microsoft.com/office/powerpoint/2010/main" val="373775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2" y="195609"/>
            <a:ext cx="8752219" cy="3412115"/>
          </a:xfrm>
        </p:spPr>
        <p:txBody>
          <a:bodyPr>
            <a:normAutofit fontScale="925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2.3.2 </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的兄弟结点都为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结点，但</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的父结点为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结点，可以将</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父结点中的一个键值下移，与兄弟结点合并。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例如，在下图中，当删除键值</a:t>
            </a:r>
            <a:r>
              <a:rPr lang="en-US" altLang="zh-CN" dirty="0">
                <a:latin typeface="Cambria" panose="02040503050406030204" pitchFamily="18" charset="0"/>
                <a:ea typeface="宋体" panose="02010600030101010101" pitchFamily="2" charset="-122"/>
              </a:rPr>
              <a:t>18</a:t>
            </a:r>
            <a:r>
              <a:rPr lang="zh-CN" altLang="en-US" dirty="0">
                <a:latin typeface="Cambria" panose="02040503050406030204" pitchFamily="18" charset="0"/>
                <a:ea typeface="宋体" panose="02010600030101010101" pitchFamily="2" charset="-122"/>
              </a:rPr>
              <a:t>时，首先将</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的父结点中的键值与</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合并，删除结点</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，如图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所示；然后将结点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的一个键值下移到</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中，并将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与其兄弟结点</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合并，同时将</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的分支转移到</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中，最后删除结点</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，如图</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105</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6" y="3977070"/>
            <a:ext cx="11737226" cy="2534039"/>
          </a:xfrm>
          <a:prstGeom prst="rect">
            <a:avLst/>
          </a:prstGeom>
          <a:noFill/>
        </p:spPr>
      </p:pic>
    </p:spTree>
    <p:extLst>
      <p:ext uri="{BB962C8B-B14F-4D97-AF65-F5344CB8AC3E}">
        <p14:creationId xmlns:p14="http://schemas.microsoft.com/office/powerpoint/2010/main" val="76305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2" y="195609"/>
            <a:ext cx="8752220" cy="4020010"/>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2.3.3 </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的兄弟结点和父结点都为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结点，则将</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的父结点的键值下移到</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中，并将</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与某个其兄弟结点合并，用同样的方法继续考虑祖父结点。如果</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的父结点为根结点，则删除</a:t>
            </a:r>
            <a:r>
              <a:rPr lang="en-US" altLang="zh-CN" dirty="0" err="1">
                <a:latin typeface="Cambria" panose="02040503050406030204" pitchFamily="18" charset="0"/>
                <a:ea typeface="宋体" panose="02010600030101010101" pitchFamily="2" charset="-122"/>
              </a:rPr>
              <a:t>tp</a:t>
            </a:r>
            <a:r>
              <a:rPr lang="zh-CN" altLang="en-US" dirty="0">
                <a:latin typeface="Cambria" panose="02040503050406030204" pitchFamily="18" charset="0"/>
                <a:ea typeface="宋体" panose="02010600030101010101" pitchFamily="2" charset="-122"/>
              </a:rPr>
              <a:t>的父结点。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例如，在下图中，当删除键值</a:t>
            </a:r>
            <a:r>
              <a:rPr lang="en-US" altLang="zh-CN" dirty="0">
                <a:latin typeface="Cambria" panose="02040503050406030204" pitchFamily="18" charset="0"/>
                <a:ea typeface="宋体" panose="02010600030101010101" pitchFamily="2" charset="-122"/>
              </a:rPr>
              <a:t>18</a:t>
            </a:r>
            <a:r>
              <a:rPr lang="zh-CN" altLang="en-US" dirty="0">
                <a:latin typeface="Cambria" panose="02040503050406030204" pitchFamily="18" charset="0"/>
                <a:ea typeface="宋体" panose="02010600030101010101" pitchFamily="2" charset="-122"/>
              </a:rPr>
              <a:t>时，将结点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中的键值</a:t>
            </a:r>
            <a:r>
              <a:rPr lang="en-US" altLang="zh-CN" dirty="0">
                <a:latin typeface="Cambria" panose="02040503050406030204" pitchFamily="18" charset="0"/>
                <a:ea typeface="宋体" panose="02010600030101010101" pitchFamily="2" charset="-122"/>
              </a:rPr>
              <a:t>15</a:t>
            </a:r>
            <a:r>
              <a:rPr lang="zh-CN" altLang="en-US" dirty="0">
                <a:latin typeface="Cambria" panose="02040503050406030204" pitchFamily="18" charset="0"/>
                <a:ea typeface="宋体" panose="02010600030101010101" pitchFamily="2" charset="-122"/>
              </a:rPr>
              <a:t>下移到结点</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中，并释放结点</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所占用的空间，此时结点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中没有键值，如图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所示；将结点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中的键值</a:t>
            </a:r>
            <a:r>
              <a:rPr lang="en-US" altLang="zh-CN" dirty="0">
                <a:latin typeface="Cambria" panose="02040503050406030204" pitchFamily="18" charset="0"/>
                <a:ea typeface="宋体" panose="02010600030101010101" pitchFamily="2" charset="-122"/>
              </a:rPr>
              <a:t>20</a:t>
            </a:r>
            <a:r>
              <a:rPr lang="zh-CN" altLang="en-US" dirty="0">
                <a:latin typeface="Cambria" panose="02040503050406030204" pitchFamily="18" charset="0"/>
                <a:ea typeface="宋体" panose="02010600030101010101" pitchFamily="2" charset="-122"/>
              </a:rPr>
              <a:t>下移到</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中，并将结点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合并到结点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中，释放</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所占用的空间，此时</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中没有键值，如图</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所示；由于结点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为根结点，释放</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所占用空间，并将结点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设置为树的根结点，如图</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106</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766" y="4230311"/>
            <a:ext cx="11266106" cy="2280797"/>
          </a:xfrm>
          <a:prstGeom prst="rect">
            <a:avLst/>
          </a:prstGeom>
          <a:noFill/>
        </p:spPr>
      </p:pic>
    </p:spTree>
    <p:extLst>
      <p:ext uri="{BB962C8B-B14F-4D97-AF65-F5344CB8AC3E}">
        <p14:creationId xmlns:p14="http://schemas.microsoft.com/office/powerpoint/2010/main" val="1928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2" y="195608"/>
            <a:ext cx="8752220" cy="6288929"/>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树删除操作的实现：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、如果只有一个结点，则可以直接删除键值。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、在删除的键值在叶结点，如果删除的键值不为结点的第一个键值，则将第一个键值移到后面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此时该结点共有两个键值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，转化为删除第一个键值。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、删除第一个键值需要考虑算法中的各种情况，并将给结点的所有键值和分支前移。</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删除第一个键值的实现见函数</a:t>
            </a:r>
            <a:r>
              <a:rPr lang="en-US" altLang="zh-CN" dirty="0">
                <a:latin typeface="Cambria" panose="02040503050406030204" pitchFamily="18" charset="0"/>
                <a:ea typeface="宋体" panose="02010600030101010101" pitchFamily="2" charset="-122"/>
              </a:rPr>
              <a:t>delete2_3_first(…)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树的删除操作见函数</a:t>
            </a:r>
            <a:r>
              <a:rPr lang="en-US" altLang="zh-CN" dirty="0">
                <a:latin typeface="Cambria" panose="02040503050406030204" pitchFamily="18" charset="0"/>
                <a:ea typeface="宋体" panose="02010600030101010101" pitchFamily="2" charset="-122"/>
              </a:rPr>
              <a:t>delete2_3(…)</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107</a:t>
            </a:fld>
            <a:endParaRPr lang="zh-CN" altLang="en-US" dirty="0"/>
          </a:p>
        </p:txBody>
      </p:sp>
    </p:spTree>
    <p:extLst>
      <p:ext uri="{BB962C8B-B14F-4D97-AF65-F5344CB8AC3E}">
        <p14:creationId xmlns:p14="http://schemas.microsoft.com/office/powerpoint/2010/main" val="386741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2" y="195608"/>
            <a:ext cx="8752220" cy="6288929"/>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五、复杂度分析</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树的所有叶结点都在同一层，保证了</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树的高度为</a:t>
            </a:r>
            <a:r>
              <a:rPr lang="en-US" altLang="zh-CN" dirty="0">
                <a:latin typeface="Cambria" panose="02040503050406030204" pitchFamily="18" charset="0"/>
                <a:ea typeface="宋体" panose="02010600030101010101" pitchFamily="2" charset="-122"/>
              </a:rPr>
              <a:t>log n</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树的查询、插入和删除键值操作的平均时间复杂度均为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。空间复杂度均为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108</a:t>
            </a:fld>
            <a:endParaRPr lang="zh-CN" altLang="en-US" dirty="0"/>
          </a:p>
        </p:txBody>
      </p:sp>
    </p:spTree>
    <p:extLst>
      <p:ext uri="{BB962C8B-B14F-4D97-AF65-F5344CB8AC3E}">
        <p14:creationId xmlns:p14="http://schemas.microsoft.com/office/powerpoint/2010/main" val="306123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1" y="195608"/>
                <a:ext cx="11974129" cy="6288929"/>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5.3.2 B-</a:t>
                </a:r>
                <a:r>
                  <a:rPr lang="zh-CN" altLang="en-US" b="1" dirty="0">
                    <a:latin typeface="Cambria" panose="02040503050406030204" pitchFamily="18" charset="0"/>
                    <a:ea typeface="宋体" panose="02010600030101010101" pitchFamily="2" charset="-122"/>
                  </a:rPr>
                  <a:t>树</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a:t>
                </a:r>
                <a:r>
                  <a:rPr lang="en-US" altLang="zh-CN" b="1" dirty="0">
                    <a:latin typeface="Cambria" panose="02040503050406030204" pitchFamily="18" charset="0"/>
                    <a:ea typeface="宋体" panose="02010600030101010101" pitchFamily="2" charset="-122"/>
                  </a:rPr>
                  <a:t>B-</a:t>
                </a:r>
                <a:r>
                  <a:rPr lang="zh-CN" altLang="en-US" b="1" dirty="0">
                    <a:latin typeface="Cambria" panose="02040503050406030204" pitchFamily="18" charset="0"/>
                    <a:ea typeface="宋体" panose="02010600030101010101" pitchFamily="2" charset="-122"/>
                  </a:rPr>
                  <a:t>树的定义</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一棵</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阶</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(m≥2)</a:t>
                </a:r>
                <a:r>
                  <a:rPr lang="zh-CN" altLang="en-US" dirty="0">
                    <a:latin typeface="Cambria" panose="02040503050406030204" pitchFamily="18" charset="0"/>
                    <a:ea typeface="宋体" panose="02010600030101010101" pitchFamily="2" charset="-122"/>
                  </a:rPr>
                  <a:t>满足如下条件：</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、根结点或为空，或者没有子树，或者至多有</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棵子树，至少有</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棵子树；</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、非根结点的子树数量的取值范围为</a:t>
                </a:r>
                <a:r>
                  <a:rPr lang="en-US" altLang="zh-CN" dirty="0">
                    <a:latin typeface="Cambria" panose="02040503050406030204" pitchFamily="18" charset="0"/>
                    <a:ea typeface="宋体" panose="02010600030101010101" pitchFamily="2" charset="-122"/>
                  </a:rPr>
                  <a:t>[⌈m/2⌉,m]</a:t>
                </a:r>
                <a:r>
                  <a:rPr lang="zh-CN" altLang="en-US" dirty="0">
                    <a:latin typeface="Cambria" panose="02040503050406030204" pitchFamily="18" charset="0"/>
                    <a:ea typeface="宋体" panose="02010600030101010101" pitchFamily="2" charset="-122"/>
                  </a:rPr>
                  <a:t>；每个结点中所包含键值的数量比子树的数量少</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、每个结点有一个整数</a:t>
                </a:r>
                <a:r>
                  <a:rPr lang="en-US" altLang="zh-CN" dirty="0">
                    <a:latin typeface="Cambria" panose="02040503050406030204" pitchFamily="18" charset="0"/>
                    <a:ea typeface="宋体" panose="02010600030101010101" pitchFamily="2" charset="-122"/>
                  </a:rPr>
                  <a:t>n(⌈m/2⌉-1≤n&lt;m)</a:t>
                </a:r>
                <a:r>
                  <a:rPr lang="zh-CN" altLang="en-US" dirty="0">
                    <a:latin typeface="Cambria" panose="02040503050406030204" pitchFamily="18" charset="0"/>
                    <a:ea typeface="宋体" panose="02010600030101010101" pitchFamily="2" charset="-122"/>
                  </a:rPr>
                  <a:t>，表示该结点中的键值数，即结点包含</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个键值和</a:t>
                </a:r>
                <a:r>
                  <a:rPr lang="en-US" altLang="zh-CN" dirty="0">
                    <a:latin typeface="Cambria" panose="02040503050406030204" pitchFamily="18" charset="0"/>
                    <a:ea typeface="宋体" panose="02010600030101010101" pitchFamily="2" charset="-122"/>
                  </a:rPr>
                  <a:t>n+1</a:t>
                </a:r>
                <a:r>
                  <a:rPr lang="zh-CN" altLang="en-US" dirty="0">
                    <a:latin typeface="Cambria" panose="02040503050406030204" pitchFamily="18" charset="0"/>
                    <a:ea typeface="宋体" panose="02010600030101010101" pitchFamily="2" charset="-122"/>
                  </a:rPr>
                  <a:t>个指向子结点的指针：</a:t>
                </a:r>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2</m:t>
                        </m:r>
                      </m:sub>
                    </m:sSub>
                    <m:r>
                      <a:rPr lang="en-US" altLang="zh-CN" i="1">
                        <a:latin typeface="Cambria Math" panose="02040503050406030204" pitchFamily="18" charset="0"/>
                      </a:rPr>
                      <m:t>, …,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𝑛</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𝐴</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为指向子树根结点的指针，</a:t>
                </a:r>
                <a:r>
                  <a:rPr lang="en-US" altLang="zh-CN" dirty="0">
                    <a:latin typeface="Cambria" panose="02040503050406030204" pitchFamily="18" charset="0"/>
                    <a:ea typeface="宋体" panose="02010600030101010101" pitchFamily="2" charset="-122"/>
                  </a:rPr>
                  <a:t>K</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为键值，结点中的键值按从小到大的顺序排序，且满足</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所指向子树中的每个结点中的键值都大于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&gt;1)</m:t>
                    </m:r>
                  </m:oMath>
                </a14:m>
                <a:r>
                  <a:rPr lang="zh-CN" altLang="en-US" dirty="0">
                    <a:latin typeface="Cambria" panose="02040503050406030204" pitchFamily="18" charset="0"/>
                    <a:ea typeface="宋体" panose="02010600030101010101" pitchFamily="2" charset="-122"/>
                  </a:rPr>
                  <a:t>，且小于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𝑖</m:t>
                        </m:r>
                      </m:sub>
                    </m:sSub>
                    <m:r>
                      <a:rPr lang="en-US" altLang="zh-CN">
                        <a:latin typeface="Cambria Math" panose="02040503050406030204" pitchFamily="18" charset="0"/>
                      </a:rPr>
                      <m:t>(</m:t>
                    </m:r>
                    <m:r>
                      <a:rPr lang="en-US" altLang="zh-CN" i="1">
                        <a:latin typeface="Cambria Math" panose="02040503050406030204" pitchFamily="18" charset="0"/>
                      </a:rPr>
                      <m:t>𝑖</m:t>
                    </m:r>
                    <m:r>
                      <a:rPr lang="zh-CN"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oMath>
                </a14:m>
                <a:r>
                  <a:rPr lang="zh-CN" altLang="en-US" dirty="0">
                    <a:latin typeface="Cambria" panose="02040503050406030204" pitchFamily="18" charset="0"/>
                    <a:ea typeface="宋体" panose="02010600030101010101" pitchFamily="2" charset="-122"/>
                  </a:rPr>
                  <a:t>，所有非叶结点的</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都非空；</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、所有叶结点在同一层。</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树的定义可以得到，对于</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个键值所对应的</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阶</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数，其高度不超过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𝑚</m:t>
                        </m:r>
                      </m:sub>
                    </m:sSub>
                    <m:f>
                      <m:fPr>
                        <m:ctrlPr>
                          <a:rPr lang="zh-CN"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+1</m:t>
                        </m:r>
                      </m:num>
                      <m:den>
                        <m:r>
                          <a:rPr lang="en-US" altLang="zh-CN" i="1">
                            <a:latin typeface="Cambria Math" panose="02040503050406030204" pitchFamily="18" charset="0"/>
                          </a:rPr>
                          <m:t>2</m:t>
                        </m:r>
                      </m:den>
                    </m:f>
                  </m:oMath>
                </a14:m>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显然，</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阶</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1" y="195608"/>
                <a:ext cx="11974129" cy="6288929"/>
              </a:xfrm>
              <a:blipFill>
                <a:blip r:embed="rId2"/>
                <a:stretch>
                  <a:fillRect l="-662" t="-97" r="-66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109</a:t>
            </a:fld>
            <a:endParaRPr lang="zh-CN" altLang="en-US" dirty="0"/>
          </a:p>
        </p:txBody>
      </p:sp>
    </p:spTree>
    <p:extLst>
      <p:ext uri="{BB962C8B-B14F-4D97-AF65-F5344CB8AC3E}">
        <p14:creationId xmlns:p14="http://schemas.microsoft.com/office/powerpoint/2010/main" val="31839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52216"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插值查找算法的实现：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除了</a:t>
            </a:r>
            <a:r>
              <a:rPr lang="en-US" altLang="zh-CN" dirty="0">
                <a:latin typeface="Cambria" panose="02040503050406030204" pitchFamily="18" charset="0"/>
                <a:ea typeface="宋体" panose="02010600030101010101" pitchFamily="2" charset="-122"/>
              </a:rPr>
              <a:t>mid</a:t>
            </a:r>
            <a:r>
              <a:rPr lang="zh-CN" altLang="en-US" dirty="0">
                <a:latin typeface="Cambria" panose="02040503050406030204" pitchFamily="18" charset="0"/>
                <a:ea typeface="宋体" panose="02010600030101010101" pitchFamily="2" charset="-122"/>
              </a:rPr>
              <a:t>的计算方法不同外，其它部分与二分查找算法类似。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算法中可能出现</a:t>
            </a:r>
            <a:r>
              <a:rPr lang="en-US" altLang="zh-CN" dirty="0">
                <a:solidFill>
                  <a:srgbClr val="00B0F0"/>
                </a:solidFill>
                <a:latin typeface="Cambria" panose="02040503050406030204" pitchFamily="18" charset="0"/>
                <a:ea typeface="宋体" panose="02010600030101010101" pitchFamily="2" charset="-122"/>
              </a:rPr>
              <a:t>mid&lt;0</a:t>
            </a:r>
            <a:r>
              <a:rPr lang="zh-CN" altLang="en-US" dirty="0">
                <a:solidFill>
                  <a:srgbClr val="00B0F0"/>
                </a:solidFill>
                <a:latin typeface="Cambria" panose="02040503050406030204" pitchFamily="18" charset="0"/>
                <a:ea typeface="宋体" panose="02010600030101010101" pitchFamily="2" charset="-122"/>
              </a:rPr>
              <a:t>的情形，此时查找失败，对这一种情形需要特判</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注意：</a:t>
            </a:r>
            <a:r>
              <a:rPr lang="zh-CN" altLang="en-US" dirty="0">
                <a:solidFill>
                  <a:srgbClr val="00B0F0"/>
                </a:solidFill>
                <a:latin typeface="Cambria" panose="02040503050406030204" pitchFamily="18" charset="0"/>
                <a:ea typeface="宋体" panose="02010600030101010101" pitchFamily="2" charset="-122"/>
              </a:rPr>
              <a:t>插值查找对于键值均匀分布</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或近似均匀分布</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的有序顺序表的查找效率较高</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平均时间复杂度为</a:t>
            </a:r>
            <a:r>
              <a:rPr lang="en-US" altLang="zh-CN" dirty="0">
                <a:solidFill>
                  <a:srgbClr val="00B0F0"/>
                </a:solidFill>
                <a:latin typeface="Cambria" panose="02040503050406030204" pitchFamily="18" charset="0"/>
                <a:ea typeface="宋体" panose="02010600030101010101" pitchFamily="2" charset="-122"/>
              </a:rPr>
              <a:t>O(log</a:t>
            </a:r>
            <a:r>
              <a:rPr lang="en-US" altLang="zh-CN" baseline="-25000" dirty="0">
                <a:solidFill>
                  <a:srgbClr val="00B0F0"/>
                </a:solidFill>
                <a:latin typeface="Cambria" panose="02040503050406030204" pitchFamily="18" charset="0"/>
                <a:ea typeface="宋体" panose="02010600030101010101" pitchFamily="2" charset="-122"/>
              </a:rPr>
              <a:t>2</a:t>
            </a:r>
            <a:r>
              <a:rPr lang="en-US" altLang="zh-CN" dirty="0">
                <a:solidFill>
                  <a:srgbClr val="00B0F0"/>
                </a:solidFill>
                <a:latin typeface="Cambria" panose="02040503050406030204" pitchFamily="18" charset="0"/>
                <a:ea typeface="宋体" panose="02010600030101010101" pitchFamily="2" charset="-122"/>
              </a:rPr>
              <a:t>(log</a:t>
            </a:r>
            <a:r>
              <a:rPr lang="en-US" altLang="zh-CN" baseline="-25000" dirty="0">
                <a:solidFill>
                  <a:srgbClr val="00B0F0"/>
                </a:solidFill>
                <a:latin typeface="Cambria" panose="02040503050406030204" pitchFamily="18" charset="0"/>
                <a:ea typeface="宋体" panose="02010600030101010101" pitchFamily="2" charset="-122"/>
              </a:rPr>
              <a:t>2</a:t>
            </a:r>
            <a:r>
              <a:rPr lang="en-US" altLang="zh-CN" dirty="0">
                <a:solidFill>
                  <a:srgbClr val="00B0F0"/>
                </a:solidFill>
                <a:latin typeface="Cambria" panose="02040503050406030204" pitchFamily="18" charset="0"/>
                <a:ea typeface="宋体" panose="02010600030101010101" pitchFamily="2" charset="-122"/>
              </a:rPr>
              <a:t>n))</a:t>
            </a:r>
            <a:endParaRPr lang="zh-CN" altLang="en-US" dirty="0">
              <a:solidFill>
                <a:srgbClr val="00B0F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a:t>
            </a:fld>
            <a:endParaRPr lang="zh-CN" altLang="en-US" dirty="0"/>
          </a:p>
        </p:txBody>
      </p:sp>
    </p:spTree>
    <p:extLst>
      <p:ext uri="{BB962C8B-B14F-4D97-AF65-F5344CB8AC3E}">
        <p14:creationId xmlns:p14="http://schemas.microsoft.com/office/powerpoint/2010/main" val="102580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2" y="195608"/>
            <a:ext cx="8885224" cy="6288929"/>
          </a:xfrm>
        </p:spPr>
        <p:txBody>
          <a:bodyPr>
            <a:normAutofit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a:latin typeface="Cambria" panose="02040503050406030204" pitchFamily="18" charset="0"/>
                <a:ea typeface="宋体" panose="02010600030101010101" pitchFamily="2" charset="-122"/>
              </a:rPr>
              <a:t>B-</a:t>
            </a:r>
            <a:r>
              <a:rPr lang="zh-CN" altLang="en-US" b="1" dirty="0">
                <a:latin typeface="Cambria" panose="02040503050406030204" pitchFamily="18" charset="0"/>
                <a:ea typeface="宋体" panose="02010600030101010101" pitchFamily="2" charset="-122"/>
              </a:rPr>
              <a:t>树的操作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树的查找、插入和删除操作与</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树类似，是</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树相应操作的扩展：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、查找操作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从根结点出发，如果在根结点中存在键值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，则直接输出结果，否则，假设</a:t>
            </a:r>
            <a:r>
              <a:rPr lang="en-US" altLang="zh-CN" dirty="0">
                <a:latin typeface="Cambria" panose="02040503050406030204" pitchFamily="18" charset="0"/>
                <a:ea typeface="宋体" panose="02010600030101010101" pitchFamily="2" charset="-122"/>
              </a:rPr>
              <a:t>K</a:t>
            </a:r>
            <a:r>
              <a:rPr lang="en-US" altLang="zh-CN" baseline="-25000" dirty="0">
                <a:latin typeface="Cambria" panose="02040503050406030204" pitchFamily="18" charset="0"/>
                <a:ea typeface="宋体" panose="02010600030101010101" pitchFamily="2" charset="-122"/>
              </a:rPr>
              <a:t>i-1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，则沿分支</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向下继续搜索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，则沿</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向下搜索，如果</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K</a:t>
            </a:r>
            <a:r>
              <a:rPr lang="en-US" altLang="zh-CN" baseline="-25000" dirty="0" err="1">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，则沿</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n+1</a:t>
            </a:r>
            <a:r>
              <a:rPr lang="zh-CN" altLang="en-US" dirty="0">
                <a:latin typeface="Cambria" panose="02040503050406030204" pitchFamily="18" charset="0"/>
                <a:ea typeface="宋体" panose="02010600030101010101" pitchFamily="2" charset="-122"/>
              </a:rPr>
              <a:t>向下搜索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，直到搜索到结果为止。</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如果搜索到某个分支为空树，则说明</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树中不存在键值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110</a:t>
            </a:fld>
            <a:endParaRPr lang="zh-CN" altLang="en-US" dirty="0"/>
          </a:p>
        </p:txBody>
      </p:sp>
    </p:spTree>
    <p:extLst>
      <p:ext uri="{BB962C8B-B14F-4D97-AF65-F5344CB8AC3E}">
        <p14:creationId xmlns:p14="http://schemas.microsoft.com/office/powerpoint/2010/main" val="188786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1" y="195608"/>
                <a:ext cx="8901850" cy="6288929"/>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、插入操作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确定要插入的叶结点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，将键值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直接插入到结点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的相应位置。</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如果插入后结点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的键值的数量＜</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，插入结束；</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否则，对结点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进行分裂，</a:t>
                </a:r>
                <a:r>
                  <a:rPr lang="zh-CN" altLang="en-US" b="1" dirty="0">
                    <a:latin typeface="Cambria" panose="02040503050406030204" pitchFamily="18" charset="0"/>
                    <a:ea typeface="宋体" panose="02010600030101010101" pitchFamily="2" charset="-122"/>
                  </a:rPr>
                  <a:t>分裂的方法</a:t>
                </a:r>
                <a:r>
                  <a:rPr lang="zh-CN" altLang="en-US" dirty="0">
                    <a:latin typeface="Cambria" panose="02040503050406030204" pitchFamily="18" charset="0"/>
                    <a:ea typeface="宋体" panose="02010600030101010101" pitchFamily="2" charset="-122"/>
                  </a:rPr>
                  <a:t>是：键值</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/2</m:t>
                            </m:r>
                          </m:e>
                        </m:d>
                      </m:sub>
                    </m:sSub>
                  </m:oMath>
                </a14:m>
                <a:r>
                  <a:rPr lang="zh-CN" altLang="en-US" dirty="0">
                    <a:latin typeface="Cambria" panose="02040503050406030204" pitchFamily="18" charset="0"/>
                    <a:ea typeface="宋体" panose="02010600030101010101" pitchFamily="2" charset="-122"/>
                  </a:rPr>
                  <a:t>上移，插入到</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的父结点中，将其他结点分裂为两个结点：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n1</a:t>
                </a:r>
                <a:r>
                  <a:rPr lang="zh-CN" altLang="en-US" dirty="0">
                    <a:latin typeface="Cambria" panose="02040503050406030204" pitchFamily="18" charset="0"/>
                    <a:ea typeface="宋体" panose="02010600030101010101" pitchFamily="2"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𝐴</m:t>
                        </m:r>
                      </m:e>
                      <m: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/2</m:t>
                            </m:r>
                          </m:e>
                        </m:d>
                        <m:r>
                          <a:rPr lang="zh-CN" altLang="en-US" i="1">
                            <a:latin typeface="Cambria Math" panose="02040503050406030204" pitchFamily="18" charset="0"/>
                          </a:rPr>
                          <m:t>−</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/2</m:t>
                            </m:r>
                          </m:e>
                        </m:d>
                      </m:sub>
                    </m:sSub>
                  </m:oMath>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n2</a:t>
                </a:r>
                <a:r>
                  <a:rPr lang="zh-CN" altLang="en-US" dirty="0">
                    <a:latin typeface="Cambria" panose="02040503050406030204" pitchFamily="18" charset="0"/>
                    <a:ea typeface="宋体" panose="02010600030101010101" pitchFamily="2"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/2</m:t>
                            </m:r>
                          </m:e>
                        </m:d>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/2</m:t>
                            </m:r>
                          </m:e>
                        </m:d>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𝐴</m:t>
                            </m:r>
                          </m:e>
                          <m:sub>
                            <m:r>
                              <a:rPr lang="en-US" altLang="zh-CN" i="1">
                                <a:latin typeface="Cambria Math" panose="02040503050406030204" pitchFamily="18" charset="0"/>
                              </a:rPr>
                              <m:t>𝑚</m:t>
                            </m:r>
                          </m:sub>
                        </m:sSub>
                        <m:r>
                          <a:rPr lang="en-US" altLang="zh-CN" i="1">
                            <a:latin typeface="Cambria Math" panose="02040503050406030204" pitchFamily="18" charset="0"/>
                          </a:rPr>
                          <m:t>,</m:t>
                        </m:r>
                        <m:r>
                          <a:rPr lang="en-US" altLang="zh-CN" i="1">
                            <a:latin typeface="Cambria Math" panose="02040503050406030204" pitchFamily="18" charset="0"/>
                          </a:rPr>
                          <m:t>𝐾</m:t>
                        </m:r>
                      </m:e>
                      <m:sub>
                        <m:r>
                          <a:rPr lang="en-US" altLang="zh-CN" i="1">
                            <a:latin typeface="Cambria Math" panose="02040503050406030204" pitchFamily="18" charset="0"/>
                          </a:rPr>
                          <m:t>𝑚</m:t>
                        </m:r>
                        <m:r>
                          <a:rPr lang="en-US" altLang="zh-CN" i="1">
                            <a:latin typeface="Cambria Math" panose="02040503050406030204" pitchFamily="18" charset="0"/>
                          </a:rPr>
                          <m:t>+1</m:t>
                        </m:r>
                      </m:sub>
                    </m:sSub>
                  </m:oMath>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且分别作为键值</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/2</m:t>
                            </m:r>
                          </m:e>
                        </m:d>
                      </m:sub>
                    </m:sSub>
                  </m:oMath>
                </a14:m>
                <a:r>
                  <a:rPr lang="zh-CN" altLang="en-US" dirty="0">
                    <a:latin typeface="Cambria" panose="02040503050406030204" pitchFamily="18" charset="0"/>
                    <a:ea typeface="宋体" panose="02010600030101010101" pitchFamily="2" charset="-122"/>
                  </a:rPr>
                  <a:t>的左右孩子。如果此时父结点中键值的数量达到</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，则对父结点进行分裂，直到符合</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树的要求为止。</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1" y="195608"/>
                <a:ext cx="8901850" cy="6288929"/>
              </a:xfrm>
              <a:blipFill>
                <a:blip r:embed="rId2"/>
                <a:stretch>
                  <a:fillRect l="-1233" t="-97" r="-6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111</a:t>
            </a:fld>
            <a:endParaRPr lang="zh-CN" altLang="en-US" dirty="0"/>
          </a:p>
        </p:txBody>
      </p:sp>
    </p:spTree>
    <p:extLst>
      <p:ext uri="{BB962C8B-B14F-4D97-AF65-F5344CB8AC3E}">
        <p14:creationId xmlns:p14="http://schemas.microsoft.com/office/powerpoint/2010/main" val="136596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901850" cy="6288929"/>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、删除操作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转化为删除叶结点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中的某个键值。当一个结点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中删除一个键值后，如果结点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中键值的数量少于⌈</a:t>
            </a:r>
            <a:r>
              <a:rPr lang="en-US" altLang="zh-CN" dirty="0">
                <a:latin typeface="Cambria" panose="02040503050406030204" pitchFamily="18" charset="0"/>
                <a:ea typeface="宋体" panose="02010600030101010101" pitchFamily="2" charset="-122"/>
              </a:rPr>
              <a:t>m/2⌉-1</a:t>
            </a:r>
            <a:r>
              <a:rPr lang="zh-CN" altLang="en-US" dirty="0">
                <a:latin typeface="Cambria" panose="02040503050406030204" pitchFamily="18" charset="0"/>
                <a:ea typeface="宋体" panose="02010600030101010101" pitchFamily="2" charset="-122"/>
              </a:rPr>
              <a:t>，则分为</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的兄弟结点的键值数大于⌈</a:t>
            </a:r>
            <a:r>
              <a:rPr lang="en-US" altLang="zh-CN" dirty="0">
                <a:latin typeface="Cambria" panose="02040503050406030204" pitchFamily="18" charset="0"/>
                <a:ea typeface="宋体" panose="02010600030101010101" pitchFamily="2" charset="-122"/>
              </a:rPr>
              <a:t>m/2⌉-1</a:t>
            </a:r>
            <a:r>
              <a:rPr lang="zh-CN" altLang="en-US" dirty="0">
                <a:latin typeface="Cambria" panose="02040503050406030204" pitchFamily="18" charset="0"/>
                <a:ea typeface="宋体" panose="02010600030101010101" pitchFamily="2" charset="-122"/>
              </a:rPr>
              <a:t>、父结点的键值数大于⌈</a:t>
            </a:r>
            <a:r>
              <a:rPr lang="en-US" altLang="zh-CN" dirty="0">
                <a:latin typeface="Cambria" panose="02040503050406030204" pitchFamily="18" charset="0"/>
                <a:ea typeface="宋体" panose="02010600030101010101" pitchFamily="2" charset="-122"/>
              </a:rPr>
              <a:t>m/2⌉-1</a:t>
            </a:r>
            <a:r>
              <a:rPr lang="zh-CN" altLang="en-US" dirty="0">
                <a:latin typeface="Cambria" panose="02040503050406030204" pitchFamily="18" charset="0"/>
                <a:ea typeface="宋体" panose="02010600030101010101" pitchFamily="2" charset="-122"/>
              </a:rPr>
              <a:t>、兄弟结点和父结点的键值数都为⌈</a:t>
            </a:r>
            <a:r>
              <a:rPr lang="en-US" altLang="zh-CN" dirty="0">
                <a:latin typeface="Cambria" panose="02040503050406030204" pitchFamily="18" charset="0"/>
                <a:ea typeface="宋体" panose="02010600030101010101" pitchFamily="2" charset="-122"/>
              </a:rPr>
              <a:t>m/2⌉-1</a:t>
            </a:r>
            <a:r>
              <a:rPr lang="zh-CN" altLang="en-US" dirty="0">
                <a:latin typeface="Cambria" panose="02040503050406030204" pitchFamily="18" charset="0"/>
                <a:ea typeface="宋体" panose="02010600030101010101" pitchFamily="2" charset="-122"/>
              </a:rPr>
              <a:t>三种情况：</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第一种情况需要向兄弟结点借一个结点；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第二种情况需要向父结点借一个结点，并将</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与某个兄弟结点合并；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第三种情况需要向父结点借一个结点，并将</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与某个兄弟结点合并，但此时父结点不满足条件，因此将父结点作为当前结点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，继续类似的操作。</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112</a:t>
            </a:fld>
            <a:endParaRPr lang="zh-CN" altLang="en-US" dirty="0"/>
          </a:p>
        </p:txBody>
      </p:sp>
    </p:spTree>
    <p:extLst>
      <p:ext uri="{BB962C8B-B14F-4D97-AF65-F5344CB8AC3E}">
        <p14:creationId xmlns:p14="http://schemas.microsoft.com/office/powerpoint/2010/main" val="414289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901850" cy="6288929"/>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5.3.3 B+</a:t>
            </a:r>
            <a:r>
              <a:rPr lang="zh-CN" altLang="en-US" b="1" dirty="0">
                <a:latin typeface="Cambria" panose="02040503050406030204" pitchFamily="18" charset="0"/>
                <a:ea typeface="宋体" panose="02010600030101010101" pitchFamily="2" charset="-122"/>
              </a:rPr>
              <a:t>树</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树的定义</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一棵</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阶</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树定义如下</a:t>
            </a:r>
            <a:r>
              <a:rPr lang="en-US" altLang="zh-CN" dirty="0">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、根结点或者为空，或者没有子树且键值数至多为</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，或者至少有</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棵子树，至多有</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棵子树；</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、除根结点以外的非叶结点的子树数量的取值范围为</a:t>
            </a:r>
            <a:r>
              <a:rPr lang="en-US" altLang="zh-CN" dirty="0">
                <a:latin typeface="Cambria" panose="02040503050406030204" pitchFamily="18" charset="0"/>
                <a:ea typeface="宋体" panose="02010600030101010101" pitchFamily="2" charset="-122"/>
              </a:rPr>
              <a:t>[⌈m/2⌉,m]</a:t>
            </a:r>
            <a:r>
              <a:rPr lang="zh-CN" altLang="en-US" dirty="0">
                <a:latin typeface="Cambria" panose="02040503050406030204" pitchFamily="18" charset="0"/>
                <a:ea typeface="宋体" panose="02010600030101010101" pitchFamily="2" charset="-122"/>
              </a:rPr>
              <a:t>。所有非叶结点的一个键值对应一棵子树。一个结点中的键值按照从小到大的顺序存放。</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、所有非叶结点的键值不小于其所对应子树中的所有键值，非叶结点中不包含与键值相关的数据信息。</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、所有叶结点都处于同一层，且叶结点键值数量的取值范围也为</a:t>
            </a:r>
            <a:r>
              <a:rPr lang="en-US" altLang="zh-CN" dirty="0">
                <a:latin typeface="Cambria" panose="02040503050406030204" pitchFamily="18" charset="0"/>
                <a:ea typeface="宋体" panose="02010600030101010101" pitchFamily="2" charset="-122"/>
              </a:rPr>
              <a:t>[⌈m/2⌉,m]</a:t>
            </a:r>
            <a:r>
              <a:rPr lang="zh-CN" altLang="en-US" dirty="0">
                <a:latin typeface="Cambria" panose="02040503050406030204" pitchFamily="18" charset="0"/>
                <a:ea typeface="宋体" panose="02010600030101010101" pitchFamily="2" charset="-122"/>
              </a:rPr>
              <a:t>，叶结点包含全部键值以及数据信息。</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、叶结点按照从左到右的顺序链接构成一个链表，且有一个指向最左叶结点的头结点，称为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树的头结点。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113</a:t>
            </a:fld>
            <a:endParaRPr lang="zh-CN" altLang="en-US" dirty="0"/>
          </a:p>
        </p:txBody>
      </p:sp>
    </p:spTree>
    <p:extLst>
      <p:ext uri="{BB962C8B-B14F-4D97-AF65-F5344CB8AC3E}">
        <p14:creationId xmlns:p14="http://schemas.microsoft.com/office/powerpoint/2010/main" val="44896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901850" cy="2032203"/>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下图为一棵</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阶</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树的示例。其中，</a:t>
            </a:r>
            <a:r>
              <a:rPr lang="en-US" altLang="zh-CN" dirty="0">
                <a:latin typeface="Cambria" panose="02040503050406030204" pitchFamily="18" charset="0"/>
                <a:ea typeface="宋体" panose="02010600030101010101" pitchFamily="2" charset="-122"/>
              </a:rPr>
              <a:t>root</a:t>
            </a:r>
            <a:r>
              <a:rPr lang="zh-CN" altLang="en-US" dirty="0">
                <a:latin typeface="Cambria" panose="02040503050406030204" pitchFamily="18" charset="0"/>
                <a:ea typeface="宋体" panose="02010600030101010101" pitchFamily="2" charset="-122"/>
              </a:rPr>
              <a:t>为树的根结点，</a:t>
            </a:r>
            <a:r>
              <a:rPr lang="en-US" altLang="zh-CN" dirty="0">
                <a:latin typeface="Cambria" panose="02040503050406030204" pitchFamily="18" charset="0"/>
                <a:ea typeface="宋体" panose="02010600030101010101" pitchFamily="2" charset="-122"/>
              </a:rPr>
              <a:t>head</a:t>
            </a:r>
            <a:r>
              <a:rPr lang="zh-CN" altLang="en-US" dirty="0">
                <a:latin typeface="Cambria" panose="02040503050406030204" pitchFamily="18" charset="0"/>
                <a:ea typeface="宋体" panose="02010600030101010101" pitchFamily="2" charset="-122"/>
              </a:rPr>
              <a:t>为叶结点所构成链表的头结点。叶结点中每个键值下方的箭头表示该键值所对应的信息。</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114</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590" y="2711219"/>
            <a:ext cx="9786559" cy="3424184"/>
          </a:xfrm>
          <a:prstGeom prst="rect">
            <a:avLst/>
          </a:prstGeom>
          <a:noFill/>
        </p:spPr>
      </p:pic>
    </p:spTree>
    <p:extLst>
      <p:ext uri="{BB962C8B-B14F-4D97-AF65-F5344CB8AC3E}">
        <p14:creationId xmlns:p14="http://schemas.microsoft.com/office/powerpoint/2010/main" val="20003956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901850" cy="6288930"/>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树其与</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树的差异：</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一个结点子结点和键值的数量相同；</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非叶结点仅具有索引作用，因此非叶结点的键值不一定是一个有效的键值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不一定在叶结点中存在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键值所对应的数据信息均存放在叶结点中；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树的所有叶结点构成一个有序链表，因此对所有键值的遍历只需要一次线性遍历叶结点即可；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树除了有一个根结点</a:t>
            </a:r>
            <a:r>
              <a:rPr lang="en-US" altLang="zh-CN" dirty="0">
                <a:latin typeface="Cambria" panose="02040503050406030204" pitchFamily="18" charset="0"/>
                <a:ea typeface="宋体" panose="02010600030101010101" pitchFamily="2" charset="-122"/>
              </a:rPr>
              <a:t>root</a:t>
            </a:r>
            <a:r>
              <a:rPr lang="zh-CN" altLang="en-US" dirty="0">
                <a:latin typeface="Cambria" panose="02040503050406030204" pitchFamily="18" charset="0"/>
                <a:ea typeface="宋体" panose="02010600030101010101" pitchFamily="2" charset="-122"/>
              </a:rPr>
              <a:t>外，还有一个头结点</a:t>
            </a:r>
            <a:r>
              <a:rPr lang="en-US" altLang="zh-CN" dirty="0">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115</a:t>
            </a:fld>
            <a:endParaRPr lang="zh-CN" altLang="en-US" dirty="0"/>
          </a:p>
        </p:txBody>
      </p:sp>
    </p:spTree>
    <p:extLst>
      <p:ext uri="{BB962C8B-B14F-4D97-AF65-F5344CB8AC3E}">
        <p14:creationId xmlns:p14="http://schemas.microsoft.com/office/powerpoint/2010/main" val="321715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901850" cy="6288930"/>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a:latin typeface="Cambria" panose="02040503050406030204" pitchFamily="18" charset="0"/>
                <a:ea typeface="宋体" panose="02010600030101010101" pitchFamily="2" charset="-122"/>
              </a:rPr>
              <a:t>B+</a:t>
            </a:r>
            <a:r>
              <a:rPr lang="zh-CN" altLang="en-US" b="1" dirty="0">
                <a:latin typeface="Cambria" panose="02040503050406030204" pitchFamily="18" charset="0"/>
                <a:ea typeface="宋体" panose="02010600030101010101" pitchFamily="2" charset="-122"/>
              </a:rPr>
              <a:t>树的查找操作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可以采用类似于</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树的查找方法对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树进行查找，不同的是</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树查找必须以叶结点作为查找的终点。因此</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树的查找是稳定的，即不管查找什么数据，其比较次数是相同的。</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另一方面，由于</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树的叶结点构成一个链表，因此可以从头结点出发进行顺序查找，这个比较适合需要输出所有数据或查找某个范围内的键值等情形，由于为有序链表，因此可以采用跳跃链表之类的结构实现快速查找。</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116</a:t>
            </a:fld>
            <a:endParaRPr lang="zh-CN" altLang="en-US" dirty="0"/>
          </a:p>
        </p:txBody>
      </p:sp>
    </p:spTree>
    <p:extLst>
      <p:ext uri="{BB962C8B-B14F-4D97-AF65-F5344CB8AC3E}">
        <p14:creationId xmlns:p14="http://schemas.microsoft.com/office/powerpoint/2010/main" val="154613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901850" cy="6288930"/>
          </a:xfrm>
        </p:spPr>
        <p:txBody>
          <a:bodyPr>
            <a:normAutofit fontScale="925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a:t>
            </a:r>
            <a:r>
              <a:rPr lang="en-US" altLang="zh-CN" b="1" dirty="0">
                <a:latin typeface="Cambria" panose="02040503050406030204" pitchFamily="18" charset="0"/>
                <a:ea typeface="宋体" panose="02010600030101010101" pitchFamily="2" charset="-122"/>
              </a:rPr>
              <a:t>B+</a:t>
            </a:r>
            <a:r>
              <a:rPr lang="zh-CN" altLang="en-US" b="1" dirty="0">
                <a:latin typeface="Cambria" panose="02040503050406030204" pitchFamily="18" charset="0"/>
                <a:ea typeface="宋体" panose="02010600030101010101" pitchFamily="2" charset="-122"/>
              </a:rPr>
              <a:t>树的插入操作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树中插入一个键值，首先从根结点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或头结点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出发，定位到所要插入的叶结点。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树的插入也与</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树类似，即如果在某个结点插入一个键值后，键值的数量没有超过</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，则插入完毕，否则需要对结点进行分裂操作。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树分裂操作与</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树的分裂操作有一些区别，即以中间键值为分割点，将该结点分为两个部分</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中间键值属于其中一部分</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，每一部分组成一个新的结点，同时将中间结点复制</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不是上移</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到父结点，其所对应的子结点为结点分裂后左边的结点。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117</a:t>
            </a:fld>
            <a:endParaRPr lang="zh-CN" altLang="en-US" dirty="0"/>
          </a:p>
        </p:txBody>
      </p:sp>
    </p:spTree>
    <p:extLst>
      <p:ext uri="{BB962C8B-B14F-4D97-AF65-F5344CB8AC3E}">
        <p14:creationId xmlns:p14="http://schemas.microsoft.com/office/powerpoint/2010/main" val="87536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901850" cy="1234181"/>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下图为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树插入操作的一些示例：</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6" y="1783563"/>
            <a:ext cx="11409681" cy="4350014"/>
          </a:xfrm>
          <a:prstGeom prst="rect">
            <a:avLst/>
          </a:prstGeom>
          <a:noFill/>
        </p:spPr>
      </p:pic>
    </p:spTree>
    <p:extLst>
      <p:ext uri="{BB962C8B-B14F-4D97-AF65-F5344CB8AC3E}">
        <p14:creationId xmlns:p14="http://schemas.microsoft.com/office/powerpoint/2010/main" val="42660191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575231" cy="3036887"/>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如果新插入的键值比所有的键值都大，则插入位置为最后一个叶结点的最右侧，此时需要改变该结点到根结点路径上所有结点的最右键值，以保证非叶结点中每个键值所对应的子树的键值都不大于该键值。</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如下图所示：</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119</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642" y="3397426"/>
            <a:ext cx="10495492" cy="2936873"/>
          </a:xfrm>
          <a:prstGeom prst="rect">
            <a:avLst/>
          </a:prstGeom>
          <a:noFill/>
        </p:spPr>
      </p:pic>
    </p:spTree>
    <p:extLst>
      <p:ext uri="{BB962C8B-B14F-4D97-AF65-F5344CB8AC3E}">
        <p14:creationId xmlns:p14="http://schemas.microsoft.com/office/powerpoint/2010/main" val="383363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52216" cy="6288926"/>
          </a:xfrm>
        </p:spPr>
        <p:txBody>
          <a:bodyPr>
            <a:normAutofit fontScale="92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a:t>
            </a:r>
            <a:r>
              <a:rPr lang="en-US" altLang="zh-CN" b="1" dirty="0">
                <a:latin typeface="Cambria" panose="02040503050406030204" pitchFamily="18" charset="0"/>
                <a:ea typeface="宋体" panose="02010600030101010101" pitchFamily="2" charset="-122"/>
              </a:rPr>
              <a:t>STL</a:t>
            </a:r>
            <a:r>
              <a:rPr lang="zh-CN" altLang="en-US" b="1" dirty="0">
                <a:latin typeface="Cambria" panose="02040503050406030204" pitchFamily="18" charset="0"/>
                <a:ea typeface="宋体" panose="02010600030101010101" pitchFamily="2" charset="-122"/>
              </a:rPr>
              <a:t>中的有序表的查找算法</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中有四种针对有序表的查找方法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在迭代器区间</a:t>
            </a:r>
            <a:r>
              <a:rPr lang="en-US" altLang="zh-CN" dirty="0">
                <a:latin typeface="Cambria" panose="02040503050406030204" pitchFamily="18" charset="0"/>
                <a:ea typeface="宋体" panose="02010600030101010101" pitchFamily="2" charset="-122"/>
              </a:rPr>
              <a:t>[begin, end)</a:t>
            </a:r>
            <a:r>
              <a:rPr lang="zh-CN" altLang="en-US" dirty="0">
                <a:latin typeface="Cambria" panose="02040503050406030204" pitchFamily="18" charset="0"/>
                <a:ea typeface="宋体" panose="02010600030101010101" pitchFamily="2" charset="-122"/>
              </a:rPr>
              <a:t>中查询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binary_search</a:t>
            </a:r>
            <a:r>
              <a:rPr lang="en-US" altLang="zh-CN" dirty="0">
                <a:solidFill>
                  <a:srgbClr val="00B0F0"/>
                </a:solidFill>
                <a:latin typeface="Cambria" panose="02040503050406030204" pitchFamily="18" charset="0"/>
                <a:ea typeface="宋体" panose="02010600030101010101" pitchFamily="2" charset="-122"/>
              </a:rPr>
              <a:t>(begin, end, k)</a:t>
            </a:r>
            <a:r>
              <a:rPr lang="zh-CN" altLang="en-US" dirty="0">
                <a:latin typeface="Cambria" panose="02040503050406030204" pitchFamily="18" charset="0"/>
                <a:ea typeface="宋体" panose="02010600030101010101" pitchFamily="2" charset="-122"/>
              </a:rPr>
              <a:t>：判断</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是否存在，如果存在，返回</a:t>
            </a:r>
            <a:r>
              <a:rPr lang="en-US" altLang="zh-CN" dirty="0">
                <a:latin typeface="Cambria" panose="02040503050406030204" pitchFamily="18" charset="0"/>
                <a:ea typeface="宋体" panose="02010600030101010101" pitchFamily="2" charset="-122"/>
              </a:rPr>
              <a:t>true</a:t>
            </a:r>
            <a:r>
              <a:rPr lang="zh-CN" altLang="en-US" dirty="0">
                <a:latin typeface="Cambria" panose="02040503050406030204" pitchFamily="18" charset="0"/>
                <a:ea typeface="宋体" panose="02010600030101010101" pitchFamily="2" charset="-122"/>
              </a:rPr>
              <a:t>，否则返回</a:t>
            </a:r>
            <a:r>
              <a:rPr lang="en-US" altLang="zh-CN" dirty="0">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lower_bound</a:t>
            </a:r>
            <a:r>
              <a:rPr lang="en-US" altLang="zh-CN" dirty="0">
                <a:solidFill>
                  <a:srgbClr val="00B0F0"/>
                </a:solidFill>
                <a:latin typeface="Cambria" panose="02040503050406030204" pitchFamily="18" charset="0"/>
                <a:ea typeface="宋体" panose="02010600030101010101" pitchFamily="2" charset="-122"/>
              </a:rPr>
              <a:t>( begin, end, k)</a:t>
            </a:r>
            <a:r>
              <a:rPr lang="zh-CN" altLang="en-US" dirty="0">
                <a:latin typeface="Cambria" panose="02040503050406030204" pitchFamily="18" charset="0"/>
                <a:ea typeface="宋体" panose="02010600030101010101" pitchFamily="2" charset="-122"/>
              </a:rPr>
              <a:t>：返回第一个小于等于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的迭代器。如果区间中所有元素都小于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，则返回</a:t>
            </a:r>
            <a:r>
              <a:rPr lang="en-US" altLang="zh-CN" dirty="0">
                <a:latin typeface="Cambria" panose="02040503050406030204" pitchFamily="18" charset="0"/>
                <a:ea typeface="宋体" panose="02010600030101010101" pitchFamily="2" charset="-122"/>
              </a:rPr>
              <a:t>end</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upper_bound</a:t>
            </a:r>
            <a:r>
              <a:rPr lang="en-US" altLang="zh-CN" dirty="0">
                <a:solidFill>
                  <a:srgbClr val="00B0F0"/>
                </a:solidFill>
                <a:latin typeface="Cambria" panose="02040503050406030204" pitchFamily="18" charset="0"/>
                <a:ea typeface="宋体" panose="02010600030101010101" pitchFamily="2" charset="-122"/>
              </a:rPr>
              <a:t>(begin, end, k)</a:t>
            </a:r>
            <a:r>
              <a:rPr lang="zh-CN" altLang="en-US" dirty="0">
                <a:latin typeface="Cambria" panose="02040503050406030204" pitchFamily="18" charset="0"/>
                <a:ea typeface="宋体" panose="02010600030101010101" pitchFamily="2" charset="-122"/>
              </a:rPr>
              <a:t>：返回第一个大于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的迭代器。如果区间中所有元素都小于等于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，则返回</a:t>
            </a:r>
            <a:r>
              <a:rPr lang="en-US" altLang="zh-CN" dirty="0">
                <a:latin typeface="Cambria" panose="02040503050406030204" pitchFamily="18" charset="0"/>
                <a:ea typeface="宋体" panose="02010600030101010101" pitchFamily="2" charset="-122"/>
              </a:rPr>
              <a:t>end</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equal_range</a:t>
            </a:r>
            <a:r>
              <a:rPr lang="en-US" altLang="zh-CN" dirty="0">
                <a:solidFill>
                  <a:srgbClr val="00B0F0"/>
                </a:solidFill>
                <a:latin typeface="Cambria" panose="02040503050406030204" pitchFamily="18" charset="0"/>
                <a:ea typeface="宋体" panose="02010600030101010101" pitchFamily="2" charset="-122"/>
              </a:rPr>
              <a:t>(begin, end, k)</a:t>
            </a:r>
            <a:r>
              <a:rPr lang="zh-CN" altLang="en-US" dirty="0">
                <a:latin typeface="Cambria" panose="02040503050406030204" pitchFamily="18" charset="0"/>
                <a:ea typeface="宋体" panose="02010600030101010101" pitchFamily="2" charset="-122"/>
              </a:rPr>
              <a:t>：返回一个</a:t>
            </a:r>
            <a:r>
              <a:rPr lang="en-US" altLang="zh-CN" dirty="0">
                <a:latin typeface="Cambria" panose="02040503050406030204" pitchFamily="18" charset="0"/>
                <a:ea typeface="宋体" panose="02010600030101010101" pitchFamily="2" charset="-122"/>
              </a:rPr>
              <a:t>pair</a:t>
            </a:r>
            <a:r>
              <a:rPr lang="zh-CN" altLang="en-US" dirty="0">
                <a:latin typeface="Cambria" panose="02040503050406030204" pitchFamily="18" charset="0"/>
                <a:ea typeface="宋体" panose="02010600030101010101" pitchFamily="2" charset="-122"/>
              </a:rPr>
              <a:t>类型的变量，</a:t>
            </a:r>
            <a:r>
              <a:rPr lang="en-US" altLang="zh-CN" dirty="0">
                <a:latin typeface="Cambria" panose="02040503050406030204" pitchFamily="18" charset="0"/>
                <a:ea typeface="宋体" panose="02010600030101010101" pitchFamily="2" charset="-122"/>
              </a:rPr>
              <a:t>pair</a:t>
            </a:r>
            <a:r>
              <a:rPr lang="zh-CN" altLang="en-US" dirty="0">
                <a:latin typeface="Cambria" panose="02040503050406030204" pitchFamily="18" charset="0"/>
                <a:ea typeface="宋体" panose="02010600030101010101" pitchFamily="2" charset="-122"/>
              </a:rPr>
              <a:t>的第一个元素为</a:t>
            </a:r>
            <a:r>
              <a:rPr lang="en-US" altLang="zh-CN" dirty="0" err="1">
                <a:latin typeface="Cambria" panose="02040503050406030204" pitchFamily="18" charset="0"/>
                <a:ea typeface="宋体" panose="02010600030101010101" pitchFamily="2" charset="-122"/>
              </a:rPr>
              <a:t>lower_bound</a:t>
            </a:r>
            <a:r>
              <a:rPr lang="zh-CN" altLang="en-US" dirty="0">
                <a:latin typeface="Cambria" panose="02040503050406030204" pitchFamily="18" charset="0"/>
                <a:ea typeface="宋体" panose="02010600030101010101" pitchFamily="2" charset="-122"/>
              </a:rPr>
              <a:t>的返回结果，第二个元素为</a:t>
            </a:r>
            <a:r>
              <a:rPr lang="en-US" altLang="zh-CN" dirty="0" err="1">
                <a:latin typeface="Cambria" panose="02040503050406030204" pitchFamily="18" charset="0"/>
                <a:ea typeface="宋体" panose="02010600030101010101" pitchFamily="2" charset="-122"/>
              </a:rPr>
              <a:t>upper_bound</a:t>
            </a:r>
            <a:r>
              <a:rPr lang="zh-CN" altLang="en-US" dirty="0">
                <a:latin typeface="Cambria" panose="02040503050406030204" pitchFamily="18" charset="0"/>
                <a:ea typeface="宋体" panose="02010600030101010101" pitchFamily="2" charset="-122"/>
              </a:rPr>
              <a:t>的返回结果。可以用来查询 </a:t>
            </a:r>
            <a:r>
              <a:rPr lang="en-US" altLang="zh-CN" dirty="0">
                <a:latin typeface="Cambria" panose="02040503050406030204" pitchFamily="18" charset="0"/>
                <a:ea typeface="宋体" panose="02010600030101010101" pitchFamily="2" charset="-122"/>
              </a:rPr>
              <a:t>k </a:t>
            </a:r>
            <a:r>
              <a:rPr lang="zh-CN" altLang="en-US" dirty="0">
                <a:latin typeface="Cambria" panose="02040503050406030204" pitchFamily="18" charset="0"/>
                <a:ea typeface="宋体" panose="02010600030101010101" pitchFamily="2" charset="-122"/>
              </a:rPr>
              <a:t>出现的次数。</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a:t>
            </a:fld>
            <a:endParaRPr lang="zh-CN" altLang="en-US" dirty="0"/>
          </a:p>
        </p:txBody>
      </p:sp>
    </p:spTree>
    <p:extLst>
      <p:ext uri="{BB962C8B-B14F-4D97-AF65-F5344CB8AC3E}">
        <p14:creationId xmlns:p14="http://schemas.microsoft.com/office/powerpoint/2010/main" val="178883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575231" cy="6288930"/>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三、</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树的删除操作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首先从根结点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或头结点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出发，定位到删除键值所在的叶结点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当删除键值后结点</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的键值数量小于⌈</a:t>
            </a:r>
            <a:r>
              <a:rPr lang="en-US" altLang="zh-CN" dirty="0">
                <a:latin typeface="Cambria" panose="02040503050406030204" pitchFamily="18" charset="0"/>
                <a:ea typeface="宋体" panose="02010600030101010101" pitchFamily="2" charset="-122"/>
              </a:rPr>
              <a:t>m/2⌉</a:t>
            </a:r>
            <a:r>
              <a:rPr lang="zh-CN" altLang="en-US" dirty="0">
                <a:latin typeface="Cambria" panose="02040503050406030204" pitchFamily="18" charset="0"/>
                <a:ea typeface="宋体" panose="02010600030101010101" pitchFamily="2" charset="-122"/>
              </a:rPr>
              <a:t>时，可以向兄弟结点借一个键值，但与</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树不同的是，如果兄弟结点没有多余的键值，则不能向父结点借结点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因为非叶结点不一定是有效的键值，且不包含与键值相关的信息</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，此时只能与某个兄弟结点合并，并删除父结点中的某个键值。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合并的方法与</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树类似。</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120</a:t>
            </a:fld>
            <a:endParaRPr lang="zh-CN" altLang="en-US" dirty="0"/>
          </a:p>
        </p:txBody>
      </p:sp>
    </p:spTree>
    <p:extLst>
      <p:ext uri="{BB962C8B-B14F-4D97-AF65-F5344CB8AC3E}">
        <p14:creationId xmlns:p14="http://schemas.microsoft.com/office/powerpoint/2010/main" val="44289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8"/>
            <a:ext cx="8575231" cy="968174"/>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下图为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树中删除结点的示例：</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121</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472" y="2168441"/>
            <a:ext cx="11365177" cy="2253930"/>
          </a:xfrm>
          <a:prstGeom prst="rect">
            <a:avLst/>
          </a:prstGeom>
          <a:noFill/>
        </p:spPr>
      </p:pic>
    </p:spTree>
    <p:extLst>
      <p:ext uri="{BB962C8B-B14F-4D97-AF65-F5344CB8AC3E}">
        <p14:creationId xmlns:p14="http://schemas.microsoft.com/office/powerpoint/2010/main" val="9168307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7"/>
            <a:ext cx="8851974" cy="6288932"/>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5.4 </a:t>
            </a:r>
            <a:r>
              <a:rPr lang="zh-CN" altLang="en-US" b="1" dirty="0">
                <a:latin typeface="Cambria" panose="02040503050406030204" pitchFamily="18" charset="0"/>
                <a:ea typeface="宋体" panose="02010600030101010101" pitchFamily="2" charset="-122"/>
              </a:rPr>
              <a:t>散列法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散列表</a:t>
            </a:r>
            <a:r>
              <a:rPr lang="en-US" altLang="zh-CN" dirty="0">
                <a:latin typeface="Cambria" panose="02040503050406030204" pitchFamily="18" charset="0"/>
                <a:ea typeface="宋体" panose="02010600030101010101" pitchFamily="2" charset="-122"/>
              </a:rPr>
              <a:t>(Hash Table</a:t>
            </a:r>
            <a:r>
              <a:rPr lang="zh-CN" altLang="en-US" dirty="0">
                <a:latin typeface="Cambria" panose="02040503050406030204" pitchFamily="18" charset="0"/>
                <a:ea typeface="宋体" panose="02010600030101010101" pitchFamily="2" charset="-122"/>
              </a:rPr>
              <a:t>，也称哈希表或杂凑表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是一种能根据键值直接确定数据存放位置的数据结构。数据存放在一个表中，通过映射函数将键值映射到表中的某一个位置。这里的映射函数叫做</a:t>
            </a:r>
            <a:r>
              <a:rPr lang="zh-CN" altLang="en-US" b="1" dirty="0">
                <a:latin typeface="Cambria" panose="02040503050406030204" pitchFamily="18" charset="0"/>
                <a:ea typeface="宋体" panose="02010600030101010101" pitchFamily="2" charset="-122"/>
              </a:rPr>
              <a:t>散列函数</a:t>
            </a:r>
            <a:r>
              <a:rPr lang="zh-CN" altLang="en-US" dirty="0">
                <a:latin typeface="Cambria" panose="02040503050406030204" pitchFamily="18" charset="0"/>
                <a:ea typeface="宋体" panose="02010600030101010101" pitchFamily="2" charset="-122"/>
              </a:rPr>
              <a:t>，存放映射数据的表叫做</a:t>
            </a:r>
            <a:r>
              <a:rPr lang="zh-CN" altLang="en-US" b="1" dirty="0">
                <a:latin typeface="Cambria" panose="02040503050406030204" pitchFamily="18" charset="0"/>
                <a:ea typeface="宋体" panose="02010600030101010101" pitchFamily="2" charset="-122"/>
              </a:rPr>
              <a:t>散列表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通过散列函数，键值对应一个整数值</a:t>
            </a:r>
            <a:r>
              <a:rPr lang="en-US" altLang="zh-CN"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散列值</a:t>
            </a:r>
            <a:r>
              <a:rPr lang="zh-CN" altLang="en-US" dirty="0">
                <a:latin typeface="Cambria" panose="02040503050406030204" pitchFamily="18" charset="0"/>
                <a:ea typeface="宋体" panose="02010600030101010101" pitchFamily="2" charset="-122"/>
              </a:rPr>
              <a:t>或散列地址或</a:t>
            </a:r>
            <a:r>
              <a:rPr lang="zh-CN" altLang="en-US" b="1" dirty="0">
                <a:latin typeface="Cambria" panose="02040503050406030204" pitchFamily="18" charset="0"/>
                <a:ea typeface="宋体" panose="02010600030101010101" pitchFamily="2" charset="-122"/>
              </a:rPr>
              <a:t>槽</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，为该键值在散列表中的位置。</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利用散列法进行查找前首先需要利用散列函数构建散列表，这一过程称为</a:t>
            </a:r>
            <a:r>
              <a:rPr lang="zh-CN" altLang="en-US" b="1" dirty="0">
                <a:latin typeface="Cambria" panose="02040503050406030204" pitchFamily="18" charset="0"/>
                <a:ea typeface="宋体" panose="02010600030101010101" pitchFamily="2" charset="-122"/>
              </a:rPr>
              <a:t>造表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理想的情况是键值和散列值之间是一一对应关系。但是，一般情况下，不同的键值可能会得到同一散列值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称这样的键值为</a:t>
            </a:r>
            <a:r>
              <a:rPr lang="zh-CN" altLang="en-US" b="1" dirty="0">
                <a:latin typeface="Cambria" panose="02040503050406030204" pitchFamily="18" charset="0"/>
                <a:ea typeface="宋体" panose="02010600030101010101" pitchFamily="2" charset="-122"/>
              </a:rPr>
              <a:t>同义词</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，这种现象称做</a:t>
            </a:r>
            <a:r>
              <a:rPr lang="zh-CN" altLang="en-US" b="1" dirty="0">
                <a:latin typeface="Cambria" panose="02040503050406030204" pitchFamily="18" charset="0"/>
                <a:ea typeface="宋体" panose="02010600030101010101" pitchFamily="2" charset="-122"/>
              </a:rPr>
              <a:t>冲突</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在造表前需要确定散列表长度</a:t>
            </a:r>
            <a:r>
              <a:rPr lang="en-US" altLang="zh-CN" dirty="0">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。键值数与</a:t>
            </a:r>
            <a:r>
              <a:rPr lang="en-US" altLang="zh-CN" dirty="0">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的比值称为</a:t>
            </a:r>
            <a:r>
              <a:rPr lang="zh-CN" altLang="en-US" b="1" dirty="0">
                <a:latin typeface="Cambria" panose="02040503050406030204" pitchFamily="18" charset="0"/>
                <a:ea typeface="宋体" panose="02010600030101010101" pitchFamily="2" charset="-122"/>
              </a:rPr>
              <a:t>装填因子</a:t>
            </a:r>
            <a:r>
              <a:rPr lang="zh-CN" altLang="en-US" dirty="0">
                <a:latin typeface="Cambria" panose="02040503050406030204" pitchFamily="18" charset="0"/>
                <a:ea typeface="宋体" panose="02010600030101010101" pitchFamily="2" charset="-122"/>
              </a:rPr>
              <a:t>，通常用</a:t>
            </a:r>
            <a:r>
              <a:rPr lang="en-US" altLang="zh-CN" dirty="0">
                <a:latin typeface="Cambria" panose="02040503050406030204" pitchFamily="18" charset="0"/>
                <a:ea typeface="宋体" panose="02010600030101010101" pitchFamily="2" charset="-122"/>
              </a:rPr>
              <a:t>α</a:t>
            </a:r>
            <a:r>
              <a:rPr lang="zh-CN" altLang="en-US" dirty="0">
                <a:latin typeface="Cambria" panose="02040503050406030204" pitchFamily="18" charset="0"/>
                <a:ea typeface="宋体" panose="02010600030101010101" pitchFamily="2" charset="-122"/>
              </a:rPr>
              <a:t>表示。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122</a:t>
            </a:fld>
            <a:endParaRPr lang="zh-CN" altLang="en-US" dirty="0"/>
          </a:p>
        </p:txBody>
      </p:sp>
    </p:spTree>
    <p:extLst>
      <p:ext uri="{BB962C8B-B14F-4D97-AF65-F5344CB8AC3E}">
        <p14:creationId xmlns:p14="http://schemas.microsoft.com/office/powerpoint/2010/main" val="264913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7"/>
            <a:ext cx="8851974" cy="6288932"/>
          </a:xfrm>
        </p:spPr>
        <p:txBody>
          <a:bodyPr>
            <a:normAutofit fontScale="925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5.4.1 </a:t>
            </a:r>
            <a:r>
              <a:rPr lang="zh-CN" altLang="en-US" b="1" dirty="0">
                <a:latin typeface="Cambria" panose="02040503050406030204" pitchFamily="18" charset="0"/>
                <a:ea typeface="宋体" panose="02010600030101010101" pitchFamily="2" charset="-122"/>
              </a:rPr>
              <a:t>散列函数</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散列函数是一种将键值转化为散列值的的方法。散列函数设计的标准包括：</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、所产生的散列值数量不能超过散列表的长度，这是最基本的准则；</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、散列函数的运算过程简单快捷，以提高造表速度，不能因为散列函数选择不当而拖累算法的复杂度；</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、每一个键值所对应的散列值要尽量均匀地分布于散列表中，“均匀”是指对于任一键值，散列函数能等概率将其映射到散列表的任一位置上，从而使冲突最小化；</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、键值微小的变化可以引起散列值较大的变化。</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123</a:t>
            </a:fld>
            <a:endParaRPr lang="zh-CN" altLang="en-US" dirty="0"/>
          </a:p>
        </p:txBody>
      </p:sp>
    </p:spTree>
    <p:extLst>
      <p:ext uri="{BB962C8B-B14F-4D97-AF65-F5344CB8AC3E}">
        <p14:creationId xmlns:p14="http://schemas.microsoft.com/office/powerpoint/2010/main" val="287988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7"/>
            <a:ext cx="8851974" cy="6288932"/>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一、直接定址法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直接定址法</a:t>
            </a:r>
            <a:r>
              <a:rPr lang="zh-CN" altLang="en-US" dirty="0">
                <a:latin typeface="Cambria" panose="02040503050406030204" pitchFamily="18" charset="0"/>
                <a:ea typeface="宋体" panose="02010600030101010101" pitchFamily="2" charset="-122"/>
              </a:rPr>
              <a:t>的散列函数为一个键值的线性函数，即</a:t>
            </a:r>
            <a:r>
              <a:rPr lang="en-US" altLang="zh-CN" dirty="0">
                <a:latin typeface="Cambria" panose="02040503050406030204" pitchFamily="18" charset="0"/>
                <a:ea typeface="宋体" panose="02010600030101010101" pitchFamily="2" charset="-122"/>
              </a:rPr>
              <a:t>H(k) = </a:t>
            </a:r>
            <a:r>
              <a:rPr lang="en-US" altLang="zh-CN" dirty="0" err="1">
                <a:latin typeface="Cambria" panose="02040503050406030204" pitchFamily="18" charset="0"/>
                <a:ea typeface="宋体" panose="02010600030101010101" pitchFamily="2" charset="-122"/>
              </a:rPr>
              <a:t>a·k</a:t>
            </a:r>
            <a:r>
              <a:rPr lang="en-US" altLang="zh-CN" dirty="0">
                <a:latin typeface="Cambria" panose="02040503050406030204" pitchFamily="18" charset="0"/>
                <a:ea typeface="宋体" panose="02010600030101010101" pitchFamily="2" charset="-122"/>
              </a:rPr>
              <a:t>+ b</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为常数。</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如果要统计某个群体中</a:t>
            </a:r>
            <a:r>
              <a:rPr lang="en-US" altLang="zh-CN" dirty="0">
                <a:latin typeface="Cambria" panose="02040503050406030204" pitchFamily="18" charset="0"/>
                <a:ea typeface="宋体" panose="02010600030101010101" pitchFamily="2" charset="-122"/>
              </a:rPr>
              <a:t>0~120</a:t>
            </a:r>
            <a:r>
              <a:rPr lang="zh-CN" altLang="en-US" dirty="0">
                <a:latin typeface="Cambria" panose="02040503050406030204" pitchFamily="18" charset="0"/>
                <a:ea typeface="宋体" panose="02010600030101010101" pitchFamily="2" charset="-122"/>
              </a:rPr>
              <a:t>岁各个年龄的人数，将年龄作为键值，则可采用散列函数：</a:t>
            </a:r>
            <a:r>
              <a:rPr lang="en-US" altLang="zh-CN" dirty="0">
                <a:latin typeface="Cambria" panose="02040503050406030204" pitchFamily="18" charset="0"/>
                <a:ea typeface="宋体" panose="02010600030101010101" pitchFamily="2" charset="-122"/>
              </a:rPr>
              <a:t>H(k)=k</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如果要统计一个由小写英文字母构成的字符串中每个字符出现的次数，将小写英文字母作为键值，可采用散列函数：</a:t>
            </a:r>
            <a:r>
              <a:rPr lang="en-US" altLang="zh-CN" dirty="0">
                <a:latin typeface="Cambria" panose="02040503050406030204" pitchFamily="18" charset="0"/>
                <a:ea typeface="宋体" panose="02010600030101010101" pitchFamily="2" charset="-122"/>
              </a:rPr>
              <a:t>H(k) = k – 'a'</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124</a:t>
            </a:fld>
            <a:endParaRPr lang="zh-CN" altLang="en-US" dirty="0"/>
          </a:p>
        </p:txBody>
      </p:sp>
    </p:spTree>
    <p:extLst>
      <p:ext uri="{BB962C8B-B14F-4D97-AF65-F5344CB8AC3E}">
        <p14:creationId xmlns:p14="http://schemas.microsoft.com/office/powerpoint/2010/main" val="366213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7"/>
            <a:ext cx="8851974" cy="6288932"/>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二、数字分析法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数字分析法</a:t>
            </a:r>
            <a:r>
              <a:rPr lang="zh-CN" altLang="en-US" dirty="0">
                <a:latin typeface="Cambria" panose="02040503050406030204" pitchFamily="18" charset="0"/>
                <a:ea typeface="宋体" panose="02010600030101010101" pitchFamily="2" charset="-122"/>
              </a:rPr>
              <a:t>就是根据键值的特点，找到键值的一般规律，将分布相对比较均匀的局部数据或若干个局部数据的组合作为散列值。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假设一个学校的学生学号有</a:t>
            </a:r>
            <a:r>
              <a:rPr lang="en-US" altLang="zh-CN" dirty="0">
                <a:latin typeface="Cambria" panose="02040503050406030204" pitchFamily="18" charset="0"/>
                <a:ea typeface="宋体" panose="02010600030101010101" pitchFamily="2" charset="-122"/>
              </a:rPr>
              <a:t>11</a:t>
            </a:r>
            <a:r>
              <a:rPr lang="zh-CN" altLang="en-US" dirty="0">
                <a:latin typeface="Cambria" panose="02040503050406030204" pitchFamily="18" charset="0"/>
                <a:ea typeface="宋体" panose="02010600030101010101" pitchFamily="2" charset="-122"/>
              </a:rPr>
              <a:t>位数字构成，学号的编制规则为：入学年份</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位数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学院代码</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位数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专业代码</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位数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班级编号</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位数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学生在班级的序号</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位数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。如某学生</a:t>
            </a:r>
            <a:r>
              <a:rPr lang="en-US" altLang="zh-CN" dirty="0">
                <a:latin typeface="Cambria" panose="02040503050406030204" pitchFamily="18" charset="0"/>
                <a:ea typeface="宋体" panose="02010600030101010101" pitchFamily="2" charset="-122"/>
              </a:rPr>
              <a:t>2020</a:t>
            </a:r>
            <a:r>
              <a:rPr lang="zh-CN" altLang="en-US" dirty="0">
                <a:latin typeface="Cambria" panose="02040503050406030204" pitchFamily="18" charset="0"/>
                <a:ea typeface="宋体" panose="02010600030101010101" pitchFamily="2" charset="-122"/>
              </a:rPr>
              <a:t>年入学，在计算机学院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代码为</a:t>
            </a:r>
            <a:r>
              <a:rPr lang="en-US" altLang="zh-CN" dirty="0">
                <a:latin typeface="Cambria" panose="02040503050406030204" pitchFamily="18" charset="0"/>
                <a:ea typeface="宋体" panose="02010600030101010101" pitchFamily="2" charset="-122"/>
              </a:rPr>
              <a:t>03)</a:t>
            </a:r>
            <a:r>
              <a:rPr lang="zh-CN" altLang="en-US" dirty="0">
                <a:latin typeface="Cambria" panose="02040503050406030204" pitchFamily="18" charset="0"/>
                <a:ea typeface="宋体" panose="02010600030101010101" pitchFamily="2" charset="-122"/>
              </a:rPr>
              <a:t>计算机专业</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代码为</a:t>
            </a:r>
            <a:r>
              <a:rPr lang="en-US" altLang="zh-CN" dirty="0">
                <a:latin typeface="Cambria" panose="02040503050406030204" pitchFamily="18" charset="0"/>
                <a:ea typeface="宋体" panose="02010600030101010101" pitchFamily="2" charset="-122"/>
              </a:rPr>
              <a:t>1)2</a:t>
            </a:r>
            <a:r>
              <a:rPr lang="zh-CN" altLang="en-US" dirty="0">
                <a:latin typeface="Cambria" panose="02040503050406030204" pitchFamily="18" charset="0"/>
                <a:ea typeface="宋体" panose="02010600030101010101" pitchFamily="2" charset="-122"/>
              </a:rPr>
              <a:t>班就读，且该学生在所在班级的编号为</a:t>
            </a:r>
            <a:r>
              <a:rPr lang="en-US" altLang="zh-CN" dirty="0">
                <a:latin typeface="Cambria" panose="02040503050406030204" pitchFamily="18" charset="0"/>
                <a:ea typeface="宋体" panose="02010600030101010101" pitchFamily="2" charset="-122"/>
              </a:rPr>
              <a:t>15</a:t>
            </a:r>
            <a:r>
              <a:rPr lang="zh-CN" altLang="en-US" dirty="0">
                <a:latin typeface="Cambria" panose="02040503050406030204" pitchFamily="18" charset="0"/>
                <a:ea typeface="宋体" panose="02010600030101010101" pitchFamily="2" charset="-122"/>
              </a:rPr>
              <a:t>，则该学生的学号为：</a:t>
            </a:r>
            <a:r>
              <a:rPr lang="en-US" altLang="zh-CN" dirty="0">
                <a:latin typeface="Cambria" panose="02040503050406030204" pitchFamily="18" charset="0"/>
                <a:ea typeface="宋体" panose="02010600030101010101" pitchFamily="2" charset="-122"/>
              </a:rPr>
              <a:t>20200310215</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如果某学院要统计</a:t>
            </a:r>
            <a:r>
              <a:rPr lang="en-US" altLang="zh-CN" dirty="0">
                <a:latin typeface="Cambria" panose="02040503050406030204" pitchFamily="18" charset="0"/>
                <a:ea typeface="宋体" panose="02010600030101010101" pitchFamily="2" charset="-122"/>
              </a:rPr>
              <a:t>2020</a:t>
            </a:r>
            <a:r>
              <a:rPr lang="zh-CN" altLang="en-US" dirty="0">
                <a:latin typeface="Cambria" panose="02040503050406030204" pitchFamily="18" charset="0"/>
                <a:ea typeface="宋体" panose="02010600030101010101" pitchFamily="2" charset="-122"/>
              </a:rPr>
              <a:t>年学生的基本情况，则可选取最后</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位数作为散列值；如果某学院要统计每年各专业学生的总体情况，则可选取年份和专业代码作为散列值。</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数字分析法一般可以通过对键值进行左移、右移、反转等操作获取散列值。</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125</a:t>
            </a:fld>
            <a:endParaRPr lang="zh-CN" altLang="en-US" dirty="0"/>
          </a:p>
        </p:txBody>
      </p:sp>
    </p:spTree>
    <p:extLst>
      <p:ext uri="{BB962C8B-B14F-4D97-AF65-F5344CB8AC3E}">
        <p14:creationId xmlns:p14="http://schemas.microsoft.com/office/powerpoint/2010/main" val="25520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7"/>
            <a:ext cx="8851974" cy="6288932"/>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三、平方取中法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平方取中法</a:t>
            </a:r>
            <a:r>
              <a:rPr lang="zh-CN" altLang="en-US" dirty="0">
                <a:latin typeface="Cambria" panose="02040503050406030204" pitchFamily="18" charset="0"/>
                <a:ea typeface="宋体" panose="02010600030101010101" pitchFamily="2" charset="-122"/>
              </a:rPr>
              <a:t>就是先求出键值的平方值，然后取平方值的中间连续</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位作为散列值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假设散列表的长度为</a:t>
            </a:r>
            <a:r>
              <a:rPr lang="en-US" altLang="zh-CN" dirty="0">
                <a:latin typeface="Cambria" panose="02040503050406030204" pitchFamily="18" charset="0"/>
                <a:ea typeface="宋体" panose="02010600030101010101" pitchFamily="2" charset="-122"/>
              </a:rPr>
              <a:t>10</a:t>
            </a:r>
            <a:r>
              <a:rPr lang="en-US" altLang="zh-CN" baseline="30000" dirty="0">
                <a:latin typeface="Cambria" panose="02040503050406030204" pitchFamily="18" charset="0"/>
                <a:ea typeface="宋体" panose="02010600030101010101" pitchFamily="2" charset="-122"/>
              </a:rPr>
              <a:t>k</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。由于键值平方的中间的几位数和键值的每一位数字都相关，不同键值按这种方式会以较高的概率产生不同的散列值。</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对于键值</a:t>
            </a:r>
            <a:r>
              <a:rPr lang="en-US" altLang="zh-CN" dirty="0">
                <a:latin typeface="Cambria" panose="02040503050406030204" pitchFamily="18" charset="0"/>
                <a:ea typeface="宋体" panose="02010600030101010101" pitchFamily="2" charset="-122"/>
              </a:rPr>
              <a:t>152863</a:t>
            </a:r>
            <a:r>
              <a:rPr lang="zh-CN" altLang="en-US" dirty="0">
                <a:latin typeface="Cambria" panose="02040503050406030204" pitchFamily="18" charset="0"/>
                <a:ea typeface="宋体" panose="02010600030101010101" pitchFamily="2" charset="-122"/>
              </a:rPr>
              <a:t>，其平方值为</a:t>
            </a:r>
            <a:r>
              <a:rPr lang="en-US" altLang="zh-CN" dirty="0">
                <a:latin typeface="Cambria" panose="02040503050406030204" pitchFamily="18" charset="0"/>
                <a:ea typeface="宋体" panose="02010600030101010101" pitchFamily="2" charset="-122"/>
              </a:rPr>
              <a:t>233661796</a:t>
            </a:r>
            <a:r>
              <a:rPr lang="zh-CN" altLang="en-US" dirty="0">
                <a:latin typeface="Cambria" panose="02040503050406030204" pitchFamily="18" charset="0"/>
                <a:ea typeface="宋体" panose="02010600030101010101" pitchFamily="2" charset="-122"/>
              </a:rPr>
              <a:t>，假设散列表的长度为</a:t>
            </a:r>
            <a:r>
              <a:rPr lang="en-US" altLang="zh-CN" dirty="0">
                <a:latin typeface="Cambria" panose="02040503050406030204" pitchFamily="18" charset="0"/>
                <a:ea typeface="宋体" panose="02010600030101010101" pitchFamily="2" charset="-122"/>
              </a:rPr>
              <a:t>1000</a:t>
            </a:r>
            <a:r>
              <a:rPr lang="zh-CN" altLang="en-US" dirty="0">
                <a:latin typeface="Cambria" panose="02040503050406030204" pitchFamily="18" charset="0"/>
                <a:ea typeface="宋体" panose="02010600030101010101" pitchFamily="2" charset="-122"/>
              </a:rPr>
              <a:t>，则可取中间的三位数</a:t>
            </a:r>
            <a:r>
              <a:rPr lang="en-US" altLang="zh-CN" dirty="0">
                <a:latin typeface="Cambria" panose="02040503050406030204" pitchFamily="18" charset="0"/>
                <a:ea typeface="宋体" panose="02010600030101010101" pitchFamily="2" charset="-122"/>
              </a:rPr>
              <a:t>661</a:t>
            </a:r>
            <a:r>
              <a:rPr lang="zh-CN" altLang="en-US" dirty="0">
                <a:latin typeface="Cambria" panose="02040503050406030204" pitchFamily="18" charset="0"/>
                <a:ea typeface="宋体" panose="02010600030101010101" pitchFamily="2" charset="-122"/>
              </a:rPr>
              <a:t>作为其散列值。</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126</a:t>
            </a:fld>
            <a:endParaRPr lang="zh-CN" altLang="en-US" dirty="0"/>
          </a:p>
        </p:txBody>
      </p:sp>
    </p:spTree>
    <p:extLst>
      <p:ext uri="{BB962C8B-B14F-4D97-AF65-F5344CB8AC3E}">
        <p14:creationId xmlns:p14="http://schemas.microsoft.com/office/powerpoint/2010/main" val="59534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1" y="195607"/>
            <a:ext cx="8851974" cy="6288932"/>
          </a:xfrm>
        </p:spPr>
        <p:txBody>
          <a:bodyPr>
            <a:normAutofit fontScale="85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四、折叠法</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假设散列表的长度为</a:t>
            </a:r>
            <a:r>
              <a:rPr lang="en-US" altLang="zh-CN" dirty="0">
                <a:latin typeface="Cambria" panose="02040503050406030204" pitchFamily="18" charset="0"/>
                <a:ea typeface="宋体" panose="02010600030101010101" pitchFamily="2" charset="-122"/>
              </a:rPr>
              <a:t>10</a:t>
            </a:r>
            <a:r>
              <a:rPr lang="en-US" altLang="zh-CN" baseline="30000"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折叠法</a:t>
            </a:r>
            <a:r>
              <a:rPr lang="zh-CN" altLang="en-US" dirty="0">
                <a:latin typeface="Cambria" panose="02040503050406030204" pitchFamily="18" charset="0"/>
                <a:ea typeface="宋体" panose="02010600030101010101" pitchFamily="2" charset="-122"/>
              </a:rPr>
              <a:t>是指将键值等分为长度为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的若干段</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最后一段的长度可能小于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，然后将每一部分按照某种方式叠加后求和，取最后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位作为散列值。有两种叠加方法：</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、移位叠加：将每一段的最低位对齐后相加。</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、对折叠加：奇数段正序，偶数段逆序，然后最低位对齐后相加。</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假设散列表的长度为</a:t>
            </a:r>
            <a:r>
              <a:rPr lang="en-US" altLang="zh-CN" dirty="0">
                <a:latin typeface="Cambria" panose="02040503050406030204" pitchFamily="18" charset="0"/>
                <a:ea typeface="宋体" panose="02010600030101010101" pitchFamily="2" charset="-122"/>
              </a:rPr>
              <a:t>10000</a:t>
            </a:r>
            <a:r>
              <a:rPr lang="zh-CN" altLang="en-US" dirty="0">
                <a:latin typeface="Cambria" panose="02040503050406030204" pitchFamily="18" charset="0"/>
                <a:ea typeface="宋体" panose="02010600030101010101" pitchFamily="2" charset="-122"/>
              </a:rPr>
              <a:t>，给定键值</a:t>
            </a:r>
            <a:r>
              <a:rPr lang="en-US" altLang="zh-CN" dirty="0">
                <a:latin typeface="Cambria" panose="02040503050406030204" pitchFamily="18" charset="0"/>
                <a:ea typeface="宋体" panose="02010600030101010101" pitchFamily="2" charset="-122"/>
              </a:rPr>
              <a:t>1324575398234</a:t>
            </a:r>
            <a:r>
              <a:rPr lang="zh-CN" altLang="en-US" dirty="0">
                <a:latin typeface="Cambria" panose="02040503050406030204" pitchFamily="18" charset="0"/>
                <a:ea typeface="宋体" panose="02010600030101010101" pitchFamily="2" charset="-122"/>
              </a:rPr>
              <a:t>，则按每段长度为</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对该键值进行划分：</a:t>
            </a:r>
            <a:r>
              <a:rPr lang="en-US" altLang="zh-CN" dirty="0">
                <a:latin typeface="Cambria" panose="02040503050406030204" pitchFamily="18" charset="0"/>
                <a:ea typeface="宋体" panose="02010600030101010101" pitchFamily="2" charset="-122"/>
              </a:rPr>
              <a:t>1324|5753|9823|428</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按移位叠加法得到：</a:t>
            </a:r>
            <a:r>
              <a:rPr lang="en-US" altLang="zh-CN" dirty="0">
                <a:latin typeface="Cambria" panose="02040503050406030204" pitchFamily="18" charset="0"/>
                <a:ea typeface="宋体" panose="02010600030101010101" pitchFamily="2" charset="-122"/>
              </a:rPr>
              <a:t>1324+5753+9823+428=17328</a:t>
            </a:r>
            <a:r>
              <a:rPr lang="zh-CN" altLang="en-US" dirty="0">
                <a:latin typeface="Cambria" panose="02040503050406030204" pitchFamily="18" charset="0"/>
                <a:ea typeface="宋体" panose="02010600030101010101" pitchFamily="2" charset="-122"/>
              </a:rPr>
              <a:t>，取后四位得到散列值为：</a:t>
            </a:r>
            <a:r>
              <a:rPr lang="en-US" altLang="zh-CN" dirty="0">
                <a:latin typeface="Cambria" panose="02040503050406030204" pitchFamily="18" charset="0"/>
                <a:ea typeface="宋体" panose="02010600030101010101" pitchFamily="2" charset="-122"/>
              </a:rPr>
              <a:t>7328</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按对折叠加法得到：</a:t>
            </a:r>
            <a:r>
              <a:rPr lang="en-US" altLang="zh-CN" dirty="0">
                <a:latin typeface="Cambria" panose="02040503050406030204" pitchFamily="18" charset="0"/>
                <a:ea typeface="宋体" panose="02010600030101010101" pitchFamily="2" charset="-122"/>
              </a:rPr>
              <a:t>1324+3575+9823+824=15546</a:t>
            </a:r>
            <a:r>
              <a:rPr lang="zh-CN" altLang="en-US" dirty="0">
                <a:latin typeface="Cambria" panose="02040503050406030204" pitchFamily="18" charset="0"/>
                <a:ea typeface="宋体" panose="02010600030101010101" pitchFamily="2" charset="-122"/>
              </a:rPr>
              <a:t>，取后四位得到散列值为：</a:t>
            </a:r>
            <a:r>
              <a:rPr lang="en-US" altLang="zh-CN" dirty="0">
                <a:latin typeface="Cambria" panose="02040503050406030204" pitchFamily="18" charset="0"/>
                <a:ea typeface="宋体" panose="02010600030101010101" pitchFamily="2" charset="-122"/>
              </a:rPr>
              <a:t>5546</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127</a:t>
            </a:fld>
            <a:endParaRPr lang="zh-CN" altLang="en-US" dirty="0"/>
          </a:p>
        </p:txBody>
      </p:sp>
    </p:spTree>
    <p:extLst>
      <p:ext uri="{BB962C8B-B14F-4D97-AF65-F5344CB8AC3E}">
        <p14:creationId xmlns:p14="http://schemas.microsoft.com/office/powerpoint/2010/main" val="225828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1" y="195607"/>
                <a:ext cx="8851974" cy="6288932"/>
              </a:xfrm>
            </p:spPr>
            <p:txBody>
              <a:bodyPr>
                <a:normAutofit fontScale="850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五、 除留余数法</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除留余数法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又称除法散列法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就是将键值对某个常数取余的结果作为散列值。假设常数为</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，则散列函数为：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d>
                        <m:dPr>
                          <m:ctrlPr>
                            <a:rPr lang="zh-CN" altLang="zh-CN" i="1">
                              <a:latin typeface="Cambria Math" panose="02040503050406030204" pitchFamily="18" charset="0"/>
                            </a:rPr>
                          </m:ctrlPr>
                        </m:dPr>
                        <m:e>
                          <m:r>
                            <a:rPr lang="en-US" altLang="zh-CN" i="1">
                              <a:latin typeface="Cambria Math" panose="02040503050406030204" pitchFamily="18" charset="0"/>
                            </a:rPr>
                            <m:t>𝑘𝑒𝑦</m:t>
                          </m:r>
                        </m:e>
                      </m:d>
                      <m:r>
                        <a:rPr lang="en-US" altLang="zh-CN">
                          <a:latin typeface="Cambria Math" panose="02040503050406030204" pitchFamily="18" charset="0"/>
                        </a:rPr>
                        <m:t>=</m:t>
                      </m:r>
                      <m:r>
                        <a:rPr lang="en-US" altLang="zh-CN" i="1">
                          <a:latin typeface="Cambria Math" panose="02040503050406030204" pitchFamily="18" charset="0"/>
                        </a:rPr>
                        <m:t>𝑘𝑒𝑦</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a:latin typeface="Cambria Math" panose="02040503050406030204" pitchFamily="18" charset="0"/>
                        </a:rPr>
                        <m:t>, </m:t>
                      </m:r>
                      <m:r>
                        <a:rPr lang="en-US" altLang="zh-CN" i="1">
                          <a:latin typeface="Cambria Math" panose="02040503050406030204" pitchFamily="18" charset="0"/>
                        </a:rPr>
                        <m:t>𝑝</m:t>
                      </m:r>
                      <m:r>
                        <a:rPr lang="en-US" altLang="zh-CN">
                          <a:latin typeface="Cambria Math" panose="02040503050406030204" pitchFamily="18" charset="0"/>
                        </a:rPr>
                        <m:t>≤</m:t>
                      </m:r>
                      <m:r>
                        <a:rPr lang="en-US" altLang="zh-CN" i="1">
                          <a:latin typeface="Cambria Math" panose="02040503050406030204" pitchFamily="18" charset="0"/>
                        </a:rPr>
                        <m:t>𝐿</m:t>
                      </m:r>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除留余数法中</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的选择很关键，选择合适的</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，会减少冲突。选择</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的一般准则是：小于或等于表长</a:t>
                </a:r>
                <a:r>
                  <a:rPr lang="en-US" altLang="zh-CN" dirty="0">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的最大素数或不包含小于</a:t>
                </a:r>
                <a:r>
                  <a:rPr lang="en-US" altLang="zh-CN" dirty="0">
                    <a:latin typeface="Cambria" panose="02040503050406030204" pitchFamily="18" charset="0"/>
                    <a:ea typeface="宋体" panose="02010600030101010101" pitchFamily="2" charset="-122"/>
                  </a:rPr>
                  <a:t>20</a:t>
                </a:r>
                <a:r>
                  <a:rPr lang="zh-CN" altLang="en-US" dirty="0">
                    <a:latin typeface="Cambria" panose="02040503050406030204" pitchFamily="18" charset="0"/>
                    <a:ea typeface="宋体" panose="02010600030101010101" pitchFamily="2" charset="-122"/>
                  </a:rPr>
                  <a:t>质因子的合数。例如：如果表长为</a:t>
                </a:r>
                <a:r>
                  <a:rPr lang="en-US" altLang="zh-CN" dirty="0">
                    <a:latin typeface="Cambria" panose="02040503050406030204" pitchFamily="18" charset="0"/>
                    <a:ea typeface="宋体" panose="02010600030101010101" pitchFamily="2" charset="-122"/>
                  </a:rPr>
                  <a:t>16</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可取</a:t>
                </a:r>
                <a:r>
                  <a:rPr lang="en-US" altLang="zh-CN" dirty="0">
                    <a:latin typeface="Cambria" panose="02040503050406030204" pitchFamily="18" charset="0"/>
                    <a:ea typeface="宋体" panose="02010600030101010101" pitchFamily="2" charset="-122"/>
                  </a:rPr>
                  <a:t>13</a:t>
                </a:r>
                <a:r>
                  <a:rPr lang="zh-CN" altLang="en-US" dirty="0">
                    <a:latin typeface="Cambria" panose="02040503050406030204" pitchFamily="18" charset="0"/>
                    <a:ea typeface="宋体" panose="02010600030101010101" pitchFamily="2" charset="-122"/>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1" y="195607"/>
                <a:ext cx="8851974" cy="6288932"/>
              </a:xfrm>
              <a:blipFill>
                <a:blip r:embed="rId2"/>
                <a:stretch>
                  <a:fillRect l="-1033" r="-62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128</a:t>
            </a:fld>
            <a:endParaRPr lang="zh-CN" altLang="en-US" dirty="0"/>
          </a:p>
        </p:txBody>
      </p:sp>
    </p:spTree>
    <p:extLst>
      <p:ext uri="{BB962C8B-B14F-4D97-AF65-F5344CB8AC3E}">
        <p14:creationId xmlns:p14="http://schemas.microsoft.com/office/powerpoint/2010/main" val="2731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0" y="195607"/>
                <a:ext cx="8702345" cy="6288932"/>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六、乘法散列法</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乘法散列法的散列函数为：</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14:m>
                  <m:oMath xmlns:m="http://schemas.openxmlformats.org/officeDocument/2006/math">
                    <m:r>
                      <a:rPr lang="en-US" altLang="zh-CN" i="1">
                        <a:latin typeface="Cambria Math" panose="02040503050406030204" pitchFamily="18" charset="0"/>
                      </a:rPr>
                      <m:t>𝐻</m:t>
                    </m:r>
                    <m:d>
                      <m:dPr>
                        <m:ctrlPr>
                          <a:rPr lang="zh-CN" altLang="zh-CN" i="1">
                            <a:latin typeface="Cambria Math" panose="02040503050406030204" pitchFamily="18" charset="0"/>
                          </a:rPr>
                        </m:ctrlPr>
                      </m:dPr>
                      <m:e>
                        <m:r>
                          <a:rPr lang="en-US" altLang="zh-CN" i="1">
                            <a:latin typeface="Cambria Math" panose="02040503050406030204" pitchFamily="18" charset="0"/>
                          </a:rPr>
                          <m:t>𝑘</m:t>
                        </m:r>
                      </m:e>
                    </m:d>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1)</m:t>
                        </m:r>
                      </m:e>
                    </m:d>
                    <m:r>
                      <a:rPr lang="en-US" altLang="zh-CN">
                        <a:latin typeface="Cambria Math" panose="02040503050406030204" pitchFamily="18" charset="0"/>
                      </a:rPr>
                      <m:t>,  </m:t>
                    </m:r>
                    <m:r>
                      <a:rPr lang="zh-CN" altLang="zh-CN">
                        <a:latin typeface="Cambria Math" panose="02040503050406030204" pitchFamily="18" charset="0"/>
                      </a:rPr>
                      <m:t>其中</m:t>
                    </m:r>
                    <m:r>
                      <a:rPr lang="en-US" altLang="zh-CN">
                        <a:latin typeface="Cambria Math" panose="02040503050406030204" pitchFamily="18" charset="0"/>
                      </a:rPr>
                      <m:t>,  </m:t>
                    </m:r>
                    <m:r>
                      <a:rPr lang="en-US" altLang="zh-CN" i="1">
                        <a:latin typeface="Cambria Math" panose="02040503050406030204" pitchFamily="18" charset="0"/>
                      </a:rPr>
                      <m:t>0&lt;</m:t>
                    </m:r>
                    <m:r>
                      <a:rPr lang="en-US" altLang="zh-CN" i="1">
                        <a:latin typeface="Cambria Math" panose="02040503050406030204" pitchFamily="18" charset="0"/>
                      </a:rPr>
                      <m:t>𝐴</m:t>
                    </m:r>
                    <m:r>
                      <a:rPr lang="en-US" altLang="zh-CN" i="1">
                        <a:latin typeface="Cambria Math" panose="02040503050406030204" pitchFamily="18" charset="0"/>
                      </a:rPr>
                      <m:t>&lt;1</m:t>
                    </m:r>
                  </m:oMath>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上式中，</a:t>
                </a:r>
                <a:r>
                  <a:rPr lang="en-US" altLang="zh-CN" dirty="0">
                    <a:latin typeface="Cambria" panose="02040503050406030204" pitchFamily="18" charset="0"/>
                    <a:ea typeface="宋体" panose="02010600030101010101" pitchFamily="2" charset="-122"/>
                  </a:rPr>
                  <a:t>(x mod 1)</a:t>
                </a:r>
                <a:r>
                  <a:rPr lang="zh-CN" altLang="en-US" dirty="0">
                    <a:latin typeface="Cambria" panose="02040503050406030204" pitchFamily="18" charset="0"/>
                    <a:ea typeface="宋体" panose="02010600030101010101" pitchFamily="2" charset="-122"/>
                  </a:rPr>
                  <a:t>表示取</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的小数部分，</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为不大于表长的任意整数。与除留余数法相比，乘法散列法的优点是选择</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的要求较低。</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利用式计算散列值需要用到双精度乘法，导致计算的效率较低。</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0" y="195607"/>
                <a:ext cx="8702345" cy="6288932"/>
              </a:xfrm>
              <a:blipFill>
                <a:blip r:embed="rId2"/>
                <a:stretch>
                  <a:fillRect l="-140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129</a:t>
            </a:fld>
            <a:endParaRPr lang="zh-CN" altLang="en-US" dirty="0"/>
          </a:p>
        </p:txBody>
      </p:sp>
    </p:spTree>
    <p:extLst>
      <p:ext uri="{BB962C8B-B14F-4D97-AF65-F5344CB8AC3E}">
        <p14:creationId xmlns:p14="http://schemas.microsoft.com/office/powerpoint/2010/main" val="4912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423679"/>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5.1.2 </a:t>
            </a:r>
            <a:r>
              <a:rPr lang="zh-CN" altLang="en-US" b="1" dirty="0">
                <a:latin typeface="Cambria" panose="02040503050406030204" pitchFamily="18" charset="0"/>
                <a:ea typeface="宋体" panose="02010600030101010101" pitchFamily="2" charset="-122"/>
              </a:rPr>
              <a:t>分块查找</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分块查找</a:t>
            </a:r>
            <a:r>
              <a:rPr lang="en-US" altLang="zh-CN" dirty="0">
                <a:latin typeface="Cambria" panose="02040503050406030204" pitchFamily="18" charset="0"/>
                <a:ea typeface="宋体" panose="02010600030101010101" pitchFamily="2" charset="-122"/>
              </a:rPr>
              <a:t>(Block Search)</a:t>
            </a:r>
            <a:r>
              <a:rPr lang="zh-CN" altLang="en-US" dirty="0">
                <a:latin typeface="Cambria" panose="02040503050406030204" pitchFamily="18" charset="0"/>
                <a:ea typeface="宋体" panose="02010600030101010101" pitchFamily="2" charset="-122"/>
              </a:rPr>
              <a:t>又称</a:t>
            </a:r>
            <a:r>
              <a:rPr lang="zh-CN" altLang="en-US" dirty="0">
                <a:solidFill>
                  <a:srgbClr val="00B0F0"/>
                </a:solidFill>
                <a:latin typeface="Cambria" panose="02040503050406030204" pitchFamily="18" charset="0"/>
                <a:ea typeface="宋体" panose="02010600030101010101" pitchFamily="2" charset="-122"/>
              </a:rPr>
              <a:t>索引顺序查找</a:t>
            </a:r>
            <a:r>
              <a:rPr lang="zh-CN" altLang="en-US" dirty="0">
                <a:latin typeface="Cambria" panose="02040503050406030204" pitchFamily="18" charset="0"/>
                <a:ea typeface="宋体" panose="02010600030101010101" pitchFamily="2" charset="-122"/>
              </a:rPr>
              <a:t>，是基于线性表的查找方法，</a:t>
            </a:r>
            <a:r>
              <a:rPr lang="zh-CN" altLang="en-US" dirty="0">
                <a:solidFill>
                  <a:srgbClr val="00B0F0"/>
                </a:solidFill>
                <a:latin typeface="Cambria" panose="02040503050406030204" pitchFamily="18" charset="0"/>
                <a:ea typeface="宋体" panose="02010600030101010101" pitchFamily="2" charset="-122"/>
              </a:rPr>
              <a:t>先将线性表分块，然后实行“块间二分查找，块内顺序查找”</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适合于分块查找的数据的特点是：</a:t>
            </a:r>
            <a:r>
              <a:rPr lang="zh-CN" altLang="en-US" dirty="0">
                <a:solidFill>
                  <a:srgbClr val="00B0F0"/>
                </a:solidFill>
                <a:latin typeface="Cambria" panose="02040503050406030204" pitchFamily="18" charset="0"/>
                <a:ea typeface="宋体" panose="02010600030101010101" pitchFamily="2" charset="-122"/>
              </a:rPr>
              <a:t>按块有序，块内任意</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分块查找可分为两步：</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块定位</a:t>
            </a:r>
            <a:r>
              <a:rPr lang="zh-CN" altLang="en-US" dirty="0">
                <a:latin typeface="Cambria" panose="02040503050406030204" pitchFamily="18" charset="0"/>
                <a:ea typeface="宋体" panose="02010600030101010101" pitchFamily="2" charset="-122"/>
              </a:rPr>
              <a:t>：即</a:t>
            </a:r>
            <a:r>
              <a:rPr lang="zh-CN" altLang="en-US" dirty="0">
                <a:solidFill>
                  <a:srgbClr val="00B0F0"/>
                </a:solidFill>
                <a:latin typeface="Cambria" panose="02040503050406030204" pitchFamily="18" charset="0"/>
                <a:ea typeface="宋体" panose="02010600030101010101" pitchFamily="2" charset="-122"/>
              </a:rPr>
              <a:t>确定所查找的元素可能属于的块，可以通过二分查找、插值查找或跳表等方法快速实现</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块内查找</a:t>
            </a:r>
            <a:r>
              <a:rPr lang="zh-CN" altLang="en-US" dirty="0">
                <a:latin typeface="Cambria" panose="02040503050406030204" pitchFamily="18" charset="0"/>
                <a:ea typeface="宋体" panose="02010600030101010101" pitchFamily="2" charset="-122"/>
              </a:rPr>
              <a:t>：在所</a:t>
            </a:r>
            <a:r>
              <a:rPr lang="zh-CN" altLang="en-US" dirty="0">
                <a:solidFill>
                  <a:srgbClr val="00B0F0"/>
                </a:solidFill>
                <a:latin typeface="Cambria" panose="02040503050406030204" pitchFamily="18" charset="0"/>
                <a:ea typeface="宋体" panose="02010600030101010101" pitchFamily="2" charset="-122"/>
              </a:rPr>
              <a:t>定位的块中按照顺序查找方法进行查找</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为了实现块定位功能，需要建立一个</a:t>
            </a:r>
            <a:r>
              <a:rPr lang="zh-CN" altLang="en-US" b="1" dirty="0">
                <a:solidFill>
                  <a:srgbClr val="C00000"/>
                </a:solidFill>
                <a:latin typeface="Cambria" panose="02040503050406030204" pitchFamily="18" charset="0"/>
                <a:ea typeface="宋体" panose="02010600030101010101" pitchFamily="2" charset="-122"/>
              </a:rPr>
              <a:t>块索引表</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块索引表中包含块的起点下标、块的终点下标、块的键值代表</a:t>
            </a:r>
            <a:r>
              <a:rPr lang="zh-CN" altLang="en-US" dirty="0">
                <a:latin typeface="Cambria" panose="02040503050406030204" pitchFamily="18" charset="0"/>
                <a:ea typeface="宋体" panose="02010600030101010101" pitchFamily="2" charset="-122"/>
              </a:rPr>
              <a:t>等，</a:t>
            </a:r>
            <a:r>
              <a:rPr lang="zh-CN" altLang="en-US" dirty="0">
                <a:solidFill>
                  <a:srgbClr val="00B0F0"/>
                </a:solidFill>
                <a:latin typeface="Cambria" panose="02040503050406030204" pitchFamily="18" charset="0"/>
                <a:ea typeface="宋体" panose="02010600030101010101" pitchFamily="2" charset="-122"/>
              </a:rPr>
              <a:t>通常将块中的最大键值作为该块的键值代表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a:t>
            </a:r>
            <a:r>
              <a:rPr lang="zh-CN" altLang="en-US" dirty="0">
                <a:solidFill>
                  <a:srgbClr val="00B0F0"/>
                </a:solidFill>
                <a:latin typeface="Cambria" panose="02040503050406030204" pitchFamily="18" charset="0"/>
                <a:ea typeface="宋体" panose="02010600030101010101" pitchFamily="2" charset="-122"/>
              </a:rPr>
              <a:t>原始数据和分块索引表所构成的整体</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分块查找表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a:t>
            </a:fld>
            <a:endParaRPr lang="zh-CN" altLang="en-US" dirty="0"/>
          </a:p>
        </p:txBody>
      </p:sp>
    </p:spTree>
    <p:extLst>
      <p:ext uri="{BB962C8B-B14F-4D97-AF65-F5344CB8AC3E}">
        <p14:creationId xmlns:p14="http://schemas.microsoft.com/office/powerpoint/2010/main" val="14717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0" y="195607"/>
                <a:ext cx="8286709" cy="6288932"/>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优化方法是：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选取为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的幂，设</a:t>
                </a:r>
                <a:r>
                  <a:rPr lang="en-US" altLang="zh-CN" dirty="0">
                    <a:latin typeface="Cambria" panose="02040503050406030204" pitchFamily="18" charset="0"/>
                    <a:ea typeface="宋体" panose="02010600030101010101" pitchFamily="2" charset="-122"/>
                  </a:rPr>
                  <a:t>m=2</a:t>
                </a:r>
                <a:r>
                  <a:rPr lang="en-US" altLang="zh-CN" baseline="30000"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为散列表表长</a:t>
                </a:r>
                <a:r>
                  <a:rPr lang="en-US" altLang="zh-CN" dirty="0">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的二进制数的位数，假设系统存储整数的二进制最大位数为</a:t>
                </a:r>
                <a:r>
                  <a:rPr lang="en-US" altLang="zh-CN" dirty="0">
                    <a:latin typeface="Cambria" panose="02040503050406030204" pitchFamily="18" charset="0"/>
                    <a:ea typeface="宋体" panose="02010600030101010101" pitchFamily="2" charset="-122"/>
                  </a:rPr>
                  <a:t>w(</a:t>
                </a:r>
                <a:r>
                  <a:rPr lang="en-US" altLang="zh-CN" dirty="0" err="1">
                    <a:latin typeface="Cambria" panose="02040503050406030204" pitchFamily="18" charset="0"/>
                    <a:ea typeface="宋体" panose="02010600030101010101" pitchFamily="2" charset="-122"/>
                  </a:rPr>
                  <a:t>w≥p</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，则令</a:t>
                </a:r>
                <a:r>
                  <a:rPr lang="en-US" altLang="zh-CN" dirty="0">
                    <a:latin typeface="Cambria" panose="02040503050406030204" pitchFamily="18" charset="0"/>
                    <a:ea typeface="宋体" panose="02010600030101010101" pitchFamily="2" charset="-122"/>
                  </a:rPr>
                  <a:t>A=s/2</a:t>
                </a:r>
                <a:r>
                  <a:rPr lang="en-US" altLang="zh-CN" baseline="30000" dirty="0">
                    <a:latin typeface="Cambria" panose="02040503050406030204" pitchFamily="18" charset="0"/>
                    <a:ea typeface="宋体" panose="02010600030101010101" pitchFamily="2" charset="-122"/>
                  </a:rPr>
                  <a:t>w</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为区间</a:t>
                </a:r>
                <a:r>
                  <a:rPr lang="en-US" altLang="zh-CN" dirty="0">
                    <a:latin typeface="Cambria" panose="02040503050406030204" pitchFamily="18" charset="0"/>
                    <a:ea typeface="宋体" panose="02010600030101010101" pitchFamily="2" charset="-122"/>
                  </a:rPr>
                  <a:t>[1, 2</a:t>
                </a:r>
                <a:r>
                  <a:rPr lang="en-US" altLang="zh-CN" baseline="30000" dirty="0">
                    <a:latin typeface="Cambria" panose="02040503050406030204" pitchFamily="18" charset="0"/>
                    <a:ea typeface="宋体" panose="02010600030101010101" pitchFamily="2" charset="-122"/>
                  </a:rPr>
                  <a:t>w</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中任意的一个整数，因此上式变为：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d>
                        <m:dPr>
                          <m:ctrlPr>
                            <a:rPr lang="zh-CN" altLang="zh-CN" i="1">
                              <a:latin typeface="Cambria Math" panose="02040503050406030204" pitchFamily="18" charset="0"/>
                            </a:rPr>
                          </m:ctrlPr>
                        </m:dPr>
                        <m:e>
                          <m:r>
                            <a:rPr lang="en-US" altLang="zh-CN" i="1">
                              <a:latin typeface="Cambria Math" panose="02040503050406030204" pitchFamily="18" charset="0"/>
                            </a:rPr>
                            <m:t>𝑘</m:t>
                          </m:r>
                        </m:e>
                      </m:d>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𝑝</m:t>
                              </m:r>
                            </m:sup>
                          </m:sSup>
                          <m:r>
                            <a:rPr lang="en-US" altLang="zh-CN" i="1">
                              <a:latin typeface="Cambria Math" panose="02040503050406030204" pitchFamily="18" charset="0"/>
                            </a:rPr>
                            <m:t>∙</m:t>
                          </m:r>
                          <m:d>
                            <m:dPr>
                              <m:ctrlPr>
                                <a:rPr lang="zh-CN" altLang="zh-CN" i="1">
                                  <a:latin typeface="Cambria Math" panose="02040503050406030204" pitchFamily="18" charset="0"/>
                                </a:rPr>
                              </m:ctrlPr>
                            </m:dPr>
                            <m:e>
                              <m:d>
                                <m:dPr>
                                  <m:ctrlPr>
                                    <a:rPr lang="zh-CN"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𝑠</m:t>
                                      </m:r>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𝑤</m:t>
                                          </m:r>
                                        </m:sup>
                                      </m:sSup>
                                    </m:den>
                                  </m:f>
                                </m:e>
                              </m:d>
                              <m:r>
                                <a:rPr lang="en-US" altLang="zh-CN" i="1">
                                  <a:latin typeface="Cambria Math" panose="02040503050406030204" pitchFamily="18" charset="0"/>
                                </a:rPr>
                                <m:t>𝑚𝑜𝑑</m:t>
                              </m:r>
                              <m:r>
                                <a:rPr lang="en-US" altLang="zh-CN" i="1">
                                  <a:latin typeface="Cambria Math" panose="02040503050406030204" pitchFamily="18" charset="0"/>
                                </a:rPr>
                                <m:t> 1</m:t>
                              </m:r>
                            </m:e>
                          </m:d>
                        </m:e>
                      </m:d>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上式中，</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为指定范围内的任一整数，根据</a:t>
                </a:r>
                <a:r>
                  <a:rPr lang="en-US" altLang="zh-CN" dirty="0">
                    <a:latin typeface="Cambria" panose="02040503050406030204" pitchFamily="18" charset="0"/>
                    <a:ea typeface="宋体" panose="02010600030101010101" pitchFamily="2" charset="-122"/>
                  </a:rPr>
                  <a:t>Knuth </a:t>
                </a:r>
                <a:r>
                  <a:rPr lang="zh-CN" altLang="en-US" dirty="0">
                    <a:latin typeface="Cambria" panose="02040503050406030204" pitchFamily="18" charset="0"/>
                    <a:ea typeface="宋体" panose="02010600030101010101" pitchFamily="2" charset="-122"/>
                  </a:rPr>
                  <a:t>的建议，</a:t>
                </a:r>
                <a:r>
                  <a:rPr lang="en-US" altLang="zh-CN" dirty="0">
                    <a:latin typeface="Cambria" panose="02040503050406030204" pitchFamily="18" charset="0"/>
                    <a:ea typeface="宋体" panose="02010600030101010101" pitchFamily="2" charset="-122"/>
                  </a:rPr>
                  <a:t>s/2</a:t>
                </a:r>
                <a:r>
                  <a:rPr lang="en-US" altLang="zh-CN" baseline="30000" dirty="0">
                    <a:latin typeface="Cambria" panose="02040503050406030204" pitchFamily="18" charset="0"/>
                    <a:ea typeface="宋体" panose="02010600030101010101" pitchFamily="2" charset="-122"/>
                  </a:rPr>
                  <a:t>w</a:t>
                </a:r>
                <a:r>
                  <a:rPr lang="zh-CN" altLang="en-US" dirty="0">
                    <a:latin typeface="Cambria" panose="02040503050406030204" pitchFamily="18" charset="0"/>
                    <a:ea typeface="宋体" panose="02010600030101010101" pitchFamily="2" charset="-122"/>
                  </a:rPr>
                  <a:t>最好是接近</a:t>
                </a:r>
                <a:r>
                  <a:rPr lang="en-US" altLang="zh-CN" dirty="0">
                    <a:latin typeface="Cambria" panose="02040503050406030204" pitchFamily="18" charset="0"/>
                    <a:ea typeface="宋体" panose="02010600030101010101" pitchFamily="2" charset="-122"/>
                  </a:rPr>
                  <a:t>(√5-1)/2</a:t>
                </a:r>
                <a:r>
                  <a:rPr lang="zh-CN" altLang="en-US" dirty="0">
                    <a:latin typeface="Cambria" panose="02040503050406030204" pitchFamily="18" charset="0"/>
                    <a:ea typeface="宋体" panose="02010600030101010101" pitchFamily="2" charset="-122"/>
                  </a:rPr>
                  <a:t>。因此当</a:t>
                </a:r>
                <a:r>
                  <a:rPr lang="en-US" altLang="zh-CN" dirty="0">
                    <a:latin typeface="Cambria" panose="02040503050406030204" pitchFamily="18" charset="0"/>
                    <a:ea typeface="宋体" panose="02010600030101010101" pitchFamily="2" charset="-122"/>
                  </a:rPr>
                  <a:t>w=32</a:t>
                </a:r>
                <a:r>
                  <a:rPr lang="zh-CN" altLang="en-US" dirty="0">
                    <a:latin typeface="Cambria" panose="02040503050406030204" pitchFamily="18" charset="0"/>
                    <a:ea typeface="宋体" panose="02010600030101010101" pitchFamily="2" charset="-122"/>
                  </a:rPr>
                  <a:t>时，如果</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取</a:t>
                </a:r>
                <a:r>
                  <a:rPr lang="en-US" altLang="zh-CN" dirty="0">
                    <a:latin typeface="Cambria" panose="02040503050406030204" pitchFamily="18" charset="0"/>
                    <a:ea typeface="宋体" panose="02010600030101010101" pitchFamily="2" charset="-122"/>
                  </a:rPr>
                  <a:t>2654435769</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最接近</a:t>
                </a:r>
                <a:r>
                  <a:rPr lang="en-US" altLang="zh-CN" dirty="0">
                    <a:latin typeface="Cambria" panose="02040503050406030204" pitchFamily="18" charset="0"/>
                    <a:ea typeface="宋体" panose="02010600030101010101" pitchFamily="2" charset="-122"/>
                  </a:rPr>
                  <a:t>(√5-1)/2</a:t>
                </a:r>
                <a:r>
                  <a:rPr lang="zh-CN" altLang="en-US" dirty="0">
                    <a:latin typeface="Cambria" panose="02040503050406030204" pitchFamily="18" charset="0"/>
                    <a:ea typeface="宋体" panose="02010600030101010101" pitchFamily="2" charset="-122"/>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0" y="195607"/>
                <a:ext cx="8286709" cy="6288932"/>
              </a:xfrm>
              <a:blipFill>
                <a:blip r:embed="rId2"/>
                <a:stretch>
                  <a:fillRect l="-1324" r="-58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130</a:t>
            </a:fld>
            <a:endParaRPr lang="zh-CN" altLang="en-US" dirty="0"/>
          </a:p>
        </p:txBody>
      </p:sp>
    </p:spTree>
    <p:extLst>
      <p:ext uri="{BB962C8B-B14F-4D97-AF65-F5344CB8AC3E}">
        <p14:creationId xmlns:p14="http://schemas.microsoft.com/office/powerpoint/2010/main" val="230316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0" y="195607"/>
                <a:ext cx="8575232" cy="4926905"/>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a:t>
                </a:r>
                <a:r>
                  <a:rPr lang="en-US" altLang="zh-CN" dirty="0" err="1">
                    <a:latin typeface="Cambria" panose="02040503050406030204" pitchFamily="18" charset="0"/>
                    <a:ea typeface="宋体" panose="02010600030101010101" pitchFamily="2" charset="-122"/>
                  </a:rPr>
                  <a:t>k∙s</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w</a:t>
                </a:r>
                <a:r>
                  <a:rPr lang="zh-CN" altLang="en-US" dirty="0">
                    <a:latin typeface="Cambria" panose="02040503050406030204" pitchFamily="18" charset="0"/>
                    <a:ea typeface="宋体" panose="02010600030101010101" pitchFamily="2" charset="-122"/>
                  </a:rPr>
                  <a:t>相当于将</a:t>
                </a:r>
                <a:r>
                  <a:rPr lang="en-US" altLang="zh-CN" dirty="0" err="1">
                    <a:latin typeface="Cambria" panose="02040503050406030204" pitchFamily="18" charset="0"/>
                    <a:ea typeface="宋体" panose="02010600030101010101" pitchFamily="2" charset="-122"/>
                  </a:rPr>
                  <a:t>k∙s</a:t>
                </a:r>
                <a:r>
                  <a:rPr lang="zh-CN" altLang="en-US" dirty="0">
                    <a:latin typeface="Cambria" panose="02040503050406030204" pitchFamily="18" charset="0"/>
                    <a:ea typeface="宋体" panose="02010600030101010101" pitchFamily="2" charset="-122"/>
                  </a:rPr>
                  <a:t>左移</a:t>
                </a:r>
                <a:r>
                  <a:rPr lang="en-US" altLang="zh-CN" dirty="0">
                    <a:latin typeface="Cambria" panose="02040503050406030204" pitchFamily="18" charset="0"/>
                    <a:ea typeface="宋体" panose="02010600030101010101" pitchFamily="2" charset="-122"/>
                  </a:rPr>
                  <a:t>w</a:t>
                </a:r>
                <a:r>
                  <a:rPr lang="zh-CN" altLang="en-US" dirty="0">
                    <a:latin typeface="Cambria" panose="02040503050406030204" pitchFamily="18" charset="0"/>
                    <a:ea typeface="宋体" panose="02010600030101010101" pitchFamily="2" charset="-122"/>
                  </a:rPr>
                  <a:t>位，假设其结果为</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，而</a:t>
                </a:r>
                <a:r>
                  <a:rPr lang="en-US" altLang="zh-CN" dirty="0">
                    <a:latin typeface="Cambria" panose="02040503050406030204" pitchFamily="18" charset="0"/>
                    <a:ea typeface="宋体" panose="02010600030101010101" pitchFamily="2" charset="-122"/>
                  </a:rPr>
                  <a:t>h*2</a:t>
                </a:r>
                <a:r>
                  <a:rPr lang="en-US" altLang="zh-CN" baseline="30000"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相当于将</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右移</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位，因此，</a:t>
                </a:r>
                <a:r>
                  <a:rPr lang="en-US" altLang="zh-CN" dirty="0">
                    <a:latin typeface="Cambria" panose="02040503050406030204" pitchFamily="18" charset="0"/>
                    <a:ea typeface="宋体" panose="02010600030101010101" pitchFamily="2" charset="-122"/>
                  </a:rPr>
                  <a:t>H(k)</a:t>
                </a:r>
                <a:r>
                  <a:rPr lang="zh-CN" altLang="en-US" dirty="0">
                    <a:latin typeface="Cambria" panose="02040503050406030204" pitchFamily="18" charset="0"/>
                    <a:ea typeface="宋体" panose="02010600030101010101" pitchFamily="2" charset="-122"/>
                  </a:rPr>
                  <a:t>为</a:t>
                </a:r>
                <a:r>
                  <a:rPr lang="en-US" altLang="zh-CN" dirty="0" err="1">
                    <a:latin typeface="Cambria" panose="02040503050406030204" pitchFamily="18" charset="0"/>
                    <a:ea typeface="宋体" panose="02010600030101010101" pitchFamily="2" charset="-122"/>
                  </a:rPr>
                  <a:t>k∙s</a:t>
                </a:r>
                <a:r>
                  <a:rPr lang="zh-CN" altLang="en-US" dirty="0">
                    <a:latin typeface="Cambria" panose="02040503050406030204" pitchFamily="18" charset="0"/>
                    <a:ea typeface="宋体" panose="02010600030101010101" pitchFamily="2" charset="-122"/>
                  </a:rPr>
                  <a:t>的二进制形式的低位</a:t>
                </a:r>
                <a:r>
                  <a:rPr lang="en-US" altLang="zh-CN" dirty="0">
                    <a:latin typeface="Cambria" panose="02040503050406030204" pitchFamily="18" charset="0"/>
                    <a:ea typeface="宋体" panose="02010600030101010101" pitchFamily="2" charset="-122"/>
                  </a:rPr>
                  <a:t>w</a:t>
                </a:r>
                <a:r>
                  <a:rPr lang="zh-CN" altLang="en-US" dirty="0">
                    <a:latin typeface="Cambria" panose="02040503050406030204" pitchFamily="18" charset="0"/>
                    <a:ea typeface="宋体" panose="02010600030101010101" pitchFamily="2" charset="-122"/>
                  </a:rPr>
                  <a:t>位的高位</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位，即：设</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𝑤</m:t>
                        </m:r>
                      </m:sup>
                    </m:sSup>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0</m:t>
                        </m:r>
                      </m:sub>
                    </m:sSub>
                  </m:oMath>
                </a14:m>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r</a:t>
                </a:r>
                <a:r>
                  <a:rPr lang="en-US" altLang="zh-CN" baseline="-25000"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为</a:t>
                </a:r>
                <a:r>
                  <a:rPr lang="en-US" altLang="zh-CN" dirty="0" err="1">
                    <a:latin typeface="Cambria" panose="02040503050406030204" pitchFamily="18" charset="0"/>
                    <a:ea typeface="宋体" panose="02010600030101010101" pitchFamily="2" charset="-122"/>
                  </a:rPr>
                  <a:t>k∙s</a:t>
                </a:r>
                <a:r>
                  <a:rPr lang="zh-CN" altLang="en-US" dirty="0">
                    <a:latin typeface="Cambria" panose="02040503050406030204" pitchFamily="18" charset="0"/>
                    <a:ea typeface="宋体" panose="02010600030101010101" pitchFamily="2" charset="-122"/>
                  </a:rPr>
                  <a:t>的低位</a:t>
                </a:r>
                <a:r>
                  <a:rPr lang="en-US" altLang="zh-CN" dirty="0">
                    <a:latin typeface="Cambria" panose="02040503050406030204" pitchFamily="18" charset="0"/>
                    <a:ea typeface="宋体" panose="02010600030101010101" pitchFamily="2" charset="-122"/>
                  </a:rPr>
                  <a:t>w</a:t>
                </a:r>
                <a:r>
                  <a:rPr lang="zh-CN" altLang="en-US" dirty="0">
                    <a:latin typeface="Cambria" panose="02040503050406030204" pitchFamily="18" charset="0"/>
                    <a:ea typeface="宋体" panose="02010600030101010101" pitchFamily="2" charset="-122"/>
                  </a:rPr>
                  <a:t>位，则</a:t>
                </a:r>
                <a:r>
                  <a:rPr lang="en-US" altLang="zh-CN" dirty="0">
                    <a:latin typeface="Cambria" panose="02040503050406030204" pitchFamily="18" charset="0"/>
                    <a:ea typeface="宋体" panose="02010600030101010101" pitchFamily="2" charset="-122"/>
                  </a:rPr>
                  <a:t>H(k)</a:t>
                </a:r>
                <a:r>
                  <a:rPr lang="zh-CN" altLang="en-US" dirty="0">
                    <a:latin typeface="Cambria" panose="02040503050406030204" pitchFamily="18" charset="0"/>
                    <a:ea typeface="宋体" panose="02010600030101010101" pitchFamily="2" charset="-122"/>
                  </a:rPr>
                  <a:t>即为</a:t>
                </a:r>
                <a:r>
                  <a:rPr lang="en-US" altLang="zh-CN" dirty="0">
                    <a:latin typeface="Cambria" panose="02040503050406030204" pitchFamily="18" charset="0"/>
                    <a:ea typeface="宋体" panose="02010600030101010101" pitchFamily="2" charset="-122"/>
                  </a:rPr>
                  <a:t>r</a:t>
                </a:r>
                <a:r>
                  <a:rPr lang="en-US" altLang="zh-CN" baseline="-25000"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的最高</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位。</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a:t>
                </a:r>
                <a:r>
                  <a:rPr lang="en-US" altLang="zh-CN" dirty="0">
                    <a:latin typeface="Cambria" panose="02040503050406030204" pitchFamily="18" charset="0"/>
                    <a:ea typeface="宋体" panose="02010600030101010101" pitchFamily="2" charset="-122"/>
                  </a:rPr>
                  <a:t>k=372945</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w=32</a:t>
                </a:r>
                <a:r>
                  <a:rPr lang="zh-CN" altLang="en-US" dirty="0">
                    <a:latin typeface="Cambria" panose="02040503050406030204" pitchFamily="18" charset="0"/>
                    <a:ea typeface="宋体" panose="02010600030101010101" pitchFamily="2" charset="-122"/>
                  </a:rPr>
                  <a:t>，散列表表长为</a:t>
                </a:r>
                <a:r>
                  <a:rPr lang="en-US" altLang="zh-CN" dirty="0">
                    <a:latin typeface="Cambria" panose="02040503050406030204" pitchFamily="18" charset="0"/>
                    <a:ea typeface="宋体" panose="02010600030101010101" pitchFamily="2" charset="-122"/>
                  </a:rPr>
                  <a:t>17</a:t>
                </a:r>
                <a:r>
                  <a:rPr lang="zh-CN" altLang="en-US" dirty="0">
                    <a:latin typeface="Cambria" panose="02040503050406030204" pitchFamily="18" charset="0"/>
                    <a:ea typeface="宋体" panose="02010600030101010101" pitchFamily="2" charset="-122"/>
                  </a:rPr>
                  <a:t>位，即</a:t>
                </a:r>
                <a:r>
                  <a:rPr lang="en-US" altLang="zh-CN" dirty="0">
                    <a:latin typeface="Cambria" panose="02040503050406030204" pitchFamily="18" charset="0"/>
                    <a:ea typeface="宋体" panose="02010600030101010101" pitchFamily="2" charset="-122"/>
                  </a:rPr>
                  <a:t>p=17</a:t>
                </a:r>
                <a:r>
                  <a:rPr lang="zh-CN" altLang="en-US" dirty="0">
                    <a:latin typeface="Cambria" panose="02040503050406030204" pitchFamily="18" charset="0"/>
                    <a:ea typeface="宋体" panose="02010600030101010101" pitchFamily="2" charset="-122"/>
                  </a:rPr>
                  <a:t>，利用乘法散列法求</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的散列值。</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k∙s</a:t>
                </a:r>
                <a:r>
                  <a:rPr lang="en-US" altLang="zh-CN" dirty="0">
                    <a:latin typeface="Cambria" panose="02040503050406030204" pitchFamily="18" charset="0"/>
                    <a:ea typeface="宋体" panose="02010600030101010101" pitchFamily="2" charset="-122"/>
                  </a:rPr>
                  <a:t>=372945*2654435769=989958547869705</a:t>
                </a:r>
                <a:r>
                  <a:rPr lang="zh-CN" altLang="en-US" dirty="0">
                    <a:latin typeface="Cambria" panose="02040503050406030204" pitchFamily="18" charset="0"/>
                    <a:ea typeface="宋体" panose="02010600030101010101" pitchFamily="2" charset="-122"/>
                  </a:rPr>
                  <a:t>，其二进制表示如下图所示。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的散列值为下图中低位</a:t>
                </a:r>
                <a:r>
                  <a:rPr lang="en-US" altLang="zh-CN" dirty="0">
                    <a:latin typeface="Cambria" panose="02040503050406030204" pitchFamily="18" charset="0"/>
                    <a:ea typeface="宋体" panose="02010600030101010101" pitchFamily="2" charset="-122"/>
                  </a:rPr>
                  <a:t>32</a:t>
                </a:r>
                <a:r>
                  <a:rPr lang="zh-CN" altLang="en-US" dirty="0">
                    <a:latin typeface="Cambria" panose="02040503050406030204" pitchFamily="18" charset="0"/>
                    <a:ea typeface="宋体" panose="02010600030101010101" pitchFamily="2" charset="-122"/>
                  </a:rPr>
                  <a:t>位的高位</a:t>
                </a:r>
                <a:r>
                  <a:rPr lang="en-US" altLang="zh-CN" dirty="0">
                    <a:latin typeface="Cambria" panose="02040503050406030204" pitchFamily="18" charset="0"/>
                    <a:ea typeface="宋体" panose="02010600030101010101" pitchFamily="2" charset="-122"/>
                  </a:rPr>
                  <a:t>17</a:t>
                </a:r>
                <a:r>
                  <a:rPr lang="zh-CN" altLang="en-US" dirty="0">
                    <a:latin typeface="Cambria" panose="02040503050406030204" pitchFamily="18" charset="0"/>
                    <a:ea typeface="宋体" panose="02010600030101010101" pitchFamily="2" charset="-122"/>
                  </a:rPr>
                  <a:t>位：</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10101111100101101</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其十进制数为</a:t>
                </a:r>
                <a:r>
                  <a:rPr lang="en-US" altLang="zh-CN" dirty="0">
                    <a:latin typeface="Cambria" panose="02040503050406030204" pitchFamily="18" charset="0"/>
                    <a:ea typeface="宋体" panose="02010600030101010101" pitchFamily="2" charset="-122"/>
                  </a:rPr>
                  <a:t>89901</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372945</a:t>
                </a:r>
                <a:r>
                  <a:rPr lang="zh-CN" altLang="en-US" dirty="0">
                    <a:latin typeface="Cambria" panose="02040503050406030204" pitchFamily="18" charset="0"/>
                    <a:ea typeface="宋体" panose="02010600030101010101" pitchFamily="2" charset="-122"/>
                  </a:rPr>
                  <a:t>的散列值即为</a:t>
                </a:r>
                <a:r>
                  <a:rPr lang="en-US" altLang="zh-CN" dirty="0">
                    <a:latin typeface="Cambria" panose="02040503050406030204" pitchFamily="18" charset="0"/>
                    <a:ea typeface="宋体" panose="02010600030101010101" pitchFamily="2" charset="-122"/>
                  </a:rPr>
                  <a:t>89901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0" y="195607"/>
                <a:ext cx="8575232" cy="4926905"/>
              </a:xfrm>
              <a:blipFill>
                <a:blip r:embed="rId2"/>
                <a:stretch>
                  <a:fillRect l="-924" t="-124" b="-86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131</a:t>
            </a:fld>
            <a:endParaRPr lang="zh-CN" altLang="en-US" dirty="0"/>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75" y="5137204"/>
            <a:ext cx="11467937" cy="1347334"/>
          </a:xfrm>
          <a:prstGeom prst="rect">
            <a:avLst/>
          </a:prstGeom>
          <a:noFill/>
        </p:spPr>
      </p:pic>
    </p:spTree>
    <p:extLst>
      <p:ext uri="{BB962C8B-B14F-4D97-AF65-F5344CB8AC3E}">
        <p14:creationId xmlns:p14="http://schemas.microsoft.com/office/powerpoint/2010/main" val="322174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0" y="195607"/>
            <a:ext cx="8575232" cy="4926905"/>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优化后乘法散列法的散列函数可以采用一次整数乘法和三次位移运算实现。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mul_hash</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132</a:t>
            </a:fld>
            <a:endParaRPr lang="zh-CN" altLang="en-US" dirty="0"/>
          </a:p>
        </p:txBody>
      </p:sp>
    </p:spTree>
    <p:extLst>
      <p:ext uri="{BB962C8B-B14F-4D97-AF65-F5344CB8AC3E}">
        <p14:creationId xmlns:p14="http://schemas.microsoft.com/office/powerpoint/2010/main" val="49773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7"/>
            <a:ext cx="8702345" cy="6288931"/>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5.4.2 </a:t>
            </a:r>
            <a:r>
              <a:rPr lang="zh-CN" altLang="en-US" b="1" dirty="0">
                <a:latin typeface="Cambria" panose="02040503050406030204" pitchFamily="18" charset="0"/>
                <a:ea typeface="宋体" panose="02010600030101010101" pitchFamily="2" charset="-122"/>
              </a:rPr>
              <a:t>冲突处理方法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一种有效的处理冲突的策略必须保证对散列表的查找，插入和删除都能正确运行。</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冲突处理方法可以分为两类：。</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开散列法</a:t>
            </a:r>
            <a:r>
              <a:rPr lang="zh-CN" altLang="en-US" dirty="0">
                <a:latin typeface="Cambria" panose="02040503050406030204" pitchFamily="18" charset="0"/>
                <a:ea typeface="宋体" panose="02010600030101010101" pitchFamily="2" charset="-122"/>
              </a:rPr>
              <a:t>：将发生冲突的关键码存储在散列表主表之外，例如链地址法和公共溢出区法；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闭散列法</a:t>
            </a:r>
            <a:r>
              <a:rPr lang="zh-CN" altLang="en-US" dirty="0">
                <a:latin typeface="Cambria" panose="02040503050406030204" pitchFamily="18" charset="0"/>
                <a:ea typeface="宋体" panose="02010600030101010101" pitchFamily="2" charset="-122"/>
              </a:rPr>
              <a:t>：将发生冲突的散列值存储在散列表中的另一个槽内，例如开放寻址法和再散列法等。</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133</a:t>
            </a:fld>
            <a:endParaRPr lang="zh-CN" altLang="en-US" dirty="0"/>
          </a:p>
        </p:txBody>
      </p:sp>
    </p:spTree>
    <p:extLst>
      <p:ext uri="{BB962C8B-B14F-4D97-AF65-F5344CB8AC3E}">
        <p14:creationId xmlns:p14="http://schemas.microsoft.com/office/powerpoint/2010/main" val="286282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702345" cy="5509454"/>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假设散列表为</a:t>
            </a:r>
            <a:r>
              <a:rPr lang="en-US" altLang="zh-CN" dirty="0" err="1">
                <a:latin typeface="Cambria" panose="02040503050406030204" pitchFamily="18" charset="0"/>
                <a:ea typeface="宋体" panose="02010600030101010101" pitchFamily="2" charset="-122"/>
              </a:rPr>
              <a:t>ht</a:t>
            </a:r>
            <a:r>
              <a:rPr lang="zh-CN" altLang="en-US" dirty="0">
                <a:latin typeface="Cambria" panose="02040503050406030204" pitchFamily="18" charset="0"/>
                <a:ea typeface="宋体" panose="02010600030101010101" pitchFamily="2" charset="-122"/>
              </a:rPr>
              <a:t>，散列函数为</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，对于键值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，令</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0</a:t>
            </a:r>
            <a:r>
              <a:rPr lang="en-US" altLang="zh-CN" dirty="0">
                <a:latin typeface="Cambria" panose="02040503050406030204" pitchFamily="18" charset="0"/>
                <a:ea typeface="宋体" panose="02010600030101010101" pitchFamily="2" charset="-122"/>
              </a:rPr>
              <a:t>=l=H(k)</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插入：当向散列表</a:t>
            </a:r>
            <a:r>
              <a:rPr lang="en-US" altLang="zh-CN" dirty="0" err="1">
                <a:latin typeface="Cambria" panose="02040503050406030204" pitchFamily="18" charset="0"/>
                <a:ea typeface="宋体" panose="02010600030101010101" pitchFamily="2" charset="-122"/>
              </a:rPr>
              <a:t>ht</a:t>
            </a:r>
            <a:r>
              <a:rPr lang="zh-CN" altLang="en-US" dirty="0">
                <a:latin typeface="Cambria" panose="02040503050406030204" pitchFamily="18" charset="0"/>
                <a:ea typeface="宋体" panose="02010600030101010101" pitchFamily="2" charset="-122"/>
              </a:rPr>
              <a:t>新增一个键值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时，依次检查</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0</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 ……, </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L-1</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，若</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为空或“已删除”，则将键值存入</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中，完成添加。</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查询：依次检查</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0</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 ……, </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L-1</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中存放的键值等于</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，则查找成功；如果</a:t>
            </a:r>
            <a:r>
              <a:rPr lang="en-US" altLang="zh-CN" dirty="0" err="1">
                <a:latin typeface="Cambria" panose="02040503050406030204" pitchFamily="18" charset="0"/>
                <a:ea typeface="宋体" panose="02010600030101010101" pitchFamily="2" charset="-122"/>
              </a:rPr>
              <a:t>ht</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为空，则查找失败。</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删除：可用查找的方法确定</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在散列表中的位置，并将其标记为“已删除”。</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开放寻址法要求散列表的装填因子</a:t>
            </a:r>
            <a:r>
              <a:rPr lang="en-US" altLang="zh-CN" dirty="0">
                <a:latin typeface="Cambria" panose="02040503050406030204" pitchFamily="18" charset="0"/>
                <a:ea typeface="宋体" panose="02010600030101010101" pitchFamily="2" charset="-122"/>
              </a:rPr>
              <a:t>α≤1</a:t>
            </a:r>
            <a:r>
              <a:rPr lang="zh-CN" altLang="en-US" dirty="0">
                <a:latin typeface="Cambria" panose="02040503050406030204" pitchFamily="18" charset="0"/>
                <a:ea typeface="宋体" panose="02010600030101010101" pitchFamily="2" charset="-122"/>
              </a:rPr>
              <a:t>，推荐</a:t>
            </a:r>
            <a:r>
              <a:rPr lang="en-US" altLang="zh-CN" dirty="0">
                <a:latin typeface="Cambria" panose="02040503050406030204" pitchFamily="18" charset="0"/>
                <a:ea typeface="宋体" panose="02010600030101010101" pitchFamily="2" charset="-122"/>
              </a:rPr>
              <a:t>α</a:t>
            </a:r>
            <a:r>
              <a:rPr lang="zh-CN" altLang="en-US" dirty="0">
                <a:latin typeface="Cambria" panose="02040503050406030204" pitchFamily="18" charset="0"/>
                <a:ea typeface="宋体" panose="02010600030101010101" pitchFamily="2" charset="-122"/>
              </a:rPr>
              <a:t>取</a:t>
            </a:r>
            <a:r>
              <a:rPr lang="en-US" altLang="zh-CN" dirty="0">
                <a:latin typeface="Cambria" panose="02040503050406030204" pitchFamily="18" charset="0"/>
                <a:ea typeface="宋体" panose="02010600030101010101" pitchFamily="2" charset="-122"/>
              </a:rPr>
              <a:t>0.5</a:t>
            </a:r>
            <a:r>
              <a:rPr lang="zh-CN" altLang="en-US" dirty="0">
                <a:latin typeface="Cambria" panose="02040503050406030204" pitchFamily="18" charset="0"/>
                <a:ea typeface="宋体" panose="02010600030101010101" pitchFamily="2" charset="-122"/>
              </a:rPr>
              <a:t>到</a:t>
            </a:r>
            <a:r>
              <a:rPr lang="en-US" altLang="zh-CN" dirty="0">
                <a:latin typeface="Cambria" panose="02040503050406030204" pitchFamily="18" charset="0"/>
                <a:ea typeface="宋体" panose="02010600030101010101" pitchFamily="2" charset="-122"/>
              </a:rPr>
              <a:t>0.9</a:t>
            </a:r>
            <a:r>
              <a:rPr lang="zh-CN" altLang="en-US" dirty="0">
                <a:latin typeface="Cambria" panose="02040503050406030204" pitchFamily="18" charset="0"/>
                <a:ea typeface="宋体" panose="02010600030101010101" pitchFamily="2" charset="-122"/>
              </a:rPr>
              <a:t>之间的某个值。</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134</a:t>
            </a:fld>
            <a:endParaRPr lang="zh-CN" altLang="en-US" dirty="0"/>
          </a:p>
        </p:txBody>
      </p:sp>
    </p:spTree>
    <p:extLst>
      <p:ext uri="{BB962C8B-B14F-4D97-AF65-F5344CB8AC3E}">
        <p14:creationId xmlns:p14="http://schemas.microsoft.com/office/powerpoint/2010/main" val="12424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19" y="195607"/>
                <a:ext cx="11645052" cy="4742153"/>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增量序列的确定方法：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、线性探测法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线性探测法</a:t>
                </a:r>
                <a:r>
                  <a:rPr lang="zh-CN" altLang="en-US" dirty="0">
                    <a:latin typeface="Cambria" panose="02040503050406030204" pitchFamily="18" charset="0"/>
                    <a:ea typeface="宋体" panose="02010600030101010101" pitchFamily="2" charset="-122"/>
                  </a:rPr>
                  <a:t>就是在下一次探测时，在当前的位置向右偏移一个固定长度，即增量序列为：</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0</m:t>
                        </m:r>
                      </m:sub>
                    </m:sSub>
                    <m:r>
                      <a:rPr lang="en-US" altLang="zh-CN" i="1">
                        <a:latin typeface="Cambria Math" panose="02040503050406030204" pitchFamily="18" charset="0"/>
                      </a:rPr>
                      <m:t>=0,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a:latin typeface="Cambria Math" panose="02040503050406030204" pitchFamily="18" charset="0"/>
                      </a:rPr>
                      <m:t>, 0&lt;</m:t>
                    </m:r>
                    <m:r>
                      <a:rPr lang="en-US" altLang="zh-CN" i="1">
                        <a:latin typeface="Cambria Math" panose="02040503050406030204" pitchFamily="18" charset="0"/>
                      </a:rPr>
                      <m:t>𝑖</m:t>
                    </m:r>
                    <m:r>
                      <a:rPr lang="en-US" altLang="zh-CN">
                        <a:latin typeface="Cambria Math" panose="02040503050406030204" pitchFamily="18" charset="0"/>
                      </a:rPr>
                      <m:t>&lt;</m:t>
                    </m:r>
                    <m:r>
                      <a:rPr lang="en-US" altLang="zh-CN" i="1">
                        <a:latin typeface="Cambria Math" panose="02040503050406030204" pitchFamily="18" charset="0"/>
                      </a:rPr>
                      <m:t>𝐿</m:t>
                    </m:r>
                  </m:oMath>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为任意整数，称为</a:t>
                </a:r>
                <a:r>
                  <a:rPr lang="zh-CN" altLang="en-US" b="1" dirty="0">
                    <a:latin typeface="Cambria" panose="02040503050406030204" pitchFamily="18" charset="0"/>
                    <a:ea typeface="宋体" panose="02010600030101010101" pitchFamily="2" charset="-122"/>
                  </a:rPr>
                  <a:t>步长</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对于键值序列</a:t>
                </a:r>
                <a:r>
                  <a:rPr lang="en-US" altLang="zh-CN" dirty="0">
                    <a:latin typeface="Cambria" panose="02040503050406030204" pitchFamily="18" charset="0"/>
                    <a:ea typeface="宋体" panose="02010600030101010101" pitchFamily="2" charset="-122"/>
                  </a:rPr>
                  <a:t>{19, 20, 32, 27, 12, 34, 21, 39}</a:t>
                </a:r>
                <a:r>
                  <a:rPr lang="zh-CN" altLang="en-US" dirty="0">
                    <a:latin typeface="Cambria" panose="02040503050406030204" pitchFamily="18" charset="0"/>
                    <a:ea typeface="宋体" panose="02010600030101010101" pitchFamily="2" charset="-122"/>
                  </a:rPr>
                  <a:t>，假设散列表长</a:t>
                </a:r>
                <a:r>
                  <a:rPr lang="en-US" altLang="zh-CN" dirty="0">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，散列函数采用除留余数法，选取</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的值为</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，即散列函数为：</a:t>
                </a:r>
                <a:r>
                  <a:rPr lang="en-US" altLang="zh-CN" dirty="0">
                    <a:latin typeface="Cambria" panose="02040503050406030204" pitchFamily="18" charset="0"/>
                    <a:ea typeface="宋体" panose="02010600030101010101" pitchFamily="2" charset="-122"/>
                  </a:rPr>
                  <a:t>H(key)=key%7</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冲突处理采用线性探测法，假设步长</a:t>
                </a:r>
                <a:r>
                  <a:rPr lang="en-US" altLang="zh-CN" dirty="0">
                    <a:latin typeface="Cambria" panose="02040503050406030204" pitchFamily="18" charset="0"/>
                    <a:ea typeface="宋体" panose="02010600030101010101" pitchFamily="2" charset="-122"/>
                  </a:rPr>
                  <a:t>d=1</a:t>
                </a:r>
                <a:r>
                  <a:rPr lang="zh-CN" altLang="en-US" dirty="0">
                    <a:latin typeface="Cambria" panose="02040503050406030204" pitchFamily="18" charset="0"/>
                    <a:ea typeface="宋体" panose="02010600030101010101" pitchFamily="2" charset="-122"/>
                  </a:rPr>
                  <a:t>，则造表过程如下图所示。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在处理冲突过程中，会有不同键值争夺同一散列值的情形，例如</a:t>
                </a:r>
                <a:r>
                  <a:rPr lang="en-US" altLang="zh-CN" dirty="0">
                    <a:latin typeface="Cambria" panose="02040503050406030204" pitchFamily="18" charset="0"/>
                    <a:ea typeface="宋体" panose="02010600030101010101" pitchFamily="2" charset="-122"/>
                  </a:rPr>
                  <a:t>19</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27</a:t>
                </a:r>
                <a:r>
                  <a:rPr lang="zh-CN" altLang="en-US" dirty="0">
                    <a:latin typeface="Cambria" panose="02040503050406030204" pitchFamily="18" charset="0"/>
                    <a:ea typeface="宋体" panose="02010600030101010101" pitchFamily="2" charset="-122"/>
                  </a:rPr>
                  <a:t>，称这种现象为“</a:t>
                </a:r>
                <a:r>
                  <a:rPr lang="zh-CN" altLang="en-US" b="1" dirty="0">
                    <a:latin typeface="Cambria" panose="02040503050406030204" pitchFamily="18" charset="0"/>
                    <a:ea typeface="宋体" panose="02010600030101010101" pitchFamily="2" charset="-122"/>
                  </a:rPr>
                  <a:t>堆积</a:t>
                </a:r>
                <a:r>
                  <a:rPr lang="zh-CN" altLang="en-US" dirty="0">
                    <a:latin typeface="Cambria" panose="02040503050406030204" pitchFamily="18" charset="0"/>
                    <a:ea typeface="宋体" panose="02010600030101010101" pitchFamily="2" charset="-122"/>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19" y="195607"/>
                <a:ext cx="11645052" cy="4742153"/>
              </a:xfrm>
              <a:blipFill>
                <a:blip r:embed="rId2"/>
                <a:stretch>
                  <a:fillRect l="-681" t="-12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135</a:t>
            </a:fld>
            <a:endParaRPr lang="zh-CN" altLang="en-US" dirty="0"/>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9230" y="4738255"/>
            <a:ext cx="6740767" cy="1618662"/>
          </a:xfrm>
          <a:prstGeom prst="rect">
            <a:avLst/>
          </a:prstGeom>
          <a:noFill/>
        </p:spPr>
      </p:pic>
    </p:spTree>
    <p:extLst>
      <p:ext uri="{BB962C8B-B14F-4D97-AF65-F5344CB8AC3E}">
        <p14:creationId xmlns:p14="http://schemas.microsoft.com/office/powerpoint/2010/main" val="196076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19" y="195607"/>
                <a:ext cx="8735597" cy="4742153"/>
              </a:xfrm>
            </p:spPr>
            <p:txBody>
              <a:bodyPr>
                <a:normAutofit/>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、二次探测法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二次探测法</a:t>
                </a:r>
                <a:r>
                  <a:rPr lang="zh-CN" altLang="en-US" dirty="0">
                    <a:latin typeface="Cambria" panose="02040503050406030204" pitchFamily="18" charset="0"/>
                    <a:ea typeface="宋体" panose="02010600030101010101" pitchFamily="2" charset="-122"/>
                  </a:rPr>
                  <a:t>的增量序列</a:t>
                </a:r>
                <a:r>
                  <a:rPr lang="en-US" altLang="zh-CN" dirty="0">
                    <a:latin typeface="Cambria" panose="02040503050406030204" pitchFamily="18" charset="0"/>
                    <a:ea typeface="宋体" panose="02010600030101010101" pitchFamily="2" charset="-122"/>
                  </a:rPr>
                  <a:t>d</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依次为：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2</m:t>
                          </m:r>
                        </m:sup>
                      </m:sSup>
                      <m:r>
                        <a:rPr lang="en-US" altLang="zh-CN">
                          <a:latin typeface="Cambria Math" panose="02040503050406030204" pitchFamily="18" charset="0"/>
                        </a:rPr>
                        <m:t>,</m:t>
                      </m:r>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2</m:t>
                          </m:r>
                        </m:sup>
                      </m:sSup>
                      <m:r>
                        <a:rPr lang="en-US" altLang="zh-CN">
                          <a:latin typeface="Cambria Math" panose="02040503050406030204" pitchFamily="18" charset="0"/>
                        </a:rPr>
                        <m:t>,</m:t>
                      </m:r>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r>
                        <a:rPr lang="en-US" altLang="zh-CN">
                          <a:latin typeface="Cambria Math" panose="02040503050406030204" pitchFamily="18" charset="0"/>
                        </a:rPr>
                        <m:t>,</m:t>
                      </m:r>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r>
                        <a:rPr lang="en-US" altLang="zh-CN">
                          <a:latin typeface="Cambria Math" panose="02040503050406030204" pitchFamily="18" charset="0"/>
                        </a:rPr>
                        <m:t>,</m:t>
                      </m:r>
                      <m:r>
                        <a:rPr lang="en-US" altLang="zh-CN" i="1">
                          <a:latin typeface="Cambria Math" panose="02040503050406030204" pitchFamily="18" charset="0"/>
                        </a:rPr>
                        <m:t> ……, </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𝐿</m:t>
                          </m:r>
                          <m:r>
                            <a:rPr lang="en-US" altLang="zh-CN" i="1">
                              <a:latin typeface="Cambria Math" panose="02040503050406030204" pitchFamily="18" charset="0"/>
                            </a:rPr>
                            <m:t>/2)</m:t>
                          </m:r>
                        </m:e>
                        <m:sup>
                          <m:r>
                            <a:rPr lang="en-US" altLang="zh-CN" i="1">
                              <a:latin typeface="Cambria Math" panose="02040503050406030204" pitchFamily="18" charset="0"/>
                            </a:rPr>
                            <m:t>2</m:t>
                          </m:r>
                        </m:sup>
                      </m:sSup>
                      <m:r>
                        <a:rPr lang="en-US" altLang="zh-CN">
                          <a:latin typeface="Cambria Math" panose="02040503050406030204" pitchFamily="18" charset="0"/>
                        </a:rPr>
                        <m:t>,</m:t>
                      </m:r>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𝐿</m:t>
                          </m:r>
                          <m:r>
                            <a:rPr lang="en-US" altLang="zh-CN" i="1">
                              <a:latin typeface="Cambria Math" panose="02040503050406030204" pitchFamily="18" charset="0"/>
                            </a:rPr>
                            <m:t>/2)</m:t>
                          </m:r>
                        </m:e>
                        <m:sup>
                          <m:r>
                            <a:rPr lang="en-US" altLang="zh-CN" i="1">
                              <a:latin typeface="Cambria Math" panose="02040503050406030204" pitchFamily="18" charset="0"/>
                            </a:rPr>
                            <m:t>2</m:t>
                          </m:r>
                        </m:sup>
                      </m:sSup>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也就是说，发生冲突时，将在初始散列值的两端不断探测，直到找到散列值为空的位置为止。二次探测法的后继散列地址不是连续的，而是跳跃式的，且跳跃的距离不断增加。</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19" y="195607"/>
                <a:ext cx="8735597" cy="4742153"/>
              </a:xfrm>
              <a:blipFill>
                <a:blip r:embed="rId2"/>
                <a:stretch>
                  <a:fillRect l="-1396" r="-97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136</a:t>
            </a:fld>
            <a:endParaRPr lang="zh-CN" altLang="en-US" dirty="0"/>
          </a:p>
        </p:txBody>
      </p:sp>
    </p:spTree>
    <p:extLst>
      <p:ext uri="{BB962C8B-B14F-4D97-AF65-F5344CB8AC3E}">
        <p14:creationId xmlns:p14="http://schemas.microsoft.com/office/powerpoint/2010/main" val="238890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735597" cy="5211280"/>
          </a:xfrm>
        </p:spPr>
        <p:txBody>
          <a:bodyPr>
            <a:normAutofit fontScale="925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3</a:t>
            </a:r>
            <a:r>
              <a:rPr lang="zh-CN" altLang="en-US" b="1" dirty="0">
                <a:latin typeface="Cambria" panose="02040503050406030204" pitchFamily="18" charset="0"/>
                <a:ea typeface="宋体" panose="02010600030101010101" pitchFamily="2" charset="-122"/>
              </a:rPr>
              <a:t>、伪随机法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伪随机法</a:t>
            </a:r>
            <a:r>
              <a:rPr lang="zh-CN" altLang="en-US" dirty="0">
                <a:latin typeface="Cambria" panose="02040503050406030204" pitchFamily="18" charset="0"/>
                <a:ea typeface="宋体" panose="02010600030101010101" pitchFamily="2" charset="-122"/>
              </a:rPr>
              <a:t>就是生成一个伪随机序列</a:t>
            </a:r>
            <a:r>
              <a:rPr lang="en-US" altLang="zh-CN" dirty="0">
                <a:latin typeface="Cambria" panose="02040503050406030204" pitchFamily="18" charset="0"/>
                <a:ea typeface="宋体" panose="02010600030101010101" pitchFamily="2" charset="-122"/>
              </a:rPr>
              <a:t>perm</a:t>
            </a:r>
            <a:r>
              <a:rPr lang="zh-CN" altLang="en-US" dirty="0">
                <a:latin typeface="Cambria" panose="02040503050406030204" pitchFamily="18" charset="0"/>
                <a:ea typeface="宋体" panose="02010600030101010101" pitchFamily="2" charset="-122"/>
              </a:rPr>
              <a:t>，令</a:t>
            </a:r>
            <a:r>
              <a:rPr lang="en-US" altLang="zh-CN" dirty="0">
                <a:latin typeface="Cambria" panose="02040503050406030204" pitchFamily="18" charset="0"/>
                <a:ea typeface="宋体" panose="02010600030101010101" pitchFamily="2" charset="-122"/>
              </a:rPr>
              <a:t>d</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=perm[</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所谓伪随机序列是指采用同样的随机数种子，每一次都能得到相同的序列，为每一个键值指定一个随机数种子，则不同的键值探测序列就不相同。</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为了提高效率，可进一步对伪随机序列加以限定：所产生的数在区间</a:t>
            </a:r>
            <a:r>
              <a:rPr lang="en-US" altLang="zh-CN" dirty="0">
                <a:latin typeface="Cambria" panose="02040503050406030204" pitchFamily="18" charset="0"/>
                <a:ea typeface="宋体" panose="02010600030101010101" pitchFamily="2" charset="-122"/>
              </a:rPr>
              <a:t>[1, L-1]</a:t>
            </a:r>
            <a:r>
              <a:rPr lang="zh-CN" altLang="en-US" dirty="0">
                <a:latin typeface="Cambria" panose="02040503050406030204" pitchFamily="18" charset="0"/>
                <a:ea typeface="宋体" panose="02010600030101010101" pitchFamily="2" charset="-122"/>
              </a:rPr>
              <a:t>内，且各不相同，这样产生的伪随机序列可以看成是</a:t>
            </a:r>
            <a:r>
              <a:rPr lang="en-US" altLang="zh-CN" dirty="0">
                <a:latin typeface="Cambria" panose="02040503050406030204" pitchFamily="18" charset="0"/>
                <a:ea typeface="宋体" panose="02010600030101010101" pitchFamily="2" charset="-122"/>
              </a:rPr>
              <a:t>1, 2, ……, L-1</a:t>
            </a:r>
            <a:r>
              <a:rPr lang="zh-CN" altLang="en-US" dirty="0">
                <a:latin typeface="Cambria" panose="02040503050406030204" pitchFamily="18" charset="0"/>
                <a:ea typeface="宋体" panose="02010600030101010101" pitchFamily="2" charset="-122"/>
              </a:rPr>
              <a:t>的任意一个排列。</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137</a:t>
            </a:fld>
            <a:endParaRPr lang="zh-CN" altLang="en-US" dirty="0"/>
          </a:p>
        </p:txBody>
      </p:sp>
    </p:spTree>
    <p:extLst>
      <p:ext uri="{BB962C8B-B14F-4D97-AF65-F5344CB8AC3E}">
        <p14:creationId xmlns:p14="http://schemas.microsoft.com/office/powerpoint/2010/main" val="149431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19" y="195607"/>
                <a:ext cx="8735597" cy="6288931"/>
              </a:xfrm>
            </p:spPr>
            <p:txBody>
              <a:bodyPr>
                <a:normAutofit/>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4</a:t>
                </a:r>
                <a:r>
                  <a:rPr lang="zh-CN" altLang="en-US" b="1" dirty="0">
                    <a:latin typeface="Cambria" panose="02040503050406030204" pitchFamily="18" charset="0"/>
                    <a:ea typeface="宋体" panose="02010600030101010101" pitchFamily="2" charset="-122"/>
                  </a:rPr>
                  <a:t>、二次散列法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二次散列法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双重散列法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采用两个散列函数，即除了基础的散列函数</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之外，另选择一个散列函数</a:t>
                </a:r>
                <a:r>
                  <a:rPr lang="en-US" altLang="zh-CN" dirty="0">
                    <a:latin typeface="Cambria" panose="02040503050406030204" pitchFamily="18" charset="0"/>
                    <a:ea typeface="宋体" panose="02010600030101010101" pitchFamily="2" charset="-122"/>
                  </a:rPr>
                  <a:t>H1</a:t>
                </a:r>
                <a:r>
                  <a:rPr lang="zh-CN" altLang="en-US" dirty="0">
                    <a:latin typeface="Cambria" panose="02040503050406030204" pitchFamily="18" charset="0"/>
                    <a:ea typeface="宋体" panose="02010600030101010101" pitchFamily="2" charset="-122"/>
                  </a:rPr>
                  <a:t>，其作用是用于生成每一个键值的增量序列：</a:t>
                </a:r>
                <a:r>
                  <a:rPr lang="en-US" altLang="zh-CN" dirty="0">
                    <a:latin typeface="Cambria" panose="02040503050406030204" pitchFamily="18" charset="0"/>
                    <a:ea typeface="宋体" panose="02010600030101010101" pitchFamily="2" charset="-122"/>
                  </a:rPr>
                  <a:t>d</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*H1(k)</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二次散列法的特点是不同的键值的增量序列不同，从而可以有效地避免二级堆积。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通常选用的再散列函数为：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r>
                        <a:rPr lang="en-US" altLang="zh-CN">
                          <a:latin typeface="Cambria Math" panose="02040503050406030204" pitchFamily="18" charset="0"/>
                        </a:rPr>
                        <m:t>1</m:t>
                      </m:r>
                      <m:d>
                        <m:dPr>
                          <m:ctrlPr>
                            <a:rPr lang="zh-CN" altLang="zh-CN" i="1">
                              <a:latin typeface="Cambria Math" panose="02040503050406030204" pitchFamily="18" charset="0"/>
                            </a:rPr>
                          </m:ctrlPr>
                        </m:dPr>
                        <m:e>
                          <m:r>
                            <a:rPr lang="en-US" altLang="zh-CN" i="1">
                              <a:latin typeface="Cambria Math" panose="02040503050406030204" pitchFamily="18" charset="0"/>
                            </a:rPr>
                            <m:t>𝑘𝑒𝑦</m:t>
                          </m:r>
                        </m:e>
                      </m:d>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𝑘𝑒𝑦</m:t>
                      </m:r>
                      <m:r>
                        <a:rPr lang="en-US" altLang="zh-CN">
                          <a:latin typeface="Cambria Math" panose="02040503050406030204" pitchFamily="18" charset="0"/>
                        </a:rPr>
                        <m:t>%</m:t>
                      </m:r>
                      <m:r>
                        <a:rPr lang="en-US" altLang="zh-CN" i="1">
                          <a:latin typeface="Cambria Math" panose="02040503050406030204" pitchFamily="18" charset="0"/>
                        </a:rPr>
                        <m:t>𝑝</m:t>
                      </m:r>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为小于散列表长度的最大素数。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19" y="195607"/>
                <a:ext cx="8735597" cy="6288931"/>
              </a:xfrm>
              <a:blipFill>
                <a:blip r:embed="rId2"/>
                <a:stretch>
                  <a:fillRect l="-1396" r="-97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138</a:t>
            </a:fld>
            <a:endParaRPr lang="zh-CN" altLang="en-US" dirty="0"/>
          </a:p>
        </p:txBody>
      </p:sp>
    </p:spTree>
    <p:extLst>
      <p:ext uri="{BB962C8B-B14F-4D97-AF65-F5344CB8AC3E}">
        <p14:creationId xmlns:p14="http://schemas.microsoft.com/office/powerpoint/2010/main" val="253444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7"/>
            <a:ext cx="8735597" cy="6288931"/>
          </a:xfrm>
        </p:spPr>
        <p:txBody>
          <a:bodyPr>
            <a:normAutofit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二、再散列法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再散列法</a:t>
            </a:r>
            <a:r>
              <a:rPr lang="zh-CN" altLang="en-US" dirty="0">
                <a:latin typeface="Cambria" panose="02040503050406030204" pitchFamily="18" charset="0"/>
                <a:ea typeface="宋体" panose="02010600030101010101" pitchFamily="2" charset="-122"/>
              </a:rPr>
              <a:t>就是定义一个散列函数序列</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 H</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 …, </a:t>
            </a:r>
            <a:r>
              <a:rPr lang="en-US" altLang="zh-CN" dirty="0" err="1">
                <a:latin typeface="Cambria" panose="02040503050406030204" pitchFamily="18" charset="0"/>
                <a:ea typeface="宋体" panose="02010600030101010101" pitchFamily="2" charset="-122"/>
              </a:rPr>
              <a:t>H</a:t>
            </a:r>
            <a:r>
              <a:rPr lang="en-US" altLang="zh-CN" baseline="-25000" dirty="0" err="1">
                <a:latin typeface="Cambria" panose="02040503050406030204" pitchFamily="18" charset="0"/>
                <a:ea typeface="宋体" panose="02010600030101010101" pitchFamily="2" charset="-122"/>
              </a:rPr>
              <a:t>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，当计算一个键值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的散列值时，先计算</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得到一个散列值，如果发生冲突，则计算</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，如果发生冲突，再计算</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3</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，直到不发生冲突为止。</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在造表时，如果键值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在散列函数序列中第一个不发生冲突的散列函数为</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存放到</a:t>
            </a:r>
            <a:r>
              <a:rPr lang="en-US" altLang="zh-CN" dirty="0" err="1">
                <a:latin typeface="Cambria" panose="02040503050406030204" pitchFamily="18" charset="0"/>
                <a:ea typeface="宋体" panose="02010600030101010101" pitchFamily="2" charset="-122"/>
              </a:rPr>
              <a:t>ht</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处。</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在查询键值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时，依次计算散列函数</a:t>
            </a:r>
            <a:r>
              <a:rPr lang="en-US" altLang="zh-CN" dirty="0">
                <a:latin typeface="Cambria" panose="02040503050406030204" pitchFamily="18" charset="0"/>
                <a:ea typeface="宋体" panose="02010600030101010101" pitchFamily="2" charset="-122"/>
              </a:rPr>
              <a:t>H</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的值，并比较散列表中相应位置存放的键值是否等于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，如果不等，则继续计算下一个散列函数，直到等于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为止。</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139</a:t>
            </a:fld>
            <a:endParaRPr lang="zh-CN" altLang="en-US" dirty="0"/>
          </a:p>
        </p:txBody>
      </p:sp>
    </p:spTree>
    <p:extLst>
      <p:ext uri="{BB962C8B-B14F-4D97-AF65-F5344CB8AC3E}">
        <p14:creationId xmlns:p14="http://schemas.microsoft.com/office/powerpoint/2010/main" val="22019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423679"/>
          </a:xfrm>
        </p:spPr>
        <p:txBody>
          <a:bodyPr>
            <a:normAutofit/>
          </a:bodyPr>
          <a:lstStyle/>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有三种类型的块索引表</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第一种类型是基于顺序表，</a:t>
            </a:r>
            <a:r>
              <a:rPr lang="zh-CN" altLang="en-US" dirty="0">
                <a:solidFill>
                  <a:srgbClr val="00B0F0"/>
                </a:solidFill>
                <a:latin typeface="Cambria" panose="02040503050406030204" pitchFamily="18" charset="0"/>
                <a:ea typeface="宋体" panose="02010600030101010101" pitchFamily="2" charset="-122"/>
              </a:rPr>
              <a:t>每块的长度不同，在块索引表中记录每一块的起点和终点</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第二种类型也是基于顺序表，</a:t>
            </a:r>
            <a:r>
              <a:rPr lang="zh-CN" altLang="en-US" dirty="0">
                <a:solidFill>
                  <a:srgbClr val="00B0F0"/>
                </a:solidFill>
                <a:latin typeface="Cambria" panose="02040503050406030204" pitchFamily="18" charset="0"/>
                <a:ea typeface="宋体" panose="02010600030101010101" pitchFamily="2" charset="-122"/>
              </a:rPr>
              <a:t>每块的长度相同，在块索引表中记录每一块的起点和实际元素的个数</a:t>
            </a:r>
            <a:r>
              <a:rPr lang="zh-CN" altLang="en-US" dirty="0">
                <a:latin typeface="Cambria" panose="02040503050406030204" pitchFamily="18" charset="0"/>
                <a:ea typeface="宋体" panose="02010600030101010101" pitchFamily="2" charset="-122"/>
              </a:rPr>
              <a:t>，每块都可能有一些空闲的位置。</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第三种类型是</a:t>
            </a:r>
            <a:r>
              <a:rPr lang="zh-CN" altLang="en-US" dirty="0">
                <a:solidFill>
                  <a:srgbClr val="00B0F0"/>
                </a:solidFill>
                <a:latin typeface="Cambria" panose="02040503050406030204" pitchFamily="18" charset="0"/>
                <a:ea typeface="宋体" panose="02010600030101010101" pitchFamily="2" charset="-122"/>
              </a:rPr>
              <a:t>基于链表</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在块索引表中记录每块的第一个结点的地址和键值</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a:t>
            </a:fld>
            <a:endParaRPr lang="zh-CN" altLang="en-US" dirty="0"/>
          </a:p>
        </p:txBody>
      </p:sp>
    </p:spTree>
    <p:extLst>
      <p:ext uri="{BB962C8B-B14F-4D97-AF65-F5344CB8AC3E}">
        <p14:creationId xmlns:p14="http://schemas.microsoft.com/office/powerpoint/2010/main" val="271037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735597" cy="2932443"/>
          </a:xfrm>
        </p:spPr>
        <p:txBody>
          <a:bodyPr>
            <a:normAutofit fontScale="850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三、链地址法</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链地址法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又称拉链法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是将所有散列值相同的键值存储在一个单链表中，这种链表称为</a:t>
            </a:r>
            <a:r>
              <a:rPr lang="zh-CN" altLang="en-US" b="1" dirty="0">
                <a:latin typeface="Cambria" panose="02040503050406030204" pitchFamily="18" charset="0"/>
                <a:ea typeface="宋体" panose="02010600030101010101" pitchFamily="2" charset="-122"/>
              </a:rPr>
              <a:t>同义词表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对于键值序列</a:t>
            </a:r>
            <a:r>
              <a:rPr lang="en-US" altLang="zh-CN" dirty="0">
                <a:latin typeface="Cambria" panose="02040503050406030204" pitchFamily="18" charset="0"/>
                <a:ea typeface="宋体" panose="02010600030101010101" pitchFamily="2" charset="-122"/>
              </a:rPr>
              <a:t>{19, 20, 32, 27, 12, 34, 21, 39}</a:t>
            </a:r>
            <a:r>
              <a:rPr lang="zh-CN" altLang="en-US" dirty="0">
                <a:latin typeface="Cambria" panose="02040503050406030204" pitchFamily="18" charset="0"/>
                <a:ea typeface="宋体" panose="02010600030101010101" pitchFamily="2" charset="-122"/>
              </a:rPr>
              <a:t>，则散列表长</a:t>
            </a:r>
            <a:r>
              <a:rPr lang="en-US" altLang="zh-CN" dirty="0">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，散列函数为</a:t>
            </a:r>
            <a:r>
              <a:rPr lang="en-US" altLang="zh-CN" dirty="0">
                <a:latin typeface="Cambria" panose="02040503050406030204" pitchFamily="18" charset="0"/>
                <a:ea typeface="宋体" panose="02010600030101010101" pitchFamily="2" charset="-122"/>
              </a:rPr>
              <a:t>H(key)=key%7</a:t>
            </a:r>
            <a:r>
              <a:rPr lang="zh-CN" altLang="en-US" dirty="0">
                <a:latin typeface="Cambria" panose="02040503050406030204" pitchFamily="18" charset="0"/>
                <a:ea typeface="宋体" panose="02010600030101010101" pitchFamily="2" charset="-122"/>
              </a:rPr>
              <a:t>，则散列表如下图所示。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140</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9893" y="2876203"/>
            <a:ext cx="4212982" cy="3620213"/>
          </a:xfrm>
          <a:prstGeom prst="rect">
            <a:avLst/>
          </a:prstGeom>
          <a:noFill/>
        </p:spPr>
      </p:pic>
    </p:spTree>
    <p:extLst>
      <p:ext uri="{BB962C8B-B14F-4D97-AF65-F5344CB8AC3E}">
        <p14:creationId xmlns:p14="http://schemas.microsoft.com/office/powerpoint/2010/main" val="3957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735597" cy="6288930"/>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四、公共溢出区法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公共溢出区法</a:t>
            </a:r>
            <a:r>
              <a:rPr lang="zh-CN" altLang="en-US" dirty="0">
                <a:latin typeface="Cambria" panose="02040503050406030204" pitchFamily="18" charset="0"/>
                <a:ea typeface="宋体" panose="02010600030101010101" pitchFamily="2" charset="-122"/>
              </a:rPr>
              <a:t>是将所有产生冲突的键值存放到一个称为公共的溢出区辅助散列表中。</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在造表过程中，当加入键值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时，先计算</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的散列值，如果不发生冲突，则将</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直接存入散列表的相应位置，否则将</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加入到公共溢出区。</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在查找键值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时，先计算</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的散列值，判断散列表中相应位置的键值是否与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相等，如果相等，查找成功，否则转到公共溢出区查找。</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141</a:t>
            </a:fld>
            <a:endParaRPr lang="zh-CN" altLang="en-US" dirty="0"/>
          </a:p>
        </p:txBody>
      </p:sp>
    </p:spTree>
    <p:extLst>
      <p:ext uri="{BB962C8B-B14F-4D97-AF65-F5344CB8AC3E}">
        <p14:creationId xmlns:p14="http://schemas.microsoft.com/office/powerpoint/2010/main" val="209206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19" y="195608"/>
                <a:ext cx="8735597" cy="6288930"/>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5.4.3 </a:t>
                </a:r>
                <a:r>
                  <a:rPr lang="zh-CN" altLang="en-US" b="1" dirty="0">
                    <a:latin typeface="Cambria" panose="02040503050406030204" pitchFamily="18" charset="0"/>
                    <a:ea typeface="宋体" panose="02010600030101010101" pitchFamily="2" charset="-122"/>
                  </a:rPr>
                  <a:t>散列法的效率分析</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散列表的效率实质上是指查找成功平均查找长度和查找不成功的平均查找长度。</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查找成功的平均查找长度</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ASL</a:t>
                </a:r>
                <a:r>
                  <a:rPr lang="en-US" altLang="zh-CN" baseline="-25000" dirty="0" err="1">
                    <a:latin typeface="Cambria" panose="02040503050406030204" pitchFamily="18" charset="0"/>
                    <a:ea typeface="宋体" panose="02010600030101010101" pitchFamily="2" charset="-122"/>
                  </a:rPr>
                  <a:t>succ</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：查找在散列表中所有键值所需要的平均探测次数，计算公式如下：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𝐴𝑆𝐿</m:t>
                          </m:r>
                        </m:e>
                        <m:sub>
                          <m:r>
                            <a:rPr lang="en-US" altLang="zh-CN" i="1">
                              <a:latin typeface="Cambria Math" panose="02040503050406030204" pitchFamily="18" charset="0"/>
                            </a:rPr>
                            <m:t>𝑠𝑢𝑐𝑐</m:t>
                          </m:r>
                        </m:sub>
                      </m:sSub>
                      <m:r>
                        <a:rPr lang="en-US" altLang="zh-CN">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nary>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为键值的数量，</a:t>
                </a:r>
                <a:r>
                  <a:rPr lang="en-US" altLang="zh-CN" dirty="0">
                    <a:latin typeface="Cambria" panose="02040503050406030204" pitchFamily="18" charset="0"/>
                    <a:ea typeface="宋体" panose="02010600030101010101" pitchFamily="2" charset="-122"/>
                  </a:rPr>
                  <a:t>p</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为第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个键值出现的概率，</a:t>
                </a:r>
                <a:r>
                  <a:rPr lang="en-US" altLang="zh-CN" dirty="0">
                    <a:latin typeface="Cambria" panose="02040503050406030204" pitchFamily="18" charset="0"/>
                    <a:ea typeface="宋体" panose="02010600030101010101" pitchFamily="2" charset="-122"/>
                  </a:rPr>
                  <a:t>c</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为查找第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个键值所需要探测的次数。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查找不成功的平均查找长度</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ASL</a:t>
                </a:r>
                <a:r>
                  <a:rPr lang="en-US" altLang="zh-CN" baseline="-25000" dirty="0" err="1">
                    <a:latin typeface="Cambria" panose="02040503050406030204" pitchFamily="18" charset="0"/>
                    <a:ea typeface="宋体" panose="02010600030101010101" pitchFamily="2" charset="-122"/>
                  </a:rPr>
                  <a:t>fail</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：确定某个键值在散列表中不存在时的平均探测次数，计算公式如下：</a:t>
                </a:r>
                <a:endParaRPr lang="en-US" altLang="zh-CN" dirty="0">
                  <a:latin typeface="Cambria" panose="02040503050406030204" pitchFamily="18" charset="0"/>
                  <a:ea typeface="宋体" panose="02010600030101010101" pitchFamily="2" charset="-122"/>
                </a:endParaRPr>
              </a:p>
              <a:p>
                <a:pPr marL="0" indent="357188" algn="ctr">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𝐴𝑆𝐿</m:t>
                          </m:r>
                        </m:e>
                        <m:sub>
                          <m:r>
                            <a:rPr lang="en-US" altLang="zh-CN" i="1">
                              <a:latin typeface="Cambria Math" panose="02040503050406030204" pitchFamily="18" charset="0"/>
                            </a:rPr>
                            <m:t>𝑓𝑎𝑖𝑙</m:t>
                          </m:r>
                        </m:sub>
                      </m:sSub>
                      <m:r>
                        <a:rPr lang="en-US" altLang="zh-CN">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𝐿</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nary>
                    </m:oMath>
                  </m:oMathPara>
                </a14:m>
                <a:endParaRPr lang="zh-CN" altLang="en-US" dirty="0">
                  <a:latin typeface="Cambria" panose="020405030504060302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19" y="195608"/>
                <a:ext cx="8735597" cy="6288930"/>
              </a:xfrm>
              <a:blipFill>
                <a:blip r:embed="rId2"/>
                <a:stretch>
                  <a:fillRect l="-907" t="-97" r="-90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142</a:t>
            </a:fld>
            <a:endParaRPr lang="zh-CN" altLang="en-US" dirty="0"/>
          </a:p>
        </p:txBody>
      </p:sp>
    </p:spTree>
    <p:extLst>
      <p:ext uri="{BB962C8B-B14F-4D97-AF65-F5344CB8AC3E}">
        <p14:creationId xmlns:p14="http://schemas.microsoft.com/office/powerpoint/2010/main" val="30882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19" y="195608"/>
                <a:ext cx="8802099" cy="6504450"/>
              </a:xfrm>
            </p:spPr>
            <p:txBody>
              <a:bodyPr>
                <a:normAutofit fontScale="70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决定散列表的</a:t>
                </a:r>
                <a:r>
                  <a:rPr lang="en-US" altLang="zh-CN" dirty="0">
                    <a:latin typeface="Cambria" panose="02040503050406030204" pitchFamily="18" charset="0"/>
                    <a:ea typeface="宋体" panose="02010600030101010101" pitchFamily="2" charset="-122"/>
                  </a:rPr>
                  <a:t>ASL</a:t>
                </a:r>
                <a:r>
                  <a:rPr lang="zh-CN" altLang="en-US" dirty="0">
                    <a:latin typeface="Cambria" panose="02040503050406030204" pitchFamily="18" charset="0"/>
                    <a:ea typeface="宋体" panose="02010600030101010101" pitchFamily="2" charset="-122"/>
                  </a:rPr>
                  <a:t>因素有选用的处理冲突的方法和装载因子</a:t>
                </a:r>
                <a:r>
                  <a:rPr lang="en-US" altLang="zh-CN" dirty="0">
                    <a:latin typeface="Cambria" panose="02040503050406030204" pitchFamily="18" charset="0"/>
                    <a:ea typeface="宋体" panose="02010600030101010101" pitchFamily="2" charset="-122"/>
                  </a:rPr>
                  <a:t>α</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采用线性探测法作为冲突处理时：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𝐴𝑆𝐿</m:t>
                          </m:r>
                        </m:e>
                        <m:sub>
                          <m:r>
                            <a:rPr lang="en-US" altLang="zh-CN" i="1">
                              <a:latin typeface="Cambria Math" panose="02040503050406030204" pitchFamily="18" charset="0"/>
                            </a:rPr>
                            <m:t>𝑠𝑢𝑐𝑐</m:t>
                          </m:r>
                        </m:sub>
                      </m:sSub>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2</m:t>
                          </m:r>
                        </m:den>
                      </m:f>
                      <m:d>
                        <m:dPr>
                          <m:ctrlPr>
                            <a:rPr lang="zh-CN" altLang="zh-CN" i="1">
                              <a:latin typeface="Cambria Math" panose="02040503050406030204" pitchFamily="18" charset="0"/>
                            </a:rPr>
                          </m:ctrlPr>
                        </m:dPr>
                        <m:e>
                          <m:r>
                            <a:rPr lang="en-US" altLang="zh-CN">
                              <a:latin typeface="Cambria Math" panose="02040503050406030204" pitchFamily="18" charset="0"/>
                            </a:rPr>
                            <m:t>1+</m:t>
                          </m:r>
                          <m:f>
                            <m:fPr>
                              <m:ctrlPr>
                                <a:rPr lang="zh-CN"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𝛼</m:t>
                              </m:r>
                            </m:den>
                          </m:f>
                        </m:e>
                      </m:d>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𝐴𝑆𝐿</m:t>
                          </m:r>
                        </m:e>
                        <m:sub>
                          <m:r>
                            <a:rPr lang="en-US" altLang="zh-CN" i="1">
                              <a:latin typeface="Cambria Math" panose="02040503050406030204" pitchFamily="18" charset="0"/>
                            </a:rPr>
                            <m:t>𝑓𝑎𝑖𝑙</m:t>
                          </m:r>
                        </m:sub>
                      </m:sSub>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2</m:t>
                          </m:r>
                        </m:den>
                      </m:f>
                      <m:d>
                        <m:dPr>
                          <m:ctrlPr>
                            <a:rPr lang="zh-CN" altLang="zh-CN" i="1">
                              <a:latin typeface="Cambria Math" panose="02040503050406030204" pitchFamily="18" charset="0"/>
                            </a:rPr>
                          </m:ctrlPr>
                        </m:dPr>
                        <m:e>
                          <m:r>
                            <a:rPr lang="en-US" altLang="zh-CN">
                              <a:latin typeface="Cambria Math" panose="02040503050406030204" pitchFamily="18" charset="0"/>
                            </a:rPr>
                            <m:t>1+</m:t>
                          </m:r>
                          <m:f>
                            <m:fPr>
                              <m:ctrlPr>
                                <a:rPr lang="zh-CN" altLang="zh-CN" i="1">
                                  <a:latin typeface="Cambria Math" panose="02040503050406030204" pitchFamily="18" charset="0"/>
                                </a:rPr>
                              </m:ctrlPr>
                            </m:fPr>
                            <m:num>
                              <m:r>
                                <a:rPr lang="en-US" altLang="zh-CN">
                                  <a:latin typeface="Cambria Math" panose="02040503050406030204" pitchFamily="18" charset="0"/>
                                </a:rPr>
                                <m:t>1</m:t>
                              </m:r>
                            </m:num>
                            <m:den>
                              <m:sSup>
                                <m:sSupPr>
                                  <m:ctrlPr>
                                    <a:rPr lang="zh-CN" altLang="zh-CN" i="1">
                                      <a:latin typeface="Cambria Math" panose="02040503050406030204" pitchFamily="18" charset="0"/>
                                    </a:rPr>
                                  </m:ctrlPr>
                                </m:sSupPr>
                                <m:e>
                                  <m:r>
                                    <a:rPr lang="en-US" altLang="zh-CN">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a:latin typeface="Cambria Math" panose="02040503050406030204" pitchFamily="18" charset="0"/>
                                    </a:rPr>
                                    <m:t>)</m:t>
                                  </m:r>
                                </m:e>
                                <m:sup>
                                  <m:r>
                                    <a:rPr lang="en-US" altLang="zh-CN">
                                      <a:latin typeface="Cambria Math" panose="02040503050406030204" pitchFamily="18" charset="0"/>
                                    </a:rPr>
                                    <m:t>2</m:t>
                                  </m:r>
                                </m:sup>
                              </m:sSup>
                            </m:den>
                          </m:f>
                        </m:e>
                      </m:d>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采用随机探测法进行冲突处理时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𝐴𝑆𝐿</m:t>
                          </m:r>
                        </m:e>
                        <m:sub>
                          <m:r>
                            <a:rPr lang="en-US" altLang="zh-CN" i="1">
                              <a:latin typeface="Cambria Math" panose="02040503050406030204" pitchFamily="18" charset="0"/>
                            </a:rPr>
                            <m:t>𝑠𝑢𝑐𝑐</m:t>
                          </m:r>
                        </m:sub>
                      </m:sSub>
                      <m:r>
                        <a:rPr lang="en-US" altLang="zh-CN">
                          <a:latin typeface="Cambria Math" panose="02040503050406030204" pitchFamily="18" charset="0"/>
                        </a:rPr>
                        <m:t>≈</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𝑙𝑛</m:t>
                          </m:r>
                          <m:r>
                            <a:rPr lang="en-US" altLang="zh-CN">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a:latin typeface="Cambria Math" panose="02040503050406030204" pitchFamily="18" charset="0"/>
                            </a:rPr>
                            <m:t>)</m:t>
                          </m:r>
                        </m:num>
                        <m:den>
                          <m:r>
                            <a:rPr lang="en-US" altLang="zh-CN" i="1">
                              <a:latin typeface="Cambria Math" panose="02040503050406030204" pitchFamily="18" charset="0"/>
                            </a:rPr>
                            <m:t>𝛼</m:t>
                          </m:r>
                        </m:den>
                      </m:f>
                    </m:oMath>
                  </m:oMathPara>
                </a14:m>
                <a:endParaRPr lang="en-US" altLang="zh-CN" dirty="0"/>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𝐴𝑆𝐿</m:t>
                          </m:r>
                        </m:e>
                        <m:sub>
                          <m:r>
                            <a:rPr lang="en-US" altLang="zh-CN" i="1">
                              <a:latin typeface="Cambria Math" panose="02040503050406030204" pitchFamily="18" charset="0"/>
                            </a:rPr>
                            <m:t>𝑓𝑎𝑖𝑙</m:t>
                          </m:r>
                        </m:sub>
                      </m:sSub>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𝛼</m:t>
                          </m:r>
                        </m:den>
                      </m:f>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采用链地址法进行冲突处理时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𝐴𝑆𝐿</m:t>
                          </m:r>
                        </m:e>
                        <m:sub>
                          <m:r>
                            <a:rPr lang="en-US" altLang="zh-CN" i="1">
                              <a:latin typeface="Cambria Math" panose="02040503050406030204" pitchFamily="18" charset="0"/>
                            </a:rPr>
                            <m:t>𝑠𝑢𝑐𝑐</m:t>
                          </m:r>
                        </m:sub>
                      </m:sSub>
                      <m:r>
                        <a:rPr lang="en-US" altLang="zh-CN">
                          <a:latin typeface="Cambria Math" panose="02040503050406030204" pitchFamily="18" charset="0"/>
                        </a:rPr>
                        <m:t>≈1+</m:t>
                      </m:r>
                      <m:r>
                        <a:rPr lang="en-US" altLang="zh-CN" i="1">
                          <a:latin typeface="Cambria Math" panose="02040503050406030204" pitchFamily="18" charset="0"/>
                        </a:rPr>
                        <m:t>𝛼</m:t>
                      </m:r>
                      <m:r>
                        <a:rPr lang="en-US" altLang="zh-CN">
                          <a:latin typeface="Cambria Math" panose="02040503050406030204" pitchFamily="18" charset="0"/>
                        </a:rPr>
                        <m:t>/2</m:t>
                      </m:r>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𝐴𝑆𝐿</m:t>
                          </m:r>
                        </m:e>
                        <m:sub>
                          <m:r>
                            <a:rPr lang="en-US" altLang="zh-CN" i="1">
                              <a:latin typeface="Cambria Math" panose="02040503050406030204" pitchFamily="18" charset="0"/>
                            </a:rPr>
                            <m:t>𝑠𝑢𝑐𝑐</m:t>
                          </m:r>
                        </m:sub>
                      </m:sSub>
                      <m:r>
                        <a:rPr lang="en-US" altLang="zh-CN">
                          <a:latin typeface="Cambria Math" panose="02040503050406030204" pitchFamily="18" charset="0"/>
                        </a:rPr>
                        <m:t>≈1+</m:t>
                      </m:r>
                      <m:r>
                        <a:rPr lang="en-US" altLang="zh-CN" i="1">
                          <a:latin typeface="Cambria Math" panose="02040503050406030204" pitchFamily="18" charset="0"/>
                        </a:rPr>
                        <m:t>𝛼</m:t>
                      </m:r>
                      <m:r>
                        <a:rPr lang="en-US" altLang="zh-CN">
                          <a:latin typeface="Cambria Math" panose="02040503050406030204" pitchFamily="18" charset="0"/>
                        </a:rPr>
                        <m:t>/2</m:t>
                      </m:r>
                    </m:oMath>
                  </m:oMathPara>
                </a14:m>
                <a:endParaRPr lang="zh-CN" altLang="en-US" dirty="0">
                  <a:latin typeface="Cambria" panose="020405030504060302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19" y="195608"/>
                <a:ext cx="8802099" cy="6504450"/>
              </a:xfrm>
              <a:blipFill>
                <a:blip r:embed="rId2"/>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143</a:t>
            </a:fld>
            <a:endParaRPr lang="zh-CN" altLang="en-US" dirty="0"/>
          </a:p>
        </p:txBody>
      </p:sp>
    </p:spTree>
    <p:extLst>
      <p:ext uri="{BB962C8B-B14F-4D97-AF65-F5344CB8AC3E}">
        <p14:creationId xmlns:p14="http://schemas.microsoft.com/office/powerpoint/2010/main" val="398455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504450"/>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5.4.4 </a:t>
            </a:r>
            <a:r>
              <a:rPr lang="zh-CN" altLang="en-US" b="1" dirty="0">
                <a:latin typeface="Cambria" panose="02040503050406030204" pitchFamily="18" charset="0"/>
                <a:ea typeface="宋体" panose="02010600030101010101" pitchFamily="2" charset="-122"/>
              </a:rPr>
              <a:t>散列树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散列树</a:t>
            </a:r>
            <a:r>
              <a:rPr lang="en-US" altLang="zh-CN" dirty="0">
                <a:latin typeface="Cambria" panose="02040503050406030204" pitchFamily="18" charset="0"/>
                <a:ea typeface="宋体" panose="02010600030101010101" pitchFamily="2" charset="-122"/>
              </a:rPr>
              <a:t>(Hash Tree)</a:t>
            </a:r>
            <a:r>
              <a:rPr lang="zh-CN" altLang="en-US" dirty="0">
                <a:latin typeface="Cambria" panose="02040503050406030204" pitchFamily="18" charset="0"/>
                <a:ea typeface="宋体" panose="02010600030101010101" pitchFamily="2" charset="-122"/>
              </a:rPr>
              <a:t>又称梅克尔树</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Merkle</a:t>
            </a:r>
            <a:r>
              <a:rPr lang="en-US" altLang="zh-CN" dirty="0">
                <a:latin typeface="Cambria" panose="02040503050406030204" pitchFamily="18" charset="0"/>
                <a:ea typeface="宋体" panose="02010600030101010101" pitchFamily="2" charset="-122"/>
              </a:rPr>
              <a:t> trees)</a:t>
            </a:r>
            <a:r>
              <a:rPr lang="zh-CN" altLang="en-US" dirty="0">
                <a:latin typeface="Cambria" panose="02040503050406030204" pitchFamily="18" charset="0"/>
                <a:ea typeface="宋体" panose="02010600030101010101" pitchFamily="2" charset="-122"/>
              </a:rPr>
              <a:t>，它能提供一种在理论上和实际应用中均能有效地处理冲突的方法。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一、散列树的定义和表示</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散列树</a:t>
            </a:r>
            <a:r>
              <a:rPr lang="zh-CN" altLang="en-US" dirty="0">
                <a:latin typeface="Cambria" panose="02040503050406030204" pitchFamily="18" charset="0"/>
                <a:ea typeface="宋体" panose="02010600030101010101" pitchFamily="2" charset="-122"/>
              </a:rPr>
              <a:t>是一棵多叉树，利用从</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开始的连续素数序列创建，每一层对应一个素数，每一层中每个结点的子结点的数量为该层所对应的素数值。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层</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假设对应的素数为</a:t>
            </a:r>
            <a:r>
              <a:rPr lang="en-US" altLang="zh-CN" dirty="0">
                <a:latin typeface="Cambria" panose="02040503050406030204" pitchFamily="18" charset="0"/>
                <a:ea typeface="宋体" panose="02010600030101010101" pitchFamily="2" charset="-122"/>
              </a:rPr>
              <a:t>p</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的每个结点有</a:t>
            </a:r>
            <a:r>
              <a:rPr lang="en-US" altLang="zh-CN" dirty="0">
                <a:latin typeface="Cambria" panose="02040503050406030204" pitchFamily="18" charset="0"/>
                <a:ea typeface="宋体" panose="02010600030101010101" pitchFamily="2" charset="-122"/>
              </a:rPr>
              <a:t>p</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个子结点，对于第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层的某个结点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，其每个子结点从左到右分别与</a:t>
            </a:r>
            <a:r>
              <a:rPr lang="en-US" altLang="zh-CN" dirty="0">
                <a:latin typeface="Cambria" panose="02040503050406030204" pitchFamily="18" charset="0"/>
                <a:ea typeface="宋体" panose="02010600030101010101" pitchFamily="2" charset="-122"/>
              </a:rPr>
              <a:t>0~(p</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相对应。</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属于结点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为根结点的子树，则可根据键值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除以</a:t>
            </a:r>
            <a:r>
              <a:rPr lang="en-US" altLang="zh-CN" dirty="0">
                <a:latin typeface="Cambria" panose="02040503050406030204" pitchFamily="18" charset="0"/>
                <a:ea typeface="宋体" panose="02010600030101010101" pitchFamily="2" charset="-122"/>
              </a:rPr>
              <a:t>p</a:t>
            </a:r>
            <a:r>
              <a:rPr lang="en-US" altLang="zh-CN" baseline="-25000" dirty="0">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所得到的余数决定</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属于在</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的哪一个分支：为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存放在</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的最左子树中，为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时存放在</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的左边第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个分支，</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p</a:t>
            </a:r>
            <a:r>
              <a:rPr lang="en-US" altLang="zh-CN" baseline="-25000" dirty="0">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时存放在</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的最右分支。</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144</a:t>
            </a:fld>
            <a:endParaRPr lang="zh-CN" altLang="en-US" dirty="0"/>
          </a:p>
        </p:txBody>
      </p:sp>
    </p:spTree>
    <p:extLst>
      <p:ext uri="{BB962C8B-B14F-4D97-AF65-F5344CB8AC3E}">
        <p14:creationId xmlns:p14="http://schemas.microsoft.com/office/powerpoint/2010/main" val="412084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504450"/>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散列树及其结点的类型定义</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const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p[10] = {2, 3, 5, 7, 11, 13, 17, 19, 23, 29};</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typedef</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struct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htNode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key;		//</a:t>
            </a:r>
            <a:r>
              <a:rPr lang="zh-CN" altLang="en-US" dirty="0">
                <a:latin typeface="Cambria" panose="02040503050406030204" pitchFamily="18" charset="0"/>
                <a:ea typeface="宋体" panose="02010600030101010101" pitchFamily="2" charset="-122"/>
              </a:rPr>
              <a:t>键值 </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bool occupied;	//</a:t>
            </a:r>
            <a:r>
              <a:rPr lang="zh-CN" altLang="en-US" dirty="0">
                <a:latin typeface="Cambria" panose="02040503050406030204" pitchFamily="18" charset="0"/>
                <a:ea typeface="宋体" panose="02010600030101010101" pitchFamily="2" charset="-122"/>
              </a:rPr>
              <a:t>标记当前结点是否已被占用 </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htNode</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cn</a:t>
            </a:r>
            <a:r>
              <a:rPr lang="en-US" altLang="zh-CN" dirty="0">
                <a:latin typeface="Cambria" panose="02040503050406030204" pitchFamily="18" charset="0"/>
                <a:ea typeface="宋体" panose="02010600030101010101" pitchFamily="2" charset="-122"/>
              </a:rPr>
              <a:t>[29];	//</a:t>
            </a:r>
            <a:r>
              <a:rPr lang="zh-CN" altLang="en-US" dirty="0">
                <a:latin typeface="Cambria" panose="02040503050406030204" pitchFamily="18" charset="0"/>
                <a:ea typeface="宋体" panose="02010600030101010101" pitchFamily="2" charset="-122"/>
              </a:rPr>
              <a:t>指向孩子结点的指针 </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htNode</a:t>
            </a:r>
            <a:r>
              <a:rPr lang="en-US" altLang="zh-CN" dirty="0">
                <a:latin typeface="Cambria" panose="02040503050406030204" pitchFamily="18" charset="0"/>
                <a:ea typeface="宋体" panose="02010600030101010101" pitchFamily="2" charset="-122"/>
              </a:rPr>
              <a:t>():occupied(true){</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for(</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=0;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&lt;29;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cn</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 NULL;</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hashTree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其中元素</a:t>
            </a:r>
            <a:r>
              <a:rPr lang="en-US" altLang="zh-CN" dirty="0">
                <a:latin typeface="Cambria" panose="02040503050406030204" pitchFamily="18" charset="0"/>
                <a:ea typeface="宋体" panose="02010600030101010101" pitchFamily="2" charset="-122"/>
              </a:rPr>
              <a:t>occupied</a:t>
            </a:r>
            <a:r>
              <a:rPr lang="zh-CN" altLang="en-US" dirty="0">
                <a:latin typeface="Cambria" panose="02040503050406030204" pitchFamily="18" charset="0"/>
                <a:ea typeface="宋体" panose="02010600030101010101" pitchFamily="2" charset="-122"/>
              </a:rPr>
              <a:t>表示该结点是否被占用，在键值插入结点后，其值改为</a:t>
            </a:r>
            <a:r>
              <a:rPr lang="en-US" altLang="zh-CN" dirty="0">
                <a:latin typeface="Cambria" panose="02040503050406030204" pitchFamily="18" charset="0"/>
                <a:ea typeface="宋体" panose="02010600030101010101" pitchFamily="2" charset="-122"/>
              </a:rPr>
              <a:t>true</a:t>
            </a:r>
            <a:r>
              <a:rPr lang="zh-CN" altLang="en-US" dirty="0">
                <a:latin typeface="Cambria" panose="02040503050406030204" pitchFamily="18" charset="0"/>
                <a:ea typeface="宋体" panose="02010600030101010101" pitchFamily="2" charset="-122"/>
              </a:rPr>
              <a:t>，在删除键值后其值改为</a:t>
            </a:r>
            <a:r>
              <a:rPr lang="en-US" altLang="zh-CN" dirty="0">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145</a:t>
            </a:fld>
            <a:endParaRPr lang="zh-CN" altLang="en-US" dirty="0"/>
          </a:p>
        </p:txBody>
      </p:sp>
    </p:spTree>
    <p:extLst>
      <p:ext uri="{BB962C8B-B14F-4D97-AF65-F5344CB8AC3E}">
        <p14:creationId xmlns:p14="http://schemas.microsoft.com/office/powerpoint/2010/main" val="7378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504450"/>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二、散列树的查找操作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当查找一个键值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时，从根结点开始，逐层进行查找，进入每一个结点时，比较结点中的键值是否与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相等</a:t>
            </a:r>
            <a:r>
              <a:rPr lang="en-US" altLang="zh-CN" dirty="0">
                <a:latin typeface="Cambria" panose="02040503050406030204" pitchFamily="18" charset="0"/>
                <a:ea typeface="宋体" panose="02010600030101010101" pitchFamily="2" charset="-122"/>
              </a:rPr>
              <a:t>(occupied</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true)</a:t>
            </a:r>
            <a:r>
              <a:rPr lang="zh-CN" altLang="en-US" dirty="0">
                <a:latin typeface="Cambria" panose="02040503050406030204" pitchFamily="18" charset="0"/>
                <a:ea typeface="宋体" panose="02010600030101010101" pitchFamily="2" charset="-122"/>
              </a:rPr>
              <a:t>，如果相等，则查找成功；否则进入下一层。如果进入某一层时为空树，则查找失败，表明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不在散列树中。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减函数</a:t>
            </a:r>
            <a:r>
              <a:rPr lang="en-US" altLang="zh-CN" dirty="0" err="1">
                <a:latin typeface="Cambria" panose="02040503050406030204" pitchFamily="18" charset="0"/>
                <a:ea typeface="宋体" panose="02010600030101010101" pitchFamily="2" charset="-122"/>
              </a:rPr>
              <a:t>htree_search</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146</a:t>
            </a:fld>
            <a:endParaRPr lang="zh-CN" altLang="en-US" dirty="0"/>
          </a:p>
        </p:txBody>
      </p:sp>
    </p:spTree>
    <p:extLst>
      <p:ext uri="{BB962C8B-B14F-4D97-AF65-F5344CB8AC3E}">
        <p14:creationId xmlns:p14="http://schemas.microsoft.com/office/powerpoint/2010/main" val="26011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504450"/>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三、散列树的插入操作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当插入一个键值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时，从根结点开始，逐层搜索需要插入的位置：如果当前结点为空，则在相应的位置创建结点，并将</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加入其中；如果当前结点的</a:t>
            </a:r>
            <a:r>
              <a:rPr lang="en-US" altLang="zh-CN" dirty="0">
                <a:latin typeface="Cambria" panose="02040503050406030204" pitchFamily="18" charset="0"/>
                <a:ea typeface="宋体" panose="02010600030101010101" pitchFamily="2" charset="-122"/>
              </a:rPr>
              <a:t>occupied</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，则将</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加入该结点，并将</a:t>
            </a:r>
            <a:r>
              <a:rPr lang="en-US" altLang="zh-CN" dirty="0">
                <a:latin typeface="Cambria" panose="02040503050406030204" pitchFamily="18" charset="0"/>
                <a:ea typeface="宋体" panose="02010600030101010101" pitchFamily="2" charset="-122"/>
              </a:rPr>
              <a:t>occupied</a:t>
            </a:r>
            <a:r>
              <a:rPr lang="zh-CN" altLang="en-US" dirty="0">
                <a:latin typeface="Cambria" panose="02040503050406030204" pitchFamily="18" charset="0"/>
                <a:ea typeface="宋体" panose="02010600030101010101" pitchFamily="2" charset="-122"/>
              </a:rPr>
              <a:t>改为</a:t>
            </a:r>
            <a:r>
              <a:rPr lang="en-US" altLang="zh-CN" dirty="0">
                <a:latin typeface="Cambria" panose="02040503050406030204" pitchFamily="18" charset="0"/>
                <a:ea typeface="宋体" panose="02010600030101010101" pitchFamily="2" charset="-122"/>
              </a:rPr>
              <a:t>true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147</a:t>
            </a:fld>
            <a:endParaRPr lang="zh-CN" altLang="en-US" dirty="0"/>
          </a:p>
        </p:txBody>
      </p:sp>
    </p:spTree>
    <p:extLst>
      <p:ext uri="{BB962C8B-B14F-4D97-AF65-F5344CB8AC3E}">
        <p14:creationId xmlns:p14="http://schemas.microsoft.com/office/powerpoint/2010/main" val="127383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2018203"/>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将键值序列</a:t>
            </a:r>
            <a:r>
              <a:rPr lang="en-US" altLang="zh-CN" dirty="0">
                <a:latin typeface="Cambria" panose="02040503050406030204" pitchFamily="18" charset="0"/>
                <a:ea typeface="宋体" panose="02010600030101010101" pitchFamily="2" charset="-122"/>
              </a:rPr>
              <a:t>{182, 253, 85, 96, 161, 3267, 164, 111}</a:t>
            </a:r>
            <a:r>
              <a:rPr lang="zh-CN" altLang="en-US" dirty="0">
                <a:latin typeface="Cambria" panose="02040503050406030204" pitchFamily="18" charset="0"/>
                <a:ea typeface="宋体" panose="02010600030101010101" pitchFamily="2" charset="-122"/>
              </a:rPr>
              <a:t>依次添加到散列树中。</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所形成的散列树如下图所示。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306" y="2225690"/>
            <a:ext cx="5648126" cy="4246174"/>
          </a:xfrm>
          <a:prstGeom prst="rect">
            <a:avLst/>
          </a:prstGeom>
          <a:noFill/>
        </p:spPr>
      </p:pic>
    </p:spTree>
    <p:extLst>
      <p:ext uri="{BB962C8B-B14F-4D97-AF65-F5344CB8AC3E}">
        <p14:creationId xmlns:p14="http://schemas.microsoft.com/office/powerpoint/2010/main" val="336413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4958283"/>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四、散列树的删除操作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当删除一个键值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时，从根结点开始，逐层搜索</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所在的结点，当找到结点后，将该结点的</a:t>
            </a:r>
            <a:r>
              <a:rPr lang="en-US" altLang="zh-CN" dirty="0">
                <a:latin typeface="Cambria" panose="02040503050406030204" pitchFamily="18" charset="0"/>
                <a:ea typeface="宋体" panose="02010600030101010101" pitchFamily="2" charset="-122"/>
              </a:rPr>
              <a:t>occupied</a:t>
            </a:r>
            <a:r>
              <a:rPr lang="zh-CN" altLang="en-US" dirty="0">
                <a:latin typeface="Cambria" panose="02040503050406030204" pitchFamily="18" charset="0"/>
                <a:ea typeface="宋体" panose="02010600030101010101" pitchFamily="2" charset="-122"/>
              </a:rPr>
              <a:t>改为</a:t>
            </a:r>
            <a:r>
              <a:rPr lang="en-US" altLang="zh-CN" dirty="0">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即可。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注意，这里并没有将结点删除，因为该结点可能是其他键值的中间结点。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htree_delete</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149</a:t>
            </a:fld>
            <a:endParaRPr lang="zh-CN" altLang="en-US" dirty="0"/>
          </a:p>
        </p:txBody>
      </p:sp>
    </p:spTree>
    <p:extLst>
      <p:ext uri="{BB962C8B-B14F-4D97-AF65-F5344CB8AC3E}">
        <p14:creationId xmlns:p14="http://schemas.microsoft.com/office/powerpoint/2010/main" val="66320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9018223" cy="6423679"/>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第一类分块查找表的类型定义：</a:t>
            </a:r>
            <a:endParaRPr lang="en-US" altLang="zh-CN" dirty="0">
              <a:latin typeface="Cambria" panose="02040503050406030204" pitchFamily="18" charset="0"/>
              <a:ea typeface="宋体" panose="02010600030101010101" pitchFamily="2" charset="-122"/>
            </a:endParaRP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#define M 6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分块数的上限*</a:t>
            </a:r>
            <a:r>
              <a:rPr lang="en-US" altLang="zh-CN" dirty="0">
                <a:solidFill>
                  <a:srgbClr val="00B0F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struct </a:t>
            </a:r>
            <a:r>
              <a:rPr lang="en-US" altLang="zh-CN" dirty="0" err="1">
                <a:solidFill>
                  <a:srgbClr val="7030A0"/>
                </a:solidFill>
                <a:latin typeface="Cambria" panose="02040503050406030204" pitchFamily="18" charset="0"/>
                <a:ea typeface="宋体" panose="02010600030101010101" pitchFamily="2" charset="-122"/>
              </a:rPr>
              <a:t>bitNode</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块索引表的元素的类型定义</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keytype</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mkey</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键值代表</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int begin, end;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块的起点下标和终点下一个元素的下标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bool operator&lt;(</a:t>
            </a:r>
            <a:r>
              <a:rPr lang="en-US" altLang="zh-CN" dirty="0" err="1">
                <a:solidFill>
                  <a:srgbClr val="7030A0"/>
                </a:solidFill>
                <a:latin typeface="Cambria" panose="02040503050406030204" pitchFamily="18" charset="0"/>
                <a:ea typeface="宋体" panose="02010600030101010101" pitchFamily="2" charset="-122"/>
              </a:rPr>
              <a:t>const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bitNode</a:t>
            </a:r>
            <a:r>
              <a:rPr lang="en-US" altLang="zh-CN" dirty="0">
                <a:solidFill>
                  <a:srgbClr val="7030A0"/>
                </a:solidFill>
                <a:latin typeface="Cambria" panose="02040503050406030204" pitchFamily="18" charset="0"/>
                <a:ea typeface="宋体" panose="02010600030101010101" pitchFamily="2" charset="-122"/>
              </a:rPr>
              <a:t> bit)</a:t>
            </a:r>
            <a:r>
              <a:rPr lang="en-US" altLang="zh-CN" dirty="0" err="1">
                <a:solidFill>
                  <a:srgbClr val="7030A0"/>
                </a:solidFill>
                <a:latin typeface="Cambria" panose="02040503050406030204" pitchFamily="18" charset="0"/>
                <a:ea typeface="宋体" panose="02010600030101010101" pitchFamily="2" charset="-122"/>
              </a:rPr>
              <a:t>const</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return </a:t>
            </a:r>
            <a:r>
              <a:rPr lang="en-US" altLang="zh-CN" dirty="0" err="1">
                <a:solidFill>
                  <a:srgbClr val="7030A0"/>
                </a:solidFill>
                <a:latin typeface="Cambria" panose="02040503050406030204" pitchFamily="18" charset="0"/>
                <a:ea typeface="宋体" panose="02010600030101010101" pitchFamily="2" charset="-122"/>
              </a:rPr>
              <a:t>mkey</a:t>
            </a:r>
            <a:r>
              <a:rPr lang="en-US" altLang="zh-CN" dirty="0">
                <a:solidFill>
                  <a:srgbClr val="7030A0"/>
                </a:solidFill>
                <a:latin typeface="Cambria" panose="02040503050406030204" pitchFamily="18" charset="0"/>
                <a:ea typeface="宋体" panose="02010600030101010101" pitchFamily="2" charset="-122"/>
              </a:rPr>
              <a:t>&lt;</a:t>
            </a:r>
            <a:r>
              <a:rPr lang="en-US" altLang="zh-CN" dirty="0" err="1">
                <a:solidFill>
                  <a:srgbClr val="7030A0"/>
                </a:solidFill>
                <a:latin typeface="Cambria" panose="02040503050406030204" pitchFamily="18" charset="0"/>
                <a:ea typeface="宋体" panose="02010600030101010101" pitchFamily="2" charset="-122"/>
              </a:rPr>
              <a:t>bit.mkey</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struct </a:t>
            </a:r>
            <a:r>
              <a:rPr lang="en-US" altLang="zh-CN" dirty="0" err="1">
                <a:solidFill>
                  <a:srgbClr val="7030A0"/>
                </a:solidFill>
                <a:latin typeface="Cambria" panose="02040503050406030204" pitchFamily="18" charset="0"/>
                <a:ea typeface="宋体" panose="02010600030101010101" pitchFamily="2" charset="-122"/>
              </a:rPr>
              <a:t>bitTable</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分块查找表</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bitNode</a:t>
            </a:r>
            <a:r>
              <a:rPr lang="en-US" altLang="zh-CN" dirty="0">
                <a:solidFill>
                  <a:srgbClr val="7030A0"/>
                </a:solidFill>
                <a:latin typeface="Cambria" panose="02040503050406030204" pitchFamily="18" charset="0"/>
                <a:ea typeface="宋体" panose="02010600030101010101" pitchFamily="2" charset="-122"/>
              </a:rPr>
              <a:t> bit[M];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块索引表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int </a:t>
            </a:r>
            <a:r>
              <a:rPr lang="en-US" altLang="zh-CN" dirty="0" err="1">
                <a:solidFill>
                  <a:srgbClr val="7030A0"/>
                </a:solidFill>
                <a:latin typeface="Cambria" panose="02040503050406030204" pitchFamily="18" charset="0"/>
                <a:ea typeface="宋体" panose="02010600030101010101" pitchFamily="2" charset="-122"/>
              </a:rPr>
              <a:t>sz</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分块的实际数量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vector&lt;</a:t>
            </a:r>
            <a:r>
              <a:rPr lang="en-US" altLang="zh-CN" dirty="0" err="1">
                <a:solidFill>
                  <a:srgbClr val="7030A0"/>
                </a:solidFill>
                <a:latin typeface="Cambria" panose="02040503050406030204" pitchFamily="18" charset="0"/>
                <a:ea typeface="宋体" panose="02010600030101010101" pitchFamily="2" charset="-122"/>
              </a:rPr>
              <a:t>keytype</a:t>
            </a:r>
            <a:r>
              <a:rPr lang="en-US" altLang="zh-CN" dirty="0">
                <a:solidFill>
                  <a:srgbClr val="7030A0"/>
                </a:solidFill>
                <a:latin typeface="Cambria" panose="02040503050406030204" pitchFamily="18" charset="0"/>
                <a:ea typeface="宋体" panose="02010600030101010101" pitchFamily="2" charset="-122"/>
              </a:rPr>
              <a:t>&gt;</a:t>
            </a:r>
            <a:r>
              <a:rPr lang="en-US" altLang="zh-CN" dirty="0" err="1">
                <a:solidFill>
                  <a:srgbClr val="7030A0"/>
                </a:solidFill>
                <a:latin typeface="Cambria" panose="02040503050406030204" pitchFamily="18" charset="0"/>
                <a:ea typeface="宋体" panose="02010600030101010101" pitchFamily="2" charset="-122"/>
              </a:rPr>
              <a:t>sl</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原始顺序表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bitTable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sz</a:t>
            </a:r>
            <a:r>
              <a:rPr lang="en-US" altLang="zh-CN" dirty="0">
                <a:solidFill>
                  <a:srgbClr val="7030A0"/>
                </a:solidFill>
                <a:latin typeface="Cambria" panose="02040503050406030204" pitchFamily="18" charset="0"/>
                <a:ea typeface="宋体" panose="02010600030101010101" pitchFamily="2" charset="-122"/>
              </a:rPr>
              <a:t>(0){</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endParaRPr lang="zh-CN" altLang="en-US"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a:t>
            </a:fld>
            <a:endParaRPr lang="zh-CN" altLang="en-US" dirty="0"/>
          </a:p>
        </p:txBody>
      </p:sp>
    </p:spTree>
    <p:extLst>
      <p:ext uri="{BB962C8B-B14F-4D97-AF65-F5344CB8AC3E}">
        <p14:creationId xmlns:p14="http://schemas.microsoft.com/office/powerpoint/2010/main" val="154897417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4958283"/>
          </a:xfrm>
        </p:spPr>
        <p:txBody>
          <a:bodyPr>
            <a:normAutofit fontScale="925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五、散列树的复杂度分析</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层的散列树是根据从</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开始的连续</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个素数构建的，因此最多可以分辨</a:t>
            </a:r>
            <a:r>
              <a:rPr lang="en-US" altLang="zh-CN" dirty="0">
                <a:latin typeface="Cambria" panose="02040503050406030204" pitchFamily="18" charset="0"/>
                <a:ea typeface="宋体" panose="02010600030101010101" pitchFamily="2" charset="-122"/>
              </a:rPr>
              <a:t>2*3*5*7*…*9*23*29= 6469693230</a:t>
            </a:r>
            <a:r>
              <a:rPr lang="zh-CN" altLang="en-US" dirty="0">
                <a:latin typeface="Cambria" panose="02040503050406030204" pitchFamily="18" charset="0"/>
                <a:ea typeface="宋体" panose="02010600030101010101" pitchFamily="2" charset="-122"/>
              </a:rPr>
              <a:t>个数，已经超过</a:t>
            </a:r>
            <a:r>
              <a:rPr lang="en-US" altLang="zh-CN" dirty="0">
                <a:latin typeface="Cambria" panose="02040503050406030204" pitchFamily="18" charset="0"/>
                <a:ea typeface="宋体" panose="02010600030101010101" pitchFamily="2" charset="-122"/>
              </a:rPr>
              <a:t>32</a:t>
            </a:r>
            <a:r>
              <a:rPr lang="zh-CN" altLang="en-US" dirty="0">
                <a:latin typeface="Cambria" panose="02040503050406030204" pitchFamily="18" charset="0"/>
                <a:ea typeface="宋体" panose="02010600030101010101" pitchFamily="2" charset="-122"/>
              </a:rPr>
              <a:t>位整数范围。如果键值的总数</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32</a:t>
            </a:r>
            <a:r>
              <a:rPr lang="zh-CN" altLang="en-US" dirty="0">
                <a:latin typeface="Cambria" panose="02040503050406030204" pitchFamily="18" charset="0"/>
                <a:ea typeface="宋体" panose="02010600030101010101" pitchFamily="2" charset="-122"/>
              </a:rPr>
              <a:t>位范围内的数</a:t>
            </a:r>
            <a:r>
              <a:rPr lang="en-US" altLang="zh-CN" dirty="0">
                <a:latin typeface="Cambria" panose="02040503050406030204" pitchFamily="18" charset="0"/>
                <a:ea typeface="宋体" panose="02010600030101010101" pitchFamily="2" charset="-122"/>
              </a:rPr>
              <a:t>(n≤2</a:t>
            </a:r>
            <a:r>
              <a:rPr lang="en-US" altLang="zh-CN" baseline="30000" dirty="0">
                <a:latin typeface="Cambria" panose="02040503050406030204" pitchFamily="18" charset="0"/>
                <a:ea typeface="宋体" panose="02010600030101010101" pitchFamily="2" charset="-122"/>
              </a:rPr>
              <a:t>31</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，则可以用</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层散列树存放所有的键值。</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层散列树，查找、插入和删除操作至多需要进行</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次比较，因此最坏时间复杂度为</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。空间复杂度都是</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150</a:t>
            </a:fld>
            <a:endParaRPr lang="zh-CN" altLang="en-US" dirty="0"/>
          </a:p>
        </p:txBody>
      </p:sp>
    </p:spTree>
    <p:extLst>
      <p:ext uri="{BB962C8B-B14F-4D97-AF65-F5344CB8AC3E}">
        <p14:creationId xmlns:p14="http://schemas.microsoft.com/office/powerpoint/2010/main" val="217494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288930"/>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5.5 Trie</a:t>
            </a:r>
            <a:r>
              <a:rPr lang="zh-CN" altLang="en-US" b="1" dirty="0">
                <a:latin typeface="Cambria" panose="02040503050406030204" pitchFamily="18" charset="0"/>
                <a:ea typeface="宋体" panose="02010600030101010101" pitchFamily="2" charset="-122"/>
              </a:rPr>
              <a:t>树</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5.5.1 Trie</a:t>
            </a:r>
            <a:r>
              <a:rPr lang="zh-CN" altLang="en-US" b="1" dirty="0">
                <a:latin typeface="Cambria" panose="02040503050406030204" pitchFamily="18" charset="0"/>
                <a:ea typeface="宋体" panose="02010600030101010101" pitchFamily="2" charset="-122"/>
              </a:rPr>
              <a:t>树</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a:t>
            </a:r>
            <a:r>
              <a:rPr lang="en-US" altLang="zh-CN" b="1" dirty="0">
                <a:latin typeface="Cambria" panose="02040503050406030204" pitchFamily="18" charset="0"/>
                <a:ea typeface="宋体" panose="02010600030101010101" pitchFamily="2" charset="-122"/>
              </a:rPr>
              <a:t>Trie</a:t>
            </a:r>
            <a:r>
              <a:rPr lang="zh-CN" altLang="en-US" b="1" dirty="0">
                <a:latin typeface="Cambria" panose="02040503050406030204" pitchFamily="18" charset="0"/>
                <a:ea typeface="宋体" panose="02010600030101010101" pitchFamily="2" charset="-122"/>
              </a:rPr>
              <a:t>树的定义和表示</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又称字典树、前缀树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是一种用于快速检索的多叉树结构，其键值通常是字符串。</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树的一个结点的每个分支</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都与一个字符对应，每个结点都代表一个字符串，为从根结点到该结点路径上的所有分支所对应的字符连接而成。</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但只有叶结点与某个键值相对应。</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树一般都有一个字母表，</a:t>
            </a:r>
            <a:r>
              <a:rPr lang="zh-CN" altLang="en-US" b="1" dirty="0">
                <a:latin typeface="Cambria" panose="02040503050406030204" pitchFamily="18" charset="0"/>
                <a:ea typeface="宋体" panose="02010600030101010101" pitchFamily="2" charset="-122"/>
              </a:rPr>
              <a:t>字母表</a:t>
            </a:r>
            <a:r>
              <a:rPr lang="zh-CN" altLang="en-US" dirty="0">
                <a:latin typeface="Cambria" panose="02040503050406030204" pitchFamily="18" charset="0"/>
                <a:ea typeface="宋体" panose="02010600030101010101" pitchFamily="2" charset="-122"/>
              </a:rPr>
              <a:t>是由所有键值中的字符构成的集合，每个结点都有与字母表中每一个字符对应的分支，因此结点的分支数为字母表的长度。</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151</a:t>
            </a:fld>
            <a:endParaRPr lang="zh-CN" altLang="en-US" dirty="0"/>
          </a:p>
        </p:txBody>
      </p:sp>
    </p:spTree>
    <p:extLst>
      <p:ext uri="{BB962C8B-B14F-4D97-AF65-F5344CB8AC3E}">
        <p14:creationId xmlns:p14="http://schemas.microsoft.com/office/powerpoint/2010/main" val="202566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2381337"/>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一个键值可能为另一个键值的前缀，可以在每一个键值的后面添加一个不属于字母表的特殊字符，例如</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，这样每一个键值都为叶结点，此时只有叶结点才与某个键值对应。</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由字符串序列</a:t>
            </a:r>
            <a:r>
              <a:rPr lang="en-US" altLang="zh-CN" dirty="0">
                <a:latin typeface="Cambria" panose="02040503050406030204" pitchFamily="18" charset="0"/>
                <a:ea typeface="宋体" panose="02010600030101010101" pitchFamily="2" charset="-122"/>
              </a:rPr>
              <a:t>{“a”, “as”, “aid”, “aim”, “same”, “save”,  “sea”, “seat”, “set”}</a:t>
            </a:r>
            <a:r>
              <a:rPr lang="zh-CN" altLang="en-US" dirty="0">
                <a:latin typeface="Cambria" panose="02040503050406030204" pitchFamily="18" charset="0"/>
                <a:ea typeface="宋体" panose="02010600030101010101" pitchFamily="2" charset="-122"/>
              </a:rPr>
              <a:t>所构成的</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树见下图。</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152</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5562" y="2588824"/>
            <a:ext cx="5404249" cy="3959642"/>
          </a:xfrm>
          <a:prstGeom prst="rect">
            <a:avLst/>
          </a:prstGeom>
          <a:noFill/>
        </p:spPr>
      </p:pic>
    </p:spTree>
    <p:extLst>
      <p:ext uri="{BB962C8B-B14F-4D97-AF65-F5344CB8AC3E}">
        <p14:creationId xmlns:p14="http://schemas.microsoft.com/office/powerpoint/2010/main" val="419668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288930"/>
          </a:xfrm>
        </p:spPr>
        <p:txBody>
          <a:bodyPr>
            <a:normAutofit fontScale="925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树具有如下性质：</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、除叶结点外，每一结点最多有字母表长度数量的分支，每个分支代表一个字符，且分支按照字母表的顺序进行排序。</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、除根结点外，每一个结点代表一个字符串，其值为从根结点到该结点路径上所经过的字符连接起来所得到的字符串。每一个叶结点所对应的字符串</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去掉</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为一个键值，其他内部结点不是键值。</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、每个结点的子孙结点都以该结点作为前缀。这是为什么</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树也称为前缀树的原因。</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、每一层结点的字符串长度相同，且长度逐层加</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树的最大深度为键值的最大长度加</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153</a:t>
            </a:fld>
            <a:endParaRPr lang="zh-CN" altLang="en-US" dirty="0"/>
          </a:p>
        </p:txBody>
      </p:sp>
    </p:spTree>
    <p:extLst>
      <p:ext uri="{BB962C8B-B14F-4D97-AF65-F5344CB8AC3E}">
        <p14:creationId xmlns:p14="http://schemas.microsoft.com/office/powerpoint/2010/main" val="15766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288930"/>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树及其结点的类型定义</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#define BS 27		/*</a:t>
            </a:r>
            <a:r>
              <a:rPr lang="zh-CN" altLang="en-US" dirty="0">
                <a:latin typeface="Cambria" panose="02040503050406030204" pitchFamily="18" charset="0"/>
                <a:ea typeface="宋体" panose="02010600030101010101" pitchFamily="2" charset="-122"/>
              </a:rPr>
              <a:t>字母表的长度*</a:t>
            </a:r>
            <a:r>
              <a:rPr lang="en-US" altLang="zh-CN" dirty="0">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typedef</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struct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trieNode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trieNode</a:t>
            </a:r>
            <a:r>
              <a:rPr lang="en-US" altLang="zh-CN" dirty="0">
                <a:latin typeface="Cambria" panose="02040503050406030204" pitchFamily="18" charset="0"/>
                <a:ea typeface="宋体" panose="02010600030101010101" pitchFamily="2" charset="-122"/>
              </a:rPr>
              <a:t> *branch[BS];</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cnt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trieNode</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cnt</a:t>
            </a:r>
            <a:r>
              <a:rPr lang="en-US" altLang="zh-CN" dirty="0">
                <a:latin typeface="Cambria" panose="02040503050406030204" pitchFamily="18" charset="0"/>
                <a:ea typeface="宋体" panose="02010600030101010101" pitchFamily="2" charset="-122"/>
              </a:rPr>
              <a:t>(0){</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for(</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=0;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&lt;BS;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branch[</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 NULL;</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trieTree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err="1">
                <a:latin typeface="Cambria" panose="02040503050406030204" pitchFamily="18" charset="0"/>
                <a:ea typeface="宋体" panose="02010600030101010101" pitchFamily="2" charset="-122"/>
              </a:rPr>
              <a:t>cnt</a:t>
            </a:r>
            <a:r>
              <a:rPr lang="zh-CN" altLang="en-US" dirty="0">
                <a:latin typeface="Cambria" panose="02040503050406030204" pitchFamily="18" charset="0"/>
                <a:ea typeface="宋体" panose="02010600030101010101" pitchFamily="2" charset="-122"/>
              </a:rPr>
              <a:t>为从根结点到所有叶结点的路径中经过该结点的路径数，其初始值为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154</a:t>
            </a:fld>
            <a:endParaRPr lang="zh-CN" altLang="en-US" dirty="0"/>
          </a:p>
        </p:txBody>
      </p:sp>
    </p:spTree>
    <p:extLst>
      <p:ext uri="{BB962C8B-B14F-4D97-AF65-F5344CB8AC3E}">
        <p14:creationId xmlns:p14="http://schemas.microsoft.com/office/powerpoint/2010/main" val="65353447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288930"/>
          </a:xfrm>
        </p:spPr>
        <p:txBody>
          <a:bodyPr>
            <a:normAutofit fontScale="925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a:latin typeface="Cambria" panose="02040503050406030204" pitchFamily="18" charset="0"/>
                <a:ea typeface="宋体" panose="02010600030101010101" pitchFamily="2" charset="-122"/>
              </a:rPr>
              <a:t>Trie</a:t>
            </a:r>
            <a:r>
              <a:rPr lang="zh-CN" altLang="en-US" b="1" dirty="0">
                <a:latin typeface="Cambria" panose="02040503050406030204" pitchFamily="18" charset="0"/>
                <a:ea typeface="宋体" panose="02010600030101010101" pitchFamily="2" charset="-122"/>
              </a:rPr>
              <a:t>树的查找操作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查找一个键值是否在</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树中的方法是：从</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树的根结点出发，逐层查找键值某个字符的对应分支是否存在，如果存在，进入下一层查找下一个字符，否则该键值不在</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trie_search</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a:latin typeface="Cambria" panose="02040503050406030204" pitchFamily="18" charset="0"/>
                <a:ea typeface="宋体" panose="02010600030101010101" pitchFamily="2" charset="-122"/>
              </a:rPr>
              <a:t>Trie</a:t>
            </a:r>
            <a:r>
              <a:rPr lang="zh-CN" altLang="en-US" b="1" dirty="0">
                <a:latin typeface="Cambria" panose="02040503050406030204" pitchFamily="18" charset="0"/>
                <a:ea typeface="宋体" panose="02010600030101010101" pitchFamily="2" charset="-122"/>
              </a:rPr>
              <a:t>树的插入操作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将一个字符串插入到</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树中必须逐字符插入，每插入一个字符需要检查当前</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树中有没有现成的公共前缀，如果有，则共享前缀，否则创建新的结点和分支。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brie_insert</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155</a:t>
            </a:fld>
            <a:endParaRPr lang="zh-CN" altLang="en-US" dirty="0"/>
          </a:p>
        </p:txBody>
      </p:sp>
    </p:spTree>
    <p:extLst>
      <p:ext uri="{BB962C8B-B14F-4D97-AF65-F5344CB8AC3E}">
        <p14:creationId xmlns:p14="http://schemas.microsoft.com/office/powerpoint/2010/main" val="65861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288930"/>
          </a:xfrm>
        </p:spPr>
        <p:txBody>
          <a:bodyPr>
            <a:normAutofit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a:t>
            </a:r>
            <a:r>
              <a:rPr lang="en-US" altLang="zh-CN" b="1" dirty="0">
                <a:latin typeface="Cambria" panose="02040503050406030204" pitchFamily="18" charset="0"/>
                <a:ea typeface="宋体" panose="02010600030101010101" pitchFamily="2" charset="-122"/>
              </a:rPr>
              <a:t>Trie</a:t>
            </a:r>
            <a:r>
              <a:rPr lang="zh-CN" altLang="en-US" b="1" dirty="0">
                <a:latin typeface="Cambria" panose="02040503050406030204" pitchFamily="18" charset="0"/>
                <a:ea typeface="宋体" panose="02010600030101010101" pitchFamily="2" charset="-122"/>
              </a:rPr>
              <a:t>树删除操作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当删除键值时，需要按照查找的方法确定需要删除键值的位置</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叶结点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，将其</a:t>
            </a:r>
            <a:r>
              <a:rPr lang="en-US" altLang="zh-CN" dirty="0" err="1">
                <a:latin typeface="Cambria" panose="02040503050406030204" pitchFamily="18" charset="0"/>
                <a:ea typeface="宋体" panose="02010600030101010101" pitchFamily="2" charset="-122"/>
              </a:rPr>
              <a:t>cnt</a:t>
            </a:r>
            <a:r>
              <a:rPr lang="zh-CN" altLang="en-US" dirty="0">
                <a:latin typeface="Cambria" panose="02040503050406030204" pitchFamily="18" charset="0"/>
                <a:ea typeface="宋体" panose="02010600030101010101" pitchFamily="2" charset="-122"/>
              </a:rPr>
              <a:t>减</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cnt</a:t>
            </a:r>
            <a:r>
              <a:rPr lang="zh-CN" altLang="en-US" dirty="0">
                <a:latin typeface="Cambria" panose="02040503050406030204" pitchFamily="18" charset="0"/>
                <a:ea typeface="宋体" panose="02010600030101010101" pitchFamily="2" charset="-122"/>
              </a:rPr>
              <a:t>变为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时，则删除该结点。另一方面，当删除键值时，其叶结点的所有祖先结点的</a:t>
            </a:r>
            <a:r>
              <a:rPr lang="en-US" altLang="zh-CN" dirty="0" err="1">
                <a:latin typeface="Cambria" panose="02040503050406030204" pitchFamily="18" charset="0"/>
                <a:ea typeface="宋体" panose="02010600030101010101" pitchFamily="2" charset="-122"/>
              </a:rPr>
              <a:t>cnt</a:t>
            </a:r>
            <a:r>
              <a:rPr lang="zh-CN" altLang="en-US" dirty="0">
                <a:latin typeface="Cambria" panose="02040503050406030204" pitchFamily="18" charset="0"/>
                <a:ea typeface="宋体" panose="02010600030101010101" pitchFamily="2" charset="-122"/>
              </a:rPr>
              <a:t>值都要减</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，当某些祖先结点的</a:t>
            </a:r>
            <a:r>
              <a:rPr lang="en-US" altLang="zh-CN" dirty="0" err="1">
                <a:latin typeface="Cambria" panose="02040503050406030204" pitchFamily="18" charset="0"/>
                <a:ea typeface="宋体" panose="02010600030101010101" pitchFamily="2" charset="-122"/>
              </a:rPr>
              <a:t>cnt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时，也需要将该结点删除。</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trie_delete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a:t>
            </a:r>
            <a:r>
              <a:rPr lang="en-US" altLang="zh-CN" b="1" dirty="0">
                <a:latin typeface="Cambria" panose="02040503050406030204" pitchFamily="18" charset="0"/>
                <a:ea typeface="宋体" panose="02010600030101010101" pitchFamily="2" charset="-122"/>
              </a:rPr>
              <a:t>Trie</a:t>
            </a:r>
            <a:r>
              <a:rPr lang="zh-CN" altLang="en-US" b="1" dirty="0">
                <a:latin typeface="Cambria" panose="02040503050406030204" pitchFamily="18" charset="0"/>
                <a:ea typeface="宋体" panose="02010600030101010101" pitchFamily="2" charset="-122"/>
              </a:rPr>
              <a:t>树的复杂度分析</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树的插入、查询和删除的时间复杂度都为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len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a:t>
            </a:r>
            <a:r>
              <a:rPr lang="en-US" altLang="zh-CN" dirty="0" err="1">
                <a:latin typeface="Cambria" panose="02040503050406030204" pitchFamily="18" charset="0"/>
                <a:ea typeface="宋体" panose="02010600030101010101" pitchFamily="2" charset="-122"/>
              </a:rPr>
              <a:t>len</a:t>
            </a:r>
            <a:r>
              <a:rPr lang="zh-CN" altLang="en-US" dirty="0">
                <a:latin typeface="Cambria" panose="02040503050406030204" pitchFamily="18" charset="0"/>
                <a:ea typeface="宋体" panose="02010600030101010101" pitchFamily="2" charset="-122"/>
              </a:rPr>
              <a:t>为字符串的长度。</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156</a:t>
            </a:fld>
            <a:endParaRPr lang="zh-CN" altLang="en-US" dirty="0"/>
          </a:p>
        </p:txBody>
      </p:sp>
    </p:spTree>
    <p:extLst>
      <p:ext uri="{BB962C8B-B14F-4D97-AF65-F5344CB8AC3E}">
        <p14:creationId xmlns:p14="http://schemas.microsoft.com/office/powerpoint/2010/main" val="192267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6288930"/>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5.5.2 </a:t>
            </a:r>
            <a:r>
              <a:rPr lang="zh-CN" altLang="en-US" b="1" dirty="0">
                <a:latin typeface="Cambria" panose="02040503050406030204" pitchFamily="18" charset="0"/>
                <a:ea typeface="宋体" panose="02010600030101010101" pitchFamily="2" charset="-122"/>
              </a:rPr>
              <a:t>压缩</a:t>
            </a:r>
            <a:r>
              <a:rPr lang="en-US" altLang="zh-CN" b="1" dirty="0">
                <a:latin typeface="Cambria" panose="02040503050406030204" pitchFamily="18" charset="0"/>
                <a:ea typeface="宋体" panose="02010600030101010101" pitchFamily="2" charset="-122"/>
              </a:rPr>
              <a:t>Trie</a:t>
            </a:r>
            <a:r>
              <a:rPr lang="zh-CN" altLang="en-US" b="1" dirty="0">
                <a:latin typeface="Cambria" panose="02040503050406030204" pitchFamily="18" charset="0"/>
                <a:ea typeface="宋体" panose="02010600030101010101" pitchFamily="2" charset="-122"/>
              </a:rPr>
              <a:t>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压缩</a:t>
            </a:r>
            <a:r>
              <a:rPr lang="en-US" altLang="zh-CN" b="1" dirty="0">
                <a:latin typeface="Cambria" panose="02040503050406030204" pitchFamily="18" charset="0"/>
                <a:ea typeface="宋体" panose="02010600030101010101" pitchFamily="2" charset="-122"/>
              </a:rPr>
              <a:t>Trie</a:t>
            </a:r>
            <a:r>
              <a:rPr lang="zh-CN" altLang="en-US" b="1" dirty="0">
                <a:latin typeface="Cambria" panose="02040503050406030204" pitchFamily="18" charset="0"/>
                <a:ea typeface="宋体" panose="02010600030101010101" pitchFamily="2" charset="-122"/>
              </a:rPr>
              <a:t>树</a:t>
            </a:r>
            <a:r>
              <a:rPr lang="zh-CN" altLang="en-US" dirty="0">
                <a:latin typeface="Cambria" panose="02040503050406030204" pitchFamily="18" charset="0"/>
                <a:ea typeface="宋体" panose="02010600030101010101" pitchFamily="2" charset="-122"/>
              </a:rPr>
              <a:t>是对标准</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树的改进，它能保证</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树中的每个内部结点至少有两个子结点。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实现方法是将冗余结点链压缩成一个结点，所谓</a:t>
            </a:r>
            <a:r>
              <a:rPr lang="zh-CN" altLang="en-US" b="1" dirty="0">
                <a:latin typeface="Cambria" panose="02040503050406030204" pitchFamily="18" charset="0"/>
                <a:ea typeface="宋体" panose="02010600030101010101" pitchFamily="2" charset="-122"/>
              </a:rPr>
              <a:t>冗余结点</a:t>
            </a:r>
            <a:r>
              <a:rPr lang="zh-CN" altLang="en-US" dirty="0">
                <a:latin typeface="Cambria" panose="02040503050406030204" pitchFamily="18" charset="0"/>
                <a:ea typeface="宋体" panose="02010600030101010101" pitchFamily="2" charset="-122"/>
              </a:rPr>
              <a:t>是指</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树的只有一个子结点的内部结点。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对于压缩</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树，由于冗余结点都被压缩了，从而压缩了根结点到某些结点的路径，因此，必须在每个结点上保存父结点到该结点之间被压缩的字符串信息。</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157</a:t>
            </a:fld>
            <a:endParaRPr lang="zh-CN" altLang="en-US" dirty="0"/>
          </a:p>
        </p:txBody>
      </p:sp>
    </p:spTree>
    <p:extLst>
      <p:ext uri="{BB962C8B-B14F-4D97-AF65-F5344CB8AC3E}">
        <p14:creationId xmlns:p14="http://schemas.microsoft.com/office/powerpoint/2010/main" val="276689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19" y="195608"/>
            <a:ext cx="8802099" cy="2264959"/>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一种表示压缩字符串的方法是将所有结点中的字符串用三元组</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j, k)</a:t>
            </a:r>
            <a:r>
              <a:rPr lang="zh-CN" altLang="en-US" dirty="0">
                <a:latin typeface="Cambria" panose="02040503050406030204" pitchFamily="18" charset="0"/>
                <a:ea typeface="宋体" panose="02010600030101010101" pitchFamily="2" charset="-122"/>
              </a:rPr>
              <a:t>的形式表示，其中</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表示键值的编号，结点所对应的字符串为第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个键值中下标范围为区间</a:t>
            </a:r>
            <a:r>
              <a:rPr lang="en-US" altLang="zh-CN" dirty="0">
                <a:latin typeface="Cambria" panose="02040503050406030204" pitchFamily="18" charset="0"/>
                <a:ea typeface="宋体" panose="02010600030101010101" pitchFamily="2" charset="-122"/>
              </a:rPr>
              <a:t>[j, k]</a:t>
            </a:r>
            <a:r>
              <a:rPr lang="zh-CN" altLang="en-US" dirty="0">
                <a:latin typeface="Cambria" panose="02040503050406030204" pitchFamily="18" charset="0"/>
                <a:ea typeface="宋体" panose="02010600030101010101" pitchFamily="2" charset="-122"/>
              </a:rPr>
              <a:t>的子串，如下图所示。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286" y="2228734"/>
            <a:ext cx="9263665" cy="4255804"/>
          </a:xfrm>
          <a:prstGeom prst="rect">
            <a:avLst/>
          </a:prstGeom>
          <a:noFill/>
        </p:spPr>
      </p:pic>
    </p:spTree>
    <p:extLst>
      <p:ext uri="{BB962C8B-B14F-4D97-AF65-F5344CB8AC3E}">
        <p14:creationId xmlns:p14="http://schemas.microsoft.com/office/powerpoint/2010/main" val="261252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8575226" cy="4393012"/>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对于键值序列</a:t>
            </a:r>
            <a:r>
              <a:rPr lang="en-US" altLang="zh-CN" dirty="0">
                <a:latin typeface="Cambria" panose="02040503050406030204" pitchFamily="18" charset="0"/>
                <a:ea typeface="宋体" panose="02010600030101010101" pitchFamily="2" charset="-122"/>
              </a:rPr>
              <a:t>{3, 2, 5, 4, 8, 10, 9, 11, 13, 12, 20, 25, 16, 14, 32, 36, 30, 35, 29}</a:t>
            </a:r>
            <a:r>
              <a:rPr lang="zh-CN" altLang="en-US" dirty="0">
                <a:latin typeface="Cambria" panose="02040503050406030204" pitchFamily="18" charset="0"/>
                <a:ea typeface="宋体" panose="02010600030101010101" pitchFamily="2" charset="-122"/>
              </a:rPr>
              <a:t>，试将其转化为分块查找表。</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假设所构成的分块查找表为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b.sl</a:t>
            </a:r>
            <a:r>
              <a:rPr lang="zh-CN" altLang="en-US" dirty="0">
                <a:latin typeface="Cambria" panose="02040503050406030204" pitchFamily="18" charset="0"/>
                <a:ea typeface="宋体" panose="02010600030101010101" pitchFamily="2" charset="-122"/>
              </a:rPr>
              <a:t>即为上述键值序列所构成的顺序表；可将键值序列分为</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块，即</a:t>
            </a:r>
            <a:r>
              <a:rPr lang="en-US" altLang="zh-CN" dirty="0">
                <a:latin typeface="Cambria" panose="02040503050406030204" pitchFamily="18" charset="0"/>
                <a:ea typeface="宋体" panose="02010600030101010101" pitchFamily="2" charset="-122"/>
              </a:rPr>
              <a:t>b.sz=4</a:t>
            </a:r>
            <a:r>
              <a:rPr lang="zh-CN" altLang="en-US" dirty="0">
                <a:latin typeface="Cambria" panose="02040503050406030204" pitchFamily="18" charset="0"/>
                <a:ea typeface="宋体" panose="02010600030101010101" pitchFamily="2" charset="-122"/>
              </a:rPr>
              <a:t>；每一块的构成如下：</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b.bit</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begin=0, end=4, </a:t>
            </a:r>
            <a:r>
              <a:rPr lang="en-US" altLang="zh-CN" dirty="0" err="1">
                <a:latin typeface="Cambria" panose="02040503050406030204" pitchFamily="18" charset="0"/>
                <a:ea typeface="宋体" panose="02010600030101010101" pitchFamily="2" charset="-122"/>
              </a:rPr>
              <a:t>mkey</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b.bit</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begin=4, end=10, </a:t>
            </a:r>
            <a:r>
              <a:rPr lang="en-US" altLang="zh-CN" dirty="0" err="1">
                <a:latin typeface="Cambria" panose="02040503050406030204" pitchFamily="18" charset="0"/>
                <a:ea typeface="宋体" panose="02010600030101010101" pitchFamily="2" charset="-122"/>
              </a:rPr>
              <a:t>mkey</a:t>
            </a:r>
            <a:r>
              <a:rPr lang="en-US" altLang="zh-CN" dirty="0">
                <a:latin typeface="Cambria" panose="02040503050406030204" pitchFamily="18" charset="0"/>
                <a:ea typeface="宋体" panose="02010600030101010101" pitchFamily="2" charset="-122"/>
              </a:rPr>
              <a:t>=13</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b.bit</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begin=10, end=14, </a:t>
            </a:r>
            <a:r>
              <a:rPr lang="en-US" altLang="zh-CN" dirty="0" err="1">
                <a:latin typeface="Cambria" panose="02040503050406030204" pitchFamily="18" charset="0"/>
                <a:ea typeface="宋体" panose="02010600030101010101" pitchFamily="2" charset="-122"/>
              </a:rPr>
              <a:t>mkey</a:t>
            </a:r>
            <a:r>
              <a:rPr lang="en-US" altLang="zh-CN" dirty="0">
                <a:latin typeface="Cambria" panose="02040503050406030204" pitchFamily="18" charset="0"/>
                <a:ea typeface="宋体" panose="02010600030101010101" pitchFamily="2" charset="-122"/>
              </a:rPr>
              <a:t>=25</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b.bit</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begin=14, end=19, </a:t>
            </a:r>
            <a:r>
              <a:rPr lang="en-US" altLang="zh-CN" dirty="0" err="1">
                <a:latin typeface="Cambria" panose="02040503050406030204" pitchFamily="18" charset="0"/>
                <a:ea typeface="宋体" panose="02010600030101010101" pitchFamily="2" charset="-122"/>
              </a:rPr>
              <a:t>mkey</a:t>
            </a:r>
            <a:r>
              <a:rPr lang="en-US" altLang="zh-CN" dirty="0">
                <a:latin typeface="Cambria" panose="02040503050406030204" pitchFamily="18" charset="0"/>
                <a:ea typeface="宋体" panose="02010600030101010101" pitchFamily="2" charset="-122"/>
              </a:rPr>
              <a:t>=36</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分块查找表构成示意图如下图所示。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16</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385977"/>
            <a:ext cx="9178583" cy="2048686"/>
          </a:xfrm>
          <a:prstGeom prst="rect">
            <a:avLst/>
          </a:prstGeom>
          <a:noFill/>
        </p:spPr>
      </p:pic>
    </p:spTree>
    <p:extLst>
      <p:ext uri="{BB962C8B-B14F-4D97-AF65-F5344CB8AC3E}">
        <p14:creationId xmlns:p14="http://schemas.microsoft.com/office/powerpoint/2010/main" val="141601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288925"/>
          </a:xfrm>
        </p:spPr>
        <p:txBody>
          <a:bodyPr>
            <a:normAutofit fontScale="925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给定分块查找表</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，查找是否存在键值为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的元素。</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sz="2600" dirty="0">
                <a:solidFill>
                  <a:srgbClr val="00B0F0"/>
                </a:solidFill>
                <a:latin typeface="Cambria" panose="02040503050406030204" pitchFamily="18" charset="0"/>
                <a:ea typeface="宋体" panose="02010600030101010101" pitchFamily="2" charset="-122"/>
              </a:rPr>
              <a:t>1</a:t>
            </a:r>
            <a:r>
              <a:rPr lang="zh-CN" altLang="en-US" sz="2600" dirty="0">
                <a:solidFill>
                  <a:srgbClr val="00B0F0"/>
                </a:solidFill>
                <a:latin typeface="Cambria" panose="02040503050406030204" pitchFamily="18" charset="0"/>
                <a:ea typeface="宋体" panose="02010600030101010101" pitchFamily="2" charset="-122"/>
              </a:rPr>
              <a:t>、利用二分查找法在</a:t>
            </a:r>
            <a:r>
              <a:rPr lang="en-US" altLang="zh-CN" sz="2600" dirty="0" err="1">
                <a:solidFill>
                  <a:srgbClr val="00B0F0"/>
                </a:solidFill>
                <a:latin typeface="Cambria" panose="02040503050406030204" pitchFamily="18" charset="0"/>
                <a:ea typeface="宋体" panose="02010600030101010101" pitchFamily="2" charset="-122"/>
              </a:rPr>
              <a:t>b.bit</a:t>
            </a:r>
            <a:r>
              <a:rPr lang="zh-CN" altLang="en-US" sz="2600" dirty="0">
                <a:solidFill>
                  <a:srgbClr val="00B0F0"/>
                </a:solidFill>
                <a:latin typeface="Cambria" panose="02040503050406030204" pitchFamily="18" charset="0"/>
                <a:ea typeface="宋体" panose="02010600030101010101" pitchFamily="2" charset="-122"/>
              </a:rPr>
              <a:t>中确定</a:t>
            </a:r>
            <a:r>
              <a:rPr lang="en-US" altLang="zh-CN" sz="2600" dirty="0">
                <a:solidFill>
                  <a:srgbClr val="00B0F0"/>
                </a:solidFill>
                <a:latin typeface="Cambria" panose="02040503050406030204" pitchFamily="18" charset="0"/>
                <a:ea typeface="宋体" panose="02010600030101010101" pitchFamily="2" charset="-122"/>
              </a:rPr>
              <a:t>k</a:t>
            </a:r>
            <a:r>
              <a:rPr lang="zh-CN" altLang="en-US" sz="2600" dirty="0">
                <a:solidFill>
                  <a:srgbClr val="00B0F0"/>
                </a:solidFill>
                <a:latin typeface="Cambria" panose="02040503050406030204" pitchFamily="18" charset="0"/>
                <a:ea typeface="宋体" panose="02010600030101010101" pitchFamily="2" charset="-122"/>
              </a:rPr>
              <a:t>所在的块的块号</a:t>
            </a:r>
            <a:r>
              <a:rPr lang="en-US" altLang="zh-CN" sz="2600" dirty="0" err="1">
                <a:solidFill>
                  <a:srgbClr val="00B0F0"/>
                </a:solidFill>
                <a:latin typeface="Cambria" panose="02040503050406030204" pitchFamily="18" charset="0"/>
                <a:ea typeface="宋体" panose="02010600030101010101" pitchFamily="2" charset="-122"/>
              </a:rPr>
              <a:t>i</a:t>
            </a:r>
            <a:r>
              <a:rPr lang="zh-CN" altLang="en-US" sz="2600"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sz="2600" dirty="0">
                <a:solidFill>
                  <a:srgbClr val="00B0F0"/>
                </a:solidFill>
                <a:latin typeface="Cambria" panose="02040503050406030204" pitchFamily="18" charset="0"/>
                <a:ea typeface="宋体" panose="02010600030101010101" pitchFamily="2" charset="-122"/>
              </a:rPr>
              <a:t>2</a:t>
            </a:r>
            <a:r>
              <a:rPr lang="zh-CN" altLang="en-US" sz="2600" dirty="0">
                <a:solidFill>
                  <a:srgbClr val="00B0F0"/>
                </a:solidFill>
                <a:latin typeface="Cambria" panose="02040503050406030204" pitchFamily="18" charset="0"/>
                <a:ea typeface="宋体" panose="02010600030101010101" pitchFamily="2" charset="-122"/>
              </a:rPr>
              <a:t>、在第</a:t>
            </a:r>
            <a:r>
              <a:rPr lang="en-US" altLang="zh-CN" sz="2600" dirty="0" err="1">
                <a:solidFill>
                  <a:srgbClr val="00B0F0"/>
                </a:solidFill>
                <a:latin typeface="Cambria" panose="02040503050406030204" pitchFamily="18" charset="0"/>
                <a:ea typeface="宋体" panose="02010600030101010101" pitchFamily="2" charset="-122"/>
              </a:rPr>
              <a:t>i</a:t>
            </a:r>
            <a:r>
              <a:rPr lang="zh-CN" altLang="en-US" sz="2600" dirty="0">
                <a:solidFill>
                  <a:srgbClr val="00B0F0"/>
                </a:solidFill>
                <a:latin typeface="Cambria" panose="02040503050406030204" pitchFamily="18" charset="0"/>
                <a:ea typeface="宋体" panose="02010600030101010101" pitchFamily="2" charset="-122"/>
              </a:rPr>
              <a:t>块中利用顺序查找法确定是否存在键值为</a:t>
            </a:r>
            <a:r>
              <a:rPr lang="en-US" altLang="zh-CN" sz="2600" dirty="0">
                <a:solidFill>
                  <a:srgbClr val="00B0F0"/>
                </a:solidFill>
                <a:latin typeface="Cambria" panose="02040503050406030204" pitchFamily="18" charset="0"/>
                <a:ea typeface="宋体" panose="02010600030101010101" pitchFamily="2" charset="-122"/>
              </a:rPr>
              <a:t>k</a:t>
            </a:r>
            <a:r>
              <a:rPr lang="zh-CN" altLang="en-US" sz="2600" dirty="0">
                <a:solidFill>
                  <a:srgbClr val="00B0F0"/>
                </a:solidFill>
                <a:latin typeface="Cambria" panose="02040503050406030204" pitchFamily="18" charset="0"/>
                <a:ea typeface="宋体" panose="02010600030101010101" pitchFamily="2" charset="-122"/>
              </a:rPr>
              <a:t>的元素。</a:t>
            </a:r>
            <a:endParaRPr lang="en-US" altLang="zh-CN" sz="2600"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分块查找的实现：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可利用</a:t>
            </a:r>
            <a:r>
              <a:rPr lang="en-US" altLang="zh-CN" dirty="0" err="1">
                <a:latin typeface="Cambria" panose="02040503050406030204" pitchFamily="18" charset="0"/>
                <a:ea typeface="宋体" panose="02010600030101010101" pitchFamily="2" charset="-122"/>
              </a:rPr>
              <a:t>lower_bound</a:t>
            </a:r>
            <a:r>
              <a:rPr lang="zh-CN" altLang="en-US" dirty="0">
                <a:latin typeface="Cambria" panose="02040503050406030204" pitchFamily="18" charset="0"/>
                <a:ea typeface="宋体" panose="02010600030101010101" pitchFamily="2" charset="-122"/>
              </a:rPr>
              <a:t>确定</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所在的块号。</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建原始数据和块索引表</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的实现见函数</a:t>
            </a:r>
            <a:r>
              <a:rPr lang="en-US" altLang="zh-CN" dirty="0" err="1">
                <a:latin typeface="Cambria" panose="02040503050406030204" pitchFamily="18" charset="0"/>
                <a:ea typeface="宋体" panose="02010600030101010101" pitchFamily="2" charset="-122"/>
              </a:rPr>
              <a:t>get_bitTable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分块查找的实现见函数</a:t>
            </a:r>
            <a:r>
              <a:rPr lang="en-US" altLang="zh-CN" dirty="0" err="1">
                <a:latin typeface="Cambria" panose="02040503050406030204" pitchFamily="18" charset="0"/>
                <a:ea typeface="宋体" panose="02010600030101010101" pitchFamily="2" charset="-122"/>
              </a:rPr>
              <a:t>block_search</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sz="2600" dirty="0">
                <a:solidFill>
                  <a:srgbClr val="00B0F0"/>
                </a:solidFill>
                <a:latin typeface="Cambria" panose="02040503050406030204" pitchFamily="18" charset="0"/>
                <a:ea typeface="宋体" panose="02010600030101010101" pitchFamily="2" charset="-122"/>
              </a:rPr>
              <a:t>平均时间复杂度为</a:t>
            </a:r>
            <a:r>
              <a:rPr lang="en-US" altLang="zh-CN" sz="2600" dirty="0">
                <a:solidFill>
                  <a:srgbClr val="00B0F0"/>
                </a:solidFill>
                <a:latin typeface="Cambria" panose="02040503050406030204" pitchFamily="18" charset="0"/>
                <a:ea typeface="宋体" panose="02010600030101010101" pitchFamily="2" charset="-122"/>
              </a:rPr>
              <a:t>O(log </a:t>
            </a:r>
            <a:r>
              <a:rPr lang="en-US" altLang="zh-CN" sz="2600" dirty="0" err="1">
                <a:solidFill>
                  <a:srgbClr val="00B0F0"/>
                </a:solidFill>
                <a:latin typeface="Cambria" panose="02040503050406030204" pitchFamily="18" charset="0"/>
                <a:ea typeface="宋体" panose="02010600030101010101" pitchFamily="2" charset="-122"/>
              </a:rPr>
              <a:t>m+n</a:t>
            </a:r>
            <a:r>
              <a:rPr lang="en-US" altLang="zh-CN" sz="2600" dirty="0">
                <a:solidFill>
                  <a:srgbClr val="00B0F0"/>
                </a:solidFill>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a:t>
            </a:r>
            <a:r>
              <a:rPr lang="zh-CN" altLang="en-US" sz="2600" dirty="0">
                <a:solidFill>
                  <a:srgbClr val="00B0F0"/>
                </a:solidFill>
                <a:latin typeface="Cambria" panose="02040503050406030204" pitchFamily="18" charset="0"/>
                <a:ea typeface="宋体" panose="02010600030101010101" pitchFamily="2" charset="-122"/>
              </a:rPr>
              <a:t>空间复杂度</a:t>
            </a:r>
            <a:r>
              <a:rPr lang="en-US" altLang="zh-CN" sz="2600" dirty="0">
                <a:solidFill>
                  <a:srgbClr val="00B0F0"/>
                </a:solidFill>
                <a:latin typeface="Cambria" panose="02040503050406030204" pitchFamily="18" charset="0"/>
                <a:ea typeface="宋体" panose="02010600030101010101" pitchFamily="2" charset="-122"/>
              </a:rPr>
              <a:t>O(m)</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17</a:t>
            </a:fld>
            <a:endParaRPr lang="zh-CN" altLang="en-US" dirty="0"/>
          </a:p>
        </p:txBody>
      </p:sp>
    </p:spTree>
    <p:extLst>
      <p:ext uri="{BB962C8B-B14F-4D97-AF65-F5344CB8AC3E}">
        <p14:creationId xmlns:p14="http://schemas.microsoft.com/office/powerpoint/2010/main" val="117260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5.1.3 </a:t>
            </a:r>
            <a:r>
              <a:rPr lang="zh-CN" altLang="en-US" b="1" dirty="0">
                <a:latin typeface="Cambria" panose="02040503050406030204" pitchFamily="18" charset="0"/>
                <a:ea typeface="宋体" panose="02010600030101010101" pitchFamily="2" charset="-122"/>
              </a:rPr>
              <a:t>字符串的模式匹配</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字符串的模式匹配</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确定一个字符串</a:t>
            </a:r>
            <a:r>
              <a:rPr lang="en-US" altLang="zh-CN" dirty="0">
                <a:solidFill>
                  <a:srgbClr val="00B0F0"/>
                </a:solidFill>
                <a:latin typeface="Cambria" panose="02040503050406030204" pitchFamily="18" charset="0"/>
                <a:ea typeface="宋体" panose="02010600030101010101" pitchFamily="2" charset="-122"/>
              </a:rPr>
              <a:t>s</a:t>
            </a:r>
            <a:r>
              <a:rPr lang="zh-CN" altLang="en-US" dirty="0">
                <a:solidFill>
                  <a:srgbClr val="00B0F0"/>
                </a:solidFill>
                <a:latin typeface="Cambria" panose="02040503050406030204" pitchFamily="18" charset="0"/>
                <a:ea typeface="宋体" panose="02010600030101010101" pitchFamily="2" charset="-122"/>
              </a:rPr>
              <a:t>中是否存在子串</a:t>
            </a:r>
            <a:r>
              <a:rPr lang="en-US" altLang="zh-CN" dirty="0">
                <a:solidFill>
                  <a:srgbClr val="00B0F0"/>
                </a:solidFill>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称为</a:t>
            </a:r>
            <a:r>
              <a:rPr lang="zh-CN" altLang="en-US" b="1" dirty="0">
                <a:solidFill>
                  <a:srgbClr val="00B0F0"/>
                </a:solidFill>
                <a:latin typeface="Cambria" panose="02040503050406030204" pitchFamily="18" charset="0"/>
                <a:ea typeface="宋体" panose="02010600030101010101" pitchFamily="2" charset="-122"/>
              </a:rPr>
              <a:t>主串</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称为</a:t>
            </a:r>
            <a:r>
              <a:rPr lang="zh-CN" altLang="en-US" b="1" dirty="0">
                <a:solidFill>
                  <a:srgbClr val="00B0F0"/>
                </a:solidFill>
                <a:latin typeface="Cambria" panose="02040503050406030204" pitchFamily="18" charset="0"/>
                <a:ea typeface="宋体" panose="02010600030101010101" pitchFamily="2" charset="-122"/>
              </a:rPr>
              <a:t>模式串</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定义以字符串的第一个字符为首字符的子串为字符串的</a:t>
            </a:r>
            <a:r>
              <a:rPr lang="zh-CN" altLang="en-US" b="1" dirty="0">
                <a:solidFill>
                  <a:srgbClr val="C00000"/>
                </a:solidFill>
                <a:latin typeface="Cambria" panose="02040503050406030204" pitchFamily="18" charset="0"/>
                <a:ea typeface="宋体" panose="02010600030101010101" pitchFamily="2" charset="-122"/>
              </a:rPr>
              <a:t>前缀</a:t>
            </a:r>
            <a:r>
              <a:rPr lang="zh-CN" altLang="en-US" dirty="0">
                <a:latin typeface="Cambria" panose="02040503050406030204" pitchFamily="18" charset="0"/>
                <a:ea typeface="宋体" panose="02010600030101010101" pitchFamily="2" charset="-122"/>
              </a:rPr>
              <a:t>；定义以字符串的最后一个字符为尾字符的子串为字符串的</a:t>
            </a:r>
            <a:r>
              <a:rPr lang="zh-CN" altLang="en-US" b="1" dirty="0">
                <a:solidFill>
                  <a:srgbClr val="C00000"/>
                </a:solidFill>
                <a:latin typeface="Cambria" panose="02040503050406030204" pitchFamily="18" charset="0"/>
                <a:ea typeface="宋体" panose="02010600030101010101" pitchFamily="2" charset="-122"/>
              </a:rPr>
              <a:t>后缀</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18</a:t>
            </a:fld>
            <a:endParaRPr lang="zh-CN" altLang="en-US" dirty="0"/>
          </a:p>
        </p:txBody>
      </p:sp>
    </p:spTree>
    <p:extLst>
      <p:ext uri="{BB962C8B-B14F-4D97-AF65-F5344CB8AC3E}">
        <p14:creationId xmlns:p14="http://schemas.microsoft.com/office/powerpoint/2010/main" val="169018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4226759"/>
          </a:xfrm>
        </p:spPr>
        <p:txBody>
          <a:bodyPr>
            <a:normAutofit fontScale="850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一、朴素模式匹配算法</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朴素模式匹配算法</a:t>
            </a:r>
            <a:r>
              <a:rPr lang="en-US" altLang="zh-CN" dirty="0">
                <a:latin typeface="Cambria" panose="02040503050406030204" pitchFamily="18" charset="0"/>
                <a:ea typeface="宋体" panose="02010600030101010101" pitchFamily="2" charset="-122"/>
              </a:rPr>
              <a:t>(BF</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的基本思想是：</a:t>
            </a:r>
            <a:r>
              <a:rPr lang="zh-CN" altLang="en-US" dirty="0">
                <a:solidFill>
                  <a:srgbClr val="00B0F0"/>
                </a:solidFill>
                <a:latin typeface="Cambria" panose="02040503050406030204" pitchFamily="18" charset="0"/>
                <a:ea typeface="宋体" panose="02010600030101010101" pitchFamily="2" charset="-122"/>
              </a:rPr>
              <a:t>从主串</a:t>
            </a:r>
            <a:r>
              <a:rPr lang="en-US" altLang="zh-CN" dirty="0">
                <a:solidFill>
                  <a:srgbClr val="00B0F0"/>
                </a:solidFill>
                <a:latin typeface="Cambria" panose="02040503050406030204" pitchFamily="18" charset="0"/>
                <a:ea typeface="宋体" panose="02010600030101010101" pitchFamily="2" charset="-122"/>
              </a:rPr>
              <a:t>s</a:t>
            </a:r>
            <a:r>
              <a:rPr lang="zh-CN" altLang="en-US" dirty="0">
                <a:solidFill>
                  <a:srgbClr val="00B0F0"/>
                </a:solidFill>
                <a:latin typeface="Cambria" panose="02040503050406030204" pitchFamily="18" charset="0"/>
                <a:ea typeface="宋体" panose="02010600030101010101" pitchFamily="2" charset="-122"/>
              </a:rPr>
              <a:t>的第一个字符开始，依次判断以每一个字符作为起点的子串是否与模式串</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匹配</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s= "</a:t>
            </a:r>
            <a:r>
              <a:rPr lang="en-US" altLang="zh-CN" dirty="0" err="1">
                <a:latin typeface="Cambria" panose="02040503050406030204" pitchFamily="18" charset="0"/>
                <a:ea typeface="宋体" panose="02010600030101010101" pitchFamily="2" charset="-122"/>
              </a:rPr>
              <a:t>ababcab</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a:t>
            </a:r>
            <a:r>
              <a:rPr lang="en-US" altLang="zh-CN" dirty="0" err="1">
                <a:latin typeface="Cambria" panose="02040503050406030204" pitchFamily="18" charset="0"/>
                <a:ea typeface="宋体" panose="02010600030101010101" pitchFamily="2" charset="-122"/>
              </a:rPr>
              <a:t>abc</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时，描述</a:t>
            </a:r>
            <a:r>
              <a:rPr lang="en-US" altLang="zh-CN" dirty="0">
                <a:latin typeface="Cambria" panose="02040503050406030204" pitchFamily="18" charset="0"/>
                <a:ea typeface="宋体" panose="02010600030101010101" pitchFamily="2" charset="-122"/>
              </a:rPr>
              <a:t>BF</a:t>
            </a:r>
            <a:r>
              <a:rPr lang="zh-CN" altLang="en-US" dirty="0">
                <a:latin typeface="Cambria" panose="02040503050406030204" pitchFamily="18" charset="0"/>
                <a:ea typeface="宋体" panose="02010600030101010101" pitchFamily="2" charset="-122"/>
              </a:rPr>
              <a:t>算法的实现过程。</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模式匹配过程如下图所示。共经过三轮匹配，其中第一轮当匹配到模式串的第三个字符时</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的对应字符不等，第二轮匹配到模式串的第一个字符，第三轮匹配成功。</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19</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b="40296"/>
          <a:stretch/>
        </p:blipFill>
        <p:spPr bwMode="auto">
          <a:xfrm>
            <a:off x="150876" y="4766757"/>
            <a:ext cx="10248565" cy="1052153"/>
          </a:xfrm>
          <a:prstGeom prst="rect">
            <a:avLst/>
          </a:prstGeom>
          <a:noFill/>
        </p:spPr>
      </p:pic>
    </p:spTree>
    <p:extLst>
      <p:ext uri="{BB962C8B-B14F-4D97-AF65-F5344CB8AC3E}">
        <p14:creationId xmlns:p14="http://schemas.microsoft.com/office/powerpoint/2010/main" val="322768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04633" cy="6423679"/>
          </a:xfrm>
        </p:spPr>
        <p:txBody>
          <a:bodyPr>
            <a:normAutofit fontScale="77500" lnSpcReduction="20000"/>
          </a:bodyPr>
          <a:lstStyle/>
          <a:p>
            <a:pPr marL="0" indent="361950">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查找</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在给定的数据集中</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确定是否存在与某个给定的值匹配的元素</a:t>
            </a:r>
            <a:r>
              <a:rPr lang="zh-CN" altLang="en-US" dirty="0">
                <a:latin typeface="Cambria" panose="02040503050406030204" pitchFamily="18" charset="0"/>
                <a:ea typeface="宋体" panose="02010600030101010101" pitchFamily="2" charset="-122"/>
              </a:rPr>
              <a:t>。一般查找算法都是基于关键码值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简称</a:t>
            </a:r>
            <a:r>
              <a:rPr lang="zh-CN" altLang="en-US" b="1" dirty="0">
                <a:latin typeface="Cambria" panose="02040503050406030204" pitchFamily="18" charset="0"/>
                <a:ea typeface="宋体" panose="02010600030101010101" pitchFamily="2" charset="-122"/>
              </a:rPr>
              <a:t>键值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进行查找。</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查找算法分为两种类型：</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静态查找</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查找的键值集合固定不变</a:t>
            </a:r>
            <a:r>
              <a:rPr lang="zh-CN" altLang="en-US" dirty="0">
                <a:latin typeface="Cambria" panose="02040503050406030204" pitchFamily="18" charset="0"/>
                <a:ea typeface="宋体" panose="02010600030101010101" pitchFamily="2" charset="-122"/>
              </a:rPr>
              <a:t>，即只支持查找操作；</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动态查找</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可以进行查找</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插入和删除操作</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主要内容</a:t>
            </a:r>
            <a:r>
              <a:rPr lang="zh-CN" altLang="en-US" dirty="0">
                <a:latin typeface="Cambria" panose="02040503050406030204" pitchFamily="18" charset="0"/>
                <a:ea typeface="宋体" panose="02010600030101010101" pitchFamily="2" charset="-122"/>
              </a:rPr>
              <a:t>：二分查找、插值查找、分块查找、字符串模式匹配的</a:t>
            </a:r>
            <a:r>
              <a:rPr lang="en-US" altLang="zh-CN" dirty="0">
                <a:latin typeface="Cambria" panose="02040503050406030204" pitchFamily="18" charset="0"/>
                <a:ea typeface="宋体" panose="02010600030101010101" pitchFamily="2" charset="-122"/>
              </a:rPr>
              <a:t>KMP</a:t>
            </a:r>
            <a:r>
              <a:rPr lang="zh-CN" altLang="en-US" dirty="0">
                <a:latin typeface="Cambria" panose="02040503050406030204" pitchFamily="18" charset="0"/>
                <a:ea typeface="宋体" panose="02010600030101010101" pitchFamily="2" charset="-122"/>
              </a:rPr>
              <a:t>算法、跳跃链表等基于线性表的查找算法；二叉查找树、</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树、红黑树、伸展树、</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树等基于特殊的树形结构的查找算法；可以将键值映射到散列表中的散列法等。</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重点</a:t>
            </a:r>
            <a:r>
              <a:rPr lang="zh-CN" altLang="en-US" dirty="0">
                <a:latin typeface="Cambria" panose="02040503050406030204" pitchFamily="18" charset="0"/>
                <a:ea typeface="宋体" panose="02010600030101010101" pitchFamily="2" charset="-122"/>
              </a:rPr>
              <a:t>：二分查找、</a:t>
            </a:r>
            <a:r>
              <a:rPr lang="en-US" altLang="zh-CN" dirty="0">
                <a:latin typeface="Cambria" panose="02040503050406030204" pitchFamily="18" charset="0"/>
                <a:ea typeface="宋体" panose="02010600030101010101" pitchFamily="2" charset="-122"/>
              </a:rPr>
              <a:t>KMP</a:t>
            </a:r>
            <a:r>
              <a:rPr lang="zh-CN" altLang="en-US" dirty="0">
                <a:latin typeface="Cambria" panose="02040503050406030204" pitchFamily="18" charset="0"/>
                <a:ea typeface="宋体" panose="02010600030101010101" pitchFamily="2" charset="-122"/>
              </a:rPr>
              <a:t>算法、二叉查找树、</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树、几种常用的散列函数和处理冲突的方法、</a:t>
            </a:r>
            <a:r>
              <a:rPr lang="en-US" altLang="zh-CN" dirty="0">
                <a:latin typeface="Cambria" panose="02040503050406030204" pitchFamily="18" charset="0"/>
                <a:ea typeface="宋体" panose="02010600030101010101" pitchFamily="2" charset="-122"/>
              </a:rPr>
              <a:t>Trie</a:t>
            </a:r>
            <a:r>
              <a:rPr lang="zh-CN" altLang="en-US" dirty="0">
                <a:latin typeface="Cambria" panose="02040503050406030204" pitchFamily="18" charset="0"/>
                <a:ea typeface="宋体" panose="02010600030101010101" pitchFamily="2" charset="-122"/>
              </a:rPr>
              <a:t>树等。</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难点</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KMP</a:t>
            </a:r>
            <a:r>
              <a:rPr lang="zh-CN" altLang="en-US" dirty="0">
                <a:latin typeface="Cambria" panose="02040503050406030204" pitchFamily="18" charset="0"/>
                <a:ea typeface="宋体" panose="02010600030101010101" pitchFamily="2" charset="-122"/>
              </a:rPr>
              <a:t>算法、跳跃链表、</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树、红黑树、伸展树、</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树等。</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a:t>
            </a:fld>
            <a:endParaRPr lang="zh-CN" altLang="en-US" dirty="0"/>
          </a:p>
        </p:txBody>
      </p:sp>
    </p:spTree>
    <p:extLst>
      <p:ext uri="{BB962C8B-B14F-4D97-AF65-F5344CB8AC3E}">
        <p14:creationId xmlns:p14="http://schemas.microsoft.com/office/powerpoint/2010/main" val="201008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4226759"/>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BF</a:t>
            </a:r>
            <a:r>
              <a:rPr lang="zh-CN" altLang="en-US" dirty="0">
                <a:latin typeface="Cambria" panose="02040503050406030204" pitchFamily="18" charset="0"/>
                <a:ea typeface="宋体" panose="02010600030101010101" pitchFamily="2" charset="-122"/>
              </a:rPr>
              <a:t>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定义变量</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，表示每一轮主串的开始位置，当进入下一轮时</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增加</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在每一轮匹配中，定义两个变量</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j</a:t>
            </a:r>
            <a:r>
              <a:rPr lang="zh-CN" altLang="en-US" dirty="0">
                <a:solidFill>
                  <a:srgbClr val="00B0F0"/>
                </a:solidFill>
                <a:latin typeface="Cambria" panose="02040503050406030204" pitchFamily="18" charset="0"/>
                <a:ea typeface="宋体" panose="02010600030101010101" pitchFamily="2" charset="-122"/>
              </a:rPr>
              <a:t>，初始值分别为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0</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s[</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]=t[j]</a:t>
            </a:r>
            <a:r>
              <a:rPr lang="zh-CN" altLang="en-US" dirty="0">
                <a:solidFill>
                  <a:srgbClr val="00B0F0"/>
                </a:solidFill>
                <a:latin typeface="Cambria" panose="02040503050406030204" pitchFamily="18" charset="0"/>
                <a:ea typeface="宋体" panose="02010600030101010101" pitchFamily="2" charset="-122"/>
              </a:rPr>
              <a:t>，则</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j</a:t>
            </a:r>
            <a:r>
              <a:rPr lang="zh-CN" altLang="en-US" dirty="0">
                <a:solidFill>
                  <a:srgbClr val="00B0F0"/>
                </a:solidFill>
                <a:latin typeface="Cambria" panose="02040503050406030204" pitchFamily="18" charset="0"/>
                <a:ea typeface="宋体" panose="02010600030101010101" pitchFamily="2" charset="-122"/>
              </a:rPr>
              <a:t>同步增加，否则进入下一轮</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当</a:t>
            </a:r>
            <a:r>
              <a:rPr lang="en-US" altLang="zh-CN" dirty="0">
                <a:solidFill>
                  <a:srgbClr val="00B0F0"/>
                </a:solidFill>
                <a:latin typeface="Cambria" panose="02040503050406030204" pitchFamily="18" charset="0"/>
                <a:ea typeface="宋体" panose="02010600030101010101" pitchFamily="2" charset="-122"/>
              </a:rPr>
              <a:t>j</a:t>
            </a:r>
            <a:r>
              <a:rPr lang="zh-CN" altLang="en-US" dirty="0">
                <a:solidFill>
                  <a:srgbClr val="00B0F0"/>
                </a:solidFill>
                <a:latin typeface="Cambria" panose="02040503050406030204" pitchFamily="18" charset="0"/>
                <a:ea typeface="宋体" panose="02010600030101010101" pitchFamily="2" charset="-122"/>
              </a:rPr>
              <a:t>到达模式串的最后一个元素的下一个位置时，匹配成功</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bf(…)</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平均和最坏时间复杂度为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20</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6" y="4534000"/>
            <a:ext cx="10248565" cy="1762303"/>
          </a:xfrm>
          <a:prstGeom prst="rect">
            <a:avLst/>
          </a:prstGeom>
          <a:noFill/>
        </p:spPr>
      </p:pic>
    </p:spTree>
    <p:extLst>
      <p:ext uri="{BB962C8B-B14F-4D97-AF65-F5344CB8AC3E}">
        <p14:creationId xmlns:p14="http://schemas.microsoft.com/office/powerpoint/2010/main" val="428979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288926"/>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a:latin typeface="Cambria" panose="02040503050406030204" pitchFamily="18" charset="0"/>
                <a:ea typeface="宋体" panose="02010600030101010101" pitchFamily="2" charset="-122"/>
              </a:rPr>
              <a:t>KMP</a:t>
            </a:r>
            <a:r>
              <a:rPr lang="zh-CN" altLang="en-US" b="1" dirty="0">
                <a:latin typeface="Cambria" panose="02040503050406030204" pitchFamily="18" charset="0"/>
                <a:ea typeface="宋体" panose="02010600030101010101" pitchFamily="2" charset="-122"/>
              </a:rPr>
              <a:t>算法</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作为</a:t>
            </a:r>
            <a:r>
              <a:rPr lang="en-US" altLang="zh-CN" dirty="0">
                <a:latin typeface="Cambria" panose="02040503050406030204" pitchFamily="18" charset="0"/>
                <a:ea typeface="宋体" panose="02010600030101010101" pitchFamily="2" charset="-122"/>
              </a:rPr>
              <a:t>BF</a:t>
            </a:r>
            <a:r>
              <a:rPr lang="zh-CN" altLang="en-US" dirty="0">
                <a:latin typeface="Cambria" panose="02040503050406030204" pitchFamily="18" charset="0"/>
                <a:ea typeface="宋体" panose="02010600030101010101" pitchFamily="2" charset="-122"/>
              </a:rPr>
              <a:t>算法的改进，</a:t>
            </a:r>
            <a:r>
              <a:rPr lang="en-US" altLang="zh-CN" b="1" dirty="0">
                <a:solidFill>
                  <a:srgbClr val="C00000"/>
                </a:solidFill>
                <a:latin typeface="Cambria" panose="02040503050406030204" pitchFamily="18" charset="0"/>
                <a:ea typeface="宋体" panose="02010600030101010101" pitchFamily="2" charset="-122"/>
              </a:rPr>
              <a:t>KMP</a:t>
            </a:r>
            <a:r>
              <a:rPr lang="zh-CN" altLang="en-US" b="1" dirty="0">
                <a:solidFill>
                  <a:srgbClr val="C00000"/>
                </a:solidFill>
                <a:latin typeface="Cambria" panose="02040503050406030204" pitchFamily="18" charset="0"/>
                <a:ea typeface="宋体" panose="02010600030101010101" pitchFamily="2" charset="-122"/>
              </a:rPr>
              <a:t>算法</a:t>
            </a:r>
            <a:r>
              <a:rPr lang="zh-CN" altLang="en-US" dirty="0">
                <a:solidFill>
                  <a:srgbClr val="0070C0"/>
                </a:solidFill>
                <a:latin typeface="Cambria" panose="02040503050406030204" pitchFamily="18" charset="0"/>
                <a:ea typeface="宋体" panose="02010600030101010101" pitchFamily="2" charset="-122"/>
              </a:rPr>
              <a:t>根据模式串本身的特点，对</a:t>
            </a:r>
            <a:r>
              <a:rPr lang="en-US" altLang="zh-CN" dirty="0">
                <a:solidFill>
                  <a:srgbClr val="0070C0"/>
                </a:solidFill>
                <a:latin typeface="Cambria" panose="02040503050406030204" pitchFamily="18" charset="0"/>
                <a:ea typeface="宋体" panose="02010600030101010101" pitchFamily="2" charset="-122"/>
              </a:rPr>
              <a:t>j</a:t>
            </a:r>
            <a:r>
              <a:rPr lang="zh-CN" altLang="en-US" dirty="0">
                <a:solidFill>
                  <a:srgbClr val="0070C0"/>
                </a:solidFill>
                <a:latin typeface="Cambria" panose="02040503050406030204" pitchFamily="18" charset="0"/>
                <a:ea typeface="宋体" panose="02010600030101010101" pitchFamily="2" charset="-122"/>
              </a:rPr>
              <a:t>的回退的步长进行改进并能使</a:t>
            </a:r>
            <a:r>
              <a:rPr lang="en-US" altLang="zh-CN" dirty="0" err="1">
                <a:solidFill>
                  <a:srgbClr val="0070C0"/>
                </a:solidFill>
                <a:latin typeface="Cambria" panose="02040503050406030204" pitchFamily="18" charset="0"/>
                <a:ea typeface="宋体" panose="02010600030101010101" pitchFamily="2" charset="-122"/>
              </a:rPr>
              <a:t>i</a:t>
            </a:r>
            <a:r>
              <a:rPr lang="zh-CN" altLang="en-US" dirty="0">
                <a:solidFill>
                  <a:srgbClr val="0070C0"/>
                </a:solidFill>
                <a:latin typeface="Cambria" panose="02040503050406030204" pitchFamily="18" charset="0"/>
                <a:ea typeface="宋体" panose="02010600030101010101" pitchFamily="2" charset="-122"/>
              </a:rPr>
              <a:t>不回退，从而提高模式匹配的效率</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21</a:t>
            </a:fld>
            <a:endParaRPr lang="zh-CN" altLang="en-US" dirty="0"/>
          </a:p>
        </p:txBody>
      </p:sp>
    </p:spTree>
    <p:extLst>
      <p:ext uri="{BB962C8B-B14F-4D97-AF65-F5344CB8AC3E}">
        <p14:creationId xmlns:p14="http://schemas.microsoft.com/office/powerpoint/2010/main" val="15578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3894250"/>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对于给定的主串</a:t>
            </a:r>
            <a:r>
              <a:rPr lang="en-US" altLang="zh-CN" dirty="0">
                <a:latin typeface="Cambria" panose="02040503050406030204" pitchFamily="18" charset="0"/>
                <a:ea typeface="宋体" panose="02010600030101010101" pitchFamily="2" charset="-122"/>
              </a:rPr>
              <a:t>s=“</a:t>
            </a:r>
            <a:r>
              <a:rPr lang="en-US" altLang="zh-CN" dirty="0" err="1">
                <a:latin typeface="Cambria" panose="02040503050406030204" pitchFamily="18" charset="0"/>
                <a:ea typeface="宋体" panose="02010600030101010101" pitchFamily="2" charset="-122"/>
              </a:rPr>
              <a:t>ababcabcababdacab</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和模式串</a:t>
            </a:r>
            <a:r>
              <a:rPr lang="en-US" altLang="zh-CN" dirty="0">
                <a:latin typeface="Cambria" panose="02040503050406030204" pitchFamily="18" charset="0"/>
                <a:ea typeface="宋体" panose="02010600030101010101" pitchFamily="2" charset="-122"/>
              </a:rPr>
              <a:t>t=“</a:t>
            </a:r>
            <a:r>
              <a:rPr lang="en-US" altLang="zh-CN" dirty="0" err="1">
                <a:latin typeface="Cambria" panose="02040503050406030204" pitchFamily="18" charset="0"/>
                <a:ea typeface="宋体" panose="02010600030101010101" pitchFamily="2" charset="-122"/>
              </a:rPr>
              <a:t>ababdac</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BF</a:t>
            </a:r>
            <a:r>
              <a:rPr lang="zh-CN" altLang="en-US" dirty="0">
                <a:latin typeface="Cambria" panose="02040503050406030204" pitchFamily="18" charset="0"/>
                <a:ea typeface="宋体" panose="02010600030101010101" pitchFamily="2" charset="-122"/>
              </a:rPr>
              <a:t>算法中，前三轮的算法过程如下图所示。</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当第一轮匹配结束时，此时主串的前</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个字符所构成的子串与模式串的前</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个字符对应相等，因此第二轮没有必要，因为模式串的第二个字符</a:t>
            </a:r>
            <a:r>
              <a:rPr lang="en-US" altLang="zh-CN" dirty="0">
                <a:latin typeface="Cambria" panose="02040503050406030204" pitchFamily="18" charset="0"/>
                <a:ea typeface="宋体" panose="02010600030101010101" pitchFamily="2" charset="-122"/>
              </a:rPr>
              <a:t>'b' (</a:t>
            </a:r>
            <a:r>
              <a:rPr lang="zh-CN" altLang="en-US" dirty="0">
                <a:latin typeface="Cambria" panose="02040503050406030204" pitchFamily="18" charset="0"/>
                <a:ea typeface="宋体" panose="02010600030101010101" pitchFamily="2" charset="-122"/>
              </a:rPr>
              <a:t>也是主串的第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个字符</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与第一个字符</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不等。</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从第一轮直接到达第三轮时，也不需要从模式串的开始位置比较，</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也不需要回退，仍然为</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，可以将</a:t>
            </a:r>
            <a:r>
              <a:rPr lang="en-US" altLang="zh-CN" dirty="0">
                <a:latin typeface="Cambria" panose="02040503050406030204" pitchFamily="18" charset="0"/>
                <a:ea typeface="宋体" panose="02010600030101010101" pitchFamily="2" charset="-122"/>
              </a:rPr>
              <a:t>s[4]</a:t>
            </a: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t[2]</a:t>
            </a:r>
            <a:r>
              <a:rPr lang="zh-CN" altLang="en-US" dirty="0">
                <a:latin typeface="Cambria" panose="02040503050406030204" pitchFamily="18" charset="0"/>
                <a:ea typeface="宋体" panose="02010600030101010101" pitchFamily="2" charset="-122"/>
              </a:rPr>
              <a:t>进行比较，因此可以从第一轮直接到达第三轮时，</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不需要移动，直接将</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移到</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即可。</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22</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801" y="4236490"/>
            <a:ext cx="8849701" cy="2248048"/>
          </a:xfrm>
          <a:prstGeom prst="rect">
            <a:avLst/>
          </a:prstGeom>
          <a:noFill/>
        </p:spPr>
      </p:pic>
    </p:spTree>
    <p:extLst>
      <p:ext uri="{BB962C8B-B14F-4D97-AF65-F5344CB8AC3E}">
        <p14:creationId xmlns:p14="http://schemas.microsoft.com/office/powerpoint/2010/main" val="225489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3894250"/>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可见，当</a:t>
            </a:r>
            <a:r>
              <a:rPr lang="en-US" altLang="zh-CN" dirty="0">
                <a:latin typeface="Cambria" panose="02040503050406030204" pitchFamily="18" charset="0"/>
                <a:ea typeface="宋体" panose="02010600030101010101" pitchFamily="2" charset="-122"/>
              </a:rPr>
              <a:t>s[</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]≠t[j]</a:t>
            </a:r>
            <a:r>
              <a:rPr lang="zh-CN" altLang="en-US" dirty="0">
                <a:latin typeface="Cambria" panose="02040503050406030204" pitchFamily="18" charset="0"/>
                <a:ea typeface="宋体" panose="02010600030101010101" pitchFamily="2" charset="-122"/>
              </a:rPr>
              <a:t>时，只需要将</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回退到适当的位置即可，假设移动到</a:t>
            </a:r>
            <a:r>
              <a:rPr lang="en-US" altLang="zh-CN" dirty="0">
                <a:latin typeface="Cambria" panose="02040503050406030204" pitchFamily="18" charset="0"/>
                <a:ea typeface="宋体" panose="02010600030101010101" pitchFamily="2" charset="-122"/>
              </a:rPr>
              <a:t>next[j]</a:t>
            </a:r>
            <a:r>
              <a:rPr lang="zh-CN" altLang="en-US" dirty="0">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next</a:t>
            </a:r>
            <a:r>
              <a:rPr lang="zh-CN" altLang="en-US" dirty="0">
                <a:solidFill>
                  <a:srgbClr val="00B0F0"/>
                </a:solidFill>
                <a:latin typeface="Cambria" panose="02040503050406030204" pitchFamily="18" charset="0"/>
                <a:ea typeface="宋体" panose="02010600030101010101" pitchFamily="2" charset="-122"/>
              </a:rPr>
              <a:t>数组是由模式串决定</a:t>
            </a:r>
            <a:r>
              <a:rPr lang="zh-CN" altLang="en-US" dirty="0">
                <a:latin typeface="Cambria" panose="02040503050406030204" pitchFamily="18" charset="0"/>
                <a:ea typeface="宋体" panose="02010600030101010101" pitchFamily="2" charset="-122"/>
              </a:rPr>
              <a:t>的。</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next[j]</a:t>
            </a:r>
            <a:r>
              <a:rPr lang="zh-CN" altLang="en-US" dirty="0">
                <a:solidFill>
                  <a:srgbClr val="0070C0"/>
                </a:solidFill>
                <a:latin typeface="Cambria" panose="02040503050406030204" pitchFamily="18" charset="0"/>
                <a:ea typeface="宋体" panose="02010600030101010101" pitchFamily="2" charset="-122"/>
              </a:rPr>
              <a:t>的值为模式串</a:t>
            </a:r>
            <a:r>
              <a:rPr lang="en-US" altLang="zh-CN" dirty="0">
                <a:solidFill>
                  <a:srgbClr val="0070C0"/>
                </a:solidFill>
                <a:latin typeface="Cambria" panose="02040503050406030204" pitchFamily="18" charset="0"/>
                <a:ea typeface="宋体" panose="02010600030101010101" pitchFamily="2" charset="-122"/>
              </a:rPr>
              <a:t>t</a:t>
            </a:r>
            <a:r>
              <a:rPr lang="zh-CN" altLang="en-US" dirty="0">
                <a:solidFill>
                  <a:srgbClr val="0070C0"/>
                </a:solidFill>
                <a:latin typeface="Cambria" panose="02040503050406030204" pitchFamily="18" charset="0"/>
                <a:ea typeface="宋体" panose="02010600030101010101" pitchFamily="2" charset="-122"/>
              </a:rPr>
              <a:t>的子串</a:t>
            </a:r>
            <a:r>
              <a:rPr lang="en-US" altLang="zh-CN" dirty="0">
                <a:solidFill>
                  <a:srgbClr val="0070C0"/>
                </a:solidFill>
                <a:latin typeface="Cambria" panose="02040503050406030204" pitchFamily="18" charset="0"/>
                <a:ea typeface="宋体" panose="02010600030101010101" pitchFamily="2" charset="-122"/>
              </a:rPr>
              <a:t>t[0, j-2])</a:t>
            </a:r>
            <a:r>
              <a:rPr lang="zh-CN" altLang="en-US" dirty="0">
                <a:solidFill>
                  <a:srgbClr val="0070C0"/>
                </a:solidFill>
                <a:latin typeface="Cambria" panose="02040503050406030204" pitchFamily="18" charset="0"/>
                <a:ea typeface="宋体" panose="02010600030101010101" pitchFamily="2" charset="-122"/>
              </a:rPr>
              <a:t>的前缀中与子串</a:t>
            </a:r>
            <a:r>
              <a:rPr lang="en-US" altLang="zh-CN" dirty="0">
                <a:solidFill>
                  <a:srgbClr val="0070C0"/>
                </a:solidFill>
                <a:latin typeface="Cambria" panose="02040503050406030204" pitchFamily="18" charset="0"/>
                <a:ea typeface="宋体" panose="02010600030101010101" pitchFamily="2" charset="-122"/>
              </a:rPr>
              <a:t>t[1, j-1]</a:t>
            </a:r>
            <a:r>
              <a:rPr lang="zh-CN" altLang="en-US" dirty="0">
                <a:solidFill>
                  <a:srgbClr val="0070C0"/>
                </a:solidFill>
                <a:latin typeface="Cambria" panose="02040503050406030204" pitchFamily="18" charset="0"/>
                <a:ea typeface="宋体" panose="02010600030101010101" pitchFamily="2" charset="-122"/>
              </a:rPr>
              <a:t>的后缀相同的子串的最大长度</a:t>
            </a:r>
            <a:r>
              <a:rPr lang="zh-CN" altLang="en-US" dirty="0">
                <a:latin typeface="Cambria" panose="02040503050406030204" pitchFamily="18" charset="0"/>
                <a:ea typeface="宋体" panose="02010600030101010101" pitchFamily="2" charset="-122"/>
              </a:rPr>
              <a:t>，即</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next[j]=max{</a:t>
            </a:r>
            <a:r>
              <a:rPr lang="en-US" altLang="zh-CN" dirty="0" err="1">
                <a:solidFill>
                  <a:srgbClr val="0070C0"/>
                </a:solidFill>
                <a:latin typeface="Cambria" panose="02040503050406030204" pitchFamily="18" charset="0"/>
                <a:ea typeface="宋体" panose="02010600030101010101" pitchFamily="2" charset="-122"/>
              </a:rPr>
              <a:t>k|t</a:t>
            </a:r>
            <a:r>
              <a:rPr lang="en-US" altLang="zh-CN" dirty="0">
                <a:solidFill>
                  <a:srgbClr val="0070C0"/>
                </a:solidFill>
                <a:latin typeface="Cambria" panose="02040503050406030204" pitchFamily="18" charset="0"/>
                <a:ea typeface="宋体" panose="02010600030101010101" pitchFamily="2" charset="-122"/>
              </a:rPr>
              <a:t>[0, k-1]=t[j-k, j-1], k&lt;j}</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规定：</a:t>
            </a:r>
            <a:r>
              <a:rPr lang="en-US" altLang="zh-CN" dirty="0">
                <a:latin typeface="Cambria" panose="02040503050406030204" pitchFamily="18" charset="0"/>
                <a:ea typeface="宋体" panose="02010600030101010101" pitchFamily="2" charset="-122"/>
              </a:rPr>
              <a:t>next[0]=-1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23</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6" y="4071962"/>
            <a:ext cx="9497385" cy="2412576"/>
          </a:xfrm>
          <a:prstGeom prst="rect">
            <a:avLst/>
          </a:prstGeom>
          <a:noFill/>
        </p:spPr>
      </p:pic>
    </p:spTree>
    <p:extLst>
      <p:ext uri="{BB962C8B-B14F-4D97-AF65-F5344CB8AC3E}">
        <p14:creationId xmlns:p14="http://schemas.microsoft.com/office/powerpoint/2010/main" val="145867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752216" cy="6038933"/>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】KMP</a:t>
            </a:r>
            <a:r>
              <a:rPr lang="zh-CN" altLang="en-US" dirty="0">
                <a:latin typeface="Cambria" panose="02040503050406030204" pitchFamily="18" charset="0"/>
                <a:ea typeface="宋体" panose="02010600030101010101" pitchFamily="2" charset="-122"/>
              </a:rPr>
              <a:t>算法：给定主串</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和模式串</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，并给定模式串的</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数组，进行模式匹配</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、定义两个整数</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j</a:t>
            </a:r>
            <a:r>
              <a:rPr lang="zh-CN" altLang="en-US" dirty="0">
                <a:latin typeface="Cambria" panose="02040503050406030204" pitchFamily="18" charset="0"/>
                <a:ea typeface="宋体" panose="02010600030101010101" pitchFamily="2" charset="-122"/>
              </a:rPr>
              <a:t>，分别表示主串的下标和模式串的下标，初始值都为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j=-1</a:t>
            </a:r>
            <a:r>
              <a:rPr lang="zh-CN" altLang="en-US" dirty="0">
                <a:latin typeface="Cambria" panose="02040503050406030204" pitchFamily="18" charset="0"/>
                <a:ea typeface="宋体" panose="02010600030101010101" pitchFamily="2" charset="-122"/>
              </a:rPr>
              <a:t>或</a:t>
            </a:r>
            <a:r>
              <a:rPr lang="en-US" altLang="zh-CN" dirty="0">
                <a:latin typeface="Cambria" panose="02040503050406030204" pitchFamily="18" charset="0"/>
                <a:ea typeface="宋体" panose="02010600030101010101" pitchFamily="2" charset="-122"/>
              </a:rPr>
              <a:t>s[</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]=s[j]</a:t>
            </a:r>
            <a:r>
              <a:rPr lang="zh-CN" altLang="en-US" dirty="0">
                <a:latin typeface="Cambria" panose="02040503050406030204" pitchFamily="18" charset="0"/>
                <a:ea typeface="宋体" panose="02010600030101010101" pitchFamily="2" charset="-122"/>
              </a:rPr>
              <a:t>时，</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同步向后移动：</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++j</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s[</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]!=s[j]</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j=next[j]</a:t>
            </a:r>
            <a:r>
              <a:rPr lang="zh-CN" altLang="en-US" dirty="0">
                <a:latin typeface="Cambria" panose="02040503050406030204" pitchFamily="18" charset="0"/>
                <a:ea typeface="宋体" panose="02010600030101010101" pitchFamily="2" charset="-122"/>
              </a:rPr>
              <a:t>，回到第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24</a:t>
            </a:fld>
            <a:endParaRPr lang="zh-CN" altLang="en-US" dirty="0"/>
          </a:p>
        </p:txBody>
      </p:sp>
    </p:spTree>
    <p:extLst>
      <p:ext uri="{BB962C8B-B14F-4D97-AF65-F5344CB8AC3E}">
        <p14:creationId xmlns:p14="http://schemas.microsoft.com/office/powerpoint/2010/main" val="29099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52216" cy="1284054"/>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a:t>
            </a:r>
            <a:r>
              <a:rPr lang="en-US" altLang="zh-CN" dirty="0">
                <a:latin typeface="Cambria" panose="02040503050406030204" pitchFamily="18" charset="0"/>
                <a:ea typeface="宋体" panose="02010600030101010101" pitchFamily="2" charset="-122"/>
              </a:rPr>
              <a:t>KMP</a:t>
            </a:r>
            <a:r>
              <a:rPr lang="zh-CN" altLang="en-US" dirty="0">
                <a:latin typeface="Cambria" panose="02040503050406030204" pitchFamily="18" charset="0"/>
                <a:ea typeface="宋体" panose="02010600030101010101" pitchFamily="2" charset="-122"/>
              </a:rPr>
              <a:t>算法，对主串</a:t>
            </a:r>
            <a:r>
              <a:rPr lang="en-US" altLang="zh-CN" dirty="0">
                <a:latin typeface="Cambria" panose="02040503050406030204" pitchFamily="18" charset="0"/>
                <a:ea typeface="宋体" panose="02010600030101010101" pitchFamily="2" charset="-122"/>
              </a:rPr>
              <a:t>s=“</a:t>
            </a:r>
            <a:r>
              <a:rPr lang="en-US" altLang="zh-CN" dirty="0" err="1">
                <a:latin typeface="Cambria" panose="02040503050406030204" pitchFamily="18" charset="0"/>
                <a:ea typeface="宋体" panose="02010600030101010101" pitchFamily="2" charset="-122"/>
              </a:rPr>
              <a:t>ababcabcababdacab</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和模式串</a:t>
            </a:r>
            <a:r>
              <a:rPr lang="en-US" altLang="zh-CN" dirty="0">
                <a:latin typeface="Cambria" panose="02040503050406030204" pitchFamily="18" charset="0"/>
                <a:ea typeface="宋体" panose="02010600030101010101" pitchFamily="2" charset="-122"/>
              </a:rPr>
              <a:t>t=“</a:t>
            </a:r>
            <a:r>
              <a:rPr lang="en-US" altLang="zh-CN" dirty="0" err="1">
                <a:latin typeface="Cambria" panose="02040503050406030204" pitchFamily="18" charset="0"/>
                <a:ea typeface="宋体" panose="02010600030101010101" pitchFamily="2" charset="-122"/>
              </a:rPr>
              <a:t>ababdac</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进行模式匹配的过程如下图所示。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25</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136" y="1589460"/>
            <a:ext cx="10619308" cy="4895077"/>
          </a:xfrm>
          <a:prstGeom prst="rect">
            <a:avLst/>
          </a:prstGeom>
          <a:noFill/>
        </p:spPr>
      </p:pic>
    </p:spTree>
    <p:extLst>
      <p:ext uri="{BB962C8B-B14F-4D97-AF65-F5344CB8AC3E}">
        <p14:creationId xmlns:p14="http://schemas.microsoft.com/office/powerpoint/2010/main" val="411178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667426" cy="4932215"/>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进一步分析可以看到，在第二轮结束时，</a:t>
            </a:r>
            <a:r>
              <a:rPr lang="en-US" altLang="zh-CN" dirty="0">
                <a:latin typeface="Cambria" panose="02040503050406030204" pitchFamily="18" charset="0"/>
                <a:ea typeface="宋体" panose="02010600030101010101" pitchFamily="2" charset="-122"/>
              </a:rPr>
              <a:t>s[4]≠t[2]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j=2</a:t>
            </a:r>
            <a:r>
              <a:rPr lang="zh-CN" altLang="en-US" dirty="0">
                <a:latin typeface="Cambria" panose="02040503050406030204" pitchFamily="18" charset="0"/>
                <a:ea typeface="宋体" panose="02010600030101010101" pitchFamily="2" charset="-122"/>
              </a:rPr>
              <a:t>，当进入第三轮时，</a:t>
            </a:r>
            <a:r>
              <a:rPr lang="en-US" altLang="zh-CN" dirty="0">
                <a:latin typeface="Cambria" panose="02040503050406030204" pitchFamily="18" charset="0"/>
                <a:ea typeface="宋体" panose="02010600030101010101" pitchFamily="2" charset="-122"/>
              </a:rPr>
              <a:t>j=next[j]=0</a:t>
            </a:r>
            <a:r>
              <a:rPr lang="zh-CN" altLang="en-US" dirty="0">
                <a:latin typeface="Cambria" panose="02040503050406030204" pitchFamily="18" charset="0"/>
                <a:ea typeface="宋体" panose="02010600030101010101" pitchFamily="2" charset="-122"/>
              </a:rPr>
              <a:t>，需要判定</a:t>
            </a:r>
            <a:r>
              <a:rPr lang="en-US" altLang="zh-CN" dirty="0">
                <a:latin typeface="Cambria" panose="02040503050406030204" pitchFamily="18" charset="0"/>
                <a:ea typeface="宋体" panose="02010600030101010101" pitchFamily="2" charset="-122"/>
              </a:rPr>
              <a:t>s[4]</a:t>
            </a: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t[0]</a:t>
            </a:r>
            <a:r>
              <a:rPr lang="zh-CN" altLang="en-US" dirty="0">
                <a:latin typeface="Cambria" panose="02040503050406030204" pitchFamily="18" charset="0"/>
                <a:ea typeface="宋体" panose="02010600030101010101" pitchFamily="2" charset="-122"/>
              </a:rPr>
              <a:t>是否相等，但由于</a:t>
            </a:r>
            <a:r>
              <a:rPr lang="en-US" altLang="zh-CN" dirty="0">
                <a:latin typeface="Cambria" panose="02040503050406030204" pitchFamily="18" charset="0"/>
                <a:ea typeface="宋体" panose="02010600030101010101" pitchFamily="2" charset="-122"/>
              </a:rPr>
              <a:t>t[2]=t[0]</a:t>
            </a:r>
            <a:r>
              <a:rPr lang="zh-CN" altLang="en-US" dirty="0">
                <a:latin typeface="Cambria" panose="02040503050406030204" pitchFamily="18" charset="0"/>
                <a:ea typeface="宋体" panose="02010600030101010101" pitchFamily="2" charset="-122"/>
              </a:rPr>
              <a:t>，肯定有</a:t>
            </a:r>
            <a:r>
              <a:rPr lang="en-US" altLang="zh-CN" dirty="0">
                <a:latin typeface="Cambria" panose="02040503050406030204" pitchFamily="18" charset="0"/>
                <a:ea typeface="宋体" panose="02010600030101010101" pitchFamily="2" charset="-122"/>
              </a:rPr>
              <a:t>t[0]≠s[4]</a:t>
            </a:r>
            <a:r>
              <a:rPr lang="zh-CN" altLang="en-US" dirty="0">
                <a:latin typeface="Cambria" panose="02040503050406030204" pitchFamily="18" charset="0"/>
                <a:ea typeface="宋体" panose="02010600030101010101" pitchFamily="2" charset="-122"/>
              </a:rPr>
              <a:t>，因此第三轮的判断显然是多余的，可以直接进入第四轮，即如果</a:t>
            </a:r>
            <a:r>
              <a:rPr lang="en-US" altLang="zh-CN" dirty="0">
                <a:latin typeface="Cambria" panose="02040503050406030204" pitchFamily="18" charset="0"/>
                <a:ea typeface="宋体" panose="02010600030101010101" pitchFamily="2" charset="-122"/>
              </a:rPr>
              <a:t>next[2]</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next[0]</a:t>
            </a:r>
            <a:r>
              <a:rPr lang="zh-CN" altLang="en-US" dirty="0">
                <a:latin typeface="Cambria" panose="02040503050406030204" pitchFamily="18" charset="0"/>
                <a:ea typeface="宋体" panose="02010600030101010101" pitchFamily="2" charset="-122"/>
              </a:rPr>
              <a:t>，即</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，这样就跳过了第三步，产生这种现象的原因是</a:t>
            </a:r>
            <a:r>
              <a:rPr lang="en-US" altLang="zh-CN" dirty="0">
                <a:latin typeface="Cambria" panose="02040503050406030204" pitchFamily="18" charset="0"/>
                <a:ea typeface="宋体" panose="02010600030101010101" pitchFamily="2" charset="-122"/>
              </a:rPr>
              <a:t>t[2]=t[0]</a:t>
            </a:r>
            <a:r>
              <a:rPr lang="zh-CN" altLang="en-US" dirty="0">
                <a:latin typeface="Cambria" panose="02040503050406030204" pitchFamily="18" charset="0"/>
                <a:ea typeface="宋体" panose="02010600030101010101" pitchFamily="2" charset="-122"/>
              </a:rPr>
              <a:t>，即</a:t>
            </a:r>
            <a:r>
              <a:rPr lang="en-US" altLang="zh-CN" dirty="0">
                <a:latin typeface="Cambria" panose="02040503050406030204" pitchFamily="18" charset="0"/>
                <a:ea typeface="宋体" panose="02010600030101010101" pitchFamily="2" charset="-122"/>
              </a:rPr>
              <a:t>t[j]=t[next[j]]</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因此，可以改进</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的计算方法，先用前述方法得到</a:t>
            </a:r>
            <a:r>
              <a:rPr lang="en-US" altLang="zh-CN" dirty="0">
                <a:latin typeface="Cambria" panose="02040503050406030204" pitchFamily="18" charset="0"/>
                <a:ea typeface="宋体" panose="02010600030101010101" pitchFamily="2" charset="-122"/>
              </a:rPr>
              <a:t>next[j]</a:t>
            </a:r>
            <a:r>
              <a:rPr lang="zh-CN" altLang="en-US" dirty="0">
                <a:latin typeface="Cambria" panose="02040503050406030204" pitchFamily="18" charset="0"/>
                <a:ea typeface="宋体" panose="02010600030101010101" pitchFamily="2" charset="-122"/>
              </a:rPr>
              <a:t>的值，假设为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t[j]≠t[k]</a:t>
            </a:r>
            <a:r>
              <a:rPr lang="zh-CN" altLang="en-US" dirty="0">
                <a:solidFill>
                  <a:srgbClr val="00B0F0"/>
                </a:solidFill>
                <a:latin typeface="Cambria" panose="02040503050406030204" pitchFamily="18" charset="0"/>
                <a:ea typeface="宋体" panose="02010600030101010101" pitchFamily="2" charset="-122"/>
              </a:rPr>
              <a:t>，则</a:t>
            </a:r>
            <a:r>
              <a:rPr lang="en-US" altLang="zh-CN" dirty="0">
                <a:solidFill>
                  <a:srgbClr val="00B0F0"/>
                </a:solidFill>
                <a:latin typeface="Cambria" panose="02040503050406030204" pitchFamily="18" charset="0"/>
                <a:ea typeface="宋体" panose="02010600030101010101" pitchFamily="2" charset="-122"/>
              </a:rPr>
              <a:t>next[j]=k</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前面的方法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t[j]=t[k]</a:t>
            </a:r>
            <a:r>
              <a:rPr lang="zh-CN" altLang="en-US" dirty="0">
                <a:solidFill>
                  <a:srgbClr val="00B0F0"/>
                </a:solidFill>
                <a:latin typeface="Cambria" panose="02040503050406030204" pitchFamily="18" charset="0"/>
                <a:ea typeface="宋体" panose="02010600030101010101" pitchFamily="2" charset="-122"/>
              </a:rPr>
              <a:t>，则</a:t>
            </a:r>
            <a:r>
              <a:rPr lang="en-US" altLang="zh-CN" dirty="0">
                <a:solidFill>
                  <a:srgbClr val="00B0F0"/>
                </a:solidFill>
                <a:latin typeface="Cambria" panose="02040503050406030204" pitchFamily="18" charset="0"/>
                <a:ea typeface="宋体" panose="02010600030101010101" pitchFamily="2" charset="-122"/>
              </a:rPr>
              <a:t>next[j]=next[k]</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next[j]</a:t>
            </a:r>
            <a:r>
              <a:rPr lang="zh-CN" altLang="en-US" dirty="0">
                <a:latin typeface="Cambria" panose="02040503050406030204" pitchFamily="18" charset="0"/>
                <a:ea typeface="宋体" panose="02010600030101010101" pitchFamily="2" charset="-122"/>
              </a:rPr>
              <a:t>的最终计算公式：	</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26</a:t>
            </a:fld>
            <a:endParaRPr lang="zh-CN" altLang="en-US" dirty="0"/>
          </a:p>
        </p:txBody>
      </p:sp>
      <p:pic>
        <p:nvPicPr>
          <p:cNvPr id="2" name="图片 1"/>
          <p:cNvPicPr>
            <a:picLocks noChangeAspect="1"/>
          </p:cNvPicPr>
          <p:nvPr/>
        </p:nvPicPr>
        <p:blipFill>
          <a:blip r:embed="rId2"/>
          <a:stretch>
            <a:fillRect/>
          </a:stretch>
        </p:blipFill>
        <p:spPr>
          <a:xfrm>
            <a:off x="417973" y="5288016"/>
            <a:ext cx="10328218" cy="1062904"/>
          </a:xfrm>
          <a:prstGeom prst="rect">
            <a:avLst/>
          </a:prstGeom>
        </p:spPr>
      </p:pic>
    </p:spTree>
    <p:extLst>
      <p:ext uri="{BB962C8B-B14F-4D97-AF65-F5344CB8AC3E}">
        <p14:creationId xmlns:p14="http://schemas.microsoft.com/office/powerpoint/2010/main" val="305484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667426" cy="6288927"/>
          </a:xfrm>
        </p:spPr>
        <p:txBody>
          <a:bodyPr>
            <a:normAutofit fontScale="925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改进的模式串的</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数组举例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、模式串</a:t>
            </a:r>
            <a:r>
              <a:rPr lang="en-US" altLang="zh-CN" dirty="0">
                <a:latin typeface="Cambria" panose="02040503050406030204" pitchFamily="18" charset="0"/>
                <a:ea typeface="宋体" panose="02010600030101010101" pitchFamily="2" charset="-122"/>
              </a:rPr>
              <a:t>t="</a:t>
            </a:r>
            <a:r>
              <a:rPr lang="en-US" altLang="zh-CN" dirty="0" err="1">
                <a:latin typeface="Cambria" panose="02040503050406030204" pitchFamily="18" charset="0"/>
                <a:ea typeface="宋体" panose="02010600030101010101" pitchFamily="2" charset="-122"/>
              </a:rPr>
              <a:t>ababdac</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数组的计算过程如下：</a:t>
            </a:r>
          </a:p>
          <a:p>
            <a:pPr marL="714375" indent="-447675">
              <a:lnSpc>
                <a:spcPct val="150000"/>
              </a:lnSpc>
              <a:spcBef>
                <a:spcPts val="0"/>
              </a:spcBef>
              <a:buFont typeface="Wingdings" panose="05000000000000000000" pitchFamily="2" charset="2"/>
              <a:buChar char="l"/>
            </a:pPr>
            <a:r>
              <a:rPr lang="en-US" altLang="zh-CN" dirty="0">
                <a:latin typeface="Cambria" panose="02040503050406030204" pitchFamily="18" charset="0"/>
                <a:ea typeface="宋体" panose="02010600030101010101" pitchFamily="2" charset="-122"/>
              </a:rPr>
              <a:t>next[0]=-1</a:t>
            </a:r>
            <a:r>
              <a:rPr lang="zh-CN" altLang="en-US" dirty="0">
                <a:latin typeface="Cambria" panose="02040503050406030204" pitchFamily="18" charset="0"/>
                <a:ea typeface="宋体" panose="02010600030101010101" pitchFamily="2" charset="-122"/>
              </a:rPr>
              <a:t>；</a:t>
            </a:r>
          </a:p>
          <a:p>
            <a:pPr marL="714375" indent="-447675">
              <a:lnSpc>
                <a:spcPct val="150000"/>
              </a:lnSpc>
              <a:spcBef>
                <a:spcPts val="0"/>
              </a:spcBef>
              <a:buFont typeface="Wingdings" panose="05000000000000000000" pitchFamily="2" charset="2"/>
              <a:buChar char="l"/>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j=1</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k=0</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t[j]≠t[k]</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next[1]=k=0</a:t>
            </a:r>
            <a:r>
              <a:rPr lang="zh-CN" altLang="en-US" dirty="0">
                <a:latin typeface="Cambria" panose="02040503050406030204" pitchFamily="18" charset="0"/>
                <a:ea typeface="宋体" panose="02010600030101010101" pitchFamily="2" charset="-122"/>
              </a:rPr>
              <a:t>；</a:t>
            </a:r>
          </a:p>
          <a:p>
            <a:pPr marL="714375" indent="-447675">
              <a:lnSpc>
                <a:spcPct val="150000"/>
              </a:lnSpc>
              <a:spcBef>
                <a:spcPts val="0"/>
              </a:spcBef>
              <a:buFont typeface="Wingdings" panose="05000000000000000000" pitchFamily="2" charset="2"/>
              <a:buChar char="l"/>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j=2</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k=0</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t[j]=t[k]</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next[2]=next[k]=-1</a:t>
            </a:r>
            <a:r>
              <a:rPr lang="zh-CN" altLang="en-US" dirty="0">
                <a:latin typeface="Cambria" panose="02040503050406030204" pitchFamily="18" charset="0"/>
                <a:ea typeface="宋体" panose="02010600030101010101" pitchFamily="2" charset="-122"/>
              </a:rPr>
              <a:t>；</a:t>
            </a:r>
          </a:p>
          <a:p>
            <a:pPr marL="714375" indent="-447675">
              <a:lnSpc>
                <a:spcPct val="150000"/>
              </a:lnSpc>
              <a:spcBef>
                <a:spcPts val="0"/>
              </a:spcBef>
              <a:buFont typeface="Wingdings" panose="05000000000000000000" pitchFamily="2" charset="2"/>
              <a:buChar char="l"/>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j=3</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t[j]=t[k]</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next[3]=next[k]=0</a:t>
            </a:r>
            <a:r>
              <a:rPr lang="zh-CN" altLang="en-US" dirty="0">
                <a:latin typeface="Cambria" panose="02040503050406030204" pitchFamily="18" charset="0"/>
                <a:ea typeface="宋体" panose="02010600030101010101" pitchFamily="2" charset="-122"/>
              </a:rPr>
              <a:t>；</a:t>
            </a:r>
          </a:p>
          <a:p>
            <a:pPr marL="714375" indent="-447675">
              <a:lnSpc>
                <a:spcPct val="150000"/>
              </a:lnSpc>
              <a:spcBef>
                <a:spcPts val="0"/>
              </a:spcBef>
              <a:buFont typeface="Wingdings" panose="05000000000000000000" pitchFamily="2" charset="2"/>
              <a:buChar char="l"/>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j=4</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k=2</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t[j]≠t[k]</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next[4]=k=2</a:t>
            </a:r>
            <a:r>
              <a:rPr lang="zh-CN" altLang="en-US" dirty="0">
                <a:latin typeface="Cambria" panose="02040503050406030204" pitchFamily="18" charset="0"/>
                <a:ea typeface="宋体" panose="02010600030101010101" pitchFamily="2" charset="-122"/>
              </a:rPr>
              <a:t>；</a:t>
            </a:r>
          </a:p>
          <a:p>
            <a:pPr marL="714375" indent="-447675">
              <a:lnSpc>
                <a:spcPct val="150000"/>
              </a:lnSpc>
              <a:spcBef>
                <a:spcPts val="0"/>
              </a:spcBef>
              <a:buFont typeface="Wingdings" panose="05000000000000000000" pitchFamily="2" charset="2"/>
              <a:buChar char="l"/>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j=5</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k=0</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t[j]=t[k]</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next[5]=next[k]=-1</a:t>
            </a:r>
            <a:r>
              <a:rPr lang="zh-CN" altLang="en-US" dirty="0">
                <a:latin typeface="Cambria" panose="02040503050406030204" pitchFamily="18" charset="0"/>
                <a:ea typeface="宋体" panose="02010600030101010101" pitchFamily="2" charset="-122"/>
              </a:rPr>
              <a:t>；</a:t>
            </a:r>
          </a:p>
          <a:p>
            <a:pPr marL="714375" indent="-447675">
              <a:lnSpc>
                <a:spcPct val="150000"/>
              </a:lnSpc>
              <a:spcBef>
                <a:spcPts val="0"/>
              </a:spcBef>
              <a:buFont typeface="Wingdings" panose="05000000000000000000" pitchFamily="2" charset="2"/>
              <a:buChar char="l"/>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j=6</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t[j]≠t[k]</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next[6]=k=1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266700" indent="0">
              <a:lnSpc>
                <a:spcPct val="150000"/>
              </a:lnSpc>
              <a:spcBef>
                <a:spcPts val="0"/>
              </a:spcBef>
              <a:buNone/>
            </a:pPr>
            <a:r>
              <a:rPr lang="zh-CN" altLang="en-US" dirty="0">
                <a:latin typeface="Cambria" panose="02040503050406030204" pitchFamily="18" charset="0"/>
                <a:ea typeface="宋体" panose="02010600030101010101" pitchFamily="2" charset="-122"/>
              </a:rPr>
              <a:t>因此，模式串</a:t>
            </a:r>
            <a:r>
              <a:rPr lang="en-US" altLang="zh-CN" dirty="0">
                <a:latin typeface="Cambria" panose="02040503050406030204" pitchFamily="18" charset="0"/>
                <a:ea typeface="宋体" panose="02010600030101010101" pitchFamily="2" charset="-122"/>
              </a:rPr>
              <a:t>t="</a:t>
            </a:r>
            <a:r>
              <a:rPr lang="en-US" altLang="zh-CN" dirty="0" err="1">
                <a:latin typeface="Cambria" panose="02040503050406030204" pitchFamily="18" charset="0"/>
                <a:ea typeface="宋体" panose="02010600030101010101" pitchFamily="2" charset="-122"/>
              </a:rPr>
              <a:t>ababdac</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数组为：</a:t>
            </a:r>
            <a:endParaRPr lang="en-US" altLang="zh-CN" dirty="0">
              <a:latin typeface="Cambria" panose="02040503050406030204" pitchFamily="18" charset="0"/>
              <a:ea typeface="宋体" panose="02010600030101010101" pitchFamily="2" charset="-122"/>
            </a:endParaRPr>
          </a:p>
          <a:p>
            <a:pPr marL="266700" indent="0">
              <a:lnSpc>
                <a:spcPct val="150000"/>
              </a:lnSpc>
              <a:spcBef>
                <a:spcPts val="0"/>
              </a:spcBef>
              <a:buNone/>
            </a:pPr>
            <a:r>
              <a:rPr lang="en-US" altLang="zh-CN" dirty="0">
                <a:latin typeface="Cambria" panose="02040503050406030204" pitchFamily="18" charset="0"/>
                <a:ea typeface="宋体" panose="02010600030101010101" pitchFamily="2" charset="-122"/>
              </a:rPr>
              <a:t>{-1, 0, -1, 0, 2, -1, 1}</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27</a:t>
            </a:fld>
            <a:endParaRPr lang="zh-CN" altLang="en-US" dirty="0"/>
          </a:p>
        </p:txBody>
      </p:sp>
    </p:spTree>
    <p:extLst>
      <p:ext uri="{BB962C8B-B14F-4D97-AF65-F5344CB8AC3E}">
        <p14:creationId xmlns:p14="http://schemas.microsoft.com/office/powerpoint/2010/main" val="362869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667426" cy="3378862"/>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可以采用</a:t>
            </a:r>
            <a:r>
              <a:rPr lang="en-US" altLang="zh-CN" dirty="0">
                <a:latin typeface="Cambria" panose="02040503050406030204" pitchFamily="18" charset="0"/>
                <a:ea typeface="宋体" panose="02010600030101010101" pitchFamily="2" charset="-122"/>
              </a:rPr>
              <a:t>KMP</a:t>
            </a:r>
            <a:r>
              <a:rPr lang="zh-CN" altLang="en-US" dirty="0">
                <a:latin typeface="Cambria" panose="02040503050406030204" pitchFamily="18" charset="0"/>
                <a:ea typeface="宋体" panose="02010600030101010101" pitchFamily="2" charset="-122"/>
              </a:rPr>
              <a:t>算法求模式串</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数组：</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令主串</a:t>
            </a:r>
            <a:r>
              <a:rPr lang="en-US" altLang="zh-CN" dirty="0">
                <a:latin typeface="Cambria" panose="02040503050406030204" pitchFamily="18" charset="0"/>
                <a:ea typeface="宋体" panose="02010600030101010101" pitchFamily="2" charset="-122"/>
              </a:rPr>
              <a:t>s=t</a:t>
            </a:r>
            <a:r>
              <a:rPr lang="zh-CN" altLang="en-US" dirty="0">
                <a:latin typeface="Cambria" panose="02040503050406030204" pitchFamily="18" charset="0"/>
                <a:ea typeface="宋体" panose="02010600030101010101" pitchFamily="2" charset="-122"/>
              </a:rPr>
              <a:t>，并设</a:t>
            </a:r>
            <a:r>
              <a:rPr lang="en-US" altLang="zh-CN" dirty="0">
                <a:latin typeface="Cambria" panose="02040503050406030204" pitchFamily="18" charset="0"/>
                <a:ea typeface="宋体" panose="02010600030101010101" pitchFamily="2" charset="-122"/>
              </a:rPr>
              <a:t>next[0]=-1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&gt;0</a:t>
            </a:r>
            <a:r>
              <a:rPr lang="zh-CN" altLang="en-US" dirty="0">
                <a:latin typeface="Cambria" panose="02040503050406030204" pitchFamily="18" charset="0"/>
                <a:ea typeface="宋体" panose="02010600030101010101" pitchFamily="2" charset="-122"/>
              </a:rPr>
              <a:t>，假设已确定</a:t>
            </a:r>
            <a:r>
              <a:rPr lang="en-US" altLang="zh-CN" dirty="0">
                <a:latin typeface="Cambria" panose="02040503050406030204" pitchFamily="18" charset="0"/>
                <a:ea typeface="宋体" panose="02010600030101010101" pitchFamily="2" charset="-122"/>
              </a:rPr>
              <a:t>next[0], next[1], …, next[i-1]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考虑</a:t>
            </a:r>
            <a:r>
              <a:rPr lang="en-US" altLang="zh-CN" dirty="0">
                <a:latin typeface="Cambria" panose="02040503050406030204" pitchFamily="18" charset="0"/>
                <a:ea typeface="宋体" panose="02010600030101010101" pitchFamily="2" charset="-122"/>
              </a:rPr>
              <a:t>s[</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时，此时</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即为子串</a:t>
            </a:r>
            <a:r>
              <a:rPr lang="en-US" altLang="zh-CN" dirty="0">
                <a:latin typeface="Cambria" panose="02040503050406030204" pitchFamily="18" charset="0"/>
                <a:ea typeface="宋体" panose="02010600030101010101" pitchFamily="2" charset="-122"/>
              </a:rPr>
              <a:t>t[0, i-2]</a:t>
            </a:r>
            <a:r>
              <a:rPr lang="zh-CN" altLang="en-US" dirty="0">
                <a:latin typeface="Cambria" panose="02040503050406030204" pitchFamily="18" charset="0"/>
                <a:ea typeface="宋体" panose="02010600030101010101" pitchFamily="2" charset="-122"/>
              </a:rPr>
              <a:t>的所有前缀中与子串</a:t>
            </a:r>
            <a:r>
              <a:rPr lang="en-US" altLang="zh-CN" dirty="0">
                <a:latin typeface="Cambria" panose="02040503050406030204" pitchFamily="18" charset="0"/>
                <a:ea typeface="宋体" panose="02010600030101010101" pitchFamily="2" charset="-122"/>
              </a:rPr>
              <a:t>t[1, i-1]</a:t>
            </a:r>
            <a:r>
              <a:rPr lang="zh-CN" altLang="en-US" dirty="0">
                <a:latin typeface="Cambria" panose="02040503050406030204" pitchFamily="18" charset="0"/>
                <a:ea typeface="宋体" panose="02010600030101010101" pitchFamily="2" charset="-122"/>
              </a:rPr>
              <a:t>的所有后缀相同的子串的最大长度，因此，当</a:t>
            </a:r>
            <a:r>
              <a:rPr lang="en-US" altLang="zh-CN" dirty="0">
                <a:latin typeface="Cambria" panose="02040503050406030204" pitchFamily="18" charset="0"/>
                <a:ea typeface="宋体" panose="02010600030101010101" pitchFamily="2" charset="-122"/>
              </a:rPr>
              <a:t>s[</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]≠t[j]</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next[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，否则</a:t>
            </a:r>
            <a:r>
              <a:rPr lang="en-US" altLang="zh-CN" dirty="0">
                <a:latin typeface="Cambria" panose="02040503050406030204" pitchFamily="18" charset="0"/>
                <a:ea typeface="宋体" panose="02010600030101010101" pitchFamily="2" charset="-122"/>
              </a:rPr>
              <a:t>next[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]=next[j]</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根据这种方法计算模式串</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ababdac</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数组的过程如下图所示。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6" y="3443863"/>
            <a:ext cx="10632102" cy="3040675"/>
          </a:xfrm>
          <a:prstGeom prst="rect">
            <a:avLst/>
          </a:prstGeom>
          <a:noFill/>
        </p:spPr>
      </p:pic>
    </p:spTree>
    <p:extLst>
      <p:ext uri="{BB962C8B-B14F-4D97-AF65-F5344CB8AC3E}">
        <p14:creationId xmlns:p14="http://schemas.microsoft.com/office/powerpoint/2010/main" val="367247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667426" cy="6288926"/>
          </a:xfrm>
        </p:spPr>
        <p:txBody>
          <a:bodyPr>
            <a:normAutofit fontScale="925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KMP</a:t>
            </a:r>
            <a:r>
              <a:rPr lang="zh-CN" altLang="en-US" dirty="0">
                <a:latin typeface="Cambria" panose="02040503050406030204" pitchFamily="18" charset="0"/>
                <a:ea typeface="宋体" panose="02010600030101010101" pitchFamily="2" charset="-122"/>
              </a:rPr>
              <a:t>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、求</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数组的实现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计算模式串的</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数组的方法与</a:t>
            </a:r>
            <a:r>
              <a:rPr lang="en-US" altLang="zh-CN" dirty="0">
                <a:latin typeface="Cambria" panose="02040503050406030204" pitchFamily="18" charset="0"/>
                <a:ea typeface="宋体" panose="02010600030101010101" pitchFamily="2" charset="-122"/>
              </a:rPr>
              <a:t>KMP</a:t>
            </a:r>
            <a:r>
              <a:rPr lang="zh-CN" altLang="en-US" dirty="0">
                <a:latin typeface="Cambria" panose="02040503050406030204" pitchFamily="18" charset="0"/>
                <a:ea typeface="宋体" panose="02010600030101010101" pitchFamily="2" charset="-122"/>
              </a:rPr>
              <a:t>算法基本类似，只是，</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开始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因为从模式串的第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个字符开始求</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数组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，因为</a:t>
            </a:r>
            <a:r>
              <a:rPr lang="en-US" altLang="zh-CN" dirty="0">
                <a:latin typeface="Cambria" panose="02040503050406030204" pitchFamily="18" charset="0"/>
                <a:ea typeface="宋体" panose="02010600030101010101" pitchFamily="2" charset="-122"/>
              </a:rPr>
              <a:t>next[0]</a:t>
            </a:r>
            <a:r>
              <a:rPr lang="zh-CN" altLang="en-US" dirty="0">
                <a:latin typeface="Cambria" panose="02040503050406030204" pitchFamily="18" charset="0"/>
                <a:ea typeface="宋体" panose="02010600030101010101" pitchFamily="2" charset="-122"/>
              </a:rPr>
              <a:t>不需要求，而模式匹配需要从第一个元素开始判断。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kmp_next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KMP</a:t>
            </a:r>
            <a:r>
              <a:rPr lang="zh-CN" altLang="en-US" dirty="0">
                <a:latin typeface="Cambria" panose="02040503050406030204" pitchFamily="18" charset="0"/>
                <a:ea typeface="宋体" panose="02010600030101010101" pitchFamily="2" charset="-122"/>
              </a:rPr>
              <a:t>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当求得</a:t>
            </a:r>
            <a:r>
              <a:rPr lang="en-US" altLang="zh-CN" dirty="0">
                <a:solidFill>
                  <a:srgbClr val="00B0F0"/>
                </a:solidFill>
                <a:latin typeface="Cambria" panose="02040503050406030204" pitchFamily="18" charset="0"/>
                <a:ea typeface="宋体" panose="02010600030101010101" pitchFamily="2" charset="-122"/>
              </a:rPr>
              <a:t>next</a:t>
            </a:r>
            <a:r>
              <a:rPr lang="zh-CN" altLang="en-US" dirty="0">
                <a:solidFill>
                  <a:srgbClr val="00B0F0"/>
                </a:solidFill>
                <a:latin typeface="Cambria" panose="02040503050406030204" pitchFamily="18" charset="0"/>
                <a:ea typeface="宋体" panose="02010600030101010101" pitchFamily="2" charset="-122"/>
              </a:rPr>
              <a:t>数组之后，即可进行快速模式匹配</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kmp</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平均和最坏时间复杂度均为</a:t>
            </a:r>
            <a:r>
              <a:rPr lang="en-US" altLang="zh-CN" dirty="0">
                <a:solidFill>
                  <a:srgbClr val="00B0F0"/>
                </a:solidFill>
                <a:latin typeface="Cambria" panose="02040503050406030204" pitchFamily="18" charset="0"/>
                <a:ea typeface="宋体" panose="02010600030101010101" pitchFamily="2" charset="-122"/>
              </a:rPr>
              <a:t>O(</a:t>
            </a:r>
            <a:r>
              <a:rPr lang="en-US" altLang="zh-CN" dirty="0" err="1">
                <a:solidFill>
                  <a:srgbClr val="00B0F0"/>
                </a:solidFill>
                <a:latin typeface="Cambria" panose="02040503050406030204" pitchFamily="18" charset="0"/>
                <a:ea typeface="宋体" panose="02010600030101010101" pitchFamily="2" charset="-122"/>
              </a:rPr>
              <a:t>n+m</a:t>
            </a:r>
            <a:r>
              <a:rPr lang="en-US" altLang="zh-CN"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O(m)</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29</a:t>
            </a:fld>
            <a:endParaRPr lang="zh-CN" altLang="en-US" dirty="0"/>
          </a:p>
        </p:txBody>
      </p:sp>
    </p:spTree>
    <p:extLst>
      <p:ext uri="{BB962C8B-B14F-4D97-AF65-F5344CB8AC3E}">
        <p14:creationId xmlns:p14="http://schemas.microsoft.com/office/powerpoint/2010/main" val="247362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37658" cy="6423679"/>
          </a:xfrm>
        </p:spPr>
        <p:txBody>
          <a:bodyPr>
            <a:normAutofit/>
          </a:bodyPr>
          <a:lstStyle/>
          <a:p>
            <a:pPr marL="0" indent="357188">
              <a:lnSpc>
                <a:spcPct val="150000"/>
              </a:lnSpc>
              <a:buNone/>
            </a:pPr>
            <a:r>
              <a:rPr lang="zh-CN" altLang="en-US" dirty="0">
                <a:latin typeface="Cambria" panose="02040503050406030204" pitchFamily="18" charset="0"/>
                <a:ea typeface="宋体" panose="02010600030101010101" pitchFamily="2" charset="-122"/>
              </a:rPr>
              <a:t>目录：</a:t>
            </a:r>
            <a:endParaRPr lang="en-US" altLang="zh-CN" dirty="0">
              <a:latin typeface="Cambria" panose="02040503050406030204" pitchFamily="18" charset="0"/>
              <a:ea typeface="宋体" panose="02010600030101010101" pitchFamily="2" charset="-122"/>
            </a:endParaRPr>
          </a:p>
          <a:p>
            <a:pPr marL="0" indent="357188">
              <a:lnSpc>
                <a:spcPct val="150000"/>
              </a:lnSpc>
              <a:buNone/>
            </a:pPr>
            <a:r>
              <a:rPr lang="en-US" altLang="zh-CN" dirty="0">
                <a:latin typeface="Cambria" panose="02040503050406030204" pitchFamily="18" charset="0"/>
                <a:ea typeface="宋体" panose="02010600030101010101" pitchFamily="2" charset="-122"/>
              </a:rPr>
              <a:t>5.1 </a:t>
            </a:r>
            <a:r>
              <a:rPr lang="zh-CN" altLang="en-US" dirty="0">
                <a:latin typeface="Cambria" panose="02040503050406030204" pitchFamily="18" charset="0"/>
                <a:ea typeface="宋体" panose="02010600030101010101" pitchFamily="2" charset="-122"/>
              </a:rPr>
              <a:t>线性表查找</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2"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5.2 </a:t>
            </a:r>
            <a:r>
              <a:rPr lang="zh-CN" altLang="en-US" dirty="0">
                <a:latin typeface="Cambria" panose="02040503050406030204" pitchFamily="18" charset="0"/>
                <a:ea typeface="宋体" panose="02010600030101010101" pitchFamily="2" charset="-122"/>
              </a:rPr>
              <a:t>二叉查找树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3"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5.3 </a:t>
            </a:r>
            <a:r>
              <a:rPr lang="zh-CN" altLang="en-US" dirty="0">
                <a:latin typeface="Cambria" panose="02040503050406030204" pitchFamily="18" charset="0"/>
                <a:ea typeface="宋体" panose="02010600030101010101" pitchFamily="2" charset="-122"/>
              </a:rPr>
              <a:t>多路查找树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 action="ppaction://noaction"/>
              </a:rPr>
              <a:t>链接</a:t>
            </a:r>
            <a:r>
              <a:rPr lang="en-US" altLang="zh-CN" dirty="0">
                <a:latin typeface="Cambria" panose="02040503050406030204" pitchFamily="18" charset="0"/>
                <a:ea typeface="宋体" panose="02010600030101010101" pitchFamily="2" charset="-122"/>
                <a:hlinkClick r:id="rId4" action="ppaction://hlinksldjump"/>
              </a:rPr>
              <a:t>]</a:t>
            </a:r>
            <a:endParaRPr lang="en-US" altLang="zh-CN" dirty="0">
              <a:latin typeface="Cambria" panose="02040503050406030204" pitchFamily="18" charset="0"/>
              <a:ea typeface="宋体" panose="02010600030101010101" pitchFamily="2" charset="-122"/>
            </a:endParaRPr>
          </a:p>
          <a:p>
            <a:pPr marL="0" indent="357188">
              <a:lnSpc>
                <a:spcPct val="150000"/>
              </a:lnSpc>
              <a:buNone/>
            </a:pPr>
            <a:r>
              <a:rPr lang="en-US" altLang="zh-CN" dirty="0">
                <a:latin typeface="Cambria" panose="02040503050406030204" pitchFamily="18" charset="0"/>
                <a:ea typeface="宋体" panose="02010600030101010101" pitchFamily="2" charset="-122"/>
              </a:rPr>
              <a:t>5.4 </a:t>
            </a:r>
            <a:r>
              <a:rPr lang="zh-CN" altLang="en-US" dirty="0">
                <a:latin typeface="Cambria" panose="02040503050406030204" pitchFamily="18" charset="0"/>
                <a:ea typeface="宋体" panose="02010600030101010101" pitchFamily="2" charset="-122"/>
              </a:rPr>
              <a:t>散列法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5"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5.5 Trie</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6" action="ppaction://hlinksldjump"/>
              </a:rPr>
              <a:t>链接</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a:t>
            </a:fld>
            <a:endParaRPr lang="zh-CN" altLang="en-US" dirty="0"/>
          </a:p>
        </p:txBody>
      </p:sp>
    </p:spTree>
    <p:extLst>
      <p:ext uri="{BB962C8B-B14F-4D97-AF65-F5344CB8AC3E}">
        <p14:creationId xmlns:p14="http://schemas.microsoft.com/office/powerpoint/2010/main" val="17311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2946599"/>
          </a:xfrm>
        </p:spPr>
        <p:txBody>
          <a:bodyPr>
            <a:normAutofit fontScale="925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5.1.4 </a:t>
            </a:r>
            <a:r>
              <a:rPr lang="zh-CN" altLang="en-US" b="1" dirty="0">
                <a:latin typeface="Cambria" panose="02040503050406030204" pitchFamily="18" charset="0"/>
                <a:ea typeface="宋体" panose="02010600030101010101" pitchFamily="2" charset="-122"/>
              </a:rPr>
              <a:t>跳跃链表</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要实现对有序链表的快速查找</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需要对链表进行扩展</a:t>
            </a:r>
            <a:r>
              <a:rPr lang="zh-CN" altLang="en-US" dirty="0">
                <a:latin typeface="Cambria" panose="02040503050406030204" pitchFamily="18" charset="0"/>
                <a:ea typeface="宋体" panose="02010600030101010101" pitchFamily="2" charset="-122"/>
              </a:rPr>
              <a:t>，一种方法是在</a:t>
            </a:r>
            <a:r>
              <a:rPr lang="zh-CN" altLang="en-US" dirty="0">
                <a:solidFill>
                  <a:srgbClr val="00B0F0"/>
                </a:solidFill>
                <a:latin typeface="Cambria" panose="02040503050406030204" pitchFamily="18" charset="0"/>
                <a:ea typeface="宋体" panose="02010600030101010101" pitchFamily="2" charset="-122"/>
              </a:rPr>
              <a:t>原链表的基础上添加一层链表</a:t>
            </a:r>
            <a:r>
              <a:rPr lang="zh-CN" altLang="en-US" dirty="0">
                <a:latin typeface="Cambria" panose="02040503050406030204" pitchFamily="18" charset="0"/>
                <a:ea typeface="宋体" panose="02010600030101010101" pitchFamily="2" charset="-122"/>
              </a:rPr>
              <a:t>，如下图</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所示。</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当然，如果再加一层链表，效率会更高，如下图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30</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317" y="3154090"/>
            <a:ext cx="10447436" cy="3130332"/>
          </a:xfrm>
          <a:prstGeom prst="rect">
            <a:avLst/>
          </a:prstGeom>
          <a:noFill/>
        </p:spPr>
      </p:pic>
    </p:spTree>
    <p:extLst>
      <p:ext uri="{BB962C8B-B14F-4D97-AF65-F5344CB8AC3E}">
        <p14:creationId xmlns:p14="http://schemas.microsoft.com/office/powerpoint/2010/main" val="36898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5506919"/>
          </a:xfrm>
        </p:spPr>
        <p:txBody>
          <a:bodyPr>
            <a:normAutofit fontScale="925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一、跳跃链表的定义和表示</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跳跃链表</a:t>
            </a:r>
            <a:r>
              <a:rPr lang="en-US" altLang="zh-CN" dirty="0">
                <a:latin typeface="Cambria" panose="02040503050406030204" pitchFamily="18" charset="0"/>
                <a:ea typeface="宋体" panose="02010600030101010101" pitchFamily="2" charset="-122"/>
              </a:rPr>
              <a:t>(Skip List)</a:t>
            </a:r>
            <a:r>
              <a:rPr lang="zh-CN" altLang="en-US" dirty="0">
                <a:latin typeface="Cambria" panose="02040503050406030204" pitchFamily="18" charset="0"/>
                <a:ea typeface="宋体" panose="02010600030101010101" pitchFamily="2" charset="-122"/>
              </a:rPr>
              <a:t>是一种特殊的</a:t>
            </a:r>
            <a:r>
              <a:rPr lang="zh-CN" altLang="en-US" dirty="0">
                <a:solidFill>
                  <a:srgbClr val="00B0F0"/>
                </a:solidFill>
                <a:latin typeface="Cambria" panose="02040503050406030204" pitchFamily="18" charset="0"/>
                <a:ea typeface="宋体" panose="02010600030101010101" pitchFamily="2" charset="-122"/>
              </a:rPr>
              <a:t>有序链表</a:t>
            </a:r>
            <a:r>
              <a:rPr lang="zh-CN" altLang="en-US" dirty="0">
                <a:latin typeface="Cambria" panose="02040503050406030204" pitchFamily="18" charset="0"/>
                <a:ea typeface="宋体" panose="02010600030101010101" pitchFamily="2" charset="-122"/>
              </a:rPr>
              <a:t>，通过</a:t>
            </a:r>
            <a:r>
              <a:rPr lang="zh-CN" altLang="en-US" dirty="0">
                <a:solidFill>
                  <a:srgbClr val="00B0F0"/>
                </a:solidFill>
                <a:latin typeface="Cambria" panose="02040503050406030204" pitchFamily="18" charset="0"/>
                <a:ea typeface="宋体" panose="02010600030101010101" pitchFamily="2" charset="-122"/>
              </a:rPr>
              <a:t>在链表的每个结点中添加若干个指向下一个结点的指针</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形成多层链表</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从而达到对链表进行快速查找和维护的目的</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跳表各层链表中，最底层链表为普通的有序链表，保存了所有的数据，其它各层链表中的结点都是其下层链表中结点的子集，层次越高，结点越少，而结点越少，则跳跃的幅度就越大，因此上层链表可以看成是下层链表的“快速通道”。</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31</a:t>
            </a:fld>
            <a:endParaRPr lang="zh-CN" altLang="en-US" dirty="0"/>
          </a:p>
        </p:txBody>
      </p:sp>
    </p:spTree>
    <p:extLst>
      <p:ext uri="{BB962C8B-B14F-4D97-AF65-F5344CB8AC3E}">
        <p14:creationId xmlns:p14="http://schemas.microsoft.com/office/powerpoint/2010/main" val="116431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752216" cy="6315497"/>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跳表是对链表的扩展：每一个结点中有多个</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指针，</a:t>
            </a:r>
            <a:r>
              <a:rPr lang="en-US" altLang="zh-CN" dirty="0">
                <a:latin typeface="Cambria" panose="02040503050406030204" pitchFamily="18" charset="0"/>
                <a:ea typeface="宋体" panose="02010600030101010101" pitchFamily="2" charset="-122"/>
              </a:rPr>
              <a:t>next[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为指向第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层链表中下一个结点的指针。跳表的类型定义如下：</a:t>
            </a: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const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ML =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)ceil(log(N)/log(2)) + 1);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跳表的层数的上限</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sklNode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keytype</a:t>
            </a:r>
            <a:r>
              <a:rPr lang="en-US" altLang="zh-CN" dirty="0">
                <a:solidFill>
                  <a:srgbClr val="7030A0"/>
                </a:solidFill>
                <a:latin typeface="Cambria" panose="02040503050406030204" pitchFamily="18" charset="0"/>
                <a:ea typeface="宋体" panose="02010600030101010101" pitchFamily="2" charset="-122"/>
              </a:rPr>
              <a:t> key;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键值</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sklNode</a:t>
            </a:r>
            <a:r>
              <a:rPr lang="en-US" altLang="zh-CN" dirty="0">
                <a:solidFill>
                  <a:srgbClr val="7030A0"/>
                </a:solidFill>
                <a:latin typeface="Cambria" panose="02040503050406030204" pitchFamily="18" charset="0"/>
                <a:ea typeface="宋体" panose="02010600030101010101" pitchFamily="2" charset="-122"/>
              </a:rPr>
              <a:t> *next[ML];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各层的</a:t>
            </a:r>
            <a:r>
              <a:rPr lang="en-US" altLang="zh-CN" dirty="0">
                <a:solidFill>
                  <a:srgbClr val="00B0F0"/>
                </a:solidFill>
                <a:latin typeface="Cambria" panose="02040503050406030204" pitchFamily="18" charset="0"/>
                <a:ea typeface="宋体" panose="02010600030101010101" pitchFamily="2" charset="-122"/>
              </a:rPr>
              <a:t>next</a:t>
            </a:r>
            <a:r>
              <a:rPr lang="zh-CN" altLang="en-US" dirty="0">
                <a:solidFill>
                  <a:srgbClr val="00B0F0"/>
                </a:solidFill>
                <a:latin typeface="Cambria" panose="02040503050406030204" pitchFamily="18" charset="0"/>
                <a:ea typeface="宋体" panose="02010600030101010101" pitchFamily="2" charset="-122"/>
              </a:rPr>
              <a:t>指针</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sklNode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for(</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=0;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&lt;ML;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next[</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]=NULL;</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skipList</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sklNode</a:t>
            </a:r>
            <a:r>
              <a:rPr lang="en-US" altLang="zh-CN" dirty="0">
                <a:solidFill>
                  <a:srgbClr val="7030A0"/>
                </a:solidFill>
                <a:latin typeface="Cambria" panose="02040503050406030204" pitchFamily="18" charset="0"/>
                <a:ea typeface="宋体" panose="02010600030101010101" pitchFamily="2" charset="-122"/>
              </a:rPr>
              <a:t> *head;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跳表的头结点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level;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跳表的层数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skipList</a:t>
            </a:r>
            <a:r>
              <a:rPr lang="en-US" altLang="zh-CN" dirty="0">
                <a:solidFill>
                  <a:srgbClr val="7030A0"/>
                </a:solidFill>
                <a:latin typeface="Cambria" panose="02040503050406030204" pitchFamily="18" charset="0"/>
                <a:ea typeface="宋体" panose="02010600030101010101" pitchFamily="2" charset="-122"/>
              </a:rPr>
              <a:t>():level(0){</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head = new </a:t>
            </a:r>
            <a:r>
              <a:rPr lang="en-US" altLang="zh-CN" dirty="0" err="1">
                <a:solidFill>
                  <a:srgbClr val="7030A0"/>
                </a:solidFill>
                <a:latin typeface="Cambria" panose="02040503050406030204" pitchFamily="18" charset="0"/>
                <a:ea typeface="宋体" panose="02010600030101010101" pitchFamily="2" charset="-122"/>
              </a:rPr>
              <a:t>sklNode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32</a:t>
            </a:fld>
            <a:endParaRPr lang="zh-CN" altLang="en-US" dirty="0"/>
          </a:p>
        </p:txBody>
      </p:sp>
    </p:spTree>
    <p:extLst>
      <p:ext uri="{BB962C8B-B14F-4D97-AF65-F5344CB8AC3E}">
        <p14:creationId xmlns:p14="http://schemas.microsoft.com/office/powerpoint/2010/main" val="70246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918470" cy="6315497"/>
          </a:xfrm>
        </p:spPr>
        <p:txBody>
          <a:bodyPr>
            <a:normAutofit fontScale="70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二、跳表的查找操作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跳表查找操作的顺序是：</a:t>
            </a:r>
            <a:r>
              <a:rPr lang="zh-CN" altLang="en-US" dirty="0">
                <a:solidFill>
                  <a:srgbClr val="00B0F0"/>
                </a:solidFill>
                <a:latin typeface="Cambria" panose="02040503050406030204" pitchFamily="18" charset="0"/>
                <a:ea typeface="宋体" panose="02010600030101010101" pitchFamily="2" charset="-122"/>
              </a:rPr>
              <a:t>先在最上一层链表中从左向右查找，然后依次向下层查找，直到最底层的某个结点结束</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在跳表</a:t>
            </a:r>
            <a:r>
              <a:rPr lang="en-US" altLang="zh-CN" dirty="0" err="1">
                <a:latin typeface="Cambria" panose="02040503050406030204" pitchFamily="18" charset="0"/>
                <a:ea typeface="宋体" panose="02010600030101010101" pitchFamily="2" charset="-122"/>
              </a:rPr>
              <a:t>skl</a:t>
            </a:r>
            <a:r>
              <a:rPr lang="zh-CN" altLang="en-US" dirty="0">
                <a:latin typeface="Cambria" panose="02040503050406030204" pitchFamily="18" charset="0"/>
                <a:ea typeface="宋体" panose="02010600030101010101" pitchFamily="2" charset="-122"/>
              </a:rPr>
              <a:t>中查找是否存在键值为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、假设当前结点为</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，初始化：</a:t>
            </a:r>
            <a:r>
              <a:rPr lang="en-US" altLang="zh-CN" dirty="0">
                <a:latin typeface="Cambria" panose="02040503050406030204" pitchFamily="18" charset="0"/>
                <a:ea typeface="宋体" panose="02010600030101010101" pitchFamily="2" charset="-122"/>
              </a:rPr>
              <a:t>cur=</a:t>
            </a:r>
            <a:r>
              <a:rPr lang="en-US" altLang="zh-CN" dirty="0" err="1">
                <a:latin typeface="Cambria" panose="02040503050406030204" pitchFamily="18" charset="0"/>
                <a:ea typeface="宋体" panose="02010600030101010101" pitchFamily="2" charset="-122"/>
              </a:rPr>
              <a:t>skl.head</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、假设当前为第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层链表，</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的初始值为</a:t>
            </a:r>
            <a:r>
              <a:rPr lang="en-US" altLang="zh-CN" dirty="0">
                <a:latin typeface="Cambria" panose="02040503050406030204" pitchFamily="18" charset="0"/>
                <a:ea typeface="宋体" panose="02010600030101010101" pitchFamily="2" charset="-122"/>
              </a:rPr>
              <a:t>skl.level-1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、沿该层结点的</a:t>
            </a:r>
            <a:r>
              <a:rPr lang="en-US" altLang="zh-CN" dirty="0">
                <a:latin typeface="Cambria" panose="02040503050406030204" pitchFamily="18" charset="0"/>
                <a:ea typeface="宋体" panose="02010600030101010101" pitchFamily="2" charset="-122"/>
              </a:rPr>
              <a:t>next[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方向遍历该层链表，</a:t>
            </a:r>
            <a:r>
              <a:rPr lang="zh-CN" altLang="en-US" dirty="0">
                <a:solidFill>
                  <a:srgbClr val="00B0F0"/>
                </a:solidFill>
                <a:latin typeface="Cambria" panose="02040503050406030204" pitchFamily="18" charset="0"/>
                <a:ea typeface="宋体" panose="02010600030101010101" pitchFamily="2" charset="-122"/>
              </a:rPr>
              <a:t>直到</a:t>
            </a:r>
            <a:r>
              <a:rPr lang="en-US" altLang="zh-CN" dirty="0">
                <a:solidFill>
                  <a:srgbClr val="00B0F0"/>
                </a:solidFill>
                <a:latin typeface="Cambria" panose="02040503050406030204" pitchFamily="18" charset="0"/>
                <a:ea typeface="宋体" panose="02010600030101010101" pitchFamily="2" charset="-122"/>
              </a:rPr>
              <a:t>cur-&gt;next[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为空或结点</a:t>
            </a:r>
            <a:r>
              <a:rPr lang="en-US" altLang="zh-CN" dirty="0">
                <a:solidFill>
                  <a:srgbClr val="00B0F0"/>
                </a:solidFill>
                <a:latin typeface="Cambria" panose="02040503050406030204" pitchFamily="18" charset="0"/>
                <a:ea typeface="宋体" panose="02010600030101010101" pitchFamily="2" charset="-122"/>
              </a:rPr>
              <a:t>cur-&gt;next[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中的键值不小于</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为止</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cur-&gt;next[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的键值等于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，则查询结束</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也可以进入第</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步，直到查询到最底层链表为止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，否则进入第</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&gt;0</a:t>
            </a:r>
            <a:r>
              <a:rPr lang="zh-CN" altLang="en-US" dirty="0">
                <a:latin typeface="Cambria" panose="02040503050406030204" pitchFamily="18" charset="0"/>
                <a:ea typeface="宋体" panose="02010600030101010101" pitchFamily="2" charset="-122"/>
              </a:rPr>
              <a:t>，考虑</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next[i-1]</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i-1</a:t>
            </a:r>
            <a:r>
              <a:rPr lang="zh-CN" altLang="en-US" dirty="0">
                <a:latin typeface="Cambria" panose="02040503050406030204" pitchFamily="18" charset="0"/>
                <a:ea typeface="宋体" panose="02010600030101010101" pitchFamily="2" charset="-122"/>
              </a:rPr>
              <a:t>层，回到第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步；如果</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，则进入第</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cur-&gt;next[0]</a:t>
            </a:r>
            <a:r>
              <a:rPr lang="zh-CN" altLang="en-US" dirty="0">
                <a:latin typeface="Cambria" panose="02040503050406030204" pitchFamily="18" charset="0"/>
                <a:ea typeface="宋体" panose="02010600030101010101" pitchFamily="2" charset="-122"/>
              </a:rPr>
              <a:t>为空或者</a:t>
            </a:r>
            <a:r>
              <a:rPr lang="en-US" altLang="zh-CN" dirty="0">
                <a:latin typeface="Cambria" panose="02040503050406030204" pitchFamily="18" charset="0"/>
                <a:ea typeface="宋体" panose="02010600030101010101" pitchFamily="2" charset="-122"/>
              </a:rPr>
              <a:t>cur-&gt;next[0]</a:t>
            </a:r>
            <a:r>
              <a:rPr lang="zh-CN" altLang="en-US" dirty="0">
                <a:latin typeface="Cambria" panose="02040503050406030204" pitchFamily="18" charset="0"/>
                <a:ea typeface="宋体" panose="02010600030101010101" pitchFamily="2" charset="-122"/>
              </a:rPr>
              <a:t>的键值不等于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，则表示跳表中不存在键值为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的结点。结束。</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33</a:t>
            </a:fld>
            <a:endParaRPr lang="zh-CN" altLang="en-US" dirty="0"/>
          </a:p>
        </p:txBody>
      </p:sp>
    </p:spTree>
    <p:extLst>
      <p:ext uri="{BB962C8B-B14F-4D97-AF65-F5344CB8AC3E}">
        <p14:creationId xmlns:p14="http://schemas.microsoft.com/office/powerpoint/2010/main" val="20987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918470" cy="4749440"/>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下图所示的跳表</a:t>
            </a:r>
            <a:r>
              <a:rPr lang="en-US" altLang="zh-CN" dirty="0" err="1">
                <a:latin typeface="Cambria" panose="02040503050406030204" pitchFamily="18" charset="0"/>
                <a:ea typeface="宋体" panose="02010600030101010101" pitchFamily="2" charset="-122"/>
              </a:rPr>
              <a:t>skl</a:t>
            </a:r>
            <a:r>
              <a:rPr lang="zh-CN" altLang="en-US" dirty="0">
                <a:latin typeface="Cambria" panose="02040503050406030204" pitchFamily="18" charset="0"/>
                <a:ea typeface="宋体" panose="02010600030101010101" pitchFamily="2" charset="-122"/>
              </a:rPr>
              <a:t>中查找键值为</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的操作过程。</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第一轮：令</a:t>
            </a:r>
            <a:r>
              <a:rPr lang="en-US" altLang="zh-CN" dirty="0">
                <a:latin typeface="Cambria" panose="02040503050406030204" pitchFamily="18" charset="0"/>
                <a:ea typeface="宋体" panose="02010600030101010101" pitchFamily="2" charset="-122"/>
              </a:rPr>
              <a:t>cur=</a:t>
            </a:r>
            <a:r>
              <a:rPr lang="en-US" altLang="zh-CN" dirty="0" err="1">
                <a:latin typeface="Cambria" panose="02040503050406030204" pitchFamily="18" charset="0"/>
                <a:ea typeface="宋体" panose="02010600030101010101" pitchFamily="2" charset="-122"/>
              </a:rPr>
              <a:t>skl.head</a:t>
            </a:r>
            <a:r>
              <a:rPr lang="zh-CN" altLang="en-US" dirty="0">
                <a:latin typeface="Cambria" panose="02040503050406030204" pitchFamily="18" charset="0"/>
                <a:ea typeface="宋体" panose="02010600030101010101" pitchFamily="2" charset="-122"/>
              </a:rPr>
              <a:t>，首先从</a:t>
            </a:r>
            <a:r>
              <a:rPr lang="en-US" altLang="zh-CN" dirty="0">
                <a:latin typeface="Cambria" panose="02040503050406030204" pitchFamily="18" charset="0"/>
                <a:ea typeface="宋体" panose="02010600030101010101" pitchFamily="2" charset="-122"/>
              </a:rPr>
              <a:t>cur-&gt;next[2]</a:t>
            </a:r>
            <a:r>
              <a:rPr lang="zh-CN" altLang="en-US" dirty="0">
                <a:latin typeface="Cambria" panose="02040503050406030204" pitchFamily="18" charset="0"/>
                <a:ea typeface="宋体" panose="02010600030101010101" pitchFamily="2" charset="-122"/>
              </a:rPr>
              <a:t>开始遍历最上层的链表，当</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到达结点</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时，由于</a:t>
            </a:r>
            <a:r>
              <a:rPr lang="en-US" altLang="zh-CN" dirty="0">
                <a:latin typeface="Cambria" panose="02040503050406030204" pitchFamily="18" charset="0"/>
                <a:ea typeface="宋体" panose="02010600030101010101" pitchFamily="2" charset="-122"/>
              </a:rPr>
              <a:t>cur-&gt;next[2]</a:t>
            </a:r>
            <a:r>
              <a:rPr lang="zh-CN" altLang="en-US" dirty="0">
                <a:latin typeface="Cambria" panose="02040503050406030204" pitchFamily="18" charset="0"/>
                <a:ea typeface="宋体" panose="02010600030101010101" pitchFamily="2" charset="-122"/>
              </a:rPr>
              <a:t>为结点</a:t>
            </a:r>
            <a:r>
              <a:rPr lang="en-US" altLang="zh-CN" dirty="0">
                <a:latin typeface="Cambria" panose="02040503050406030204" pitchFamily="18" charset="0"/>
                <a:ea typeface="宋体" panose="02010600030101010101" pitchFamily="2" charset="-122"/>
              </a:rPr>
              <a:t>12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12&gt;10</a:t>
            </a:r>
            <a:r>
              <a:rPr lang="zh-CN" altLang="en-US" dirty="0">
                <a:latin typeface="Cambria" panose="02040503050406030204" pitchFamily="18" charset="0"/>
                <a:ea typeface="宋体" panose="02010600030101010101" pitchFamily="2" charset="-122"/>
              </a:rPr>
              <a:t>，因此最上层链表结束。</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第二轮：从</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沿</a:t>
            </a:r>
            <a:r>
              <a:rPr lang="en-US" altLang="zh-CN" dirty="0">
                <a:latin typeface="Cambria" panose="02040503050406030204" pitchFamily="18" charset="0"/>
                <a:ea typeface="宋体" panose="02010600030101010101" pitchFamily="2" charset="-122"/>
              </a:rPr>
              <a:t>next[1]</a:t>
            </a:r>
            <a:r>
              <a:rPr lang="zh-CN" altLang="en-US" dirty="0">
                <a:latin typeface="Cambria" panose="02040503050406030204" pitchFamily="18" charset="0"/>
                <a:ea typeface="宋体" panose="02010600030101010101" pitchFamily="2" charset="-122"/>
              </a:rPr>
              <a:t>指针方向搜索第二层链表，当</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到达结点</a:t>
            </a:r>
            <a:r>
              <a:rPr lang="en-US" altLang="zh-CN" dirty="0">
                <a:latin typeface="Cambria" panose="02040503050406030204" pitchFamily="18" charset="0"/>
                <a:ea typeface="宋体" panose="02010600030101010101" pitchFamily="2" charset="-122"/>
              </a:rPr>
              <a:t>9</a:t>
            </a:r>
            <a:r>
              <a:rPr lang="zh-CN" altLang="en-US" dirty="0">
                <a:latin typeface="Cambria" panose="02040503050406030204" pitchFamily="18" charset="0"/>
                <a:ea typeface="宋体" panose="02010600030101010101" pitchFamily="2" charset="-122"/>
              </a:rPr>
              <a:t>时，由于</a:t>
            </a:r>
            <a:r>
              <a:rPr lang="en-US" altLang="zh-CN" dirty="0">
                <a:latin typeface="Cambria" panose="02040503050406030204" pitchFamily="18" charset="0"/>
                <a:ea typeface="宋体" panose="02010600030101010101" pitchFamily="2" charset="-122"/>
              </a:rPr>
              <a:t>cur-&gt;next[1]</a:t>
            </a:r>
            <a:r>
              <a:rPr lang="zh-CN" altLang="en-US" dirty="0">
                <a:latin typeface="Cambria" panose="02040503050406030204" pitchFamily="18" charset="0"/>
                <a:ea typeface="宋体" panose="02010600030101010101" pitchFamily="2" charset="-122"/>
              </a:rPr>
              <a:t>为结点</a:t>
            </a:r>
            <a:r>
              <a:rPr lang="en-US" altLang="zh-CN" dirty="0">
                <a:latin typeface="Cambria" panose="02040503050406030204" pitchFamily="18" charset="0"/>
                <a:ea typeface="宋体" panose="02010600030101010101" pitchFamily="2" charset="-122"/>
              </a:rPr>
              <a:t>12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12&gt;10</a:t>
            </a:r>
            <a:r>
              <a:rPr lang="zh-CN" altLang="en-US" dirty="0">
                <a:latin typeface="Cambria" panose="02040503050406030204" pitchFamily="18" charset="0"/>
                <a:ea typeface="宋体" panose="02010600030101010101" pitchFamily="2" charset="-122"/>
              </a:rPr>
              <a:t>，因此本层搜索结束，进入下一层。</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第三轮：从</a:t>
            </a:r>
            <a:r>
              <a:rPr lang="en-US" altLang="zh-CN" dirty="0">
                <a:latin typeface="Cambria" panose="02040503050406030204" pitchFamily="18" charset="0"/>
                <a:ea typeface="宋体" panose="02010600030101010101" pitchFamily="2" charset="-122"/>
              </a:rPr>
              <a:t>cur(</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9)</a:t>
            </a:r>
            <a:r>
              <a:rPr lang="zh-CN" altLang="en-US" dirty="0">
                <a:latin typeface="Cambria" panose="02040503050406030204" pitchFamily="18" charset="0"/>
                <a:ea typeface="宋体" panose="02010600030101010101" pitchFamily="2" charset="-122"/>
              </a:rPr>
              <a:t>沿</a:t>
            </a:r>
            <a:r>
              <a:rPr lang="en-US" altLang="zh-CN" dirty="0">
                <a:latin typeface="Cambria" panose="02040503050406030204" pitchFamily="18" charset="0"/>
                <a:ea typeface="宋体" panose="02010600030101010101" pitchFamily="2" charset="-122"/>
              </a:rPr>
              <a:t>next[0]</a:t>
            </a:r>
            <a:r>
              <a:rPr lang="zh-CN" altLang="en-US" dirty="0">
                <a:latin typeface="Cambria" panose="02040503050406030204" pitchFamily="18" charset="0"/>
                <a:ea typeface="宋体" panose="02010600030101010101" pitchFamily="2" charset="-122"/>
              </a:rPr>
              <a:t>指针方向搜索最底层链表，</a:t>
            </a:r>
            <a:r>
              <a:rPr lang="en-US" altLang="zh-CN" dirty="0">
                <a:latin typeface="Cambria" panose="02040503050406030204" pitchFamily="18" charset="0"/>
                <a:ea typeface="宋体" panose="02010600030101010101" pitchFamily="2" charset="-122"/>
              </a:rPr>
              <a:t>cur-&gt;next[0]</a:t>
            </a:r>
            <a:r>
              <a:rPr lang="zh-CN" altLang="en-US" dirty="0">
                <a:latin typeface="Cambria" panose="02040503050406030204" pitchFamily="18" charset="0"/>
                <a:ea typeface="宋体" panose="02010600030101010101" pitchFamily="2" charset="-122"/>
              </a:rPr>
              <a:t>为结点</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，查找成功。</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34</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t="42583" b="11558"/>
          <a:stretch/>
        </p:blipFill>
        <p:spPr bwMode="auto">
          <a:xfrm>
            <a:off x="400409" y="4971623"/>
            <a:ext cx="11010543" cy="1512915"/>
          </a:xfrm>
          <a:prstGeom prst="rect">
            <a:avLst/>
          </a:prstGeom>
          <a:noFill/>
        </p:spPr>
      </p:pic>
    </p:spTree>
    <p:extLst>
      <p:ext uri="{BB962C8B-B14F-4D97-AF65-F5344CB8AC3E}">
        <p14:creationId xmlns:p14="http://schemas.microsoft.com/office/powerpoint/2010/main" val="159847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918470"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跳表查找操作的实现：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实现间函数</a:t>
            </a:r>
            <a:r>
              <a:rPr lang="en-US" altLang="zh-CN" dirty="0" err="1">
                <a:latin typeface="Cambria" panose="02040503050406030204" pitchFamily="18" charset="0"/>
                <a:ea typeface="宋体" panose="02010600030101010101" pitchFamily="2" charset="-122"/>
              </a:rPr>
              <a:t>skl_search</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平均时间复杂度为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35</a:t>
            </a:fld>
            <a:endParaRPr lang="zh-CN" altLang="en-US" dirty="0"/>
          </a:p>
        </p:txBody>
      </p:sp>
    </p:spTree>
    <p:extLst>
      <p:ext uri="{BB962C8B-B14F-4D97-AF65-F5344CB8AC3E}">
        <p14:creationId xmlns:p14="http://schemas.microsoft.com/office/powerpoint/2010/main" val="421720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918470" cy="6288926"/>
          </a:xfrm>
        </p:spPr>
        <p:txBody>
          <a:bodyPr>
            <a:normAutofit fontScale="850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三、跳表的插入操作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当插入一个结点时，通常通过随机的方法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即掷硬币方法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确定该结点出现的最高层次。</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掷硬币方法</a:t>
            </a:r>
            <a:r>
              <a:rPr lang="zh-CN" altLang="en-US" dirty="0">
                <a:latin typeface="Cambria" panose="02040503050406030204" pitchFamily="18" charset="0"/>
                <a:ea typeface="宋体" panose="02010600030101010101" pitchFamily="2" charset="-122"/>
              </a:rPr>
              <a:t>是指从第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层开始，通过掷硬币逐层决定每一层是否包含新添加的结点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假设硬币正面表示添加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，直到出现硬币为反面为止，从而得到新插入的结点出现的最高层次。</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假设通过掷硬币方法得到的结果为</a:t>
            </a:r>
            <a:r>
              <a:rPr lang="en-US" altLang="zh-CN" dirty="0">
                <a:solidFill>
                  <a:srgbClr val="00B0F0"/>
                </a:solidFill>
                <a:latin typeface="Cambria" panose="02040503050406030204" pitchFamily="18" charset="0"/>
                <a:ea typeface="宋体" panose="02010600030101010101" pitchFamily="2" charset="-122"/>
              </a:rPr>
              <a:t>level</a:t>
            </a:r>
            <a:r>
              <a:rPr lang="zh-CN" altLang="en-US" dirty="0">
                <a:solidFill>
                  <a:srgbClr val="00B0F0"/>
                </a:solidFill>
                <a:latin typeface="Cambria" panose="02040503050406030204" pitchFamily="18" charset="0"/>
                <a:ea typeface="宋体" panose="02010600030101010101" pitchFamily="2" charset="-122"/>
              </a:rPr>
              <a:t>，则从</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到</a:t>
            </a:r>
            <a:r>
              <a:rPr lang="en-US" altLang="zh-CN" dirty="0">
                <a:solidFill>
                  <a:srgbClr val="00B0F0"/>
                </a:solidFill>
                <a:latin typeface="Cambria" panose="02040503050406030204" pitchFamily="18" charset="0"/>
                <a:ea typeface="宋体" panose="02010600030101010101" pitchFamily="2" charset="-122"/>
              </a:rPr>
              <a:t>level</a:t>
            </a:r>
            <a:r>
              <a:rPr lang="zh-CN" altLang="en-US" dirty="0">
                <a:solidFill>
                  <a:srgbClr val="00B0F0"/>
                </a:solidFill>
                <a:latin typeface="Cambria" panose="02040503050406030204" pitchFamily="18" charset="0"/>
                <a:ea typeface="宋体" panose="02010600030101010101" pitchFamily="2" charset="-122"/>
              </a:rPr>
              <a:t>层的链表中都要加上该结点。</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在链表中添加结点的方法与普通链表相同：先确定插入位置的前一个结点，然后通过</a:t>
            </a:r>
            <a:r>
              <a:rPr lang="en-US" altLang="zh-CN" dirty="0">
                <a:solidFill>
                  <a:srgbClr val="00B0F0"/>
                </a:solidFill>
                <a:latin typeface="Cambria" panose="02040503050406030204" pitchFamily="18" charset="0"/>
                <a:ea typeface="宋体" panose="02010600030101010101" pitchFamily="2" charset="-122"/>
              </a:rPr>
              <a:t>next</a:t>
            </a:r>
            <a:r>
              <a:rPr lang="zh-CN" altLang="en-US" dirty="0">
                <a:solidFill>
                  <a:srgbClr val="00B0F0"/>
                </a:solidFill>
                <a:latin typeface="Cambria" panose="02040503050406030204" pitchFamily="18" charset="0"/>
                <a:ea typeface="宋体" panose="02010600030101010101" pitchFamily="2" charset="-122"/>
              </a:rPr>
              <a:t>重定向将新结点加入到链表中。</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确定插入位置的方法与跳表查找操作方法一样，不过是从</a:t>
            </a:r>
            <a:r>
              <a:rPr lang="en-US" altLang="zh-CN" dirty="0">
                <a:latin typeface="Cambria" panose="02040503050406030204" pitchFamily="18" charset="0"/>
                <a:ea typeface="宋体" panose="02010600030101010101" pitchFamily="2" charset="-122"/>
              </a:rPr>
              <a:t>level</a:t>
            </a:r>
            <a:r>
              <a:rPr lang="zh-CN" altLang="en-US" dirty="0">
                <a:latin typeface="Cambria" panose="02040503050406030204" pitchFamily="18" charset="0"/>
                <a:ea typeface="宋体" panose="02010600030101010101" pitchFamily="2" charset="-122"/>
              </a:rPr>
              <a:t>层开始向下逐层确定。</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36</a:t>
            </a:fld>
            <a:endParaRPr lang="zh-CN" altLang="en-US" dirty="0"/>
          </a:p>
        </p:txBody>
      </p:sp>
    </p:spTree>
    <p:extLst>
      <p:ext uri="{BB962C8B-B14F-4D97-AF65-F5344CB8AC3E}">
        <p14:creationId xmlns:p14="http://schemas.microsoft.com/office/powerpoint/2010/main" val="4438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918470" cy="6288926"/>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在跳表</a:t>
            </a:r>
            <a:r>
              <a:rPr lang="en-US" altLang="zh-CN" dirty="0" err="1">
                <a:latin typeface="Cambria" panose="02040503050406030204" pitchFamily="18" charset="0"/>
                <a:ea typeface="宋体" panose="02010600030101010101" pitchFamily="2" charset="-122"/>
              </a:rPr>
              <a:t>skl</a:t>
            </a:r>
            <a:r>
              <a:rPr lang="zh-CN" altLang="en-US" dirty="0">
                <a:latin typeface="Cambria" panose="02040503050406030204" pitchFamily="18" charset="0"/>
                <a:ea typeface="宋体" panose="02010600030101010101" pitchFamily="2" charset="-122"/>
              </a:rPr>
              <a:t>中插入一个键值为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、通过查找操作检查</a:t>
            </a:r>
            <a:r>
              <a:rPr lang="en-US" altLang="zh-CN" dirty="0">
                <a:solidFill>
                  <a:srgbClr val="7030A0"/>
                </a:solidFill>
                <a:latin typeface="Cambria" panose="02040503050406030204" pitchFamily="18" charset="0"/>
                <a:ea typeface="宋体" panose="02010600030101010101" pitchFamily="2" charset="-122"/>
              </a:rPr>
              <a:t>k</a:t>
            </a:r>
            <a:r>
              <a:rPr lang="zh-CN" altLang="en-US" dirty="0">
                <a:solidFill>
                  <a:srgbClr val="7030A0"/>
                </a:solidFill>
                <a:latin typeface="Cambria" panose="02040503050406030204" pitchFamily="18" charset="0"/>
                <a:ea typeface="宋体" panose="02010600030101010101" pitchFamily="2" charset="-122"/>
              </a:rPr>
              <a:t>是否在</a:t>
            </a:r>
            <a:r>
              <a:rPr lang="en-US" altLang="zh-CN" dirty="0" err="1">
                <a:solidFill>
                  <a:srgbClr val="7030A0"/>
                </a:solidFill>
                <a:latin typeface="Cambria" panose="02040503050406030204" pitchFamily="18" charset="0"/>
                <a:ea typeface="宋体" panose="02010600030101010101" pitchFamily="2" charset="-122"/>
              </a:rPr>
              <a:t>skl</a:t>
            </a:r>
            <a:r>
              <a:rPr lang="zh-CN" altLang="en-US" dirty="0">
                <a:solidFill>
                  <a:srgbClr val="7030A0"/>
                </a:solidFill>
                <a:latin typeface="Cambria" panose="02040503050406030204" pitchFamily="18" charset="0"/>
                <a:ea typeface="宋体" panose="02010600030101010101" pitchFamily="2" charset="-122"/>
              </a:rPr>
              <a:t>中存在，如果存在，则插入失败；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、创建一个结点</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，其键值为</a:t>
            </a:r>
            <a:r>
              <a:rPr lang="en-US" altLang="zh-CN" dirty="0">
                <a:solidFill>
                  <a:srgbClr val="7030A0"/>
                </a:solidFill>
                <a:latin typeface="Cambria" panose="02040503050406030204" pitchFamily="18" charset="0"/>
                <a:ea typeface="宋体" panose="02010600030101010101" pitchFamily="2" charset="-122"/>
              </a:rPr>
              <a:t>k</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、通过掷硬币方法确定新插入结点出现的最高层次，假设为</a:t>
            </a:r>
            <a:r>
              <a:rPr lang="en-US" altLang="zh-CN" dirty="0">
                <a:solidFill>
                  <a:srgbClr val="7030A0"/>
                </a:solidFill>
                <a:latin typeface="Cambria" panose="02040503050406030204" pitchFamily="18" charset="0"/>
                <a:ea typeface="宋体" panose="02010600030101010101" pitchFamily="2" charset="-122"/>
              </a:rPr>
              <a:t>level</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、从</a:t>
            </a:r>
            <a:r>
              <a:rPr lang="en-US" altLang="zh-CN" dirty="0">
                <a:solidFill>
                  <a:srgbClr val="7030A0"/>
                </a:solidFill>
                <a:latin typeface="Cambria" panose="02040503050406030204" pitchFamily="18" charset="0"/>
                <a:ea typeface="宋体" panose="02010600030101010101" pitchFamily="2" charset="-122"/>
              </a:rPr>
              <a:t>level</a:t>
            </a:r>
            <a:r>
              <a:rPr lang="zh-CN" altLang="en-US" dirty="0">
                <a:solidFill>
                  <a:srgbClr val="7030A0"/>
                </a:solidFill>
                <a:latin typeface="Cambria" panose="02040503050406030204" pitchFamily="18" charset="0"/>
                <a:ea typeface="宋体" panose="02010600030101010101" pitchFamily="2" charset="-122"/>
              </a:rPr>
              <a:t>层开始，用与跳表查找操作类似的方法确定在每一层链表中插入位置的上一个结点，将</a:t>
            </a:r>
            <a:r>
              <a:rPr lang="en-US" altLang="zh-CN" dirty="0" err="1">
                <a:solidFill>
                  <a:srgbClr val="7030A0"/>
                </a:solidFill>
                <a:latin typeface="Cambria" panose="02040503050406030204" pitchFamily="18" charset="0"/>
                <a:ea typeface="宋体" panose="02010600030101010101" pitchFamily="2" charset="-122"/>
              </a:rPr>
              <a:t>tmp</a:t>
            </a:r>
            <a:r>
              <a:rPr lang="zh-CN" altLang="en-US" dirty="0">
                <a:solidFill>
                  <a:srgbClr val="7030A0"/>
                </a:solidFill>
                <a:latin typeface="Cambria" panose="02040503050406030204" pitchFamily="18" charset="0"/>
                <a:ea typeface="宋体" panose="02010600030101010101" pitchFamily="2" charset="-122"/>
              </a:rPr>
              <a:t>插入到该结点的后面。</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37</a:t>
            </a:fld>
            <a:endParaRPr lang="zh-CN" altLang="en-US" dirty="0"/>
          </a:p>
        </p:txBody>
      </p:sp>
    </p:spTree>
    <p:extLst>
      <p:ext uri="{BB962C8B-B14F-4D97-AF65-F5344CB8AC3E}">
        <p14:creationId xmlns:p14="http://schemas.microsoft.com/office/powerpoint/2010/main" val="25780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918470" cy="6288926"/>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跳表插入操作的实现：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、掷硬币算法</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可以通过</a:t>
            </a:r>
            <a:r>
              <a:rPr lang="en-US" altLang="zh-CN" dirty="0">
                <a:solidFill>
                  <a:srgbClr val="7030A0"/>
                </a:solidFill>
                <a:latin typeface="Cambria" panose="02040503050406030204" pitchFamily="18" charset="0"/>
                <a:ea typeface="宋体" panose="02010600030101010101" pitchFamily="2" charset="-122"/>
              </a:rPr>
              <a:t>rand</a:t>
            </a:r>
            <a:r>
              <a:rPr lang="zh-CN" altLang="en-US" dirty="0">
                <a:solidFill>
                  <a:srgbClr val="7030A0"/>
                </a:solidFill>
                <a:latin typeface="Cambria" panose="02040503050406030204" pitchFamily="18" charset="0"/>
                <a:ea typeface="宋体" panose="02010600030101010101" pitchFamily="2" charset="-122"/>
              </a:rPr>
              <a:t>函数得到一个随机数，并判断其奇偶性。</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实现见函数</a:t>
            </a:r>
            <a:r>
              <a:rPr lang="en-US" altLang="zh-CN" dirty="0" err="1">
                <a:solidFill>
                  <a:srgbClr val="7030A0"/>
                </a:solidFill>
                <a:latin typeface="Cambria" panose="02040503050406030204" pitchFamily="18" charset="0"/>
                <a:ea typeface="宋体" panose="02010600030101010101" pitchFamily="2" charset="-122"/>
              </a:rPr>
              <a:t>get_random_level</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、跳表的插入操作</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先确定插入结点的最高层数</a:t>
            </a:r>
            <a:r>
              <a:rPr lang="en-US" altLang="zh-CN" dirty="0">
                <a:solidFill>
                  <a:srgbClr val="7030A0"/>
                </a:solidFill>
                <a:latin typeface="Cambria" panose="02040503050406030204" pitchFamily="18" charset="0"/>
                <a:ea typeface="宋体" panose="02010600030101010101" pitchFamily="2" charset="-122"/>
              </a:rPr>
              <a:t>level</a:t>
            </a:r>
            <a:r>
              <a:rPr lang="zh-CN" altLang="en-US" dirty="0">
                <a:solidFill>
                  <a:srgbClr val="7030A0"/>
                </a:solidFill>
                <a:latin typeface="Cambria" panose="02040503050406030204" pitchFamily="18" charset="0"/>
                <a:ea typeface="宋体" panose="02010600030101010101" pitchFamily="2" charset="-122"/>
              </a:rPr>
              <a:t>。然后一次将结点插入到</a:t>
            </a:r>
            <a:r>
              <a:rPr lang="en-US" altLang="zh-CN" dirty="0">
                <a:solidFill>
                  <a:srgbClr val="7030A0"/>
                </a:solidFill>
                <a:latin typeface="Cambria" panose="02040503050406030204" pitchFamily="18" charset="0"/>
                <a:ea typeface="宋体" panose="02010600030101010101" pitchFamily="2" charset="-122"/>
              </a:rPr>
              <a:t>level</a:t>
            </a:r>
            <a:r>
              <a:rPr lang="zh-CN" altLang="en-US" dirty="0">
                <a:solidFill>
                  <a:srgbClr val="7030A0"/>
                </a:solidFill>
                <a:latin typeface="Cambria" panose="02040503050406030204" pitchFamily="18" charset="0"/>
                <a:ea typeface="宋体" panose="02010600030101010101" pitchFamily="2" charset="-122"/>
              </a:rPr>
              <a:t>及以下各层中。当插入结点的最高层数大于跳表的层数时，需要更新跳表的层数。</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skl_insert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平均时间复杂度为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38</a:t>
            </a:fld>
            <a:endParaRPr lang="zh-CN" altLang="en-US" dirty="0"/>
          </a:p>
        </p:txBody>
      </p:sp>
    </p:spTree>
    <p:extLst>
      <p:ext uri="{BB962C8B-B14F-4D97-AF65-F5344CB8AC3E}">
        <p14:creationId xmlns:p14="http://schemas.microsoft.com/office/powerpoint/2010/main" val="124190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918470" cy="6288926"/>
          </a:xfrm>
        </p:spPr>
        <p:txBody>
          <a:bodyPr>
            <a:normAutofit fontScale="925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四、跳表的删除操作</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当删除跳表中一个键值为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的结点时，也要确定被删除结点在每层链表中的上一个结点。确定方法与跳表查找操作方法类似，即从顶层向下逐层查找。当确定每一层链表中的位置后</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如果有的话</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，将被删除结点从该层链表中删除。</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当所有层都完成后，最后再释放被删除结点所占用的存储空间。</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最后还要检查跳表中某些层的链表是否为空，如果有，则跳表的层数需要做调整。</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skl_delete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平均时间复杂度为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39</a:t>
            </a:fld>
            <a:endParaRPr lang="zh-CN" altLang="en-US" dirty="0"/>
          </a:p>
        </p:txBody>
      </p:sp>
    </p:spTree>
    <p:extLst>
      <p:ext uri="{BB962C8B-B14F-4D97-AF65-F5344CB8AC3E}">
        <p14:creationId xmlns:p14="http://schemas.microsoft.com/office/powerpoint/2010/main" val="16247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5.1</a:t>
            </a:r>
            <a:r>
              <a:rPr lang="zh-CN" altLang="en-US" b="1" dirty="0">
                <a:latin typeface="Cambria" panose="02040503050406030204" pitchFamily="18" charset="0"/>
                <a:ea typeface="宋体" panose="02010600030101010101" pitchFamily="2" charset="-122"/>
              </a:rPr>
              <a:t>线性表查找</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线性表查找</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在线性表</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顺序表或链表</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中查找键值为给定值的元素</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或结点</a:t>
            </a:r>
            <a:r>
              <a:rPr lang="en-US" altLang="zh-CN"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。最简单的线性表查找方法是顺序查找。</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顺序查找</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指从线性表的第一个元素开始，依次检查线性表的每一个元素的键值是否等于给定值</a:t>
            </a:r>
            <a:r>
              <a:rPr lang="zh-CN" altLang="en-US" dirty="0">
                <a:latin typeface="Cambria" panose="02040503050406030204" pitchFamily="18" charset="0"/>
                <a:ea typeface="宋体" panose="02010600030101010101" pitchFamily="2" charset="-122"/>
              </a:rPr>
              <a:t>。顺序查找的最好时间复杂度为</a:t>
            </a:r>
            <a:r>
              <a:rPr lang="en-US" altLang="zh-CN" dirty="0">
                <a:solidFill>
                  <a:srgbClr val="00B0F0"/>
                </a:solidFill>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，最坏和平均时间复杂度都为</a:t>
            </a:r>
            <a:r>
              <a:rPr lang="en-US" altLang="zh-CN" dirty="0">
                <a:solidFill>
                  <a:srgbClr val="00B0F0"/>
                </a:solidFill>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a:t>
            </a:fld>
            <a:endParaRPr lang="zh-CN" altLang="en-US" dirty="0"/>
          </a:p>
        </p:txBody>
      </p:sp>
    </p:spTree>
    <p:extLst>
      <p:ext uri="{BB962C8B-B14F-4D97-AF65-F5344CB8AC3E}">
        <p14:creationId xmlns:p14="http://schemas.microsoft.com/office/powerpoint/2010/main" val="34076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300805"/>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5.2</a:t>
            </a:r>
            <a:r>
              <a:rPr lang="zh-CN" altLang="en-US" b="1" dirty="0">
                <a:latin typeface="Cambria" panose="02040503050406030204" pitchFamily="18" charset="0"/>
                <a:ea typeface="宋体" panose="02010600030101010101" pitchFamily="2" charset="-122"/>
              </a:rPr>
              <a:t>二叉树查找树</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5.2.1 </a:t>
            </a:r>
            <a:r>
              <a:rPr lang="zh-CN" altLang="en-US" b="1" dirty="0">
                <a:latin typeface="Cambria" panose="02040503050406030204" pitchFamily="18" charset="0"/>
                <a:ea typeface="宋体" panose="02010600030101010101" pitchFamily="2" charset="-122"/>
              </a:rPr>
              <a:t>二叉树查找树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二叉查找树</a:t>
            </a:r>
            <a:r>
              <a:rPr lang="en-US" altLang="zh-CN" dirty="0">
                <a:latin typeface="Cambria" panose="02040503050406030204" pitchFamily="18" charset="0"/>
                <a:ea typeface="宋体" panose="02010600030101010101" pitchFamily="2" charset="-122"/>
              </a:rPr>
              <a:t>(Binary Search Tree, BST)</a:t>
            </a:r>
            <a:r>
              <a:rPr lang="zh-CN" altLang="en-US" dirty="0">
                <a:latin typeface="Cambria" panose="02040503050406030204" pitchFamily="18" charset="0"/>
                <a:ea typeface="宋体" panose="02010600030101010101" pitchFamily="2" charset="-122"/>
              </a:rPr>
              <a:t>也称</a:t>
            </a:r>
            <a:r>
              <a:rPr lang="zh-CN" altLang="en-US" dirty="0">
                <a:solidFill>
                  <a:srgbClr val="00B0F0"/>
                </a:solidFill>
                <a:latin typeface="Cambria" panose="02040503050406030204" pitchFamily="18" charset="0"/>
                <a:ea typeface="宋体" panose="02010600030101010101" pitchFamily="2" charset="-122"/>
              </a:rPr>
              <a:t>二叉排序树</a:t>
            </a:r>
            <a:r>
              <a:rPr lang="zh-CN" altLang="en-US" dirty="0">
                <a:latin typeface="Cambria" panose="02040503050406030204" pitchFamily="18" charset="0"/>
                <a:ea typeface="宋体" panose="02010600030101010101" pitchFamily="2" charset="-122"/>
              </a:rPr>
              <a:t>或</a:t>
            </a:r>
            <a:r>
              <a:rPr lang="zh-CN" altLang="en-US" dirty="0">
                <a:solidFill>
                  <a:srgbClr val="00B0F0"/>
                </a:solidFill>
                <a:latin typeface="Cambria" panose="02040503050406030204" pitchFamily="18" charset="0"/>
                <a:ea typeface="宋体" panose="02010600030101010101" pitchFamily="2" charset="-122"/>
              </a:rPr>
              <a:t>二叉搜索树</a:t>
            </a:r>
            <a:r>
              <a:rPr lang="zh-CN" altLang="en-US" dirty="0">
                <a:latin typeface="Cambria" panose="02040503050406030204" pitchFamily="18" charset="0"/>
                <a:ea typeface="宋体" panose="02010600030101010101" pitchFamily="2" charset="-122"/>
              </a:rPr>
              <a:t>，是指</a:t>
            </a:r>
            <a:r>
              <a:rPr lang="zh-CN" altLang="en-US" dirty="0">
                <a:solidFill>
                  <a:srgbClr val="00B0F0"/>
                </a:solidFill>
                <a:latin typeface="Cambria" panose="02040503050406030204" pitchFamily="18" charset="0"/>
                <a:ea typeface="宋体" panose="02010600030101010101" pitchFamily="2" charset="-122"/>
              </a:rPr>
              <a:t>二叉树中的每一个结点的键值都大于其左子树中所有结点的键值，同时都小于其右结点中所有结点的键值</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二叉查找树具有如下性质：</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、若某结点左子树不空，则该结点的左子树上所有结点的键值均小于该结点的键值；</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、若某结点右子树不空，则该结点的右子树上所有结点的键值均大于该结点的键值；</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、没有键值相等的结点；</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、以每一个结点为根结点所构成的子树都是二叉查找树；</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5</a:t>
            </a:r>
            <a:r>
              <a:rPr lang="zh-CN" altLang="en-US" dirty="0">
                <a:solidFill>
                  <a:srgbClr val="00B0F0"/>
                </a:solidFill>
                <a:latin typeface="Cambria" panose="02040503050406030204" pitchFamily="18" charset="0"/>
                <a:ea typeface="宋体" panose="02010600030101010101" pitchFamily="2" charset="-122"/>
              </a:rPr>
              <a:t>、对二叉查找树进行中根遍历，得到一个单调递增的序列。</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40</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9345" y="1482751"/>
            <a:ext cx="2141599" cy="3099042"/>
          </a:xfrm>
          <a:prstGeom prst="rect">
            <a:avLst/>
          </a:prstGeom>
          <a:noFill/>
        </p:spPr>
      </p:pic>
    </p:spTree>
    <p:extLst>
      <p:ext uri="{BB962C8B-B14F-4D97-AF65-F5344CB8AC3E}">
        <p14:creationId xmlns:p14="http://schemas.microsoft.com/office/powerpoint/2010/main" val="120298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300805"/>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二叉查找树的类型定义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bstNode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keytype</a:t>
            </a:r>
            <a:r>
              <a:rPr lang="en-US" altLang="zh-CN" dirty="0">
                <a:solidFill>
                  <a:srgbClr val="7030A0"/>
                </a:solidFill>
                <a:latin typeface="Cambria" panose="02040503050406030204" pitchFamily="18" charset="0"/>
                <a:ea typeface="宋体" panose="02010600030101010101" pitchFamily="2" charset="-122"/>
              </a:rPr>
              <a:t> key;</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bstNode</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bstNode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(NULL),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(NULL){</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bstTree</a:t>
            </a:r>
            <a:r>
              <a:rPr lang="en-US" altLang="zh-CN" dirty="0">
                <a:solidFill>
                  <a:srgbClr val="7030A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41</a:t>
            </a:fld>
            <a:endParaRPr lang="zh-CN" altLang="en-US" dirty="0"/>
          </a:p>
        </p:txBody>
      </p:sp>
    </p:spTree>
    <p:extLst>
      <p:ext uri="{BB962C8B-B14F-4D97-AF65-F5344CB8AC3E}">
        <p14:creationId xmlns:p14="http://schemas.microsoft.com/office/powerpoint/2010/main" val="2252549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300805"/>
          </a:xfrm>
        </p:spPr>
        <p:txBody>
          <a:bodyPr>
            <a:normAutofit fontScale="92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一、二叉查找树的查找操作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根据二叉查找树的特性，可以采用类似于有序顺序表的二分查找方法进行查找，即从二叉查找树的根结点出发，将当前结点与查找的键值进行比较，根据比较结果将查找的范围转移到左子树或右子树。</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在给定二叉查找树</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中查找键值为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的结点</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为空，则不存在值为</a:t>
            </a:r>
            <a:r>
              <a:rPr lang="en-US" altLang="zh-CN" dirty="0">
                <a:solidFill>
                  <a:srgbClr val="00B0F0"/>
                </a:solidFill>
                <a:latin typeface="Cambria" panose="02040503050406030204" pitchFamily="18" charset="0"/>
                <a:ea typeface="宋体" panose="02010600030101010101" pitchFamily="2" charset="-122"/>
              </a:rPr>
              <a:t>x</a:t>
            </a:r>
            <a:r>
              <a:rPr lang="zh-CN" altLang="en-US" dirty="0">
                <a:solidFill>
                  <a:srgbClr val="00B0F0"/>
                </a:solidFill>
                <a:latin typeface="Cambria" panose="02040503050406030204" pitchFamily="18" charset="0"/>
                <a:ea typeface="宋体" panose="02010600030101010101" pitchFamily="2" charset="-122"/>
              </a:rPr>
              <a:t>的结点，查找结束；否则根据根结点的键值</a:t>
            </a:r>
            <a:r>
              <a:rPr lang="en-US" altLang="zh-CN" dirty="0">
                <a:solidFill>
                  <a:srgbClr val="00B0F0"/>
                </a:solidFill>
                <a:latin typeface="Cambria" panose="02040503050406030204" pitchFamily="18" charset="0"/>
                <a:ea typeface="宋体" panose="02010600030101010101" pitchFamily="2" charset="-122"/>
              </a:rPr>
              <a:t>k1</a:t>
            </a:r>
            <a:r>
              <a:rPr lang="zh-CN" altLang="en-US" dirty="0">
                <a:solidFill>
                  <a:srgbClr val="00B0F0"/>
                </a:solidFill>
                <a:latin typeface="Cambria" panose="02040503050406030204" pitchFamily="18" charset="0"/>
                <a:ea typeface="宋体" panose="02010600030101010101" pitchFamily="2" charset="-122"/>
              </a:rPr>
              <a:t>与</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的比较结果，分为下面三种情况：</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k=k1</a:t>
            </a:r>
            <a:r>
              <a:rPr lang="zh-CN" altLang="en-US" dirty="0">
                <a:solidFill>
                  <a:srgbClr val="00B0F0"/>
                </a:solidFill>
                <a:latin typeface="Cambria" panose="02040503050406030204" pitchFamily="18" charset="0"/>
                <a:ea typeface="宋体" panose="02010600030101010101" pitchFamily="2" charset="-122"/>
              </a:rPr>
              <a:t>，则找到值为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的结点，查找结束；</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k&lt;k1</a:t>
            </a:r>
            <a:r>
              <a:rPr lang="zh-CN" altLang="en-US" dirty="0">
                <a:solidFill>
                  <a:srgbClr val="00B0F0"/>
                </a:solidFill>
                <a:latin typeface="Cambria" panose="02040503050406030204" pitchFamily="18" charset="0"/>
                <a:ea typeface="宋体" panose="02010600030101010101" pitchFamily="2" charset="-122"/>
              </a:rPr>
              <a:t>，则在</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的左子树中查找，进入第</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k&gt;k1</a:t>
            </a:r>
            <a:r>
              <a:rPr lang="zh-CN" altLang="en-US" dirty="0">
                <a:solidFill>
                  <a:srgbClr val="00B0F0"/>
                </a:solidFill>
                <a:latin typeface="Cambria" panose="02040503050406030204" pitchFamily="18" charset="0"/>
                <a:ea typeface="宋体" panose="02010600030101010101" pitchFamily="2" charset="-122"/>
              </a:rPr>
              <a:t>，则在</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的右子树中查找，进入第</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步</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42</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9345" y="1482751"/>
            <a:ext cx="2141599" cy="3099042"/>
          </a:xfrm>
          <a:prstGeom prst="rect">
            <a:avLst/>
          </a:prstGeom>
          <a:noFill/>
        </p:spPr>
      </p:pic>
    </p:spTree>
    <p:extLst>
      <p:ext uri="{BB962C8B-B14F-4D97-AF65-F5344CB8AC3E}">
        <p14:creationId xmlns:p14="http://schemas.microsoft.com/office/powerpoint/2010/main" val="89448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300805"/>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查找操作的实现：</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的左子树和右子树与</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具有类似的结构，因此在二叉查找树的查找操作的实现过程中，当进入</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的左子树或右子树进行查找时，可用</a:t>
            </a:r>
            <a:r>
              <a:rPr lang="zh-CN" altLang="en-US" dirty="0">
                <a:solidFill>
                  <a:srgbClr val="00B0F0"/>
                </a:solidFill>
                <a:latin typeface="Cambria" panose="02040503050406030204" pitchFamily="18" charset="0"/>
                <a:ea typeface="宋体" panose="02010600030101010101" pitchFamily="2" charset="-122"/>
              </a:rPr>
              <a:t>递归实现</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bst_search</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43</a:t>
            </a:fld>
            <a:endParaRPr lang="zh-CN" altLang="en-US" dirty="0"/>
          </a:p>
        </p:txBody>
      </p:sp>
    </p:spTree>
    <p:extLst>
      <p:ext uri="{BB962C8B-B14F-4D97-AF65-F5344CB8AC3E}">
        <p14:creationId xmlns:p14="http://schemas.microsoft.com/office/powerpoint/2010/main" val="19175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300805"/>
          </a:xfrm>
        </p:spPr>
        <p:txBody>
          <a:bodyPr>
            <a:normAutofit fontScale="85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二、二叉查找树的插入操作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在不改变已有结点结构的前提下，将一个新的结点插入到一个二叉查找树中，可以采用与查找一样的方法找该结点在该二叉查找树的插入位置</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空子树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，然后将该结点加入到相应的位置。</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在二叉查找树</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中插入一个键值为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为空，创建</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，并令其键值为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，结束；否则进入第</a:t>
            </a: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、比较</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与树</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的根结点键值</a:t>
            </a:r>
            <a:r>
              <a:rPr lang="en-US" altLang="zh-CN" dirty="0">
                <a:solidFill>
                  <a:srgbClr val="00B0F0"/>
                </a:solidFill>
                <a:latin typeface="Cambria" panose="02040503050406030204" pitchFamily="18" charset="0"/>
                <a:ea typeface="宋体" panose="02010600030101010101" pitchFamily="2" charset="-122"/>
              </a:rPr>
              <a:t>k1</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k&lt;k1</a:t>
            </a:r>
            <a:r>
              <a:rPr lang="zh-CN" altLang="en-US" dirty="0">
                <a:solidFill>
                  <a:srgbClr val="00B0F0"/>
                </a:solidFill>
                <a:latin typeface="Cambria" panose="02040503050406030204" pitchFamily="18" charset="0"/>
                <a:ea typeface="宋体" panose="02010600030101010101" pitchFamily="2" charset="-122"/>
              </a:rPr>
              <a:t>，则进入第</a:t>
            </a: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步；如果</a:t>
            </a:r>
            <a:r>
              <a:rPr lang="en-US" altLang="zh-CN" dirty="0">
                <a:solidFill>
                  <a:srgbClr val="00B0F0"/>
                </a:solidFill>
                <a:latin typeface="Cambria" panose="02040503050406030204" pitchFamily="18" charset="0"/>
                <a:ea typeface="宋体" panose="02010600030101010101" pitchFamily="2" charset="-122"/>
              </a:rPr>
              <a:t>k&gt;k1</a:t>
            </a:r>
            <a:r>
              <a:rPr lang="zh-CN" altLang="en-US" dirty="0">
                <a:solidFill>
                  <a:srgbClr val="00B0F0"/>
                </a:solidFill>
                <a:latin typeface="Cambria" panose="02040503050406030204" pitchFamily="18" charset="0"/>
                <a:ea typeface="宋体" panose="02010600030101010101" pitchFamily="2" charset="-122"/>
              </a:rPr>
              <a:t>，进入第</a:t>
            </a: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步；如果</a:t>
            </a:r>
            <a:r>
              <a:rPr lang="en-US" altLang="zh-CN" dirty="0">
                <a:solidFill>
                  <a:srgbClr val="00B0F0"/>
                </a:solidFill>
                <a:latin typeface="Cambria" panose="02040503050406030204" pitchFamily="18" charset="0"/>
                <a:ea typeface="宋体" panose="02010600030101010101" pitchFamily="2" charset="-122"/>
              </a:rPr>
              <a:t>k=k1</a:t>
            </a:r>
            <a:r>
              <a:rPr lang="zh-CN" altLang="en-US" dirty="0">
                <a:solidFill>
                  <a:srgbClr val="00B0F0"/>
                </a:solidFill>
                <a:latin typeface="Cambria" panose="02040503050406030204" pitchFamily="18" charset="0"/>
                <a:ea typeface="宋体" panose="02010600030101010101" pitchFamily="2" charset="-122"/>
              </a:rPr>
              <a:t>，表明</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中已存在键值为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的结点，插入失败，结束；</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、考虑</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的左子树，进入第</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、考虑</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的右子树，进入第</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步。</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44</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9345" y="1482751"/>
            <a:ext cx="2141599" cy="3099042"/>
          </a:xfrm>
          <a:prstGeom prst="rect">
            <a:avLst/>
          </a:prstGeom>
          <a:noFill/>
        </p:spPr>
      </p:pic>
    </p:spTree>
    <p:extLst>
      <p:ext uri="{BB962C8B-B14F-4D97-AF65-F5344CB8AC3E}">
        <p14:creationId xmlns:p14="http://schemas.microsoft.com/office/powerpoint/2010/main" val="306389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2996475"/>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依次将整数序列</a:t>
            </a:r>
            <a:r>
              <a:rPr lang="en-US" altLang="zh-CN" dirty="0">
                <a:latin typeface="Cambria" panose="02040503050406030204" pitchFamily="18" charset="0"/>
                <a:ea typeface="宋体" panose="02010600030101010101" pitchFamily="2" charset="-122"/>
              </a:rPr>
              <a:t>{5, 3, 2, 6, 8, 4, 7}</a:t>
            </a:r>
            <a:r>
              <a:rPr lang="zh-CN" altLang="en-US" dirty="0">
                <a:latin typeface="Cambria" panose="02040503050406030204" pitchFamily="18" charset="0"/>
                <a:ea typeface="宋体" panose="02010600030101010101" pitchFamily="2" charset="-122"/>
              </a:rPr>
              <a:t>中的元素插入到二叉查找树中。</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插入过程并最终形成的二叉查找树如下图所示。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bst_insert</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45</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179" y="3833929"/>
            <a:ext cx="10624107" cy="2284237"/>
          </a:xfrm>
          <a:prstGeom prst="rect">
            <a:avLst/>
          </a:prstGeom>
          <a:noFill/>
        </p:spPr>
      </p:pic>
    </p:spTree>
    <p:extLst>
      <p:ext uri="{BB962C8B-B14F-4D97-AF65-F5344CB8AC3E}">
        <p14:creationId xmlns:p14="http://schemas.microsoft.com/office/powerpoint/2010/main" val="23439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288926"/>
          </a:xfrm>
        </p:spPr>
        <p:txBody>
          <a:bodyPr>
            <a:normAutofit fontScale="85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三、二叉查找树的删除操作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首先通过与查找类似的方法确定所要删除结点的位置，然后再根据不同情况实施删除操作。</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在二叉查找树</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中删除键值为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、确定键值为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的结点</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为空树，则表明</a:t>
            </a:r>
            <a:r>
              <a:rPr lang="en-US" altLang="zh-CN" dirty="0">
                <a:solidFill>
                  <a:srgbClr val="00B0F0"/>
                </a:solidFill>
                <a:latin typeface="Cambria" panose="02040503050406030204" pitchFamily="18" charset="0"/>
                <a:ea typeface="宋体" panose="02010600030101010101" pitchFamily="2" charset="-122"/>
              </a:rPr>
              <a:t>t</a:t>
            </a:r>
            <a:r>
              <a:rPr lang="zh-CN" altLang="en-US" dirty="0">
                <a:solidFill>
                  <a:srgbClr val="00B0F0"/>
                </a:solidFill>
                <a:latin typeface="Cambria" panose="02040503050406030204" pitchFamily="18" charset="0"/>
                <a:ea typeface="宋体" panose="02010600030101010101" pitchFamily="2" charset="-122"/>
              </a:rPr>
              <a:t>中不存在键值为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的结点，删除失败；否则分为以下几种情况：</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为叶结点，直接删除</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，释放</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所占用的存储空间；</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3</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的右子树为空，用</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的左孩子的键值取代</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的键值，转化为情形</a:t>
            </a:r>
            <a:r>
              <a:rPr lang="en-US" altLang="zh-CN" dirty="0">
                <a:solidFill>
                  <a:srgbClr val="00B0F0"/>
                </a:solidFill>
                <a:latin typeface="Cambria" panose="02040503050406030204" pitchFamily="18" charset="0"/>
                <a:ea typeface="宋体" panose="02010600030101010101" pitchFamily="2" charset="-122"/>
              </a:rPr>
              <a:t>2, 3</a:t>
            </a:r>
            <a:r>
              <a:rPr lang="zh-CN" altLang="en-US" dirty="0">
                <a:solidFill>
                  <a:srgbClr val="00B0F0"/>
                </a:solidFill>
                <a:latin typeface="Cambria" panose="02040503050406030204" pitchFamily="18" charset="0"/>
                <a:ea typeface="宋体" panose="02010600030101010101" pitchFamily="2" charset="-122"/>
              </a:rPr>
              <a:t>或</a:t>
            </a: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删除</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的左孩子。</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、如果</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的右子树不空，求</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的中根序列的直接后继</a:t>
            </a:r>
            <a:r>
              <a:rPr lang="en-US" altLang="zh-CN" dirty="0">
                <a:solidFill>
                  <a:srgbClr val="00B0F0"/>
                </a:solidFill>
                <a:latin typeface="Cambria" panose="02040503050406030204" pitchFamily="18" charset="0"/>
                <a:ea typeface="宋体" panose="02010600030101010101" pitchFamily="2" charset="-122"/>
              </a:rPr>
              <a:t>t2(t1</a:t>
            </a:r>
            <a:r>
              <a:rPr lang="zh-CN" altLang="en-US" dirty="0">
                <a:solidFill>
                  <a:srgbClr val="00B0F0"/>
                </a:solidFill>
                <a:latin typeface="Cambria" panose="02040503050406030204" pitchFamily="18" charset="0"/>
                <a:ea typeface="宋体" panose="02010600030101010101" pitchFamily="2" charset="-122"/>
              </a:rPr>
              <a:t>的右子树的最左结点</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，用</a:t>
            </a:r>
            <a:r>
              <a:rPr lang="en-US" altLang="zh-CN" dirty="0">
                <a:solidFill>
                  <a:srgbClr val="00B0F0"/>
                </a:solidFill>
                <a:latin typeface="Cambria" panose="02040503050406030204" pitchFamily="18" charset="0"/>
                <a:ea typeface="宋体" panose="02010600030101010101" pitchFamily="2" charset="-122"/>
              </a:rPr>
              <a:t>t2</a:t>
            </a:r>
            <a:r>
              <a:rPr lang="zh-CN" altLang="en-US" dirty="0">
                <a:solidFill>
                  <a:srgbClr val="00B0F0"/>
                </a:solidFill>
                <a:latin typeface="Cambria" panose="02040503050406030204" pitchFamily="18" charset="0"/>
                <a:ea typeface="宋体" panose="02010600030101010101" pitchFamily="2" charset="-122"/>
              </a:rPr>
              <a:t>的键值取代</a:t>
            </a:r>
            <a:r>
              <a:rPr lang="en-US" altLang="zh-CN" dirty="0">
                <a:solidFill>
                  <a:srgbClr val="00B0F0"/>
                </a:solidFill>
                <a:latin typeface="Cambria" panose="02040503050406030204" pitchFamily="18" charset="0"/>
                <a:ea typeface="宋体" panose="02010600030101010101" pitchFamily="2" charset="-122"/>
              </a:rPr>
              <a:t>t1</a:t>
            </a:r>
            <a:r>
              <a:rPr lang="zh-CN" altLang="en-US" dirty="0">
                <a:solidFill>
                  <a:srgbClr val="00B0F0"/>
                </a:solidFill>
                <a:latin typeface="Cambria" panose="02040503050406030204" pitchFamily="18" charset="0"/>
                <a:ea typeface="宋体" panose="02010600030101010101" pitchFamily="2" charset="-122"/>
              </a:rPr>
              <a:t>的键值，转化为情形</a:t>
            </a:r>
            <a:r>
              <a:rPr lang="en-US" altLang="zh-CN" dirty="0">
                <a:solidFill>
                  <a:srgbClr val="00B0F0"/>
                </a:solidFill>
                <a:latin typeface="Cambria" panose="02040503050406030204" pitchFamily="18" charset="0"/>
                <a:ea typeface="宋体" panose="02010600030101010101" pitchFamily="2" charset="-122"/>
              </a:rPr>
              <a:t>2</a:t>
            </a:r>
            <a:r>
              <a:rPr lang="zh-CN" altLang="en-US" dirty="0">
                <a:solidFill>
                  <a:srgbClr val="00B0F0"/>
                </a:solidFill>
                <a:latin typeface="Cambria" panose="02040503050406030204" pitchFamily="18" charset="0"/>
                <a:ea typeface="宋体" panose="02010600030101010101" pitchFamily="2" charset="-122"/>
              </a:rPr>
              <a:t>或情形</a:t>
            </a: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删除</a:t>
            </a:r>
            <a:r>
              <a:rPr lang="en-US" altLang="zh-CN" dirty="0">
                <a:solidFill>
                  <a:srgbClr val="00B0F0"/>
                </a:solidFill>
                <a:latin typeface="Cambria" panose="02040503050406030204" pitchFamily="18" charset="0"/>
                <a:ea typeface="宋体" panose="02010600030101010101" pitchFamily="2" charset="-122"/>
              </a:rPr>
              <a:t>t2</a:t>
            </a:r>
            <a:r>
              <a:rPr lang="zh-CN" altLang="en-US" dirty="0">
                <a:solidFill>
                  <a:srgbClr val="00B0F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46</a:t>
            </a:fld>
            <a:endParaRPr lang="zh-CN" altLang="en-US" dirty="0"/>
          </a:p>
        </p:txBody>
      </p:sp>
    </p:spTree>
    <p:extLst>
      <p:ext uri="{BB962C8B-B14F-4D97-AF65-F5344CB8AC3E}">
        <p14:creationId xmlns:p14="http://schemas.microsoft.com/office/powerpoint/2010/main" val="263301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2191553"/>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删除下图中最右图形的二叉查找树中的键值为</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的结点的删除过程。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bst_delete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47</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6" y="2401858"/>
            <a:ext cx="11344997" cy="3217545"/>
          </a:xfrm>
          <a:prstGeom prst="rect">
            <a:avLst/>
          </a:prstGeom>
          <a:noFill/>
        </p:spPr>
      </p:pic>
    </p:spTree>
    <p:extLst>
      <p:ext uri="{BB962C8B-B14F-4D97-AF65-F5344CB8AC3E}">
        <p14:creationId xmlns:p14="http://schemas.microsoft.com/office/powerpoint/2010/main" val="73478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288926"/>
          </a:xfrm>
        </p:spPr>
        <p:txBody>
          <a:bodyPr>
            <a:normAutofit fontScale="925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四、复杂度分析</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在二叉查找树的查找操作中，每一轮查找都将查找范围变为当前结点的左子树或右子树，因此查找时需要比较的最大次数为树的高度。如果每一个结点的左子树和右子树的结点数相等</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或大致相等</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，则树的高度为</a:t>
            </a:r>
            <a:r>
              <a:rPr lang="en-US" altLang="zh-CN" dirty="0">
                <a:latin typeface="Cambria" panose="02040503050406030204" pitchFamily="18" charset="0"/>
                <a:ea typeface="宋体" panose="02010600030101010101" pitchFamily="2" charset="-122"/>
              </a:rPr>
              <a:t>log n</a:t>
            </a:r>
            <a:r>
              <a:rPr lang="zh-CN" altLang="en-US" dirty="0">
                <a:latin typeface="Cambria" panose="02040503050406030204" pitchFamily="18" charset="0"/>
                <a:ea typeface="宋体" panose="02010600030101010101" pitchFamily="2" charset="-122"/>
              </a:rPr>
              <a:t>，此时查找的平均时间复杂度为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但是如果二叉查找树的每个结点至多有</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个孩子结点，即二叉查找树退化为一个链表，此时查找复杂度为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 。二叉查找树的查找操作平均时间复杂度为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同理，插入和删除操作的平均时间复杂度为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，最坏时间复杂度为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48</a:t>
            </a:fld>
            <a:endParaRPr lang="zh-CN" altLang="en-US" dirty="0"/>
          </a:p>
        </p:txBody>
      </p:sp>
    </p:spTree>
    <p:extLst>
      <p:ext uri="{BB962C8B-B14F-4D97-AF65-F5344CB8AC3E}">
        <p14:creationId xmlns:p14="http://schemas.microsoft.com/office/powerpoint/2010/main" val="6597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3682233"/>
          </a:xfrm>
        </p:spPr>
        <p:txBody>
          <a:bodyPr>
            <a:normAutofit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5.2.2 AVL</a:t>
            </a:r>
            <a:r>
              <a:rPr lang="zh-CN" altLang="en-US" b="1" dirty="0">
                <a:latin typeface="Cambria" panose="02040503050406030204" pitchFamily="18" charset="0"/>
                <a:ea typeface="宋体" panose="02010600030101010101" pitchFamily="2" charset="-122"/>
              </a:rPr>
              <a:t>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solidFill>
                  <a:srgbClr val="FF0000"/>
                </a:solidFill>
                <a:latin typeface="Cambria" panose="02040503050406030204" pitchFamily="18" charset="0"/>
                <a:ea typeface="宋体" panose="02010600030101010101" pitchFamily="2" charset="-122"/>
              </a:rPr>
              <a:t>AVL</a:t>
            </a:r>
            <a:r>
              <a:rPr lang="zh-CN" altLang="en-US" b="1" dirty="0">
                <a:solidFill>
                  <a:srgbClr val="FF0000"/>
                </a:solidFill>
                <a:latin typeface="Cambria" panose="02040503050406030204" pitchFamily="18" charset="0"/>
                <a:ea typeface="宋体" panose="02010600030101010101" pitchFamily="2" charset="-122"/>
              </a:rPr>
              <a:t>树</a:t>
            </a:r>
            <a:r>
              <a:rPr lang="zh-CN" altLang="en-US" dirty="0">
                <a:latin typeface="Cambria" panose="02040503050406030204" pitchFamily="18" charset="0"/>
                <a:ea typeface="宋体" panose="02010600030101010101" pitchFamily="2" charset="-122"/>
              </a:rPr>
              <a:t>是一种特殊形式的二叉查找树，</a:t>
            </a:r>
            <a:r>
              <a:rPr lang="zh-CN" altLang="en-US" dirty="0">
                <a:solidFill>
                  <a:srgbClr val="00B0F0"/>
                </a:solidFill>
                <a:latin typeface="Cambria" panose="02040503050406030204" pitchFamily="18" charset="0"/>
                <a:ea typeface="宋体" panose="02010600030101010101" pitchFamily="2" charset="-122"/>
              </a:rPr>
              <a:t>其任何结点的两个子树的高度差不超过</a:t>
            </a:r>
            <a:r>
              <a:rPr lang="en-US" altLang="zh-CN" dirty="0">
                <a:solidFill>
                  <a:srgbClr val="00B0F0"/>
                </a:solidFill>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，因此也被称为</a:t>
            </a:r>
            <a:r>
              <a:rPr lang="zh-CN" altLang="en-US" dirty="0">
                <a:solidFill>
                  <a:srgbClr val="7030A0"/>
                </a:solidFill>
                <a:latin typeface="Cambria" panose="02040503050406030204" pitchFamily="18" charset="0"/>
                <a:ea typeface="宋体" panose="02010600030101010101" pitchFamily="2" charset="-122"/>
              </a:rPr>
              <a:t>高度平衡树</a:t>
            </a:r>
            <a:r>
              <a:rPr lang="zh-CN" altLang="en-US" dirty="0">
                <a:latin typeface="Cambria" panose="02040503050406030204" pitchFamily="18" charset="0"/>
                <a:ea typeface="宋体" panose="02010600030101010101" pitchFamily="2" charset="-122"/>
              </a:rPr>
              <a:t>。如下图</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结点的左子树与右子树的高度差称为</a:t>
            </a:r>
            <a:r>
              <a:rPr lang="zh-CN" altLang="en-US" b="1" dirty="0">
                <a:latin typeface="Cambria" panose="02040503050406030204" pitchFamily="18" charset="0"/>
                <a:ea typeface="宋体" panose="02010600030101010101" pitchFamily="2" charset="-122"/>
              </a:rPr>
              <a:t>平衡因子</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树中所有结点的平衡因子可取三个值：</a:t>
            </a:r>
            <a:r>
              <a:rPr lang="en-US" altLang="zh-CN" dirty="0">
                <a:latin typeface="Cambria" panose="02040503050406030204" pitchFamily="18" charset="0"/>
                <a:ea typeface="宋体" panose="02010600030101010101" pitchFamily="2" charset="-122"/>
              </a:rPr>
              <a:t>1, 0, -1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49</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295" y="3892538"/>
            <a:ext cx="5674591" cy="2603879"/>
          </a:xfrm>
          <a:prstGeom prst="rect">
            <a:avLst/>
          </a:prstGeom>
          <a:noFill/>
        </p:spPr>
      </p:pic>
    </p:spTree>
    <p:extLst>
      <p:ext uri="{BB962C8B-B14F-4D97-AF65-F5344CB8AC3E}">
        <p14:creationId xmlns:p14="http://schemas.microsoft.com/office/powerpoint/2010/main" val="334590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423679"/>
          </a:xfrm>
        </p:spPr>
        <p:txBody>
          <a:bodyPr>
            <a:normAutofit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5.1.1 </a:t>
            </a:r>
            <a:r>
              <a:rPr lang="zh-CN" altLang="en-US" b="1" dirty="0">
                <a:latin typeface="Cambria" panose="02040503050406030204" pitchFamily="18" charset="0"/>
                <a:ea typeface="宋体" panose="02010600030101010101" pitchFamily="2" charset="-122"/>
              </a:rPr>
              <a:t>基于有序顺序表的查找</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当顺序表中元素的键值为有序时，可以采用一些效率较高的查找算法。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一、二分查找</a:t>
            </a:r>
          </a:p>
          <a:p>
            <a:pPr marL="0" indent="357188">
              <a:lnSpc>
                <a:spcPct val="150000"/>
              </a:lnSpc>
              <a:spcBef>
                <a:spcPts val="0"/>
              </a:spcBef>
              <a:buNone/>
            </a:pPr>
            <a:r>
              <a:rPr lang="zh-CN" altLang="en-US" b="1" dirty="0">
                <a:solidFill>
                  <a:srgbClr val="FF0000"/>
                </a:solidFill>
                <a:latin typeface="Cambria" panose="02040503050406030204" pitchFamily="18" charset="0"/>
                <a:ea typeface="宋体" panose="02010600030101010101" pitchFamily="2" charset="-122"/>
              </a:rPr>
              <a:t>二分查找</a:t>
            </a:r>
            <a:r>
              <a:rPr lang="en-US" altLang="zh-CN" dirty="0">
                <a:latin typeface="Cambria" panose="02040503050406030204" pitchFamily="18" charset="0"/>
                <a:ea typeface="宋体" panose="02010600030101010101" pitchFamily="2" charset="-122"/>
              </a:rPr>
              <a:t>(Binary Search)</a:t>
            </a:r>
            <a:r>
              <a:rPr lang="zh-CN" altLang="en-US" dirty="0">
                <a:latin typeface="Cambria" panose="02040503050406030204" pitchFamily="18" charset="0"/>
                <a:ea typeface="宋体" panose="02010600030101010101" pitchFamily="2" charset="-122"/>
              </a:rPr>
              <a:t>也称</a:t>
            </a:r>
            <a:r>
              <a:rPr lang="zh-CN" altLang="en-US" dirty="0">
                <a:solidFill>
                  <a:srgbClr val="FF0000"/>
                </a:solidFill>
                <a:latin typeface="Cambria" panose="02040503050406030204" pitchFamily="18" charset="0"/>
                <a:ea typeface="宋体" panose="02010600030101010101" pitchFamily="2" charset="-122"/>
              </a:rPr>
              <a:t>折半查找</a:t>
            </a:r>
            <a:r>
              <a:rPr lang="zh-CN" altLang="en-US" dirty="0">
                <a:latin typeface="Cambria" panose="02040503050406030204" pitchFamily="18" charset="0"/>
                <a:ea typeface="宋体" panose="02010600030101010101" pitchFamily="2" charset="-122"/>
              </a:rPr>
              <a:t>，属于一种</a:t>
            </a:r>
            <a:r>
              <a:rPr lang="zh-CN" altLang="en-US" dirty="0">
                <a:solidFill>
                  <a:srgbClr val="00B0F0"/>
                </a:solidFill>
                <a:latin typeface="Cambria" panose="02040503050406030204" pitchFamily="18" charset="0"/>
                <a:ea typeface="宋体" panose="02010600030101010101" pitchFamily="2" charset="-122"/>
              </a:rPr>
              <a:t>分治算法</a:t>
            </a:r>
            <a:r>
              <a:rPr lang="zh-CN" altLang="en-US" dirty="0">
                <a:latin typeface="Cambria" panose="02040503050406030204" pitchFamily="18" charset="0"/>
                <a:ea typeface="宋体" panose="02010600030101010101" pitchFamily="2" charset="-122"/>
              </a:rPr>
              <a:t>，其基本思想是：将</a:t>
            </a:r>
            <a:r>
              <a:rPr lang="zh-CN" altLang="en-US" dirty="0">
                <a:solidFill>
                  <a:srgbClr val="00B0F0"/>
                </a:solidFill>
                <a:latin typeface="Cambria" panose="02040503050406030204" pitchFamily="18" charset="0"/>
                <a:ea typeface="宋体" panose="02010600030101010101" pitchFamily="2" charset="-122"/>
              </a:rPr>
              <a:t>位于顺序表中间的元素的键值与查找键值比较</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如果两者相等</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则查找成功</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否则以中间元素为分割点</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将顺序表分割为两个子表，然后在某个子表中进行同样的操作，重复上述过程，直到查找到相应的元素或子表为空为止</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a:t>
            </a:fld>
            <a:endParaRPr lang="zh-CN" altLang="en-US" dirty="0"/>
          </a:p>
        </p:txBody>
      </p:sp>
    </p:spTree>
    <p:extLst>
      <p:ext uri="{BB962C8B-B14F-4D97-AF65-F5344CB8AC3E}">
        <p14:creationId xmlns:p14="http://schemas.microsoft.com/office/powerpoint/2010/main" val="468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288926"/>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在对</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树进行的操作过程中，可以</a:t>
            </a:r>
            <a:r>
              <a:rPr lang="zh-CN" altLang="en-US" dirty="0">
                <a:solidFill>
                  <a:srgbClr val="00B0F0"/>
                </a:solidFill>
                <a:latin typeface="Cambria" panose="02040503050406030204" pitchFamily="18" charset="0"/>
                <a:ea typeface="宋体" panose="02010600030101010101" pitchFamily="2" charset="-122"/>
              </a:rPr>
              <a:t>通过平衡因子检查结点的平衡性</a:t>
            </a:r>
            <a:r>
              <a:rPr lang="zh-CN" altLang="en-US" dirty="0">
                <a:latin typeface="Cambria" panose="02040503050406030204" pitchFamily="18" charset="0"/>
                <a:ea typeface="宋体" panose="02010600030101010101" pitchFamily="2" charset="-122"/>
              </a:rPr>
              <a:t>，也可以</a:t>
            </a:r>
            <a:r>
              <a:rPr lang="zh-CN" altLang="en-US" dirty="0">
                <a:solidFill>
                  <a:srgbClr val="00B0F0"/>
                </a:solidFill>
                <a:latin typeface="Cambria" panose="02040503050406030204" pitchFamily="18" charset="0"/>
                <a:ea typeface="宋体" panose="02010600030101010101" pitchFamily="2" charset="-122"/>
              </a:rPr>
              <a:t>通过子树的高度检查结点的平衡性</a:t>
            </a:r>
            <a:r>
              <a:rPr lang="zh-CN" altLang="en-US" dirty="0">
                <a:latin typeface="Cambria" panose="02040503050406030204" pitchFamily="18" charset="0"/>
                <a:ea typeface="宋体" panose="02010600030101010101" pitchFamily="2" charset="-122"/>
              </a:rPr>
              <a:t>。这里采用第二种方法，因此在结点中需要添加一个表示子树高度的属性。</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树结点的类型定义如下：</a:t>
            </a:r>
            <a:endParaRPr lang="en-US" altLang="zh-CN" dirty="0">
              <a:latin typeface="Cambria" panose="02040503050406030204" pitchFamily="18" charset="0"/>
              <a:ea typeface="宋体" panose="02010600030101010101" pitchFamily="2" charset="-122"/>
            </a:endParaRPr>
          </a:p>
          <a:p>
            <a:pPr marL="0" indent="357188">
              <a:lnSpc>
                <a:spcPct val="12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avlNode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keytype</a:t>
            </a:r>
            <a:r>
              <a:rPr lang="en-US" altLang="zh-CN" dirty="0">
                <a:solidFill>
                  <a:srgbClr val="7030A0"/>
                </a:solidFill>
                <a:latin typeface="Cambria" panose="02040503050406030204" pitchFamily="18" charset="0"/>
                <a:ea typeface="宋体" panose="02010600030101010101" pitchFamily="2" charset="-122"/>
              </a:rPr>
              <a:t> key;</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int h;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以当前结点为根结点的</a:t>
            </a:r>
            <a:r>
              <a:rPr lang="en-US" altLang="zh-CN" dirty="0">
                <a:solidFill>
                  <a:srgbClr val="00B0F0"/>
                </a:solidFill>
                <a:latin typeface="Cambria" panose="02040503050406030204" pitchFamily="18" charset="0"/>
                <a:ea typeface="宋体" panose="02010600030101010101" pitchFamily="2" charset="-122"/>
              </a:rPr>
              <a:t>AVL</a:t>
            </a:r>
            <a:r>
              <a:rPr lang="zh-CN" altLang="en-US" dirty="0">
                <a:solidFill>
                  <a:srgbClr val="00B0F0"/>
                </a:solidFill>
                <a:latin typeface="Cambria" panose="02040503050406030204" pitchFamily="18" charset="0"/>
                <a:ea typeface="宋体" panose="02010600030101010101" pitchFamily="2" charset="-122"/>
              </a:rPr>
              <a:t>树的高度 </a:t>
            </a:r>
          </a:p>
          <a:p>
            <a:pPr marL="0" indent="357188">
              <a:lnSpc>
                <a:spcPct val="12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avlNode</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avlNode</a:t>
            </a:r>
            <a:r>
              <a:rPr lang="en-US" altLang="zh-CN" dirty="0">
                <a:solidFill>
                  <a:srgbClr val="7030A0"/>
                </a:solidFill>
                <a:latin typeface="Cambria" panose="02040503050406030204" pitchFamily="18" charset="0"/>
                <a:ea typeface="宋体" panose="02010600030101010101" pitchFamily="2" charset="-122"/>
              </a:rPr>
              <a:t>():h(1),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(NULL),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(NULL){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avlTree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由于在判断</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树的某个结点为根结点的子树是否平衡时，需要获取其子树的高度，可采用如下函数：</a:t>
            </a:r>
          </a:p>
          <a:p>
            <a:pPr marL="0" indent="357188">
              <a:lnSpc>
                <a:spcPct val="120000"/>
              </a:lnSpc>
              <a:spcBef>
                <a:spcPts val="0"/>
              </a:spcBef>
              <a:buNone/>
            </a:pP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avl_height</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avlTree</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avl</a:t>
            </a:r>
            <a:r>
              <a:rPr lang="en-US" altLang="zh-CN" dirty="0">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	return </a:t>
            </a:r>
            <a:r>
              <a:rPr lang="en-US" altLang="zh-CN" dirty="0" err="1">
                <a:latin typeface="Cambria" panose="02040503050406030204" pitchFamily="18" charset="0"/>
                <a:ea typeface="宋体" panose="02010600030101010101" pitchFamily="2" charset="-122"/>
              </a:rPr>
              <a:t>avl</a:t>
            </a:r>
            <a:r>
              <a:rPr lang="en-US" altLang="zh-CN" dirty="0">
                <a:latin typeface="Cambria" panose="02040503050406030204" pitchFamily="18" charset="0"/>
                <a:ea typeface="宋体" panose="02010600030101010101" pitchFamily="2" charset="-122"/>
              </a:rPr>
              <a:t>==NULL?0:avl-&gt;h;</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50</a:t>
            </a:fld>
            <a:endParaRPr lang="zh-CN" altLang="en-US" dirty="0"/>
          </a:p>
        </p:txBody>
      </p:sp>
    </p:spTree>
    <p:extLst>
      <p:ext uri="{BB962C8B-B14F-4D97-AF65-F5344CB8AC3E}">
        <p14:creationId xmlns:p14="http://schemas.microsoft.com/office/powerpoint/2010/main" val="144137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288926"/>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当在</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树中插入或删除结点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下面统称为操作结点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时有可能使树失去平衡。由于插入或删除结点只会影响操作结点到根结点路径上结点的平衡因子，因此出现不平衡的点一定在操作结点到根结点的路径上，此时需要做相应的平衡处理。</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假设出现不平衡的结点为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，则</a:t>
            </a:r>
            <a:r>
              <a:rPr lang="zh-CN" altLang="en-US" dirty="0">
                <a:solidFill>
                  <a:srgbClr val="00B0F0"/>
                </a:solidFill>
                <a:latin typeface="Cambria" panose="02040503050406030204" pitchFamily="18" charset="0"/>
                <a:ea typeface="宋体" panose="02010600030101010101" pitchFamily="2" charset="-122"/>
              </a:rPr>
              <a:t>平衡处理一般涉及到结点</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的某个孩子结点</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以及</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的某个孩子结点</a:t>
            </a:r>
            <a:r>
              <a:rPr lang="en-US" altLang="zh-CN" dirty="0">
                <a:solidFill>
                  <a:srgbClr val="00B0F0"/>
                </a:solidFill>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，如右图所示。这三个点具有如下性质：</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性质</a:t>
            </a:r>
            <a:r>
              <a:rPr lang="en-US" altLang="zh-CN" dirty="0">
                <a:latin typeface="Cambria" panose="02040503050406030204" pitchFamily="18" charset="0"/>
                <a:ea typeface="宋体" panose="02010600030101010101" pitchFamily="2" charset="-122"/>
              </a:rPr>
              <a:t>5-1】</a:t>
            </a:r>
            <a:r>
              <a:rPr lang="zh-CN" altLang="en-US" dirty="0">
                <a:latin typeface="Cambria" panose="02040503050406030204" pitchFamily="18" charset="0"/>
                <a:ea typeface="宋体" panose="02010600030101010101" pitchFamily="2" charset="-122"/>
              </a:rPr>
              <a:t>如果结点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的另一个孩子结点为</a:t>
            </a:r>
            <a:r>
              <a:rPr lang="en-US" altLang="zh-CN" dirty="0">
                <a:latin typeface="Cambria" panose="02040503050406030204" pitchFamily="18" charset="0"/>
                <a:ea typeface="宋体" panose="02010600030101010101" pitchFamily="2" charset="-122"/>
              </a:rPr>
              <a:t>B1</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|height(B)-height(B1)|=2</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性质</a:t>
            </a:r>
            <a:r>
              <a:rPr lang="en-US" altLang="zh-CN" dirty="0">
                <a:latin typeface="Cambria" panose="02040503050406030204" pitchFamily="18" charset="0"/>
                <a:ea typeface="宋体" panose="02010600030101010101" pitchFamily="2" charset="-122"/>
              </a:rPr>
              <a:t>5-2】</a:t>
            </a:r>
            <a:r>
              <a:rPr lang="zh-CN" altLang="en-US" dirty="0">
                <a:latin typeface="Cambria" panose="02040503050406030204" pitchFamily="18" charset="0"/>
                <a:ea typeface="宋体" panose="02010600030101010101" pitchFamily="2" charset="-122"/>
              </a:rPr>
              <a:t>如果结点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的另一个孩子结点为</a:t>
            </a:r>
            <a:r>
              <a:rPr lang="en-US" altLang="zh-CN" dirty="0">
                <a:latin typeface="Cambria" panose="02040503050406030204" pitchFamily="18" charset="0"/>
                <a:ea typeface="宋体" panose="02010600030101010101" pitchFamily="2" charset="-122"/>
              </a:rPr>
              <a:t>C1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height(C)≥height(C1)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51</a:t>
            </a:fld>
            <a:endParaRPr lang="zh-CN" altLang="en-US" dirty="0"/>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34442" r="32213" b="12784"/>
          <a:stretch/>
        </p:blipFill>
        <p:spPr bwMode="auto">
          <a:xfrm>
            <a:off x="9260378" y="1452738"/>
            <a:ext cx="2626697" cy="3152513"/>
          </a:xfrm>
          <a:prstGeom prst="rect">
            <a:avLst/>
          </a:prstGeom>
          <a:noFill/>
        </p:spPr>
      </p:pic>
    </p:spTree>
    <p:extLst>
      <p:ext uri="{BB962C8B-B14F-4D97-AF65-F5344CB8AC3E}">
        <p14:creationId xmlns:p14="http://schemas.microsoft.com/office/powerpoint/2010/main" val="105166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288926"/>
          </a:xfrm>
        </p:spPr>
        <p:txBody>
          <a:bodyPr>
            <a:normAutofit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a:t>
            </a:r>
            <a:r>
              <a:rPr lang="en-US" altLang="zh-CN" b="1" dirty="0">
                <a:latin typeface="Cambria" panose="02040503050406030204" pitchFamily="18" charset="0"/>
                <a:ea typeface="宋体" panose="02010600030101010101" pitchFamily="2" charset="-122"/>
              </a:rPr>
              <a:t>AVL</a:t>
            </a:r>
            <a:r>
              <a:rPr lang="zh-CN" altLang="en-US" b="1" dirty="0">
                <a:latin typeface="Cambria" panose="02040503050406030204" pitchFamily="18" charset="0"/>
                <a:ea typeface="宋体" panose="02010600030101010101" pitchFamily="2" charset="-122"/>
              </a:rPr>
              <a:t>树的平衡处理方法</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a:t>
            </a:r>
            <a:r>
              <a:rPr lang="en-US" altLang="zh-CN" dirty="0">
                <a:latin typeface="Cambria" panose="02040503050406030204" pitchFamily="18" charset="0"/>
                <a:ea typeface="宋体" panose="02010600030101010101" pitchFamily="2" charset="-122"/>
              </a:rPr>
              <a:t>A, B, C</a:t>
            </a:r>
            <a:r>
              <a:rPr lang="zh-CN" altLang="en-US" dirty="0">
                <a:latin typeface="Cambria" panose="02040503050406030204" pitchFamily="18" charset="0"/>
                <a:ea typeface="宋体" panose="02010600030101010101" pitchFamily="2" charset="-122"/>
              </a:rPr>
              <a:t>的不同形态，可分为四种不平衡类型，对应的处理方法如下：</a:t>
            </a: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a:t>
            </a:r>
            <a:r>
              <a:rPr lang="en-US" altLang="zh-CN" b="1" dirty="0">
                <a:latin typeface="Cambria" panose="02040503050406030204" pitchFamily="18" charset="0"/>
                <a:ea typeface="宋体" panose="02010600030101010101" pitchFamily="2" charset="-122"/>
              </a:rPr>
              <a:t>LL</a:t>
            </a:r>
            <a:r>
              <a:rPr lang="zh-CN" altLang="en-US" b="1"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的左孩子且</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的左孩子时进行的平衡处理类型称为</a:t>
            </a:r>
            <a:r>
              <a:rPr lang="en-US" altLang="zh-CN" b="1" dirty="0">
                <a:solidFill>
                  <a:srgbClr val="FF0000"/>
                </a:solidFill>
                <a:latin typeface="Cambria" panose="02040503050406030204" pitchFamily="18" charset="0"/>
                <a:ea typeface="宋体" panose="02010600030101010101" pitchFamily="2" charset="-122"/>
              </a:rPr>
              <a:t>LL</a:t>
            </a:r>
            <a:r>
              <a:rPr lang="zh-CN" altLang="en-US" b="1" dirty="0">
                <a:solidFill>
                  <a:srgbClr val="FF0000"/>
                </a:solidFill>
                <a:latin typeface="Cambria" panose="02040503050406030204" pitchFamily="18" charset="0"/>
                <a:ea typeface="宋体" panose="02010600030101010101" pitchFamily="2" charset="-122"/>
              </a:rPr>
              <a:t>旋</a:t>
            </a:r>
            <a:r>
              <a:rPr lang="zh-CN" altLang="en-US" dirty="0">
                <a:solidFill>
                  <a:srgbClr val="FF0000"/>
                </a:solidFill>
                <a:latin typeface="Cambria" panose="02040503050406030204" pitchFamily="18" charset="0"/>
                <a:ea typeface="宋体" panose="02010600030101010101" pitchFamily="2" charset="-122"/>
              </a:rPr>
              <a:t>转</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也称为右旋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，此时结点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的平衡因子为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。如右图所示，其中</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的左子树</a:t>
            </a:r>
            <a:r>
              <a:rPr lang="en-US" altLang="zh-CN" dirty="0" err="1">
                <a:latin typeface="Cambria" panose="02040503050406030204" pitchFamily="18" charset="0"/>
                <a:ea typeface="宋体" panose="02010600030101010101" pitchFamily="2" charset="-122"/>
              </a:rPr>
              <a:t>B</a:t>
            </a:r>
            <a:r>
              <a:rPr lang="en-US" altLang="zh-CN" baseline="-25000" dirty="0" err="1">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的根结点为</a:t>
            </a:r>
            <a:r>
              <a:rPr lang="en-US" altLang="zh-CN" dirty="0">
                <a:latin typeface="Cambria" panose="02040503050406030204" pitchFamily="18" charset="0"/>
                <a:ea typeface="宋体" panose="02010600030101010101" pitchFamily="2" charset="-122"/>
              </a:rPr>
              <a:t>C</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产生这类不平衡的操作为：在子树</a:t>
            </a:r>
            <a:r>
              <a:rPr lang="en-US" altLang="zh-CN" dirty="0" err="1">
                <a:latin typeface="Cambria" panose="02040503050406030204" pitchFamily="18" charset="0"/>
                <a:ea typeface="宋体" panose="02010600030101010101" pitchFamily="2" charset="-122"/>
              </a:rPr>
              <a:t>B</a:t>
            </a:r>
            <a:r>
              <a:rPr lang="en-US" altLang="zh-CN" baseline="-25000" dirty="0" err="1">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中插入结点导致</a:t>
            </a:r>
            <a:r>
              <a:rPr lang="en-US" altLang="zh-CN" dirty="0" err="1">
                <a:latin typeface="Cambria" panose="02040503050406030204" pitchFamily="18" charset="0"/>
                <a:ea typeface="宋体" panose="02010600030101010101" pitchFamily="2" charset="-122"/>
              </a:rPr>
              <a:t>B</a:t>
            </a:r>
            <a:r>
              <a:rPr lang="en-US" altLang="zh-CN" baseline="-25000" dirty="0" err="1">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的高度变大，或者在子树</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中删除一个结点导致</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的高度变小。</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52</a:t>
            </a:fld>
            <a:endParaRPr lang="zh-CN" altLang="en-US" dirty="0"/>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r="57930" b="19587"/>
          <a:stretch/>
        </p:blipFill>
        <p:spPr bwMode="auto">
          <a:xfrm>
            <a:off x="8923646" y="1488701"/>
            <a:ext cx="2743200" cy="2418281"/>
          </a:xfrm>
          <a:prstGeom prst="rect">
            <a:avLst/>
          </a:prstGeom>
          <a:noFill/>
        </p:spPr>
      </p:pic>
    </p:spTree>
    <p:extLst>
      <p:ext uri="{BB962C8B-B14F-4D97-AF65-F5344CB8AC3E}">
        <p14:creationId xmlns:p14="http://schemas.microsoft.com/office/powerpoint/2010/main" val="12509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3454858"/>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旋转后的平衡二叉树如下图所示，图中的双线分枝为重新定义的父子关系。</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FF0000"/>
                </a:solidFill>
                <a:latin typeface="Cambria" panose="02040503050406030204" pitchFamily="18" charset="0"/>
                <a:ea typeface="宋体" panose="02010600030101010101" pitchFamily="2" charset="-122"/>
              </a:rPr>
              <a:t>LL</a:t>
            </a:r>
            <a:r>
              <a:rPr lang="zh-CN" altLang="en-US" dirty="0">
                <a:solidFill>
                  <a:srgbClr val="FF0000"/>
                </a:solidFill>
                <a:latin typeface="Cambria" panose="02040503050406030204" pitchFamily="18" charset="0"/>
                <a:ea typeface="宋体" panose="02010600030101010101" pitchFamily="2" charset="-122"/>
              </a:rPr>
              <a:t>旋转方法</a:t>
            </a:r>
            <a:r>
              <a:rPr lang="zh-CN" altLang="en-US" dirty="0">
                <a:latin typeface="Cambria" panose="02040503050406030204" pitchFamily="18" charset="0"/>
                <a:ea typeface="宋体" panose="02010600030101010101" pitchFamily="2" charset="-122"/>
              </a:rPr>
              <a:t>是：</a:t>
            </a:r>
            <a:r>
              <a:rPr lang="zh-CN" altLang="en-US" dirty="0">
                <a:solidFill>
                  <a:srgbClr val="00B0F0"/>
                </a:solidFill>
                <a:latin typeface="Cambria" panose="02040503050406030204" pitchFamily="18" charset="0"/>
                <a:ea typeface="宋体" panose="02010600030101010101" pitchFamily="2" charset="-122"/>
              </a:rPr>
              <a:t>将结点</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的左孩子重新设置为</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的右孩子</a:t>
            </a:r>
            <a:r>
              <a:rPr lang="en-US" altLang="zh-CN" dirty="0">
                <a:solidFill>
                  <a:srgbClr val="00B0F0"/>
                </a:solidFill>
                <a:latin typeface="Cambria" panose="02040503050406030204" pitchFamily="18" charset="0"/>
                <a:ea typeface="宋体" panose="02010600030101010101" pitchFamily="2" charset="-122"/>
              </a:rPr>
              <a:t>B</a:t>
            </a:r>
            <a:r>
              <a:rPr lang="en-US" altLang="zh-CN" baseline="-25000" dirty="0">
                <a:solidFill>
                  <a:srgbClr val="00B0F0"/>
                </a:solidFill>
                <a:latin typeface="Cambria" panose="02040503050406030204" pitchFamily="18" charset="0"/>
                <a:ea typeface="宋体" panose="02010600030101010101" pitchFamily="2" charset="-122"/>
              </a:rPr>
              <a:t>r</a:t>
            </a:r>
            <a:r>
              <a:rPr lang="zh-CN" altLang="en-US" dirty="0">
                <a:solidFill>
                  <a:srgbClr val="00B0F0"/>
                </a:solidFill>
                <a:latin typeface="Cambria" panose="02040503050406030204" pitchFamily="18" charset="0"/>
                <a:ea typeface="宋体" panose="02010600030101010101" pitchFamily="2" charset="-122"/>
              </a:rPr>
              <a:t>，将</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的右孩子重新设置为结点</a:t>
            </a:r>
            <a:r>
              <a:rPr lang="en-US" altLang="zh-CN" dirty="0">
                <a:solidFill>
                  <a:srgbClr val="00B0F0"/>
                </a:solidFill>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，此时以结点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为根结点的子树的高度发生变化，需要更新。</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旋转后子树的根结点变为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LL(…)</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53</a:t>
            </a:fld>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2080" y="3650470"/>
            <a:ext cx="5780117" cy="2665805"/>
          </a:xfrm>
          <a:prstGeom prst="rect">
            <a:avLst/>
          </a:prstGeom>
          <a:noFill/>
        </p:spPr>
      </p:pic>
    </p:spTree>
    <p:extLst>
      <p:ext uri="{BB962C8B-B14F-4D97-AF65-F5344CB8AC3E}">
        <p14:creationId xmlns:p14="http://schemas.microsoft.com/office/powerpoint/2010/main" val="249627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31120" cy="5440417"/>
          </a:xfrm>
        </p:spPr>
        <p:txBody>
          <a:bodyPr>
            <a:normAutofit/>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a:t>
            </a:r>
            <a:r>
              <a:rPr lang="en-US" altLang="zh-CN" b="1" dirty="0">
                <a:latin typeface="Cambria" panose="02040503050406030204" pitchFamily="18" charset="0"/>
                <a:ea typeface="宋体" panose="02010600030101010101" pitchFamily="2" charset="-122"/>
              </a:rPr>
              <a:t>RR</a:t>
            </a:r>
            <a:r>
              <a:rPr lang="zh-CN" altLang="en-US" b="1"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当</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的右孩子且</a:t>
            </a:r>
            <a:r>
              <a:rPr lang="en-US" altLang="zh-CN" dirty="0">
                <a:solidFill>
                  <a:srgbClr val="00B0F0"/>
                </a:solidFill>
                <a:latin typeface="Cambria" panose="02040503050406030204" pitchFamily="18" charset="0"/>
                <a:ea typeface="宋体" panose="02010600030101010101" pitchFamily="2" charset="-122"/>
              </a:rPr>
              <a:t>C</a:t>
            </a:r>
            <a:r>
              <a:rPr lang="zh-CN" altLang="en-US" dirty="0">
                <a:solidFill>
                  <a:srgbClr val="00B0F0"/>
                </a:solidFill>
                <a:latin typeface="Cambria" panose="02040503050406030204" pitchFamily="18" charset="0"/>
                <a:ea typeface="宋体" panose="02010600030101010101" pitchFamily="2" charset="-122"/>
              </a:rPr>
              <a:t>为</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的右孩子时进行的平衡处理</a:t>
            </a:r>
            <a:r>
              <a:rPr lang="zh-CN" altLang="en-US" dirty="0">
                <a:latin typeface="Cambria" panose="02040503050406030204" pitchFamily="18" charset="0"/>
                <a:ea typeface="宋体" panose="02010600030101010101" pitchFamily="2" charset="-122"/>
              </a:rPr>
              <a:t>类型称为</a:t>
            </a:r>
            <a:r>
              <a:rPr lang="en-US" altLang="zh-CN" b="1" dirty="0">
                <a:solidFill>
                  <a:srgbClr val="FF0000"/>
                </a:solidFill>
                <a:latin typeface="Cambria" panose="02040503050406030204" pitchFamily="18" charset="0"/>
                <a:ea typeface="宋体" panose="02010600030101010101" pitchFamily="2" charset="-122"/>
              </a:rPr>
              <a:t>RR</a:t>
            </a:r>
            <a:r>
              <a:rPr lang="zh-CN" altLang="en-US" b="1" dirty="0">
                <a:solidFill>
                  <a:srgbClr val="FF0000"/>
                </a:solidFill>
                <a:latin typeface="Cambria" panose="02040503050406030204" pitchFamily="18" charset="0"/>
                <a:ea typeface="宋体" panose="02010600030101010101" pitchFamily="2" charset="-122"/>
              </a:rPr>
              <a:t>旋转</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也称为左旋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，此时</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的平衡因子为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。如右图所示，其中</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的右子树</a:t>
            </a:r>
            <a:r>
              <a:rPr lang="en-US" altLang="zh-CN" dirty="0">
                <a:latin typeface="Cambria" panose="02040503050406030204" pitchFamily="18" charset="0"/>
                <a:ea typeface="宋体" panose="02010600030101010101" pitchFamily="2" charset="-122"/>
              </a:rPr>
              <a:t>B</a:t>
            </a:r>
            <a:r>
              <a:rPr lang="en-US" altLang="zh-CN" baseline="-25000" dirty="0">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的根结点为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产生这类不平衡的操作为：在子树</a:t>
            </a:r>
            <a:r>
              <a:rPr lang="en-US" altLang="zh-CN" dirty="0">
                <a:latin typeface="Cambria" panose="02040503050406030204" pitchFamily="18" charset="0"/>
                <a:ea typeface="宋体" panose="02010600030101010101" pitchFamily="2" charset="-122"/>
              </a:rPr>
              <a:t>B</a:t>
            </a:r>
            <a:r>
              <a:rPr lang="en-US" altLang="zh-CN" baseline="-25000" dirty="0">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中插入结点导致</a:t>
            </a:r>
            <a:r>
              <a:rPr lang="en-US" altLang="zh-CN" dirty="0">
                <a:latin typeface="Cambria" panose="02040503050406030204" pitchFamily="18" charset="0"/>
                <a:ea typeface="宋体" panose="02010600030101010101" pitchFamily="2" charset="-122"/>
              </a:rPr>
              <a:t>B</a:t>
            </a:r>
            <a:r>
              <a:rPr lang="en-US" altLang="zh-CN" baseline="-25000" dirty="0">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的高度增大，或者在子树</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中删除一个结点导致</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的高度减小。</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54</a:t>
            </a:fld>
            <a:endParaRPr lang="zh-CN" altLang="en-US" dirty="0"/>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59366" b="18060"/>
          <a:stretch/>
        </p:blipFill>
        <p:spPr bwMode="auto">
          <a:xfrm>
            <a:off x="9114257" y="1372781"/>
            <a:ext cx="2900291" cy="2617327"/>
          </a:xfrm>
          <a:prstGeom prst="rect">
            <a:avLst/>
          </a:prstGeom>
          <a:noFill/>
        </p:spPr>
      </p:pic>
    </p:spTree>
    <p:extLst>
      <p:ext uri="{BB962C8B-B14F-4D97-AF65-F5344CB8AC3E}">
        <p14:creationId xmlns:p14="http://schemas.microsoft.com/office/powerpoint/2010/main" val="176921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3428737"/>
          </a:xfrm>
        </p:spPr>
        <p:txBody>
          <a:bodyPr>
            <a:normAutofit fontScale="925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旋转后的平衡二叉树如下图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旋转方法是：</a:t>
            </a:r>
            <a:r>
              <a:rPr lang="zh-CN" altLang="en-US" dirty="0">
                <a:solidFill>
                  <a:srgbClr val="00B0F0"/>
                </a:solidFill>
                <a:latin typeface="Cambria" panose="02040503050406030204" pitchFamily="18" charset="0"/>
                <a:ea typeface="宋体" panose="02010600030101010101" pitchFamily="2" charset="-122"/>
              </a:rPr>
              <a:t>将结点</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的右孩子重新设置为结点</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的左孩子</a:t>
            </a:r>
            <a:r>
              <a:rPr lang="en-US" altLang="zh-CN" dirty="0" err="1">
                <a:solidFill>
                  <a:srgbClr val="00B0F0"/>
                </a:solidFill>
                <a:latin typeface="Cambria" panose="02040503050406030204" pitchFamily="18" charset="0"/>
                <a:ea typeface="宋体" panose="02010600030101010101" pitchFamily="2" charset="-122"/>
              </a:rPr>
              <a:t>B</a:t>
            </a:r>
            <a:r>
              <a:rPr lang="en-US" altLang="zh-CN" baseline="-25000" dirty="0" err="1">
                <a:solidFill>
                  <a:srgbClr val="00B0F0"/>
                </a:solidFill>
                <a:latin typeface="Cambria" panose="02040503050406030204" pitchFamily="18" charset="0"/>
                <a:ea typeface="宋体" panose="02010600030101010101" pitchFamily="2" charset="-122"/>
              </a:rPr>
              <a:t>l</a:t>
            </a:r>
            <a:r>
              <a:rPr lang="zh-CN" altLang="en-US" dirty="0">
                <a:solidFill>
                  <a:srgbClr val="00B0F0"/>
                </a:solidFill>
                <a:latin typeface="Cambria" panose="02040503050406030204" pitchFamily="18" charset="0"/>
                <a:ea typeface="宋体" panose="02010600030101010101" pitchFamily="2" charset="-122"/>
              </a:rPr>
              <a:t>，将结点</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的左孩子重新设置为结点</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，并更新结点</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为根结点的子树的高度</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旋转后子树的根结点变为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RR(…)</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55</a:t>
            </a:fld>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4654" y="3773978"/>
            <a:ext cx="6083467" cy="2722439"/>
          </a:xfrm>
          <a:prstGeom prst="rect">
            <a:avLst/>
          </a:prstGeom>
          <a:noFill/>
        </p:spPr>
      </p:pic>
    </p:spTree>
    <p:extLst>
      <p:ext uri="{BB962C8B-B14F-4D97-AF65-F5344CB8AC3E}">
        <p14:creationId xmlns:p14="http://schemas.microsoft.com/office/powerpoint/2010/main" val="248071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5074657"/>
          </a:xfrm>
        </p:spPr>
        <p:txBody>
          <a:bodyPr>
            <a:normAutofit/>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3</a:t>
            </a:r>
            <a:r>
              <a:rPr lang="zh-CN" altLang="en-US" b="1" dirty="0">
                <a:latin typeface="Cambria" panose="02040503050406030204" pitchFamily="18" charset="0"/>
                <a:ea typeface="宋体" panose="02010600030101010101" pitchFamily="2" charset="-122"/>
              </a:rPr>
              <a:t>、</a:t>
            </a:r>
            <a:r>
              <a:rPr lang="en-US" altLang="zh-CN" b="1" dirty="0">
                <a:latin typeface="Cambria" panose="02040503050406030204" pitchFamily="18" charset="0"/>
                <a:ea typeface="宋体" panose="02010600030101010101" pitchFamily="2" charset="-122"/>
              </a:rPr>
              <a:t>LR</a:t>
            </a:r>
            <a:r>
              <a:rPr lang="zh-CN" altLang="en-US" b="1"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的左孩子且</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的右孩子时进行的平衡处理类型称为</a:t>
            </a:r>
            <a:r>
              <a:rPr lang="en-US" altLang="zh-CN" dirty="0">
                <a:latin typeface="Cambria" panose="02040503050406030204" pitchFamily="18" charset="0"/>
                <a:ea typeface="宋体" panose="02010600030101010101" pitchFamily="2" charset="-122"/>
              </a:rPr>
              <a:t>LR</a:t>
            </a:r>
            <a:r>
              <a:rPr lang="zh-CN" altLang="en-US" dirty="0">
                <a:latin typeface="Cambria" panose="02040503050406030204" pitchFamily="18" charset="0"/>
                <a:ea typeface="宋体" panose="02010600030101010101" pitchFamily="2" charset="-122"/>
              </a:rPr>
              <a:t>旋转，此时</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的平衡因子为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，如右图所示。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产生这类不平衡的操作为：在子树</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中插入结点导致子树</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的高度增大，或者在子树</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中删除一个结点导致</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的高度减小。</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56</a:t>
            </a:fld>
            <a:endParaRPr lang="zh-CN" altLang="en-US" dirty="0"/>
          </a:p>
        </p:txBody>
      </p:sp>
      <p:pic>
        <p:nvPicPr>
          <p:cNvPr id="7" name="图片 6"/>
          <p:cNvPicPr/>
          <p:nvPr/>
        </p:nvPicPr>
        <p:blipFill rotWithShape="1">
          <a:blip r:embed="rId2" cstate="print">
            <a:extLst>
              <a:ext uri="{28A0092B-C50C-407E-A947-70E740481C1C}">
                <a14:useLocalDpi xmlns:a14="http://schemas.microsoft.com/office/drawing/2010/main" val="0"/>
              </a:ext>
            </a:extLst>
          </a:blip>
          <a:srcRect r="77891" b="14301"/>
          <a:stretch/>
        </p:blipFill>
        <p:spPr bwMode="auto">
          <a:xfrm>
            <a:off x="8923646" y="1434810"/>
            <a:ext cx="2730798" cy="3253573"/>
          </a:xfrm>
          <a:prstGeom prst="rect">
            <a:avLst/>
          </a:prstGeom>
          <a:noFill/>
        </p:spPr>
      </p:pic>
    </p:spTree>
    <p:extLst>
      <p:ext uri="{BB962C8B-B14F-4D97-AF65-F5344CB8AC3E}">
        <p14:creationId xmlns:p14="http://schemas.microsoft.com/office/powerpoint/2010/main" val="39924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3029726"/>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LR</a:t>
            </a:r>
            <a:r>
              <a:rPr lang="zh-CN" altLang="en-US" dirty="0">
                <a:latin typeface="Cambria" panose="02040503050406030204" pitchFamily="18" charset="0"/>
                <a:ea typeface="宋体" panose="02010600030101010101" pitchFamily="2" charset="-122"/>
              </a:rPr>
              <a:t>旋转过程如下图所示。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LR</a:t>
            </a:r>
            <a:r>
              <a:rPr lang="zh-CN" altLang="en-US" dirty="0">
                <a:latin typeface="Cambria" panose="02040503050406030204" pitchFamily="18" charset="0"/>
                <a:ea typeface="宋体" panose="02010600030101010101" pitchFamily="2" charset="-122"/>
              </a:rPr>
              <a:t>旋转分为两步：</a:t>
            </a:r>
            <a:r>
              <a:rPr lang="zh-CN" altLang="en-US" dirty="0">
                <a:solidFill>
                  <a:srgbClr val="00B0F0"/>
                </a:solidFill>
                <a:latin typeface="Cambria" panose="02040503050406030204" pitchFamily="18" charset="0"/>
                <a:ea typeface="宋体" panose="02010600030101010101" pitchFamily="2" charset="-122"/>
              </a:rPr>
              <a:t>先对结点</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C</a:t>
            </a:r>
            <a:r>
              <a:rPr lang="zh-CN" altLang="en-US" dirty="0">
                <a:solidFill>
                  <a:srgbClr val="00B0F0"/>
                </a:solidFill>
                <a:latin typeface="Cambria" panose="02040503050406030204" pitchFamily="18" charset="0"/>
                <a:ea typeface="宋体" panose="02010600030101010101" pitchFamily="2" charset="-122"/>
              </a:rPr>
              <a:t>进行</a:t>
            </a:r>
            <a:r>
              <a:rPr lang="en-US" altLang="zh-CN" dirty="0">
                <a:solidFill>
                  <a:srgbClr val="00B0F0"/>
                </a:solidFill>
                <a:latin typeface="Cambria" panose="02040503050406030204" pitchFamily="18" charset="0"/>
                <a:ea typeface="宋体" panose="02010600030101010101" pitchFamily="2" charset="-122"/>
              </a:rPr>
              <a:t>RR</a:t>
            </a:r>
            <a:r>
              <a:rPr lang="zh-CN" altLang="en-US" dirty="0">
                <a:solidFill>
                  <a:srgbClr val="00B0F0"/>
                </a:solidFill>
                <a:latin typeface="Cambria" panose="02040503050406030204" pitchFamily="18" charset="0"/>
                <a:ea typeface="宋体" panose="02010600030101010101" pitchFamily="2" charset="-122"/>
              </a:rPr>
              <a:t>旋转</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图</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，然后对结点</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C</a:t>
            </a:r>
            <a:r>
              <a:rPr lang="zh-CN" altLang="en-US" dirty="0">
                <a:solidFill>
                  <a:srgbClr val="00B0F0"/>
                </a:solidFill>
                <a:latin typeface="Cambria" panose="02040503050406030204" pitchFamily="18" charset="0"/>
                <a:ea typeface="宋体" panose="02010600030101010101" pitchFamily="2" charset="-122"/>
              </a:rPr>
              <a:t>进行</a:t>
            </a:r>
            <a:r>
              <a:rPr lang="en-US" altLang="zh-CN" dirty="0">
                <a:solidFill>
                  <a:srgbClr val="00B0F0"/>
                </a:solidFill>
                <a:latin typeface="Cambria" panose="02040503050406030204" pitchFamily="18" charset="0"/>
                <a:ea typeface="宋体" panose="02010600030101010101" pitchFamily="2" charset="-122"/>
              </a:rPr>
              <a:t>LL</a:t>
            </a:r>
            <a:r>
              <a:rPr lang="zh-CN" altLang="en-US" dirty="0">
                <a:solidFill>
                  <a:srgbClr val="00B0F0"/>
                </a:solidFill>
                <a:latin typeface="Cambria" panose="02040503050406030204" pitchFamily="18" charset="0"/>
                <a:ea typeface="宋体" panose="02010600030101010101" pitchFamily="2" charset="-122"/>
              </a:rPr>
              <a:t>旋转</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图</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LR</a:t>
            </a:r>
            <a:r>
              <a:rPr lang="zh-CN" altLang="en-US" dirty="0">
                <a:latin typeface="Cambria" panose="02040503050406030204" pitchFamily="18" charset="0"/>
                <a:ea typeface="宋体" panose="02010600030101010101" pitchFamily="2" charset="-122"/>
              </a:rPr>
              <a:t>旋转后子树的根结点为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LR(…)</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57</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669" y="3422195"/>
            <a:ext cx="9962936" cy="3062343"/>
          </a:xfrm>
          <a:prstGeom prst="rect">
            <a:avLst/>
          </a:prstGeom>
          <a:noFill/>
        </p:spPr>
      </p:pic>
    </p:spTree>
    <p:extLst>
      <p:ext uri="{BB962C8B-B14F-4D97-AF65-F5344CB8AC3E}">
        <p14:creationId xmlns:p14="http://schemas.microsoft.com/office/powerpoint/2010/main" val="142934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31120" cy="4060503"/>
          </a:xfrm>
        </p:spPr>
        <p:txBody>
          <a:bodyPr>
            <a:normAutofit/>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4</a:t>
            </a:r>
            <a:r>
              <a:rPr lang="zh-CN" altLang="en-US" b="1" dirty="0">
                <a:latin typeface="Cambria" panose="02040503050406030204" pitchFamily="18" charset="0"/>
                <a:ea typeface="宋体" panose="02010600030101010101" pitchFamily="2" charset="-122"/>
              </a:rPr>
              <a:t>、</a:t>
            </a:r>
            <a:r>
              <a:rPr lang="en-US" altLang="zh-CN" b="1" dirty="0">
                <a:latin typeface="Cambria" panose="02040503050406030204" pitchFamily="18" charset="0"/>
                <a:ea typeface="宋体" panose="02010600030101010101" pitchFamily="2" charset="-122"/>
              </a:rPr>
              <a:t>RL</a:t>
            </a:r>
            <a:r>
              <a:rPr lang="zh-CN" altLang="en-US" b="1"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的右孩子且</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的左孩子时进行的平衡处理类型称为</a:t>
            </a:r>
            <a:r>
              <a:rPr lang="en-US" altLang="zh-CN" dirty="0">
                <a:latin typeface="Cambria" panose="02040503050406030204" pitchFamily="18" charset="0"/>
                <a:ea typeface="宋体" panose="02010600030101010101" pitchFamily="2" charset="-122"/>
              </a:rPr>
              <a:t>RL</a:t>
            </a:r>
            <a:r>
              <a:rPr lang="zh-CN" altLang="en-US" dirty="0">
                <a:latin typeface="Cambria" panose="02040503050406030204" pitchFamily="18" charset="0"/>
                <a:ea typeface="宋体" panose="02010600030101010101" pitchFamily="2" charset="-122"/>
              </a:rPr>
              <a:t>旋转，此时</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的平衡因子为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，如右图所示。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产生这类不平衡的操作为：在子树</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中插入结点导致子树的高度增大，或者在子树</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中删除一个结点导致</a:t>
            </a:r>
            <a:r>
              <a:rPr lang="en-US" altLang="zh-CN" dirty="0">
                <a:latin typeface="Cambria" panose="02040503050406030204" pitchFamily="18" charset="0"/>
                <a:ea typeface="宋体" panose="02010600030101010101" pitchFamily="2" charset="-122"/>
              </a:rPr>
              <a:t>Al</a:t>
            </a:r>
            <a:r>
              <a:rPr lang="zh-CN" altLang="en-US" dirty="0">
                <a:latin typeface="Cambria" panose="02040503050406030204" pitchFamily="18" charset="0"/>
                <a:ea typeface="宋体" panose="02010600030101010101" pitchFamily="2" charset="-122"/>
              </a:rPr>
              <a:t>的高度减小。</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58</a:t>
            </a:fld>
            <a:endParaRPr lang="zh-CN" altLang="en-US" dirty="0"/>
          </a:p>
        </p:txBody>
      </p:sp>
      <p:pic>
        <p:nvPicPr>
          <p:cNvPr id="7" name="图片 6"/>
          <p:cNvPicPr/>
          <p:nvPr/>
        </p:nvPicPr>
        <p:blipFill rotWithShape="1">
          <a:blip r:embed="rId2" cstate="print">
            <a:extLst>
              <a:ext uri="{28A0092B-C50C-407E-A947-70E740481C1C}">
                <a14:useLocalDpi xmlns:a14="http://schemas.microsoft.com/office/drawing/2010/main" val="0"/>
              </a:ext>
            </a:extLst>
          </a:blip>
          <a:srcRect r="78710" b="14350"/>
          <a:stretch/>
        </p:blipFill>
        <p:spPr bwMode="auto">
          <a:xfrm>
            <a:off x="9269527" y="1444572"/>
            <a:ext cx="2384835" cy="2811543"/>
          </a:xfrm>
          <a:prstGeom prst="rect">
            <a:avLst/>
          </a:prstGeom>
          <a:noFill/>
        </p:spPr>
      </p:pic>
    </p:spTree>
    <p:extLst>
      <p:ext uri="{BB962C8B-B14F-4D97-AF65-F5344CB8AC3E}">
        <p14:creationId xmlns:p14="http://schemas.microsoft.com/office/powerpoint/2010/main" val="13014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31120" cy="3377877"/>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RL</a:t>
            </a:r>
            <a:r>
              <a:rPr lang="zh-CN" altLang="en-US" dirty="0">
                <a:latin typeface="Cambria" panose="02040503050406030204" pitchFamily="18" charset="0"/>
                <a:ea typeface="宋体" panose="02010600030101010101" pitchFamily="2" charset="-122"/>
              </a:rPr>
              <a:t>旋转过程如下图所示。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RL</a:t>
            </a:r>
            <a:r>
              <a:rPr lang="zh-CN" altLang="en-US" dirty="0">
                <a:solidFill>
                  <a:srgbClr val="00B0F0"/>
                </a:solidFill>
                <a:latin typeface="Cambria" panose="02040503050406030204" pitchFamily="18" charset="0"/>
                <a:ea typeface="宋体" panose="02010600030101010101" pitchFamily="2" charset="-122"/>
              </a:rPr>
              <a:t>旋转分为两步：先对结点</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C</a:t>
            </a:r>
            <a:r>
              <a:rPr lang="zh-CN" altLang="en-US" dirty="0">
                <a:solidFill>
                  <a:srgbClr val="00B0F0"/>
                </a:solidFill>
                <a:latin typeface="Cambria" panose="02040503050406030204" pitchFamily="18" charset="0"/>
                <a:ea typeface="宋体" panose="02010600030101010101" pitchFamily="2" charset="-122"/>
              </a:rPr>
              <a:t>进行</a:t>
            </a:r>
            <a:r>
              <a:rPr lang="en-US" altLang="zh-CN" dirty="0">
                <a:solidFill>
                  <a:srgbClr val="00B0F0"/>
                </a:solidFill>
                <a:latin typeface="Cambria" panose="02040503050406030204" pitchFamily="18" charset="0"/>
                <a:ea typeface="宋体" panose="02010600030101010101" pitchFamily="2" charset="-122"/>
              </a:rPr>
              <a:t>LL</a:t>
            </a:r>
            <a:r>
              <a:rPr lang="zh-CN" altLang="en-US" dirty="0">
                <a:solidFill>
                  <a:srgbClr val="00B0F0"/>
                </a:solidFill>
                <a:latin typeface="Cambria" panose="02040503050406030204" pitchFamily="18" charset="0"/>
                <a:ea typeface="宋体" panose="02010600030101010101" pitchFamily="2" charset="-122"/>
              </a:rPr>
              <a:t>旋转</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图</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，然后对结点</a:t>
            </a:r>
            <a:r>
              <a:rPr lang="en-US" altLang="zh-CN" dirty="0">
                <a:solidFill>
                  <a:srgbClr val="00B0F0"/>
                </a:solidFill>
                <a:latin typeface="Cambria" panose="02040503050406030204" pitchFamily="18" charset="0"/>
                <a:ea typeface="宋体" panose="02010600030101010101" pitchFamily="2" charset="-122"/>
              </a:rPr>
              <a:t>A</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C</a:t>
            </a:r>
            <a:r>
              <a:rPr lang="zh-CN" altLang="en-US" dirty="0">
                <a:solidFill>
                  <a:srgbClr val="00B0F0"/>
                </a:solidFill>
                <a:latin typeface="Cambria" panose="02040503050406030204" pitchFamily="18" charset="0"/>
                <a:ea typeface="宋体" panose="02010600030101010101" pitchFamily="2" charset="-122"/>
              </a:rPr>
              <a:t>进行</a:t>
            </a:r>
            <a:r>
              <a:rPr lang="en-US" altLang="zh-CN" dirty="0">
                <a:solidFill>
                  <a:srgbClr val="00B0F0"/>
                </a:solidFill>
                <a:latin typeface="Cambria" panose="02040503050406030204" pitchFamily="18" charset="0"/>
                <a:ea typeface="宋体" panose="02010600030101010101" pitchFamily="2" charset="-122"/>
              </a:rPr>
              <a:t>RR</a:t>
            </a:r>
            <a:r>
              <a:rPr lang="zh-CN" altLang="en-US" dirty="0">
                <a:solidFill>
                  <a:srgbClr val="00B0F0"/>
                </a:solidFill>
                <a:latin typeface="Cambria" panose="02040503050406030204" pitchFamily="18" charset="0"/>
                <a:ea typeface="宋体" panose="02010600030101010101" pitchFamily="2" charset="-122"/>
              </a:rPr>
              <a:t>旋转</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图</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RL</a:t>
            </a:r>
            <a:r>
              <a:rPr lang="zh-CN" altLang="en-US" dirty="0">
                <a:latin typeface="Cambria" panose="02040503050406030204" pitchFamily="18" charset="0"/>
                <a:ea typeface="宋体" panose="02010600030101010101" pitchFamily="2" charset="-122"/>
              </a:rPr>
              <a:t>旋转后子树的根结点为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RL(…)</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59</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291" y="3573488"/>
            <a:ext cx="9934124" cy="2911049"/>
          </a:xfrm>
          <a:prstGeom prst="rect">
            <a:avLst/>
          </a:prstGeom>
          <a:noFill/>
        </p:spPr>
      </p:pic>
    </p:spTree>
    <p:extLst>
      <p:ext uri="{BB962C8B-B14F-4D97-AF65-F5344CB8AC3E}">
        <p14:creationId xmlns:p14="http://schemas.microsoft.com/office/powerpoint/2010/main" val="414893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423679"/>
          </a:xfrm>
        </p:spPr>
        <p:txBody>
          <a:bodyPr>
            <a:normAutofit fontScale="925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给定具有</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个元素的有序</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从小到大</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顺序表</a:t>
            </a:r>
            <a:r>
              <a:rPr lang="en-US" altLang="zh-CN" dirty="0" err="1">
                <a:solidFill>
                  <a:srgbClr val="00B0F0"/>
                </a:solidFill>
                <a:latin typeface="Cambria" panose="02040503050406030204" pitchFamily="18" charset="0"/>
                <a:ea typeface="宋体" panose="02010600030101010101" pitchFamily="2" charset="-122"/>
              </a:rPr>
              <a:t>sl</a:t>
            </a:r>
            <a:r>
              <a:rPr lang="zh-CN" altLang="en-US" dirty="0">
                <a:solidFill>
                  <a:srgbClr val="00B0F0"/>
                </a:solidFill>
                <a:latin typeface="Cambria" panose="02040503050406030204" pitchFamily="18" charset="0"/>
                <a:ea typeface="宋体" panose="02010600030101010101" pitchFamily="2" charset="-122"/>
              </a:rPr>
              <a:t>，确定是否存在键值为</a:t>
            </a:r>
            <a:r>
              <a:rPr lang="en-US" altLang="zh-CN" dirty="0">
                <a:solidFill>
                  <a:srgbClr val="00B0F0"/>
                </a:solidFill>
                <a:latin typeface="Cambria" panose="02040503050406030204" pitchFamily="18" charset="0"/>
                <a:ea typeface="宋体" panose="02010600030101010101" pitchFamily="2" charset="-122"/>
              </a:rPr>
              <a:t>k</a:t>
            </a:r>
            <a:r>
              <a:rPr lang="zh-CN" altLang="en-US" dirty="0">
                <a:solidFill>
                  <a:srgbClr val="00B0F0"/>
                </a:solidFill>
                <a:latin typeface="Cambria" panose="02040503050406030204" pitchFamily="18" charset="0"/>
                <a:ea typeface="宋体" panose="02010600030101010101" pitchFamily="2" charset="-122"/>
              </a:rPr>
              <a:t>的元素</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a:t>
            </a:r>
            <a:r>
              <a:rPr lang="zh-CN" altLang="en-US" dirty="0">
                <a:solidFill>
                  <a:srgbClr val="7030A0"/>
                </a:solidFill>
                <a:latin typeface="Cambria" panose="02040503050406030204" pitchFamily="18" charset="0"/>
                <a:ea typeface="宋体" panose="02010600030101010101" pitchFamily="2" charset="-122"/>
              </a:rPr>
              <a:t>、定义两个整型变量</a:t>
            </a:r>
            <a:r>
              <a:rPr lang="en-US" altLang="zh-CN" dirty="0">
                <a:solidFill>
                  <a:srgbClr val="7030A0"/>
                </a:solidFill>
                <a:latin typeface="Cambria" panose="02040503050406030204" pitchFamily="18" charset="0"/>
                <a:ea typeface="宋体" panose="02010600030101010101" pitchFamily="2" charset="-122"/>
              </a:rPr>
              <a:t>left</a:t>
            </a:r>
            <a:r>
              <a:rPr lang="zh-CN" altLang="en-US" dirty="0">
                <a:solidFill>
                  <a:srgbClr val="7030A0"/>
                </a:solidFill>
                <a:latin typeface="Cambria" panose="02040503050406030204" pitchFamily="18" charset="0"/>
                <a:ea typeface="宋体" panose="02010600030101010101" pitchFamily="2" charset="-122"/>
              </a:rPr>
              <a:t>和</a:t>
            </a:r>
            <a:r>
              <a:rPr lang="en-US" altLang="zh-CN" dirty="0">
                <a:solidFill>
                  <a:srgbClr val="7030A0"/>
                </a:solidFill>
                <a:latin typeface="Cambria" panose="02040503050406030204" pitchFamily="18" charset="0"/>
                <a:ea typeface="宋体" panose="02010600030101010101" pitchFamily="2" charset="-122"/>
              </a:rPr>
              <a:t>right</a:t>
            </a:r>
            <a:r>
              <a:rPr lang="zh-CN" altLang="en-US" dirty="0">
                <a:solidFill>
                  <a:srgbClr val="7030A0"/>
                </a:solidFill>
                <a:latin typeface="Cambria" panose="02040503050406030204" pitchFamily="18" charset="0"/>
                <a:ea typeface="宋体" panose="02010600030101010101" pitchFamily="2" charset="-122"/>
              </a:rPr>
              <a:t>，分别表示当前子表的下标区间的左端点和右端点，初始值分别为</a:t>
            </a:r>
            <a:r>
              <a:rPr lang="en-US" altLang="zh-CN" dirty="0">
                <a:solidFill>
                  <a:srgbClr val="7030A0"/>
                </a:solidFill>
                <a:latin typeface="Cambria" panose="02040503050406030204" pitchFamily="18" charset="0"/>
                <a:ea typeface="宋体" panose="02010600030101010101" pitchFamily="2" charset="-122"/>
              </a:rPr>
              <a:t>0</a:t>
            </a:r>
            <a:r>
              <a:rPr lang="zh-CN" altLang="en-US" dirty="0">
                <a:solidFill>
                  <a:srgbClr val="7030A0"/>
                </a:solidFill>
                <a:latin typeface="Cambria" panose="02040503050406030204" pitchFamily="18" charset="0"/>
                <a:ea typeface="宋体" panose="02010600030101010101" pitchFamily="2" charset="-122"/>
              </a:rPr>
              <a:t>和</a:t>
            </a:r>
            <a:r>
              <a:rPr lang="en-US" altLang="zh-CN" dirty="0">
                <a:solidFill>
                  <a:srgbClr val="7030A0"/>
                </a:solidFill>
                <a:latin typeface="Cambria" panose="02040503050406030204" pitchFamily="18" charset="0"/>
                <a:ea typeface="宋体" panose="02010600030101010101" pitchFamily="2" charset="-122"/>
              </a:rPr>
              <a:t>n-1</a:t>
            </a:r>
            <a:r>
              <a:rPr lang="zh-CN" altLang="en-US"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a:solidFill>
                  <a:srgbClr val="7030A0"/>
                </a:solidFill>
                <a:latin typeface="Cambria" panose="02040503050406030204" pitchFamily="18" charset="0"/>
                <a:ea typeface="宋体" panose="02010600030101010101" pitchFamily="2" charset="-122"/>
              </a:rPr>
              <a:t>left&gt;right</a:t>
            </a:r>
            <a:r>
              <a:rPr lang="zh-CN" altLang="en-US" dirty="0">
                <a:solidFill>
                  <a:srgbClr val="7030A0"/>
                </a:solidFill>
                <a:latin typeface="Cambria" panose="02040503050406030204" pitchFamily="18" charset="0"/>
                <a:ea typeface="宋体" panose="02010600030101010101" pitchFamily="2" charset="-122"/>
              </a:rPr>
              <a:t>，查找失败，结束；否则令</a:t>
            </a:r>
            <a:r>
              <a:rPr lang="en-US" altLang="zh-CN" dirty="0">
                <a:solidFill>
                  <a:srgbClr val="7030A0"/>
                </a:solidFill>
                <a:latin typeface="Cambria" panose="02040503050406030204" pitchFamily="18" charset="0"/>
                <a:ea typeface="宋体" panose="02010600030101010101" pitchFamily="2" charset="-122"/>
              </a:rPr>
              <a:t>mid=(</a:t>
            </a:r>
            <a:r>
              <a:rPr lang="en-US" altLang="zh-CN" dirty="0" err="1">
                <a:solidFill>
                  <a:srgbClr val="7030A0"/>
                </a:solidFill>
                <a:latin typeface="Cambria" panose="02040503050406030204" pitchFamily="18" charset="0"/>
                <a:ea typeface="宋体" panose="02010600030101010101" pitchFamily="2" charset="-122"/>
              </a:rPr>
              <a:t>left+right</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，并比较</a:t>
            </a:r>
            <a:r>
              <a:rPr lang="en-US" altLang="zh-CN" dirty="0" err="1">
                <a:solidFill>
                  <a:srgbClr val="7030A0"/>
                </a:solidFill>
                <a:latin typeface="Cambria" panose="02040503050406030204" pitchFamily="18" charset="0"/>
                <a:ea typeface="宋体" panose="02010600030101010101" pitchFamily="2" charset="-122"/>
              </a:rPr>
              <a:t>sl</a:t>
            </a:r>
            <a:r>
              <a:rPr lang="en-US" altLang="zh-CN" dirty="0">
                <a:solidFill>
                  <a:srgbClr val="7030A0"/>
                </a:solidFill>
                <a:latin typeface="Cambria" panose="02040503050406030204" pitchFamily="18" charset="0"/>
                <a:ea typeface="宋体" panose="02010600030101010101" pitchFamily="2" charset="-122"/>
              </a:rPr>
              <a:t>[mid]</a:t>
            </a:r>
            <a:r>
              <a:rPr lang="zh-CN" altLang="en-US" dirty="0">
                <a:solidFill>
                  <a:srgbClr val="7030A0"/>
                </a:solidFill>
                <a:latin typeface="Cambria" panose="02040503050406030204" pitchFamily="18" charset="0"/>
                <a:ea typeface="宋体" panose="02010600030101010101" pitchFamily="2" charset="-122"/>
              </a:rPr>
              <a:t>与</a:t>
            </a:r>
            <a:r>
              <a:rPr lang="en-US" altLang="zh-CN" dirty="0">
                <a:solidFill>
                  <a:srgbClr val="7030A0"/>
                </a:solidFill>
                <a:latin typeface="Cambria" panose="02040503050406030204" pitchFamily="18" charset="0"/>
                <a:ea typeface="宋体" panose="02010600030101010101" pitchFamily="2" charset="-122"/>
              </a:rPr>
              <a:t>k</a:t>
            </a:r>
            <a:r>
              <a:rPr lang="zh-CN" altLang="en-US" dirty="0">
                <a:solidFill>
                  <a:srgbClr val="7030A0"/>
                </a:solidFill>
                <a:latin typeface="Cambria" panose="02040503050406030204" pitchFamily="18" charset="0"/>
                <a:ea typeface="宋体" panose="02010600030101010101" pitchFamily="2" charset="-122"/>
              </a:rPr>
              <a:t>，分为下面三种情况：</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3</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err="1">
                <a:solidFill>
                  <a:srgbClr val="7030A0"/>
                </a:solidFill>
                <a:latin typeface="Cambria" panose="02040503050406030204" pitchFamily="18" charset="0"/>
                <a:ea typeface="宋体" panose="02010600030101010101" pitchFamily="2" charset="-122"/>
              </a:rPr>
              <a:t>sl</a:t>
            </a:r>
            <a:r>
              <a:rPr lang="en-US" altLang="zh-CN" dirty="0">
                <a:solidFill>
                  <a:srgbClr val="7030A0"/>
                </a:solidFill>
                <a:latin typeface="Cambria" panose="02040503050406030204" pitchFamily="18" charset="0"/>
                <a:ea typeface="宋体" panose="02010600030101010101" pitchFamily="2" charset="-122"/>
              </a:rPr>
              <a:t>[mid]=k</a:t>
            </a:r>
            <a:r>
              <a:rPr lang="zh-CN" altLang="en-US" dirty="0">
                <a:solidFill>
                  <a:srgbClr val="7030A0"/>
                </a:solidFill>
                <a:latin typeface="Cambria" panose="02040503050406030204" pitchFamily="18" charset="0"/>
                <a:ea typeface="宋体" panose="02010600030101010101" pitchFamily="2" charset="-122"/>
              </a:rPr>
              <a:t>，查找成功，结束；</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4</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err="1">
                <a:solidFill>
                  <a:srgbClr val="7030A0"/>
                </a:solidFill>
                <a:latin typeface="Cambria" panose="02040503050406030204" pitchFamily="18" charset="0"/>
                <a:ea typeface="宋体" panose="02010600030101010101" pitchFamily="2" charset="-122"/>
              </a:rPr>
              <a:t>sl</a:t>
            </a:r>
            <a:r>
              <a:rPr lang="en-US" altLang="zh-CN" dirty="0">
                <a:solidFill>
                  <a:srgbClr val="7030A0"/>
                </a:solidFill>
                <a:latin typeface="Cambria" panose="02040503050406030204" pitchFamily="18" charset="0"/>
                <a:ea typeface="宋体" panose="02010600030101010101" pitchFamily="2" charset="-122"/>
              </a:rPr>
              <a:t>[mid]&gt;k</a:t>
            </a:r>
            <a:r>
              <a:rPr lang="zh-CN" altLang="en-US" dirty="0">
                <a:solidFill>
                  <a:srgbClr val="7030A0"/>
                </a:solidFill>
                <a:latin typeface="Cambria" panose="02040503050406030204" pitchFamily="18" charset="0"/>
                <a:ea typeface="宋体" panose="02010600030101010101" pitchFamily="2" charset="-122"/>
              </a:rPr>
              <a:t>，则令</a:t>
            </a:r>
            <a:r>
              <a:rPr lang="en-US" altLang="zh-CN" dirty="0">
                <a:solidFill>
                  <a:srgbClr val="7030A0"/>
                </a:solidFill>
                <a:latin typeface="Cambria" panose="02040503050406030204" pitchFamily="18" charset="0"/>
                <a:ea typeface="宋体" panose="02010600030101010101" pitchFamily="2" charset="-122"/>
              </a:rPr>
              <a:t>right=mid-1</a:t>
            </a:r>
            <a:r>
              <a:rPr lang="zh-CN" altLang="en-US" dirty="0">
                <a:solidFill>
                  <a:srgbClr val="7030A0"/>
                </a:solidFill>
                <a:latin typeface="Cambria" panose="02040503050406030204" pitchFamily="18" charset="0"/>
                <a:ea typeface="宋体" panose="02010600030101010101" pitchFamily="2" charset="-122"/>
              </a:rPr>
              <a:t>，进入第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5</a:t>
            </a:r>
            <a:r>
              <a:rPr lang="zh-CN" altLang="en-US" dirty="0">
                <a:solidFill>
                  <a:srgbClr val="7030A0"/>
                </a:solidFill>
                <a:latin typeface="Cambria" panose="02040503050406030204" pitchFamily="18" charset="0"/>
                <a:ea typeface="宋体" panose="02010600030101010101" pitchFamily="2" charset="-122"/>
              </a:rPr>
              <a:t>、如果</a:t>
            </a:r>
            <a:r>
              <a:rPr lang="en-US" altLang="zh-CN" dirty="0" err="1">
                <a:solidFill>
                  <a:srgbClr val="7030A0"/>
                </a:solidFill>
                <a:latin typeface="Cambria" panose="02040503050406030204" pitchFamily="18" charset="0"/>
                <a:ea typeface="宋体" panose="02010600030101010101" pitchFamily="2" charset="-122"/>
              </a:rPr>
              <a:t>sl</a:t>
            </a:r>
            <a:r>
              <a:rPr lang="en-US" altLang="zh-CN" dirty="0">
                <a:solidFill>
                  <a:srgbClr val="7030A0"/>
                </a:solidFill>
                <a:latin typeface="Cambria" panose="02040503050406030204" pitchFamily="18" charset="0"/>
                <a:ea typeface="宋体" panose="02010600030101010101" pitchFamily="2" charset="-122"/>
              </a:rPr>
              <a:t>[mid]&lt;k</a:t>
            </a:r>
            <a:r>
              <a:rPr lang="zh-CN" altLang="en-US" dirty="0">
                <a:solidFill>
                  <a:srgbClr val="7030A0"/>
                </a:solidFill>
                <a:latin typeface="Cambria" panose="02040503050406030204" pitchFamily="18" charset="0"/>
                <a:ea typeface="宋体" panose="02010600030101010101" pitchFamily="2" charset="-122"/>
              </a:rPr>
              <a:t>，则令</a:t>
            </a:r>
            <a:r>
              <a:rPr lang="en-US" altLang="zh-CN" dirty="0">
                <a:solidFill>
                  <a:srgbClr val="7030A0"/>
                </a:solidFill>
                <a:latin typeface="Cambria" panose="02040503050406030204" pitchFamily="18" charset="0"/>
                <a:ea typeface="宋体" panose="02010600030101010101" pitchFamily="2" charset="-122"/>
              </a:rPr>
              <a:t>left=mid+1</a:t>
            </a:r>
            <a:r>
              <a:rPr lang="zh-CN" altLang="en-US" dirty="0">
                <a:solidFill>
                  <a:srgbClr val="7030A0"/>
                </a:solidFill>
                <a:latin typeface="Cambria" panose="02040503050406030204" pitchFamily="18" charset="0"/>
                <a:ea typeface="宋体" panose="02010600030101010101" pitchFamily="2" charset="-122"/>
              </a:rPr>
              <a:t>，进入第</a:t>
            </a:r>
            <a:r>
              <a:rPr lang="en-US" altLang="zh-CN" dirty="0">
                <a:solidFill>
                  <a:srgbClr val="7030A0"/>
                </a:solidFill>
                <a:latin typeface="Cambria" panose="02040503050406030204" pitchFamily="18" charset="0"/>
                <a:ea typeface="宋体" panose="02010600030101010101" pitchFamily="2" charset="-122"/>
              </a:rPr>
              <a:t>2</a:t>
            </a:r>
            <a:r>
              <a:rPr lang="zh-CN" altLang="en-US" dirty="0">
                <a:solidFill>
                  <a:srgbClr val="7030A0"/>
                </a:solidFill>
                <a:latin typeface="Cambria" panose="02040503050406030204" pitchFamily="18" charset="0"/>
                <a:ea typeface="宋体" panose="02010600030101010101" pitchFamily="2" charset="-122"/>
              </a:rPr>
              <a:t>步。</a:t>
            </a:r>
            <a:endParaRPr lang="en-US" altLang="zh-CN"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a:t>
            </a:fld>
            <a:endParaRPr lang="zh-CN" altLang="en-US" dirty="0"/>
          </a:p>
        </p:txBody>
      </p:sp>
    </p:spTree>
    <p:extLst>
      <p:ext uri="{BB962C8B-B14F-4D97-AF65-F5344CB8AC3E}">
        <p14:creationId xmlns:p14="http://schemas.microsoft.com/office/powerpoint/2010/main" val="37606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31120" cy="6155313"/>
          </a:xfrm>
        </p:spPr>
        <p:txBody>
          <a:bodyPr>
            <a:normAutofit fontScale="85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a:latin typeface="Cambria" panose="02040503050406030204" pitchFamily="18" charset="0"/>
                <a:ea typeface="宋体" panose="02010600030101010101" pitchFamily="2" charset="-122"/>
              </a:rPr>
              <a:t>AVL</a:t>
            </a:r>
            <a:r>
              <a:rPr lang="zh-CN" altLang="en-US" b="1" dirty="0">
                <a:latin typeface="Cambria" panose="02040503050406030204" pitchFamily="18" charset="0"/>
                <a:ea typeface="宋体" panose="02010600030101010101" pitchFamily="2" charset="-122"/>
              </a:rPr>
              <a:t>树的插入结点操作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a:t>
            </a:r>
            <a:r>
              <a:rPr lang="en-US" altLang="zh-CN" dirty="0">
                <a:latin typeface="Cambria" panose="02040503050406030204" pitchFamily="18" charset="0"/>
                <a:ea typeface="宋体" panose="02010600030101010101" pitchFamily="2" charset="-122"/>
              </a:rPr>
              <a:t>BST</a:t>
            </a:r>
            <a:r>
              <a:rPr lang="zh-CN" altLang="en-US" dirty="0">
                <a:latin typeface="Cambria" panose="02040503050406030204" pitchFamily="18" charset="0"/>
                <a:ea typeface="宋体" panose="02010600030101010101" pitchFamily="2" charset="-122"/>
              </a:rPr>
              <a:t>插入结点的方法向</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树中插入一个结点，当插入一个结点后，需要从新插入的结点出发，更新沿其与父结点之间的路径上每个结点的子树高度，直到根结点为止。</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在更新高度的同时，检查每个结点的平衡因子，如果不平衡，则根据不同的不平衡类型进行平衡处理。</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当检查到某结点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出现不平衡时，可采用如何方法确定</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以及如何判别是哪种不平衡：</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如果插入结点位于结点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的左分支，则</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的左分支的根结点，否则</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的右子树的根结点；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如果新插入结点的值小于结点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的值，则插入的位置位于</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的左分支，因此</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的左孩子，否则</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的右孩子。</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60</a:t>
            </a:fld>
            <a:endParaRPr lang="zh-CN" altLang="en-US" dirty="0"/>
          </a:p>
        </p:txBody>
      </p:sp>
    </p:spTree>
    <p:extLst>
      <p:ext uri="{BB962C8B-B14F-4D97-AF65-F5344CB8AC3E}">
        <p14:creationId xmlns:p14="http://schemas.microsoft.com/office/powerpoint/2010/main" val="35554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9101350" cy="6155313"/>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中插入一个键值为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、创建结点</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，其键值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，高度为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。将</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插入到</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树中；</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、从</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出发，沿根结点方向向上回溯，更新所经过结点的高度，并检查平衡因子，如果出现平衡因子为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或</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、假设当前结点为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，分为两种情况：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3.1 A</a:t>
            </a:r>
            <a:r>
              <a:rPr lang="zh-CN" altLang="en-US" dirty="0">
                <a:latin typeface="Cambria" panose="02040503050406030204" pitchFamily="18" charset="0"/>
                <a:ea typeface="宋体" panose="02010600030101010101" pitchFamily="2" charset="-122"/>
              </a:rPr>
              <a:t>的前一个结点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的左孩子，又分为两种情况：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3.1.1  k</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的键值，对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3.1.2  k</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的键值，设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的右孩子为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A, B, C</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LR</a:t>
            </a:r>
            <a:r>
              <a:rPr lang="zh-CN" altLang="en-US"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3.2 A</a:t>
            </a:r>
            <a:r>
              <a:rPr lang="zh-CN" altLang="en-US" dirty="0">
                <a:latin typeface="Cambria" panose="02040503050406030204" pitchFamily="18" charset="0"/>
                <a:ea typeface="宋体" panose="02010600030101010101" pitchFamily="2" charset="-122"/>
              </a:rPr>
              <a:t>的前一个结点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的右孩子，又分为两种情况：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3.2.1 k</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的键值，对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3.2.2 k</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的键值，设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的左孩子为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A, B, C</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RL</a:t>
            </a:r>
            <a:r>
              <a:rPr lang="zh-CN" altLang="en-US" dirty="0">
                <a:latin typeface="Cambria" panose="02040503050406030204" pitchFamily="18" charset="0"/>
                <a:ea typeface="宋体" panose="02010600030101010101" pitchFamily="2" charset="-122"/>
              </a:rPr>
              <a:t>旋转</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61</a:t>
            </a:fld>
            <a:endParaRPr lang="zh-CN" altLang="en-US" dirty="0"/>
          </a:p>
        </p:txBody>
      </p:sp>
    </p:spTree>
    <p:extLst>
      <p:ext uri="{BB962C8B-B14F-4D97-AF65-F5344CB8AC3E}">
        <p14:creationId xmlns:p14="http://schemas.microsoft.com/office/powerpoint/2010/main" val="62015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18718" cy="1516811"/>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将键值序列</a:t>
            </a:r>
            <a:r>
              <a:rPr lang="en-US" altLang="zh-CN" dirty="0">
                <a:latin typeface="Cambria" panose="02040503050406030204" pitchFamily="18" charset="0"/>
                <a:ea typeface="宋体" panose="02010600030101010101" pitchFamily="2" charset="-122"/>
              </a:rPr>
              <a:t>{5, 3, 2, 6, 8, 4, 7}</a:t>
            </a:r>
            <a:r>
              <a:rPr lang="zh-CN" altLang="en-US" dirty="0">
                <a:latin typeface="Cambria" panose="02040503050406030204" pitchFamily="18" charset="0"/>
                <a:ea typeface="宋体" panose="02010600030101010101" pitchFamily="2" charset="-122"/>
              </a:rPr>
              <a:t>中的每个键值依次插入到</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树中。插入过程如下图所示，其中有阴影的顶点为插入点到根结点路径上的出现的第一个不平衡点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62</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238" y="1444684"/>
            <a:ext cx="9553285" cy="4941355"/>
          </a:xfrm>
          <a:prstGeom prst="rect">
            <a:avLst/>
          </a:prstGeom>
          <a:noFill/>
        </p:spPr>
      </p:pic>
    </p:spTree>
    <p:extLst>
      <p:ext uri="{BB962C8B-B14F-4D97-AF65-F5344CB8AC3E}">
        <p14:creationId xmlns:p14="http://schemas.microsoft.com/office/powerpoint/2010/main" val="1947714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18718" cy="6171938"/>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插入结点操作的实现：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假设将键值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插入</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树中，当前结点为</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，如果检测到当前结点不平衡</a:t>
            </a:r>
            <a:r>
              <a:rPr lang="en-US" altLang="zh-CN" dirty="0">
                <a:latin typeface="Cambria" panose="02040503050406030204" pitchFamily="18" charset="0"/>
                <a:ea typeface="宋体" panose="02010600030101010101" pitchFamily="2" charset="-122"/>
              </a:rPr>
              <a:t>(A=t)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k&lt;t-&gt;key</a:t>
            </a:r>
            <a:r>
              <a:rPr lang="zh-CN" altLang="en-US" dirty="0">
                <a:latin typeface="Cambria" panose="02040503050406030204" pitchFamily="18" charset="0"/>
                <a:ea typeface="宋体" panose="02010600030101010101" pitchFamily="2" charset="-122"/>
              </a:rPr>
              <a:t>时，表示插入结点在</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的左子树，即</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的左孩子；否则</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的右孩子。</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、判断</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不平衡的方法只要求两个子树的高度差即可。这里用到前述的函数</a:t>
            </a:r>
            <a:r>
              <a:rPr lang="en-US" altLang="zh-CN" dirty="0" err="1">
                <a:latin typeface="Cambria" panose="02040503050406030204" pitchFamily="18" charset="0"/>
                <a:ea typeface="宋体" panose="02010600030101010101" pitchFamily="2" charset="-122"/>
              </a:rPr>
              <a:t>avl_height</a:t>
            </a:r>
            <a:r>
              <a:rPr lang="zh-CN" altLang="en-US" dirty="0">
                <a:latin typeface="Cambria" panose="02040503050406030204" pitchFamily="18" charset="0"/>
                <a:ea typeface="宋体" panose="02010600030101010101" pitchFamily="2" charset="-122"/>
              </a:rPr>
              <a:t>函数。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、如果某个结点的键值为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，则插入失败。</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、在所有回退结点重新计算当前结点的高度。</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avl_insert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平均时间复杂度和最坏时间复杂度均为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63</a:t>
            </a:fld>
            <a:endParaRPr lang="zh-CN" altLang="en-US" dirty="0"/>
          </a:p>
        </p:txBody>
      </p:sp>
    </p:spTree>
    <p:extLst>
      <p:ext uri="{BB962C8B-B14F-4D97-AF65-F5344CB8AC3E}">
        <p14:creationId xmlns:p14="http://schemas.microsoft.com/office/powerpoint/2010/main" val="182152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818718" cy="6171938"/>
          </a:xfrm>
        </p:spPr>
        <p:txBody>
          <a:bodyPr>
            <a:normAutofit fontScale="85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a:t>
            </a:r>
            <a:r>
              <a:rPr lang="en-US" altLang="zh-CN" b="1" dirty="0">
                <a:latin typeface="Cambria" panose="02040503050406030204" pitchFamily="18" charset="0"/>
                <a:ea typeface="宋体" panose="02010600030101010101" pitchFamily="2" charset="-122"/>
              </a:rPr>
              <a:t>AVL</a:t>
            </a:r>
            <a:r>
              <a:rPr lang="zh-CN" altLang="en-US" b="1" dirty="0">
                <a:latin typeface="Cambria" panose="02040503050406030204" pitchFamily="18" charset="0"/>
                <a:ea typeface="宋体" panose="02010600030101010101" pitchFamily="2" charset="-122"/>
              </a:rPr>
              <a:t>树的删除操作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当删除一个结点后，需要从底向上更新删除结点到根结点的路径上每个结点的高度，并检查每个结点的平衡因子，如果不平衡，则需要进行平衡处理。</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当某结点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出现不平衡时，判别不平衡类型的方法：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如果删除结点在</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的左子树，则</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的右子树的根结点，否则</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的左子树的根结点。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的左子树的高度大于等于右子树的高度，则</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的左子树的根结点，否则</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的右子树的根结点；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的左子树的高度与右子树的高度相等，则</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可取</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的左孩子和右孩子中的任意一个。</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的左右子树高度相同，则必须优先考虑单旋转。</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64</a:t>
            </a:fld>
            <a:endParaRPr lang="zh-CN" altLang="en-US" dirty="0"/>
          </a:p>
        </p:txBody>
      </p:sp>
    </p:spTree>
    <p:extLst>
      <p:ext uri="{BB962C8B-B14F-4D97-AF65-F5344CB8AC3E}">
        <p14:creationId xmlns:p14="http://schemas.microsoft.com/office/powerpoint/2010/main" val="382188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0"/>
            <a:ext cx="8818718" cy="6288927"/>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中删除键值为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、删除</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树中键值为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的结点，假设为</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、从</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出发，沿根结点方向向上回溯，更新所经过结点的高度，如果平衡因子为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或</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、假设当前结点为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，分为两种情况：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3.1 A</a:t>
            </a:r>
            <a:r>
              <a:rPr lang="zh-CN" altLang="en-US" dirty="0">
                <a:latin typeface="Cambria" panose="02040503050406030204" pitchFamily="18" charset="0"/>
                <a:ea typeface="宋体" panose="02010600030101010101" pitchFamily="2" charset="-122"/>
              </a:rPr>
              <a:t>的前一个结点为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的左孩子，设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的右孩子，分为两种情况：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3.1.1 B</a:t>
            </a:r>
            <a:r>
              <a:rPr lang="zh-CN" altLang="en-US" dirty="0">
                <a:latin typeface="Cambria" panose="02040503050406030204" pitchFamily="18" charset="0"/>
                <a:ea typeface="宋体" panose="02010600030101010101" pitchFamily="2" charset="-122"/>
              </a:rPr>
              <a:t>的右子树的高度≥</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的左子树的高度，对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3.1.2 B</a:t>
            </a:r>
            <a:r>
              <a:rPr lang="zh-CN" altLang="en-US" dirty="0">
                <a:latin typeface="Cambria" panose="02040503050406030204" pitchFamily="18" charset="0"/>
                <a:ea typeface="宋体" panose="02010600030101010101" pitchFamily="2" charset="-122"/>
              </a:rPr>
              <a:t>的右子树的高度＜</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的左子树的高度，设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的左孩子为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A, B, C</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RL</a:t>
            </a:r>
            <a:r>
              <a:rPr lang="zh-CN" altLang="en-US"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3.2 A</a:t>
            </a:r>
            <a:r>
              <a:rPr lang="zh-CN" altLang="en-US" dirty="0">
                <a:latin typeface="Cambria" panose="02040503050406030204" pitchFamily="18" charset="0"/>
                <a:ea typeface="宋体" panose="02010600030101010101" pitchFamily="2" charset="-122"/>
              </a:rPr>
              <a:t>的前一个结点为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的右孩子，设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的左孩子，分为两种情况：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3.2.1 B</a:t>
            </a:r>
            <a:r>
              <a:rPr lang="zh-CN" altLang="en-US" dirty="0">
                <a:latin typeface="Cambria" panose="02040503050406030204" pitchFamily="18" charset="0"/>
                <a:ea typeface="宋体" panose="02010600030101010101" pitchFamily="2" charset="-122"/>
              </a:rPr>
              <a:t>的左子树的高度≥</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的右子树的高度，对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3.2.2 B</a:t>
            </a:r>
            <a:r>
              <a:rPr lang="zh-CN" altLang="en-US" dirty="0">
                <a:latin typeface="Cambria" panose="02040503050406030204" pitchFamily="18" charset="0"/>
                <a:ea typeface="宋体" panose="02010600030101010101" pitchFamily="2" charset="-122"/>
              </a:rPr>
              <a:t>的左子树的高度＜</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的右子树的高度，设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的右孩子为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A, B, C</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LR</a:t>
            </a:r>
            <a:r>
              <a:rPr lang="zh-CN" altLang="en-US" dirty="0">
                <a:latin typeface="Cambria" panose="02040503050406030204" pitchFamily="18" charset="0"/>
                <a:ea typeface="宋体" panose="02010600030101010101" pitchFamily="2" charset="-122"/>
              </a:rPr>
              <a:t>旋转；</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65</a:t>
            </a:fld>
            <a:endParaRPr lang="zh-CN" altLang="en-US" dirty="0"/>
          </a:p>
        </p:txBody>
      </p:sp>
    </p:spTree>
    <p:extLst>
      <p:ext uri="{BB962C8B-B14F-4D97-AF65-F5344CB8AC3E}">
        <p14:creationId xmlns:p14="http://schemas.microsoft.com/office/powerpoint/2010/main" val="16102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9"/>
            <a:ext cx="8818718" cy="2763721"/>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下图给出了删除图</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中的键值</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时的平衡处理过程。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avl_delete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最坏时间复杂度和平均时间复杂度均为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66</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610" y="3182249"/>
            <a:ext cx="10675527" cy="3302289"/>
          </a:xfrm>
          <a:prstGeom prst="rect">
            <a:avLst/>
          </a:prstGeom>
          <a:noFill/>
        </p:spPr>
      </p:pic>
    </p:spTree>
    <p:extLst>
      <p:ext uri="{BB962C8B-B14F-4D97-AF65-F5344CB8AC3E}">
        <p14:creationId xmlns:p14="http://schemas.microsoft.com/office/powerpoint/2010/main" val="42510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5.2.3 </a:t>
            </a:r>
            <a:r>
              <a:rPr lang="zh-CN" altLang="en-US" b="1" dirty="0">
                <a:latin typeface="Cambria" panose="02040503050406030204" pitchFamily="18" charset="0"/>
                <a:ea typeface="宋体" panose="02010600030101010101" pitchFamily="2" charset="-122"/>
              </a:rPr>
              <a:t>红黑树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一、红黑树的定义和表示方法</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红黑树</a:t>
            </a:r>
            <a:r>
              <a:rPr lang="zh-CN" altLang="en-US" dirty="0">
                <a:latin typeface="Cambria" panose="02040503050406030204" pitchFamily="18" charset="0"/>
                <a:ea typeface="宋体" panose="02010600030101010101" pitchFamily="2" charset="-122"/>
              </a:rPr>
              <a:t>是每个结点都带有颜色属性的二叉查找树，每个结点为两种颜色之一：红色或黑色，结点颜色设置的限制条件：</a:t>
            </a:r>
          </a:p>
          <a:p>
            <a:pPr marL="0" indent="357188">
              <a:lnSpc>
                <a:spcPct val="150000"/>
              </a:lnSpc>
              <a:spcBef>
                <a:spcPts val="0"/>
              </a:spcBef>
              <a:buNone/>
            </a:pPr>
            <a:r>
              <a:rPr lang="en-US" altLang="zh-CN" dirty="0">
                <a:solidFill>
                  <a:srgbClr val="00B0F0"/>
                </a:solidFill>
                <a:latin typeface="宋体" panose="02010600030101010101" pitchFamily="2" charset="-122"/>
                <a:ea typeface="宋体" panose="02010600030101010101" pitchFamily="2" charset="-122"/>
              </a:rPr>
              <a:t>1</a:t>
            </a:r>
            <a:r>
              <a:rPr lang="zh-CN" altLang="en-US" dirty="0">
                <a:solidFill>
                  <a:srgbClr val="00B0F0"/>
                </a:solidFill>
                <a:latin typeface="宋体" panose="02010600030101010101" pitchFamily="2" charset="-122"/>
                <a:ea typeface="宋体" panose="02010600030101010101" pitchFamily="2" charset="-122"/>
              </a:rPr>
              <a:t>、每个结点为红色或黑色；</a:t>
            </a:r>
          </a:p>
          <a:p>
            <a:pPr marL="0" indent="357188">
              <a:lnSpc>
                <a:spcPct val="150000"/>
              </a:lnSpc>
              <a:spcBef>
                <a:spcPts val="0"/>
              </a:spcBef>
              <a:buNone/>
            </a:pPr>
            <a:r>
              <a:rPr lang="en-US" altLang="zh-CN" dirty="0">
                <a:solidFill>
                  <a:srgbClr val="00B0F0"/>
                </a:solidFill>
                <a:latin typeface="宋体" panose="02010600030101010101" pitchFamily="2" charset="-122"/>
                <a:ea typeface="宋体" panose="02010600030101010101" pitchFamily="2" charset="-122"/>
              </a:rPr>
              <a:t>2</a:t>
            </a:r>
            <a:r>
              <a:rPr lang="zh-CN" altLang="en-US" dirty="0">
                <a:solidFill>
                  <a:srgbClr val="00B0F0"/>
                </a:solidFill>
                <a:latin typeface="宋体" panose="02010600030101010101" pitchFamily="2" charset="-122"/>
                <a:ea typeface="宋体" panose="02010600030101010101" pitchFamily="2" charset="-122"/>
              </a:rPr>
              <a:t>、根结点是黑色；</a:t>
            </a:r>
          </a:p>
          <a:p>
            <a:pPr marL="0" indent="357188">
              <a:lnSpc>
                <a:spcPct val="150000"/>
              </a:lnSpc>
              <a:spcBef>
                <a:spcPts val="0"/>
              </a:spcBef>
              <a:buNone/>
            </a:pPr>
            <a:r>
              <a:rPr lang="en-US" altLang="zh-CN" dirty="0">
                <a:solidFill>
                  <a:srgbClr val="00B0F0"/>
                </a:solidFill>
                <a:latin typeface="宋体" panose="02010600030101010101" pitchFamily="2" charset="-122"/>
                <a:ea typeface="宋体" panose="02010600030101010101" pitchFamily="2" charset="-122"/>
              </a:rPr>
              <a:t>3</a:t>
            </a:r>
            <a:r>
              <a:rPr lang="zh-CN" altLang="en-US" dirty="0">
                <a:solidFill>
                  <a:srgbClr val="00B0F0"/>
                </a:solidFill>
                <a:latin typeface="宋体" panose="02010600030101010101" pitchFamily="2" charset="-122"/>
                <a:ea typeface="宋体" panose="02010600030101010101" pitchFamily="2" charset="-122"/>
              </a:rPr>
              <a:t>、每个红色结点的两个子结点都是黑色；</a:t>
            </a:r>
          </a:p>
          <a:p>
            <a:pPr marL="0" indent="357188">
              <a:lnSpc>
                <a:spcPct val="150000"/>
              </a:lnSpc>
              <a:spcBef>
                <a:spcPts val="0"/>
              </a:spcBef>
              <a:buNone/>
            </a:pPr>
            <a:r>
              <a:rPr lang="en-US" altLang="zh-CN" dirty="0">
                <a:solidFill>
                  <a:srgbClr val="00B0F0"/>
                </a:solidFill>
                <a:latin typeface="宋体" panose="02010600030101010101" pitchFamily="2" charset="-122"/>
                <a:ea typeface="宋体" panose="02010600030101010101" pitchFamily="2" charset="-122"/>
              </a:rPr>
              <a:t>4</a:t>
            </a:r>
            <a:r>
              <a:rPr lang="zh-CN" altLang="en-US" dirty="0">
                <a:solidFill>
                  <a:srgbClr val="00B0F0"/>
                </a:solidFill>
                <a:latin typeface="宋体" panose="02010600030101010101" pitchFamily="2" charset="-122"/>
                <a:ea typeface="宋体" panose="02010600030101010101" pitchFamily="2" charset="-122"/>
              </a:rPr>
              <a:t>、所有扩展结点</a:t>
            </a:r>
            <a:r>
              <a:rPr lang="en-US" altLang="zh-CN" dirty="0">
                <a:solidFill>
                  <a:srgbClr val="00B0F0"/>
                </a:solidFill>
                <a:latin typeface="宋体" panose="02010600030101010101" pitchFamily="2" charset="-122"/>
                <a:ea typeface="宋体" panose="02010600030101010101" pitchFamily="2" charset="-122"/>
              </a:rPr>
              <a:t>(</a:t>
            </a:r>
            <a:r>
              <a:rPr lang="zh-CN" altLang="en-US" dirty="0">
                <a:solidFill>
                  <a:srgbClr val="00B0F0"/>
                </a:solidFill>
                <a:latin typeface="宋体" panose="02010600030101010101" pitchFamily="2" charset="-122"/>
                <a:ea typeface="宋体" panose="02010600030101010101" pitchFamily="2" charset="-122"/>
              </a:rPr>
              <a:t>链域为空的结点</a:t>
            </a:r>
            <a:r>
              <a:rPr lang="en-US" altLang="zh-CN" dirty="0">
                <a:solidFill>
                  <a:srgbClr val="00B0F0"/>
                </a:solidFill>
                <a:latin typeface="宋体" panose="02010600030101010101" pitchFamily="2" charset="-122"/>
                <a:ea typeface="宋体" panose="02010600030101010101" pitchFamily="2" charset="-122"/>
              </a:rPr>
              <a:t>)</a:t>
            </a:r>
            <a:r>
              <a:rPr lang="zh-CN" altLang="en-US" dirty="0">
                <a:solidFill>
                  <a:srgbClr val="00B0F0"/>
                </a:solidFill>
                <a:latin typeface="宋体" panose="02010600030101010101" pitchFamily="2" charset="-122"/>
                <a:ea typeface="宋体" panose="02010600030101010101" pitchFamily="2" charset="-122"/>
              </a:rPr>
              <a:t>都为黑色结点；</a:t>
            </a:r>
          </a:p>
          <a:p>
            <a:pPr marL="0" indent="357188">
              <a:lnSpc>
                <a:spcPct val="150000"/>
              </a:lnSpc>
              <a:spcBef>
                <a:spcPts val="0"/>
              </a:spcBef>
              <a:buNone/>
            </a:pPr>
            <a:r>
              <a:rPr lang="en-US" altLang="zh-CN" dirty="0">
                <a:solidFill>
                  <a:srgbClr val="00B0F0"/>
                </a:solidFill>
                <a:latin typeface="宋体" panose="02010600030101010101" pitchFamily="2" charset="-122"/>
                <a:ea typeface="宋体" panose="02010600030101010101" pitchFamily="2" charset="-122"/>
              </a:rPr>
              <a:t>5</a:t>
            </a:r>
            <a:r>
              <a:rPr lang="zh-CN" altLang="en-US" dirty="0">
                <a:solidFill>
                  <a:srgbClr val="00B0F0"/>
                </a:solidFill>
                <a:latin typeface="宋体" panose="02010600030101010101" pitchFamily="2" charset="-122"/>
                <a:ea typeface="宋体" panose="02010600030101010101" pitchFamily="2" charset="-122"/>
              </a:rPr>
              <a:t>、从任一结点到其子树中的每个扩展结点的路径上都包含相同数目的黑色结点。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显然，</a:t>
            </a:r>
            <a:r>
              <a:rPr lang="zh-CN" altLang="en-US" dirty="0">
                <a:solidFill>
                  <a:srgbClr val="00B0F0"/>
                </a:solidFill>
                <a:latin typeface="Cambria" panose="02040503050406030204" pitchFamily="18" charset="0"/>
                <a:ea typeface="宋体" panose="02010600030101010101" pitchFamily="2" charset="-122"/>
              </a:rPr>
              <a:t>从根结点到每个叶结点的路径上不存在两个连续的红色结点</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称从任一结点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到其子树中扩展结点的路径上黑色结点的数量为结点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a:t>
            </a:r>
            <a:r>
              <a:rPr lang="zh-CN" altLang="en-US" b="1" dirty="0">
                <a:latin typeface="Cambria" panose="02040503050406030204" pitchFamily="18" charset="0"/>
                <a:ea typeface="宋体" panose="02010600030101010101" pitchFamily="2" charset="-122"/>
              </a:rPr>
              <a:t>黑色高度</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67</a:t>
            </a:fld>
            <a:endParaRPr lang="zh-CN" altLang="en-US" dirty="0"/>
          </a:p>
        </p:txBody>
      </p:sp>
    </p:spTree>
    <p:extLst>
      <p:ext uri="{BB962C8B-B14F-4D97-AF65-F5344CB8AC3E}">
        <p14:creationId xmlns:p14="http://schemas.microsoft.com/office/powerpoint/2010/main" val="41866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3832961"/>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下图给出了一些红黑树和非红黑树的例子。</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红黑树具有如下性质：从根结点到叶结点的最长的路径长度不大于最短的路径长度的两倍。</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因此具有</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个结点的红黑树的高度不超过</a:t>
            </a:r>
            <a:r>
              <a:rPr lang="en-US" altLang="zh-CN" dirty="0">
                <a:solidFill>
                  <a:srgbClr val="00B0F0"/>
                </a:solidFill>
                <a:latin typeface="Cambria" panose="02040503050406030204" pitchFamily="18" charset="0"/>
                <a:ea typeface="宋体" panose="02010600030101010101" pitchFamily="2" charset="-122"/>
              </a:rPr>
              <a:t>2∙log</a:t>
            </a:r>
            <a:r>
              <a:rPr lang="en-US" altLang="zh-CN" baseline="-25000" dirty="0">
                <a:solidFill>
                  <a:srgbClr val="00B0F0"/>
                </a:solidFill>
                <a:latin typeface="Cambria" panose="02040503050406030204" pitchFamily="18" charset="0"/>
                <a:ea typeface="宋体" panose="02010600030101010101" pitchFamily="2" charset="-122"/>
              </a:rPr>
              <a:t>2</a:t>
            </a:r>
            <a:r>
              <a:rPr lang="en-US" altLang="zh-CN" dirty="0">
                <a:solidFill>
                  <a:srgbClr val="00B0F0"/>
                </a:solidFill>
                <a:latin typeface="Cambria" panose="02040503050406030204" pitchFamily="18" charset="0"/>
                <a:ea typeface="宋体" panose="02010600030101010101" pitchFamily="2" charset="-122"/>
              </a:rPr>
              <a:t> (n+1)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红黑树虽然不能像</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树那样保证每个结点的左右子树的高度之差不超过</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的绝对平衡，但是能保持近似平衡。</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556" y="4204773"/>
            <a:ext cx="10260155" cy="2130136"/>
          </a:xfrm>
          <a:prstGeom prst="rect">
            <a:avLst/>
          </a:prstGeom>
          <a:noFill/>
        </p:spPr>
      </p:pic>
    </p:spTree>
    <p:extLst>
      <p:ext uri="{BB962C8B-B14F-4D97-AF65-F5344CB8AC3E}">
        <p14:creationId xmlns:p14="http://schemas.microsoft.com/office/powerpoint/2010/main" val="215926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831120" cy="6288926"/>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显然，</a:t>
            </a:r>
            <a:r>
              <a:rPr lang="zh-CN" altLang="en-US" dirty="0">
                <a:solidFill>
                  <a:srgbClr val="00B0F0"/>
                </a:solidFill>
                <a:latin typeface="Cambria" panose="02040503050406030204" pitchFamily="18" charset="0"/>
                <a:ea typeface="宋体" panose="02010600030101010101" pitchFamily="2" charset="-122"/>
              </a:rPr>
              <a:t>红黑树的结点类型中需要添加一个表示颜色的属性</a:t>
            </a:r>
            <a:r>
              <a:rPr lang="zh-CN" altLang="en-US" dirty="0">
                <a:latin typeface="Cambria" panose="02040503050406030204" pitchFamily="18" charset="0"/>
                <a:ea typeface="宋体" panose="02010600030101010101" pitchFamily="2" charset="-122"/>
              </a:rPr>
              <a:t>，为了操作方便，另外添加一个指向父结点的指针。</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红黑树的类型定义：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enum</a:t>
            </a:r>
            <a:r>
              <a:rPr lang="en-US" altLang="zh-CN" dirty="0">
                <a:solidFill>
                  <a:srgbClr val="7030A0"/>
                </a:solidFill>
                <a:latin typeface="Cambria" panose="02040503050406030204" pitchFamily="18" charset="0"/>
                <a:ea typeface="宋体" panose="02010600030101010101" pitchFamily="2" charset="-122"/>
              </a:rPr>
              <a:t> color{RED, BLACK};</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rbtNode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keytype</a:t>
            </a:r>
            <a:r>
              <a:rPr lang="en-US" altLang="zh-CN" dirty="0">
                <a:solidFill>
                  <a:srgbClr val="7030A0"/>
                </a:solidFill>
                <a:latin typeface="Cambria" panose="02040503050406030204" pitchFamily="18" charset="0"/>
                <a:ea typeface="宋体" panose="02010600030101010101" pitchFamily="2" charset="-122"/>
              </a:rPr>
              <a:t> key;</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color c;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当前结点的颜色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rbtNode</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 *pa;	    </a:t>
            </a:r>
            <a:r>
              <a:rPr lang="en-US" altLang="zh-CN" dirty="0">
                <a:solidFill>
                  <a:srgbClr val="00B0F0"/>
                </a:solidFill>
                <a:latin typeface="Cambria" panose="02040503050406030204" pitchFamily="18" charset="0"/>
                <a:ea typeface="宋体" panose="02010600030101010101" pitchFamily="2" charset="-122"/>
              </a:rPr>
              <a:t>//pa</a:t>
            </a:r>
            <a:r>
              <a:rPr lang="zh-CN" altLang="en-US" dirty="0">
                <a:solidFill>
                  <a:srgbClr val="00B0F0"/>
                </a:solidFill>
                <a:latin typeface="Cambria" panose="02040503050406030204" pitchFamily="18" charset="0"/>
                <a:ea typeface="宋体" panose="02010600030101010101" pitchFamily="2" charset="-122"/>
              </a:rPr>
              <a:t>为指向当前结点父结点的指针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rbtNode</a:t>
            </a:r>
            <a:r>
              <a:rPr lang="en-US" altLang="zh-CN" dirty="0">
                <a:solidFill>
                  <a:srgbClr val="7030A0"/>
                </a:solidFill>
                <a:latin typeface="Cambria" panose="02040503050406030204" pitchFamily="18" charset="0"/>
                <a:ea typeface="宋体" panose="02010600030101010101" pitchFamily="2" charset="-122"/>
              </a:rPr>
              <a:t>():c(RED),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(NULL),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(NULL), pa(NULL){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rbTree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这里结点的默认颜色为</a:t>
            </a:r>
            <a:r>
              <a:rPr lang="en-US" altLang="zh-CN" dirty="0">
                <a:latin typeface="Cambria" panose="02040503050406030204" pitchFamily="18" charset="0"/>
                <a:ea typeface="宋体" panose="02010600030101010101" pitchFamily="2" charset="-122"/>
              </a:rPr>
              <a:t>RED</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69</a:t>
            </a:fld>
            <a:endParaRPr lang="zh-CN" altLang="en-US" dirty="0"/>
          </a:p>
        </p:txBody>
      </p:sp>
    </p:spTree>
    <p:extLst>
      <p:ext uri="{BB962C8B-B14F-4D97-AF65-F5344CB8AC3E}">
        <p14:creationId xmlns:p14="http://schemas.microsoft.com/office/powerpoint/2010/main" val="15880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52216" cy="6288926"/>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描述利用二分查找算法在顺序表</a:t>
            </a:r>
            <a:r>
              <a:rPr lang="en-US" altLang="zh-CN" dirty="0" err="1">
                <a:latin typeface="Cambria" panose="02040503050406030204" pitchFamily="18" charset="0"/>
                <a:ea typeface="宋体" panose="02010600030101010101" pitchFamily="2" charset="-122"/>
              </a:rPr>
              <a:t>sl</a:t>
            </a:r>
            <a:r>
              <a:rPr lang="en-US" altLang="zh-CN" dirty="0">
                <a:latin typeface="Cambria" panose="02040503050406030204" pitchFamily="18" charset="0"/>
                <a:ea typeface="宋体" panose="02010600030101010101" pitchFamily="2" charset="-122"/>
              </a:rPr>
              <a:t>={3, 4, 6, 8, 10, 12, 14, 16, 18, 20}</a:t>
            </a:r>
            <a:r>
              <a:rPr lang="zh-CN" altLang="en-US" dirty="0">
                <a:latin typeface="Cambria" panose="02040503050406030204" pitchFamily="18" charset="0"/>
                <a:ea typeface="宋体" panose="02010600030101010101" pitchFamily="2" charset="-122"/>
              </a:rPr>
              <a:t>中查找键值为</a:t>
            </a:r>
            <a:r>
              <a:rPr lang="en-US" altLang="zh-CN" dirty="0">
                <a:latin typeface="Cambria" panose="02040503050406030204" pitchFamily="18" charset="0"/>
                <a:ea typeface="宋体" panose="02010600030101010101" pitchFamily="2" charset="-122"/>
              </a:rPr>
              <a:t>14</a:t>
            </a:r>
            <a:r>
              <a:rPr lang="zh-CN" altLang="en-US" dirty="0">
                <a:latin typeface="Cambria" panose="02040503050406030204" pitchFamily="18" charset="0"/>
                <a:ea typeface="宋体" panose="02010600030101010101" pitchFamily="2" charset="-122"/>
              </a:rPr>
              <a:t>的元素的查找过程。</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查找过程如下：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、令</a:t>
            </a:r>
            <a:r>
              <a:rPr lang="en-US" altLang="zh-CN" dirty="0">
                <a:latin typeface="Cambria" panose="02040503050406030204" pitchFamily="18" charset="0"/>
                <a:ea typeface="宋体" panose="02010600030101010101" pitchFamily="2" charset="-122"/>
              </a:rPr>
              <a:t>left=0, right=9</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mid=(0+9)/2=4</a:t>
            </a:r>
            <a:r>
              <a:rPr lang="zh-CN" altLang="en-US" dirty="0">
                <a:latin typeface="Cambria" panose="02040503050406030204" pitchFamily="18" charset="0"/>
                <a:ea typeface="宋体" panose="02010600030101010101" pitchFamily="2" charset="-122"/>
              </a:rPr>
              <a:t>，由于</a:t>
            </a:r>
            <a:r>
              <a:rPr lang="en-US" altLang="zh-CN" dirty="0" err="1">
                <a:latin typeface="Cambria" panose="02040503050406030204" pitchFamily="18" charset="0"/>
                <a:ea typeface="宋体" panose="02010600030101010101" pitchFamily="2" charset="-122"/>
              </a:rPr>
              <a:t>sl</a:t>
            </a:r>
            <a:r>
              <a:rPr lang="en-US" altLang="zh-CN" dirty="0">
                <a:latin typeface="Cambria" panose="02040503050406030204" pitchFamily="18" charset="0"/>
                <a:ea typeface="宋体" panose="02010600030101010101" pitchFamily="2" charset="-122"/>
              </a:rPr>
              <a:t>[4]=10&lt;14</a:t>
            </a:r>
            <a:r>
              <a:rPr lang="zh-CN" altLang="en-US" dirty="0">
                <a:latin typeface="Cambria" panose="02040503050406030204" pitchFamily="18" charset="0"/>
                <a:ea typeface="宋体" panose="02010600030101010101" pitchFamily="2" charset="-122"/>
              </a:rPr>
              <a:t>，在右半区间查找：令</a:t>
            </a:r>
            <a:r>
              <a:rPr lang="en-US" altLang="zh-CN" dirty="0">
                <a:latin typeface="Cambria" panose="02040503050406030204" pitchFamily="18" charset="0"/>
                <a:ea typeface="宋体" panose="02010600030101010101" pitchFamily="2" charset="-122"/>
              </a:rPr>
              <a:t>left=mid+1=5</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right</a:t>
            </a:r>
            <a:r>
              <a:rPr lang="zh-CN" altLang="en-US" dirty="0">
                <a:latin typeface="Cambria" panose="02040503050406030204" pitchFamily="18" charset="0"/>
                <a:ea typeface="宋体" panose="02010600030101010101" pitchFamily="2" charset="-122"/>
              </a:rPr>
              <a:t>仍为</a:t>
            </a:r>
            <a:r>
              <a:rPr lang="en-US" altLang="zh-CN" dirty="0">
                <a:latin typeface="Cambria" panose="02040503050406030204" pitchFamily="18" charset="0"/>
                <a:ea typeface="宋体" panose="02010600030101010101" pitchFamily="2" charset="-122"/>
              </a:rPr>
              <a:t>9</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mid=(5+9)/2=7</a:t>
            </a:r>
            <a:r>
              <a:rPr lang="zh-CN" altLang="en-US" dirty="0">
                <a:latin typeface="Cambria" panose="02040503050406030204" pitchFamily="18" charset="0"/>
                <a:ea typeface="宋体" panose="02010600030101010101" pitchFamily="2" charset="-122"/>
              </a:rPr>
              <a:t>，由于</a:t>
            </a:r>
            <a:r>
              <a:rPr lang="en-US" altLang="zh-CN" dirty="0" err="1">
                <a:latin typeface="Cambria" panose="02040503050406030204" pitchFamily="18" charset="0"/>
                <a:ea typeface="宋体" panose="02010600030101010101" pitchFamily="2" charset="-122"/>
              </a:rPr>
              <a:t>sl</a:t>
            </a:r>
            <a:r>
              <a:rPr lang="en-US" altLang="zh-CN" dirty="0">
                <a:latin typeface="Cambria" panose="02040503050406030204" pitchFamily="18" charset="0"/>
                <a:ea typeface="宋体" panose="02010600030101010101" pitchFamily="2" charset="-122"/>
              </a:rPr>
              <a:t>[7]=16&gt;14</a:t>
            </a:r>
            <a:r>
              <a:rPr lang="zh-CN" altLang="en-US" dirty="0">
                <a:latin typeface="Cambria" panose="02040503050406030204" pitchFamily="18" charset="0"/>
                <a:ea typeface="宋体" panose="02010600030101010101" pitchFamily="2" charset="-122"/>
              </a:rPr>
              <a:t>，在左半区间查找：令</a:t>
            </a:r>
            <a:r>
              <a:rPr lang="en-US" altLang="zh-CN" dirty="0">
                <a:latin typeface="Cambria" panose="02040503050406030204" pitchFamily="18" charset="0"/>
                <a:ea typeface="宋体" panose="02010600030101010101" pitchFamily="2" charset="-122"/>
              </a:rPr>
              <a:t>right=mid-1=6</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left</a:t>
            </a:r>
            <a:r>
              <a:rPr lang="zh-CN" altLang="en-US" dirty="0">
                <a:latin typeface="Cambria" panose="02040503050406030204" pitchFamily="18" charset="0"/>
                <a:ea typeface="宋体" panose="02010600030101010101" pitchFamily="2" charset="-122"/>
              </a:rPr>
              <a:t>仍为</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mid=(5+6)/2=5</a:t>
            </a:r>
            <a:r>
              <a:rPr lang="zh-CN" altLang="en-US" dirty="0">
                <a:latin typeface="Cambria" panose="02040503050406030204" pitchFamily="18" charset="0"/>
                <a:ea typeface="宋体" panose="02010600030101010101" pitchFamily="2" charset="-122"/>
              </a:rPr>
              <a:t>，由于</a:t>
            </a:r>
            <a:r>
              <a:rPr lang="en-US" altLang="zh-CN" dirty="0" err="1">
                <a:latin typeface="Cambria" panose="02040503050406030204" pitchFamily="18" charset="0"/>
                <a:ea typeface="宋体" panose="02010600030101010101" pitchFamily="2" charset="-122"/>
              </a:rPr>
              <a:t>sl</a:t>
            </a:r>
            <a:r>
              <a:rPr lang="en-US" altLang="zh-CN" dirty="0">
                <a:latin typeface="Cambria" panose="02040503050406030204" pitchFamily="18" charset="0"/>
                <a:ea typeface="宋体" panose="02010600030101010101" pitchFamily="2" charset="-122"/>
              </a:rPr>
              <a:t>[5]=12&lt;14</a:t>
            </a:r>
            <a:r>
              <a:rPr lang="zh-CN" altLang="en-US" dirty="0">
                <a:latin typeface="Cambria" panose="02040503050406030204" pitchFamily="18" charset="0"/>
                <a:ea typeface="宋体" panose="02010600030101010101" pitchFamily="2" charset="-122"/>
              </a:rPr>
              <a:t>，在右半区间查找；令</a:t>
            </a:r>
            <a:r>
              <a:rPr lang="en-US" altLang="zh-CN" dirty="0">
                <a:latin typeface="Cambria" panose="02040503050406030204" pitchFamily="18" charset="0"/>
                <a:ea typeface="宋体" panose="02010600030101010101" pitchFamily="2" charset="-122"/>
              </a:rPr>
              <a:t>left=mid+1=6</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right</a:t>
            </a:r>
            <a:r>
              <a:rPr lang="zh-CN" altLang="en-US" dirty="0">
                <a:latin typeface="Cambria" panose="02040503050406030204" pitchFamily="18" charset="0"/>
                <a:ea typeface="宋体" panose="02010600030101010101" pitchFamily="2" charset="-122"/>
              </a:rPr>
              <a:t>仍为</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mid=(6+6)/2=6</a:t>
            </a:r>
            <a:r>
              <a:rPr lang="zh-CN" altLang="en-US" dirty="0">
                <a:latin typeface="Cambria" panose="02040503050406030204" pitchFamily="18" charset="0"/>
                <a:ea typeface="宋体" panose="02010600030101010101" pitchFamily="2" charset="-122"/>
              </a:rPr>
              <a:t>，由于</a:t>
            </a:r>
            <a:r>
              <a:rPr lang="en-US" altLang="zh-CN" dirty="0" err="1">
                <a:latin typeface="Cambria" panose="02040503050406030204" pitchFamily="18" charset="0"/>
                <a:ea typeface="宋体" panose="02010600030101010101" pitchFamily="2" charset="-122"/>
              </a:rPr>
              <a:t>sl</a:t>
            </a:r>
            <a:r>
              <a:rPr lang="en-US" altLang="zh-CN" dirty="0">
                <a:latin typeface="Cambria" panose="02040503050406030204" pitchFamily="18" charset="0"/>
                <a:ea typeface="宋体" panose="02010600030101010101" pitchFamily="2" charset="-122"/>
              </a:rPr>
              <a:t>[6]=14=14</a:t>
            </a:r>
            <a:r>
              <a:rPr lang="zh-CN" altLang="en-US" dirty="0">
                <a:latin typeface="Cambria" panose="02040503050406030204" pitchFamily="18" charset="0"/>
                <a:ea typeface="宋体" panose="02010600030101010101" pitchFamily="2" charset="-122"/>
              </a:rPr>
              <a:t>，查找成功，结束。</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可见，经过四次比较后就能查找到键值</a:t>
            </a:r>
            <a:r>
              <a:rPr lang="en-US" altLang="zh-CN" dirty="0">
                <a:latin typeface="Cambria" panose="02040503050406030204" pitchFamily="18" charset="0"/>
                <a:ea typeface="宋体" panose="02010600030101010101" pitchFamily="2" charset="-122"/>
              </a:rPr>
              <a:t>14</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a:t>
            </a:fld>
            <a:endParaRPr lang="zh-CN" altLang="en-US" dirty="0"/>
          </a:p>
        </p:txBody>
      </p:sp>
    </p:spTree>
    <p:extLst>
      <p:ext uri="{BB962C8B-B14F-4D97-AF65-F5344CB8AC3E}">
        <p14:creationId xmlns:p14="http://schemas.microsoft.com/office/powerpoint/2010/main" val="106233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11761424" cy="6288926"/>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二、红黑树的旋转操作与插入操作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在红黑树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中，插入一个键值为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、首先在</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中插入键值为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，将结点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的颜色设置为红色，假设</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的叔叔结点为</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的父结点为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的父结点为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。可分为下列三种情况：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为根结点：则直接将结点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设置为黑色；</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为黑色：则满足所有约束条件，</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仍是红黑树，插入结束；</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为红色，</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为红色，则将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都设置为黑色，将</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设置为红色，再将</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看成新插入结点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，重复</a:t>
            </a:r>
            <a:r>
              <a:rPr lang="en-US" altLang="zh-CN" dirty="0">
                <a:latin typeface="Cambria" panose="02040503050406030204" pitchFamily="18" charset="0"/>
                <a:ea typeface="宋体" panose="02010600030101010101" pitchFamily="2" charset="-122"/>
              </a:rPr>
              <a:t>2, 3, 4</a:t>
            </a:r>
            <a:r>
              <a:rPr lang="zh-CN" altLang="en-US" dirty="0">
                <a:latin typeface="Cambria" panose="02040503050406030204" pitchFamily="18" charset="0"/>
                <a:ea typeface="宋体" panose="02010600030101010101" pitchFamily="2" charset="-122"/>
              </a:rPr>
              <a:t>步检查结点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，直到</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的父结点为黑色或</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为根结点为止；</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为红色，但叔叔</a:t>
            </a:r>
            <a:r>
              <a:rPr lang="en-US" altLang="zh-CN" dirty="0">
                <a:latin typeface="Cambria" panose="02040503050406030204" pitchFamily="18" charset="0"/>
                <a:ea typeface="宋体" panose="02010600030101010101" pitchFamily="2" charset="-122"/>
              </a:rPr>
              <a:t>U</a:t>
            </a:r>
            <a:r>
              <a:rPr lang="zh-CN" altLang="en-US" dirty="0">
                <a:latin typeface="Cambria" panose="02040503050406030204" pitchFamily="18" charset="0"/>
                <a:ea typeface="宋体" panose="02010600030101010101" pitchFamily="2" charset="-122"/>
              </a:rPr>
              <a:t>结点为黑色或为空树，根据</a:t>
            </a:r>
            <a:r>
              <a:rPr lang="en-US" altLang="zh-CN" dirty="0">
                <a:latin typeface="Cambria" panose="02040503050406030204" pitchFamily="18" charset="0"/>
                <a:ea typeface="宋体" panose="02010600030101010101" pitchFamily="2" charset="-122"/>
              </a:rPr>
              <a:t>A, B, C</a:t>
            </a:r>
            <a:r>
              <a:rPr lang="zh-CN" altLang="en-US" dirty="0">
                <a:latin typeface="Cambria" panose="02040503050406030204" pitchFamily="18" charset="0"/>
                <a:ea typeface="宋体" panose="02010600030101010101" pitchFamily="2" charset="-122"/>
              </a:rPr>
              <a:t>的不同关系，可分为下列四种情形：</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5.1 B</a:t>
            </a:r>
            <a:r>
              <a:rPr lang="zh-CN" altLang="en-US" dirty="0">
                <a:latin typeface="Cambria" panose="02040503050406030204" pitchFamily="18" charset="0"/>
                <a:ea typeface="宋体" panose="02010600030101010101" pitchFamily="2" charset="-122"/>
              </a:rPr>
              <a:t>为左孩子，</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为左孩子：对</a:t>
            </a:r>
            <a:r>
              <a:rPr lang="en-US" altLang="zh-CN" dirty="0">
                <a:latin typeface="Cambria" panose="02040503050406030204" pitchFamily="18" charset="0"/>
                <a:ea typeface="宋体" panose="02010600030101010101" pitchFamily="2" charset="-122"/>
              </a:rPr>
              <a:t>A, B</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旋转，并将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设置为黑色，</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设置为红色；</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5.2 B</a:t>
            </a:r>
            <a:r>
              <a:rPr lang="zh-CN" altLang="en-US" dirty="0">
                <a:latin typeface="Cambria" panose="02040503050406030204" pitchFamily="18" charset="0"/>
                <a:ea typeface="宋体" panose="02010600030101010101" pitchFamily="2" charset="-122"/>
              </a:rPr>
              <a:t>为左孩子，</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为右孩子：对</a:t>
            </a:r>
            <a:r>
              <a:rPr lang="en-US" altLang="zh-CN" dirty="0">
                <a:latin typeface="Cambria" panose="02040503050406030204" pitchFamily="18" charset="0"/>
                <a:ea typeface="宋体" panose="02010600030101010101" pitchFamily="2" charset="-122"/>
              </a:rPr>
              <a:t>A, B, C</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LR</a:t>
            </a:r>
            <a:r>
              <a:rPr lang="zh-CN" altLang="en-US" dirty="0">
                <a:latin typeface="Cambria" panose="02040503050406030204" pitchFamily="18" charset="0"/>
                <a:ea typeface="宋体" panose="02010600030101010101" pitchFamily="2" charset="-122"/>
              </a:rPr>
              <a:t>旋转，并将</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设置为黑色，</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设置为红色；</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5.3 B</a:t>
            </a:r>
            <a:r>
              <a:rPr lang="zh-CN" altLang="en-US" dirty="0">
                <a:latin typeface="Cambria" panose="02040503050406030204" pitchFamily="18" charset="0"/>
                <a:ea typeface="宋体" panose="02010600030101010101" pitchFamily="2" charset="-122"/>
              </a:rPr>
              <a:t>为右孩子，</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为右孩子：对</a:t>
            </a:r>
            <a:r>
              <a:rPr lang="en-US" altLang="zh-CN" dirty="0">
                <a:latin typeface="Cambria" panose="02040503050406030204" pitchFamily="18" charset="0"/>
                <a:ea typeface="宋体" panose="02010600030101010101" pitchFamily="2" charset="-122"/>
              </a:rPr>
              <a:t>A, B</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旋转，并将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设置为黑色，</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设置为红色；</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5.4 B</a:t>
            </a:r>
            <a:r>
              <a:rPr lang="zh-CN" altLang="en-US" dirty="0">
                <a:latin typeface="Cambria" panose="02040503050406030204" pitchFamily="18" charset="0"/>
                <a:ea typeface="宋体" panose="02010600030101010101" pitchFamily="2" charset="-122"/>
              </a:rPr>
              <a:t>为右孩子，</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为左孩子：对</a:t>
            </a:r>
            <a:r>
              <a:rPr lang="en-US" altLang="zh-CN" dirty="0">
                <a:latin typeface="Cambria" panose="02040503050406030204" pitchFamily="18" charset="0"/>
                <a:ea typeface="宋体" panose="02010600030101010101" pitchFamily="2" charset="-122"/>
              </a:rPr>
              <a:t>A, B, C</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RL</a:t>
            </a:r>
            <a:r>
              <a:rPr lang="zh-CN" altLang="en-US" dirty="0">
                <a:latin typeface="Cambria" panose="02040503050406030204" pitchFamily="18" charset="0"/>
                <a:ea typeface="宋体" panose="02010600030101010101" pitchFamily="2" charset="-122"/>
              </a:rPr>
              <a:t>旋转，并将</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设置为黑色，</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设置为红色。</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70</a:t>
            </a:fld>
            <a:endParaRPr lang="zh-CN" altLang="en-US" dirty="0"/>
          </a:p>
        </p:txBody>
      </p:sp>
    </p:spTree>
    <p:extLst>
      <p:ext uri="{BB962C8B-B14F-4D97-AF65-F5344CB8AC3E}">
        <p14:creationId xmlns:p14="http://schemas.microsoft.com/office/powerpoint/2010/main" val="389764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18966" cy="2077186"/>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插入操作部分情形的示意图见下图。注意，这里</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不一定是叶结点。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可以看出，这些颜色设置方法并没有改变根结点的黑色高度。因此只要插入前的树为红黑树，经过变化后仍然为红黑树。</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71</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508" y="2299369"/>
            <a:ext cx="10653273" cy="4185169"/>
          </a:xfrm>
          <a:prstGeom prst="rect">
            <a:avLst/>
          </a:prstGeom>
          <a:noFill/>
        </p:spPr>
      </p:pic>
    </p:spTree>
    <p:extLst>
      <p:ext uri="{BB962C8B-B14F-4D97-AF65-F5344CB8AC3E}">
        <p14:creationId xmlns:p14="http://schemas.microsoft.com/office/powerpoint/2010/main" val="243656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18966" cy="6288926"/>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插入操作的实现：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、旋转操作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四种旋转方法与</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树基本类似，只是</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旋转需要设置相关结点的父结点。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a:t>
            </a:r>
            <a:r>
              <a:rPr lang="en-US" altLang="zh-CN" dirty="0">
                <a:latin typeface="Cambria" panose="02040503050406030204" pitchFamily="18" charset="0"/>
                <a:ea typeface="宋体" panose="02010600030101010101" pitchFamily="2" charset="-122"/>
              </a:rPr>
              <a:t>LL(</a:t>
            </a:r>
            <a:r>
              <a:rPr lang="en-US" altLang="zh-CN" dirty="0" err="1">
                <a:latin typeface="Cambria" panose="02040503050406030204" pitchFamily="18" charset="0"/>
                <a:ea typeface="宋体" panose="02010600030101010101" pitchFamily="2" charset="-122"/>
              </a:rPr>
              <a:t>rbTree</a:t>
            </a:r>
            <a:r>
              <a:rPr lang="en-US" altLang="zh-CN" dirty="0">
                <a:latin typeface="Cambria" panose="02040503050406030204" pitchFamily="18" charset="0"/>
                <a:ea typeface="宋体" panose="02010600030101010101" pitchFamily="2" charset="-122"/>
              </a:rPr>
              <a:t>), RR(</a:t>
            </a:r>
            <a:r>
              <a:rPr lang="en-US" altLang="zh-CN" dirty="0" err="1">
                <a:latin typeface="Cambria" panose="02040503050406030204" pitchFamily="18" charset="0"/>
                <a:ea typeface="宋体" panose="02010600030101010101" pitchFamily="2" charset="-122"/>
              </a:rPr>
              <a:t>rbTree</a:t>
            </a:r>
            <a:r>
              <a:rPr lang="en-US" altLang="zh-CN" dirty="0">
                <a:latin typeface="Cambria" panose="02040503050406030204" pitchFamily="18" charset="0"/>
                <a:ea typeface="宋体" panose="02010600030101010101" pitchFamily="2" charset="-122"/>
              </a:rPr>
              <a:t>), LR(</a:t>
            </a:r>
            <a:r>
              <a:rPr lang="en-US" altLang="zh-CN" dirty="0" err="1">
                <a:latin typeface="Cambria" panose="02040503050406030204" pitchFamily="18" charset="0"/>
                <a:ea typeface="宋体" panose="02010600030101010101" pitchFamily="2" charset="-122"/>
              </a:rPr>
              <a:t>rbTree</a:t>
            </a:r>
            <a:r>
              <a:rPr lang="en-US" altLang="zh-CN" dirty="0">
                <a:latin typeface="Cambria" panose="02040503050406030204" pitchFamily="18" charset="0"/>
                <a:ea typeface="宋体" panose="02010600030101010101" pitchFamily="2" charset="-122"/>
              </a:rPr>
              <a:t>), RL(</a:t>
            </a:r>
            <a:r>
              <a:rPr lang="en-US" altLang="zh-CN" dirty="0" err="1">
                <a:latin typeface="Cambria" panose="02040503050406030204" pitchFamily="18" charset="0"/>
                <a:ea typeface="宋体" panose="02010600030101010101" pitchFamily="2" charset="-122"/>
              </a:rPr>
              <a:t>rbTree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、调整颜色操作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当插入一个结点后，需要检查当前结点为红色时，其父结点是否为红色，如果为红色，则需要调整红黑树。</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可根据算法中的各种情形分别处理。</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adjust_color</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、插入操作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a:t>
            </a:r>
            <a:r>
              <a:rPr lang="en-US" altLang="zh-CN" dirty="0">
                <a:latin typeface="Cambria" panose="02040503050406030204" pitchFamily="18" charset="0"/>
                <a:ea typeface="宋体" panose="02010600030101010101" pitchFamily="2" charset="-122"/>
              </a:rPr>
              <a:t>BST</a:t>
            </a:r>
            <a:r>
              <a:rPr lang="zh-CN" altLang="en-US" dirty="0">
                <a:latin typeface="Cambria" panose="02040503050406030204" pitchFamily="18" charset="0"/>
                <a:ea typeface="宋体" panose="02010600030101010101" pitchFamily="2" charset="-122"/>
              </a:rPr>
              <a:t>类似的方法插入新结点，再检查是否需要调整颜色。</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rbt_insert</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72</a:t>
            </a:fld>
            <a:endParaRPr lang="zh-CN" altLang="en-US" dirty="0"/>
          </a:p>
        </p:txBody>
      </p:sp>
    </p:spTree>
    <p:extLst>
      <p:ext uri="{BB962C8B-B14F-4D97-AF65-F5344CB8AC3E}">
        <p14:creationId xmlns:p14="http://schemas.microsoft.com/office/powerpoint/2010/main" val="31688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18966" cy="6288926"/>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三、红黑树的删除操作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从红黑树中删除一个结点的方法与二叉查找树的方法类似，只是在删除后需要检查是否满足红黑树的特性。</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红黑树中的删除操作可以转化为删除叶结点。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当在一个红黑树中删除一个结点时，则需要根据其兄弟结点</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的颜色情况决定采取的操作类型。</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73</a:t>
            </a:fld>
            <a:endParaRPr lang="zh-CN" altLang="en-US" dirty="0"/>
          </a:p>
        </p:txBody>
      </p:sp>
    </p:spTree>
    <p:extLst>
      <p:ext uri="{BB962C8B-B14F-4D97-AF65-F5344CB8AC3E}">
        <p14:creationId xmlns:p14="http://schemas.microsoft.com/office/powerpoint/2010/main" val="312015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2"/>
            <a:ext cx="11728173" cy="6288926"/>
          </a:xfrm>
        </p:spPr>
        <p:txBody>
          <a:bodyPr>
            <a:normAutofit fontScale="6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在红黑树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中，删除一个键值为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、删除键值为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的结点，假设最终删除的结点为叶结点</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为红色，则直接删除；否则需要检查</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的祖先结点是否需要调整</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初始时为</a:t>
            </a:r>
            <a:r>
              <a:rPr lang="en-US" altLang="zh-CN" dirty="0" err="1">
                <a:latin typeface="Cambria" panose="02040503050406030204" pitchFamily="18" charset="0"/>
                <a:ea typeface="宋体" panose="02010600030101010101" pitchFamily="2" charset="-122"/>
              </a:rPr>
              <a:t>tmp</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，并设其父结点为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，兄弟结点为</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，分为以下几种情况。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为红色，将其变为黑色，结束； </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为黑色，且</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为红色，则将</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设置为黑色，将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设置为红色，分两种情况：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3.1 C</a:t>
            </a:r>
            <a:r>
              <a:rPr lang="zh-CN" altLang="en-US" dirty="0">
                <a:latin typeface="Cambria" panose="02040503050406030204" pitchFamily="18" charset="0"/>
                <a:ea typeface="宋体" panose="02010600030101010101" pitchFamily="2" charset="-122"/>
              </a:rPr>
              <a:t>为左孩子，对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旋转，结束；</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3.2 C</a:t>
            </a:r>
            <a:r>
              <a:rPr lang="zh-CN" altLang="en-US" dirty="0">
                <a:latin typeface="Cambria" panose="02040503050406030204" pitchFamily="18" charset="0"/>
                <a:ea typeface="宋体" panose="02010600030101010101" pitchFamily="2" charset="-122"/>
              </a:rPr>
              <a:t>为右孩子，对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旋转，结束；</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均为黑色，则分如下六种情况：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4.1 C</a:t>
            </a:r>
            <a:r>
              <a:rPr lang="zh-CN" altLang="en-US" dirty="0">
                <a:latin typeface="Cambria" panose="02040503050406030204" pitchFamily="18" charset="0"/>
                <a:ea typeface="宋体" panose="02010600030101010101" pitchFamily="2" charset="-122"/>
              </a:rPr>
              <a:t>为左孩子，且</a:t>
            </a:r>
            <a:r>
              <a:rPr lang="en-US" altLang="zh-CN" dirty="0" err="1">
                <a:latin typeface="Cambria" panose="02040503050406030204" pitchFamily="18" charset="0"/>
                <a:ea typeface="宋体" panose="02010600030101010101" pitchFamily="2" charset="-122"/>
              </a:rPr>
              <a:t>S</a:t>
            </a:r>
            <a:r>
              <a:rPr lang="en-US" altLang="zh-CN" baseline="-25000" dirty="0" err="1">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为红色，将</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设置为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的颜色，将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err="1">
                <a:latin typeface="Cambria" panose="02040503050406030204" pitchFamily="18" charset="0"/>
                <a:ea typeface="宋体" panose="02010600030101010101" pitchFamily="2" charset="-122"/>
              </a:rPr>
              <a:t>S</a:t>
            </a:r>
            <a:r>
              <a:rPr lang="en-US" altLang="zh-CN" baseline="-25000" dirty="0" err="1">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都设置为黑色，对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旋转，结束；</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4.2 C</a:t>
            </a:r>
            <a:r>
              <a:rPr lang="zh-CN" altLang="en-US" dirty="0">
                <a:latin typeface="Cambria" panose="02040503050406030204" pitchFamily="18" charset="0"/>
                <a:ea typeface="宋体" panose="02010600030101010101" pitchFamily="2" charset="-122"/>
              </a:rPr>
              <a:t>为左孩子，且</a:t>
            </a:r>
            <a:r>
              <a:rPr lang="en-US" altLang="zh-CN" dirty="0" err="1">
                <a:latin typeface="Cambria" panose="02040503050406030204" pitchFamily="18" charset="0"/>
                <a:ea typeface="宋体" panose="02010600030101010101" pitchFamily="2" charset="-122"/>
              </a:rPr>
              <a:t>S</a:t>
            </a:r>
            <a:r>
              <a:rPr lang="en-US" altLang="zh-CN" baseline="-25000" dirty="0" err="1">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为红色，将</a:t>
            </a:r>
            <a:r>
              <a:rPr lang="en-US" altLang="zh-CN" dirty="0" err="1">
                <a:latin typeface="Cambria" panose="02040503050406030204" pitchFamily="18" charset="0"/>
                <a:ea typeface="宋体" panose="02010600030101010101" pitchFamily="2" charset="-122"/>
              </a:rPr>
              <a:t>S</a:t>
            </a:r>
            <a:r>
              <a:rPr lang="en-US" altLang="zh-CN" baseline="-25000" dirty="0" err="1">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设置为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的颜色，将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都设置为黑色，对</a:t>
            </a:r>
            <a:r>
              <a:rPr lang="en-US" altLang="zh-CN" dirty="0">
                <a:latin typeface="Cambria" panose="02040503050406030204" pitchFamily="18" charset="0"/>
                <a:ea typeface="宋体" panose="02010600030101010101" pitchFamily="2" charset="-122"/>
              </a:rPr>
              <a:t>B, S</a:t>
            </a:r>
            <a:r>
              <a:rPr lang="zh-CN" altLang="en-US" dirty="0">
                <a:latin typeface="Cambria" panose="02040503050406030204" pitchFamily="18" charset="0"/>
                <a:ea typeface="宋体" panose="02010600030101010101" pitchFamily="2" charset="-122"/>
              </a:rPr>
              <a:t>和</a:t>
            </a:r>
            <a:r>
              <a:rPr lang="en-US" altLang="zh-CN" dirty="0" err="1">
                <a:latin typeface="Cambria" panose="02040503050406030204" pitchFamily="18" charset="0"/>
                <a:ea typeface="宋体" panose="02010600030101010101" pitchFamily="2" charset="-122"/>
              </a:rPr>
              <a:t>S</a:t>
            </a:r>
            <a:r>
              <a:rPr lang="en-US" altLang="zh-CN" baseline="-25000" dirty="0" err="1">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RL</a:t>
            </a:r>
            <a:r>
              <a:rPr lang="zh-CN" altLang="en-US" dirty="0">
                <a:latin typeface="Cambria" panose="02040503050406030204" pitchFamily="18" charset="0"/>
                <a:ea typeface="宋体" panose="02010600030101010101" pitchFamily="2" charset="-122"/>
              </a:rPr>
              <a:t>旋转，结束；</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4.3 C</a:t>
            </a:r>
            <a:r>
              <a:rPr lang="zh-CN" altLang="en-US" dirty="0">
                <a:latin typeface="Cambria" panose="02040503050406030204" pitchFamily="18" charset="0"/>
                <a:ea typeface="宋体" panose="02010600030101010101" pitchFamily="2" charset="-122"/>
              </a:rPr>
              <a:t>为左孩子，且</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的左右孩子都没有红色，则将</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变为红色，将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作为当前结点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，回到第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4.4 C</a:t>
            </a:r>
            <a:r>
              <a:rPr lang="zh-CN" altLang="en-US" dirty="0">
                <a:latin typeface="Cambria" panose="02040503050406030204" pitchFamily="18" charset="0"/>
                <a:ea typeface="宋体" panose="02010600030101010101" pitchFamily="2" charset="-122"/>
              </a:rPr>
              <a:t>为右孩子，且</a:t>
            </a:r>
            <a:r>
              <a:rPr lang="en-US" altLang="zh-CN" dirty="0" err="1">
                <a:latin typeface="Cambria" panose="02040503050406030204" pitchFamily="18" charset="0"/>
                <a:ea typeface="宋体" panose="02010600030101010101" pitchFamily="2" charset="-122"/>
              </a:rPr>
              <a:t>S</a:t>
            </a:r>
            <a:r>
              <a:rPr lang="en-US" altLang="zh-CN" baseline="-25000" dirty="0" err="1">
                <a:latin typeface="Cambria" panose="02040503050406030204" pitchFamily="18" charset="0"/>
                <a:ea typeface="宋体" panose="02010600030101010101" pitchFamily="2" charset="-122"/>
              </a:rPr>
              <a:t>l</a:t>
            </a:r>
            <a:r>
              <a:rPr lang="zh-CN" altLang="en-US" dirty="0">
                <a:latin typeface="Cambria" panose="02040503050406030204" pitchFamily="18" charset="0"/>
                <a:ea typeface="宋体" panose="02010600030101010101" pitchFamily="2" charset="-122"/>
              </a:rPr>
              <a:t>为红色，将</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设置为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的颜色，将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err="1">
                <a:latin typeface="Cambria" panose="02040503050406030204" pitchFamily="18" charset="0"/>
                <a:ea typeface="宋体" panose="02010600030101010101" pitchFamily="2" charset="-122"/>
              </a:rPr>
              <a:t>Sl</a:t>
            </a:r>
            <a:r>
              <a:rPr lang="zh-CN" altLang="en-US" dirty="0">
                <a:latin typeface="Cambria" panose="02040503050406030204" pitchFamily="18" charset="0"/>
                <a:ea typeface="宋体" panose="02010600030101010101" pitchFamily="2" charset="-122"/>
              </a:rPr>
              <a:t>都设置为黑色，对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旋转，结束；</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4.5 C</a:t>
            </a:r>
            <a:r>
              <a:rPr lang="zh-CN" altLang="en-US" dirty="0">
                <a:latin typeface="Cambria" panose="02040503050406030204" pitchFamily="18" charset="0"/>
                <a:ea typeface="宋体" panose="02010600030101010101" pitchFamily="2" charset="-122"/>
              </a:rPr>
              <a:t>为右孩子，且</a:t>
            </a:r>
            <a:r>
              <a:rPr lang="en-US" altLang="zh-CN" dirty="0" err="1">
                <a:latin typeface="Cambria" panose="02040503050406030204" pitchFamily="18" charset="0"/>
                <a:ea typeface="宋体" panose="02010600030101010101" pitchFamily="2" charset="-122"/>
              </a:rPr>
              <a:t>S</a:t>
            </a:r>
            <a:r>
              <a:rPr lang="en-US" altLang="zh-CN" baseline="-25000" dirty="0" err="1">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为红色，将</a:t>
            </a:r>
            <a:r>
              <a:rPr lang="en-US" altLang="zh-CN" dirty="0" err="1">
                <a:latin typeface="Cambria" panose="02040503050406030204" pitchFamily="18" charset="0"/>
                <a:ea typeface="宋体" panose="02010600030101010101" pitchFamily="2" charset="-122"/>
              </a:rPr>
              <a:t>Sr</a:t>
            </a:r>
            <a:r>
              <a:rPr lang="zh-CN" altLang="en-US" dirty="0">
                <a:latin typeface="Cambria" panose="02040503050406030204" pitchFamily="18" charset="0"/>
                <a:ea typeface="宋体" panose="02010600030101010101" pitchFamily="2" charset="-122"/>
              </a:rPr>
              <a:t>设置为</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的颜色，将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都设置为黑色，对</a:t>
            </a:r>
            <a:r>
              <a:rPr lang="en-US" altLang="zh-CN" dirty="0">
                <a:latin typeface="Cambria" panose="02040503050406030204" pitchFamily="18" charset="0"/>
                <a:ea typeface="宋体" panose="02010600030101010101" pitchFamily="2" charset="-122"/>
              </a:rPr>
              <a:t>B, S</a:t>
            </a:r>
            <a:r>
              <a:rPr lang="zh-CN" altLang="en-US" dirty="0">
                <a:latin typeface="Cambria" panose="02040503050406030204" pitchFamily="18" charset="0"/>
                <a:ea typeface="宋体" panose="02010600030101010101" pitchFamily="2" charset="-122"/>
              </a:rPr>
              <a:t>和</a:t>
            </a:r>
            <a:r>
              <a:rPr lang="en-US" altLang="zh-CN" dirty="0" err="1">
                <a:latin typeface="Cambria" panose="02040503050406030204" pitchFamily="18" charset="0"/>
                <a:ea typeface="宋体" panose="02010600030101010101" pitchFamily="2" charset="-122"/>
              </a:rPr>
              <a:t>S</a:t>
            </a:r>
            <a:r>
              <a:rPr lang="en-US" altLang="zh-CN" baseline="-25000" dirty="0" err="1">
                <a:latin typeface="Cambria" panose="02040503050406030204" pitchFamily="18" charset="0"/>
                <a:ea typeface="宋体" panose="02010600030101010101" pitchFamily="2" charset="-122"/>
              </a:rPr>
              <a:t>r</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LR</a:t>
            </a:r>
            <a:r>
              <a:rPr lang="zh-CN" altLang="en-US" dirty="0">
                <a:latin typeface="Cambria" panose="02040503050406030204" pitchFamily="18" charset="0"/>
                <a:ea typeface="宋体" panose="02010600030101010101" pitchFamily="2" charset="-122"/>
              </a:rPr>
              <a:t>旋转，结束；</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4.6 C</a:t>
            </a:r>
            <a:r>
              <a:rPr lang="zh-CN" altLang="en-US" dirty="0">
                <a:latin typeface="Cambria" panose="02040503050406030204" pitchFamily="18" charset="0"/>
                <a:ea typeface="宋体" panose="02010600030101010101" pitchFamily="2" charset="-122"/>
              </a:rPr>
              <a:t>为右孩子，且</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的左右孩子都没有红色，将</a:t>
            </a:r>
            <a:r>
              <a:rPr lang="en-US" altLang="zh-CN" dirty="0">
                <a:latin typeface="Cambria" panose="02040503050406030204" pitchFamily="18" charset="0"/>
                <a:ea typeface="宋体" panose="02010600030101010101" pitchFamily="2" charset="-122"/>
              </a:rPr>
              <a:t>S</a:t>
            </a:r>
            <a:r>
              <a:rPr lang="zh-CN" altLang="en-US" dirty="0">
                <a:latin typeface="Cambria" panose="02040503050406030204" pitchFamily="18" charset="0"/>
                <a:ea typeface="宋体" panose="02010600030101010101" pitchFamily="2" charset="-122"/>
              </a:rPr>
              <a:t>变为红色，将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作为当前结点</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，回到第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74</a:t>
            </a:fld>
            <a:endParaRPr lang="zh-CN" altLang="en-US" dirty="0"/>
          </a:p>
        </p:txBody>
      </p:sp>
    </p:spTree>
    <p:extLst>
      <p:ext uri="{BB962C8B-B14F-4D97-AF65-F5344CB8AC3E}">
        <p14:creationId xmlns:p14="http://schemas.microsoft.com/office/powerpoint/2010/main" val="255227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575228" cy="1998948"/>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下图为当</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为左孩子时删除操作示意图。</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显然，因此不管什么情况，变化后子树都为红黑树，且黑色高度都不变，从而不会影响红黑树其他顶点的黑色高度。</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75</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925" y="2194560"/>
            <a:ext cx="10378077" cy="4289978"/>
          </a:xfrm>
          <a:prstGeom prst="rect">
            <a:avLst/>
          </a:prstGeom>
          <a:noFill/>
        </p:spPr>
      </p:pic>
    </p:spTree>
    <p:extLst>
      <p:ext uri="{BB962C8B-B14F-4D97-AF65-F5344CB8AC3E}">
        <p14:creationId xmlns:p14="http://schemas.microsoft.com/office/powerpoint/2010/main" val="414800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8842" cy="6088810"/>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红黑树删除操作的实现：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当确定最终删除的结点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叶结点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后，在删除该结点之前，必须调用函数</a:t>
            </a:r>
            <a:r>
              <a:rPr lang="en-US" altLang="zh-CN" dirty="0" err="1">
                <a:latin typeface="Cambria" panose="02040503050406030204" pitchFamily="18" charset="0"/>
                <a:ea typeface="宋体" panose="02010600030101010101" pitchFamily="2" charset="-122"/>
              </a:rPr>
              <a:t>check_color</a:t>
            </a:r>
            <a:r>
              <a:rPr lang="zh-CN" altLang="en-US" dirty="0">
                <a:latin typeface="Cambria" panose="02040503050406030204" pitchFamily="18" charset="0"/>
                <a:ea typeface="宋体" panose="02010600030101010101" pitchFamily="2" charset="-122"/>
              </a:rPr>
              <a:t>对树进行检查和调整。</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en-US" altLang="zh-CN" dirty="0" err="1">
                <a:latin typeface="Cambria" panose="02040503050406030204" pitchFamily="18" charset="0"/>
                <a:ea typeface="宋体" panose="02010600030101010101" pitchFamily="2" charset="-122"/>
              </a:rPr>
              <a:t>check_color</a:t>
            </a:r>
            <a:r>
              <a:rPr lang="zh-CN" altLang="en-US" dirty="0">
                <a:latin typeface="Cambria" panose="02040503050406030204" pitchFamily="18" charset="0"/>
                <a:ea typeface="宋体" panose="02010600030101010101" pitchFamily="2" charset="-122"/>
              </a:rPr>
              <a:t>中，由于调整时可能会改变树的根结点，因此在函数中有一个表示树的根结点的参数，当调整完之后，利用当前根结点的值更新该参数。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rbt_delete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红黑树的插入和删除操作的最坏时间复杂度和平均时间复杂度都为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，空间复杂度都是</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由于在对红黑树进行平衡处理时，不需要每一次都要回溯到根结点，因此对红黑树的进行平衡处理的代价较低，其平均统计性能要优于</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76</a:t>
            </a:fld>
            <a:endParaRPr lang="zh-CN" altLang="en-US" dirty="0"/>
          </a:p>
        </p:txBody>
      </p:sp>
    </p:spTree>
    <p:extLst>
      <p:ext uri="{BB962C8B-B14F-4D97-AF65-F5344CB8AC3E}">
        <p14:creationId xmlns:p14="http://schemas.microsoft.com/office/powerpoint/2010/main" val="3126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8842" cy="6088810"/>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a:t>
            </a:r>
            <a:r>
              <a:rPr lang="en-US" altLang="zh-CN" b="1" dirty="0">
                <a:latin typeface="Cambria" panose="02040503050406030204" pitchFamily="18" charset="0"/>
                <a:ea typeface="宋体" panose="02010600030101010101" pitchFamily="2" charset="-122"/>
              </a:rPr>
              <a:t>STL</a:t>
            </a:r>
            <a:r>
              <a:rPr lang="zh-CN" altLang="en-US" b="1" dirty="0">
                <a:latin typeface="Cambria" panose="02040503050406030204" pitchFamily="18" charset="0"/>
                <a:ea typeface="宋体" panose="02010600030101010101" pitchFamily="2" charset="-122"/>
              </a:rPr>
              <a:t>中的</a:t>
            </a:r>
            <a:r>
              <a:rPr lang="en-US" altLang="zh-CN" b="1" dirty="0">
                <a:latin typeface="Cambria" panose="02040503050406030204" pitchFamily="18" charset="0"/>
                <a:ea typeface="宋体" panose="02010600030101010101" pitchFamily="2" charset="-122"/>
              </a:rPr>
              <a:t>map</a:t>
            </a:r>
            <a:r>
              <a:rPr lang="zh-CN" altLang="en-US" b="1" dirty="0">
                <a:latin typeface="Cambria" panose="02040503050406030204" pitchFamily="18" charset="0"/>
                <a:ea typeface="宋体" panose="02010600030101010101" pitchFamily="2" charset="-122"/>
              </a:rPr>
              <a:t>和</a:t>
            </a:r>
            <a:r>
              <a:rPr lang="en-US" altLang="zh-CN" b="1" dirty="0">
                <a:latin typeface="Cambria" panose="02040503050406030204" pitchFamily="18" charset="0"/>
                <a:ea typeface="宋体" panose="02010600030101010101" pitchFamily="2" charset="-122"/>
              </a:rPr>
              <a:t>set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中有一些关联性容器</a:t>
            </a:r>
            <a:r>
              <a:rPr lang="en-US" altLang="zh-CN" dirty="0">
                <a:latin typeface="Cambria" panose="02040503050406030204" pitchFamily="18" charset="0"/>
                <a:ea typeface="宋体" panose="02010600030101010101" pitchFamily="2" charset="-122"/>
              </a:rPr>
              <a:t>set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multiset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map</a:t>
            </a:r>
            <a:r>
              <a:rPr lang="zh-CN" altLang="en-US" dirty="0">
                <a:latin typeface="Cambria" panose="02040503050406030204" pitchFamily="18" charset="0"/>
                <a:ea typeface="宋体" panose="02010600030101010101" pitchFamily="2" charset="-122"/>
              </a:rPr>
              <a:t>和</a:t>
            </a:r>
            <a:r>
              <a:rPr lang="en-US" altLang="zh-CN" dirty="0" err="1">
                <a:latin typeface="Cambria" panose="02040503050406030204" pitchFamily="18" charset="0"/>
                <a:ea typeface="宋体" panose="02010600030101010101" pitchFamily="2" charset="-122"/>
              </a:rPr>
              <a:t>multimap</a:t>
            </a:r>
            <a:r>
              <a:rPr lang="zh-CN" altLang="en-US" dirty="0">
                <a:latin typeface="Cambria" panose="02040503050406030204" pitchFamily="18" charset="0"/>
                <a:ea typeface="宋体" panose="02010600030101010101" pitchFamily="2" charset="-122"/>
              </a:rPr>
              <a:t>，这些容器中的元素都有一个键值</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，元素的大小是按照键值的大小进行比较的，其中</a:t>
            </a:r>
            <a:r>
              <a:rPr lang="en-US" altLang="zh-CN" dirty="0">
                <a:latin typeface="Cambria" panose="02040503050406030204" pitchFamily="18" charset="0"/>
                <a:ea typeface="宋体" panose="02010600030101010101" pitchFamily="2" charset="-122"/>
              </a:rPr>
              <a:t>set</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map</a:t>
            </a:r>
            <a:r>
              <a:rPr lang="zh-CN" altLang="en-US" dirty="0">
                <a:latin typeface="Cambria" panose="02040503050406030204" pitchFamily="18" charset="0"/>
                <a:ea typeface="宋体" panose="02010600030101010101" pitchFamily="2" charset="-122"/>
              </a:rPr>
              <a:t>中元素的键值唯一，而</a:t>
            </a:r>
            <a:r>
              <a:rPr lang="en-US" altLang="zh-CN" dirty="0">
                <a:solidFill>
                  <a:srgbClr val="00B0F0"/>
                </a:solidFill>
                <a:latin typeface="Cambria" panose="02040503050406030204" pitchFamily="18" charset="0"/>
                <a:ea typeface="宋体" panose="02010600030101010101" pitchFamily="2" charset="-122"/>
              </a:rPr>
              <a:t>multiset</a:t>
            </a:r>
            <a:r>
              <a:rPr lang="zh-CN" altLang="en-US" dirty="0">
                <a:latin typeface="Cambria" panose="02040503050406030204" pitchFamily="18" charset="0"/>
                <a:ea typeface="宋体" panose="02010600030101010101" pitchFamily="2" charset="-122"/>
              </a:rPr>
              <a:t>和</a:t>
            </a:r>
            <a:r>
              <a:rPr lang="en-US" altLang="zh-CN" dirty="0" err="1">
                <a:solidFill>
                  <a:srgbClr val="00B0F0"/>
                </a:solidFill>
                <a:latin typeface="Cambria" panose="02040503050406030204" pitchFamily="18" charset="0"/>
                <a:ea typeface="宋体" panose="02010600030101010101" pitchFamily="2" charset="-122"/>
              </a:rPr>
              <a:t>multimap</a:t>
            </a:r>
            <a:r>
              <a:rPr lang="zh-CN" altLang="en-US" dirty="0">
                <a:latin typeface="Cambria" panose="02040503050406030204" pitchFamily="18" charset="0"/>
                <a:ea typeface="宋体" panose="02010600030101010101" pitchFamily="2" charset="-122"/>
              </a:rPr>
              <a:t>中元素的键值不唯一。</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这些容器的底层数据结构都是红黑树，在红黑树中根据元素的</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自动对元素排序，并能够根据元素的</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进行快速定位。</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77</a:t>
            </a:fld>
            <a:endParaRPr lang="zh-CN" altLang="en-US" dirty="0"/>
          </a:p>
        </p:txBody>
      </p:sp>
    </p:spTree>
    <p:extLst>
      <p:ext uri="{BB962C8B-B14F-4D97-AF65-F5344CB8AC3E}">
        <p14:creationId xmlns:p14="http://schemas.microsoft.com/office/powerpoint/2010/main" val="352639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8842" cy="6088810"/>
          </a:xfrm>
        </p:spPr>
        <p:txBody>
          <a:bodyPr>
            <a:normAutofit lnSpcReduction="10000"/>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 map(</a:t>
            </a:r>
            <a:r>
              <a:rPr lang="zh-CN" altLang="en-US" b="1" dirty="0">
                <a:latin typeface="Cambria" panose="02040503050406030204" pitchFamily="18" charset="0"/>
                <a:ea typeface="宋体" panose="02010600030101010101" pitchFamily="2" charset="-122"/>
              </a:rPr>
              <a:t>映射</a:t>
            </a:r>
            <a:r>
              <a:rPr lang="en-US" altLang="zh-CN" b="1"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map</a:t>
            </a:r>
            <a:r>
              <a:rPr lang="zh-CN" altLang="en-US" dirty="0">
                <a:latin typeface="Cambria" panose="02040503050406030204" pitchFamily="18" charset="0"/>
                <a:ea typeface="宋体" panose="02010600030101010101" pitchFamily="2" charset="-122"/>
              </a:rPr>
              <a:t>中的元素类型为</a:t>
            </a:r>
            <a:r>
              <a:rPr lang="en-US" altLang="zh-CN" dirty="0">
                <a:latin typeface="Cambria" panose="02040503050406030204" pitchFamily="18" charset="0"/>
                <a:ea typeface="宋体" panose="02010600030101010101" pitchFamily="2" charset="-122"/>
              </a:rPr>
              <a:t>pair</a:t>
            </a:r>
            <a:r>
              <a:rPr lang="zh-CN" altLang="en-US" dirty="0">
                <a:latin typeface="Cambria" panose="02040503050406030204" pitchFamily="18" charset="0"/>
                <a:ea typeface="宋体" panose="02010600030101010101" pitchFamily="2" charset="-122"/>
              </a:rPr>
              <a:t>，其中第一个元素为</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，第二个元素为</a:t>
            </a:r>
            <a:r>
              <a:rPr lang="en-US" altLang="zh-CN" dirty="0">
                <a:latin typeface="Cambria" panose="02040503050406030204" pitchFamily="18" charset="0"/>
                <a:ea typeface="宋体" panose="02010600030101010101" pitchFamily="2" charset="-122"/>
              </a:rPr>
              <a:t>value</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value</a:t>
            </a:r>
            <a:r>
              <a:rPr lang="zh-CN" altLang="en-US" dirty="0">
                <a:latin typeface="Cambria" panose="02040503050406030204" pitchFamily="18" charset="0"/>
                <a:ea typeface="宋体" panose="02010600030101010101" pitchFamily="2" charset="-122"/>
              </a:rPr>
              <a:t>可以是任意类型。可以通过下标运算符直接存取元素值，可以改变元素的</a:t>
            </a:r>
            <a:r>
              <a:rPr lang="en-US" altLang="zh-CN" dirty="0">
                <a:latin typeface="Cambria" panose="02040503050406030204" pitchFamily="18" charset="0"/>
                <a:ea typeface="宋体" panose="02010600030101010101" pitchFamily="2" charset="-122"/>
              </a:rPr>
              <a:t>value</a:t>
            </a:r>
            <a:r>
              <a:rPr lang="zh-CN" altLang="en-US" dirty="0">
                <a:latin typeface="Cambria" panose="02040503050406030204" pitchFamily="18" charset="0"/>
                <a:ea typeface="宋体" panose="02010600030101010101" pitchFamily="2" charset="-122"/>
              </a:rPr>
              <a:t>，但不能直接改变元素的</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如果要使用</a:t>
            </a:r>
            <a:r>
              <a:rPr lang="en-US" altLang="zh-CN" dirty="0">
                <a:latin typeface="Cambria" panose="02040503050406030204" pitchFamily="18" charset="0"/>
                <a:ea typeface="宋体" panose="02010600030101010101" pitchFamily="2" charset="-122"/>
              </a:rPr>
              <a:t>map</a:t>
            </a:r>
            <a:r>
              <a:rPr lang="zh-CN" altLang="en-US" dirty="0">
                <a:latin typeface="Cambria" panose="02040503050406030204" pitchFamily="18" charset="0"/>
                <a:ea typeface="宋体" panose="02010600030101010101" pitchFamily="2" charset="-122"/>
              </a:rPr>
              <a:t>，则必须包含头文件</a:t>
            </a:r>
            <a:r>
              <a:rPr lang="en-US" altLang="zh-CN" dirty="0">
                <a:latin typeface="Cambria" panose="02040503050406030204" pitchFamily="18" charset="0"/>
                <a:ea typeface="宋体" panose="02010600030101010101" pitchFamily="2" charset="-122"/>
              </a:rPr>
              <a:t>&lt;map&gt;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 set(</a:t>
            </a:r>
            <a:r>
              <a:rPr lang="zh-CN" altLang="en-US" b="1" dirty="0">
                <a:latin typeface="Cambria" panose="02040503050406030204" pitchFamily="18" charset="0"/>
                <a:ea typeface="宋体" panose="02010600030101010101" pitchFamily="2" charset="-122"/>
              </a:rPr>
              <a:t>集合</a:t>
            </a:r>
            <a:r>
              <a:rPr lang="en-US" altLang="zh-CN" b="1"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集合可以看做是没有</a:t>
            </a:r>
            <a:r>
              <a:rPr lang="en-US" altLang="zh-CN" dirty="0">
                <a:latin typeface="Cambria" panose="02040503050406030204" pitchFamily="18" charset="0"/>
                <a:ea typeface="宋体" panose="02010600030101010101" pitchFamily="2" charset="-122"/>
              </a:rPr>
              <a:t>value</a:t>
            </a:r>
            <a:r>
              <a:rPr lang="zh-CN" altLang="en-US" dirty="0">
                <a:latin typeface="Cambria" panose="02040503050406030204" pitchFamily="18" charset="0"/>
                <a:ea typeface="宋体" panose="02010600030101010101" pitchFamily="2" charset="-122"/>
              </a:rPr>
              <a:t>的映射，其中每个元素都是唯一的。</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如果要使用</a:t>
            </a:r>
            <a:r>
              <a:rPr lang="en-US" altLang="zh-CN" dirty="0">
                <a:latin typeface="Cambria" panose="02040503050406030204" pitchFamily="18" charset="0"/>
                <a:ea typeface="宋体" panose="02010600030101010101" pitchFamily="2" charset="-122"/>
              </a:rPr>
              <a:t>set</a:t>
            </a:r>
            <a:r>
              <a:rPr lang="zh-CN" altLang="en-US" dirty="0">
                <a:latin typeface="Cambria" panose="02040503050406030204" pitchFamily="18" charset="0"/>
                <a:ea typeface="宋体" panose="02010600030101010101" pitchFamily="2" charset="-122"/>
              </a:rPr>
              <a:t>，则必须包含头文件</a:t>
            </a:r>
            <a:r>
              <a:rPr lang="en-US" altLang="zh-CN" dirty="0">
                <a:latin typeface="Cambria" panose="02040503050406030204" pitchFamily="18" charset="0"/>
                <a:ea typeface="宋体" panose="02010600030101010101" pitchFamily="2" charset="-122"/>
              </a:rPr>
              <a:t>&lt;set&gt;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78</a:t>
            </a:fld>
            <a:endParaRPr lang="zh-CN" altLang="en-US" dirty="0"/>
          </a:p>
        </p:txBody>
      </p:sp>
    </p:spTree>
    <p:extLst>
      <p:ext uri="{BB962C8B-B14F-4D97-AF65-F5344CB8AC3E}">
        <p14:creationId xmlns:p14="http://schemas.microsoft.com/office/powerpoint/2010/main" val="248476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1"/>
            <a:ext cx="8768842" cy="6300805"/>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5.2.4 </a:t>
            </a:r>
            <a:r>
              <a:rPr lang="zh-CN" altLang="en-US" b="1" dirty="0">
                <a:latin typeface="Cambria" panose="02040503050406030204" pitchFamily="18" charset="0"/>
                <a:ea typeface="宋体" panose="02010600030101010101" pitchFamily="2" charset="-122"/>
              </a:rPr>
              <a:t>伸展树</a:t>
            </a: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2-8</a:t>
            </a:r>
            <a:r>
              <a:rPr lang="zh-CN" altLang="en-US" b="1" dirty="0">
                <a:latin typeface="Cambria" panose="02040503050406030204" pitchFamily="18" charset="0"/>
                <a:ea typeface="宋体" panose="02010600030101010101" pitchFamily="2" charset="-122"/>
              </a:rPr>
              <a:t>定律</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80%</a:t>
            </a:r>
            <a:r>
              <a:rPr lang="zh-CN" altLang="en-US" dirty="0">
                <a:latin typeface="Cambria" panose="02040503050406030204" pitchFamily="18" charset="0"/>
                <a:ea typeface="宋体" panose="02010600030101010101" pitchFamily="2" charset="-122"/>
              </a:rPr>
              <a:t>的访问对象集中在</a:t>
            </a:r>
            <a:r>
              <a:rPr lang="en-US" altLang="zh-CN" dirty="0">
                <a:latin typeface="Cambria" panose="02040503050406030204" pitchFamily="18" charset="0"/>
                <a:ea typeface="宋体" panose="02010600030101010101" pitchFamily="2" charset="-122"/>
              </a:rPr>
              <a:t>20%</a:t>
            </a:r>
            <a:r>
              <a:rPr lang="zh-CN" altLang="en-US" dirty="0">
                <a:latin typeface="Cambria" panose="02040503050406030204" pitchFamily="18" charset="0"/>
                <a:ea typeface="宋体" panose="02010600030101010101" pitchFamily="2" charset="-122"/>
              </a:rPr>
              <a:t>数据。</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伸展树</a:t>
            </a:r>
            <a:r>
              <a:rPr lang="en-US" altLang="zh-CN" dirty="0">
                <a:latin typeface="Cambria" panose="02040503050406030204" pitchFamily="18" charset="0"/>
                <a:ea typeface="宋体" panose="02010600030101010101" pitchFamily="2" charset="-122"/>
              </a:rPr>
              <a:t>(Splay Tree)</a:t>
            </a:r>
            <a:r>
              <a:rPr lang="zh-CN" altLang="en-US" dirty="0">
                <a:latin typeface="Cambria" panose="02040503050406030204" pitchFamily="18" charset="0"/>
                <a:ea typeface="宋体" panose="02010600030101010101" pitchFamily="2" charset="-122"/>
              </a:rPr>
              <a:t>，也叫分裂树，是一种特殊类型的二叉查找树。基于</a:t>
            </a:r>
            <a:r>
              <a:rPr lang="en-US" altLang="zh-CN" dirty="0">
                <a:latin typeface="Cambria" panose="02040503050406030204" pitchFamily="18" charset="0"/>
                <a:ea typeface="宋体" panose="02010600030101010101" pitchFamily="2" charset="-122"/>
              </a:rPr>
              <a:t>2-8</a:t>
            </a:r>
            <a:r>
              <a:rPr lang="zh-CN" altLang="en-US" dirty="0">
                <a:latin typeface="Cambria" panose="02040503050406030204" pitchFamily="18" charset="0"/>
                <a:ea typeface="宋体" panose="02010600030101010101" pitchFamily="2" charset="-122"/>
              </a:rPr>
              <a:t>定律，伸展树对二叉查找树做如下的改进：</a:t>
            </a:r>
            <a:r>
              <a:rPr lang="zh-CN" altLang="en-US" dirty="0">
                <a:solidFill>
                  <a:srgbClr val="00B0F0"/>
                </a:solidFill>
                <a:latin typeface="Cambria" panose="02040503050406030204" pitchFamily="18" charset="0"/>
                <a:ea typeface="宋体" panose="02010600030101010101" pitchFamily="2" charset="-122"/>
              </a:rPr>
              <a:t>将每一次操作所访问的结点或最近结点调整到根结点，那么下次再访问该结点时，该结点处于离根结点较近的位置</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伸展树主要利用类似于</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旋转和</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旋转的旋转方法，经过多次旋转将一个结点移动到根结点。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将一个结点移动到根结点的操作</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伸展操作</a:t>
            </a:r>
            <a:r>
              <a:rPr lang="zh-CN" altLang="en-US" dirty="0">
                <a:latin typeface="Cambria" panose="02040503050406030204" pitchFamily="18" charset="0"/>
                <a:ea typeface="宋体" panose="02010600030101010101" pitchFamily="2" charset="-122"/>
              </a:rPr>
              <a:t>，伸展操作都是基于某个给定的键值进行的，我们称该键值为</a:t>
            </a:r>
            <a:r>
              <a:rPr lang="zh-CN" altLang="en-US" b="1" dirty="0">
                <a:latin typeface="Cambria" panose="02040503050406030204" pitchFamily="18" charset="0"/>
                <a:ea typeface="宋体" panose="02010600030101010101" pitchFamily="2" charset="-122"/>
              </a:rPr>
              <a:t>实施伸展操作的键值</a:t>
            </a:r>
            <a:r>
              <a:rPr lang="zh-CN" altLang="en-US" dirty="0">
                <a:latin typeface="Cambria" panose="02040503050406030204" pitchFamily="18" charset="0"/>
                <a:ea typeface="宋体" panose="02010600030101010101" pitchFamily="2" charset="-122"/>
              </a:rPr>
              <a:t>。注意，实施操作的键值不一定出现在伸展树中。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根据处理的顺序，可分为</a:t>
            </a:r>
            <a:r>
              <a:rPr lang="zh-CN" altLang="en-US" dirty="0">
                <a:solidFill>
                  <a:srgbClr val="00B0F0"/>
                </a:solidFill>
                <a:latin typeface="Cambria" panose="02040503050406030204" pitchFamily="18" charset="0"/>
                <a:ea typeface="宋体" panose="02010600030101010101" pitchFamily="2" charset="-122"/>
              </a:rPr>
              <a:t>自底向上伸展操作</a:t>
            </a:r>
            <a:r>
              <a:rPr lang="zh-CN" altLang="en-US" dirty="0">
                <a:latin typeface="Cambria" panose="02040503050406030204" pitchFamily="18" charset="0"/>
                <a:ea typeface="宋体" panose="02010600030101010101" pitchFamily="2" charset="-122"/>
              </a:rPr>
              <a:t>和</a:t>
            </a:r>
            <a:r>
              <a:rPr lang="zh-CN" altLang="en-US" dirty="0">
                <a:solidFill>
                  <a:srgbClr val="00B0F0"/>
                </a:solidFill>
                <a:latin typeface="Cambria" panose="02040503050406030204" pitchFamily="18" charset="0"/>
                <a:ea typeface="宋体" panose="02010600030101010101" pitchFamily="2" charset="-122"/>
              </a:rPr>
              <a:t>自顶向下伸展操作</a:t>
            </a:r>
            <a:r>
              <a:rPr lang="zh-CN" altLang="en-US" dirty="0">
                <a:latin typeface="Cambria" panose="02040503050406030204" pitchFamily="18" charset="0"/>
                <a:ea typeface="宋体" panose="02010600030101010101" pitchFamily="2" charset="-122"/>
              </a:rPr>
              <a:t>两种类型。这里采用自顶向下伸展操作。</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79</a:t>
            </a:fld>
            <a:endParaRPr lang="zh-CN" altLang="en-US" dirty="0"/>
          </a:p>
        </p:txBody>
      </p:sp>
    </p:spTree>
    <p:extLst>
      <p:ext uri="{BB962C8B-B14F-4D97-AF65-F5344CB8AC3E}">
        <p14:creationId xmlns:p14="http://schemas.microsoft.com/office/powerpoint/2010/main" val="212097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52216"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二分查找的实现：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、递归</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递归的终止条件：</a:t>
            </a:r>
            <a:r>
              <a:rPr lang="en-US" altLang="zh-CN" dirty="0">
                <a:latin typeface="Cambria" panose="02040503050406030204" pitchFamily="18" charset="0"/>
                <a:ea typeface="宋体" panose="02010600030101010101" pitchFamily="2" charset="-122"/>
              </a:rPr>
              <a:t>left&gt;right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binary_search</a:t>
            </a:r>
            <a:r>
              <a:rPr lang="en-US" altLang="zh-CN" dirty="0">
                <a:latin typeface="Cambria" panose="02040503050406030204" pitchFamily="18" charset="0"/>
                <a:ea typeface="宋体" panose="02010600030101010101" pitchFamily="2" charset="-122"/>
              </a:rPr>
              <a:t>(vector&lt;</a:t>
            </a:r>
            <a:r>
              <a:rPr lang="en-US" altLang="zh-CN" dirty="0" err="1">
                <a:latin typeface="Cambria" panose="02040503050406030204" pitchFamily="18" charset="0"/>
                <a:ea typeface="宋体" panose="02010600030101010101" pitchFamily="2" charset="-122"/>
              </a:rPr>
              <a:t>keytype</a:t>
            </a:r>
            <a:r>
              <a:rPr lang="en-US" altLang="zh-CN" dirty="0">
                <a:latin typeface="Cambria" panose="02040503050406030204" pitchFamily="18" charset="0"/>
                <a:ea typeface="宋体" panose="02010600030101010101" pitchFamily="2" charset="-122"/>
              </a:rPr>
              <a:t>&gt;,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keytype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、非递归</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循环的结束条件：</a:t>
            </a:r>
            <a:r>
              <a:rPr lang="en-US" altLang="zh-CN" dirty="0">
                <a:latin typeface="Cambria" panose="02040503050406030204" pitchFamily="18" charset="0"/>
                <a:ea typeface="宋体" panose="02010600030101010101" pitchFamily="2" charset="-122"/>
              </a:rPr>
              <a:t>left&gt;right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binary_search</a:t>
            </a:r>
            <a:r>
              <a:rPr lang="en-US" altLang="zh-CN" dirty="0">
                <a:latin typeface="Cambria" panose="02040503050406030204" pitchFamily="18" charset="0"/>
                <a:ea typeface="宋体" panose="02010600030101010101" pitchFamily="2" charset="-122"/>
              </a:rPr>
              <a:t>(vector&lt;</a:t>
            </a:r>
            <a:r>
              <a:rPr lang="en-US" altLang="zh-CN" dirty="0" err="1">
                <a:latin typeface="Cambria" panose="02040503050406030204" pitchFamily="18" charset="0"/>
                <a:ea typeface="宋体" panose="02010600030101010101" pitchFamily="2" charset="-122"/>
              </a:rPr>
              <a:t>keytype</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keytype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最坏和平均时间复杂度均为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a:t>
            </a:fld>
            <a:endParaRPr lang="zh-CN" altLang="en-US" dirty="0"/>
          </a:p>
        </p:txBody>
      </p:sp>
    </p:spTree>
    <p:extLst>
      <p:ext uri="{BB962C8B-B14F-4D97-AF65-F5344CB8AC3E}">
        <p14:creationId xmlns:p14="http://schemas.microsoft.com/office/powerpoint/2010/main" val="233135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8842" cy="6288926"/>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伸展树的结点结构与一般的二叉查找树完全一样。</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伸展树结点的类型定义：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keytype</a:t>
            </a:r>
            <a:r>
              <a:rPr lang="en-US" altLang="zh-CN" dirty="0">
                <a:solidFill>
                  <a:srgbClr val="7030A0"/>
                </a:solidFill>
                <a:latin typeface="Cambria" panose="02040503050406030204" pitchFamily="18" charset="0"/>
                <a:ea typeface="宋体" panose="02010600030101010101" pitchFamily="2" charset="-122"/>
              </a:rPr>
              <a:t> key;</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stNode</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stNode</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lc</a:t>
            </a:r>
            <a:r>
              <a:rPr lang="en-US" altLang="zh-CN" dirty="0">
                <a:solidFill>
                  <a:srgbClr val="7030A0"/>
                </a:solidFill>
                <a:latin typeface="Cambria" panose="02040503050406030204" pitchFamily="18" charset="0"/>
                <a:ea typeface="宋体" panose="02010600030101010101" pitchFamily="2" charset="-122"/>
              </a:rPr>
              <a:t>(NULL), </a:t>
            </a:r>
            <a:r>
              <a:rPr lang="en-US" altLang="zh-CN" dirty="0" err="1">
                <a:solidFill>
                  <a:srgbClr val="7030A0"/>
                </a:solidFill>
                <a:latin typeface="Cambria" panose="02040503050406030204" pitchFamily="18" charset="0"/>
                <a:ea typeface="宋体" panose="02010600030101010101" pitchFamily="2" charset="-122"/>
              </a:rPr>
              <a:t>rc</a:t>
            </a:r>
            <a:r>
              <a:rPr lang="en-US" altLang="zh-CN" dirty="0">
                <a:solidFill>
                  <a:srgbClr val="7030A0"/>
                </a:solidFill>
                <a:latin typeface="Cambria" panose="02040503050406030204" pitchFamily="18" charset="0"/>
                <a:ea typeface="宋体" panose="02010600030101010101" pitchFamily="2" charset="-122"/>
              </a:rPr>
              <a:t>(NULL){</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splayTree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伸展树的旋转包括</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旋转和</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旋转，与</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树类似。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LL(</a:t>
            </a:r>
            <a:r>
              <a:rPr lang="en-US" altLang="zh-CN" dirty="0" err="1">
                <a:latin typeface="Cambria" panose="02040503050406030204" pitchFamily="18" charset="0"/>
                <a:ea typeface="宋体" panose="02010600030101010101" pitchFamily="2" charset="-122"/>
              </a:rPr>
              <a:t>splayTree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RR(</a:t>
            </a:r>
            <a:r>
              <a:rPr lang="en-US" altLang="zh-CN" dirty="0" err="1">
                <a:latin typeface="Cambria" panose="02040503050406030204" pitchFamily="18" charset="0"/>
                <a:ea typeface="宋体" panose="02010600030101010101" pitchFamily="2" charset="-122"/>
              </a:rPr>
              <a:t>splayTree</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80</a:t>
            </a:fld>
            <a:endParaRPr lang="zh-CN" altLang="en-US" dirty="0"/>
          </a:p>
        </p:txBody>
      </p:sp>
    </p:spTree>
    <p:extLst>
      <p:ext uri="{BB962C8B-B14F-4D97-AF65-F5344CB8AC3E}">
        <p14:creationId xmlns:p14="http://schemas.microsoft.com/office/powerpoint/2010/main" val="4185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68842" cy="6288926"/>
          </a:xfrm>
        </p:spPr>
        <p:txBody>
          <a:bodyPr>
            <a:normAutofit fontScale="850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一、自顶向下伸展操作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自顶向下伸展操作的基本原理是：假设实施伸展操作的键值为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，从树的根结点开始，沿着查找路径，根据一定的条件将伸展树分裂为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棵子树：</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子树</a:t>
            </a:r>
            <a:r>
              <a:rPr lang="en-US" altLang="zh-CN" dirty="0">
                <a:latin typeface="Cambria" panose="02040503050406030204" pitchFamily="18" charset="0"/>
                <a:ea typeface="宋体" panose="02010600030101010101" pitchFamily="2" charset="-122"/>
              </a:rPr>
              <a:t>HL</a:t>
            </a:r>
            <a:r>
              <a:rPr lang="zh-CN" altLang="en-US" dirty="0">
                <a:latin typeface="Cambria" panose="02040503050406030204" pitchFamily="18" charset="0"/>
                <a:ea typeface="宋体" panose="02010600030101010101" pitchFamily="2" charset="-122"/>
              </a:rPr>
              <a:t>：所有结点的键值都小于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子树</a:t>
            </a:r>
            <a:r>
              <a:rPr lang="en-US" altLang="zh-CN" dirty="0">
                <a:latin typeface="Cambria" panose="02040503050406030204" pitchFamily="18" charset="0"/>
                <a:ea typeface="宋体" panose="02010600030101010101" pitchFamily="2" charset="-122"/>
              </a:rPr>
              <a:t>HR</a:t>
            </a:r>
            <a:r>
              <a:rPr lang="zh-CN" altLang="en-US" dirty="0">
                <a:latin typeface="Cambria" panose="02040503050406030204" pitchFamily="18" charset="0"/>
                <a:ea typeface="宋体" panose="02010600030101010101" pitchFamily="2" charset="-122"/>
              </a:rPr>
              <a:t>：所有结点的键值都大于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子树</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：结点还没有确定。</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当到达目标结点时，再将三棵树合并。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在操作过程中，还需要两个量：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LMax</a:t>
            </a:r>
            <a:r>
              <a:rPr lang="zh-CN" altLang="en-US" dirty="0">
                <a:latin typeface="Cambria" panose="02040503050406030204" pitchFamily="18" charset="0"/>
                <a:ea typeface="宋体" panose="02010600030101010101" pitchFamily="2" charset="-122"/>
              </a:rPr>
              <a:t>表示子树</a:t>
            </a:r>
            <a:r>
              <a:rPr lang="en-US" altLang="zh-CN" dirty="0">
                <a:latin typeface="Cambria" panose="02040503050406030204" pitchFamily="18" charset="0"/>
                <a:ea typeface="宋体" panose="02010600030101010101" pitchFamily="2" charset="-122"/>
              </a:rPr>
              <a:t>HL</a:t>
            </a:r>
            <a:r>
              <a:rPr lang="zh-CN" altLang="en-US" dirty="0">
                <a:latin typeface="Cambria" panose="02040503050406030204" pitchFamily="18" charset="0"/>
                <a:ea typeface="宋体" panose="02010600030101010101" pitchFamily="2" charset="-122"/>
              </a:rPr>
              <a:t>中键值最大的结点：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HMin</a:t>
            </a:r>
            <a:r>
              <a:rPr lang="zh-CN" altLang="en-US" dirty="0">
                <a:latin typeface="Cambria" panose="02040503050406030204" pitchFamily="18" charset="0"/>
                <a:ea typeface="宋体" panose="02010600030101010101" pitchFamily="2" charset="-122"/>
              </a:rPr>
              <a:t>表示子树</a:t>
            </a:r>
            <a:r>
              <a:rPr lang="en-US" altLang="zh-CN" dirty="0">
                <a:latin typeface="Cambria" panose="02040503050406030204" pitchFamily="18" charset="0"/>
                <a:ea typeface="宋体" panose="02010600030101010101" pitchFamily="2" charset="-122"/>
              </a:rPr>
              <a:t>HR</a:t>
            </a:r>
            <a:r>
              <a:rPr lang="zh-CN" altLang="en-US" dirty="0">
                <a:latin typeface="Cambria" panose="02040503050406030204" pitchFamily="18" charset="0"/>
                <a:ea typeface="宋体" panose="02010600030101010101" pitchFamily="2" charset="-122"/>
              </a:rPr>
              <a:t>中键值最小的结点。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显然，</a:t>
            </a:r>
            <a:r>
              <a:rPr lang="en-US" altLang="zh-CN" dirty="0" err="1">
                <a:latin typeface="Cambria" panose="02040503050406030204" pitchFamily="18" charset="0"/>
                <a:ea typeface="宋体" panose="02010600030101010101" pitchFamily="2" charset="-122"/>
              </a:rPr>
              <a:t>LMax</a:t>
            </a:r>
            <a:r>
              <a:rPr lang="zh-CN" altLang="en-US" dirty="0">
                <a:latin typeface="Cambria" panose="02040503050406030204" pitchFamily="18" charset="0"/>
                <a:ea typeface="宋体" panose="02010600030101010101" pitchFamily="2" charset="-122"/>
              </a:rPr>
              <a:t>为子树</a:t>
            </a:r>
            <a:r>
              <a:rPr lang="en-US" altLang="zh-CN" dirty="0">
                <a:latin typeface="Cambria" panose="02040503050406030204" pitchFamily="18" charset="0"/>
                <a:ea typeface="宋体" panose="02010600030101010101" pitchFamily="2" charset="-122"/>
              </a:rPr>
              <a:t>HL</a:t>
            </a:r>
            <a:r>
              <a:rPr lang="zh-CN" altLang="en-US" dirty="0">
                <a:latin typeface="Cambria" panose="02040503050406030204" pitchFamily="18" charset="0"/>
                <a:ea typeface="宋体" panose="02010600030101010101" pitchFamily="2" charset="-122"/>
              </a:rPr>
              <a:t>的最右孩子结点，没有右分支，</a:t>
            </a:r>
            <a:r>
              <a:rPr lang="en-US" altLang="zh-CN" dirty="0" err="1">
                <a:latin typeface="Cambria" panose="02040503050406030204" pitchFamily="18" charset="0"/>
                <a:ea typeface="宋体" panose="02010600030101010101" pitchFamily="2" charset="-122"/>
              </a:rPr>
              <a:t>HMin</a:t>
            </a:r>
            <a:r>
              <a:rPr lang="zh-CN" altLang="en-US" dirty="0">
                <a:latin typeface="Cambria" panose="02040503050406030204" pitchFamily="18" charset="0"/>
                <a:ea typeface="宋体" panose="02010600030101010101" pitchFamily="2" charset="-122"/>
              </a:rPr>
              <a:t>为子树</a:t>
            </a:r>
            <a:r>
              <a:rPr lang="en-US" altLang="zh-CN" dirty="0">
                <a:latin typeface="Cambria" panose="02040503050406030204" pitchFamily="18" charset="0"/>
                <a:ea typeface="宋体" panose="02010600030101010101" pitchFamily="2" charset="-122"/>
              </a:rPr>
              <a:t>HR</a:t>
            </a:r>
            <a:r>
              <a:rPr lang="zh-CN" altLang="en-US" dirty="0">
                <a:latin typeface="Cambria" panose="02040503050406030204" pitchFamily="18" charset="0"/>
                <a:ea typeface="宋体" panose="02010600030101010101" pitchFamily="2" charset="-122"/>
              </a:rPr>
              <a:t>的最左孩子结点，没有左分支</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81</a:t>
            </a:fld>
            <a:endParaRPr lang="zh-CN" altLang="en-US" dirty="0"/>
          </a:p>
        </p:txBody>
      </p:sp>
    </p:spTree>
    <p:extLst>
      <p:ext uri="{BB962C8B-B14F-4D97-AF65-F5344CB8AC3E}">
        <p14:creationId xmlns:p14="http://schemas.microsoft.com/office/powerpoint/2010/main" val="18542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2"/>
            <a:ext cx="8868596" cy="6388068"/>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在伸展树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中将键值为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的结点或最近结点通过伸展操作调整至根结点。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、定义结点</a:t>
            </a:r>
            <a:r>
              <a:rPr lang="en-US" altLang="zh-CN" dirty="0">
                <a:latin typeface="Cambria" panose="02040503050406030204" pitchFamily="18" charset="0"/>
                <a:ea typeface="宋体" panose="02010600030101010101" pitchFamily="2" charset="-122"/>
              </a:rPr>
              <a:t>HL, HR, </a:t>
            </a:r>
            <a:r>
              <a:rPr lang="en-US" altLang="zh-CN" dirty="0" err="1">
                <a:latin typeface="Cambria" panose="02040503050406030204" pitchFamily="18" charset="0"/>
                <a:ea typeface="宋体" panose="02010600030101010101" pitchFamily="2" charset="-122"/>
              </a:rPr>
              <a:t>LMax</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RMin</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即为</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为空树，则结束；否则从</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出发，向下搜索，假设</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的键值为</a:t>
            </a:r>
            <a:r>
              <a:rPr lang="en-US" altLang="zh-CN" dirty="0">
                <a:latin typeface="Cambria" panose="02040503050406030204" pitchFamily="18" charset="0"/>
                <a:ea typeface="宋体" panose="02010600030101010101" pitchFamily="2" charset="-122"/>
              </a:rPr>
              <a:t>k0</a:t>
            </a:r>
            <a:r>
              <a:rPr lang="zh-CN" altLang="en-US" dirty="0">
                <a:latin typeface="Cambria" panose="02040503050406030204" pitchFamily="18" charset="0"/>
                <a:ea typeface="宋体" panose="02010600030101010101" pitchFamily="2" charset="-122"/>
              </a:rPr>
              <a:t>。分为以下几种情形：</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k0=k</a:t>
            </a:r>
            <a:r>
              <a:rPr lang="zh-CN" altLang="en-US" dirty="0">
                <a:latin typeface="Cambria" panose="02040503050406030204" pitchFamily="18" charset="0"/>
                <a:ea typeface="宋体" panose="02010600030101010101" pitchFamily="2" charset="-122"/>
              </a:rPr>
              <a:t>：已经找到目标结点，进入第</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k0&gt;k</a:t>
            </a:r>
            <a:r>
              <a:rPr lang="zh-CN" altLang="en-US" dirty="0">
                <a:latin typeface="Cambria" panose="02040503050406030204" pitchFamily="18" charset="0"/>
                <a:ea typeface="宋体" panose="02010600030101010101" pitchFamily="2" charset="-122"/>
              </a:rPr>
              <a:t>：考虑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的左分支，假设</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的左孩子为</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。则分为以下情形：</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4.1 t1</a:t>
            </a:r>
            <a:r>
              <a:rPr lang="zh-CN" altLang="en-US" dirty="0">
                <a:latin typeface="Cambria" panose="02040503050406030204" pitchFamily="18" charset="0"/>
                <a:ea typeface="宋体" panose="02010600030101010101" pitchFamily="2" charset="-122"/>
              </a:rPr>
              <a:t>为空树：不存在键值为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为最近结点，进入第</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4.2 t1</a:t>
            </a:r>
            <a:r>
              <a:rPr lang="zh-CN" altLang="en-US" dirty="0">
                <a:latin typeface="Cambria" panose="02040503050406030204" pitchFamily="18" charset="0"/>
                <a:ea typeface="宋体" panose="02010600030101010101" pitchFamily="2" charset="-122"/>
              </a:rPr>
              <a:t>的键值大于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LL</a:t>
            </a:r>
            <a:r>
              <a:rPr lang="zh-CN" altLang="en-US" dirty="0">
                <a:latin typeface="Cambria" panose="02040503050406030204" pitchFamily="18" charset="0"/>
                <a:ea typeface="宋体" panose="02010600030101010101" pitchFamily="2" charset="-122"/>
              </a:rPr>
              <a:t>旋转，并将旋转后的父结点</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设置为</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，进入</a:t>
            </a:r>
            <a:r>
              <a:rPr lang="en-US" altLang="zh-CN" dirty="0">
                <a:latin typeface="Cambria" panose="02040503050406030204" pitchFamily="18" charset="0"/>
                <a:ea typeface="宋体" panose="02010600030101010101" pitchFamily="2" charset="-122"/>
              </a:rPr>
              <a:t>4.4</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4.3 t1</a:t>
            </a:r>
            <a:r>
              <a:rPr lang="zh-CN" altLang="en-US" dirty="0">
                <a:latin typeface="Cambria" panose="02040503050406030204" pitchFamily="18" charset="0"/>
                <a:ea typeface="宋体" panose="02010600030101010101" pitchFamily="2" charset="-122"/>
              </a:rPr>
              <a:t>的键值小于等于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：，直接进入</a:t>
            </a:r>
            <a:r>
              <a:rPr lang="en-US" altLang="zh-CN" dirty="0">
                <a:latin typeface="Cambria" panose="02040503050406030204" pitchFamily="18" charset="0"/>
                <a:ea typeface="宋体" panose="02010600030101010101" pitchFamily="2" charset="-122"/>
              </a:rPr>
              <a:t>4.4</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4.4 </a:t>
            </a:r>
            <a:r>
              <a:rPr lang="zh-CN" altLang="en-US" dirty="0">
                <a:latin typeface="Cambria" panose="02040503050406030204" pitchFamily="18" charset="0"/>
                <a:ea typeface="宋体" panose="02010600030101010101" pitchFamily="2" charset="-122"/>
              </a:rPr>
              <a:t>分裂：此时</a:t>
            </a:r>
            <a:r>
              <a:rPr lang="en-US" altLang="zh-CN" dirty="0">
                <a:latin typeface="Cambria" panose="02040503050406030204" pitchFamily="18" charset="0"/>
                <a:ea typeface="宋体" panose="02010600030101010101" pitchFamily="2" charset="-122"/>
              </a:rPr>
              <a:t>k0</a:t>
            </a:r>
            <a:r>
              <a:rPr lang="zh-CN" altLang="en-US" dirty="0">
                <a:latin typeface="Cambria" panose="02040503050406030204" pitchFamily="18" charset="0"/>
                <a:ea typeface="宋体" panose="02010600030101010101" pitchFamily="2" charset="-122"/>
              </a:rPr>
              <a:t>以及</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的右子树的键值都大于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及其右子树加入到</a:t>
            </a:r>
            <a:r>
              <a:rPr lang="en-US" altLang="zh-CN" dirty="0">
                <a:latin typeface="Cambria" panose="02040503050406030204" pitchFamily="18" charset="0"/>
                <a:ea typeface="宋体" panose="02010600030101010101" pitchFamily="2" charset="-122"/>
              </a:rPr>
              <a:t>HR</a:t>
            </a:r>
            <a:r>
              <a:rPr lang="zh-CN" altLang="en-US" dirty="0">
                <a:latin typeface="Cambria" panose="02040503050406030204" pitchFamily="18" charset="0"/>
                <a:ea typeface="宋体" panose="02010600030101010101" pitchFamily="2" charset="-122"/>
              </a:rPr>
              <a:t>中。</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改为</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的左子树，回到第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82</a:t>
            </a:fld>
            <a:endParaRPr lang="zh-CN" altLang="en-US" dirty="0"/>
          </a:p>
        </p:txBody>
      </p:sp>
    </p:spTree>
    <p:extLst>
      <p:ext uri="{BB962C8B-B14F-4D97-AF65-F5344CB8AC3E}">
        <p14:creationId xmlns:p14="http://schemas.microsoft.com/office/powerpoint/2010/main" val="336635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2"/>
            <a:ext cx="8868596" cy="4769580"/>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t0&lt;k</a:t>
            </a:r>
            <a:r>
              <a:rPr lang="zh-CN" altLang="en-US" dirty="0">
                <a:latin typeface="Cambria" panose="02040503050406030204" pitchFamily="18" charset="0"/>
                <a:ea typeface="宋体" panose="02010600030101010101" pitchFamily="2" charset="-122"/>
              </a:rPr>
              <a:t>：考虑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的右分支，假设</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的右孩子为</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。分为以下情形：</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5.1 t1</a:t>
            </a:r>
            <a:r>
              <a:rPr lang="zh-CN" altLang="en-US" dirty="0">
                <a:latin typeface="Cambria" panose="02040503050406030204" pitchFamily="18" charset="0"/>
                <a:ea typeface="宋体" panose="02010600030101010101" pitchFamily="2" charset="-122"/>
              </a:rPr>
              <a:t>为空树：不存在键值为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为最近结点，进入第</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5.2 k0&lt;k</a:t>
            </a: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进行</a:t>
            </a:r>
            <a:r>
              <a:rPr lang="en-US" altLang="zh-CN" dirty="0">
                <a:latin typeface="Cambria" panose="02040503050406030204" pitchFamily="18" charset="0"/>
                <a:ea typeface="宋体" panose="02010600030101010101" pitchFamily="2" charset="-122"/>
              </a:rPr>
              <a:t>RR</a:t>
            </a:r>
            <a:r>
              <a:rPr lang="zh-CN" altLang="en-US" dirty="0">
                <a:latin typeface="Cambria" panose="02040503050406030204" pitchFamily="18" charset="0"/>
                <a:ea typeface="宋体" panose="02010600030101010101" pitchFamily="2" charset="-122"/>
              </a:rPr>
              <a:t>旋转，并将旋转后的父结点</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设置为</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，进入</a:t>
            </a:r>
            <a:r>
              <a:rPr lang="en-US" altLang="zh-CN" dirty="0">
                <a:latin typeface="Cambria" panose="02040503050406030204" pitchFamily="18" charset="0"/>
                <a:ea typeface="宋体" panose="02010600030101010101" pitchFamily="2" charset="-122"/>
              </a:rPr>
              <a:t>5.4</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5.3 k0&gt;k</a:t>
            </a:r>
            <a:r>
              <a:rPr lang="zh-CN" altLang="en-US" dirty="0">
                <a:latin typeface="Cambria" panose="02040503050406030204" pitchFamily="18" charset="0"/>
                <a:ea typeface="宋体" panose="02010600030101010101" pitchFamily="2" charset="-122"/>
              </a:rPr>
              <a:t>，直接进入</a:t>
            </a:r>
            <a:r>
              <a:rPr lang="en-US" altLang="zh-CN" dirty="0">
                <a:latin typeface="Cambria" panose="02040503050406030204" pitchFamily="18" charset="0"/>
                <a:ea typeface="宋体" panose="02010600030101010101" pitchFamily="2" charset="-122"/>
              </a:rPr>
              <a:t>5.4</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5.4 </a:t>
            </a:r>
            <a:r>
              <a:rPr lang="zh-CN" altLang="en-US" dirty="0">
                <a:latin typeface="Cambria" panose="02040503050406030204" pitchFamily="18" charset="0"/>
                <a:ea typeface="宋体" panose="02010600030101010101" pitchFamily="2" charset="-122"/>
              </a:rPr>
              <a:t>分裂：此时</a:t>
            </a:r>
            <a:r>
              <a:rPr lang="en-US" altLang="zh-CN" dirty="0">
                <a:latin typeface="Cambria" panose="02040503050406030204" pitchFamily="18" charset="0"/>
                <a:ea typeface="宋体" panose="02010600030101010101" pitchFamily="2" charset="-122"/>
              </a:rPr>
              <a:t>k0</a:t>
            </a:r>
            <a:r>
              <a:rPr lang="zh-CN" altLang="en-US" dirty="0">
                <a:latin typeface="Cambria" panose="02040503050406030204" pitchFamily="18" charset="0"/>
                <a:ea typeface="宋体" panose="02010600030101010101" pitchFamily="2" charset="-122"/>
              </a:rPr>
              <a:t>以及</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的左子树的键值都小于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及其左子树加入到</a:t>
            </a:r>
            <a:r>
              <a:rPr lang="en-US" altLang="zh-CN" dirty="0">
                <a:latin typeface="Cambria" panose="02040503050406030204" pitchFamily="18" charset="0"/>
                <a:ea typeface="宋体" panose="02010600030101010101" pitchFamily="2" charset="-122"/>
              </a:rPr>
              <a:t>HL</a:t>
            </a:r>
            <a:r>
              <a:rPr lang="zh-CN" altLang="en-US" dirty="0">
                <a:latin typeface="Cambria" panose="02040503050406030204" pitchFamily="18" charset="0"/>
                <a:ea typeface="宋体" panose="02010600030101010101" pitchFamily="2" charset="-122"/>
              </a:rPr>
              <a:t>中。</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改为</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的右子树，回到第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的左子树加入到</a:t>
            </a:r>
            <a:r>
              <a:rPr lang="en-US" altLang="zh-CN" dirty="0">
                <a:latin typeface="Cambria" panose="02040503050406030204" pitchFamily="18" charset="0"/>
                <a:ea typeface="宋体" panose="02010600030101010101" pitchFamily="2" charset="-122"/>
              </a:rPr>
              <a:t>HL</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的右子树加入到</a:t>
            </a:r>
            <a:r>
              <a:rPr lang="en-US" altLang="zh-CN" dirty="0">
                <a:latin typeface="Cambria" panose="02040503050406030204" pitchFamily="18" charset="0"/>
                <a:ea typeface="宋体" panose="02010600030101010101" pitchFamily="2" charset="-122"/>
              </a:rPr>
              <a:t>HR</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的左孩子设置为</a:t>
            </a:r>
            <a:r>
              <a:rPr lang="en-US" altLang="zh-CN" dirty="0">
                <a:latin typeface="Cambria" panose="02040503050406030204" pitchFamily="18" charset="0"/>
                <a:ea typeface="宋体" panose="02010600030101010101" pitchFamily="2" charset="-122"/>
              </a:rPr>
              <a:t>HL</a:t>
            </a:r>
            <a:r>
              <a:rPr lang="zh-CN" altLang="en-US" dirty="0">
                <a:latin typeface="Cambria" panose="02040503050406030204" pitchFamily="18" charset="0"/>
                <a:ea typeface="宋体" panose="02010600030101010101" pitchFamily="2" charset="-122"/>
              </a:rPr>
              <a:t>，右孩子设置为</a:t>
            </a:r>
            <a:r>
              <a:rPr lang="en-US" altLang="zh-CN" dirty="0">
                <a:latin typeface="Cambria" panose="02040503050406030204" pitchFamily="18" charset="0"/>
                <a:ea typeface="宋体" panose="02010600030101010101" pitchFamily="2" charset="-122"/>
              </a:rPr>
              <a:t>HR</a:t>
            </a:r>
            <a:r>
              <a:rPr lang="zh-CN" altLang="en-US" dirty="0">
                <a:latin typeface="Cambria" panose="02040503050406030204" pitchFamily="18" charset="0"/>
                <a:ea typeface="宋体" panose="02010600030101010101" pitchFamily="2" charset="-122"/>
              </a:rPr>
              <a:t>，伸展操作完成。</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83</a:t>
            </a:fld>
            <a:endParaRPr lang="zh-CN" altLang="en-US" dirty="0"/>
          </a:p>
        </p:txBody>
      </p:sp>
    </p:spTree>
    <p:extLst>
      <p:ext uri="{BB962C8B-B14F-4D97-AF65-F5344CB8AC3E}">
        <p14:creationId xmlns:p14="http://schemas.microsoft.com/office/powerpoint/2010/main" val="108064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2"/>
            <a:ext cx="8868596" cy="2397959"/>
          </a:xfrm>
        </p:spPr>
        <p:txBody>
          <a:bodyPr>
            <a:normAutofit fontScale="925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对下图所示的二叉查找树进行自顶向下伸展操作</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、当伸展树中存在实施伸展的键值时的伸展操作如下图所示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对键值</a:t>
            </a:r>
            <a:r>
              <a:rPr lang="en-US" altLang="zh-CN" dirty="0">
                <a:latin typeface="Cambria" panose="02040503050406030204" pitchFamily="18" charset="0"/>
                <a:ea typeface="宋体" panose="02010600030101010101" pitchFamily="2" charset="-122"/>
              </a:rPr>
              <a:t>8</a:t>
            </a:r>
            <a:r>
              <a:rPr lang="zh-CN" altLang="en-US" dirty="0">
                <a:latin typeface="Cambria" panose="02040503050406030204" pitchFamily="18" charset="0"/>
                <a:ea typeface="宋体" panose="02010600030101010101" pitchFamily="2" charset="-122"/>
              </a:rPr>
              <a:t>伸展操作</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，从图中可以看出，实施伸展的键值最终转移到根结点。</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84</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798" y="2851585"/>
            <a:ext cx="11355541" cy="3382960"/>
          </a:xfrm>
          <a:prstGeom prst="rect">
            <a:avLst/>
          </a:prstGeom>
          <a:noFill/>
        </p:spPr>
      </p:pic>
    </p:spTree>
    <p:extLst>
      <p:ext uri="{BB962C8B-B14F-4D97-AF65-F5344CB8AC3E}">
        <p14:creationId xmlns:p14="http://schemas.microsoft.com/office/powerpoint/2010/main" val="392757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2"/>
            <a:ext cx="8868596" cy="2397959"/>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、当键值在伸展树不存在时的伸展操作如下图所示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对键值</a:t>
            </a:r>
            <a:r>
              <a:rPr lang="en-US" altLang="zh-CN" dirty="0">
                <a:latin typeface="Cambria" panose="02040503050406030204" pitchFamily="18" charset="0"/>
                <a:ea typeface="宋体" panose="02010600030101010101" pitchFamily="2" charset="-122"/>
              </a:rPr>
              <a:t>11</a:t>
            </a:r>
            <a:r>
              <a:rPr lang="zh-CN" altLang="en-US" dirty="0">
                <a:latin typeface="Cambria" panose="02040503050406030204" pitchFamily="18" charset="0"/>
                <a:ea typeface="宋体" panose="02010600030101010101" pitchFamily="2" charset="-122"/>
              </a:rPr>
              <a:t>进行伸展操作</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，从图中可以看出实施伸展的键值的最近结点最终转移到根结点，这里</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也与</a:t>
            </a:r>
            <a:r>
              <a:rPr lang="en-US" altLang="zh-CN" dirty="0">
                <a:latin typeface="Cambria" panose="02040503050406030204" pitchFamily="18" charset="0"/>
                <a:ea typeface="宋体" panose="02010600030101010101" pitchFamily="2" charset="-122"/>
              </a:rPr>
              <a:t>11</a:t>
            </a:r>
            <a:r>
              <a:rPr lang="zh-CN" altLang="en-US" dirty="0">
                <a:latin typeface="Cambria" panose="02040503050406030204" pitchFamily="18" charset="0"/>
                <a:ea typeface="宋体" panose="02010600030101010101" pitchFamily="2" charset="-122"/>
              </a:rPr>
              <a:t>很近，但最终将</a:t>
            </a:r>
            <a:r>
              <a:rPr lang="en-US" altLang="zh-CN" dirty="0">
                <a:latin typeface="Cambria" panose="02040503050406030204" pitchFamily="18" charset="0"/>
                <a:ea typeface="宋体" panose="02010600030101010101" pitchFamily="2" charset="-122"/>
              </a:rPr>
              <a:t>12</a:t>
            </a:r>
            <a:r>
              <a:rPr lang="zh-CN" altLang="en-US" dirty="0">
                <a:latin typeface="Cambria" panose="02040503050406030204" pitchFamily="18" charset="0"/>
                <a:ea typeface="宋体" panose="02010600030101010101" pitchFamily="2" charset="-122"/>
              </a:rPr>
              <a:t>转移到根结点，这是因为所谓</a:t>
            </a:r>
            <a:r>
              <a:rPr lang="zh-CN" altLang="en-US" b="1" dirty="0">
                <a:latin typeface="Cambria" panose="02040503050406030204" pitchFamily="18" charset="0"/>
                <a:ea typeface="宋体" panose="02010600030101010101" pitchFamily="2" charset="-122"/>
              </a:rPr>
              <a:t>最近结点</a:t>
            </a:r>
            <a:r>
              <a:rPr lang="zh-CN" altLang="en-US" dirty="0">
                <a:latin typeface="Cambria" panose="02040503050406030204" pitchFamily="18" charset="0"/>
                <a:ea typeface="宋体" panose="02010600030101010101" pitchFamily="2" charset="-122"/>
              </a:rPr>
              <a:t>是指当查找失败后结点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空结点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的父结点，这里最终查找失败的结点为</a:t>
            </a:r>
            <a:r>
              <a:rPr lang="en-US" altLang="zh-CN" dirty="0">
                <a:latin typeface="Cambria" panose="02040503050406030204" pitchFamily="18" charset="0"/>
                <a:ea typeface="宋体" panose="02010600030101010101" pitchFamily="2" charset="-122"/>
              </a:rPr>
              <a:t>12</a:t>
            </a:r>
            <a:r>
              <a:rPr lang="zh-CN" altLang="en-US" dirty="0">
                <a:latin typeface="Cambria" panose="02040503050406030204" pitchFamily="18" charset="0"/>
                <a:ea typeface="宋体" panose="02010600030101010101" pitchFamily="2" charset="-122"/>
              </a:rPr>
              <a:t>的左孩子，因此最终将</a:t>
            </a:r>
            <a:r>
              <a:rPr lang="en-US" altLang="zh-CN" dirty="0">
                <a:latin typeface="Cambria" panose="02040503050406030204" pitchFamily="18" charset="0"/>
                <a:ea typeface="宋体" panose="02010600030101010101" pitchFamily="2" charset="-122"/>
              </a:rPr>
              <a:t>12</a:t>
            </a:r>
            <a:r>
              <a:rPr lang="zh-CN" altLang="en-US" dirty="0">
                <a:latin typeface="Cambria" panose="02040503050406030204" pitchFamily="18" charset="0"/>
                <a:ea typeface="宋体" panose="02010600030101010101" pitchFamily="2" charset="-122"/>
              </a:rPr>
              <a:t>转移到根结点。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85</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220" y="2970443"/>
            <a:ext cx="11354131" cy="3514095"/>
          </a:xfrm>
          <a:prstGeom prst="rect">
            <a:avLst/>
          </a:prstGeom>
          <a:noFill/>
        </p:spPr>
      </p:pic>
    </p:spTree>
    <p:extLst>
      <p:ext uri="{BB962C8B-B14F-4D97-AF65-F5344CB8AC3E}">
        <p14:creationId xmlns:p14="http://schemas.microsoft.com/office/powerpoint/2010/main" val="29745031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2"/>
            <a:ext cx="8868596" cy="6022308"/>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伸展操作的实现：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、伸展操作为自顶向下查找实施操作的键值，在查找的每一步都实施分裂操作，当查找到实施操作的键值时，也完成了伸展操作，不需要回退到根结点。因此不需要采用递归。</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、为表示方便，定义一个</a:t>
            </a:r>
            <a:r>
              <a:rPr lang="en-US" altLang="zh-CN" dirty="0">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HL</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header.lc</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HR</a:t>
            </a:r>
            <a:r>
              <a:rPr lang="zh-CN" altLang="en-US" dirty="0">
                <a:latin typeface="Cambria" panose="02040503050406030204" pitchFamily="18" charset="0"/>
                <a:ea typeface="宋体" panose="02010600030101010101" pitchFamily="2" charset="-122"/>
              </a:rPr>
              <a:t>为</a:t>
            </a:r>
            <a:r>
              <a:rPr lang="en-US" altLang="zh-CN" dirty="0" err="1">
                <a:latin typeface="Cambria" panose="02040503050406030204" pitchFamily="18" charset="0"/>
                <a:ea typeface="宋体" panose="02010600030101010101" pitchFamily="2" charset="-122"/>
              </a:rPr>
              <a:t>header.rc</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Splay(…)</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86</a:t>
            </a:fld>
            <a:endParaRPr lang="zh-CN" altLang="en-US" dirty="0"/>
          </a:p>
        </p:txBody>
      </p:sp>
    </p:spTree>
    <p:extLst>
      <p:ext uri="{BB962C8B-B14F-4D97-AF65-F5344CB8AC3E}">
        <p14:creationId xmlns:p14="http://schemas.microsoft.com/office/powerpoint/2010/main" val="306582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1"/>
            <a:ext cx="8868596" cy="6315497"/>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二、伸展树的其他操作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在对伸展树进行查找、插入和删除时，需要调整的结点的情况如下：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、查找操作：如果结点存在，则将该结点调整到根结点；否则将最近结点调整到根结点；</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、插入操作：将插入结点调整到根结点，并将插入结点附近的结点调整至靠近根结点；</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、删除操作：将被删除结点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不管是否存在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的最近结点调整到根结点。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由于伸展操作中包含了查找过程，并最终将相关结点调整到根结点，因此对伸展树进行操作的最优的方法是：在进行查找、插入和删除操作时，先将三种操作中的键值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作为实施伸展操作的键值进行伸展操作，则根结点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的左子树的键值都大于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，右子树的键值都小于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。设</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的键值为</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，对不同的操作需要根据</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比较结果进行相应处理：</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、查找操作：如果</a:t>
            </a:r>
            <a:r>
              <a:rPr lang="en-US" altLang="zh-CN" dirty="0">
                <a:latin typeface="Cambria" panose="02040503050406030204" pitchFamily="18" charset="0"/>
                <a:ea typeface="宋体" panose="02010600030101010101" pitchFamily="2" charset="-122"/>
              </a:rPr>
              <a:t>k=k1</a:t>
            </a:r>
            <a:r>
              <a:rPr lang="zh-CN" altLang="en-US" dirty="0">
                <a:latin typeface="Cambria" panose="02040503050406030204" pitchFamily="18" charset="0"/>
                <a:ea typeface="宋体" panose="02010600030101010101" pitchFamily="2" charset="-122"/>
              </a:rPr>
              <a:t>，则查找成功，否则查找失败。</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87</a:t>
            </a:fld>
            <a:endParaRPr lang="zh-CN" altLang="en-US" dirty="0"/>
          </a:p>
        </p:txBody>
      </p:sp>
    </p:spTree>
    <p:extLst>
      <p:ext uri="{BB962C8B-B14F-4D97-AF65-F5344CB8AC3E}">
        <p14:creationId xmlns:p14="http://schemas.microsoft.com/office/powerpoint/2010/main" val="31614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1"/>
            <a:ext cx="8868596" cy="2364709"/>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、插入操作：如果</a:t>
            </a:r>
            <a:r>
              <a:rPr lang="en-US" altLang="zh-CN" dirty="0">
                <a:latin typeface="Cambria" panose="02040503050406030204" pitchFamily="18" charset="0"/>
                <a:ea typeface="宋体" panose="02010600030101010101" pitchFamily="2" charset="-122"/>
              </a:rPr>
              <a:t>k=k1</a:t>
            </a:r>
            <a:r>
              <a:rPr lang="zh-CN" altLang="en-US" dirty="0">
                <a:latin typeface="Cambria" panose="02040503050406030204" pitchFamily="18" charset="0"/>
                <a:ea typeface="宋体" panose="02010600030101010101" pitchFamily="2" charset="-122"/>
              </a:rPr>
              <a:t>，则插入失败；否则，创建一个键值为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的结点</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，则将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及其左子树作为</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的左子树，将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的右子树作为</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的右子树；如果</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，则将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及其右子树作为</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的右子树，将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的左子树作为</a:t>
            </a:r>
            <a:r>
              <a:rPr lang="en-US" altLang="zh-CN" dirty="0" err="1">
                <a:latin typeface="Cambria" panose="02040503050406030204" pitchFamily="18" charset="0"/>
                <a:ea typeface="宋体" panose="02010600030101010101" pitchFamily="2" charset="-122"/>
              </a:rPr>
              <a:t>tmp</a:t>
            </a:r>
            <a:r>
              <a:rPr lang="zh-CN" altLang="en-US" dirty="0">
                <a:latin typeface="Cambria" panose="02040503050406030204" pitchFamily="18" charset="0"/>
                <a:ea typeface="宋体" panose="02010600030101010101" pitchFamily="2" charset="-122"/>
              </a:rPr>
              <a:t>的左子树，如下图所示。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235" y="2696624"/>
            <a:ext cx="10800973" cy="3787914"/>
          </a:xfrm>
          <a:prstGeom prst="rect">
            <a:avLst/>
          </a:prstGeom>
          <a:noFill/>
        </p:spPr>
      </p:pic>
    </p:spTree>
    <p:extLst>
      <p:ext uri="{BB962C8B-B14F-4D97-AF65-F5344CB8AC3E}">
        <p14:creationId xmlns:p14="http://schemas.microsoft.com/office/powerpoint/2010/main" val="1583550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0"/>
            <a:ext cx="8868596" cy="3160449"/>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、删除操作：如果</a:t>
            </a:r>
            <a:r>
              <a:rPr lang="en-US" altLang="zh-CN" dirty="0">
                <a:latin typeface="Cambria" panose="02040503050406030204" pitchFamily="18" charset="0"/>
                <a:ea typeface="宋体" panose="02010600030101010101" pitchFamily="2" charset="-122"/>
              </a:rPr>
              <a:t>k≠k1</a:t>
            </a:r>
            <a:r>
              <a:rPr lang="zh-CN" altLang="en-US" dirty="0">
                <a:latin typeface="Cambria" panose="02040503050406030204" pitchFamily="18" charset="0"/>
                <a:ea typeface="宋体" panose="02010600030101010101" pitchFamily="2" charset="-122"/>
              </a:rPr>
              <a:t>，删除失败；否则，如果</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的右子树为空，则用</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的左子树取代</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，释放</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所占用的存储空间；如果</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的右子树不空，则在</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的右子树</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中对键值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进行伸展操作，由于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小于右子树</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中的所有键值，因此进行伸展操作后，</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的根结点的键值为右子树</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中的最小值，且</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没有左孩子，将</a:t>
            </a:r>
            <a:r>
              <a:rPr lang="en-US" altLang="zh-CN" dirty="0">
                <a:latin typeface="Cambria" panose="02040503050406030204" pitchFamily="18" charset="0"/>
                <a:ea typeface="宋体" panose="02010600030101010101" pitchFamily="2" charset="-122"/>
              </a:rPr>
              <a:t>t1</a:t>
            </a:r>
            <a:r>
              <a:rPr lang="zh-CN" altLang="en-US" dirty="0">
                <a:latin typeface="Cambria" panose="02040503050406030204" pitchFamily="18" charset="0"/>
                <a:ea typeface="宋体" panose="02010600030101010101" pitchFamily="2" charset="-122"/>
              </a:rPr>
              <a:t>的左孩子设置为</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的左孩子即可，如下图所示。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89</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297" y="3370752"/>
            <a:ext cx="11144655" cy="2863793"/>
          </a:xfrm>
          <a:prstGeom prst="rect">
            <a:avLst/>
          </a:prstGeom>
          <a:noFill/>
        </p:spPr>
      </p:pic>
    </p:spTree>
    <p:extLst>
      <p:ext uri="{BB962C8B-B14F-4D97-AF65-F5344CB8AC3E}">
        <p14:creationId xmlns:p14="http://schemas.microsoft.com/office/powerpoint/2010/main" val="72529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6" y="195612"/>
                <a:ext cx="8752216" cy="6288926"/>
              </a:xfrm>
            </p:spPr>
            <p:txBody>
              <a:bodyPr>
                <a:normAutofit fontScale="92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二、插值查找</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插值查找</a:t>
                </a:r>
                <a:r>
                  <a:rPr lang="en-US" altLang="zh-CN" dirty="0">
                    <a:latin typeface="Cambria" panose="02040503050406030204" pitchFamily="18" charset="0"/>
                    <a:ea typeface="宋体" panose="02010600030101010101" pitchFamily="2" charset="-122"/>
                  </a:rPr>
                  <a:t>(Interpolation Search)</a:t>
                </a:r>
                <a:r>
                  <a:rPr lang="zh-CN" altLang="en-US" dirty="0">
                    <a:latin typeface="Cambria" panose="02040503050406030204" pitchFamily="18" charset="0"/>
                    <a:ea typeface="宋体" panose="02010600030101010101" pitchFamily="2" charset="-122"/>
                  </a:rPr>
                  <a:t>是另一种有序顺序表的查找方式，</a:t>
                </a:r>
                <a:r>
                  <a:rPr lang="zh-CN" altLang="en-US" dirty="0">
                    <a:solidFill>
                      <a:srgbClr val="00B0F0"/>
                    </a:solidFill>
                    <a:latin typeface="Cambria" panose="02040503050406030204" pitchFamily="18" charset="0"/>
                    <a:ea typeface="宋体" panose="02010600030101010101" pitchFamily="2" charset="-122"/>
                  </a:rPr>
                  <a:t>根据查找键值与键值表中最大键值和最小键值的计算结果决定查找方向的查找方法</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插值查找算法的每一轮查找，将顺序表分割为两个部分，然后根据查找键值与分割点的键值的比较结果，决定查找方向。</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假设在有序顺序表</a:t>
                </a:r>
                <a:r>
                  <a:rPr lang="en-US" altLang="zh-CN" dirty="0" err="1">
                    <a:latin typeface="Cambria" panose="02040503050406030204" pitchFamily="18" charset="0"/>
                    <a:ea typeface="宋体" panose="02010600030101010101" pitchFamily="2" charset="-122"/>
                  </a:rPr>
                  <a:t>sl</a:t>
                </a:r>
                <a:r>
                  <a:rPr lang="zh-CN" altLang="en-US" dirty="0">
                    <a:latin typeface="Cambria" panose="02040503050406030204" pitchFamily="18" charset="0"/>
                    <a:ea typeface="宋体" panose="02010600030101010101" pitchFamily="2" charset="-122"/>
                  </a:rPr>
                  <a:t>的下标区间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中查找键值为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的元素，</a:t>
                </a:r>
                <a:r>
                  <a:rPr lang="en-US" altLang="zh-CN" dirty="0">
                    <a:latin typeface="Cambria" panose="02040503050406030204" pitchFamily="18" charset="0"/>
                    <a:ea typeface="宋体" panose="02010600030101010101" pitchFamily="2" charset="-122"/>
                  </a:rPr>
                  <a:t>mid</a:t>
                </a:r>
                <a:r>
                  <a:rPr lang="zh-CN" altLang="en-US" dirty="0">
                    <a:latin typeface="Cambria" panose="02040503050406030204" pitchFamily="18" charset="0"/>
                    <a:ea typeface="宋体" panose="02010600030101010101" pitchFamily="2" charset="-122"/>
                  </a:rPr>
                  <a:t>的计算方法如下：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t> </a:t>
                </a:r>
                <a14:m>
                  <m:oMath xmlns:m="http://schemas.openxmlformats.org/officeDocument/2006/math">
                    <m:r>
                      <a:rPr lang="en-US" altLang="zh-CN" i="1">
                        <a:latin typeface="Cambria Math" panose="02040503050406030204" pitchFamily="18" charset="0"/>
                      </a:rPr>
                      <m:t>𝑚𝑖𝑑</m:t>
                    </m:r>
                    <m:r>
                      <a:rPr lang="en-US" altLang="zh-CN">
                        <a:latin typeface="Cambria Math" panose="02040503050406030204" pitchFamily="18" charset="0"/>
                      </a:rPr>
                      <m:t>=</m:t>
                    </m:r>
                    <m:r>
                      <a:rPr lang="en-US" altLang="zh-CN" i="1">
                        <a:latin typeface="Cambria Math" panose="02040503050406030204" pitchFamily="18" charset="0"/>
                      </a:rPr>
                      <m:t>𝑙𝑒𝑓𝑡</m:t>
                    </m:r>
                    <m:r>
                      <a:rPr lang="en-US" altLang="zh-CN">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𝑟𝑖𝑔h𝑡</m:t>
                    </m:r>
                    <m:r>
                      <a:rPr lang="en-US" altLang="zh-CN" i="1">
                        <a:latin typeface="Cambria Math" panose="02040503050406030204" pitchFamily="18" charset="0"/>
                      </a:rPr>
                      <m:t>−</m:t>
                    </m:r>
                    <m:r>
                      <a:rPr lang="en-US" altLang="zh-CN" i="1">
                        <a:latin typeface="Cambria Math" panose="02040503050406030204" pitchFamily="18" charset="0"/>
                      </a:rPr>
                      <m:t>𝑙𝑒𝑓𝑡</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𝑠𝑙</m:t>
                        </m:r>
                        <m:r>
                          <a:rPr lang="en-US" altLang="zh-CN" i="1">
                            <a:latin typeface="Cambria Math" panose="02040503050406030204" pitchFamily="18" charset="0"/>
                          </a:rPr>
                          <m:t>[</m:t>
                        </m:r>
                        <m:r>
                          <a:rPr lang="en-US" altLang="zh-CN" i="1">
                            <a:latin typeface="Cambria Math" panose="02040503050406030204" pitchFamily="18" charset="0"/>
                          </a:rPr>
                          <m:t>𝑙𝑒𝑓𝑡</m:t>
                        </m:r>
                        <m:r>
                          <a:rPr lang="en-US" altLang="zh-CN" i="1">
                            <a:latin typeface="Cambria Math" panose="02040503050406030204" pitchFamily="18" charset="0"/>
                          </a:rPr>
                          <m:t>]</m:t>
                        </m:r>
                      </m:num>
                      <m:den>
                        <m:r>
                          <a:rPr lang="en-US" altLang="zh-CN" i="1">
                            <a:latin typeface="Cambria Math" panose="02040503050406030204" pitchFamily="18" charset="0"/>
                          </a:rPr>
                          <m:t>𝑠𝑙</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𝑟𝑖𝑔h𝑡</m:t>
                            </m:r>
                          </m:e>
                        </m:d>
                        <m:r>
                          <a:rPr lang="en-US" altLang="zh-CN" i="1">
                            <a:latin typeface="Cambria Math" panose="02040503050406030204" pitchFamily="18" charset="0"/>
                          </a:rPr>
                          <m:t>−</m:t>
                        </m:r>
                        <m:r>
                          <a:rPr lang="en-US" altLang="zh-CN" i="1">
                            <a:latin typeface="Cambria Math" panose="02040503050406030204" pitchFamily="18" charset="0"/>
                          </a:rPr>
                          <m:t>𝑠𝑙</m:t>
                        </m:r>
                        <m:r>
                          <a:rPr lang="en-US" altLang="zh-CN" i="1">
                            <a:latin typeface="Cambria Math" panose="02040503050406030204" pitchFamily="18" charset="0"/>
                          </a:rPr>
                          <m:t>[</m:t>
                        </m:r>
                        <m:r>
                          <a:rPr lang="en-US" altLang="zh-CN" i="1">
                            <a:latin typeface="Cambria Math" panose="02040503050406030204" pitchFamily="18" charset="0"/>
                          </a:rPr>
                          <m:t>𝑙𝑒𝑓𝑡</m:t>
                        </m:r>
                        <m:r>
                          <a:rPr lang="en-US" altLang="zh-CN" i="1">
                            <a:latin typeface="Cambria Math" panose="02040503050406030204" pitchFamily="18" charset="0"/>
                          </a:rPr>
                          <m:t>]</m:t>
                        </m:r>
                      </m:den>
                    </m:f>
                  </m:oMath>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当确定</a:t>
                </a:r>
                <a:r>
                  <a:rPr lang="en-US" altLang="zh-CN" dirty="0">
                    <a:latin typeface="Cambria" panose="02040503050406030204" pitchFamily="18" charset="0"/>
                    <a:ea typeface="宋体" panose="02010600030101010101" pitchFamily="2" charset="-122"/>
                  </a:rPr>
                  <a:t>mid</a:t>
                </a:r>
                <a:r>
                  <a:rPr lang="zh-CN" altLang="en-US" dirty="0">
                    <a:latin typeface="Cambria" panose="02040503050406030204" pitchFamily="18" charset="0"/>
                    <a:ea typeface="宋体" panose="02010600030101010101" pitchFamily="2" charset="-122"/>
                  </a:rPr>
                  <a:t>之后，算法的其它步骤与二分查找类似。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6" y="195612"/>
                <a:ext cx="8752216" cy="6288926"/>
              </a:xfrm>
              <a:blipFill>
                <a:blip r:embed="rId2"/>
                <a:stretch>
                  <a:fillRect l="-1253" t="-97" r="-174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a:t>
            </a:fld>
            <a:endParaRPr lang="zh-CN" altLang="en-US" dirty="0"/>
          </a:p>
        </p:txBody>
      </p:sp>
    </p:spTree>
    <p:extLst>
      <p:ext uri="{BB962C8B-B14F-4D97-AF65-F5344CB8AC3E}">
        <p14:creationId xmlns:p14="http://schemas.microsoft.com/office/powerpoint/2010/main" val="424415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4" y="195610"/>
            <a:ext cx="8868596" cy="6288928"/>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伸展树三种基本操作的实现：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查询操作见函数</a:t>
            </a:r>
            <a:r>
              <a:rPr lang="en-US" altLang="zh-CN" dirty="0" err="1">
                <a:latin typeface="Cambria" panose="02040503050406030204" pitchFamily="18" charset="0"/>
                <a:ea typeface="宋体" panose="02010600030101010101" pitchFamily="2" charset="-122"/>
              </a:rPr>
              <a:t>splay_search</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插入操作见函数</a:t>
            </a:r>
            <a:r>
              <a:rPr lang="en-US" altLang="zh-CN" dirty="0" err="1">
                <a:latin typeface="Cambria" panose="02040503050406030204" pitchFamily="18" charset="0"/>
                <a:ea typeface="宋体" panose="02010600030101010101" pitchFamily="2" charset="-122"/>
              </a:rPr>
              <a:t>splay_insert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删除操作见函数</a:t>
            </a:r>
            <a:r>
              <a:rPr lang="en-US" altLang="zh-CN" dirty="0" err="1">
                <a:latin typeface="Cambria" panose="02040503050406030204" pitchFamily="18" charset="0"/>
                <a:ea typeface="宋体" panose="02010600030101010101" pitchFamily="2" charset="-122"/>
              </a:rPr>
              <a:t>splay_delete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如果对伸展树进行数量庞大的操作，且所操作的数据符合</a:t>
            </a:r>
            <a:r>
              <a:rPr lang="en-US" altLang="zh-CN" dirty="0">
                <a:latin typeface="Cambria" panose="02040503050406030204" pitchFamily="18" charset="0"/>
                <a:ea typeface="宋体" panose="02010600030101010101" pitchFamily="2" charset="-122"/>
              </a:rPr>
              <a:t>2-8</a:t>
            </a:r>
            <a:r>
              <a:rPr lang="zh-CN" altLang="en-US" dirty="0">
                <a:latin typeface="Cambria" panose="02040503050406030204" pitchFamily="18" charset="0"/>
                <a:ea typeface="宋体" panose="02010600030101010101" pitchFamily="2" charset="-122"/>
              </a:rPr>
              <a:t>定律，则伸展树的各种操作的均摊时间复杂度均为</a:t>
            </a:r>
            <a:r>
              <a:rPr lang="en-US" altLang="zh-CN" dirty="0">
                <a:latin typeface="Cambria" panose="02040503050406030204" pitchFamily="18" charset="0"/>
                <a:ea typeface="宋体" panose="02010600030101010101" pitchFamily="2" charset="-122"/>
              </a:rPr>
              <a:t>O(log n)</a:t>
            </a:r>
            <a:r>
              <a:rPr lang="zh-CN" altLang="en-US" dirty="0">
                <a:latin typeface="Cambria" panose="02040503050406030204" pitchFamily="18" charset="0"/>
                <a:ea typeface="宋体" panose="02010600030101010101" pitchFamily="2" charset="-122"/>
              </a:rPr>
              <a:t>，因为越频繁操作的数据离根结点越近。伸展树各种操作的空间复杂度为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伸展树的优点是对存储空间的要求相对较低，因为红黑树需要记录每个结点的颜色、</a:t>
            </a:r>
            <a:r>
              <a:rPr lang="en-US" altLang="zh-CN" dirty="0">
                <a:latin typeface="Cambria" panose="02040503050406030204" pitchFamily="18" charset="0"/>
                <a:ea typeface="宋体" panose="02010600030101010101" pitchFamily="2" charset="-122"/>
              </a:rPr>
              <a:t>AVL </a:t>
            </a:r>
            <a:r>
              <a:rPr lang="zh-CN" altLang="en-US" dirty="0">
                <a:latin typeface="Cambria" panose="02040503050406030204" pitchFamily="18" charset="0"/>
                <a:ea typeface="宋体" panose="02010600030101010101" pitchFamily="2" charset="-122"/>
              </a:rPr>
              <a:t>树需要记录子树的高度或平衡因子，而伸展树不需要记录任何附加的信息。另外，与</a:t>
            </a:r>
            <a:r>
              <a:rPr lang="en-US" altLang="zh-CN" dirty="0">
                <a:latin typeface="Cambria" panose="02040503050406030204" pitchFamily="18" charset="0"/>
                <a:ea typeface="宋体" panose="02010600030101010101" pitchFamily="2" charset="-122"/>
              </a:rPr>
              <a:t>AVL</a:t>
            </a:r>
            <a:r>
              <a:rPr lang="zh-CN" altLang="en-US" dirty="0">
                <a:latin typeface="Cambria" panose="02040503050406030204" pitchFamily="18" charset="0"/>
                <a:ea typeface="宋体" panose="02010600030101010101" pitchFamily="2" charset="-122"/>
              </a:rPr>
              <a:t>树和红黑树相比，伸展树算法简单，实现更为简捷，只需要进行单旋转，而且在旋转之后不需要进行高度或颜色的检查和更新。</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90</a:t>
            </a:fld>
            <a:endParaRPr lang="zh-CN" altLang="en-US" dirty="0"/>
          </a:p>
        </p:txBody>
      </p:sp>
    </p:spTree>
    <p:extLst>
      <p:ext uri="{BB962C8B-B14F-4D97-AF65-F5344CB8AC3E}">
        <p14:creationId xmlns:p14="http://schemas.microsoft.com/office/powerpoint/2010/main" val="106242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10"/>
            <a:ext cx="9250981" cy="6315499"/>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5.3 </a:t>
            </a:r>
            <a:r>
              <a:rPr lang="zh-CN" altLang="en-US" b="1" dirty="0">
                <a:latin typeface="Cambria" panose="02040503050406030204" pitchFamily="18" charset="0"/>
                <a:ea typeface="宋体" panose="02010600030101010101" pitchFamily="2" charset="-122"/>
              </a:rPr>
              <a:t>多路查找树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当二叉树的结点超多</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比如</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32</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时会出现如下问题</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、在构建二叉树时，构建每一个结点都需要进行至少一次</a:t>
            </a:r>
            <a:r>
              <a:rPr lang="en-US" altLang="zh-CN" dirty="0">
                <a:latin typeface="Cambria" panose="02040503050406030204" pitchFamily="18" charset="0"/>
                <a:ea typeface="宋体" panose="02010600030101010101" pitchFamily="2" charset="-122"/>
              </a:rPr>
              <a:t>I/O</a:t>
            </a:r>
            <a:r>
              <a:rPr lang="zh-CN" altLang="en-US" dirty="0">
                <a:latin typeface="Cambria" panose="02040503050406030204" pitchFamily="18" charset="0"/>
                <a:ea typeface="宋体" panose="02010600030101010101" pitchFamily="2" charset="-122"/>
              </a:rPr>
              <a:t>操作，将磁盘数据加载到内存中，由于磁盘存取的速度比内存存取的速度慢得多，因此构建树的速度不太理想；</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、由于内存空间的限制，所有结点可能不能都装载到内存空间中，这样会导致结点的插入失败；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、二叉树的高度较大，例如当结点数为</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32</a:t>
            </a:r>
            <a:r>
              <a:rPr lang="zh-CN" altLang="en-US" dirty="0">
                <a:latin typeface="Cambria" panose="02040503050406030204" pitchFamily="18" charset="0"/>
                <a:ea typeface="宋体" panose="02010600030101010101" pitchFamily="2" charset="-122"/>
              </a:rPr>
              <a:t>时，平衡树的高度为</a:t>
            </a:r>
            <a:r>
              <a:rPr lang="en-US" altLang="zh-CN" dirty="0">
                <a:latin typeface="Cambria" panose="02040503050406030204" pitchFamily="18" charset="0"/>
                <a:ea typeface="宋体" panose="02010600030101010101" pitchFamily="2" charset="-122"/>
              </a:rPr>
              <a:t>32</a:t>
            </a:r>
            <a:r>
              <a:rPr lang="zh-CN" altLang="en-US" dirty="0">
                <a:latin typeface="Cambria" panose="02040503050406030204" pitchFamily="18" charset="0"/>
                <a:ea typeface="宋体" panose="02010600030101010101" pitchFamily="2" charset="-122"/>
              </a:rPr>
              <a:t>，虽然很理想，但如果树的高度再降低些岂不更好？</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多路查找树</a:t>
            </a:r>
            <a:r>
              <a:rPr lang="zh-CN" altLang="en-US" dirty="0">
                <a:latin typeface="Cambria" panose="02040503050406030204" pitchFamily="18" charset="0"/>
                <a:ea typeface="宋体" panose="02010600030101010101" pitchFamily="2" charset="-122"/>
              </a:rPr>
              <a:t>是一种多叉树，其结点的孩子结点的数量可以多于</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每个结点可以保存多个键值。在构建多路查找树的结点时可以从磁盘一次读取多个键值，减少磁盘读取的次数，同时树的高度就可以比平衡二叉树低，从而提高操作速度。另外，还可以采取一些机制，将某些结点的数据从内存移除，从而可以在内存中加载其他结点。</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91</a:t>
            </a:fld>
            <a:endParaRPr lang="zh-CN" altLang="en-US" dirty="0"/>
          </a:p>
        </p:txBody>
      </p:sp>
    </p:spTree>
    <p:extLst>
      <p:ext uri="{BB962C8B-B14F-4D97-AF65-F5344CB8AC3E}">
        <p14:creationId xmlns:p14="http://schemas.microsoft.com/office/powerpoint/2010/main" val="394338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2" y="195610"/>
            <a:ext cx="11974129" cy="6315499"/>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5.3.1 2-3</a:t>
            </a:r>
            <a:r>
              <a:rPr lang="zh-CN" altLang="en-US" b="1" dirty="0">
                <a:latin typeface="Cambria" panose="02040503050406030204" pitchFamily="18" charset="0"/>
                <a:ea typeface="宋体" panose="02010600030101010101" pitchFamily="2" charset="-122"/>
              </a:rPr>
              <a:t>树</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a:t>
            </a:r>
            <a:r>
              <a:rPr lang="en-US" altLang="zh-CN" b="1" dirty="0">
                <a:latin typeface="Cambria" panose="02040503050406030204" pitchFamily="18" charset="0"/>
                <a:ea typeface="宋体" panose="02010600030101010101" pitchFamily="2" charset="-122"/>
              </a:rPr>
              <a:t>2-3</a:t>
            </a:r>
            <a:r>
              <a:rPr lang="zh-CN" altLang="en-US" b="1" dirty="0">
                <a:latin typeface="Cambria" panose="02040503050406030204" pitchFamily="18" charset="0"/>
                <a:ea typeface="宋体" panose="02010600030101010101" pitchFamily="2" charset="-122"/>
              </a:rPr>
              <a:t>树的定义及表示方法</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一棵多叉树为</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树，如果满足如下条件：</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、空树为</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、对于树中的非叶结点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，有且仅有如下两种类型：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2.1 t</a:t>
            </a:r>
            <a:r>
              <a:rPr lang="zh-CN" altLang="en-US" dirty="0">
                <a:latin typeface="Cambria" panose="02040503050406030204" pitchFamily="18" charset="0"/>
                <a:ea typeface="宋体" panose="02010600030101010101" pitchFamily="2" charset="-122"/>
              </a:rPr>
              <a:t>中只有一个键值，假设为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有</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棵非空子树，称这种类型的结点为</a:t>
            </a: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结点</a:t>
            </a:r>
            <a:r>
              <a:rPr lang="zh-CN" altLang="en-US" dirty="0">
                <a:latin typeface="Cambria" panose="02040503050406030204" pitchFamily="18" charset="0"/>
                <a:ea typeface="宋体" panose="02010600030101010101" pitchFamily="2" charset="-122"/>
              </a:rPr>
              <a:t>。设</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的左孩子为</a:t>
            </a:r>
            <a:r>
              <a:rPr lang="en-US" altLang="zh-CN" dirty="0" err="1">
                <a:latin typeface="Cambria" panose="02040503050406030204" pitchFamily="18" charset="0"/>
                <a:ea typeface="宋体" panose="02010600030101010101" pitchFamily="2" charset="-122"/>
              </a:rPr>
              <a:t>lc</a:t>
            </a:r>
            <a:r>
              <a:rPr lang="zh-CN" altLang="en-US" dirty="0">
                <a:latin typeface="Cambria" panose="02040503050406030204" pitchFamily="18" charset="0"/>
                <a:ea typeface="宋体" panose="02010600030101010101" pitchFamily="2" charset="-122"/>
              </a:rPr>
              <a:t>、右孩子为</a:t>
            </a:r>
            <a:r>
              <a:rPr lang="en-US" altLang="zh-CN" dirty="0" err="1">
                <a:latin typeface="Cambria" panose="02040503050406030204" pitchFamily="18" charset="0"/>
                <a:ea typeface="宋体" panose="02010600030101010101" pitchFamily="2" charset="-122"/>
              </a:rPr>
              <a:t>rc</a:t>
            </a:r>
            <a:r>
              <a:rPr lang="zh-CN" altLang="en-US" dirty="0">
                <a:latin typeface="Cambria" panose="02040503050406030204" pitchFamily="18" charset="0"/>
                <a:ea typeface="宋体" panose="02010600030101010101" pitchFamily="2" charset="-122"/>
              </a:rPr>
              <a:t>，则足如下条件：子树</a:t>
            </a:r>
            <a:r>
              <a:rPr lang="en-US" altLang="zh-CN" dirty="0" err="1">
                <a:latin typeface="Cambria" panose="02040503050406030204" pitchFamily="18" charset="0"/>
                <a:ea typeface="宋体" panose="02010600030101010101" pitchFamily="2" charset="-122"/>
              </a:rPr>
              <a:t>lc</a:t>
            </a:r>
            <a:r>
              <a:rPr lang="zh-CN" altLang="en-US" dirty="0">
                <a:latin typeface="Cambria" panose="02040503050406030204" pitchFamily="18" charset="0"/>
                <a:ea typeface="宋体" panose="02010600030101010101" pitchFamily="2" charset="-122"/>
              </a:rPr>
              <a:t>和</a:t>
            </a:r>
            <a:r>
              <a:rPr lang="en-US" altLang="zh-CN" dirty="0" err="1">
                <a:latin typeface="Cambria" panose="02040503050406030204" pitchFamily="18" charset="0"/>
                <a:ea typeface="宋体" panose="02010600030101010101" pitchFamily="2" charset="-122"/>
              </a:rPr>
              <a:t>rc</a:t>
            </a:r>
            <a:r>
              <a:rPr lang="zh-CN" altLang="en-US" dirty="0">
                <a:latin typeface="Cambria" panose="02040503050406030204" pitchFamily="18" charset="0"/>
                <a:ea typeface="宋体" panose="02010600030101010101" pitchFamily="2" charset="-122"/>
              </a:rPr>
              <a:t>均为等高的非空</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树；子树</a:t>
            </a:r>
            <a:r>
              <a:rPr lang="en-US" altLang="zh-CN" dirty="0" err="1">
                <a:latin typeface="Cambria" panose="02040503050406030204" pitchFamily="18" charset="0"/>
                <a:ea typeface="宋体" panose="02010600030101010101" pitchFamily="2" charset="-122"/>
              </a:rPr>
              <a:t>lc</a:t>
            </a:r>
            <a:r>
              <a:rPr lang="zh-CN" altLang="en-US" dirty="0">
                <a:latin typeface="Cambria" panose="02040503050406030204" pitchFamily="18" charset="0"/>
                <a:ea typeface="宋体" panose="02010600030101010101" pitchFamily="2" charset="-122"/>
              </a:rPr>
              <a:t>的所有结点的键值均小于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；子树</a:t>
            </a:r>
            <a:r>
              <a:rPr lang="en-US" altLang="zh-CN" dirty="0" err="1">
                <a:latin typeface="Cambria" panose="02040503050406030204" pitchFamily="18" charset="0"/>
                <a:ea typeface="宋体" panose="02010600030101010101" pitchFamily="2" charset="-122"/>
              </a:rPr>
              <a:t>rc</a:t>
            </a:r>
            <a:r>
              <a:rPr lang="zh-CN" altLang="en-US" dirty="0">
                <a:latin typeface="Cambria" panose="02040503050406030204" pitchFamily="18" charset="0"/>
                <a:ea typeface="宋体" panose="02010600030101010101" pitchFamily="2" charset="-122"/>
              </a:rPr>
              <a:t>的所有结点的键值均大于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2.2 t</a:t>
            </a:r>
            <a:r>
              <a:rPr lang="zh-CN" altLang="en-US" dirty="0">
                <a:latin typeface="Cambria" panose="02040503050406030204" pitchFamily="18" charset="0"/>
                <a:ea typeface="宋体" panose="02010600030101010101" pitchFamily="2" charset="-122"/>
              </a:rPr>
              <a:t>中有两个键值，且较小键值在前。假设两个键值为</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k2(k1&lt;k2)</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有</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棵非空子树，称这种类型的结点为</a:t>
            </a:r>
            <a:r>
              <a:rPr lang="en-US" altLang="zh-CN" b="1" dirty="0">
                <a:latin typeface="Cambria" panose="02040503050406030204" pitchFamily="18" charset="0"/>
                <a:ea typeface="宋体" panose="02010600030101010101" pitchFamily="2" charset="-122"/>
              </a:rPr>
              <a:t>3-</a:t>
            </a:r>
            <a:r>
              <a:rPr lang="zh-CN" altLang="en-US" b="1" dirty="0">
                <a:latin typeface="Cambria" panose="02040503050406030204" pitchFamily="18" charset="0"/>
                <a:ea typeface="宋体" panose="02010600030101010101" pitchFamily="2" charset="-122"/>
              </a:rPr>
              <a:t>结点</a:t>
            </a:r>
            <a:r>
              <a:rPr lang="zh-CN" altLang="en-US" dirty="0">
                <a:latin typeface="Cambria" panose="02040503050406030204" pitchFamily="18" charset="0"/>
                <a:ea typeface="宋体" panose="02010600030101010101" pitchFamily="2" charset="-122"/>
              </a:rPr>
              <a:t>。若</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的左孩子为</a:t>
            </a:r>
            <a:r>
              <a:rPr lang="en-US" altLang="zh-CN" dirty="0" err="1">
                <a:latin typeface="Cambria" panose="02040503050406030204" pitchFamily="18" charset="0"/>
                <a:ea typeface="宋体" panose="02010600030101010101" pitchFamily="2" charset="-122"/>
              </a:rPr>
              <a:t>lc</a:t>
            </a:r>
            <a:r>
              <a:rPr lang="zh-CN" altLang="en-US" dirty="0">
                <a:latin typeface="Cambria" panose="02040503050406030204" pitchFamily="18" charset="0"/>
                <a:ea typeface="宋体" panose="02010600030101010101" pitchFamily="2" charset="-122"/>
              </a:rPr>
              <a:t>、中间孩子为</a:t>
            </a:r>
            <a:r>
              <a:rPr lang="en-US" altLang="zh-CN" dirty="0">
                <a:latin typeface="Cambria" panose="02040503050406030204" pitchFamily="18" charset="0"/>
                <a:ea typeface="宋体" panose="02010600030101010101" pitchFamily="2" charset="-122"/>
              </a:rPr>
              <a:t>mc</a:t>
            </a:r>
            <a:r>
              <a:rPr lang="zh-CN" altLang="en-US" dirty="0">
                <a:latin typeface="Cambria" panose="02040503050406030204" pitchFamily="18" charset="0"/>
                <a:ea typeface="宋体" panose="02010600030101010101" pitchFamily="2" charset="-122"/>
              </a:rPr>
              <a:t>、右孩子为</a:t>
            </a:r>
            <a:r>
              <a:rPr lang="en-US" altLang="zh-CN" dirty="0" err="1">
                <a:latin typeface="Cambria" panose="02040503050406030204" pitchFamily="18" charset="0"/>
                <a:ea typeface="宋体" panose="02010600030101010101" pitchFamily="2" charset="-122"/>
              </a:rPr>
              <a:t>rc</a:t>
            </a:r>
            <a:r>
              <a:rPr lang="zh-CN" altLang="en-US" dirty="0">
                <a:latin typeface="Cambria" panose="02040503050406030204" pitchFamily="18" charset="0"/>
                <a:ea typeface="宋体" panose="02010600030101010101" pitchFamily="2" charset="-122"/>
              </a:rPr>
              <a:t>，则子树</a:t>
            </a:r>
            <a:r>
              <a:rPr lang="en-US" altLang="zh-CN" dirty="0" err="1">
                <a:latin typeface="Cambria" panose="02040503050406030204" pitchFamily="18" charset="0"/>
                <a:ea typeface="宋体" panose="02010600030101010101" pitchFamily="2" charset="-122"/>
              </a:rPr>
              <a:t>lc</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mc</a:t>
            </a:r>
            <a:r>
              <a:rPr lang="zh-CN" altLang="en-US" dirty="0">
                <a:latin typeface="Cambria" panose="02040503050406030204" pitchFamily="18" charset="0"/>
                <a:ea typeface="宋体" panose="02010600030101010101" pitchFamily="2" charset="-122"/>
              </a:rPr>
              <a:t>和</a:t>
            </a:r>
            <a:r>
              <a:rPr lang="en-US" altLang="zh-CN" dirty="0" err="1">
                <a:latin typeface="Cambria" panose="02040503050406030204" pitchFamily="18" charset="0"/>
                <a:ea typeface="宋体" panose="02010600030101010101" pitchFamily="2" charset="-122"/>
              </a:rPr>
              <a:t>rc</a:t>
            </a:r>
            <a:r>
              <a:rPr lang="zh-CN" altLang="en-US" dirty="0">
                <a:latin typeface="Cambria" panose="02040503050406030204" pitchFamily="18" charset="0"/>
                <a:ea typeface="宋体" panose="02010600030101010101" pitchFamily="2" charset="-122"/>
              </a:rPr>
              <a:t>均为等高的非空</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树；子树</a:t>
            </a:r>
            <a:r>
              <a:rPr lang="en-US" altLang="zh-CN" dirty="0" err="1">
                <a:latin typeface="Cambria" panose="02040503050406030204" pitchFamily="18" charset="0"/>
                <a:ea typeface="宋体" panose="02010600030101010101" pitchFamily="2" charset="-122"/>
              </a:rPr>
              <a:t>lc</a:t>
            </a:r>
            <a:r>
              <a:rPr lang="zh-CN" altLang="en-US" dirty="0">
                <a:latin typeface="Cambria" panose="02040503050406030204" pitchFamily="18" charset="0"/>
                <a:ea typeface="宋体" panose="02010600030101010101" pitchFamily="2" charset="-122"/>
              </a:rPr>
              <a:t>的所有结点键值均小于</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；子树</a:t>
            </a:r>
            <a:r>
              <a:rPr lang="en-US" altLang="zh-CN" dirty="0">
                <a:latin typeface="Cambria" panose="02040503050406030204" pitchFamily="18" charset="0"/>
                <a:ea typeface="宋体" panose="02010600030101010101" pitchFamily="2" charset="-122"/>
              </a:rPr>
              <a:t>mc</a:t>
            </a:r>
            <a:r>
              <a:rPr lang="zh-CN" altLang="en-US" dirty="0">
                <a:latin typeface="Cambria" panose="02040503050406030204" pitchFamily="18" charset="0"/>
                <a:ea typeface="宋体" panose="02010600030101010101" pitchFamily="2" charset="-122"/>
              </a:rPr>
              <a:t>的所有结点的键值均介于</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k2</a:t>
            </a:r>
            <a:r>
              <a:rPr lang="zh-CN" altLang="en-US" dirty="0">
                <a:latin typeface="Cambria" panose="02040503050406030204" pitchFamily="18" charset="0"/>
                <a:ea typeface="宋体" panose="02010600030101010101" pitchFamily="2" charset="-122"/>
              </a:rPr>
              <a:t>之间；子树</a:t>
            </a:r>
            <a:r>
              <a:rPr lang="en-US" altLang="zh-CN" dirty="0" err="1">
                <a:latin typeface="Cambria" panose="02040503050406030204" pitchFamily="18" charset="0"/>
                <a:ea typeface="宋体" panose="02010600030101010101" pitchFamily="2" charset="-122"/>
              </a:rPr>
              <a:t>rc</a:t>
            </a:r>
            <a:r>
              <a:rPr lang="zh-CN" altLang="en-US" dirty="0">
                <a:latin typeface="Cambria" panose="02040503050406030204" pitchFamily="18" charset="0"/>
                <a:ea typeface="宋体" panose="02010600030101010101" pitchFamily="2" charset="-122"/>
              </a:rPr>
              <a:t>的所有结点的键值均大于</a:t>
            </a:r>
            <a:r>
              <a:rPr lang="en-US" altLang="zh-CN" dirty="0">
                <a:latin typeface="Cambria" panose="02040503050406030204" pitchFamily="18" charset="0"/>
                <a:ea typeface="宋体" panose="02010600030101010101" pitchFamily="2" charset="-122"/>
              </a:rPr>
              <a:t>k2</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、叶结点可以有</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个键值或 </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个键值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我们也称为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结点或</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结点，只是所有子树均为空树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，所有叶结点都位于同一层。</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92</a:t>
            </a:fld>
            <a:endParaRPr lang="zh-CN" altLang="en-US" dirty="0"/>
          </a:p>
        </p:txBody>
      </p:sp>
    </p:spTree>
    <p:extLst>
      <p:ext uri="{BB962C8B-B14F-4D97-AF65-F5344CB8AC3E}">
        <p14:creationId xmlns:p14="http://schemas.microsoft.com/office/powerpoint/2010/main" val="123453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10"/>
            <a:ext cx="8575230" cy="332898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合法的</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树和不合法的</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树示例下图。</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可见，</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树的每一个结点中至多包括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个键值和</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个指向孩子的指针。</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考虑到插入操作的需要，通常将</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树的结点中设置</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个键值和</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个指向孩子的指针。</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93</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777" y="3547853"/>
            <a:ext cx="10742105" cy="2215899"/>
          </a:xfrm>
          <a:prstGeom prst="rect">
            <a:avLst/>
          </a:prstGeom>
          <a:noFill/>
        </p:spPr>
      </p:pic>
    </p:spTree>
    <p:extLst>
      <p:ext uri="{BB962C8B-B14F-4D97-AF65-F5344CB8AC3E}">
        <p14:creationId xmlns:p14="http://schemas.microsoft.com/office/powerpoint/2010/main" val="265651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10"/>
            <a:ext cx="8575230" cy="4974906"/>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树结点的类型定义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node2_3{</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num</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键值的数量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keytype</a:t>
            </a:r>
            <a:r>
              <a:rPr lang="en-US" altLang="zh-CN" dirty="0">
                <a:solidFill>
                  <a:srgbClr val="7030A0"/>
                </a:solidFill>
                <a:latin typeface="Cambria" panose="02040503050406030204" pitchFamily="18" charset="0"/>
                <a:ea typeface="宋体" panose="02010600030101010101" pitchFamily="2" charset="-122"/>
              </a:rPr>
              <a:t> key[3];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键值</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node2_3 *parent;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指向父结点的指针</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node2_3 *child[4];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指向孩子结点的指针数组</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node2_3():</a:t>
            </a:r>
            <a:r>
              <a:rPr lang="en-US" altLang="zh-CN" dirty="0" err="1">
                <a:solidFill>
                  <a:srgbClr val="7030A0"/>
                </a:solidFill>
                <a:latin typeface="Cambria" panose="02040503050406030204" pitchFamily="18" charset="0"/>
                <a:ea typeface="宋体" panose="02010600030101010101" pitchFamily="2" charset="-122"/>
              </a:rPr>
              <a:t>num</a:t>
            </a:r>
            <a:r>
              <a:rPr lang="en-US" altLang="zh-CN" dirty="0">
                <a:solidFill>
                  <a:srgbClr val="7030A0"/>
                </a:solidFill>
                <a:latin typeface="Cambria" panose="02040503050406030204" pitchFamily="18" charset="0"/>
                <a:ea typeface="宋体" panose="02010600030101010101" pitchFamily="2" charset="-122"/>
              </a:rPr>
              <a:t>(0), parent(NULL){</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for(</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=0;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&lt;4;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child[</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 NULL;</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}*tree2_3;</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94</a:t>
            </a:fld>
            <a:endParaRPr lang="zh-CN" altLang="en-US" dirty="0"/>
          </a:p>
        </p:txBody>
      </p:sp>
    </p:spTree>
    <p:extLst>
      <p:ext uri="{BB962C8B-B14F-4D97-AF65-F5344CB8AC3E}">
        <p14:creationId xmlns:p14="http://schemas.microsoft.com/office/powerpoint/2010/main" val="399205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10"/>
            <a:ext cx="8575230" cy="4974906"/>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a:latin typeface="Cambria" panose="02040503050406030204" pitchFamily="18" charset="0"/>
                <a:ea typeface="宋体" panose="02010600030101010101" pitchFamily="2" charset="-122"/>
              </a:rPr>
              <a:t>2-3</a:t>
            </a:r>
            <a:r>
              <a:rPr lang="zh-CN" altLang="en-US" b="1" dirty="0">
                <a:latin typeface="Cambria" panose="02040503050406030204" pitchFamily="18" charset="0"/>
                <a:ea typeface="宋体" panose="02010600030101010101" pitchFamily="2" charset="-122"/>
              </a:rPr>
              <a:t>树的查找操作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假设要要查找的键值为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，与二叉查找树的查找方法类似，从根结点出发，查找的每一步需要根据</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与当前结点中键值的比较结果，决定进入哪一个分支。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search2_3(…)</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95</a:t>
            </a:fld>
            <a:endParaRPr lang="zh-CN" altLang="en-US" dirty="0"/>
          </a:p>
        </p:txBody>
      </p:sp>
    </p:spTree>
    <p:extLst>
      <p:ext uri="{BB962C8B-B14F-4D97-AF65-F5344CB8AC3E}">
        <p14:creationId xmlns:p14="http://schemas.microsoft.com/office/powerpoint/2010/main" val="321725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10"/>
            <a:ext cx="8903080" cy="4692274"/>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a:t>
            </a:r>
            <a:r>
              <a:rPr lang="en-US" altLang="zh-CN" b="1" dirty="0">
                <a:latin typeface="Cambria" panose="02040503050406030204" pitchFamily="18" charset="0"/>
                <a:ea typeface="宋体" panose="02010600030101010101" pitchFamily="2" charset="-122"/>
              </a:rPr>
              <a:t>2-3</a:t>
            </a:r>
            <a:r>
              <a:rPr lang="zh-CN" altLang="en-US" b="1" dirty="0">
                <a:latin typeface="Cambria" panose="02040503050406030204" pitchFamily="18" charset="0"/>
                <a:ea typeface="宋体" panose="02010600030101010101" pitchFamily="2" charset="-122"/>
              </a:rPr>
              <a:t>树的插入操作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树都是将新键值插入到叶结点，因此通过查找路径查找到目标叶结点，然后向该叶结点中插入键值。在一个结点中增加一个键值后，该结点可能会超过</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个键值，此时需要进行分裂操作。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树的插入操作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功能：向</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树的叶结点</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中插入一个键值</a:t>
            </a:r>
            <a:r>
              <a:rPr lang="en-US" altLang="zh-CN" dirty="0">
                <a:latin typeface="Cambria" panose="02040503050406030204" pitchFamily="18" charset="0"/>
                <a:ea typeface="宋体" panose="02010600030101010101" pitchFamily="2" charset="-122"/>
              </a:rPr>
              <a:t>k</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结点，则直接将键值插入到</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中，则</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变为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结点。如下图所示。</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结点，则插入后</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的键值达到</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个，不符合</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查找树的定义，需要对该结点进行分裂。</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96</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759757" y="4540464"/>
            <a:ext cx="8235846" cy="2087020"/>
          </a:xfrm>
          <a:prstGeom prst="rect">
            <a:avLst/>
          </a:prstGeom>
          <a:noFill/>
        </p:spPr>
      </p:pic>
    </p:spTree>
    <p:extLst>
      <p:ext uri="{BB962C8B-B14F-4D97-AF65-F5344CB8AC3E}">
        <p14:creationId xmlns:p14="http://schemas.microsoft.com/office/powerpoint/2010/main" val="408559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10"/>
            <a:ext cx="8575230" cy="4524906"/>
          </a:xfrm>
        </p:spPr>
        <p:txBody>
          <a:bodyPr>
            <a:normAutofit fontScale="925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结点分裂</a:t>
            </a:r>
            <a:r>
              <a:rPr lang="zh-CN" altLang="en-US" dirty="0">
                <a:latin typeface="Cambria" panose="02040503050406030204" pitchFamily="18" charset="0"/>
                <a:ea typeface="宋体" panose="02010600030101010101" pitchFamily="2" charset="-122"/>
              </a:rPr>
              <a:t>的方法是：当结点有</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个键值时，将中间的键值插入到父结点</a:t>
            </a:r>
            <a:r>
              <a:rPr lang="en-US" altLang="zh-CN" dirty="0">
                <a:latin typeface="Cambria" panose="02040503050406030204" pitchFamily="18" charset="0"/>
                <a:ea typeface="宋体" panose="02010600030101010101" pitchFamily="2" charset="-122"/>
              </a:rPr>
              <a:t>pt</a:t>
            </a:r>
            <a:r>
              <a:rPr lang="zh-CN" altLang="en-US" dirty="0">
                <a:latin typeface="Cambria" panose="02040503050406030204" pitchFamily="18" charset="0"/>
                <a:ea typeface="宋体" panose="02010600030101010101" pitchFamily="2" charset="-122"/>
              </a:rPr>
              <a:t>中，而剩余的两个键值分裂为两个</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结点，作为中间结点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已处于父结点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的左右孩子结点。此时又分为下列几种情况：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2.1 </a:t>
            </a: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pt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结点时，可直接将</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的中间键值插入到</a:t>
            </a:r>
            <a:r>
              <a:rPr lang="en-US" altLang="zh-CN" dirty="0">
                <a:latin typeface="Cambria" panose="02040503050406030204" pitchFamily="18" charset="0"/>
                <a:ea typeface="宋体" panose="02010600030101010101" pitchFamily="2" charset="-122"/>
              </a:rPr>
              <a:t>pt</a:t>
            </a:r>
            <a:r>
              <a:rPr lang="zh-CN" altLang="en-US" dirty="0">
                <a:latin typeface="Cambria" panose="02040503050406030204" pitchFamily="18" charset="0"/>
                <a:ea typeface="宋体" panose="02010600030101010101" pitchFamily="2" charset="-122"/>
              </a:rPr>
              <a:t>中。如下图所示，当在最左边的</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树中插入键值</a:t>
            </a:r>
            <a:r>
              <a:rPr lang="en-US" altLang="zh-CN" dirty="0">
                <a:latin typeface="Cambria" panose="02040503050406030204" pitchFamily="18" charset="0"/>
                <a:ea typeface="宋体" panose="02010600030101010101" pitchFamily="2" charset="-122"/>
              </a:rPr>
              <a:t>18</a:t>
            </a:r>
            <a:r>
              <a:rPr lang="zh-CN" altLang="en-US" dirty="0">
                <a:latin typeface="Cambria" panose="02040503050406030204" pitchFamily="18" charset="0"/>
                <a:ea typeface="宋体" panose="02010600030101010101" pitchFamily="2" charset="-122"/>
              </a:rPr>
              <a:t>时，插入位置为结点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18</a:t>
            </a:r>
            <a:r>
              <a:rPr lang="zh-CN" altLang="en-US" dirty="0">
                <a:latin typeface="Cambria" panose="02040503050406030204" pitchFamily="18" charset="0"/>
                <a:ea typeface="宋体" panose="02010600030101010101" pitchFamily="2" charset="-122"/>
              </a:rPr>
              <a:t>加入到结点</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中，则</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结点有</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个键值，不符合</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树的定义，需要分裂</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结点。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97</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150876" y="4735208"/>
            <a:ext cx="11479302" cy="1945178"/>
          </a:xfrm>
          <a:prstGeom prst="rect">
            <a:avLst/>
          </a:prstGeom>
          <a:noFill/>
        </p:spPr>
      </p:pic>
    </p:spTree>
    <p:extLst>
      <p:ext uri="{BB962C8B-B14F-4D97-AF65-F5344CB8AC3E}">
        <p14:creationId xmlns:p14="http://schemas.microsoft.com/office/powerpoint/2010/main" val="265971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09"/>
            <a:ext cx="8718968" cy="4226761"/>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2.2 </a:t>
            </a: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pt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结点时，需要用同样的方法对</a:t>
            </a:r>
            <a:r>
              <a:rPr lang="en-US" altLang="zh-CN" dirty="0">
                <a:latin typeface="Cambria" panose="02040503050406030204" pitchFamily="18" charset="0"/>
                <a:ea typeface="宋体" panose="02010600030101010101" pitchFamily="2" charset="-122"/>
              </a:rPr>
              <a:t>pt</a:t>
            </a:r>
            <a:r>
              <a:rPr lang="zh-CN" altLang="en-US" dirty="0">
                <a:latin typeface="Cambria" panose="02040503050406030204" pitchFamily="18" charset="0"/>
                <a:ea typeface="宋体" panose="02010600030101010101" pitchFamily="2" charset="-122"/>
              </a:rPr>
              <a:t>进行分裂。如下图所示，当插入</a:t>
            </a:r>
            <a:r>
              <a:rPr lang="en-US" altLang="zh-CN" dirty="0">
                <a:latin typeface="Cambria" panose="02040503050406030204" pitchFamily="18" charset="0"/>
                <a:ea typeface="宋体" panose="02010600030101010101" pitchFamily="2" charset="-122"/>
              </a:rPr>
              <a:t>28</a:t>
            </a:r>
            <a:r>
              <a:rPr lang="zh-CN" altLang="en-US" dirty="0">
                <a:latin typeface="Cambria" panose="02040503050406030204" pitchFamily="18" charset="0"/>
                <a:ea typeface="宋体" panose="02010600030101010101" pitchFamily="2" charset="-122"/>
              </a:rPr>
              <a:t>时，对结点</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进行分裂，将</a:t>
            </a:r>
            <a:r>
              <a:rPr lang="en-US" altLang="zh-CN" dirty="0">
                <a:latin typeface="Cambria" panose="02040503050406030204" pitchFamily="18" charset="0"/>
                <a:ea typeface="宋体" panose="02010600030101010101" pitchFamily="2" charset="-122"/>
              </a:rPr>
              <a:t>28</a:t>
            </a:r>
            <a:r>
              <a:rPr lang="zh-CN" altLang="en-US" dirty="0">
                <a:latin typeface="Cambria" panose="02040503050406030204" pitchFamily="18" charset="0"/>
                <a:ea typeface="宋体" panose="02010600030101010101" pitchFamily="2" charset="-122"/>
              </a:rPr>
              <a:t>上移到父结点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，此时</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中有三个键值，需要对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进行分裂，注意，在将</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分裂为两个结点后，需要重新确定</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的原来的四个孩子结点和新的结点的父子关系。</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进行分裂时树的结点总数增加</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，当分裂根结点时，则树的结点总数再增加</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，且树的高度增加</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98</a:t>
            </a:fld>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92523" y="3689399"/>
            <a:ext cx="11988716" cy="2528521"/>
          </a:xfrm>
          <a:prstGeom prst="rect">
            <a:avLst/>
          </a:prstGeom>
          <a:noFill/>
        </p:spPr>
      </p:pic>
    </p:spTree>
    <p:extLst>
      <p:ext uri="{BB962C8B-B14F-4D97-AF65-F5344CB8AC3E}">
        <p14:creationId xmlns:p14="http://schemas.microsoft.com/office/powerpoint/2010/main" val="337435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3" y="195609"/>
            <a:ext cx="8718968" cy="6288929"/>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树插入操作的实现：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、判断</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是否是叶结点的方法：只要判断任一个分支为</a:t>
            </a:r>
            <a:r>
              <a:rPr lang="en-US" altLang="zh-CN" dirty="0">
                <a:latin typeface="Cambria" panose="02040503050406030204" pitchFamily="18" charset="0"/>
                <a:ea typeface="宋体" panose="02010600030101010101" pitchFamily="2" charset="-122"/>
              </a:rPr>
              <a:t>NULL</a:t>
            </a:r>
            <a:r>
              <a:rPr lang="zh-CN" altLang="en-US" dirty="0">
                <a:latin typeface="Cambria" panose="02040503050406030204" pitchFamily="18" charset="0"/>
                <a:ea typeface="宋体" panose="02010600030101010101" pitchFamily="2" charset="-122"/>
              </a:rPr>
              <a:t>即可。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、当查找到插入的叶结点，则将</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插入到该结点中。</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插入到结点见函数</a:t>
            </a:r>
            <a:r>
              <a:rPr lang="en-US" altLang="zh-CN" dirty="0">
                <a:latin typeface="Cambria" panose="02040503050406030204" pitchFamily="18" charset="0"/>
                <a:ea typeface="宋体" panose="02010600030101010101" pitchFamily="2" charset="-122"/>
              </a:rPr>
              <a:t>add(…)</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由于分裂时需要将一个键值插入到父结点，因此在函数</a:t>
            </a:r>
            <a:r>
              <a:rPr lang="en-US" altLang="zh-CN" dirty="0">
                <a:latin typeface="Cambria" panose="02040503050406030204" pitchFamily="18" charset="0"/>
                <a:ea typeface="宋体" panose="02010600030101010101" pitchFamily="2" charset="-122"/>
              </a:rPr>
              <a:t>add</a:t>
            </a:r>
            <a:r>
              <a:rPr lang="zh-CN" altLang="en-US" dirty="0">
                <a:latin typeface="Cambria" panose="02040503050406030204" pitchFamily="18" charset="0"/>
                <a:ea typeface="宋体" panose="02010600030101010101" pitchFamily="2" charset="-122"/>
              </a:rPr>
              <a:t>中，当插入完成后，需要更新各个孩子结点指针。</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、当插入叶结点完成后，需要检查该结点中键值的数量，如果达到</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，则需要进行分裂</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分裂操作见函数</a:t>
            </a:r>
            <a:r>
              <a:rPr lang="en-US" altLang="zh-CN" dirty="0">
                <a:latin typeface="Cambria" panose="02040503050406030204" pitchFamily="18" charset="0"/>
                <a:ea typeface="宋体" panose="02010600030101010101" pitchFamily="2" charset="-122"/>
              </a:rPr>
              <a:t>split(…)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、在回退过程中，需要检查结点的键值数量是否超过</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，如是，则需要进行分裂。</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、分裂操作中，如果对根结点进行分裂，则需要更新根结点。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插入操作的实现见函数</a:t>
            </a:r>
            <a:r>
              <a:rPr lang="en-US" altLang="zh-CN" dirty="0">
                <a:latin typeface="Cambria" panose="02040503050406030204" pitchFamily="18" charset="0"/>
                <a:ea typeface="宋体" panose="02010600030101010101" pitchFamily="2" charset="-122"/>
              </a:rPr>
              <a:t>insert2_3(…)</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99</a:t>
            </a:fld>
            <a:endParaRPr lang="zh-CN" altLang="en-US" dirty="0"/>
          </a:p>
        </p:txBody>
      </p:sp>
    </p:spTree>
    <p:extLst>
      <p:ext uri="{BB962C8B-B14F-4D97-AF65-F5344CB8AC3E}">
        <p14:creationId xmlns:p14="http://schemas.microsoft.com/office/powerpoint/2010/main" val="202808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18683</TotalTime>
  <Words>20660</Words>
  <Application>Microsoft Office PowerPoint</Application>
  <PresentationFormat>宽屏</PresentationFormat>
  <Paragraphs>1001</Paragraphs>
  <Slides>158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158</vt:i4>
      </vt:variant>
    </vt:vector>
  </HeadingPairs>
  <TitlesOfParts>
    <vt:vector size="167" baseType="lpstr">
      <vt:lpstr>等线</vt:lpstr>
      <vt:lpstr>等线 Light</vt:lpstr>
      <vt:lpstr>黑体</vt:lpstr>
      <vt:lpstr>宋体</vt:lpstr>
      <vt:lpstr>Arial</vt:lpstr>
      <vt:lpstr>Cambria</vt:lpstr>
      <vt:lpstr>Cambria Math</vt:lpstr>
      <vt:lpstr>Wingdings</vt:lpstr>
      <vt:lpstr>Office 主题​​</vt:lpstr>
      <vt:lpstr>第五章 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bin</dc:creator>
  <cp:lastModifiedBy>sext</cp:lastModifiedBy>
  <cp:revision>967</cp:revision>
  <dcterms:created xsi:type="dcterms:W3CDTF">2021-06-24T03:37:32Z</dcterms:created>
  <dcterms:modified xsi:type="dcterms:W3CDTF">2023-05-21T18:56:43Z</dcterms:modified>
</cp:coreProperties>
</file>