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3"/>
  </p:notesMasterIdLst>
  <p:handoutMasterIdLst>
    <p:handoutMasterId r:id="rId74"/>
  </p:handoutMasterIdLst>
  <p:sldIdLst>
    <p:sldId id="258" r:id="rId2"/>
    <p:sldId id="277" r:id="rId3"/>
    <p:sldId id="273" r:id="rId4"/>
    <p:sldId id="308" r:id="rId5"/>
    <p:sldId id="571" r:id="rId6"/>
    <p:sldId id="573" r:id="rId7"/>
    <p:sldId id="572" r:id="rId8"/>
    <p:sldId id="574" r:id="rId9"/>
    <p:sldId id="575" r:id="rId10"/>
    <p:sldId id="576" r:id="rId11"/>
    <p:sldId id="577" r:id="rId12"/>
    <p:sldId id="578" r:id="rId13"/>
    <p:sldId id="579" r:id="rId14"/>
    <p:sldId id="580" r:id="rId15"/>
    <p:sldId id="581" r:id="rId16"/>
    <p:sldId id="582" r:id="rId17"/>
    <p:sldId id="583" r:id="rId18"/>
    <p:sldId id="584" r:id="rId19"/>
    <p:sldId id="585" r:id="rId20"/>
    <p:sldId id="586" r:id="rId21"/>
    <p:sldId id="587" r:id="rId22"/>
    <p:sldId id="588" r:id="rId23"/>
    <p:sldId id="589" r:id="rId24"/>
    <p:sldId id="590" r:id="rId25"/>
    <p:sldId id="591" r:id="rId26"/>
    <p:sldId id="592" r:id="rId27"/>
    <p:sldId id="593" r:id="rId28"/>
    <p:sldId id="594" r:id="rId29"/>
    <p:sldId id="595" r:id="rId30"/>
    <p:sldId id="596" r:id="rId31"/>
    <p:sldId id="597" r:id="rId32"/>
    <p:sldId id="598" r:id="rId33"/>
    <p:sldId id="599" r:id="rId34"/>
    <p:sldId id="600" r:id="rId35"/>
    <p:sldId id="601" r:id="rId36"/>
    <p:sldId id="602" r:id="rId37"/>
    <p:sldId id="603" r:id="rId38"/>
    <p:sldId id="604" r:id="rId39"/>
    <p:sldId id="605" r:id="rId40"/>
    <p:sldId id="606" r:id="rId41"/>
    <p:sldId id="607" r:id="rId42"/>
    <p:sldId id="608" r:id="rId43"/>
    <p:sldId id="609" r:id="rId44"/>
    <p:sldId id="610" r:id="rId45"/>
    <p:sldId id="611" r:id="rId46"/>
    <p:sldId id="612" r:id="rId47"/>
    <p:sldId id="613" r:id="rId48"/>
    <p:sldId id="614" r:id="rId49"/>
    <p:sldId id="615" r:id="rId50"/>
    <p:sldId id="616" r:id="rId51"/>
    <p:sldId id="617" r:id="rId52"/>
    <p:sldId id="618" r:id="rId53"/>
    <p:sldId id="619" r:id="rId54"/>
    <p:sldId id="620" r:id="rId55"/>
    <p:sldId id="621" r:id="rId56"/>
    <p:sldId id="622" r:id="rId57"/>
    <p:sldId id="623" r:id="rId58"/>
    <p:sldId id="624" r:id="rId59"/>
    <p:sldId id="625" r:id="rId60"/>
    <p:sldId id="626" r:id="rId61"/>
    <p:sldId id="627" r:id="rId62"/>
    <p:sldId id="628" r:id="rId63"/>
    <p:sldId id="629" r:id="rId64"/>
    <p:sldId id="630" r:id="rId65"/>
    <p:sldId id="631" r:id="rId66"/>
    <p:sldId id="632" r:id="rId67"/>
    <p:sldId id="633" r:id="rId68"/>
    <p:sldId id="634" r:id="rId69"/>
    <p:sldId id="635" r:id="rId70"/>
    <p:sldId id="636" r:id="rId71"/>
    <p:sldId id="637"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0" autoAdjust="0"/>
    <p:restoredTop sz="94660"/>
  </p:normalViewPr>
  <p:slideViewPr>
    <p:cSldViewPr snapToGrid="0">
      <p:cViewPr varScale="1">
        <p:scale>
          <a:sx n="116" d="100"/>
          <a:sy n="116" d="100"/>
        </p:scale>
        <p:origin x="331" y="110"/>
      </p:cViewPr>
      <p:guideLst>
        <p:guide orient="horz" pos="2160"/>
        <p:guide pos="3840"/>
      </p:guideLst>
    </p:cSldViewPr>
  </p:slideViewPr>
  <p:notesTextViewPr>
    <p:cViewPr>
      <p:scale>
        <a:sx n="1" d="1"/>
        <a:sy n="1" d="1"/>
      </p:scale>
      <p:origin x="0" y="0"/>
    </p:cViewPr>
  </p:notesTextViewPr>
  <p:sorterViewPr>
    <p:cViewPr>
      <p:scale>
        <a:sx n="100" d="100"/>
        <a:sy n="100" d="100"/>
      </p:scale>
      <p:origin x="0" y="-5549"/>
    </p:cViewPr>
  </p:sorterViewPr>
  <p:notesViewPr>
    <p:cSldViewPr snapToGrid="0">
      <p:cViewPr varScale="1">
        <p:scale>
          <a:sx n="64" d="100"/>
          <a:sy n="64" d="100"/>
        </p:scale>
        <p:origin x="3115" y="67"/>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289191-BF92-48A4-AF46-A09BCD0FB380}" type="datetimeFigureOut">
              <a:rPr lang="zh-CN" altLang="en-US" smtClean="0"/>
              <a:t>2023/6/1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CA6BAD-F12D-456A-8E64-82F1C81EF244}" type="slidenum">
              <a:rPr lang="zh-CN" altLang="en-US" smtClean="0"/>
              <a:t>‹#›</a:t>
            </a:fld>
            <a:endParaRPr lang="zh-CN" altLang="en-US"/>
          </a:p>
        </p:txBody>
      </p:sp>
    </p:spTree>
    <p:extLst>
      <p:ext uri="{BB962C8B-B14F-4D97-AF65-F5344CB8AC3E}">
        <p14:creationId xmlns:p14="http://schemas.microsoft.com/office/powerpoint/2010/main" val="23352074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AE11B-E389-4863-B5DD-713A1E70C9C4}" type="datetimeFigureOut">
              <a:rPr lang="zh-CN" altLang="en-US" smtClean="0"/>
              <a:t>2023/6/1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3E41C2-5E13-429C-9C5E-6471BD5C06F7}" type="slidenum">
              <a:rPr lang="zh-CN" altLang="en-US" smtClean="0"/>
              <a:t>‹#›</a:t>
            </a:fld>
            <a:endParaRPr lang="zh-CN" altLang="en-US"/>
          </a:p>
        </p:txBody>
      </p:sp>
    </p:spTree>
    <p:extLst>
      <p:ext uri="{BB962C8B-B14F-4D97-AF65-F5344CB8AC3E}">
        <p14:creationId xmlns:p14="http://schemas.microsoft.com/office/powerpoint/2010/main" val="3050680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C59DF81-0039-4E49-BA1A-365D902E0D93}" type="datetime1">
              <a:rPr lang="zh-CN" altLang="en-US" smtClean="0"/>
              <a:t>2023/6/1</a:t>
            </a:fld>
            <a:endParaRPr lang="zh-CN" altLang="en-US"/>
          </a:p>
        </p:txBody>
      </p:sp>
      <p:sp>
        <p:nvSpPr>
          <p:cNvPr id="5" name="页脚占位符 4"/>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6" name="灯片编号占位符 5"/>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1834666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9669548-AEC0-4B34-9949-530C16C5427E}" type="datetime1">
              <a:rPr lang="zh-CN" altLang="en-US" smtClean="0"/>
              <a:t>2023/6/1</a:t>
            </a:fld>
            <a:endParaRPr lang="zh-CN" altLang="en-US"/>
          </a:p>
        </p:txBody>
      </p:sp>
      <p:sp>
        <p:nvSpPr>
          <p:cNvPr id="5" name="页脚占位符 4"/>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6" name="灯片编号占位符 5"/>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3159330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0265CF3-375F-4EB5-9AD1-AAAE299D8C4A}" type="datetime1">
              <a:rPr lang="zh-CN" altLang="en-US" smtClean="0"/>
              <a:t>2023/6/1</a:t>
            </a:fld>
            <a:endParaRPr lang="zh-CN" altLang="en-US"/>
          </a:p>
        </p:txBody>
      </p:sp>
      <p:sp>
        <p:nvSpPr>
          <p:cNvPr id="5" name="页脚占位符 4"/>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6" name="灯片编号占位符 5"/>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1255551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2302A7-75BB-4FA1-A2B7-1476D170A756}" type="datetime1">
              <a:rPr lang="zh-CN" altLang="en-US" smtClean="0"/>
              <a:t>2023/6/1</a:t>
            </a:fld>
            <a:endParaRPr lang="zh-CN" altLang="en-US"/>
          </a:p>
        </p:txBody>
      </p:sp>
      <p:sp>
        <p:nvSpPr>
          <p:cNvPr id="5" name="页脚占位符 4"/>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6" name="灯片编号占位符 5"/>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405077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3A19D89-DF2B-4B80-A190-21E9C02F55F9}" type="datetime1">
              <a:rPr lang="zh-CN" altLang="en-US" smtClean="0"/>
              <a:t>2023/6/1</a:t>
            </a:fld>
            <a:endParaRPr lang="zh-CN" altLang="en-US"/>
          </a:p>
        </p:txBody>
      </p:sp>
      <p:sp>
        <p:nvSpPr>
          <p:cNvPr id="5" name="页脚占位符 4"/>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6" name="灯片编号占位符 5"/>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40340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9021D2B-7F3D-456F-B54D-D751DD36C5F6}" type="datetime1">
              <a:rPr lang="zh-CN" altLang="en-US" smtClean="0"/>
              <a:t>2023/6/1</a:t>
            </a:fld>
            <a:endParaRPr lang="zh-CN" altLang="en-US"/>
          </a:p>
        </p:txBody>
      </p:sp>
      <p:sp>
        <p:nvSpPr>
          <p:cNvPr id="6" name="页脚占位符 5"/>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7" name="灯片编号占位符 6"/>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865588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A878B01-4465-4FB9-8505-9366F11375E9}" type="datetime1">
              <a:rPr lang="zh-CN" altLang="en-US" smtClean="0"/>
              <a:t>2023/6/1</a:t>
            </a:fld>
            <a:endParaRPr lang="zh-CN" altLang="en-US"/>
          </a:p>
        </p:txBody>
      </p:sp>
      <p:sp>
        <p:nvSpPr>
          <p:cNvPr id="8" name="页脚占位符 7"/>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9" name="灯片编号占位符 8"/>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2152184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3BC5AE3-CDA1-4A95-9D03-70CF3AA5E0B9}" type="datetime1">
              <a:rPr lang="zh-CN" altLang="en-US" smtClean="0"/>
              <a:t>2023/6/1</a:t>
            </a:fld>
            <a:endParaRPr lang="zh-CN" altLang="en-US"/>
          </a:p>
        </p:txBody>
      </p:sp>
      <p:sp>
        <p:nvSpPr>
          <p:cNvPr id="4" name="页脚占位符 3"/>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5" name="灯片编号占位符 4"/>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323545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5D516B-761B-4B22-9C14-77F62F60ED7C}" type="datetime1">
              <a:rPr lang="zh-CN" altLang="en-US" smtClean="0"/>
              <a:t>2023/6/1</a:t>
            </a:fld>
            <a:endParaRPr lang="zh-CN" altLang="en-US"/>
          </a:p>
        </p:txBody>
      </p:sp>
      <p:sp>
        <p:nvSpPr>
          <p:cNvPr id="3" name="页脚占位符 2"/>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4" name="灯片编号占位符 3"/>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2662231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9B76EEC-8FF9-48E1-930E-DE14E1EE1D34}" type="datetime1">
              <a:rPr lang="zh-CN" altLang="en-US" smtClean="0"/>
              <a:t>2023/6/1</a:t>
            </a:fld>
            <a:endParaRPr lang="zh-CN" altLang="en-US"/>
          </a:p>
        </p:txBody>
      </p:sp>
      <p:sp>
        <p:nvSpPr>
          <p:cNvPr id="6" name="页脚占位符 5"/>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7" name="灯片编号占位符 6"/>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322982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C1FD165-B7E2-4027-9FC3-C11783FAAB3F}" type="datetime1">
              <a:rPr lang="zh-CN" altLang="en-US" smtClean="0"/>
              <a:t>2023/6/1</a:t>
            </a:fld>
            <a:endParaRPr lang="zh-CN" altLang="en-US"/>
          </a:p>
        </p:txBody>
      </p:sp>
      <p:sp>
        <p:nvSpPr>
          <p:cNvPr id="6" name="页脚占位符 5"/>
          <p:cNvSpPr>
            <a:spLocks noGrp="1"/>
          </p:cNvSpPr>
          <p:nvPr>
            <p:ph type="ftr" sz="quarter" idx="11"/>
          </p:nvPr>
        </p:nvSpPr>
        <p:spPr/>
        <p:txBody>
          <a:body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7" name="灯片编号占位符 6"/>
          <p:cNvSpPr>
            <a:spLocks noGrp="1"/>
          </p:cNvSpPr>
          <p:nvPr>
            <p:ph type="sldNum" sz="quarter" idx="12"/>
          </p:nvPr>
        </p:nvSpPr>
        <p:spPr/>
        <p:txBody>
          <a:bodyPr/>
          <a:lstStyle/>
          <a:p>
            <a:fld id="{64D13B9C-1177-4875-809D-9FF38F993BF9}" type="slidenum">
              <a:rPr lang="zh-CN" altLang="en-US" smtClean="0"/>
              <a:t>‹#›</a:t>
            </a:fld>
            <a:endParaRPr lang="zh-CN" altLang="en-US"/>
          </a:p>
        </p:txBody>
      </p:sp>
    </p:spTree>
    <p:extLst>
      <p:ext uri="{BB962C8B-B14F-4D97-AF65-F5344CB8AC3E}">
        <p14:creationId xmlns:p14="http://schemas.microsoft.com/office/powerpoint/2010/main" val="370792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659BB-941D-4487-959F-5CDF7FD2C248}" type="datetime1">
              <a:rPr lang="zh-CN" altLang="en-US" smtClean="0"/>
              <a:t>2023/6/1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a:t>《</a:t>
            </a:r>
            <a:r>
              <a:rPr lang="zh-CN" altLang="en-US" dirty="0"/>
              <a:t>数据结构与算法</a:t>
            </a:r>
            <a:r>
              <a:rPr lang="en-US" altLang="zh-CN" dirty="0"/>
              <a:t>》 </a:t>
            </a:r>
            <a:r>
              <a:rPr lang="zh-CN" altLang="en-US" dirty="0"/>
              <a:t>刘斌 赵艳红 李志芳 钱景辉等编著 上海交通大学出版社出版 </a:t>
            </a:r>
            <a:r>
              <a:rPr lang="en-US" altLang="zh-CN" dirty="0"/>
              <a:t>2022.2</a:t>
            </a:r>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13B9C-1177-4875-809D-9FF38F993BF9}" type="slidenum">
              <a:rPr lang="zh-CN" altLang="en-US" smtClean="0"/>
              <a:t>‹#›</a:t>
            </a:fld>
            <a:endParaRPr lang="zh-CN" altLang="en-US"/>
          </a:p>
        </p:txBody>
      </p:sp>
      <p:pic>
        <p:nvPicPr>
          <p:cNvPr id="7" name="图片 6"/>
          <p:cNvPicPr>
            <a:picLocks noChangeAspect="1"/>
          </p:cNvPicPr>
          <p:nvPr userDrawn="1"/>
        </p:nvPicPr>
        <p:blipFill>
          <a:blip r:embed="rId13"/>
          <a:stretch>
            <a:fillRect/>
          </a:stretch>
        </p:blipFill>
        <p:spPr>
          <a:xfrm>
            <a:off x="8745793" y="5514"/>
            <a:ext cx="3456039" cy="1155319"/>
          </a:xfrm>
          <a:prstGeom prst="rect">
            <a:avLst/>
          </a:prstGeom>
        </p:spPr>
      </p:pic>
    </p:spTree>
    <p:extLst>
      <p:ext uri="{BB962C8B-B14F-4D97-AF65-F5344CB8AC3E}">
        <p14:creationId xmlns:p14="http://schemas.microsoft.com/office/powerpoint/2010/main" val="3475066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9.xml"/><Relationship Id="rId7" Type="http://schemas.openxmlformats.org/officeDocument/2006/relationships/slide" Target="slide31.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29.xml"/><Relationship Id="rId5" Type="http://schemas.openxmlformats.org/officeDocument/2006/relationships/slide" Target="slide25.xml"/><Relationship Id="rId4" Type="http://schemas.openxmlformats.org/officeDocument/2006/relationships/slide" Target="slide15.xml"/><Relationship Id="rId9" Type="http://schemas.openxmlformats.org/officeDocument/2006/relationships/slide" Target="slide4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4299" y="1122363"/>
            <a:ext cx="11915775" cy="2387600"/>
          </a:xfrm>
        </p:spPr>
        <p:txBody>
          <a:bodyPr/>
          <a:lstStyle/>
          <a:p>
            <a:pPr algn="ctr"/>
            <a:r>
              <a:rPr lang="zh-CN" altLang="en-US" dirty="0">
                <a:latin typeface="黑体" panose="02010609060101010101" pitchFamily="49" charset="-122"/>
                <a:ea typeface="黑体" panose="02010609060101010101" pitchFamily="49" charset="-122"/>
              </a:rPr>
              <a:t>第六章 查找</a:t>
            </a:r>
          </a:p>
        </p:txBody>
      </p:sp>
      <p:sp>
        <p:nvSpPr>
          <p:cNvPr id="3" name="文本框 2"/>
          <p:cNvSpPr txBox="1"/>
          <p:nvPr/>
        </p:nvSpPr>
        <p:spPr>
          <a:xfrm>
            <a:off x="114300" y="4402013"/>
            <a:ext cx="11915775" cy="584775"/>
          </a:xfrm>
          <a:prstGeom prst="rect">
            <a:avLst/>
          </a:prstGeom>
          <a:noFill/>
        </p:spPr>
        <p:txBody>
          <a:bodyPr wrap="square" rtlCol="0">
            <a:spAutoFit/>
          </a:bodyPr>
          <a:lstStyle/>
          <a:p>
            <a:pPr algn="ctr">
              <a:spcBef>
                <a:spcPts val="1200"/>
              </a:spcBef>
            </a:pPr>
            <a:r>
              <a:rPr lang="en-US" altLang="zh-CN" sz="3200" dirty="0">
                <a:latin typeface="Cambria" panose="02040503050406030204" pitchFamily="18" charset="0"/>
                <a:ea typeface="楷体" panose="02010609060101010101" pitchFamily="49" charset="-122"/>
              </a:rPr>
              <a:t>《</a:t>
            </a:r>
            <a:r>
              <a:rPr lang="zh-CN" altLang="en-US" sz="3200" dirty="0">
                <a:latin typeface="Cambria" panose="02040503050406030204" pitchFamily="18" charset="0"/>
                <a:ea typeface="楷体" panose="02010609060101010101" pitchFamily="49" charset="-122"/>
              </a:rPr>
              <a:t>数据结构与算法</a:t>
            </a:r>
            <a:r>
              <a:rPr lang="en-US" altLang="zh-CN" sz="3200" dirty="0">
                <a:latin typeface="Cambria" panose="02040503050406030204" pitchFamily="18" charset="0"/>
                <a:ea typeface="楷体" panose="02010609060101010101" pitchFamily="49" charset="-122"/>
              </a:rPr>
              <a:t>》</a:t>
            </a:r>
          </a:p>
        </p:txBody>
      </p:sp>
    </p:spTree>
    <p:extLst>
      <p:ext uri="{BB962C8B-B14F-4D97-AF65-F5344CB8AC3E}">
        <p14:creationId xmlns:p14="http://schemas.microsoft.com/office/powerpoint/2010/main" val="1226035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702339" cy="6288926"/>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直接选择排序算法的实现见函数</a:t>
            </a:r>
            <a:r>
              <a:rPr lang="en-US" altLang="zh-CN" dirty="0" err="1">
                <a:latin typeface="Cambria" panose="02040503050406030204" pitchFamily="18" charset="0"/>
                <a:ea typeface="宋体" panose="02010600030101010101" pitchFamily="2" charset="-122"/>
              </a:rPr>
              <a:t>select_sort</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最好、最坏和平均时间复杂度均为</a:t>
            </a:r>
            <a:r>
              <a:rPr lang="en-US" altLang="zh-CN" dirty="0">
                <a:latin typeface="Cambria" panose="02040503050406030204" pitchFamily="18" charset="0"/>
                <a:ea typeface="宋体" panose="02010600030101010101" pitchFamily="2" charset="-122"/>
              </a:rPr>
              <a:t>O(n^2)</a:t>
            </a:r>
            <a:r>
              <a:rPr lang="zh-CN" altLang="en-US" dirty="0">
                <a:latin typeface="Cambria" panose="02040503050406030204" pitchFamily="18" charset="0"/>
                <a:ea typeface="宋体" panose="02010600030101010101" pitchFamily="2" charset="-122"/>
              </a:rPr>
              <a:t>。空间复杂度为</a:t>
            </a:r>
            <a:r>
              <a:rPr lang="en-US" altLang="zh-CN" dirty="0">
                <a:latin typeface="Cambria" panose="02040503050406030204" pitchFamily="18" charset="0"/>
                <a:ea typeface="宋体" panose="02010600030101010101" pitchFamily="2" charset="-122"/>
              </a:rPr>
              <a:t>O(1)</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选择排序不是稳定的排序算法。</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10</a:t>
            </a:fld>
            <a:endParaRPr lang="zh-CN" altLang="en-US" dirty="0"/>
          </a:p>
        </p:txBody>
      </p:sp>
    </p:spTree>
    <p:extLst>
      <p:ext uri="{BB962C8B-B14F-4D97-AF65-F5344CB8AC3E}">
        <p14:creationId xmlns:p14="http://schemas.microsoft.com/office/powerpoint/2010/main" val="176989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702339" cy="6288926"/>
          </a:xfrm>
        </p:spPr>
        <p:txBody>
          <a:bodyPr>
            <a:normAutofit fontScale="850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6.2.2 </a:t>
            </a:r>
            <a:r>
              <a:rPr lang="zh-CN" altLang="en-US" b="1" dirty="0">
                <a:latin typeface="Cambria" panose="02040503050406030204" pitchFamily="18" charset="0"/>
                <a:ea typeface="宋体" panose="02010600030101010101" pitchFamily="2" charset="-122"/>
              </a:rPr>
              <a:t>堆排序</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堆排序</a:t>
            </a:r>
            <a:r>
              <a:rPr lang="zh-CN" altLang="en-US" dirty="0">
                <a:latin typeface="Cambria" panose="02040503050406030204" pitchFamily="18" charset="0"/>
                <a:ea typeface="宋体" panose="02010600030101010101" pitchFamily="2" charset="-122"/>
              </a:rPr>
              <a:t>是利用堆结构进行排序的排序算法。</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堆排序：将给定键值序列</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的下标在区间</a:t>
            </a:r>
            <a:r>
              <a:rPr lang="en-US" altLang="zh-CN" dirty="0">
                <a:latin typeface="Cambria" panose="02040503050406030204" pitchFamily="18" charset="0"/>
                <a:ea typeface="宋体" panose="02010600030101010101" pitchFamily="2" charset="-122"/>
              </a:rPr>
              <a:t>[left, right)</a:t>
            </a:r>
            <a:r>
              <a:rPr lang="zh-CN" altLang="en-US" dirty="0">
                <a:latin typeface="Cambria" panose="02040503050406030204" pitchFamily="18" charset="0"/>
                <a:ea typeface="宋体" panose="02010600030101010101" pitchFamily="2" charset="-122"/>
              </a:rPr>
              <a:t>中的键值进行排序。</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、将下标区间</a:t>
            </a:r>
            <a:r>
              <a:rPr lang="en-US" altLang="zh-CN" dirty="0">
                <a:latin typeface="Cambria" panose="02040503050406030204" pitchFamily="18" charset="0"/>
                <a:ea typeface="宋体" panose="02010600030101010101" pitchFamily="2" charset="-122"/>
              </a:rPr>
              <a:t>[left, right)</a:t>
            </a:r>
            <a:r>
              <a:rPr lang="zh-CN" altLang="en-US" dirty="0">
                <a:latin typeface="Cambria" panose="02040503050406030204" pitchFamily="18" charset="0"/>
                <a:ea typeface="宋体" panose="02010600030101010101" pitchFamily="2" charset="-122"/>
              </a:rPr>
              <a:t>中的元素看成是一棵完全二叉树</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，从</a:t>
            </a:r>
            <a:r>
              <a:rPr lang="en-US" altLang="zh-CN" dirty="0">
                <a:latin typeface="Cambria" panose="02040503050406030204" pitchFamily="18" charset="0"/>
                <a:ea typeface="宋体" panose="02010600030101010101" pitchFamily="2" charset="-122"/>
              </a:rPr>
              <a:t>t</a:t>
            </a:r>
            <a:r>
              <a:rPr lang="zh-CN" altLang="en-US" dirty="0">
                <a:latin typeface="Cambria" panose="02040503050406030204" pitchFamily="18" charset="0"/>
                <a:ea typeface="宋体" panose="02010600030101010101" pitchFamily="2" charset="-122"/>
              </a:rPr>
              <a:t>的最后一个非叶结点开始，依次对以每个非叶结点为根结点的子树进行调整，使其变为大顶堆</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见第三章</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、定义一个整型变量</a:t>
            </a:r>
            <a:r>
              <a:rPr lang="en-US" altLang="zh-CN" dirty="0">
                <a:latin typeface="Cambria" panose="02040503050406030204" pitchFamily="18" charset="0"/>
                <a:ea typeface="宋体" panose="02010600030101010101" pitchFamily="2" charset="-122"/>
              </a:rPr>
              <a:t>j</a:t>
            </a:r>
            <a:r>
              <a:rPr lang="zh-CN" altLang="en-US" dirty="0">
                <a:latin typeface="Cambria" panose="02040503050406030204" pitchFamily="18" charset="0"/>
                <a:ea typeface="宋体" panose="02010600030101010101" pitchFamily="2" charset="-122"/>
              </a:rPr>
              <a:t>，初始时</a:t>
            </a:r>
            <a:r>
              <a:rPr lang="en-US" altLang="zh-CN" dirty="0">
                <a:latin typeface="Cambria" panose="02040503050406030204" pitchFamily="18" charset="0"/>
                <a:ea typeface="宋体" panose="02010600030101010101" pitchFamily="2" charset="-122"/>
              </a:rPr>
              <a:t>j=right-1</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、交换</a:t>
            </a:r>
            <a:r>
              <a:rPr lang="en-US" altLang="zh-CN" dirty="0">
                <a:latin typeface="Cambria" panose="02040503050406030204" pitchFamily="18" charset="0"/>
                <a:ea typeface="宋体" panose="02010600030101010101" pitchFamily="2" charset="-122"/>
              </a:rPr>
              <a:t>a[left]</a:t>
            </a:r>
            <a:r>
              <a:rPr lang="zh-CN" altLang="en-US" dirty="0">
                <a:latin typeface="Cambria" panose="02040503050406030204" pitchFamily="18" charset="0"/>
                <a:ea typeface="宋体" panose="02010600030101010101" pitchFamily="2" charset="-122"/>
              </a:rPr>
              <a:t>与</a:t>
            </a:r>
            <a:r>
              <a:rPr lang="en-US" altLang="zh-CN" dirty="0">
                <a:latin typeface="Cambria" panose="02040503050406030204" pitchFamily="18" charset="0"/>
                <a:ea typeface="宋体" panose="02010600030101010101" pitchFamily="2" charset="-122"/>
              </a:rPr>
              <a:t>a[j]</a:t>
            </a:r>
            <a:r>
              <a:rPr lang="zh-CN" altLang="en-US" dirty="0">
                <a:latin typeface="Cambria" panose="02040503050406030204" pitchFamily="18" charset="0"/>
                <a:ea typeface="宋体" panose="02010600030101010101" pitchFamily="2" charset="-122"/>
              </a:rPr>
              <a:t>，令</a:t>
            </a:r>
            <a:r>
              <a:rPr lang="en-US" altLang="zh-CN" dirty="0">
                <a:latin typeface="Cambria" panose="02040503050406030204" pitchFamily="18" charset="0"/>
                <a:ea typeface="宋体" panose="02010600030101010101" pitchFamily="2" charset="-122"/>
              </a:rPr>
              <a:t>j=j-1</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j=left</a:t>
            </a:r>
            <a:r>
              <a:rPr lang="zh-CN" altLang="en-US" dirty="0">
                <a:latin typeface="Cambria" panose="02040503050406030204" pitchFamily="18" charset="0"/>
                <a:ea typeface="宋体" panose="02010600030101010101" pitchFamily="2" charset="-122"/>
              </a:rPr>
              <a:t>，则排序完成；否则进入第</a:t>
            </a: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、将下标区间</a:t>
            </a:r>
            <a:r>
              <a:rPr lang="en-US" altLang="zh-CN" dirty="0">
                <a:latin typeface="Cambria" panose="02040503050406030204" pitchFamily="18" charset="0"/>
                <a:ea typeface="宋体" panose="02010600030101010101" pitchFamily="2" charset="-122"/>
              </a:rPr>
              <a:t>[left, j]</a:t>
            </a:r>
            <a:r>
              <a:rPr lang="zh-CN" altLang="en-US" dirty="0">
                <a:latin typeface="Cambria" panose="02040503050406030204" pitchFamily="18" charset="0"/>
                <a:ea typeface="宋体" panose="02010600030101010101" pitchFamily="2" charset="-122"/>
              </a:rPr>
              <a:t>中的元素看成一棵完全二叉树，调整根结点，将其变为大顶堆</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11</a:t>
            </a:fld>
            <a:endParaRPr lang="zh-CN" altLang="en-US" dirty="0"/>
          </a:p>
        </p:txBody>
      </p:sp>
    </p:spTree>
    <p:extLst>
      <p:ext uri="{BB962C8B-B14F-4D97-AF65-F5344CB8AC3E}">
        <p14:creationId xmlns:p14="http://schemas.microsoft.com/office/powerpoint/2010/main" val="20990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702339" cy="2580839"/>
          </a:xfrm>
        </p:spPr>
        <p:txBody>
          <a:bodyPr>
            <a:normAutofit/>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对键值序列</a:t>
            </a:r>
            <a:r>
              <a:rPr lang="en-US" altLang="zh-CN" dirty="0">
                <a:latin typeface="Cambria" panose="02040503050406030204" pitchFamily="18" charset="0"/>
                <a:ea typeface="宋体" panose="02010600030101010101" pitchFamily="2" charset="-122"/>
              </a:rPr>
              <a:t>{2, 3, 5, 9, 4, 8, 3, 6, 1}</a:t>
            </a:r>
            <a:r>
              <a:rPr lang="zh-CN" altLang="en-US" dirty="0">
                <a:latin typeface="Cambria" panose="02040503050406030204" pitchFamily="18" charset="0"/>
                <a:ea typeface="宋体" panose="02010600030101010101" pitchFamily="2" charset="-122"/>
              </a:rPr>
              <a:t>利用堆排序算法进行排序的过程如下：</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、构建初始大顶堆，如下图所示。</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12</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876" y="2535012"/>
            <a:ext cx="11453156" cy="2891126"/>
          </a:xfrm>
          <a:prstGeom prst="rect">
            <a:avLst/>
          </a:prstGeom>
          <a:noFill/>
        </p:spPr>
      </p:pic>
    </p:spTree>
    <p:extLst>
      <p:ext uri="{BB962C8B-B14F-4D97-AF65-F5344CB8AC3E}">
        <p14:creationId xmlns:p14="http://schemas.microsoft.com/office/powerpoint/2010/main" val="177022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702339" cy="868417"/>
          </a:xfrm>
        </p:spPr>
        <p:txBody>
          <a:bodyPr>
            <a:normAutofit/>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、利用大顶堆进行堆排序，过程如下图所示：</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13</a:t>
            </a:fld>
            <a:endParaRPr lang="zh-CN" altLang="en-US" dirty="0"/>
          </a:p>
        </p:txBody>
      </p:sp>
      <p:pic>
        <p:nvPicPr>
          <p:cNvPr id="7" name="图片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876" y="2394066"/>
            <a:ext cx="11051985" cy="2560320"/>
          </a:xfrm>
          <a:prstGeom prst="rect">
            <a:avLst/>
          </a:prstGeom>
          <a:noFill/>
        </p:spPr>
      </p:pic>
    </p:spTree>
    <p:extLst>
      <p:ext uri="{BB962C8B-B14F-4D97-AF65-F5344CB8AC3E}">
        <p14:creationId xmlns:p14="http://schemas.microsoft.com/office/powerpoint/2010/main" val="865964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702339" cy="6288926"/>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堆排序的实现见函数</a:t>
            </a:r>
            <a:r>
              <a:rPr lang="en-US" altLang="zh-CN" dirty="0" err="1">
                <a:latin typeface="Cambria" panose="02040503050406030204" pitchFamily="18" charset="0"/>
                <a:ea typeface="宋体" panose="02010600030101010101" pitchFamily="2" charset="-122"/>
              </a:rPr>
              <a:t>heap_sort</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堆排序的最坏和平均时间复杂度均为</a:t>
            </a:r>
            <a:r>
              <a:rPr lang="en-US" altLang="zh-CN" dirty="0">
                <a:latin typeface="Cambria" panose="02040503050406030204" pitchFamily="18" charset="0"/>
                <a:ea typeface="宋体" panose="02010600030101010101" pitchFamily="2" charset="-122"/>
              </a:rPr>
              <a:t>O(</a:t>
            </a:r>
            <a:r>
              <a:rPr lang="en-US" altLang="zh-CN" dirty="0" err="1">
                <a:latin typeface="Cambria" panose="02040503050406030204" pitchFamily="18" charset="0"/>
                <a:ea typeface="宋体" panose="02010600030101010101" pitchFamily="2" charset="-122"/>
              </a:rPr>
              <a:t>n∙log</a:t>
            </a:r>
            <a:r>
              <a:rPr lang="en-US" altLang="zh-CN" dirty="0">
                <a:latin typeface="Cambria" panose="02040503050406030204" pitchFamily="18" charset="0"/>
                <a:ea typeface="宋体" panose="02010600030101010101" pitchFamily="2" charset="-122"/>
              </a:rPr>
              <a:t> n)</a:t>
            </a:r>
            <a:r>
              <a:rPr lang="zh-CN" altLang="en-US" dirty="0">
                <a:latin typeface="Cambria" panose="02040503050406030204" pitchFamily="18" charset="0"/>
                <a:ea typeface="宋体" panose="02010600030101010101" pitchFamily="2" charset="-122"/>
              </a:rPr>
              <a:t>。堆排序的空间复杂度为</a:t>
            </a:r>
            <a:r>
              <a:rPr lang="en-US" altLang="zh-CN" dirty="0">
                <a:latin typeface="Cambria" panose="02040503050406030204" pitchFamily="18" charset="0"/>
                <a:ea typeface="宋体" panose="02010600030101010101" pitchFamily="2" charset="-122"/>
              </a:rPr>
              <a:t>O(1)</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堆排序不是稳定的排序算法。</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14</a:t>
            </a:fld>
            <a:endParaRPr lang="zh-CN" altLang="en-US" dirty="0"/>
          </a:p>
        </p:txBody>
      </p:sp>
    </p:spTree>
    <p:extLst>
      <p:ext uri="{BB962C8B-B14F-4D97-AF65-F5344CB8AC3E}">
        <p14:creationId xmlns:p14="http://schemas.microsoft.com/office/powerpoint/2010/main" val="183500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702339" cy="6288926"/>
          </a:xfrm>
        </p:spPr>
        <p:txBody>
          <a:bodyPr>
            <a:normAutofit fontScale="77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6.3 </a:t>
            </a:r>
            <a:r>
              <a:rPr lang="zh-CN" altLang="en-US" b="1" dirty="0">
                <a:latin typeface="Cambria" panose="02040503050406030204" pitchFamily="18" charset="0"/>
                <a:ea typeface="宋体" panose="02010600030101010101" pitchFamily="2" charset="-122"/>
              </a:rPr>
              <a:t>交换排序</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交换排序</a:t>
            </a:r>
            <a:r>
              <a:rPr lang="zh-CN" altLang="en-US" dirty="0">
                <a:latin typeface="Cambria" panose="02040503050406030204" pitchFamily="18" charset="0"/>
                <a:ea typeface="宋体" panose="02010600030101010101" pitchFamily="2" charset="-122"/>
              </a:rPr>
              <a:t>是指根据键值序列中两个键值的比较结果决定是否要交换它们的位置，每一次交换都将较小的键值放置到较大的键值的前面。</a:t>
            </a:r>
            <a:endParaRPr lang="en-US" altLang="zh-CN" dirty="0">
              <a:latin typeface="Cambria" panose="02040503050406030204" pitchFamily="18" charset="0"/>
              <a:ea typeface="宋体" panose="02010600030101010101" pitchFamily="2" charset="-122"/>
            </a:endParaRPr>
          </a:p>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6.3.1 </a:t>
            </a:r>
            <a:r>
              <a:rPr lang="zh-CN" altLang="en-US" b="1" dirty="0">
                <a:latin typeface="Cambria" panose="02040503050406030204" pitchFamily="18" charset="0"/>
                <a:ea typeface="宋体" panose="02010600030101010101" pitchFamily="2" charset="-122"/>
              </a:rPr>
              <a:t>冒泡排序</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冒泡排序每一轮都从第一个键值开始，依次比较相邻两个键值，如果它们是逆序，则交换它们的值，当比较完所有相邻键值之后，最大的键值被移到最后的位置。每一轮所考虑的键值总数比上一轮少</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冒泡排序：将给定键值序列</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的下标在区间</a:t>
            </a:r>
            <a:r>
              <a:rPr lang="en-US" altLang="zh-CN" dirty="0">
                <a:latin typeface="Cambria" panose="02040503050406030204" pitchFamily="18" charset="0"/>
                <a:ea typeface="宋体" panose="02010600030101010101" pitchFamily="2" charset="-122"/>
              </a:rPr>
              <a:t>[left, right)</a:t>
            </a:r>
            <a:r>
              <a:rPr lang="zh-CN" altLang="en-US" dirty="0">
                <a:latin typeface="Cambria" panose="02040503050406030204" pitchFamily="18" charset="0"/>
                <a:ea typeface="宋体" panose="02010600030101010101" pitchFamily="2" charset="-122"/>
              </a:rPr>
              <a:t>中的键值进行排序。</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、令</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=right-1</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j</a:t>
            </a:r>
            <a:r>
              <a:rPr lang="zh-CN" altLang="en-US" dirty="0">
                <a:latin typeface="Cambria" panose="02040503050406030204" pitchFamily="18" charset="0"/>
                <a:ea typeface="宋体" panose="02010600030101010101" pitchFamily="2" charset="-122"/>
              </a:rPr>
              <a:t>依次取区间</a:t>
            </a:r>
            <a:r>
              <a:rPr lang="en-US" altLang="zh-CN" dirty="0">
                <a:latin typeface="Cambria" panose="02040503050406030204" pitchFamily="18" charset="0"/>
                <a:ea typeface="宋体" panose="02010600030101010101" pitchFamily="2" charset="-122"/>
              </a:rPr>
              <a:t>[left, i-1]</a:t>
            </a:r>
            <a:r>
              <a:rPr lang="zh-CN" altLang="en-US" dirty="0">
                <a:latin typeface="Cambria" panose="02040503050406030204" pitchFamily="18" charset="0"/>
                <a:ea typeface="宋体" panose="02010600030101010101" pitchFamily="2" charset="-122"/>
              </a:rPr>
              <a:t>中的每一个值，分别考虑</a:t>
            </a:r>
            <a:r>
              <a:rPr lang="en-US" altLang="zh-CN" dirty="0">
                <a:latin typeface="Cambria" panose="02040503050406030204" pitchFamily="18" charset="0"/>
                <a:ea typeface="宋体" panose="02010600030101010101" pitchFamily="2" charset="-122"/>
              </a:rPr>
              <a:t>a[j]</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a[j+1]</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a[j]&gt;a[j+1]</a:t>
            </a:r>
            <a:r>
              <a:rPr lang="zh-CN" altLang="en-US" dirty="0">
                <a:latin typeface="Cambria" panose="02040503050406030204" pitchFamily="18" charset="0"/>
                <a:ea typeface="宋体" panose="02010600030101010101" pitchFamily="2" charset="-122"/>
              </a:rPr>
              <a:t>，则交换</a:t>
            </a:r>
            <a:r>
              <a:rPr lang="en-US" altLang="zh-CN" dirty="0">
                <a:latin typeface="Cambria" panose="02040503050406030204" pitchFamily="18" charset="0"/>
                <a:ea typeface="宋体" panose="02010600030101010101" pitchFamily="2" charset="-122"/>
              </a:rPr>
              <a:t>a[j]</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a[j+1]</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、令</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=i-1</a:t>
            </a:r>
            <a:r>
              <a:rPr lang="zh-CN" altLang="en-US" dirty="0">
                <a:latin typeface="Cambria" panose="02040503050406030204" pitchFamily="18" charset="0"/>
                <a:ea typeface="宋体" panose="02010600030101010101" pitchFamily="2" charset="-122"/>
              </a:rPr>
              <a:t>，如果</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=left</a:t>
            </a:r>
            <a:r>
              <a:rPr lang="zh-CN" altLang="en-US" dirty="0">
                <a:latin typeface="Cambria" panose="02040503050406030204" pitchFamily="18" charset="0"/>
                <a:ea typeface="宋体" panose="02010600030101010101" pitchFamily="2" charset="-122"/>
              </a:rPr>
              <a:t>，结束排序；否则回到第</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步。</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15</a:t>
            </a:fld>
            <a:endParaRPr lang="zh-CN" altLang="en-US" dirty="0"/>
          </a:p>
        </p:txBody>
      </p:sp>
    </p:spTree>
    <p:extLst>
      <p:ext uri="{BB962C8B-B14F-4D97-AF65-F5344CB8AC3E}">
        <p14:creationId xmlns:p14="http://schemas.microsoft.com/office/powerpoint/2010/main" val="243049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702339" cy="6288926"/>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冒泡排序的实现见函数</a:t>
            </a:r>
            <a:r>
              <a:rPr lang="en-US" altLang="zh-CN" dirty="0" err="1">
                <a:latin typeface="Cambria" panose="02040503050406030204" pitchFamily="18" charset="0"/>
                <a:ea typeface="宋体" panose="02010600030101010101" pitchFamily="2" charset="-122"/>
              </a:rPr>
              <a:t>bubble_sort</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冒泡排序最好、最坏和平均时间复杂度均为</a:t>
            </a:r>
            <a:r>
              <a:rPr lang="en-US" altLang="zh-CN" dirty="0">
                <a:latin typeface="Cambria" panose="02040503050406030204" pitchFamily="18" charset="0"/>
                <a:ea typeface="宋体" panose="02010600030101010101" pitchFamily="2" charset="-122"/>
              </a:rPr>
              <a:t>O(n2) </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冒泡排序是一种稳定排序算法。</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16</a:t>
            </a:fld>
            <a:endParaRPr lang="zh-CN" altLang="en-US" dirty="0"/>
          </a:p>
        </p:txBody>
      </p:sp>
    </p:spTree>
    <p:extLst>
      <p:ext uri="{BB962C8B-B14F-4D97-AF65-F5344CB8AC3E}">
        <p14:creationId xmlns:p14="http://schemas.microsoft.com/office/powerpoint/2010/main" val="326570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702339" cy="6288926"/>
          </a:xfrm>
        </p:spPr>
        <p:txBody>
          <a:bodyPr>
            <a:normAutofit fontScale="77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6.3.2 </a:t>
            </a:r>
            <a:r>
              <a:rPr lang="zh-CN" altLang="en-US" b="1" dirty="0">
                <a:latin typeface="Cambria" panose="02040503050406030204" pitchFamily="18" charset="0"/>
                <a:ea typeface="宋体" panose="02010600030101010101" pitchFamily="2" charset="-122"/>
              </a:rPr>
              <a:t>快速排序</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快速排序</a:t>
            </a:r>
            <a:r>
              <a:rPr lang="zh-CN" altLang="en-US" dirty="0">
                <a:latin typeface="Cambria" panose="02040503050406030204" pitchFamily="18" charset="0"/>
                <a:ea typeface="宋体" panose="02010600030101010101" pitchFamily="2" charset="-122"/>
              </a:rPr>
              <a:t>是对冒泡排序算法的改进：每一次交换不是对相邻的逆序对进行交换，而是将更远距离的逆序对进行交换。</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快速排序：将给定数组</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的下标在区间</a:t>
            </a:r>
            <a:r>
              <a:rPr lang="en-US" altLang="zh-CN" dirty="0">
                <a:latin typeface="Cambria" panose="02040503050406030204" pitchFamily="18" charset="0"/>
                <a:ea typeface="宋体" panose="02010600030101010101" pitchFamily="2" charset="-122"/>
              </a:rPr>
              <a:t>[left, right)</a:t>
            </a:r>
            <a:r>
              <a:rPr lang="zh-CN" altLang="en-US" dirty="0">
                <a:latin typeface="Cambria" panose="02040503050406030204" pitchFamily="18" charset="0"/>
                <a:ea typeface="宋体" panose="02010600030101010101" pitchFamily="2" charset="-122"/>
              </a:rPr>
              <a:t>中的键值进行排序。</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、如果</a:t>
            </a:r>
            <a:r>
              <a:rPr lang="en-US" altLang="zh-CN" dirty="0" err="1">
                <a:latin typeface="Cambria" panose="02040503050406030204" pitchFamily="18" charset="0"/>
                <a:ea typeface="宋体" panose="02010600030101010101" pitchFamily="2" charset="-122"/>
              </a:rPr>
              <a:t>left≥right</a:t>
            </a:r>
            <a:r>
              <a:rPr lang="zh-CN" altLang="en-US" dirty="0">
                <a:latin typeface="Cambria" panose="02040503050406030204" pitchFamily="18" charset="0"/>
                <a:ea typeface="宋体" panose="02010600030101010101" pitchFamily="2" charset="-122"/>
              </a:rPr>
              <a:t>，则排序完成。否则，令分界值</a:t>
            </a:r>
            <a:r>
              <a:rPr lang="en-US" altLang="zh-CN" dirty="0">
                <a:latin typeface="Cambria" panose="02040503050406030204" pitchFamily="18" charset="0"/>
                <a:ea typeface="宋体" panose="02010600030101010101" pitchFamily="2" charset="-122"/>
              </a:rPr>
              <a:t>div=a[left]</a:t>
            </a:r>
            <a:r>
              <a:rPr lang="zh-CN" altLang="en-US" dirty="0">
                <a:latin typeface="Cambria" panose="02040503050406030204" pitchFamily="18" charset="0"/>
                <a:ea typeface="宋体" panose="02010600030101010101" pitchFamily="2" charset="-122"/>
              </a:rPr>
              <a:t>，定义两个下标变量</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j</a:t>
            </a:r>
            <a:r>
              <a:rPr lang="zh-CN" altLang="en-US" dirty="0">
                <a:latin typeface="Cambria" panose="02040503050406030204" pitchFamily="18" charset="0"/>
                <a:ea typeface="宋体" panose="02010600030101010101" pitchFamily="2" charset="-122"/>
              </a:rPr>
              <a:t>，它们的初始值分别为</a:t>
            </a:r>
            <a:r>
              <a:rPr lang="en-US" altLang="zh-CN" dirty="0">
                <a:latin typeface="Cambria" panose="02040503050406030204" pitchFamily="18" charset="0"/>
                <a:ea typeface="宋体" panose="02010600030101010101" pitchFamily="2" charset="-122"/>
              </a:rPr>
              <a:t>left+1</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right-1</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、当</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]≤div</a:t>
            </a:r>
            <a:r>
              <a:rPr lang="zh-CN" altLang="en-US" dirty="0">
                <a:latin typeface="Cambria" panose="02040503050406030204" pitchFamily="18" charset="0"/>
                <a:ea typeface="宋体" panose="02010600030101010101" pitchFamily="2" charset="-122"/>
              </a:rPr>
              <a:t>时，</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向后移动一位，直到</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]&gt;div</a:t>
            </a:r>
            <a:r>
              <a:rPr lang="zh-CN" altLang="en-US" dirty="0">
                <a:latin typeface="Cambria" panose="02040503050406030204" pitchFamily="18" charset="0"/>
                <a:ea typeface="宋体" panose="02010600030101010101" pitchFamily="2" charset="-122"/>
              </a:rPr>
              <a:t>为止；当</a:t>
            </a:r>
            <a:r>
              <a:rPr lang="en-US" altLang="zh-CN" dirty="0">
                <a:latin typeface="Cambria" panose="02040503050406030204" pitchFamily="18" charset="0"/>
                <a:ea typeface="宋体" panose="02010600030101010101" pitchFamily="2" charset="-122"/>
              </a:rPr>
              <a:t>a[j]&gt;div</a:t>
            </a:r>
            <a:r>
              <a:rPr lang="zh-CN" altLang="en-US" dirty="0">
                <a:latin typeface="Cambria" panose="02040503050406030204" pitchFamily="18" charset="0"/>
                <a:ea typeface="宋体" panose="02010600030101010101" pitchFamily="2" charset="-122"/>
              </a:rPr>
              <a:t>时，</a:t>
            </a:r>
            <a:r>
              <a:rPr lang="en-US" altLang="zh-CN" dirty="0">
                <a:latin typeface="Cambria" panose="02040503050406030204" pitchFamily="18" charset="0"/>
                <a:ea typeface="宋体" panose="02010600030101010101" pitchFamily="2" charset="-122"/>
              </a:rPr>
              <a:t>j</a:t>
            </a:r>
            <a:r>
              <a:rPr lang="zh-CN" altLang="en-US" dirty="0">
                <a:latin typeface="Cambria" panose="02040503050406030204" pitchFamily="18" charset="0"/>
                <a:ea typeface="宋体" panose="02010600030101010101" pitchFamily="2" charset="-122"/>
              </a:rPr>
              <a:t>向前移动一位，直到</a:t>
            </a:r>
            <a:r>
              <a:rPr lang="en-US" altLang="zh-CN" dirty="0">
                <a:latin typeface="Cambria" panose="02040503050406030204" pitchFamily="18" charset="0"/>
                <a:ea typeface="宋体" panose="02010600030101010101" pitchFamily="2" charset="-122"/>
              </a:rPr>
              <a:t>a[j]≤div</a:t>
            </a:r>
            <a:r>
              <a:rPr lang="zh-CN" altLang="en-US" dirty="0">
                <a:latin typeface="Cambria" panose="02040503050406030204" pitchFamily="18" charset="0"/>
                <a:ea typeface="宋体" panose="02010600030101010101" pitchFamily="2" charset="-122"/>
              </a:rPr>
              <a:t>为止。当</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j</a:t>
            </a:r>
            <a:r>
              <a:rPr lang="zh-CN" altLang="en-US" dirty="0">
                <a:latin typeface="Cambria" panose="02040503050406030204" pitchFamily="18" charset="0"/>
                <a:ea typeface="宋体" panose="02010600030101010101" pitchFamily="2" charset="-122"/>
              </a:rPr>
              <a:t>都不能移动时，交换</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a[j]</a:t>
            </a:r>
            <a:r>
              <a:rPr lang="zh-CN" altLang="en-US" dirty="0">
                <a:latin typeface="Cambria" panose="02040503050406030204" pitchFamily="18" charset="0"/>
                <a:ea typeface="宋体" panose="02010600030101010101" pitchFamily="2" charset="-122"/>
              </a:rPr>
              <a:t>，然后再重复上述操作，直到</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&gt;j</a:t>
            </a:r>
            <a:r>
              <a:rPr lang="zh-CN" altLang="en-US" dirty="0">
                <a:latin typeface="Cambria" panose="02040503050406030204" pitchFamily="18" charset="0"/>
                <a:ea typeface="宋体" panose="02010600030101010101" pitchFamily="2" charset="-122"/>
              </a:rPr>
              <a:t>，进入第</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、交换</a:t>
            </a:r>
            <a:r>
              <a:rPr lang="en-US" altLang="zh-CN" dirty="0">
                <a:latin typeface="Cambria" panose="02040503050406030204" pitchFamily="18" charset="0"/>
                <a:ea typeface="宋体" panose="02010600030101010101" pitchFamily="2" charset="-122"/>
              </a:rPr>
              <a:t>a[j]</a:t>
            </a:r>
            <a:r>
              <a:rPr lang="zh-CN" altLang="en-US" dirty="0">
                <a:latin typeface="Cambria" panose="02040503050406030204" pitchFamily="18" charset="0"/>
                <a:ea typeface="宋体" panose="02010600030101010101" pitchFamily="2" charset="-122"/>
              </a:rPr>
              <a:t>与</a:t>
            </a:r>
            <a:r>
              <a:rPr lang="en-US" altLang="zh-CN" dirty="0">
                <a:latin typeface="Cambria" panose="02040503050406030204" pitchFamily="18" charset="0"/>
                <a:ea typeface="宋体" panose="02010600030101010101" pitchFamily="2" charset="-122"/>
              </a:rPr>
              <a:t>a[left]</a:t>
            </a:r>
            <a:r>
              <a:rPr lang="zh-CN" altLang="en-US" dirty="0">
                <a:latin typeface="Cambria" panose="02040503050406030204" pitchFamily="18" charset="0"/>
                <a:ea typeface="宋体" panose="02010600030101010101" pitchFamily="2" charset="-122"/>
              </a:rPr>
              <a:t>的值，一轮处理结束。然后分别处理以</a:t>
            </a:r>
            <a:r>
              <a:rPr lang="en-US" altLang="zh-CN" dirty="0">
                <a:latin typeface="Cambria" panose="02040503050406030204" pitchFamily="18" charset="0"/>
                <a:ea typeface="宋体" panose="02010600030101010101" pitchFamily="2" charset="-122"/>
              </a:rPr>
              <a:t>j</a:t>
            </a:r>
            <a:r>
              <a:rPr lang="zh-CN" altLang="en-US" dirty="0">
                <a:latin typeface="Cambria" panose="02040503050406030204" pitchFamily="18" charset="0"/>
                <a:ea typeface="宋体" panose="02010600030101010101" pitchFamily="2" charset="-122"/>
              </a:rPr>
              <a:t>为划分点的两个部分：令</a:t>
            </a:r>
            <a:r>
              <a:rPr lang="en-US" altLang="zh-CN" dirty="0">
                <a:latin typeface="Cambria" panose="02040503050406030204" pitchFamily="18" charset="0"/>
                <a:ea typeface="宋体" panose="02010600030101010101" pitchFamily="2" charset="-122"/>
              </a:rPr>
              <a:t>right=j-1</a:t>
            </a:r>
            <a:r>
              <a:rPr lang="zh-CN" altLang="en-US" dirty="0">
                <a:latin typeface="Cambria" panose="02040503050406030204" pitchFamily="18" charset="0"/>
                <a:ea typeface="宋体" panose="02010600030101010101" pitchFamily="2" charset="-122"/>
              </a:rPr>
              <a:t>，进入第</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步处理左半部分；令</a:t>
            </a:r>
            <a:r>
              <a:rPr lang="en-US" altLang="zh-CN" dirty="0">
                <a:latin typeface="Cambria" panose="02040503050406030204" pitchFamily="18" charset="0"/>
                <a:ea typeface="宋体" panose="02010600030101010101" pitchFamily="2" charset="-122"/>
              </a:rPr>
              <a:t>left=j+1</a:t>
            </a:r>
            <a:r>
              <a:rPr lang="zh-CN" altLang="en-US" dirty="0">
                <a:latin typeface="Cambria" panose="02040503050406030204" pitchFamily="18" charset="0"/>
                <a:ea typeface="宋体" panose="02010600030101010101" pitchFamily="2" charset="-122"/>
              </a:rPr>
              <a:t>，进入第</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步处理右半部分。</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17</a:t>
            </a:fld>
            <a:endParaRPr lang="zh-CN" altLang="en-US" dirty="0"/>
          </a:p>
        </p:txBody>
      </p:sp>
    </p:spTree>
    <p:extLst>
      <p:ext uri="{BB962C8B-B14F-4D97-AF65-F5344CB8AC3E}">
        <p14:creationId xmlns:p14="http://schemas.microsoft.com/office/powerpoint/2010/main" val="418992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702339" cy="1583312"/>
          </a:xfrm>
        </p:spPr>
        <p:txBody>
          <a:bodyPr>
            <a:normAutofit/>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利用快速排序算法对键值序列</a:t>
            </a:r>
            <a:r>
              <a:rPr lang="en-US" altLang="zh-CN" dirty="0">
                <a:latin typeface="Cambria" panose="02040503050406030204" pitchFamily="18" charset="0"/>
                <a:ea typeface="宋体" panose="02010600030101010101" pitchFamily="2" charset="-122"/>
              </a:rPr>
              <a:t>{5, 3, 2, 9, 4, 8, 3, 6, 1}</a:t>
            </a:r>
            <a:r>
              <a:rPr lang="zh-CN" altLang="en-US" dirty="0">
                <a:latin typeface="Cambria" panose="02040503050406030204" pitchFamily="18" charset="0"/>
                <a:ea typeface="宋体" panose="02010600030101010101" pitchFamily="2" charset="-122"/>
              </a:rPr>
              <a:t>进行排序的第一轮如下图所示。</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18</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920" y="1941224"/>
            <a:ext cx="11589034" cy="4260071"/>
          </a:xfrm>
          <a:prstGeom prst="rect">
            <a:avLst/>
          </a:prstGeom>
          <a:noFill/>
        </p:spPr>
      </p:pic>
    </p:spTree>
    <p:extLst>
      <p:ext uri="{BB962C8B-B14F-4D97-AF65-F5344CB8AC3E}">
        <p14:creationId xmlns:p14="http://schemas.microsoft.com/office/powerpoint/2010/main" val="1967844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1"/>
            <a:ext cx="8702339" cy="6300805"/>
          </a:xfrm>
        </p:spPr>
        <p:txBody>
          <a:bodyPr>
            <a:normAutofit fontScale="925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上述快速排序的最好时间复杂度为</a:t>
            </a:r>
            <a:r>
              <a:rPr lang="en-US" altLang="zh-CN" dirty="0">
                <a:latin typeface="Cambria" panose="02040503050406030204" pitchFamily="18" charset="0"/>
                <a:ea typeface="宋体" panose="02010600030101010101" pitchFamily="2" charset="-122"/>
              </a:rPr>
              <a:t>O(</a:t>
            </a:r>
            <a:r>
              <a:rPr lang="en-US" altLang="zh-CN" dirty="0" err="1">
                <a:latin typeface="Cambria" panose="02040503050406030204" pitchFamily="18" charset="0"/>
                <a:ea typeface="宋体" panose="02010600030101010101" pitchFamily="2" charset="-122"/>
              </a:rPr>
              <a:t>n∙log</a:t>
            </a:r>
            <a:r>
              <a:rPr lang="en-US" altLang="zh-CN" dirty="0">
                <a:latin typeface="Cambria" panose="02040503050406030204" pitchFamily="18" charset="0"/>
                <a:ea typeface="宋体" panose="02010600030101010101" pitchFamily="2" charset="-122"/>
              </a:rPr>
              <a:t> n)</a:t>
            </a:r>
            <a:r>
              <a:rPr lang="zh-CN" altLang="en-US" dirty="0">
                <a:latin typeface="Cambria" panose="02040503050406030204" pitchFamily="18" charset="0"/>
                <a:ea typeface="宋体" panose="02010600030101010101" pitchFamily="2" charset="-122"/>
              </a:rPr>
              <a:t>，最坏时间复杂度为</a:t>
            </a:r>
            <a:r>
              <a:rPr lang="en-US" altLang="zh-CN" dirty="0">
                <a:latin typeface="Cambria" panose="02040503050406030204" pitchFamily="18" charset="0"/>
                <a:ea typeface="宋体" panose="02010600030101010101" pitchFamily="2" charset="-122"/>
              </a:rPr>
              <a:t>O(n</a:t>
            </a:r>
            <a:r>
              <a:rPr lang="en-US" altLang="zh-CN" baseline="30000" dirty="0">
                <a:latin typeface="Cambria" panose="02040503050406030204" pitchFamily="18" charset="0"/>
                <a:ea typeface="宋体" panose="02010600030101010101" pitchFamily="2" charset="-122"/>
              </a:rPr>
              <a:t>2</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分界值</a:t>
            </a:r>
            <a:r>
              <a:rPr lang="en-US" altLang="zh-CN" dirty="0">
                <a:latin typeface="Cambria" panose="02040503050406030204" pitchFamily="18" charset="0"/>
                <a:ea typeface="宋体" panose="02010600030101010101" pitchFamily="2" charset="-122"/>
              </a:rPr>
              <a:t>div</a:t>
            </a:r>
            <a:r>
              <a:rPr lang="zh-CN" altLang="en-US" dirty="0">
                <a:latin typeface="Cambria" panose="02040503050406030204" pitchFamily="18" charset="0"/>
                <a:ea typeface="宋体" panose="02010600030101010101" pitchFamily="2" charset="-122"/>
              </a:rPr>
              <a:t>的选择是影响快速排序效率的关键，如果每一次都选择第一个键值作为分界值，会有很大的风险，改进的方法是在键值序列中随机选择一个键值作为分界值，并将随机选择的键值与第一个元素交换，则可以继续利用上述算法。</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quick_sort</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改进后快速排序的最坏时间复杂度为</a:t>
            </a:r>
            <a:r>
              <a:rPr lang="en-US" altLang="zh-CN" dirty="0">
                <a:latin typeface="Cambria" panose="02040503050406030204" pitchFamily="18" charset="0"/>
                <a:ea typeface="宋体" panose="02010600030101010101" pitchFamily="2" charset="-122"/>
              </a:rPr>
              <a:t>O(n</a:t>
            </a:r>
            <a:r>
              <a:rPr lang="en-US" altLang="zh-CN" baseline="30000" dirty="0">
                <a:latin typeface="Cambria" panose="02040503050406030204" pitchFamily="18" charset="0"/>
                <a:ea typeface="宋体" panose="02010600030101010101" pitchFamily="2" charset="-122"/>
              </a:rPr>
              <a:t>2</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，最好和平均时间复杂度均为</a:t>
            </a:r>
            <a:r>
              <a:rPr lang="en-US" altLang="zh-CN" dirty="0">
                <a:latin typeface="Cambria" panose="02040503050406030204" pitchFamily="18" charset="0"/>
                <a:ea typeface="宋体" panose="02010600030101010101" pitchFamily="2" charset="-122"/>
              </a:rPr>
              <a:t>O(</a:t>
            </a:r>
            <a:r>
              <a:rPr lang="en-US" altLang="zh-CN" dirty="0" err="1">
                <a:latin typeface="Cambria" panose="02040503050406030204" pitchFamily="18" charset="0"/>
                <a:ea typeface="宋体" panose="02010600030101010101" pitchFamily="2" charset="-122"/>
              </a:rPr>
              <a:t>n∙log</a:t>
            </a:r>
            <a:r>
              <a:rPr lang="en-US" altLang="zh-CN" dirty="0">
                <a:latin typeface="Cambria" panose="02040503050406030204" pitchFamily="18" charset="0"/>
                <a:ea typeface="宋体" panose="02010600030101010101" pitchFamily="2" charset="-122"/>
              </a:rPr>
              <a:t> n)</a:t>
            </a:r>
            <a:r>
              <a:rPr lang="zh-CN" altLang="en-US" dirty="0">
                <a:latin typeface="Cambria" panose="02040503050406030204" pitchFamily="18" charset="0"/>
                <a:ea typeface="宋体" panose="02010600030101010101" pitchFamily="2" charset="-122"/>
              </a:rPr>
              <a:t>。快速排序的空间复杂度为</a:t>
            </a:r>
            <a:r>
              <a:rPr lang="en-US" altLang="zh-CN" dirty="0">
                <a:latin typeface="Cambria" panose="02040503050406030204" pitchFamily="18" charset="0"/>
                <a:ea typeface="宋体" panose="02010600030101010101" pitchFamily="2" charset="-122"/>
              </a:rPr>
              <a:t>O(1)</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19</a:t>
            </a:fld>
            <a:endParaRPr lang="zh-CN" altLang="en-US" dirty="0"/>
          </a:p>
        </p:txBody>
      </p:sp>
    </p:spTree>
    <p:extLst>
      <p:ext uri="{BB962C8B-B14F-4D97-AF65-F5344CB8AC3E}">
        <p14:creationId xmlns:p14="http://schemas.microsoft.com/office/powerpoint/2010/main" val="243040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12"/>
            <a:ext cx="8704633" cy="6423679"/>
          </a:xfrm>
        </p:spPr>
        <p:txBody>
          <a:bodyPr>
            <a:normAutofit fontScale="77500" lnSpcReduction="20000"/>
          </a:bodyPr>
          <a:lstStyle/>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排序</a:t>
            </a:r>
            <a:r>
              <a:rPr lang="zh-CN" altLang="en-US" dirty="0">
                <a:latin typeface="Cambria" panose="02040503050406030204" pitchFamily="18" charset="0"/>
                <a:ea typeface="宋体" panose="02010600030101010101" pitchFamily="2" charset="-122"/>
              </a:rPr>
              <a:t>是指将数据序列按键值顺序重新排列成有序的序列。排序方法可分为两大类</a:t>
            </a:r>
            <a:r>
              <a:rPr lang="en-US" altLang="zh-CN" dirty="0">
                <a:latin typeface="Cambria" panose="02040503050406030204" pitchFamily="18" charset="0"/>
                <a:ea typeface="宋体" panose="02010600030101010101" pitchFamily="2" charset="-122"/>
              </a:rPr>
              <a:t>: </a:t>
            </a:r>
          </a:p>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内部排序</a:t>
            </a:r>
            <a:r>
              <a:rPr lang="zh-CN" altLang="en-US" dirty="0">
                <a:latin typeface="Cambria" panose="02040503050406030204" pitchFamily="18" charset="0"/>
                <a:ea typeface="宋体" panose="02010600030101010101" pitchFamily="2" charset="-122"/>
              </a:rPr>
              <a:t>：待排序数据全部加载到计算机内存进行的排序；</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外部排序</a:t>
            </a:r>
            <a:r>
              <a:rPr lang="zh-CN" altLang="en-US" dirty="0">
                <a:latin typeface="Cambria" panose="02040503050406030204" pitchFamily="18" charset="0"/>
                <a:ea typeface="宋体" panose="02010600030101010101" pitchFamily="2" charset="-122"/>
              </a:rPr>
              <a:t>：在排序过程中需访问外部存储器的排序过程。</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dirty="0">
                <a:latin typeface="Cambria" panose="02040503050406030204" pitchFamily="18" charset="0"/>
                <a:ea typeface="宋体" panose="02010600030101010101" pitchFamily="2" charset="-122"/>
              </a:rPr>
              <a:t>如果待排序的序列中存在多个相同的键值，在排序后这些键值的前后相对位置保持不变，则称这类排序算法为</a:t>
            </a:r>
            <a:r>
              <a:rPr lang="zh-CN" altLang="en-US" b="1" dirty="0">
                <a:latin typeface="Cambria" panose="02040503050406030204" pitchFamily="18" charset="0"/>
                <a:ea typeface="宋体" panose="02010600030101010101" pitchFamily="2" charset="-122"/>
              </a:rPr>
              <a:t>稳定的排序算法</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主要内容</a:t>
            </a:r>
            <a:r>
              <a:rPr lang="zh-CN" altLang="en-US" dirty="0">
                <a:latin typeface="Cambria" panose="02040503050406030204" pitchFamily="18" charset="0"/>
                <a:ea typeface="宋体" panose="02010600030101010101" pitchFamily="2" charset="-122"/>
              </a:rPr>
              <a:t>：直接插入排序、希尔排序、直接选择排序、堆排序、冒泡排序、快速排序、归并排序等基于比较的内部排序；基于判定树对基于比较的内部排序算法的复杂度下限分析；计数排序、桶排序、基数排序等不基于比较的内部排序；多路归并排序、置换</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选择排序等外部排序等等。</a:t>
            </a:r>
            <a:endParaRPr lang="en-US" altLang="zh-CN" dirty="0">
              <a:latin typeface="Cambria" panose="02040503050406030204" pitchFamily="18" charset="0"/>
              <a:ea typeface="宋体" panose="02010600030101010101" pitchFamily="2" charset="-122"/>
            </a:endParaRPr>
          </a:p>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重点</a:t>
            </a:r>
            <a:r>
              <a:rPr lang="zh-CN" altLang="en-US" dirty="0">
                <a:latin typeface="Cambria" panose="02040503050406030204" pitchFamily="18" charset="0"/>
                <a:ea typeface="宋体" panose="02010600030101010101" pitchFamily="2" charset="-122"/>
              </a:rPr>
              <a:t>：希尔排序、堆排序、快速排序、归并排序、桶排序、多路归并排序等。</a:t>
            </a:r>
          </a:p>
          <a:p>
            <a:pPr marL="0" indent="361950">
              <a:lnSpc>
                <a:spcPct val="150000"/>
              </a:lnSpc>
              <a:spcBef>
                <a:spcPts val="0"/>
              </a:spcBef>
              <a:buNone/>
            </a:pPr>
            <a:r>
              <a:rPr lang="zh-CN" altLang="en-US" b="1" dirty="0">
                <a:latin typeface="Cambria" panose="02040503050406030204" pitchFamily="18" charset="0"/>
                <a:ea typeface="宋体" panose="02010600030101010101" pitchFamily="2" charset="-122"/>
              </a:rPr>
              <a:t>难点</a:t>
            </a:r>
            <a:r>
              <a:rPr lang="zh-CN" altLang="en-US" dirty="0">
                <a:latin typeface="Cambria" panose="02040503050406030204" pitchFamily="18" charset="0"/>
                <a:ea typeface="宋体" panose="02010600030101010101" pitchFamily="2" charset="-122"/>
              </a:rPr>
              <a:t>：堆排序、快速排序、置换</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选择排序等。</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a:t>
            </a:fld>
            <a:endParaRPr lang="zh-CN" altLang="en-US" dirty="0"/>
          </a:p>
        </p:txBody>
      </p:sp>
    </p:spTree>
    <p:extLst>
      <p:ext uri="{BB962C8B-B14F-4D97-AF65-F5344CB8AC3E}">
        <p14:creationId xmlns:p14="http://schemas.microsoft.com/office/powerpoint/2010/main" val="201008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2526" y="195611"/>
                <a:ext cx="8702339" cy="6300805"/>
              </a:xfrm>
            </p:spPr>
            <p:txBody>
              <a:bodyPr>
                <a:normAutofit fontScale="92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利用快速排序算法求包含</a:t>
                </a:r>
                <a:r>
                  <a:rPr lang="en-US" altLang="zh-CN"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键值的键值序列</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的第</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小键值</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k≤n</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快速排序算法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或其他排序算法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对</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进行排序，则</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的第</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小数即为</a:t>
                </a:r>
                <a:r>
                  <a:rPr lang="en-US" altLang="zh-CN" dirty="0">
                    <a:latin typeface="Cambria" panose="02040503050406030204" pitchFamily="18" charset="0"/>
                    <a:ea typeface="宋体" panose="02010600030101010101" pitchFamily="2" charset="-122"/>
                  </a:rPr>
                  <a:t>a[k-1]</a:t>
                </a:r>
                <a:r>
                  <a:rPr lang="zh-CN" altLang="en-US" dirty="0">
                    <a:latin typeface="Cambria" panose="02040503050406030204" pitchFamily="18" charset="0"/>
                    <a:ea typeface="宋体" panose="02010600030101010101" pitchFamily="2" charset="-122"/>
                  </a:rPr>
                  <a:t>，这种方法的最坏时间复杂度为</a:t>
                </a:r>
                <a:r>
                  <a:rPr lang="en-US" altLang="zh-CN" dirty="0">
                    <a:latin typeface="Cambria" panose="02040503050406030204" pitchFamily="18" charset="0"/>
                    <a:ea typeface="宋体" panose="02010600030101010101" pitchFamily="2" charset="-122"/>
                  </a:rPr>
                  <a:t>O(n</a:t>
                </a:r>
                <a:r>
                  <a:rPr lang="en-US" altLang="zh-CN" baseline="30000" dirty="0">
                    <a:latin typeface="Cambria" panose="02040503050406030204" pitchFamily="18" charset="0"/>
                    <a:ea typeface="宋体" panose="02010600030101010101" pitchFamily="2" charset="-122"/>
                  </a:rPr>
                  <a:t>2</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，最好时间复杂度为</a:t>
                </a:r>
                <a:r>
                  <a:rPr lang="en-US" altLang="zh-CN" dirty="0">
                    <a:latin typeface="Cambria" panose="02040503050406030204" pitchFamily="18" charset="0"/>
                    <a:ea typeface="宋体" panose="02010600030101010101" pitchFamily="2" charset="-122"/>
                  </a:rPr>
                  <a:t>O(</a:t>
                </a:r>
                <a:r>
                  <a:rPr lang="en-US" altLang="zh-CN" dirty="0" err="1">
                    <a:latin typeface="Cambria" panose="02040503050406030204" pitchFamily="18" charset="0"/>
                    <a:ea typeface="宋体" panose="02010600030101010101" pitchFamily="2" charset="-122"/>
                  </a:rPr>
                  <a:t>n∙log</a:t>
                </a:r>
                <a:r>
                  <a:rPr lang="en-US" altLang="zh-CN" dirty="0">
                    <a:latin typeface="Cambria" panose="02040503050406030204" pitchFamily="18" charset="0"/>
                    <a:ea typeface="宋体" panose="02010600030101010101" pitchFamily="2" charset="-122"/>
                  </a:rPr>
                  <a:t> n)</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在快速排序算法的每一轮可以确定第</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小键值属于前半部分还是后半部分。</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如果每次划分左右两部分的长度大致相同，则求第</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小键值的时间复杂度满足下式：</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𝑇</m:t>
                      </m:r>
                      <m:d>
                        <m:dPr>
                          <m:ctrlPr>
                            <a:rPr lang="zh-CN" altLang="zh-CN" i="1">
                              <a:latin typeface="Cambria Math" panose="02040503050406030204" pitchFamily="18" charset="0"/>
                            </a:rPr>
                          </m:ctrlPr>
                        </m:dPr>
                        <m:e>
                          <m:r>
                            <a:rPr lang="en-US" altLang="zh-CN" i="1">
                              <a:latin typeface="Cambria Math" panose="02040503050406030204" pitchFamily="18" charset="0"/>
                            </a:rPr>
                            <m:t>𝑛</m:t>
                          </m:r>
                        </m:e>
                      </m:d>
                      <m:r>
                        <a:rPr lang="en-US" altLang="zh-CN">
                          <a:latin typeface="Cambria Math" panose="02040503050406030204" pitchFamily="18" charset="0"/>
                        </a:rPr>
                        <m:t>=</m:t>
                      </m:r>
                      <m:r>
                        <a:rPr lang="en-US" altLang="zh-CN" i="1">
                          <a:latin typeface="Cambria Math" panose="02040503050406030204" pitchFamily="18" charset="0"/>
                        </a:rPr>
                        <m:t>𝑇</m:t>
                      </m:r>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a:latin typeface="Cambria Math" panose="02040503050406030204" pitchFamily="18" charset="0"/>
                                </a:rPr>
                                <m:t>2</m:t>
                              </m:r>
                            </m:den>
                          </m:f>
                        </m:e>
                      </m:d>
                      <m:r>
                        <a:rPr lang="en-US" altLang="zh-CN">
                          <a:latin typeface="Cambria Math" panose="02040503050406030204" pitchFamily="18" charset="0"/>
                        </a:rPr>
                        <m:t>+</m:t>
                      </m:r>
                      <m:r>
                        <a:rPr lang="en-US" altLang="zh-CN" i="1">
                          <a:latin typeface="Cambria Math" panose="02040503050406030204" pitchFamily="18" charset="0"/>
                        </a:rPr>
                        <m:t>𝑂</m:t>
                      </m:r>
                      <m:r>
                        <a:rPr lang="en-US" altLang="zh-CN">
                          <a:latin typeface="Cambria Math" panose="02040503050406030204" pitchFamily="18" charset="0"/>
                        </a:rPr>
                        <m:t>(</m:t>
                      </m:r>
                      <m:r>
                        <a:rPr lang="en-US" altLang="zh-CN" i="1">
                          <a:latin typeface="Cambria Math" panose="02040503050406030204" pitchFamily="18" charset="0"/>
                        </a:rPr>
                        <m:t>𝑛</m:t>
                      </m:r>
                      <m:r>
                        <a:rPr lang="en-US" altLang="zh-CN">
                          <a:latin typeface="Cambria Math" panose="02040503050406030204" pitchFamily="18" charset="0"/>
                        </a:rPr>
                        <m:t>)</m:t>
                      </m:r>
                    </m:oMath>
                  </m:oMathPara>
                </a14:m>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可以得到，</a:t>
                </a:r>
                <a:r>
                  <a:rPr lang="en-US" altLang="zh-CN" dirty="0">
                    <a:latin typeface="Cambria" panose="02040503050406030204" pitchFamily="18" charset="0"/>
                    <a:ea typeface="宋体" panose="02010600030101010101" pitchFamily="2" charset="-122"/>
                  </a:rPr>
                  <a:t>T(n)=O(n)</a:t>
                </a:r>
                <a:endParaRPr lang="zh-CN" altLang="en-US" dirty="0">
                  <a:latin typeface="Cambria" panose="02040503050406030204" pitchFamily="18" charset="0"/>
                  <a:ea typeface="宋体" panose="0201060003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2526" y="195611"/>
                <a:ext cx="8702339" cy="6300805"/>
              </a:xfrm>
              <a:blipFill>
                <a:blip r:embed="rId2"/>
                <a:stretch>
                  <a:fillRect l="-1261" t="-97" r="-350" b="-145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20</a:t>
            </a:fld>
            <a:endParaRPr lang="zh-CN" altLang="en-US" dirty="0"/>
          </a:p>
        </p:txBody>
      </p:sp>
    </p:spTree>
    <p:extLst>
      <p:ext uri="{BB962C8B-B14F-4D97-AF65-F5344CB8AC3E}">
        <p14:creationId xmlns:p14="http://schemas.microsoft.com/office/powerpoint/2010/main" val="319482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2526" y="195611"/>
                <a:ext cx="8702339" cy="6300805"/>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上述条件比较苛刻，可降低条件。</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定理</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如果存在一个常数</a:t>
                </a:r>
                <a:r>
                  <a:rPr lang="en-US" altLang="zh-CN" dirty="0">
                    <a:latin typeface="Cambria" panose="02040503050406030204" pitchFamily="18" charset="0"/>
                    <a:ea typeface="宋体" panose="02010600030101010101" pitchFamily="2" charset="-122"/>
                  </a:rPr>
                  <a:t>ε(0&lt;ε&lt;1)</a:t>
                </a:r>
                <a:r>
                  <a:rPr lang="zh-CN" altLang="en-US" dirty="0">
                    <a:latin typeface="Cambria" panose="02040503050406030204" pitchFamily="18" charset="0"/>
                    <a:ea typeface="宋体" panose="02010600030101010101" pitchFamily="2" charset="-122"/>
                  </a:rPr>
                  <a:t>，在利用快速排序算法思想求键值序列第</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小的键值时，每一轮都能选择合适的的分界点，以该分界点将序列分成两部分的长度均不大于原长度的</a:t>
                </a:r>
                <a:r>
                  <a:rPr lang="en-US" altLang="zh-CN" dirty="0">
                    <a:latin typeface="Cambria" panose="02040503050406030204" pitchFamily="18" charset="0"/>
                    <a:ea typeface="宋体" panose="02010600030101010101" pitchFamily="2" charset="-122"/>
                  </a:rPr>
                  <a:t>ε</a:t>
                </a:r>
                <a:r>
                  <a:rPr lang="zh-CN" altLang="en-US" dirty="0">
                    <a:latin typeface="Cambria" panose="02040503050406030204" pitchFamily="18" charset="0"/>
                    <a:ea typeface="宋体" panose="02010600030101010101" pitchFamily="2" charset="-122"/>
                  </a:rPr>
                  <a:t>倍，则求第</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小键值的平均时间复杂度为</a:t>
                </a:r>
                <a:r>
                  <a:rPr lang="en-US" altLang="zh-CN" dirty="0">
                    <a:latin typeface="Cambria" panose="02040503050406030204" pitchFamily="18" charset="0"/>
                    <a:ea typeface="宋体" panose="02010600030101010101" pitchFamily="2" charset="-122"/>
                  </a:rPr>
                  <a:t>O(n)</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此时，时间复杂度满足下式</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𝑇</m:t>
                      </m:r>
                      <m:d>
                        <m:dPr>
                          <m:ctrlPr>
                            <a:rPr lang="zh-CN" altLang="zh-CN" i="1">
                              <a:latin typeface="Cambria Math" panose="02040503050406030204" pitchFamily="18" charset="0"/>
                            </a:rPr>
                          </m:ctrlPr>
                        </m:dPr>
                        <m:e>
                          <m:r>
                            <a:rPr lang="en-US" altLang="zh-CN" i="1">
                              <a:latin typeface="Cambria Math" panose="02040503050406030204" pitchFamily="18" charset="0"/>
                            </a:rPr>
                            <m:t>𝑛</m:t>
                          </m:r>
                        </m:e>
                      </m:d>
                      <m:r>
                        <a:rPr lang="en-US" altLang="zh-CN">
                          <a:latin typeface="Cambria Math" panose="02040503050406030204" pitchFamily="18" charset="0"/>
                        </a:rPr>
                        <m:t>=</m:t>
                      </m:r>
                      <m:r>
                        <a:rPr lang="en-US" altLang="zh-CN" i="1">
                          <a:latin typeface="Cambria Math" panose="02040503050406030204" pitchFamily="18" charset="0"/>
                        </a:rPr>
                        <m:t>𝑇</m:t>
                      </m:r>
                      <m:d>
                        <m:dPr>
                          <m:ctrlPr>
                            <a:rPr lang="zh-CN" altLang="zh-CN" i="1">
                              <a:latin typeface="Cambria Math" panose="02040503050406030204" pitchFamily="18" charset="0"/>
                            </a:rPr>
                          </m:ctrlPr>
                        </m:dPr>
                        <m:e>
                          <m:r>
                            <a:rPr lang="en-US" altLang="zh-CN" i="1">
                              <a:latin typeface="Cambria Math" panose="02040503050406030204" pitchFamily="18" charset="0"/>
                            </a:rPr>
                            <m:t>𝜀</m:t>
                          </m:r>
                          <m:r>
                            <a:rPr lang="en-US" altLang="zh-CN">
                              <a:latin typeface="Cambria Math" panose="02040503050406030204" pitchFamily="18" charset="0"/>
                            </a:rPr>
                            <m:t>∙</m:t>
                          </m:r>
                          <m:r>
                            <a:rPr lang="en-US" altLang="zh-CN" i="1">
                              <a:latin typeface="Cambria Math" panose="02040503050406030204" pitchFamily="18" charset="0"/>
                            </a:rPr>
                            <m:t>𝑛</m:t>
                          </m:r>
                        </m:e>
                      </m:d>
                      <m:r>
                        <a:rPr lang="en-US" altLang="zh-CN">
                          <a:latin typeface="Cambria Math" panose="02040503050406030204" pitchFamily="18" charset="0"/>
                        </a:rPr>
                        <m:t>+</m:t>
                      </m:r>
                      <m:r>
                        <a:rPr lang="en-US" altLang="zh-CN" i="1">
                          <a:latin typeface="Cambria Math" panose="02040503050406030204" pitchFamily="18" charset="0"/>
                        </a:rPr>
                        <m:t>𝑂</m:t>
                      </m:r>
                      <m:r>
                        <a:rPr lang="en-US" altLang="zh-CN">
                          <a:latin typeface="Cambria Math" panose="02040503050406030204" pitchFamily="18" charset="0"/>
                        </a:rPr>
                        <m:t>(</m:t>
                      </m:r>
                      <m:r>
                        <a:rPr lang="en-US" altLang="zh-CN" i="1">
                          <a:latin typeface="Cambria Math" panose="02040503050406030204" pitchFamily="18" charset="0"/>
                        </a:rPr>
                        <m:t>𝑛</m:t>
                      </m:r>
                      <m:r>
                        <a:rPr lang="en-US" altLang="zh-CN">
                          <a:latin typeface="Cambria Math" panose="02040503050406030204" pitchFamily="18" charset="0"/>
                        </a:rPr>
                        <m:t>)</m:t>
                      </m:r>
                    </m:oMath>
                  </m:oMathPara>
                </a14:m>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由此是可以推得</a:t>
                </a:r>
                <a:r>
                  <a:rPr lang="en-US" altLang="zh-CN" dirty="0">
                    <a:latin typeface="Cambria" panose="02040503050406030204" pitchFamily="18" charset="0"/>
                    <a:ea typeface="宋体" panose="02010600030101010101" pitchFamily="2" charset="-122"/>
                  </a:rPr>
                  <a:t>T(n)=O(n)</a:t>
                </a:r>
                <a:endParaRPr lang="zh-CN" altLang="en-US" dirty="0">
                  <a:latin typeface="Cambria" panose="02040503050406030204" pitchFamily="18" charset="0"/>
                  <a:ea typeface="宋体" panose="0201060003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2526" y="195611"/>
                <a:ext cx="8702339" cy="6300805"/>
              </a:xfrm>
              <a:blipFill>
                <a:blip r:embed="rId2"/>
                <a:stretch>
                  <a:fillRect l="-1401" r="-77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21</a:t>
            </a:fld>
            <a:endParaRPr lang="zh-CN" altLang="en-US" dirty="0"/>
          </a:p>
        </p:txBody>
      </p:sp>
    </p:spTree>
    <p:extLst>
      <p:ext uri="{BB962C8B-B14F-4D97-AF65-F5344CB8AC3E}">
        <p14:creationId xmlns:p14="http://schemas.microsoft.com/office/powerpoint/2010/main" val="212285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1"/>
            <a:ext cx="8702339" cy="6300805"/>
          </a:xfrm>
        </p:spPr>
        <p:txBody>
          <a:bodyPr>
            <a:normAutofit lnSpcReduction="1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】BFPRT</a:t>
            </a:r>
            <a:r>
              <a:rPr lang="zh-CN" altLang="en-US" dirty="0">
                <a:latin typeface="Cambria" panose="02040503050406030204" pitchFamily="18" charset="0"/>
                <a:ea typeface="宋体" panose="02010600030101010101" pitchFamily="2" charset="-122"/>
              </a:rPr>
              <a:t>算法：在具有</a:t>
            </a:r>
            <a:r>
              <a:rPr lang="en-US" altLang="zh-CN"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个元素的键值序列</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中，确定一个分界点满足删数定理的要求。</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、将</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从左到右进行分组，每组</a:t>
            </a:r>
            <a:r>
              <a:rPr lang="en-US" altLang="zh-CN" dirty="0">
                <a:latin typeface="Cambria" panose="02040503050406030204" pitchFamily="18" charset="0"/>
                <a:ea typeface="宋体" panose="02010600030101010101" pitchFamily="2" charset="-122"/>
              </a:rPr>
              <a:t>5</a:t>
            </a:r>
            <a:r>
              <a:rPr lang="zh-CN" altLang="en-US" dirty="0">
                <a:latin typeface="Cambria" panose="02040503050406030204" pitchFamily="18" charset="0"/>
                <a:ea typeface="宋体" panose="02010600030101010101" pitchFamily="2" charset="-122"/>
              </a:rPr>
              <a:t>个键值，共划分为⌊</a:t>
            </a:r>
            <a:r>
              <a:rPr lang="en-US" altLang="zh-CN" dirty="0">
                <a:latin typeface="Cambria" panose="02040503050406030204" pitchFamily="18" charset="0"/>
                <a:ea typeface="宋体" panose="02010600030101010101" pitchFamily="2" charset="-122"/>
              </a:rPr>
              <a:t>n/5⌋</a:t>
            </a:r>
            <a:r>
              <a:rPr lang="zh-CN" altLang="en-US" dirty="0">
                <a:latin typeface="Cambria" panose="02040503050406030204" pitchFamily="18" charset="0"/>
                <a:ea typeface="宋体" panose="02010600030101010101" pitchFamily="2" charset="-122"/>
              </a:rPr>
              <a:t>组，其中最后一组可能不足</a:t>
            </a:r>
            <a:r>
              <a:rPr lang="en-US" altLang="zh-CN" dirty="0">
                <a:latin typeface="Cambria" panose="02040503050406030204" pitchFamily="18" charset="0"/>
                <a:ea typeface="宋体" panose="02010600030101010101" pitchFamily="2" charset="-122"/>
              </a:rPr>
              <a:t>5</a:t>
            </a:r>
            <a:r>
              <a:rPr lang="zh-CN" altLang="en-US" dirty="0">
                <a:latin typeface="Cambria" panose="02040503050406030204" pitchFamily="18" charset="0"/>
                <a:ea typeface="宋体" panose="02010600030101010101" pitchFamily="2" charset="-122"/>
              </a:rPr>
              <a:t>个键值；</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、求每一组的中位数</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值在中间的键值</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。可以利用前述任意一种排序算法排序后求中位数，共得到⌊</a:t>
            </a:r>
            <a:r>
              <a:rPr lang="en-US" altLang="zh-CN" dirty="0">
                <a:latin typeface="Cambria" panose="02040503050406030204" pitchFamily="18" charset="0"/>
                <a:ea typeface="宋体" panose="02010600030101010101" pitchFamily="2" charset="-122"/>
              </a:rPr>
              <a:t>n/5⌋</a:t>
            </a:r>
            <a:r>
              <a:rPr lang="zh-CN" altLang="en-US" dirty="0">
                <a:latin typeface="Cambria" panose="02040503050406030204" pitchFamily="18" charset="0"/>
                <a:ea typeface="宋体" panose="02010600030101010101" pitchFamily="2" charset="-122"/>
              </a:rPr>
              <a:t>个键值；</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、求由第</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步得到的⌊</a:t>
            </a:r>
            <a:r>
              <a:rPr lang="en-US" altLang="zh-CN" dirty="0">
                <a:latin typeface="Cambria" panose="02040503050406030204" pitchFamily="18" charset="0"/>
                <a:ea typeface="宋体" panose="02010600030101010101" pitchFamily="2" charset="-122"/>
              </a:rPr>
              <a:t>n/5⌋</a:t>
            </a:r>
            <a:r>
              <a:rPr lang="zh-CN" altLang="en-US" dirty="0">
                <a:latin typeface="Cambria" panose="02040503050406030204" pitchFamily="18" charset="0"/>
                <a:ea typeface="宋体" panose="02010600030101010101" pitchFamily="2" charset="-122"/>
              </a:rPr>
              <a:t>个键值序列的中位数</a:t>
            </a:r>
            <a:r>
              <a:rPr lang="en-US" altLang="zh-CN" dirty="0">
                <a:latin typeface="Cambria" panose="02040503050406030204" pitchFamily="18" charset="0"/>
                <a:ea typeface="宋体" panose="02010600030101010101" pitchFamily="2" charset="-122"/>
              </a:rPr>
              <a:t>div</a:t>
            </a:r>
            <a:r>
              <a:rPr lang="zh-CN" altLang="en-US" dirty="0">
                <a:latin typeface="Cambria" panose="02040503050406030204" pitchFamily="18" charset="0"/>
                <a:ea typeface="宋体" panose="02010600030101010101" pitchFamily="2" charset="-122"/>
              </a:rPr>
              <a:t>，则</a:t>
            </a:r>
            <a:r>
              <a:rPr lang="en-US" altLang="zh-CN" dirty="0">
                <a:latin typeface="Cambria" panose="02040503050406030204" pitchFamily="18" charset="0"/>
                <a:ea typeface="宋体" panose="02010600030101010101" pitchFamily="2" charset="-122"/>
              </a:rPr>
              <a:t>div</a:t>
            </a:r>
            <a:r>
              <a:rPr lang="zh-CN" altLang="en-US" dirty="0">
                <a:latin typeface="Cambria" panose="02040503050406030204" pitchFamily="18" charset="0"/>
                <a:ea typeface="宋体" panose="02010600030101010101" pitchFamily="2" charset="-122"/>
              </a:rPr>
              <a:t>就是所求的分界点。</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22</a:t>
            </a:fld>
            <a:endParaRPr lang="zh-CN" altLang="en-US" dirty="0"/>
          </a:p>
        </p:txBody>
      </p:sp>
    </p:spTree>
    <p:extLst>
      <p:ext uri="{BB962C8B-B14F-4D97-AF65-F5344CB8AC3E}">
        <p14:creationId xmlns:p14="http://schemas.microsoft.com/office/powerpoint/2010/main" val="360279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0"/>
            <a:ext cx="8702339" cy="2952431"/>
          </a:xfrm>
        </p:spPr>
        <p:txBody>
          <a:bodyPr>
            <a:normAutofit fontScale="850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上述算法的合理性证明：对键值分组以及所求得的分界点</a:t>
            </a:r>
            <a:r>
              <a:rPr lang="en-US" altLang="zh-CN" dirty="0">
                <a:latin typeface="Cambria" panose="02040503050406030204" pitchFamily="18" charset="0"/>
                <a:ea typeface="宋体" panose="02010600030101010101" pitchFamily="2" charset="-122"/>
              </a:rPr>
              <a:t>div</a:t>
            </a:r>
            <a:r>
              <a:rPr lang="zh-CN" altLang="en-US" dirty="0">
                <a:latin typeface="Cambria" panose="02040503050406030204" pitchFamily="18" charset="0"/>
                <a:ea typeface="宋体" panose="02010600030101010101" pitchFamily="2" charset="-122"/>
              </a:rPr>
              <a:t>如下图所示。</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大于</a:t>
            </a:r>
            <a:r>
              <a:rPr lang="en-US" altLang="zh-CN" dirty="0">
                <a:latin typeface="Cambria" panose="02040503050406030204" pitchFamily="18" charset="0"/>
                <a:ea typeface="宋体" panose="02010600030101010101" pitchFamily="2" charset="-122"/>
              </a:rPr>
              <a:t>div</a:t>
            </a:r>
            <a:r>
              <a:rPr lang="zh-CN" altLang="en-US" dirty="0">
                <a:latin typeface="Cambria" panose="02040503050406030204" pitchFamily="18" charset="0"/>
                <a:ea typeface="宋体" panose="02010600030101010101" pitchFamily="2" charset="-122"/>
              </a:rPr>
              <a:t>的键值数量以及小于</a:t>
            </a:r>
            <a:r>
              <a:rPr lang="en-US" altLang="zh-CN" dirty="0">
                <a:latin typeface="Cambria" panose="02040503050406030204" pitchFamily="18" charset="0"/>
                <a:ea typeface="宋体" panose="02010600030101010101" pitchFamily="2" charset="-122"/>
              </a:rPr>
              <a:t>div</a:t>
            </a:r>
            <a:r>
              <a:rPr lang="zh-CN" altLang="en-US" dirty="0">
                <a:latin typeface="Cambria" panose="02040503050406030204" pitchFamily="18" charset="0"/>
                <a:ea typeface="宋体" panose="02010600030101010101" pitchFamily="2" charset="-122"/>
              </a:rPr>
              <a:t>的键值的数量均不超过</a:t>
            </a:r>
            <a:r>
              <a:rPr lang="en-US" altLang="zh-CN" dirty="0">
                <a:latin typeface="Cambria" panose="02040503050406030204" pitchFamily="18" charset="0"/>
                <a:ea typeface="宋体" panose="02010600030101010101" pitchFamily="2" charset="-122"/>
              </a:rPr>
              <a:t>(7n+15)/10</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取</a:t>
            </a:r>
            <a:r>
              <a:rPr lang="en-US" altLang="zh-CN" dirty="0">
                <a:latin typeface="Cambria" panose="02040503050406030204" pitchFamily="18" charset="0"/>
                <a:ea typeface="宋体" panose="02010600030101010101" pitchFamily="2" charset="-122"/>
              </a:rPr>
              <a:t>ε=3/4</a:t>
            </a:r>
            <a:r>
              <a:rPr lang="zh-CN" altLang="en-US" dirty="0">
                <a:latin typeface="Cambria" panose="02040503050406030204" pitchFamily="18" charset="0"/>
                <a:ea typeface="宋体" panose="02010600030101010101" pitchFamily="2" charset="-122"/>
              </a:rPr>
              <a:t>，则当</a:t>
            </a:r>
            <a:r>
              <a:rPr lang="en-US" altLang="zh-CN" dirty="0">
                <a:latin typeface="Cambria" panose="02040503050406030204" pitchFamily="18" charset="0"/>
                <a:ea typeface="宋体" panose="02010600030101010101" pitchFamily="2" charset="-122"/>
              </a:rPr>
              <a:t>n≥75</a:t>
            </a:r>
            <a:r>
              <a:rPr lang="zh-CN" altLang="en-US" dirty="0">
                <a:latin typeface="Cambria" panose="02040503050406030204" pitchFamily="18" charset="0"/>
                <a:ea typeface="宋体" panose="02010600030101010101" pitchFamily="2" charset="-122"/>
              </a:rPr>
              <a:t>时，大于</a:t>
            </a:r>
            <a:r>
              <a:rPr lang="en-US" altLang="zh-CN" dirty="0">
                <a:latin typeface="Cambria" panose="02040503050406030204" pitchFamily="18" charset="0"/>
                <a:ea typeface="宋体" panose="02010600030101010101" pitchFamily="2" charset="-122"/>
              </a:rPr>
              <a:t>div</a:t>
            </a:r>
            <a:r>
              <a:rPr lang="zh-CN" altLang="en-US" dirty="0">
                <a:latin typeface="Cambria" panose="02040503050406030204" pitchFamily="18" charset="0"/>
                <a:ea typeface="宋体" panose="02010600030101010101" pitchFamily="2" charset="-122"/>
              </a:rPr>
              <a:t>的键值数与小于</a:t>
            </a:r>
            <a:r>
              <a:rPr lang="en-US" altLang="zh-CN" dirty="0">
                <a:latin typeface="Cambria" panose="02040503050406030204" pitchFamily="18" charset="0"/>
                <a:ea typeface="宋体" panose="02010600030101010101" pitchFamily="2" charset="-122"/>
              </a:rPr>
              <a:t>div</a:t>
            </a:r>
            <a:r>
              <a:rPr lang="zh-CN" altLang="en-US" dirty="0">
                <a:latin typeface="Cambria" panose="02040503050406030204" pitchFamily="18" charset="0"/>
                <a:ea typeface="宋体" panose="02010600030101010101" pitchFamily="2" charset="-122"/>
              </a:rPr>
              <a:t>的键值数都小于</a:t>
            </a:r>
            <a:r>
              <a:rPr lang="en-US" altLang="zh-CN" dirty="0" err="1">
                <a:latin typeface="Cambria" panose="02040503050406030204" pitchFamily="18" charset="0"/>
                <a:ea typeface="宋体" panose="02010600030101010101" pitchFamily="2" charset="-122"/>
              </a:rPr>
              <a:t>ε∙n</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23</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433" y="3162734"/>
            <a:ext cx="7249795" cy="3517652"/>
          </a:xfrm>
          <a:prstGeom prst="rect">
            <a:avLst/>
          </a:prstGeom>
          <a:noFill/>
        </p:spPr>
      </p:pic>
    </p:spTree>
    <p:extLst>
      <p:ext uri="{BB962C8B-B14F-4D97-AF65-F5344CB8AC3E}">
        <p14:creationId xmlns:p14="http://schemas.microsoft.com/office/powerpoint/2010/main" val="42644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0"/>
            <a:ext cx="8702339" cy="6288928"/>
          </a:xfrm>
        </p:spPr>
        <p:txBody>
          <a:bodyPr>
            <a:normAutofit fontScale="925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BFPRT</a:t>
            </a:r>
            <a:r>
              <a:rPr lang="zh-CN" altLang="en-US" dirty="0">
                <a:latin typeface="Cambria" panose="02040503050406030204" pitchFamily="18" charset="0"/>
                <a:ea typeface="宋体" panose="02010600030101010101" pitchFamily="2" charset="-122"/>
              </a:rPr>
              <a:t>算法的实现：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、当区间长度不大于</a:t>
            </a:r>
            <a:r>
              <a:rPr lang="en-US" altLang="zh-CN" dirty="0">
                <a:latin typeface="Cambria" panose="02040503050406030204" pitchFamily="18" charset="0"/>
                <a:ea typeface="宋体" panose="02010600030101010101" pitchFamily="2" charset="-122"/>
              </a:rPr>
              <a:t>75</a:t>
            </a:r>
            <a:r>
              <a:rPr lang="zh-CN" altLang="en-US" dirty="0">
                <a:latin typeface="Cambria" panose="02040503050406030204" pitchFamily="18" charset="0"/>
                <a:ea typeface="宋体" panose="02010600030101010101" pitchFamily="2" charset="-122"/>
              </a:rPr>
              <a:t>时，可以选择任一种排序算法，这里采用冒泡排序算法。</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、将每组的中位数放到原数组的前面，可以通过交换实现。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、求下标区间</a:t>
            </a:r>
            <a:r>
              <a:rPr lang="en-US" altLang="zh-CN" dirty="0">
                <a:latin typeface="Cambria" panose="02040503050406030204" pitchFamily="18" charset="0"/>
                <a:ea typeface="宋体" panose="02010600030101010101" pitchFamily="2" charset="-122"/>
              </a:rPr>
              <a:t>[left, right)</a:t>
            </a:r>
            <a:r>
              <a:rPr lang="zh-CN" altLang="en-US" dirty="0">
                <a:latin typeface="Cambria" panose="02040503050406030204" pitchFamily="18" charset="0"/>
                <a:ea typeface="宋体" panose="02010600030101010101" pitchFamily="2" charset="-122"/>
              </a:rPr>
              <a:t>中的中位数即求第</a:t>
            </a:r>
            <a:r>
              <a:rPr lang="en-US" altLang="zh-CN" dirty="0">
                <a:latin typeface="Cambria" panose="02040503050406030204" pitchFamily="18" charset="0"/>
                <a:ea typeface="宋体" panose="02010600030101010101" pitchFamily="2" charset="-122"/>
              </a:rPr>
              <a:t>(right-1-left)/2+1</a:t>
            </a:r>
            <a:r>
              <a:rPr lang="zh-CN" altLang="en-US" dirty="0">
                <a:latin typeface="Cambria" panose="02040503050406030204" pitchFamily="18" charset="0"/>
                <a:ea typeface="宋体" panose="02010600030101010101" pitchFamily="2" charset="-122"/>
              </a:rPr>
              <a:t>小数，可以用递归实现。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、当确定上述中位数后，将中位数交换到第一位，可以通过类似于快速排序算法实现</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只需要处理一半区间</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bfprt</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24</a:t>
            </a:fld>
            <a:endParaRPr lang="zh-CN" altLang="en-US" dirty="0"/>
          </a:p>
        </p:txBody>
      </p:sp>
    </p:spTree>
    <p:extLst>
      <p:ext uri="{BB962C8B-B14F-4D97-AF65-F5344CB8AC3E}">
        <p14:creationId xmlns:p14="http://schemas.microsoft.com/office/powerpoint/2010/main" val="301089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0"/>
            <a:ext cx="8702339" cy="6288928"/>
          </a:xfrm>
        </p:spPr>
        <p:txBody>
          <a:bodyPr>
            <a:normAutofit fontScale="850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6.4 </a:t>
            </a:r>
            <a:r>
              <a:rPr lang="zh-CN" altLang="en-US" b="1" dirty="0">
                <a:latin typeface="Cambria" panose="02040503050406030204" pitchFamily="18" charset="0"/>
                <a:ea typeface="宋体" panose="02010600030101010101" pitchFamily="2" charset="-122"/>
              </a:rPr>
              <a:t>归并排序</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归并排序</a:t>
            </a:r>
            <a:r>
              <a:rPr lang="en-US" altLang="zh-CN" dirty="0">
                <a:latin typeface="Cambria" panose="02040503050406030204" pitchFamily="18" charset="0"/>
                <a:ea typeface="宋体" panose="02010600030101010101" pitchFamily="2" charset="-122"/>
              </a:rPr>
              <a:t>(Merge Sort)</a:t>
            </a:r>
            <a:r>
              <a:rPr lang="zh-CN" altLang="en-US" dirty="0">
                <a:latin typeface="Cambria" panose="02040503050406030204" pitchFamily="18" charset="0"/>
                <a:ea typeface="宋体" panose="02010600030101010101" pitchFamily="2" charset="-122"/>
              </a:rPr>
              <a:t>是将键值序列划分为两个子序列，对子序列采用同样的方法进行处理，直到只剩一个键值为止，然后自底向上依次将两个有序的子序列合并为一个有序序列。</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归并排序：将给定数组</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的下标在区间</a:t>
            </a:r>
            <a:r>
              <a:rPr lang="en-US" altLang="zh-CN" dirty="0">
                <a:latin typeface="Cambria" panose="02040503050406030204" pitchFamily="18" charset="0"/>
                <a:ea typeface="宋体" panose="02010600030101010101" pitchFamily="2" charset="-122"/>
              </a:rPr>
              <a:t>[left, right)</a:t>
            </a:r>
            <a:r>
              <a:rPr lang="zh-CN" altLang="en-US" dirty="0">
                <a:latin typeface="Cambria" panose="02040503050406030204" pitchFamily="18" charset="0"/>
                <a:ea typeface="宋体" panose="02010600030101010101" pitchFamily="2" charset="-122"/>
              </a:rPr>
              <a:t>中的键值进行排序。</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、划分：取区间</a:t>
            </a:r>
            <a:r>
              <a:rPr lang="en-US" altLang="zh-CN" dirty="0">
                <a:latin typeface="Cambria" panose="02040503050406030204" pitchFamily="18" charset="0"/>
                <a:ea typeface="宋体" panose="02010600030101010101" pitchFamily="2" charset="-122"/>
              </a:rPr>
              <a:t>[left, right)</a:t>
            </a:r>
            <a:r>
              <a:rPr lang="zh-CN" altLang="en-US" dirty="0">
                <a:latin typeface="Cambria" panose="02040503050406030204" pitchFamily="18" charset="0"/>
                <a:ea typeface="宋体" panose="02010600030101010101" pitchFamily="2" charset="-122"/>
              </a:rPr>
              <a:t>的中间点</a:t>
            </a:r>
            <a:r>
              <a:rPr lang="en-US" altLang="zh-CN" dirty="0">
                <a:latin typeface="Cambria" panose="02040503050406030204" pitchFamily="18" charset="0"/>
                <a:ea typeface="宋体" panose="02010600030101010101" pitchFamily="2" charset="-122"/>
              </a:rPr>
              <a:t>mid</a:t>
            </a:r>
            <a:r>
              <a:rPr lang="zh-CN" altLang="en-US" dirty="0">
                <a:latin typeface="Cambria" panose="02040503050406030204" pitchFamily="18" charset="0"/>
                <a:ea typeface="宋体" panose="02010600030101010101" pitchFamily="2" charset="-122"/>
              </a:rPr>
              <a:t>，将键值序列划分为长度大致相同的两部分，对两部分再采用同样的方法划分，</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，直到区间长度为</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为止。</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、归并：将上面区间划分过程逆推，即将被划分的区间进行合并。由于当只有</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个元素时是有序的，在逆推过程中每一个子序列都是有序的。</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25</a:t>
            </a:fld>
            <a:endParaRPr lang="zh-CN" altLang="en-US" dirty="0"/>
          </a:p>
        </p:txBody>
      </p:sp>
    </p:spTree>
    <p:extLst>
      <p:ext uri="{BB962C8B-B14F-4D97-AF65-F5344CB8AC3E}">
        <p14:creationId xmlns:p14="http://schemas.microsoft.com/office/powerpoint/2010/main" val="260448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0"/>
            <a:ext cx="8702339" cy="1599939"/>
          </a:xfrm>
        </p:spPr>
        <p:txBody>
          <a:bodyPr>
            <a:normAutofit/>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利用归并排序算法对键值序列</a:t>
            </a:r>
            <a:r>
              <a:rPr lang="en-US" altLang="zh-CN" dirty="0">
                <a:latin typeface="Cambria" panose="02040503050406030204" pitchFamily="18" charset="0"/>
                <a:ea typeface="宋体" panose="02010600030101010101" pitchFamily="2" charset="-122"/>
              </a:rPr>
              <a:t>{5, 3, 2, 9, 4, 8, 3, 6, 1}</a:t>
            </a:r>
            <a:r>
              <a:rPr lang="zh-CN" altLang="en-US" dirty="0">
                <a:latin typeface="Cambria" panose="02040503050406030204" pitchFamily="18" charset="0"/>
                <a:ea typeface="宋体" panose="02010600030101010101" pitchFamily="2" charset="-122"/>
              </a:rPr>
              <a:t>进行排序的逆推过程如下图所示。</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26</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9708" y="1490576"/>
            <a:ext cx="6875492" cy="4828420"/>
          </a:xfrm>
          <a:prstGeom prst="rect">
            <a:avLst/>
          </a:prstGeom>
          <a:noFill/>
        </p:spPr>
      </p:pic>
    </p:spTree>
    <p:extLst>
      <p:ext uri="{BB962C8B-B14F-4D97-AF65-F5344CB8AC3E}">
        <p14:creationId xmlns:p14="http://schemas.microsoft.com/office/powerpoint/2010/main" val="2734256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0"/>
            <a:ext cx="8702339" cy="6288928"/>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归并排序算法的实现见函数</a:t>
            </a:r>
            <a:r>
              <a:rPr lang="en-US" altLang="zh-CN" dirty="0" err="1">
                <a:latin typeface="Cambria" panose="02040503050406030204" pitchFamily="18" charset="0"/>
                <a:ea typeface="宋体" panose="02010600030101010101" pitchFamily="2" charset="-122"/>
              </a:rPr>
              <a:t>merge_sort</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算法的最好、最坏和平均时间复杂度都为</a:t>
            </a:r>
            <a:r>
              <a:rPr lang="en-US" altLang="zh-CN" dirty="0">
                <a:latin typeface="Cambria" panose="02040503050406030204" pitchFamily="18" charset="0"/>
                <a:ea typeface="宋体" panose="02010600030101010101" pitchFamily="2" charset="-122"/>
              </a:rPr>
              <a:t>O(</a:t>
            </a:r>
            <a:r>
              <a:rPr lang="en-US" altLang="zh-CN" dirty="0" err="1">
                <a:latin typeface="Cambria" panose="02040503050406030204" pitchFamily="18" charset="0"/>
                <a:ea typeface="宋体" panose="02010600030101010101" pitchFamily="2" charset="-122"/>
              </a:rPr>
              <a:t>n∙log</a:t>
            </a:r>
            <a:r>
              <a:rPr lang="en-US" altLang="zh-CN" dirty="0">
                <a:latin typeface="Cambria" panose="02040503050406030204" pitchFamily="18" charset="0"/>
                <a:ea typeface="宋体" panose="02010600030101010101" pitchFamily="2" charset="-122"/>
              </a:rPr>
              <a:t> n)</a:t>
            </a:r>
            <a:r>
              <a:rPr lang="zh-CN" altLang="en-US" dirty="0">
                <a:latin typeface="Cambria" panose="02040503050406030204" pitchFamily="18" charset="0"/>
                <a:ea typeface="宋体" panose="02010600030101010101" pitchFamily="2" charset="-122"/>
              </a:rPr>
              <a:t>。空间复杂度为</a:t>
            </a:r>
            <a:r>
              <a:rPr lang="en-US" altLang="zh-CN" dirty="0">
                <a:latin typeface="Cambria" panose="02040503050406030204" pitchFamily="18" charset="0"/>
                <a:ea typeface="宋体" panose="02010600030101010101" pitchFamily="2" charset="-122"/>
              </a:rPr>
              <a:t>O(n)</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归并排序算法是稳定的排序算法。</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27</a:t>
            </a:fld>
            <a:endParaRPr lang="zh-CN" altLang="en-US" dirty="0"/>
          </a:p>
        </p:txBody>
      </p:sp>
    </p:spTree>
    <p:extLst>
      <p:ext uri="{BB962C8B-B14F-4D97-AF65-F5344CB8AC3E}">
        <p14:creationId xmlns:p14="http://schemas.microsoft.com/office/powerpoint/2010/main" val="357108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09"/>
            <a:ext cx="8718965" cy="3212609"/>
          </a:xfrm>
        </p:spPr>
        <p:txBody>
          <a:bodyPr>
            <a:normAutofit fontScale="77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求含有</a:t>
            </a:r>
            <a:r>
              <a:rPr lang="en-US" altLang="zh-CN"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个元素的序列</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中逆序对的数量。</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在归并排序算法的归并过程中，假设</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j</a:t>
            </a:r>
            <a:r>
              <a:rPr lang="zh-CN" altLang="en-US" dirty="0">
                <a:latin typeface="Cambria" panose="02040503050406030204" pitchFamily="18" charset="0"/>
                <a:ea typeface="宋体" panose="02010600030101010101" pitchFamily="2" charset="-122"/>
              </a:rPr>
              <a:t>的初始位置如下图</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所示，此时</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a[j]</a:t>
            </a:r>
            <a:r>
              <a:rPr lang="zh-CN" altLang="en-US" dirty="0">
                <a:latin typeface="Cambria" panose="02040503050406030204" pitchFamily="18" charset="0"/>
                <a:ea typeface="宋体" panose="02010600030101010101" pitchFamily="2" charset="-122"/>
              </a:rPr>
              <a:t>，则</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与</a:t>
            </a:r>
            <a:r>
              <a:rPr lang="en-US" altLang="zh-CN" dirty="0">
                <a:latin typeface="Cambria" panose="02040503050406030204" pitchFamily="18" charset="0"/>
                <a:ea typeface="宋体" panose="02010600030101010101" pitchFamily="2" charset="-122"/>
              </a:rPr>
              <a:t>a[j]</a:t>
            </a:r>
            <a:r>
              <a:rPr lang="zh-CN" altLang="en-US" dirty="0">
                <a:latin typeface="Cambria" panose="02040503050406030204" pitchFamily="18" charset="0"/>
                <a:ea typeface="宋体" panose="02010600030101010101" pitchFamily="2" charset="-122"/>
              </a:rPr>
              <a:t>为逆序对。另外，由于左半部分已排好序，因此下标在区间</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 mid]</a:t>
            </a:r>
            <a:r>
              <a:rPr lang="zh-CN" altLang="en-US" dirty="0">
                <a:latin typeface="Cambria" panose="02040503050406030204" pitchFamily="18" charset="0"/>
                <a:ea typeface="宋体" panose="02010600030101010101" pitchFamily="2" charset="-122"/>
              </a:rPr>
              <a:t>之间的元素值都大于</a:t>
            </a:r>
            <a:r>
              <a:rPr lang="en-US" altLang="zh-CN" dirty="0">
                <a:latin typeface="Cambria" panose="02040503050406030204" pitchFamily="18" charset="0"/>
                <a:ea typeface="宋体" panose="02010600030101010101" pitchFamily="2" charset="-122"/>
              </a:rPr>
              <a:t>a[j]</a:t>
            </a:r>
            <a:r>
              <a:rPr lang="zh-CN" altLang="en-US" dirty="0">
                <a:latin typeface="Cambria" panose="02040503050406030204" pitchFamily="18" charset="0"/>
                <a:ea typeface="宋体" panose="02010600030101010101" pitchFamily="2" charset="-122"/>
              </a:rPr>
              <a:t>，因此此时逆序对的数量增加</a:t>
            </a:r>
            <a:r>
              <a:rPr lang="en-US" altLang="zh-CN" dirty="0">
                <a:latin typeface="Cambria" panose="02040503050406030204" pitchFamily="18" charset="0"/>
                <a:ea typeface="宋体" panose="02010600030101010101" pitchFamily="2" charset="-122"/>
              </a:rPr>
              <a:t>mid-i+1=5</a:t>
            </a:r>
            <a:r>
              <a:rPr lang="zh-CN" altLang="en-US" dirty="0">
                <a:latin typeface="Cambria" panose="02040503050406030204" pitchFamily="18" charset="0"/>
                <a:ea typeface="宋体" panose="02010600030101010101" pitchFamily="2" charset="-122"/>
              </a:rPr>
              <a:t>。在下图</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中，与</a:t>
            </a:r>
            <a:r>
              <a:rPr lang="en-US" altLang="zh-CN" dirty="0">
                <a:latin typeface="Cambria" panose="02040503050406030204" pitchFamily="18" charset="0"/>
                <a:ea typeface="宋体" panose="02010600030101010101" pitchFamily="2" charset="-122"/>
              </a:rPr>
              <a:t>a[j]</a:t>
            </a:r>
            <a:r>
              <a:rPr lang="zh-CN" altLang="en-US" dirty="0">
                <a:latin typeface="Cambria" panose="02040503050406030204" pitchFamily="18" charset="0"/>
                <a:ea typeface="宋体" panose="02010600030101010101" pitchFamily="2" charset="-122"/>
              </a:rPr>
              <a:t>成为逆序对的数量为</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实现见函数</a:t>
            </a:r>
            <a:r>
              <a:rPr lang="en-US" altLang="zh-CN" dirty="0" err="1">
                <a:latin typeface="Cambria" panose="02040503050406030204" pitchFamily="18" charset="0"/>
                <a:ea typeface="宋体" panose="02010600030101010101" pitchFamily="2" charset="-122"/>
              </a:rPr>
              <a:t>reOrder</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用这种方法求逆序对数的平均时间复杂度为</a:t>
            </a:r>
            <a:r>
              <a:rPr lang="en-US" altLang="zh-CN" dirty="0">
                <a:latin typeface="Cambria" panose="02040503050406030204" pitchFamily="18" charset="0"/>
                <a:ea typeface="宋体" panose="02010600030101010101" pitchFamily="2" charset="-122"/>
              </a:rPr>
              <a:t>O(</a:t>
            </a:r>
            <a:r>
              <a:rPr lang="en-US" altLang="zh-CN" dirty="0" err="1">
                <a:latin typeface="Cambria" panose="02040503050406030204" pitchFamily="18" charset="0"/>
                <a:ea typeface="宋体" panose="02010600030101010101" pitchFamily="2" charset="-122"/>
              </a:rPr>
              <a:t>n∙log</a:t>
            </a:r>
            <a:r>
              <a:rPr lang="en-US" altLang="zh-CN" dirty="0">
                <a:latin typeface="Cambria" panose="02040503050406030204" pitchFamily="18" charset="0"/>
                <a:ea typeface="宋体" panose="02010600030101010101" pitchFamily="2" charset="-122"/>
              </a:rPr>
              <a:t> n)</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28</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0065" y="3228705"/>
            <a:ext cx="5070736" cy="3350284"/>
          </a:xfrm>
          <a:prstGeom prst="rect">
            <a:avLst/>
          </a:prstGeom>
          <a:noFill/>
        </p:spPr>
      </p:pic>
    </p:spTree>
    <p:extLst>
      <p:ext uri="{BB962C8B-B14F-4D97-AF65-F5344CB8AC3E}">
        <p14:creationId xmlns:p14="http://schemas.microsoft.com/office/powerpoint/2010/main" val="191254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09"/>
            <a:ext cx="8718965" cy="6288929"/>
          </a:xfrm>
        </p:spPr>
        <p:txBody>
          <a:bodyPr>
            <a:normAutofit/>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6.5 STL</a:t>
            </a:r>
            <a:r>
              <a:rPr lang="zh-CN" altLang="en-US" b="1" dirty="0">
                <a:latin typeface="Cambria" panose="02040503050406030204" pitchFamily="18" charset="0"/>
                <a:ea typeface="宋体" panose="02010600030101010101" pitchFamily="2" charset="-122"/>
              </a:rPr>
              <a:t>中的</a:t>
            </a:r>
            <a:r>
              <a:rPr lang="en-US" altLang="zh-CN" b="1" dirty="0">
                <a:latin typeface="Cambria" panose="02040503050406030204" pitchFamily="18" charset="0"/>
                <a:ea typeface="宋体" panose="02010600030101010101" pitchFamily="2" charset="-122"/>
              </a:rPr>
              <a:t>sort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STL</a:t>
            </a:r>
            <a:r>
              <a:rPr lang="zh-CN" altLang="en-US" dirty="0">
                <a:latin typeface="Cambria" panose="02040503050406030204" pitchFamily="18" charset="0"/>
                <a:ea typeface="宋体" panose="02010600030101010101" pitchFamily="2" charset="-122"/>
              </a:rPr>
              <a:t>中的</a:t>
            </a:r>
            <a:r>
              <a:rPr lang="en-US" altLang="zh-CN" dirty="0">
                <a:latin typeface="Cambria" panose="02040503050406030204" pitchFamily="18" charset="0"/>
                <a:ea typeface="宋体" panose="02010600030101010101" pitchFamily="2" charset="-122"/>
              </a:rPr>
              <a:t>sort</a:t>
            </a:r>
            <a:r>
              <a:rPr lang="zh-CN" altLang="en-US" dirty="0">
                <a:latin typeface="Cambria" panose="02040503050406030204" pitchFamily="18" charset="0"/>
                <a:ea typeface="宋体" panose="02010600030101010101" pitchFamily="2" charset="-122"/>
              </a:rPr>
              <a:t>并不是上述某种特定的排序算法，而是根据数据量的大小选择某种排序算法或几个排序算法的组合：</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当数据量大时采用快速排序算法；</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一旦划分后的子序列中元素个数小于</a:t>
            </a:r>
            <a:r>
              <a:rPr lang="en-US" altLang="zh-CN" dirty="0">
                <a:latin typeface="Cambria" panose="02040503050406030204" pitchFamily="18" charset="0"/>
                <a:ea typeface="宋体" panose="02010600030101010101" pitchFamily="2" charset="-122"/>
              </a:rPr>
              <a:t>16</a:t>
            </a:r>
            <a:r>
              <a:rPr lang="zh-CN" altLang="en-US" dirty="0">
                <a:latin typeface="Cambria" panose="02040503050406030204" pitchFamily="18" charset="0"/>
                <a:ea typeface="宋体" panose="02010600030101010101" pitchFamily="2" charset="-122"/>
              </a:rPr>
              <a:t>，则利用直接插入排序，目的是为了避免快速排序中的递归操作所带来额外开销；</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如果递归层次过深，则改用堆排序。</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29</a:t>
            </a:fld>
            <a:endParaRPr lang="zh-CN" altLang="en-US" dirty="0"/>
          </a:p>
        </p:txBody>
      </p:sp>
    </p:spTree>
    <p:extLst>
      <p:ext uri="{BB962C8B-B14F-4D97-AF65-F5344CB8AC3E}">
        <p14:creationId xmlns:p14="http://schemas.microsoft.com/office/powerpoint/2010/main" val="301151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237658" cy="6423679"/>
          </a:xfrm>
        </p:spPr>
        <p:txBody>
          <a:bodyPr>
            <a:normAutofit lnSpcReduction="10000"/>
          </a:bodyPr>
          <a:lstStyle/>
          <a:p>
            <a:pPr marL="0" indent="357188">
              <a:lnSpc>
                <a:spcPct val="150000"/>
              </a:lnSpc>
              <a:buNone/>
            </a:pPr>
            <a:r>
              <a:rPr lang="zh-CN" altLang="en-US" dirty="0">
                <a:latin typeface="Cambria" panose="02040503050406030204" pitchFamily="18" charset="0"/>
                <a:ea typeface="宋体" panose="02010600030101010101" pitchFamily="2" charset="-122"/>
              </a:rPr>
              <a:t>目录：</a:t>
            </a:r>
            <a:endParaRPr lang="en-US" altLang="zh-CN" dirty="0">
              <a:latin typeface="Cambria" panose="02040503050406030204" pitchFamily="18" charset="0"/>
              <a:ea typeface="宋体" panose="02010600030101010101" pitchFamily="2" charset="-122"/>
            </a:endParaRPr>
          </a:p>
          <a:p>
            <a:pPr marL="0" indent="357188">
              <a:lnSpc>
                <a:spcPct val="150000"/>
              </a:lnSpc>
              <a:buNone/>
            </a:pPr>
            <a:r>
              <a:rPr lang="en-US" altLang="zh-CN" dirty="0">
                <a:latin typeface="Cambria" panose="02040503050406030204" pitchFamily="18" charset="0"/>
                <a:ea typeface="宋体" panose="02010600030101010101" pitchFamily="2" charset="-122"/>
              </a:rPr>
              <a:t>6.1 </a:t>
            </a:r>
            <a:r>
              <a:rPr lang="zh-CN" altLang="en-US" dirty="0">
                <a:latin typeface="Cambria" panose="02040503050406030204" pitchFamily="18" charset="0"/>
                <a:ea typeface="宋体" panose="02010600030101010101" pitchFamily="2" charset="-122"/>
              </a:rPr>
              <a:t>插入排序</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2" action="ppaction://hlinksldjump"/>
              </a:rPr>
              <a:t>链接</a:t>
            </a:r>
            <a:r>
              <a:rPr lang="en-US" altLang="zh-CN" dirty="0">
                <a:latin typeface="Cambria" panose="02040503050406030204" pitchFamily="18" charset="0"/>
                <a:ea typeface="宋体" panose="02010600030101010101" pitchFamily="2" charset="-122"/>
              </a:rPr>
              <a:t>]</a:t>
            </a:r>
          </a:p>
          <a:p>
            <a:pPr marL="0" indent="357188">
              <a:lnSpc>
                <a:spcPct val="150000"/>
              </a:lnSpc>
              <a:buNone/>
            </a:pPr>
            <a:r>
              <a:rPr lang="en-US" altLang="zh-CN" dirty="0">
                <a:latin typeface="Cambria" panose="02040503050406030204" pitchFamily="18" charset="0"/>
                <a:ea typeface="宋体" panose="02010600030101010101" pitchFamily="2" charset="-122"/>
              </a:rPr>
              <a:t>6.2 </a:t>
            </a:r>
            <a:r>
              <a:rPr lang="zh-CN" altLang="en-US" dirty="0">
                <a:latin typeface="Cambria" panose="02040503050406030204" pitchFamily="18" charset="0"/>
                <a:ea typeface="宋体" panose="02010600030101010101" pitchFamily="2" charset="-122"/>
              </a:rPr>
              <a:t>选择排序</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3" action="ppaction://hlinksldjump"/>
              </a:rPr>
              <a:t>链接</a:t>
            </a:r>
            <a:r>
              <a:rPr lang="en-US" altLang="zh-CN" dirty="0">
                <a:latin typeface="Cambria" panose="02040503050406030204" pitchFamily="18" charset="0"/>
                <a:ea typeface="宋体" panose="02010600030101010101" pitchFamily="2" charset="-122"/>
              </a:rPr>
              <a:t>]</a:t>
            </a:r>
          </a:p>
          <a:p>
            <a:pPr marL="0" indent="357188">
              <a:lnSpc>
                <a:spcPct val="150000"/>
              </a:lnSpc>
              <a:buNone/>
            </a:pPr>
            <a:r>
              <a:rPr lang="en-US" altLang="zh-CN" dirty="0">
                <a:latin typeface="Cambria" panose="02040503050406030204" pitchFamily="18" charset="0"/>
                <a:ea typeface="宋体" panose="02010600030101010101" pitchFamily="2" charset="-122"/>
              </a:rPr>
              <a:t>6.3 </a:t>
            </a:r>
            <a:r>
              <a:rPr lang="zh-CN" altLang="en-US" dirty="0">
                <a:latin typeface="Cambria" panose="02040503050406030204" pitchFamily="18" charset="0"/>
                <a:ea typeface="宋体" panose="02010600030101010101" pitchFamily="2" charset="-122"/>
              </a:rPr>
              <a:t>交换排序</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4" action="ppaction://hlinksldjump"/>
              </a:rPr>
              <a:t>链接</a:t>
            </a:r>
            <a:r>
              <a:rPr lang="en-US" altLang="zh-CN" dirty="0">
                <a:latin typeface="Cambria" panose="02040503050406030204" pitchFamily="18" charset="0"/>
                <a:ea typeface="宋体" panose="02010600030101010101" pitchFamily="2" charset="-122"/>
                <a:hlinkClick r:id="rId4" action="ppaction://hlinksldjump"/>
              </a:rPr>
              <a:t>]</a:t>
            </a:r>
            <a:endParaRPr lang="en-US" altLang="zh-CN" dirty="0">
              <a:latin typeface="Cambria" panose="02040503050406030204" pitchFamily="18" charset="0"/>
              <a:ea typeface="宋体" panose="02010600030101010101" pitchFamily="2" charset="-122"/>
            </a:endParaRPr>
          </a:p>
          <a:p>
            <a:pPr marL="0" indent="357188">
              <a:lnSpc>
                <a:spcPct val="150000"/>
              </a:lnSpc>
              <a:buNone/>
            </a:pPr>
            <a:r>
              <a:rPr lang="en-US" altLang="zh-CN" dirty="0">
                <a:latin typeface="Cambria" panose="02040503050406030204" pitchFamily="18" charset="0"/>
                <a:ea typeface="宋体" panose="02010600030101010101" pitchFamily="2" charset="-122"/>
              </a:rPr>
              <a:t>6.4 </a:t>
            </a:r>
            <a:r>
              <a:rPr lang="zh-CN" altLang="en-US" dirty="0">
                <a:latin typeface="Cambria" panose="02040503050406030204" pitchFamily="18" charset="0"/>
                <a:ea typeface="宋体" panose="02010600030101010101" pitchFamily="2" charset="-122"/>
              </a:rPr>
              <a:t>归并排序</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5" action="ppaction://hlinksldjump"/>
              </a:rPr>
              <a:t>链接</a:t>
            </a:r>
            <a:r>
              <a:rPr lang="en-US" altLang="zh-CN" dirty="0">
                <a:latin typeface="Cambria" panose="02040503050406030204" pitchFamily="18" charset="0"/>
                <a:ea typeface="宋体" panose="02010600030101010101" pitchFamily="2" charset="-122"/>
              </a:rPr>
              <a:t>]</a:t>
            </a:r>
          </a:p>
          <a:p>
            <a:pPr marL="0" indent="357188">
              <a:lnSpc>
                <a:spcPct val="150000"/>
              </a:lnSpc>
              <a:buNone/>
            </a:pPr>
            <a:r>
              <a:rPr lang="en-US" altLang="zh-CN" dirty="0">
                <a:latin typeface="Cambria" panose="02040503050406030204" pitchFamily="18" charset="0"/>
                <a:ea typeface="宋体" panose="02010600030101010101" pitchFamily="2" charset="-122"/>
              </a:rPr>
              <a:t>6.5 STL</a:t>
            </a:r>
            <a:r>
              <a:rPr lang="zh-CN" altLang="en-US" dirty="0">
                <a:latin typeface="Cambria" panose="02040503050406030204" pitchFamily="18" charset="0"/>
                <a:ea typeface="宋体" panose="02010600030101010101" pitchFamily="2" charset="-122"/>
              </a:rPr>
              <a:t>中的</a:t>
            </a:r>
            <a:r>
              <a:rPr lang="en-US" altLang="zh-CN" dirty="0">
                <a:latin typeface="Cambria" panose="02040503050406030204" pitchFamily="18" charset="0"/>
                <a:ea typeface="宋体" panose="02010600030101010101" pitchFamily="2" charset="-122"/>
              </a:rPr>
              <a:t>sort[</a:t>
            </a:r>
            <a:r>
              <a:rPr lang="zh-CN" altLang="en-US" dirty="0">
                <a:latin typeface="Cambria" panose="02040503050406030204" pitchFamily="18" charset="0"/>
                <a:ea typeface="宋体" panose="02010600030101010101" pitchFamily="2" charset="-122"/>
                <a:hlinkClick r:id="rId6" action="ppaction://hlinksldjump"/>
              </a:rPr>
              <a:t>链接</a:t>
            </a:r>
            <a:r>
              <a:rPr lang="en-US" altLang="zh-CN" dirty="0">
                <a:latin typeface="Cambria" panose="02040503050406030204" pitchFamily="18" charset="0"/>
                <a:ea typeface="宋体" panose="02010600030101010101" pitchFamily="2" charset="-122"/>
              </a:rPr>
              <a:t>]</a:t>
            </a:r>
          </a:p>
          <a:p>
            <a:pPr marL="0" indent="357188">
              <a:lnSpc>
                <a:spcPct val="150000"/>
              </a:lnSpc>
              <a:buNone/>
            </a:pPr>
            <a:r>
              <a:rPr lang="en-US" altLang="zh-CN" dirty="0">
                <a:latin typeface="Cambria" panose="02040503050406030204" pitchFamily="18" charset="0"/>
                <a:ea typeface="宋体" panose="02010600030101010101" pitchFamily="2" charset="-122"/>
              </a:rPr>
              <a:t>6.6 </a:t>
            </a:r>
            <a:r>
              <a:rPr lang="zh-CN" altLang="en-US" dirty="0">
                <a:latin typeface="Cambria" panose="02040503050406030204" pitchFamily="18" charset="0"/>
                <a:ea typeface="宋体" panose="02010600030101010101" pitchFamily="2" charset="-122"/>
              </a:rPr>
              <a:t>判定树</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7" action="ppaction://hlinksldjump"/>
              </a:rPr>
              <a:t>链接</a:t>
            </a:r>
            <a:r>
              <a:rPr lang="en-US" altLang="zh-CN" dirty="0">
                <a:latin typeface="Cambria" panose="02040503050406030204" pitchFamily="18" charset="0"/>
                <a:ea typeface="宋体" panose="02010600030101010101" pitchFamily="2" charset="-122"/>
              </a:rPr>
              <a:t>]</a:t>
            </a:r>
          </a:p>
          <a:p>
            <a:pPr marL="0" indent="357188">
              <a:lnSpc>
                <a:spcPct val="150000"/>
              </a:lnSpc>
              <a:buNone/>
            </a:pPr>
            <a:r>
              <a:rPr lang="en-US" altLang="zh-CN" dirty="0">
                <a:latin typeface="Cambria" panose="02040503050406030204" pitchFamily="18" charset="0"/>
                <a:ea typeface="宋体" panose="02010600030101010101" pitchFamily="2" charset="-122"/>
              </a:rPr>
              <a:t>6.7 </a:t>
            </a:r>
            <a:r>
              <a:rPr lang="zh-CN" altLang="en-US" dirty="0">
                <a:latin typeface="Cambria" panose="02040503050406030204" pitchFamily="18" charset="0"/>
                <a:ea typeface="宋体" panose="02010600030101010101" pitchFamily="2" charset="-122"/>
              </a:rPr>
              <a:t>分配类排序</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8" action="ppaction://hlinksldjump"/>
              </a:rPr>
              <a:t>链接</a:t>
            </a:r>
            <a:r>
              <a:rPr lang="en-US" altLang="zh-CN" dirty="0">
                <a:latin typeface="Cambria" panose="02040503050406030204" pitchFamily="18" charset="0"/>
                <a:ea typeface="宋体" panose="02010600030101010101" pitchFamily="2" charset="-122"/>
              </a:rPr>
              <a:t>]</a:t>
            </a:r>
          </a:p>
          <a:p>
            <a:pPr marL="0" indent="357188">
              <a:lnSpc>
                <a:spcPct val="150000"/>
              </a:lnSpc>
              <a:buNone/>
            </a:pPr>
            <a:r>
              <a:rPr lang="en-US" altLang="zh-CN" dirty="0">
                <a:latin typeface="Cambria" panose="02040503050406030204" pitchFamily="18" charset="0"/>
                <a:ea typeface="宋体" panose="02010600030101010101" pitchFamily="2" charset="-122"/>
              </a:rPr>
              <a:t>6.8 </a:t>
            </a:r>
            <a:r>
              <a:rPr lang="zh-CN" altLang="en-US" dirty="0">
                <a:latin typeface="Cambria" panose="02040503050406030204" pitchFamily="18" charset="0"/>
                <a:ea typeface="宋体" panose="02010600030101010101" pitchFamily="2" charset="-122"/>
              </a:rPr>
              <a:t>外部排序</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hlinkClick r:id="rId9" action="ppaction://hlinksldjump"/>
              </a:rPr>
              <a:t>链接</a:t>
            </a:r>
            <a:r>
              <a:rPr lang="en-US" altLang="zh-CN"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a:t>
            </a:fld>
            <a:endParaRPr lang="zh-CN" altLang="en-US" dirty="0"/>
          </a:p>
        </p:txBody>
      </p:sp>
    </p:spTree>
    <p:extLst>
      <p:ext uri="{BB962C8B-B14F-4D97-AF65-F5344CB8AC3E}">
        <p14:creationId xmlns:p14="http://schemas.microsoft.com/office/powerpoint/2010/main" val="173119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09"/>
            <a:ext cx="8718965" cy="6288929"/>
          </a:xfrm>
        </p:spPr>
        <p:txBody>
          <a:bodyPr>
            <a:normAutofit fontScale="92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STL</a:t>
            </a:r>
            <a:r>
              <a:rPr lang="zh-CN" altLang="en-US" dirty="0">
                <a:latin typeface="Cambria" panose="02040503050406030204" pitchFamily="18" charset="0"/>
                <a:ea typeface="宋体" panose="02010600030101010101" pitchFamily="2" charset="-122"/>
              </a:rPr>
              <a:t>中的</a:t>
            </a:r>
            <a:r>
              <a:rPr lang="en-US" altLang="zh-CN" dirty="0">
                <a:latin typeface="Cambria" panose="02040503050406030204" pitchFamily="18" charset="0"/>
                <a:ea typeface="宋体" panose="02010600030101010101" pitchFamily="2" charset="-122"/>
              </a:rPr>
              <a:t>sort</a:t>
            </a:r>
            <a:r>
              <a:rPr lang="zh-CN" altLang="en-US" dirty="0">
                <a:latin typeface="Cambria" panose="02040503050406030204" pitchFamily="18" charset="0"/>
                <a:ea typeface="宋体" panose="02010600030101010101" pitchFamily="2" charset="-122"/>
              </a:rPr>
              <a:t>算法并不是稳定的，如果要得到稳定的排序，则可以采用另一个排序函数：</a:t>
            </a:r>
            <a:r>
              <a:rPr lang="en-US" altLang="zh-CN" dirty="0" err="1">
                <a:latin typeface="Cambria" panose="02040503050406030204" pitchFamily="18" charset="0"/>
                <a:ea typeface="宋体" panose="02010600030101010101" pitchFamily="2" charset="-122"/>
              </a:rPr>
              <a:t>stable_sort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STL</a:t>
            </a:r>
            <a:r>
              <a:rPr lang="zh-CN" altLang="en-US" dirty="0">
                <a:latin typeface="Cambria" panose="02040503050406030204" pitchFamily="18" charset="0"/>
                <a:ea typeface="宋体" panose="02010600030101010101" pitchFamily="2" charset="-122"/>
              </a:rPr>
              <a:t>中还有其他与排序相关的算法：</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partial_sort</a:t>
            </a:r>
            <a:r>
              <a:rPr lang="zh-CN" altLang="en-US" dirty="0">
                <a:latin typeface="Cambria" panose="02040503050406030204" pitchFamily="18" charset="0"/>
                <a:ea typeface="宋体" panose="02010600030101010101" pitchFamily="2" charset="-122"/>
              </a:rPr>
              <a:t>：调用方法为</a:t>
            </a:r>
            <a:r>
              <a:rPr lang="en-US" altLang="zh-CN" dirty="0" err="1">
                <a:latin typeface="Cambria" panose="02040503050406030204" pitchFamily="18" charset="0"/>
                <a:ea typeface="宋体" panose="02010600030101010101" pitchFamily="2" charset="-122"/>
              </a:rPr>
              <a:t>partial_sort</a:t>
            </a:r>
            <a:r>
              <a:rPr lang="en-US" altLang="zh-CN" dirty="0">
                <a:latin typeface="Cambria" panose="02040503050406030204" pitchFamily="18" charset="0"/>
                <a:ea typeface="宋体" panose="02010600030101010101" pitchFamily="2" charset="-122"/>
              </a:rPr>
              <a:t>(a, </a:t>
            </a:r>
            <a:r>
              <a:rPr lang="en-US" altLang="zh-CN" dirty="0" err="1">
                <a:latin typeface="Cambria" panose="02040503050406030204" pitchFamily="18" charset="0"/>
                <a:ea typeface="宋体" panose="02010600030101010101" pitchFamily="2" charset="-122"/>
              </a:rPr>
              <a:t>a+m</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a+n</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，其中</a:t>
            </a:r>
            <a:r>
              <a:rPr lang="en-US" altLang="zh-CN" dirty="0" err="1">
                <a:latin typeface="Cambria" panose="02040503050406030204" pitchFamily="18" charset="0"/>
                <a:ea typeface="宋体" panose="02010600030101010101" pitchFamily="2" charset="-122"/>
              </a:rPr>
              <a:t>m≤n</a:t>
            </a:r>
            <a:r>
              <a:rPr lang="zh-CN" altLang="en-US" dirty="0">
                <a:latin typeface="Cambria" panose="02040503050406030204" pitchFamily="18" charset="0"/>
                <a:ea typeface="宋体" panose="02010600030101010101" pitchFamily="2" charset="-122"/>
              </a:rPr>
              <a:t>，功能是将</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的最小的</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个键值移到</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的前端，并进行排序，对于其他键值则不排序。当</a:t>
            </a:r>
            <a:r>
              <a:rPr lang="en-US" altLang="zh-CN" dirty="0">
                <a:latin typeface="Cambria" panose="02040503050406030204" pitchFamily="18" charset="0"/>
                <a:ea typeface="宋体" panose="02010600030101010101" pitchFamily="2" charset="-122"/>
              </a:rPr>
              <a:t>m=n</a:t>
            </a:r>
            <a:r>
              <a:rPr lang="zh-CN" altLang="en-US" dirty="0">
                <a:latin typeface="Cambria" panose="02040503050406030204" pitchFamily="18" charset="0"/>
                <a:ea typeface="宋体" panose="02010600030101010101" pitchFamily="2" charset="-122"/>
              </a:rPr>
              <a:t>时，该函数的功能与</a:t>
            </a:r>
            <a:r>
              <a:rPr lang="en-US" altLang="zh-CN" dirty="0">
                <a:latin typeface="Cambria" panose="02040503050406030204" pitchFamily="18" charset="0"/>
                <a:ea typeface="宋体" panose="02010600030101010101" pitchFamily="2" charset="-122"/>
              </a:rPr>
              <a:t>sort</a:t>
            </a:r>
            <a:r>
              <a:rPr lang="zh-CN" altLang="en-US" dirty="0">
                <a:latin typeface="Cambria" panose="02040503050406030204" pitchFamily="18" charset="0"/>
                <a:ea typeface="宋体" panose="02010600030101010101" pitchFamily="2" charset="-122"/>
              </a:rPr>
              <a:t>一致。</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nth_element</a:t>
            </a:r>
            <a:r>
              <a:rPr lang="zh-CN" altLang="en-US" dirty="0">
                <a:latin typeface="Cambria" panose="02040503050406030204" pitchFamily="18" charset="0"/>
                <a:ea typeface="宋体" panose="02010600030101010101" pitchFamily="2" charset="-122"/>
              </a:rPr>
              <a:t>：调用方法为</a:t>
            </a:r>
            <a:r>
              <a:rPr lang="en-US" altLang="zh-CN" dirty="0" err="1">
                <a:latin typeface="Cambria" panose="02040503050406030204" pitchFamily="18" charset="0"/>
                <a:ea typeface="宋体" panose="02010600030101010101" pitchFamily="2" charset="-122"/>
              </a:rPr>
              <a:t>nth_element</a:t>
            </a:r>
            <a:r>
              <a:rPr lang="en-US" altLang="zh-CN" dirty="0">
                <a:latin typeface="Cambria" panose="02040503050406030204" pitchFamily="18" charset="0"/>
                <a:ea typeface="宋体" panose="02010600030101010101" pitchFamily="2" charset="-122"/>
              </a:rPr>
              <a:t>(a, </a:t>
            </a:r>
            <a:r>
              <a:rPr lang="en-US" altLang="zh-CN" dirty="0" err="1">
                <a:latin typeface="Cambria" panose="02040503050406030204" pitchFamily="18" charset="0"/>
                <a:ea typeface="宋体" panose="02010600030101010101" pitchFamily="2" charset="-122"/>
              </a:rPr>
              <a:t>a+m</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a+n</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，其中</a:t>
            </a:r>
            <a:r>
              <a:rPr lang="en-US" altLang="zh-CN" dirty="0" err="1">
                <a:latin typeface="Cambria" panose="02040503050406030204" pitchFamily="18" charset="0"/>
                <a:ea typeface="宋体" panose="02010600030101010101" pitchFamily="2" charset="-122"/>
              </a:rPr>
              <a:t>m≤n</a:t>
            </a:r>
            <a:r>
              <a:rPr lang="zh-CN" altLang="en-US" dirty="0">
                <a:latin typeface="Cambria" panose="02040503050406030204" pitchFamily="18" charset="0"/>
                <a:ea typeface="宋体" panose="02010600030101010101" pitchFamily="2" charset="-122"/>
              </a:rPr>
              <a:t>，功能是将</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的第</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小键值移动到下标</a:t>
            </a:r>
            <a:r>
              <a:rPr lang="en-US" altLang="zh-CN" dirty="0">
                <a:latin typeface="Cambria" panose="02040503050406030204" pitchFamily="18" charset="0"/>
                <a:ea typeface="宋体" panose="02010600030101010101" pitchFamily="2" charset="-122"/>
              </a:rPr>
              <a:t>m-1</a:t>
            </a:r>
            <a:r>
              <a:rPr lang="zh-CN" altLang="en-US" dirty="0">
                <a:latin typeface="Cambria" panose="02040503050406030204" pitchFamily="18" charset="0"/>
                <a:ea typeface="宋体" panose="02010600030101010101" pitchFamily="2" charset="-122"/>
              </a:rPr>
              <a:t>处，</a:t>
            </a:r>
            <a:r>
              <a:rPr lang="en-US" altLang="zh-CN" dirty="0">
                <a:latin typeface="Cambria" panose="02040503050406030204" pitchFamily="18" charset="0"/>
                <a:ea typeface="宋体" panose="02010600030101010101" pitchFamily="2" charset="-122"/>
              </a:rPr>
              <a:t>a[m-1]</a:t>
            </a:r>
            <a:r>
              <a:rPr lang="zh-CN" altLang="en-US" dirty="0">
                <a:latin typeface="Cambria" panose="02040503050406030204" pitchFamily="18" charset="0"/>
                <a:ea typeface="宋体" panose="02010600030101010101" pitchFamily="2" charset="-122"/>
              </a:rPr>
              <a:t>即为</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的第</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小键值。当调用该函数时，</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中下标小于</a:t>
            </a:r>
            <a:r>
              <a:rPr lang="en-US" altLang="zh-CN" dirty="0">
                <a:latin typeface="Cambria" panose="02040503050406030204" pitchFamily="18" charset="0"/>
                <a:ea typeface="宋体" panose="02010600030101010101" pitchFamily="2" charset="-122"/>
              </a:rPr>
              <a:t>m-1</a:t>
            </a:r>
            <a:r>
              <a:rPr lang="zh-CN" altLang="en-US" dirty="0">
                <a:latin typeface="Cambria" panose="02040503050406030204" pitchFamily="18" charset="0"/>
                <a:ea typeface="宋体" panose="02010600030101010101" pitchFamily="2" charset="-122"/>
              </a:rPr>
              <a:t>的键值都不大于</a:t>
            </a:r>
            <a:r>
              <a:rPr lang="en-US" altLang="zh-CN" dirty="0">
                <a:latin typeface="Cambria" panose="02040503050406030204" pitchFamily="18" charset="0"/>
                <a:ea typeface="宋体" panose="02010600030101010101" pitchFamily="2" charset="-122"/>
              </a:rPr>
              <a:t>a[m-1]</a:t>
            </a:r>
            <a:r>
              <a:rPr lang="zh-CN" altLang="en-US" dirty="0">
                <a:latin typeface="Cambria" panose="02040503050406030204" pitchFamily="18" charset="0"/>
                <a:ea typeface="宋体" panose="02010600030101010101" pitchFamily="2" charset="-122"/>
              </a:rPr>
              <a:t>，但不一定有序；</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中下标大于</a:t>
            </a:r>
            <a:r>
              <a:rPr lang="en-US" altLang="zh-CN" dirty="0">
                <a:latin typeface="Cambria" panose="02040503050406030204" pitchFamily="18" charset="0"/>
                <a:ea typeface="宋体" panose="02010600030101010101" pitchFamily="2" charset="-122"/>
              </a:rPr>
              <a:t>m-1</a:t>
            </a:r>
            <a:r>
              <a:rPr lang="zh-CN" altLang="en-US" dirty="0">
                <a:latin typeface="Cambria" panose="02040503050406030204" pitchFamily="18" charset="0"/>
                <a:ea typeface="宋体" panose="02010600030101010101" pitchFamily="2" charset="-122"/>
              </a:rPr>
              <a:t>的键值都大于</a:t>
            </a:r>
            <a:r>
              <a:rPr lang="en-US" altLang="zh-CN" dirty="0">
                <a:latin typeface="Cambria" panose="02040503050406030204" pitchFamily="18" charset="0"/>
                <a:ea typeface="宋体" panose="02010600030101010101" pitchFamily="2" charset="-122"/>
              </a:rPr>
              <a:t>a[m-1]</a:t>
            </a:r>
            <a:r>
              <a:rPr lang="zh-CN" altLang="en-US" dirty="0">
                <a:latin typeface="Cambria" panose="02040503050406030204" pitchFamily="18" charset="0"/>
                <a:ea typeface="宋体" panose="02010600030101010101" pitchFamily="2" charset="-122"/>
              </a:rPr>
              <a:t>，但不一定有序。</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30</a:t>
            </a:fld>
            <a:endParaRPr lang="zh-CN" altLang="en-US" dirty="0"/>
          </a:p>
        </p:txBody>
      </p:sp>
    </p:spTree>
    <p:extLst>
      <p:ext uri="{BB962C8B-B14F-4D97-AF65-F5344CB8AC3E}">
        <p14:creationId xmlns:p14="http://schemas.microsoft.com/office/powerpoint/2010/main" val="413624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09"/>
            <a:ext cx="8718965" cy="6288929"/>
          </a:xfrm>
        </p:spPr>
        <p:txBody>
          <a:bodyPr>
            <a:normAutofit/>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6.6 </a:t>
            </a:r>
            <a:r>
              <a:rPr lang="zh-CN" altLang="en-US" b="1" dirty="0">
                <a:latin typeface="Cambria" panose="02040503050406030204" pitchFamily="18" charset="0"/>
                <a:ea typeface="宋体" panose="02010600030101010101" pitchFamily="2" charset="-122"/>
              </a:rPr>
              <a:t>判定树</a:t>
            </a:r>
          </a:p>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6.6.1 </a:t>
            </a:r>
            <a:r>
              <a:rPr lang="zh-CN" altLang="en-US" b="1" dirty="0">
                <a:latin typeface="Cambria" panose="02040503050406030204" pitchFamily="18" charset="0"/>
                <a:ea typeface="宋体" panose="02010600030101010101" pitchFamily="2" charset="-122"/>
              </a:rPr>
              <a:t>判定树的定义</a:t>
            </a:r>
          </a:p>
          <a:p>
            <a:pPr marL="0" indent="357188">
              <a:lnSpc>
                <a:spcPct val="150000"/>
              </a:lnSpc>
              <a:spcBef>
                <a:spcPts val="0"/>
              </a:spcBef>
              <a:buNone/>
            </a:pPr>
            <a:r>
              <a:rPr lang="zh-CN" altLang="en-US" b="1" dirty="0">
                <a:solidFill>
                  <a:srgbClr val="FF0000"/>
                </a:solidFill>
                <a:latin typeface="Cambria" panose="02040503050406030204" pitchFamily="18" charset="0"/>
                <a:ea typeface="宋体" panose="02010600030101010101" pitchFamily="2" charset="-122"/>
              </a:rPr>
              <a:t>判定树</a:t>
            </a:r>
            <a:r>
              <a:rPr lang="zh-CN" altLang="en-US" dirty="0">
                <a:latin typeface="Cambria" panose="02040503050406030204" pitchFamily="18" charset="0"/>
                <a:ea typeface="宋体" panose="02010600030101010101" pitchFamily="2" charset="-122"/>
              </a:rPr>
              <a:t>是一棵特殊的树形结构，其</a:t>
            </a:r>
            <a:r>
              <a:rPr lang="zh-CN" altLang="en-US" dirty="0">
                <a:solidFill>
                  <a:srgbClr val="0070C0"/>
                </a:solidFill>
                <a:latin typeface="Cambria" panose="02040503050406030204" pitchFamily="18" charset="0"/>
                <a:ea typeface="宋体" panose="02010600030101010101" pitchFamily="2" charset="-122"/>
              </a:rPr>
              <a:t>每个结点包含一个判定式</a:t>
            </a:r>
            <a:r>
              <a:rPr lang="zh-CN" altLang="en-US" dirty="0">
                <a:latin typeface="Cambria" panose="02040503050406030204" pitchFamily="18" charset="0"/>
                <a:ea typeface="宋体" panose="02010600030101010101" pitchFamily="2" charset="-122"/>
              </a:rPr>
              <a:t>，</a:t>
            </a:r>
            <a:r>
              <a:rPr lang="zh-CN" altLang="en-US" dirty="0">
                <a:solidFill>
                  <a:srgbClr val="0070C0"/>
                </a:solidFill>
                <a:latin typeface="Cambria" panose="02040503050406030204" pitchFamily="18" charset="0"/>
                <a:ea typeface="宋体" panose="02010600030101010101" pitchFamily="2" charset="-122"/>
              </a:rPr>
              <a:t>根据判定式的结果产生不同的子结点，叶结点为最终的判定结果</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31</a:t>
            </a:fld>
            <a:endParaRPr lang="zh-CN" altLang="en-US" dirty="0"/>
          </a:p>
        </p:txBody>
      </p:sp>
    </p:spTree>
    <p:extLst>
      <p:ext uri="{BB962C8B-B14F-4D97-AF65-F5344CB8AC3E}">
        <p14:creationId xmlns:p14="http://schemas.microsoft.com/office/powerpoint/2010/main" val="103737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09"/>
            <a:ext cx="8718965" cy="3290899"/>
          </a:xfrm>
        </p:spPr>
        <p:txBody>
          <a:bodyPr>
            <a:normAutofit fontScale="92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现有八枚硬币</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d</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e</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f</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g</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h</a:t>
            </a:r>
            <a:r>
              <a:rPr lang="zh-CN" altLang="en-US" dirty="0">
                <a:latin typeface="Cambria" panose="02040503050406030204" pitchFamily="18" charset="0"/>
                <a:ea typeface="宋体" panose="02010600030101010101" pitchFamily="2" charset="-122"/>
              </a:rPr>
              <a:t>，已知其中</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枚是假币，假币的重量与真币不同，或重或轻。要求以天平为工具</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只能判断出天平两端的轻重，不能得到具体的重量</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，用最少的称重次数挑出假币，并判断假币比真币轻还是比真币重。</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构建判定树如下图所示。</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32</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5144" y="3513079"/>
            <a:ext cx="11362828" cy="2971459"/>
          </a:xfrm>
          <a:prstGeom prst="rect">
            <a:avLst/>
          </a:prstGeom>
          <a:noFill/>
        </p:spPr>
      </p:pic>
    </p:spTree>
    <p:extLst>
      <p:ext uri="{BB962C8B-B14F-4D97-AF65-F5344CB8AC3E}">
        <p14:creationId xmlns:p14="http://schemas.microsoft.com/office/powerpoint/2010/main" val="90749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07"/>
            <a:ext cx="8718965" cy="3320503"/>
          </a:xfrm>
        </p:spPr>
        <p:txBody>
          <a:bodyPr>
            <a:normAutofit fontScale="77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6.6.2 </a:t>
            </a:r>
            <a:r>
              <a:rPr lang="zh-CN" altLang="en-US" b="1" dirty="0">
                <a:latin typeface="Cambria" panose="02040503050406030204" pitchFamily="18" charset="0"/>
                <a:ea typeface="宋体" panose="02010600030101010101" pitchFamily="2" charset="-122"/>
              </a:rPr>
              <a:t>基于比较的排序算法时间复杂度的下限</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前述排序算法都是基于比较的排序算法，比较排序算法是根据两个键值之间的比较结果决定下一步操作，这一决策过程可以用二叉判定树描述。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构造对具有</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个元素的键值序列进行直接插入排序的排序过程的判定树。如下图所示。</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从根结点到叶结点路径的长度为需要比较的次数。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33</a:t>
            </a:fld>
            <a:endParaRPr lang="zh-CN" altLang="en-US" dirty="0"/>
          </a:p>
        </p:txBody>
      </p:sp>
      <p:pic>
        <p:nvPicPr>
          <p:cNvPr id="7" name="图片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8729" y="3516111"/>
            <a:ext cx="6349449" cy="2994998"/>
          </a:xfrm>
          <a:prstGeom prst="rect">
            <a:avLst/>
          </a:prstGeom>
          <a:noFill/>
        </p:spPr>
      </p:pic>
    </p:spTree>
    <p:extLst>
      <p:ext uri="{BB962C8B-B14F-4D97-AF65-F5344CB8AC3E}">
        <p14:creationId xmlns:p14="http://schemas.microsoft.com/office/powerpoint/2010/main" val="161786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92526" y="195607"/>
                <a:ext cx="8718965" cy="6315502"/>
              </a:xfrm>
            </p:spPr>
            <p:txBody>
              <a:bodyPr>
                <a:normAutofit fontScale="85000" lnSpcReduction="1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定理</a:t>
                </a:r>
                <a:r>
                  <a:rPr lang="en-US" altLang="zh-CN" dirty="0">
                    <a:latin typeface="Cambria" panose="02040503050406030204" pitchFamily="18" charset="0"/>
                    <a:ea typeface="宋体" panose="02010600030101010101" pitchFamily="2" charset="-122"/>
                  </a:rPr>
                  <a:t>】</a:t>
                </a:r>
                <a:r>
                  <a:rPr lang="zh-CN" altLang="en-US" dirty="0">
                    <a:solidFill>
                      <a:srgbClr val="0070C0"/>
                    </a:solidFill>
                    <a:latin typeface="Cambria" panose="02040503050406030204" pitchFamily="18" charset="0"/>
                    <a:ea typeface="宋体" panose="02010600030101010101" pitchFamily="2" charset="-122"/>
                  </a:rPr>
                  <a:t>对</a:t>
                </a:r>
                <a:r>
                  <a:rPr lang="en-US" altLang="zh-CN" dirty="0">
                    <a:solidFill>
                      <a:srgbClr val="0070C0"/>
                    </a:solidFill>
                    <a:latin typeface="Cambria" panose="02040503050406030204" pitchFamily="18" charset="0"/>
                    <a:ea typeface="宋体" panose="02010600030101010101" pitchFamily="2" charset="-122"/>
                  </a:rPr>
                  <a:t>n</a:t>
                </a:r>
                <a:r>
                  <a:rPr lang="zh-CN" altLang="en-US" dirty="0">
                    <a:solidFill>
                      <a:srgbClr val="0070C0"/>
                    </a:solidFill>
                    <a:latin typeface="Cambria" panose="02040503050406030204" pitchFamily="18" charset="0"/>
                    <a:ea typeface="宋体" panose="02010600030101010101" pitchFamily="2" charset="-122"/>
                  </a:rPr>
                  <a:t>个键值利用基于比较的排序算法进行排序，则平均时间复杂度的下界为</a:t>
                </a:r>
                <a14:m>
                  <m:oMath xmlns:m="http://schemas.openxmlformats.org/officeDocument/2006/math">
                    <m:r>
                      <a:rPr lang="en-US" altLang="zh-CN" i="1">
                        <a:solidFill>
                          <a:srgbClr val="0070C0"/>
                        </a:solidFill>
                        <a:latin typeface="Cambria Math" panose="02040503050406030204" pitchFamily="18" charset="0"/>
                      </a:rPr>
                      <m:t>𝑂</m:t>
                    </m:r>
                    <m:r>
                      <a:rPr lang="en-US" altLang="zh-CN" i="1">
                        <a:solidFill>
                          <a:srgbClr val="0070C0"/>
                        </a:solidFill>
                        <a:latin typeface="Cambria Math" panose="02040503050406030204" pitchFamily="18" charset="0"/>
                      </a:rPr>
                      <m:t>(</m:t>
                    </m:r>
                    <m:r>
                      <a:rPr lang="en-US" altLang="zh-CN" i="1">
                        <a:solidFill>
                          <a:srgbClr val="0070C0"/>
                        </a:solidFill>
                        <a:latin typeface="Cambria Math" panose="02040503050406030204" pitchFamily="18" charset="0"/>
                      </a:rPr>
                      <m:t>𝑛</m:t>
                    </m:r>
                    <m:r>
                      <a:rPr lang="en-US" altLang="zh-CN" i="1">
                        <a:solidFill>
                          <a:srgbClr val="0070C0"/>
                        </a:solidFill>
                        <a:latin typeface="Cambria Math" panose="02040503050406030204" pitchFamily="18" charset="0"/>
                      </a:rPr>
                      <m:t>∙</m:t>
                    </m:r>
                    <m:sSub>
                      <m:sSubPr>
                        <m:ctrlPr>
                          <a:rPr lang="zh-CN" altLang="zh-CN" i="1">
                            <a:solidFill>
                              <a:srgbClr val="0070C0"/>
                            </a:solidFill>
                            <a:latin typeface="Cambria Math" panose="02040503050406030204" pitchFamily="18" charset="0"/>
                          </a:rPr>
                        </m:ctrlPr>
                      </m:sSubPr>
                      <m:e>
                        <m:r>
                          <a:rPr lang="en-US" altLang="zh-CN" i="1">
                            <a:solidFill>
                              <a:srgbClr val="0070C0"/>
                            </a:solidFill>
                            <a:latin typeface="Cambria Math" panose="02040503050406030204" pitchFamily="18" charset="0"/>
                          </a:rPr>
                          <m:t>𝑙𝑜𝑔</m:t>
                        </m:r>
                      </m:e>
                      <m:sub>
                        <m:r>
                          <a:rPr lang="en-US" altLang="zh-CN" i="1">
                            <a:solidFill>
                              <a:srgbClr val="0070C0"/>
                            </a:solidFill>
                            <a:latin typeface="Cambria Math" panose="02040503050406030204" pitchFamily="18" charset="0"/>
                          </a:rPr>
                          <m:t>2</m:t>
                        </m:r>
                      </m:sub>
                    </m:sSub>
                    <m:r>
                      <a:rPr lang="en-US" altLang="zh-CN" i="1">
                        <a:solidFill>
                          <a:srgbClr val="0070C0"/>
                        </a:solidFill>
                        <a:latin typeface="Cambria Math" panose="02040503050406030204" pitchFamily="18" charset="0"/>
                      </a:rPr>
                      <m:t>𝑛</m:t>
                    </m:r>
                    <m:r>
                      <a:rPr lang="en-US" altLang="zh-CN" i="1">
                        <a:solidFill>
                          <a:srgbClr val="0070C0"/>
                        </a:solidFill>
                        <a:latin typeface="Cambria Math" panose="02040503050406030204" pitchFamily="18" charset="0"/>
                      </a:rPr>
                      <m:t>)</m:t>
                    </m:r>
                  </m:oMath>
                </a14:m>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证明：比较排序的排序过程所对应的二叉判定树的叶结点数量为</a:t>
                </a:r>
                <a:r>
                  <a:rPr lang="en-US" altLang="zh-CN"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，假设高度为</a:t>
                </a:r>
                <a:r>
                  <a:rPr lang="en-US" altLang="zh-CN" dirty="0">
                    <a:latin typeface="Cambria" panose="02040503050406030204" pitchFamily="18" charset="0"/>
                    <a:ea typeface="宋体" panose="02010600030101010101" pitchFamily="2" charset="-122"/>
                  </a:rPr>
                  <a:t>h</a:t>
                </a:r>
                <a:r>
                  <a:rPr lang="zh-CN" altLang="en-US" dirty="0">
                    <a:latin typeface="Cambria" panose="02040503050406030204" pitchFamily="18" charset="0"/>
                    <a:ea typeface="宋体" panose="02010600030101010101" pitchFamily="2" charset="-122"/>
                  </a:rPr>
                  <a:t>，注意到二叉判断树不存在度为</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的结点，因此有：</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14:m>
                  <m:oMathPara xmlns:m="http://schemas.openxmlformats.org/officeDocument/2006/math">
                    <m:oMathParaPr>
                      <m:jc m:val="centerGroup"/>
                    </m:oMathParaPr>
                    <m:oMath xmlns:m="http://schemas.openxmlformats.org/officeDocument/2006/math">
                      <m:r>
                        <a:rPr lang="en-US" altLang="zh-CN">
                          <a:latin typeface="Cambria Math" panose="02040503050406030204" pitchFamily="18" charset="0"/>
                        </a:rPr>
                        <m:t>2∙</m:t>
                      </m:r>
                      <m:r>
                        <a:rPr lang="en-US" altLang="zh-CN" i="1">
                          <a:latin typeface="Cambria Math" panose="02040503050406030204" pitchFamily="18" charset="0"/>
                        </a:rPr>
                        <m:t>𝑛</m:t>
                      </m:r>
                      <m:r>
                        <a:rPr lang="en-US" altLang="zh-CN">
                          <a:latin typeface="Cambria Math" panose="02040503050406030204" pitchFamily="18" charset="0"/>
                        </a:rPr>
                        <m:t>!</m:t>
                      </m:r>
                      <m:r>
                        <a:rPr lang="en-US" altLang="zh-CN" i="1">
                          <a:latin typeface="Cambria Math" panose="02040503050406030204" pitchFamily="18" charset="0"/>
                        </a:rPr>
                        <m:t>−</m:t>
                      </m:r>
                      <m:r>
                        <a:rPr lang="en-US" altLang="zh-CN">
                          <a:latin typeface="Cambria Math" panose="02040503050406030204" pitchFamily="18" charset="0"/>
                        </a:rPr>
                        <m:t>1≤</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h</m:t>
                          </m:r>
                        </m:sup>
                      </m:sSup>
                      <m:r>
                        <a:rPr lang="en-US" altLang="zh-CN" i="1">
                          <a:latin typeface="Cambria Math" panose="02040503050406030204" pitchFamily="18" charset="0"/>
                        </a:rPr>
                        <m:t>−1</m:t>
                      </m:r>
                    </m:oMath>
                  </m:oMathPara>
                </a14:m>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t>即</a:t>
                </a:r>
                <a:r>
                  <a:rPr lang="en-US" altLang="zh-CN" dirty="0"/>
                  <a:t>                         </a:t>
                </a:r>
                <a14:m>
                  <m:oMath xmlns:m="http://schemas.openxmlformats.org/officeDocument/2006/math">
                    <m:r>
                      <a:rPr lang="en-US" altLang="zh-CN" i="1">
                        <a:latin typeface="Cambria Math" panose="02040503050406030204" pitchFamily="18" charset="0"/>
                      </a:rPr>
                      <m:t>h</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𝑙𝑜𝑔</m:t>
                        </m:r>
                      </m:e>
                      <m:sub>
                        <m:r>
                          <a:rPr lang="en-US" altLang="zh-CN" i="1">
                            <a:latin typeface="Cambria Math" panose="02040503050406030204" pitchFamily="18" charset="0"/>
                          </a:rPr>
                          <m:t>2</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e>
                    </m:d>
                    <m:r>
                      <a:rPr lang="en-US" altLang="zh-CN" i="1">
                        <a:latin typeface="Cambria Math" panose="02040503050406030204" pitchFamily="18" charset="0"/>
                      </a:rPr>
                      <m:t>+1</m:t>
                    </m:r>
                  </m:oMath>
                </a14:m>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根据</a:t>
                </a:r>
                <a:r>
                  <a:rPr lang="en-US" altLang="zh-CN" dirty="0" err="1">
                    <a:latin typeface="Cambria" panose="02040503050406030204" pitchFamily="18" charset="0"/>
                    <a:ea typeface="宋体" panose="02010600030101010101" pitchFamily="2" charset="-122"/>
                  </a:rPr>
                  <a:t>Stirling</a:t>
                </a:r>
                <a:r>
                  <a:rPr lang="zh-CN" altLang="en-US" dirty="0">
                    <a:latin typeface="Cambria" panose="02040503050406030204" pitchFamily="18" charset="0"/>
                    <a:ea typeface="宋体" panose="02010600030101010101" pitchFamily="2" charset="-122"/>
                  </a:rPr>
                  <a:t>公式 </a:t>
                </a:r>
                <a14:m>
                  <m:oMath xmlns:m="http://schemas.openxmlformats.org/officeDocument/2006/math">
                    <m:r>
                      <a:rPr lang="en-US" altLang="zh-CN" i="1">
                        <a:latin typeface="Cambria Math" panose="02040503050406030204" pitchFamily="18" charset="0"/>
                      </a:rPr>
                      <m:t>𝑛</m:t>
                    </m:r>
                    <m:r>
                      <a:rPr lang="en-US" altLang="zh-CN">
                        <a:latin typeface="Cambria Math" panose="02040503050406030204" pitchFamily="18" charset="0"/>
                      </a:rPr>
                      <m:t>!≈</m:t>
                    </m:r>
                    <m:rad>
                      <m:radPr>
                        <m:degHide m:val="on"/>
                        <m:ctrlPr>
                          <a:rPr lang="zh-CN" altLang="zh-CN" i="1">
                            <a:latin typeface="Cambria Math" panose="02040503050406030204" pitchFamily="18" charset="0"/>
                          </a:rPr>
                        </m:ctrlPr>
                      </m:radPr>
                      <m:deg/>
                      <m:e>
                        <m:r>
                          <a:rPr lang="en-US" altLang="zh-CN" i="1">
                            <a:latin typeface="Cambria Math" panose="02040503050406030204" pitchFamily="18" charset="0"/>
                          </a:rPr>
                          <m:t>2</m:t>
                        </m:r>
                        <m:r>
                          <a:rPr lang="en-US" altLang="zh-CN" i="1">
                            <a:latin typeface="Cambria Math" panose="02040503050406030204" pitchFamily="18" charset="0"/>
                          </a:rPr>
                          <m:t>𝜋</m:t>
                        </m:r>
                        <m:r>
                          <a:rPr lang="en-US" altLang="zh-CN" i="1">
                            <a:latin typeface="Cambria Math" panose="02040503050406030204" pitchFamily="18" charset="0"/>
                          </a:rPr>
                          <m:t>𝑛</m:t>
                        </m:r>
                      </m:e>
                    </m:rad>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𝑒</m:t>
                                </m:r>
                              </m:den>
                            </m:f>
                          </m:e>
                        </m:d>
                      </m:e>
                      <m:sup>
                        <m:r>
                          <a:rPr lang="en-US" altLang="zh-CN" i="1">
                            <a:latin typeface="Cambria Math" panose="02040503050406030204" pitchFamily="18" charset="0"/>
                          </a:rPr>
                          <m:t>𝑛</m:t>
                        </m:r>
                      </m:sup>
                    </m:sSup>
                  </m:oMath>
                </a14:m>
                <a:r>
                  <a:rPr lang="zh-CN" altLang="en-US" dirty="0">
                    <a:latin typeface="Cambria" panose="02040503050406030204" pitchFamily="18" charset="0"/>
                    <a:ea typeface="宋体" panose="02010600030101010101" pitchFamily="2" charset="-122"/>
                  </a:rPr>
                  <a:t>，得到：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h</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𝑙𝑜𝑔</m:t>
                          </m:r>
                        </m:e>
                        <m:sub>
                          <m:r>
                            <a:rPr lang="en-US" altLang="zh-CN" i="1">
                              <a:latin typeface="Cambria Math" panose="02040503050406030204" pitchFamily="18" charset="0"/>
                            </a:rPr>
                            <m:t>2</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e>
                      </m:d>
                      <m:r>
                        <a:rPr lang="en-US" altLang="zh-CN" i="1">
                          <a:latin typeface="Cambria Math" panose="02040503050406030204" pitchFamily="18" charset="0"/>
                        </a:rPr>
                        <m:t>+1=</m:t>
                      </m:r>
                      <m:r>
                        <a:rPr lang="en-US" altLang="zh-CN" i="1">
                          <a:latin typeface="Cambria Math" panose="02040503050406030204" pitchFamily="18" charset="0"/>
                        </a:rPr>
                        <m:t>𝑂</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𝑙𝑜𝑔</m:t>
                          </m:r>
                        </m:e>
                        <m:sub>
                          <m:r>
                            <a:rPr lang="en-US" altLang="zh-CN" i="1">
                              <a:latin typeface="Cambria Math" panose="02040503050406030204" pitchFamily="18" charset="0"/>
                            </a:rPr>
                            <m:t>2</m:t>
                          </m:r>
                        </m:sub>
                      </m:sSub>
                      <m:r>
                        <a:rPr lang="en-US" altLang="zh-CN" i="1">
                          <a:latin typeface="Cambria Math" panose="02040503050406030204" pitchFamily="18" charset="0"/>
                        </a:rPr>
                        <m:t>𝑛</m:t>
                      </m:r>
                      <m:r>
                        <a:rPr lang="en-US" altLang="zh-CN" i="1">
                          <a:latin typeface="Cambria Math" panose="02040503050406030204" pitchFamily="18" charset="0"/>
                        </a:rPr>
                        <m:t>)</m:t>
                      </m:r>
                    </m:oMath>
                  </m:oMathPara>
                </a14:m>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即判断树的高度的下界为</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𝑙𝑜𝑔</m:t>
                        </m:r>
                      </m:e>
                      <m:sub>
                        <m:r>
                          <a:rPr lang="en-US" altLang="zh-CN" i="1">
                            <a:latin typeface="Cambria Math" panose="02040503050406030204" pitchFamily="18" charset="0"/>
                          </a:rPr>
                          <m:t>2</m:t>
                        </m:r>
                      </m:sub>
                    </m:sSub>
                    <m:r>
                      <a:rPr lang="en-US" altLang="zh-CN" i="1">
                        <a:latin typeface="Cambria Math" panose="02040503050406030204" pitchFamily="18" charset="0"/>
                      </a:rPr>
                      <m:t>𝑛</m:t>
                    </m:r>
                    <m:r>
                      <a:rPr lang="en-US" altLang="zh-CN" i="1">
                        <a:latin typeface="Cambria Math" panose="02040503050406030204" pitchFamily="18" charset="0"/>
                      </a:rPr>
                      <m:t>)</m:t>
                    </m:r>
                  </m:oMath>
                </a14:m>
                <a:r>
                  <a:rPr lang="zh-CN" altLang="en-US" dirty="0">
                    <a:latin typeface="Cambria" panose="02040503050406030204" pitchFamily="18" charset="0"/>
                    <a:ea typeface="宋体" panose="02010600030101010101" pitchFamily="2" charset="-122"/>
                  </a:rPr>
                  <a:t>。证毕。</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堆排序、快速排序和归并排序都是渐进最优的比较排序算法。</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92526" y="195607"/>
                <a:ext cx="8718965" cy="6315502"/>
              </a:xfrm>
              <a:blipFill>
                <a:blip r:embed="rId2"/>
                <a:stretch>
                  <a:fillRect l="-1049" r="-174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34</a:t>
            </a:fld>
            <a:endParaRPr lang="zh-CN" altLang="en-US" dirty="0"/>
          </a:p>
        </p:txBody>
      </p:sp>
    </p:spTree>
    <p:extLst>
      <p:ext uri="{BB962C8B-B14F-4D97-AF65-F5344CB8AC3E}">
        <p14:creationId xmlns:p14="http://schemas.microsoft.com/office/powerpoint/2010/main" val="266821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07"/>
            <a:ext cx="8718965" cy="6315502"/>
          </a:xfrm>
        </p:spPr>
        <p:txBody>
          <a:bodyPr>
            <a:normAutofit lnSpcReduction="1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6.7 </a:t>
            </a:r>
            <a:r>
              <a:rPr lang="zh-CN" altLang="en-US" b="1" dirty="0">
                <a:latin typeface="Cambria" panose="02040503050406030204" pitchFamily="18" charset="0"/>
                <a:ea typeface="宋体" panose="02010600030101010101" pitchFamily="2" charset="-122"/>
              </a:rPr>
              <a:t>分配类排序</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分配类排序</a:t>
            </a:r>
            <a:r>
              <a:rPr lang="zh-CN" altLang="en-US" dirty="0">
                <a:latin typeface="Cambria" panose="02040503050406030204" pitchFamily="18" charset="0"/>
                <a:ea typeface="宋体" panose="02010600030101010101" pitchFamily="2" charset="-122"/>
              </a:rPr>
              <a:t>是指</a:t>
            </a:r>
            <a:r>
              <a:rPr lang="zh-CN" altLang="en-US" dirty="0">
                <a:solidFill>
                  <a:srgbClr val="0070C0"/>
                </a:solidFill>
                <a:latin typeface="Cambria" panose="02040503050406030204" pitchFamily="18" charset="0"/>
                <a:ea typeface="宋体" panose="02010600030101010101" pitchFamily="2" charset="-122"/>
              </a:rPr>
              <a:t>排序过程无须比较键值的大小，而是根据键值的某些特性通过“分配”和“收集”操作来实现排序</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由于不需要进行键值比较，因此分配类排序的时间复杂度可以突破</a:t>
            </a:r>
            <a:r>
              <a:rPr lang="en-US" altLang="zh-CN" dirty="0">
                <a:latin typeface="Cambria" panose="02040503050406030204" pitchFamily="18" charset="0"/>
                <a:ea typeface="宋体" panose="02010600030101010101" pitchFamily="2" charset="-122"/>
              </a:rPr>
              <a:t>O(</a:t>
            </a:r>
            <a:r>
              <a:rPr lang="en-US" altLang="zh-CN" dirty="0" err="1">
                <a:latin typeface="Cambria" panose="02040503050406030204" pitchFamily="18" charset="0"/>
                <a:ea typeface="宋体" panose="02010600030101010101" pitchFamily="2" charset="-122"/>
              </a:rPr>
              <a:t>n∙log</a:t>
            </a:r>
            <a:r>
              <a:rPr lang="en-US" altLang="zh-CN" dirty="0">
                <a:latin typeface="Cambria" panose="02040503050406030204" pitchFamily="18" charset="0"/>
                <a:ea typeface="宋体" panose="02010600030101010101" pitchFamily="2" charset="-122"/>
              </a:rPr>
              <a:t> n)</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6.7.1 </a:t>
            </a:r>
            <a:r>
              <a:rPr lang="zh-CN" altLang="en-US" b="1" dirty="0">
                <a:latin typeface="Cambria" panose="02040503050406030204" pitchFamily="18" charset="0"/>
                <a:ea typeface="宋体" panose="02010600030101010101" pitchFamily="2" charset="-122"/>
              </a:rPr>
              <a:t>计数排序</a:t>
            </a: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计数排序</a:t>
            </a:r>
            <a:r>
              <a:rPr lang="en-US" altLang="zh-CN" dirty="0">
                <a:latin typeface="Cambria" panose="02040503050406030204" pitchFamily="18" charset="0"/>
                <a:ea typeface="宋体" panose="02010600030101010101" pitchFamily="2" charset="-122"/>
              </a:rPr>
              <a:t>(Count Sort)</a:t>
            </a:r>
            <a:r>
              <a:rPr lang="zh-CN" altLang="en-US" dirty="0">
                <a:latin typeface="Cambria" panose="02040503050406030204" pitchFamily="18" charset="0"/>
                <a:ea typeface="宋体" panose="02010600030101010101" pitchFamily="2" charset="-122"/>
              </a:rPr>
              <a:t>算法的基本思想是：</a:t>
            </a:r>
            <a:r>
              <a:rPr lang="zh-CN" altLang="en-US" dirty="0">
                <a:solidFill>
                  <a:srgbClr val="0070C0"/>
                </a:solidFill>
                <a:latin typeface="Cambria" panose="02040503050406030204" pitchFamily="18" charset="0"/>
                <a:ea typeface="宋体" panose="02010600030101010101" pitchFamily="2" charset="-122"/>
              </a:rPr>
              <a:t>对于键值序列中的每一个键值，通过计数方法确定序列中小于该键值的元素个数，从而确定每个键值在排序后的位置</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35</a:t>
            </a:fld>
            <a:endParaRPr lang="zh-CN" altLang="en-US" dirty="0"/>
          </a:p>
        </p:txBody>
      </p:sp>
    </p:spTree>
    <p:extLst>
      <p:ext uri="{BB962C8B-B14F-4D97-AF65-F5344CB8AC3E}">
        <p14:creationId xmlns:p14="http://schemas.microsoft.com/office/powerpoint/2010/main" val="348732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07"/>
            <a:ext cx="8718965" cy="6315502"/>
          </a:xfrm>
        </p:spPr>
        <p:txBody>
          <a:bodyPr>
            <a:normAutofit fontScale="850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计数排序：将给定数组</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的下标在区间</a:t>
            </a:r>
            <a:r>
              <a:rPr lang="en-US" altLang="zh-CN" dirty="0">
                <a:latin typeface="Cambria" panose="02040503050406030204" pitchFamily="18" charset="0"/>
                <a:ea typeface="宋体" panose="02010600030101010101" pitchFamily="2" charset="-122"/>
              </a:rPr>
              <a:t>[left, right)</a:t>
            </a:r>
            <a:r>
              <a:rPr lang="zh-CN" altLang="en-US" dirty="0">
                <a:latin typeface="Cambria" panose="02040503050406030204" pitchFamily="18" charset="0"/>
                <a:ea typeface="宋体" panose="02010600030101010101" pitchFamily="2" charset="-122"/>
              </a:rPr>
              <a:t>中的键值进行排序。</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、求最大键值</a:t>
            </a:r>
            <a:r>
              <a:rPr lang="en-US" altLang="zh-CN" dirty="0">
                <a:latin typeface="Cambria" panose="02040503050406030204" pitchFamily="18" charset="0"/>
                <a:ea typeface="宋体" panose="02010600030101010101" pitchFamily="2" charset="-122"/>
              </a:rPr>
              <a:t>mx</a:t>
            </a:r>
            <a:r>
              <a:rPr lang="zh-CN" altLang="en-US" dirty="0">
                <a:latin typeface="Cambria" panose="02040503050406030204" pitchFamily="18" charset="0"/>
                <a:ea typeface="宋体" panose="02010600030101010101" pitchFamily="2" charset="-122"/>
              </a:rPr>
              <a:t>和最小键值</a:t>
            </a:r>
            <a:r>
              <a:rPr lang="en-US" altLang="zh-CN" dirty="0" err="1">
                <a:latin typeface="Cambria" panose="02040503050406030204" pitchFamily="18" charset="0"/>
                <a:ea typeface="宋体" panose="02010600030101010101" pitchFamily="2" charset="-122"/>
              </a:rPr>
              <a:t>mn</a:t>
            </a:r>
            <a:r>
              <a:rPr lang="zh-CN" altLang="en-US" dirty="0">
                <a:latin typeface="Cambria" panose="02040503050406030204" pitchFamily="18" charset="0"/>
                <a:ea typeface="宋体" panose="02010600030101010101" pitchFamily="2" charset="-122"/>
              </a:rPr>
              <a:t>，得到计数表的长度：</a:t>
            </a:r>
            <a:r>
              <a:rPr lang="en-US" altLang="zh-CN" dirty="0">
                <a:latin typeface="Cambria" panose="02040503050406030204" pitchFamily="18" charset="0"/>
                <a:ea typeface="宋体" panose="02010600030101010101" pitchFamily="2" charset="-122"/>
              </a:rPr>
              <a:t>mx-mn+1</a:t>
            </a:r>
            <a:r>
              <a:rPr lang="zh-CN" altLang="en-US" dirty="0">
                <a:latin typeface="Cambria" panose="02040503050406030204" pitchFamily="18" charset="0"/>
                <a:ea typeface="宋体" panose="02010600030101010101" pitchFamily="2" charset="-122"/>
              </a:rPr>
              <a:t>，定义映射函数</a:t>
            </a:r>
            <a:r>
              <a:rPr lang="en-US" altLang="zh-CN" dirty="0">
                <a:latin typeface="Cambria" panose="02040503050406030204" pitchFamily="18" charset="0"/>
                <a:ea typeface="宋体" panose="02010600030101010101" pitchFamily="2" charset="-122"/>
              </a:rPr>
              <a:t>f(k)=k-</a:t>
            </a:r>
            <a:r>
              <a:rPr lang="en-US" altLang="zh-CN" dirty="0" err="1">
                <a:latin typeface="Cambria" panose="02040503050406030204" pitchFamily="18" charset="0"/>
                <a:ea typeface="宋体" panose="02010600030101010101" pitchFamily="2" charset="-122"/>
              </a:rPr>
              <a:t>mn</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、分配操作：对键值进行计数，结果放在计数表</a:t>
            </a:r>
            <a:r>
              <a:rPr lang="en-US" altLang="zh-CN" dirty="0" err="1">
                <a:latin typeface="Cambria" panose="02040503050406030204" pitchFamily="18" charset="0"/>
                <a:ea typeface="宋体" panose="02010600030101010101" pitchFamily="2" charset="-122"/>
              </a:rPr>
              <a:t>countTable</a:t>
            </a:r>
            <a:r>
              <a:rPr lang="zh-CN" altLang="en-US" dirty="0">
                <a:latin typeface="Cambria" panose="02040503050406030204" pitchFamily="18" charset="0"/>
                <a:ea typeface="宋体" panose="02010600030101010101" pitchFamily="2" charset="-122"/>
              </a:rPr>
              <a:t>中，操作方法是：对于键值</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，令</a:t>
            </a:r>
            <a:r>
              <a:rPr lang="en-US" altLang="zh-CN" dirty="0" err="1">
                <a:latin typeface="Cambria" panose="02040503050406030204" pitchFamily="18" charset="0"/>
                <a:ea typeface="宋体" panose="02010600030101010101" pitchFamily="2" charset="-122"/>
              </a:rPr>
              <a:t>countTable</a:t>
            </a:r>
            <a:r>
              <a:rPr lang="en-US" altLang="zh-CN" dirty="0">
                <a:latin typeface="Cambria" panose="02040503050406030204" pitchFamily="18" charset="0"/>
                <a:ea typeface="宋体" panose="02010600030101010101" pitchFamily="2" charset="-122"/>
              </a:rPr>
              <a:t>[f(k)]++</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、求计数表</a:t>
            </a:r>
            <a:r>
              <a:rPr lang="en-US" altLang="zh-CN" dirty="0" err="1">
                <a:latin typeface="Cambria" panose="02040503050406030204" pitchFamily="18" charset="0"/>
                <a:ea typeface="宋体" panose="02010600030101010101" pitchFamily="2" charset="-122"/>
              </a:rPr>
              <a:t>countTable</a:t>
            </a:r>
            <a:r>
              <a:rPr lang="zh-CN" altLang="en-US" dirty="0">
                <a:latin typeface="Cambria" panose="02040503050406030204" pitchFamily="18" charset="0"/>
                <a:ea typeface="宋体" panose="02010600030101010101" pitchFamily="2" charset="-122"/>
              </a:rPr>
              <a:t>的前缀和；</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、收集操作：从最后一个键值开始，根据</a:t>
            </a:r>
            <a:r>
              <a:rPr lang="en-US" altLang="zh-CN" dirty="0" err="1">
                <a:latin typeface="Cambria" panose="02040503050406030204" pitchFamily="18" charset="0"/>
                <a:ea typeface="宋体" panose="02010600030101010101" pitchFamily="2" charset="-122"/>
              </a:rPr>
              <a:t>countTable</a:t>
            </a:r>
            <a:r>
              <a:rPr lang="zh-CN" altLang="en-US" dirty="0">
                <a:latin typeface="Cambria" panose="02040503050406030204" pitchFamily="18" charset="0"/>
                <a:ea typeface="宋体" panose="02010600030101010101" pitchFamily="2" charset="-122"/>
              </a:rPr>
              <a:t>的前缀和求每一个键值在排序后的位置，具体方法是：从原键值序列的最后一个元素开始，从后向前依次考虑每一个键值，对于键值</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countTabel</a:t>
            </a:r>
            <a:r>
              <a:rPr lang="en-US" altLang="zh-CN" dirty="0">
                <a:latin typeface="Cambria" panose="02040503050406030204" pitchFamily="18" charset="0"/>
                <a:ea typeface="宋体" panose="02010600030101010101" pitchFamily="2" charset="-122"/>
              </a:rPr>
              <a:t>[f(k)]</a:t>
            </a:r>
            <a:r>
              <a:rPr lang="zh-CN" altLang="en-US" dirty="0">
                <a:latin typeface="Cambria" panose="02040503050406030204" pitchFamily="18" charset="0"/>
                <a:ea typeface="宋体" panose="02010600030101010101" pitchFamily="2" charset="-122"/>
              </a:rPr>
              <a:t>即为</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在排序后的位置，确定键值</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的位置后，需要将</a:t>
            </a:r>
            <a:r>
              <a:rPr lang="en-US" altLang="zh-CN" dirty="0" err="1">
                <a:latin typeface="Cambria" panose="02040503050406030204" pitchFamily="18" charset="0"/>
                <a:ea typeface="宋体" panose="02010600030101010101" pitchFamily="2" charset="-122"/>
              </a:rPr>
              <a:t>countTable</a:t>
            </a:r>
            <a:r>
              <a:rPr lang="en-US" altLang="zh-CN" dirty="0">
                <a:latin typeface="Cambria" panose="02040503050406030204" pitchFamily="18" charset="0"/>
                <a:ea typeface="宋体" panose="02010600030101010101" pitchFamily="2" charset="-122"/>
              </a:rPr>
              <a:t>[f(k)]</a:t>
            </a:r>
            <a:r>
              <a:rPr lang="zh-CN" altLang="en-US" dirty="0">
                <a:latin typeface="Cambria" panose="02040503050406030204" pitchFamily="18" charset="0"/>
                <a:ea typeface="宋体" panose="02010600030101010101" pitchFamily="2" charset="-122"/>
              </a:rPr>
              <a:t>减</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36</a:t>
            </a:fld>
            <a:endParaRPr lang="zh-CN" altLang="en-US" dirty="0"/>
          </a:p>
        </p:txBody>
      </p:sp>
    </p:spTree>
    <p:extLst>
      <p:ext uri="{BB962C8B-B14F-4D97-AF65-F5344CB8AC3E}">
        <p14:creationId xmlns:p14="http://schemas.microsoft.com/office/powerpoint/2010/main" val="375806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07"/>
            <a:ext cx="8718965" cy="6315502"/>
          </a:xfrm>
        </p:spPr>
        <p:txBody>
          <a:bodyPr>
            <a:normAutofit fontScale="77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对于键值序列</a:t>
            </a:r>
            <a:r>
              <a:rPr lang="en-US" altLang="zh-CN" dirty="0">
                <a:latin typeface="Cambria" panose="02040503050406030204" pitchFamily="18" charset="0"/>
                <a:ea typeface="宋体" panose="02010600030101010101" pitchFamily="2" charset="-122"/>
              </a:rPr>
              <a:t>{125, 127, 123, 129, 125, 123, 130, 124, 129, 125, 124}</a:t>
            </a:r>
            <a:r>
              <a:rPr lang="zh-CN" altLang="en-US" dirty="0">
                <a:latin typeface="Cambria" panose="02040503050406030204" pitchFamily="18" charset="0"/>
                <a:ea typeface="宋体" panose="02010600030101010101" pitchFamily="2" charset="-122"/>
              </a:rPr>
              <a:t>进行计数排序。</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最大键值为</a:t>
            </a:r>
            <a:r>
              <a:rPr lang="en-US" altLang="zh-CN" dirty="0">
                <a:latin typeface="Cambria" panose="02040503050406030204" pitchFamily="18" charset="0"/>
                <a:ea typeface="宋体" panose="02010600030101010101" pitchFamily="2" charset="-122"/>
              </a:rPr>
              <a:t>mx=130</a:t>
            </a:r>
            <a:r>
              <a:rPr lang="zh-CN" altLang="en-US" dirty="0">
                <a:latin typeface="Cambria" panose="02040503050406030204" pitchFamily="18" charset="0"/>
                <a:ea typeface="宋体" panose="02010600030101010101" pitchFamily="2" charset="-122"/>
              </a:rPr>
              <a:t>，最小键值为</a:t>
            </a:r>
            <a:r>
              <a:rPr lang="en-US" altLang="zh-CN" dirty="0" err="1">
                <a:latin typeface="Cambria" panose="02040503050406030204" pitchFamily="18" charset="0"/>
                <a:ea typeface="宋体" panose="02010600030101010101" pitchFamily="2" charset="-122"/>
              </a:rPr>
              <a:t>mn</a:t>
            </a:r>
            <a:r>
              <a:rPr lang="en-US" altLang="zh-CN" dirty="0">
                <a:latin typeface="Cambria" panose="02040503050406030204" pitchFamily="18" charset="0"/>
                <a:ea typeface="宋体" panose="02010600030101010101" pitchFamily="2" charset="-122"/>
              </a:rPr>
              <a:t>=123</a:t>
            </a:r>
            <a:r>
              <a:rPr lang="zh-CN" altLang="en-US" dirty="0">
                <a:latin typeface="Cambria" panose="02040503050406030204" pitchFamily="18" charset="0"/>
                <a:ea typeface="宋体" panose="02010600030101010101" pitchFamily="2" charset="-122"/>
              </a:rPr>
              <a:t>，则计数表</a:t>
            </a:r>
            <a:r>
              <a:rPr lang="en-US" altLang="zh-CN" dirty="0" err="1">
                <a:latin typeface="Cambria" panose="02040503050406030204" pitchFamily="18" charset="0"/>
                <a:ea typeface="宋体" panose="02010600030101010101" pitchFamily="2" charset="-122"/>
              </a:rPr>
              <a:t>countTable</a:t>
            </a:r>
            <a:r>
              <a:rPr lang="zh-CN" altLang="en-US" dirty="0">
                <a:latin typeface="Cambria" panose="02040503050406030204" pitchFamily="18" charset="0"/>
                <a:ea typeface="宋体" panose="02010600030101010101" pitchFamily="2" charset="-122"/>
              </a:rPr>
              <a:t>的大小</a:t>
            </a:r>
            <a:r>
              <a:rPr lang="en-US" altLang="zh-CN" dirty="0">
                <a:latin typeface="Cambria" panose="02040503050406030204" pitchFamily="18" charset="0"/>
                <a:ea typeface="宋体" panose="02010600030101010101" pitchFamily="2" charset="-122"/>
              </a:rPr>
              <a:t>=mx-min+1=8</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分配操作：直接通过线性映射：</a:t>
            </a:r>
            <a:r>
              <a:rPr lang="en-US" altLang="zh-CN" dirty="0">
                <a:latin typeface="Cambria" panose="02040503050406030204" pitchFamily="18" charset="0"/>
                <a:ea typeface="宋体" panose="02010600030101010101" pitchFamily="2" charset="-122"/>
              </a:rPr>
              <a:t>f(x)=x-</a:t>
            </a:r>
            <a:r>
              <a:rPr lang="en-US" altLang="zh-CN" dirty="0" err="1">
                <a:latin typeface="Cambria" panose="02040503050406030204" pitchFamily="18" charset="0"/>
                <a:ea typeface="宋体" panose="02010600030101010101" pitchFamily="2" charset="-122"/>
              </a:rPr>
              <a:t>mn</a:t>
            </a:r>
            <a:r>
              <a:rPr lang="zh-CN" altLang="en-US" dirty="0">
                <a:latin typeface="Cambria" panose="02040503050406030204" pitchFamily="18" charset="0"/>
                <a:ea typeface="宋体" panose="02010600030101010101" pitchFamily="2" charset="-122"/>
              </a:rPr>
              <a:t>，将键值序列映射为计数表的下标，从而得到上述键值序列所对应的计数表为</a:t>
            </a:r>
            <a:r>
              <a:rPr lang="en-US" altLang="zh-CN" dirty="0" err="1">
                <a:latin typeface="Cambria" panose="02040503050406030204" pitchFamily="18" charset="0"/>
                <a:ea typeface="宋体" panose="02010600030101010101" pitchFamily="2" charset="-122"/>
              </a:rPr>
              <a:t>countTable</a:t>
            </a:r>
            <a:r>
              <a:rPr lang="en-US" altLang="zh-CN" dirty="0">
                <a:latin typeface="Cambria" panose="02040503050406030204" pitchFamily="18" charset="0"/>
                <a:ea typeface="宋体" panose="02010600030101010101" pitchFamily="2" charset="-122"/>
              </a:rPr>
              <a:t>={2, 2, 3, 0, 1, 0, 2, 1}</a:t>
            </a:r>
            <a:r>
              <a:rPr lang="zh-CN" altLang="en-US" dirty="0">
                <a:latin typeface="Cambria" panose="02040503050406030204" pitchFamily="18" charset="0"/>
                <a:ea typeface="宋体" panose="02010600030101010101" pitchFamily="2" charset="-122"/>
              </a:rPr>
              <a:t> 。求计数表的前缀和</a:t>
            </a:r>
            <a:r>
              <a:rPr lang="en-US" altLang="zh-CN" dirty="0" err="1">
                <a:latin typeface="Cambria" panose="02040503050406030204" pitchFamily="18" charset="0"/>
                <a:ea typeface="宋体" panose="02010600030101010101" pitchFamily="2" charset="-122"/>
              </a:rPr>
              <a:t>countTable</a:t>
            </a:r>
            <a:r>
              <a:rPr lang="en-US" altLang="zh-CN" dirty="0">
                <a:latin typeface="Cambria" panose="02040503050406030204" pitchFamily="18" charset="0"/>
                <a:ea typeface="宋体" panose="02010600030101010101" pitchFamily="2" charset="-122"/>
              </a:rPr>
              <a:t>={2, 4, 7, 7, 8, 8, 10, 11}</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收集操作：通过前缀和，可以确定每一个键值在排序后的位置：</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最后一个键值为“</a:t>
            </a:r>
            <a:r>
              <a:rPr lang="en-US" altLang="zh-CN" dirty="0">
                <a:latin typeface="Cambria" panose="02040503050406030204" pitchFamily="18" charset="0"/>
                <a:ea typeface="宋体" panose="02010600030101010101" pitchFamily="2" charset="-122"/>
              </a:rPr>
              <a:t>124”</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f(124)=1</a:t>
            </a:r>
            <a:r>
              <a:rPr lang="zh-CN" altLang="en-US" dirty="0">
                <a:latin typeface="Cambria" panose="02040503050406030204" pitchFamily="18" charset="0"/>
                <a:ea typeface="宋体" panose="02010600030101010101" pitchFamily="2" charset="-122"/>
              </a:rPr>
              <a:t>，由于</a:t>
            </a:r>
            <a:r>
              <a:rPr lang="en-US" altLang="zh-CN" dirty="0" err="1">
                <a:latin typeface="Cambria" panose="02040503050406030204" pitchFamily="18" charset="0"/>
                <a:ea typeface="宋体" panose="02010600030101010101" pitchFamily="2" charset="-122"/>
              </a:rPr>
              <a:t>countTable</a:t>
            </a:r>
            <a:r>
              <a:rPr lang="en-US" altLang="zh-CN" dirty="0">
                <a:latin typeface="Cambria" panose="02040503050406030204" pitchFamily="18" charset="0"/>
                <a:ea typeface="宋体" panose="02010600030101010101" pitchFamily="2" charset="-122"/>
              </a:rPr>
              <a:t>[1]=4</a:t>
            </a:r>
            <a:r>
              <a:rPr lang="zh-CN" altLang="en-US" dirty="0">
                <a:latin typeface="Cambria" panose="02040503050406030204" pitchFamily="18" charset="0"/>
                <a:ea typeface="宋体" panose="02010600030101010101" pitchFamily="2" charset="-122"/>
              </a:rPr>
              <a:t>，因此“</a:t>
            </a:r>
            <a:r>
              <a:rPr lang="en-US" altLang="zh-CN" dirty="0">
                <a:latin typeface="Cambria" panose="02040503050406030204" pitchFamily="18" charset="0"/>
                <a:ea typeface="宋体" panose="02010600030101010101" pitchFamily="2" charset="-122"/>
              </a:rPr>
              <a:t>124”</a:t>
            </a:r>
            <a:r>
              <a:rPr lang="zh-CN" altLang="en-US" dirty="0">
                <a:latin typeface="Cambria" panose="02040503050406030204" pitchFamily="18" charset="0"/>
                <a:ea typeface="宋体" panose="02010600030101010101" pitchFamily="2" charset="-122"/>
              </a:rPr>
              <a:t>为排序后的第</a:t>
            </a: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个元素，将</a:t>
            </a:r>
            <a:r>
              <a:rPr lang="en-US" altLang="zh-CN" dirty="0" err="1">
                <a:latin typeface="Cambria" panose="02040503050406030204" pitchFamily="18" charset="0"/>
                <a:ea typeface="宋体" panose="02010600030101010101" pitchFamily="2" charset="-122"/>
              </a:rPr>
              <a:t>countTable</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减</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后变为</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倒数第二个键值为“</a:t>
            </a:r>
            <a:r>
              <a:rPr lang="en-US" altLang="zh-CN" dirty="0">
                <a:latin typeface="Cambria" panose="02040503050406030204" pitchFamily="18" charset="0"/>
                <a:ea typeface="宋体" panose="02010600030101010101" pitchFamily="2" charset="-122"/>
              </a:rPr>
              <a:t>125”</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f(125)=2</a:t>
            </a:r>
            <a:r>
              <a:rPr lang="zh-CN" altLang="en-US" dirty="0">
                <a:latin typeface="Cambria" panose="02040503050406030204" pitchFamily="18" charset="0"/>
                <a:ea typeface="宋体" panose="02010600030101010101" pitchFamily="2" charset="-122"/>
              </a:rPr>
              <a:t>，由于</a:t>
            </a:r>
            <a:r>
              <a:rPr lang="en-US" altLang="zh-CN" dirty="0" err="1">
                <a:latin typeface="Cambria" panose="02040503050406030204" pitchFamily="18" charset="0"/>
                <a:ea typeface="宋体" panose="02010600030101010101" pitchFamily="2" charset="-122"/>
              </a:rPr>
              <a:t>countTable</a:t>
            </a:r>
            <a:r>
              <a:rPr lang="en-US" altLang="zh-CN" dirty="0">
                <a:latin typeface="Cambria" panose="02040503050406030204" pitchFamily="18" charset="0"/>
                <a:ea typeface="宋体" panose="02010600030101010101" pitchFamily="2" charset="-122"/>
              </a:rPr>
              <a:t>[2]=7</a:t>
            </a:r>
            <a:r>
              <a:rPr lang="zh-CN" altLang="en-US" dirty="0">
                <a:latin typeface="Cambria" panose="02040503050406030204" pitchFamily="18" charset="0"/>
                <a:ea typeface="宋体" panose="02010600030101010101" pitchFamily="2" charset="-122"/>
              </a:rPr>
              <a:t>，因此“</a:t>
            </a:r>
            <a:r>
              <a:rPr lang="en-US" altLang="zh-CN" dirty="0">
                <a:latin typeface="Cambria" panose="02040503050406030204" pitchFamily="18" charset="0"/>
                <a:ea typeface="宋体" panose="02010600030101010101" pitchFamily="2" charset="-122"/>
              </a:rPr>
              <a:t>125”</a:t>
            </a:r>
            <a:r>
              <a:rPr lang="zh-CN" altLang="en-US" dirty="0">
                <a:latin typeface="Cambria" panose="02040503050406030204" pitchFamily="18" charset="0"/>
                <a:ea typeface="宋体" panose="02010600030101010101" pitchFamily="2" charset="-122"/>
              </a:rPr>
              <a:t>为排序后的第</a:t>
            </a:r>
            <a:r>
              <a:rPr lang="en-US" altLang="zh-CN" dirty="0">
                <a:latin typeface="Cambria" panose="02040503050406030204" pitchFamily="18" charset="0"/>
                <a:ea typeface="宋体" panose="02010600030101010101" pitchFamily="2" charset="-122"/>
              </a:rPr>
              <a:t>7</a:t>
            </a:r>
            <a:r>
              <a:rPr lang="zh-CN" altLang="en-US" dirty="0">
                <a:latin typeface="Cambria" panose="02040503050406030204" pitchFamily="18" charset="0"/>
                <a:ea typeface="宋体" panose="02010600030101010101" pitchFamily="2" charset="-122"/>
              </a:rPr>
              <a:t>个元素，将</a:t>
            </a:r>
            <a:r>
              <a:rPr lang="en-US" altLang="zh-CN" dirty="0" err="1">
                <a:latin typeface="Cambria" panose="02040503050406030204" pitchFamily="18" charset="0"/>
                <a:ea typeface="宋体" panose="02010600030101010101" pitchFamily="2" charset="-122"/>
              </a:rPr>
              <a:t>countTable</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减</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后变为</a:t>
            </a:r>
            <a:r>
              <a:rPr lang="en-US" altLang="zh-CN" dirty="0">
                <a:latin typeface="Cambria" panose="02040503050406030204" pitchFamily="18" charset="0"/>
                <a:ea typeface="宋体" panose="02010600030101010101" pitchFamily="2" charset="-122"/>
              </a:rPr>
              <a:t>6</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37</a:t>
            </a:fld>
            <a:endParaRPr lang="zh-CN" altLang="en-US" dirty="0"/>
          </a:p>
        </p:txBody>
      </p:sp>
    </p:spTree>
    <p:extLst>
      <p:ext uri="{BB962C8B-B14F-4D97-AF65-F5344CB8AC3E}">
        <p14:creationId xmlns:p14="http://schemas.microsoft.com/office/powerpoint/2010/main" val="206485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07"/>
            <a:ext cx="8718965" cy="6315502"/>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计数排序的实现见函数</a:t>
            </a:r>
            <a:r>
              <a:rPr lang="en-US" altLang="zh-CN" dirty="0" err="1">
                <a:latin typeface="Cambria" panose="02040503050406030204" pitchFamily="18" charset="0"/>
                <a:ea typeface="宋体" panose="02010600030101010101" pitchFamily="2" charset="-122"/>
              </a:rPr>
              <a:t>count_sort</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solidFill>
                  <a:srgbClr val="0070C0"/>
                </a:solidFill>
                <a:latin typeface="Cambria" panose="02040503050406030204" pitchFamily="18" charset="0"/>
                <a:ea typeface="宋体" panose="02010600030101010101" pitchFamily="2" charset="-122"/>
              </a:rPr>
              <a:t>计数排序算法的时间复杂度为</a:t>
            </a:r>
            <a:r>
              <a:rPr lang="en-US" altLang="zh-CN" dirty="0">
                <a:solidFill>
                  <a:srgbClr val="C00000"/>
                </a:solidFill>
                <a:latin typeface="Cambria" panose="02040503050406030204" pitchFamily="18" charset="0"/>
                <a:ea typeface="宋体" panose="02010600030101010101" pitchFamily="2" charset="-122"/>
              </a:rPr>
              <a:t>O(</a:t>
            </a:r>
            <a:r>
              <a:rPr lang="en-US" altLang="zh-CN" dirty="0" err="1">
                <a:solidFill>
                  <a:srgbClr val="C00000"/>
                </a:solidFill>
                <a:latin typeface="Cambria" panose="02040503050406030204" pitchFamily="18" charset="0"/>
                <a:ea typeface="宋体" panose="02010600030101010101" pitchFamily="2" charset="-122"/>
              </a:rPr>
              <a:t>n+len</a:t>
            </a:r>
            <a:r>
              <a:rPr lang="en-US" altLang="zh-CN" dirty="0">
                <a:solidFill>
                  <a:srgbClr val="C00000"/>
                </a:solidFill>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，空间复杂度为</a:t>
            </a:r>
            <a:r>
              <a:rPr lang="en-US" altLang="zh-CN" dirty="0">
                <a:latin typeface="Cambria" panose="02040503050406030204" pitchFamily="18" charset="0"/>
                <a:ea typeface="宋体" panose="02010600030101010101" pitchFamily="2" charset="-122"/>
              </a:rPr>
              <a:t>O(</a:t>
            </a:r>
            <a:r>
              <a:rPr lang="en-US" altLang="zh-CN" dirty="0" err="1">
                <a:latin typeface="Cambria" panose="02040503050406030204" pitchFamily="18" charset="0"/>
                <a:ea typeface="宋体" panose="02010600030101010101" pitchFamily="2" charset="-122"/>
              </a:rPr>
              <a:t>n+len</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。其中</a:t>
            </a:r>
            <a:r>
              <a:rPr lang="en-US" altLang="zh-CN" dirty="0" err="1">
                <a:latin typeface="Cambria" panose="02040503050406030204" pitchFamily="18" charset="0"/>
                <a:ea typeface="宋体" panose="02010600030101010101" pitchFamily="2" charset="-122"/>
              </a:rPr>
              <a:t>len</a:t>
            </a:r>
            <a:r>
              <a:rPr lang="zh-CN" altLang="en-US" dirty="0">
                <a:latin typeface="Cambria" panose="02040503050406030204" pitchFamily="18" charset="0"/>
                <a:ea typeface="宋体" panose="02010600030101010101" pitchFamily="2" charset="-122"/>
              </a:rPr>
              <a:t>为计数表的长度。</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计数排序算法是一个稳定的排序算法。</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计数排序的局限性：</a:t>
            </a:r>
          </a:p>
          <a:p>
            <a:pPr marL="0" indent="357188">
              <a:lnSpc>
                <a:spcPct val="150000"/>
              </a:lnSpc>
              <a:spcBef>
                <a:spcPts val="0"/>
              </a:spcBef>
              <a:buNone/>
            </a:pPr>
            <a:r>
              <a:rPr lang="en-US" altLang="zh-CN" dirty="0">
                <a:solidFill>
                  <a:srgbClr val="0070C0"/>
                </a:solidFill>
                <a:latin typeface="Cambria" panose="02040503050406030204" pitchFamily="18" charset="0"/>
                <a:ea typeface="宋体" panose="02010600030101010101" pitchFamily="2" charset="-122"/>
              </a:rPr>
              <a:t>1</a:t>
            </a:r>
            <a:r>
              <a:rPr lang="zh-CN" altLang="en-US" dirty="0">
                <a:solidFill>
                  <a:srgbClr val="0070C0"/>
                </a:solidFill>
                <a:latin typeface="Cambria" panose="02040503050406030204" pitchFamily="18" charset="0"/>
                <a:ea typeface="宋体" panose="02010600030101010101" pitchFamily="2" charset="-122"/>
              </a:rPr>
              <a:t>、当键值序列的最大值与最小值差距过大时，不适用于计数排序</a:t>
            </a:r>
          </a:p>
          <a:p>
            <a:pPr marL="0" indent="357188">
              <a:lnSpc>
                <a:spcPct val="150000"/>
              </a:lnSpc>
              <a:spcBef>
                <a:spcPts val="0"/>
              </a:spcBef>
              <a:buNone/>
            </a:pPr>
            <a:r>
              <a:rPr lang="en-US" altLang="zh-CN" dirty="0">
                <a:solidFill>
                  <a:srgbClr val="0070C0"/>
                </a:solidFill>
                <a:latin typeface="Cambria" panose="02040503050406030204" pitchFamily="18" charset="0"/>
                <a:ea typeface="宋体" panose="02010600030101010101" pitchFamily="2" charset="-122"/>
              </a:rPr>
              <a:t>2</a:t>
            </a:r>
            <a:r>
              <a:rPr lang="zh-CN" altLang="en-US" dirty="0">
                <a:solidFill>
                  <a:srgbClr val="0070C0"/>
                </a:solidFill>
                <a:latin typeface="Cambria" panose="02040503050406030204" pitchFamily="18" charset="0"/>
                <a:ea typeface="宋体" panose="02010600030101010101" pitchFamily="2" charset="-122"/>
              </a:rPr>
              <a:t>、当键值不是整数时，不适用于计数排序</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38</a:t>
            </a:fld>
            <a:endParaRPr lang="zh-CN" altLang="en-US" dirty="0"/>
          </a:p>
        </p:txBody>
      </p:sp>
    </p:spTree>
    <p:extLst>
      <p:ext uri="{BB962C8B-B14F-4D97-AF65-F5344CB8AC3E}">
        <p14:creationId xmlns:p14="http://schemas.microsoft.com/office/powerpoint/2010/main" val="356537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92526" y="195607"/>
                <a:ext cx="8718965" cy="6315502"/>
              </a:xfrm>
            </p:spPr>
            <p:txBody>
              <a:bodyPr>
                <a:normAutofit fontScale="850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6.7.2 </a:t>
                </a:r>
                <a:r>
                  <a:rPr lang="zh-CN" altLang="en-US" b="1" dirty="0">
                    <a:latin typeface="Cambria" panose="02040503050406030204" pitchFamily="18" charset="0"/>
                    <a:ea typeface="宋体" panose="02010600030101010101" pitchFamily="2" charset="-122"/>
                  </a:rPr>
                  <a:t>桶排序</a:t>
                </a: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桶排序</a:t>
                </a:r>
                <a:r>
                  <a:rPr lang="en-US" altLang="zh-CN" dirty="0">
                    <a:latin typeface="Cambria" panose="02040503050406030204" pitchFamily="18" charset="0"/>
                    <a:ea typeface="宋体" panose="02010600030101010101" pitchFamily="2" charset="-122"/>
                  </a:rPr>
                  <a:t>(Bucket Sort)</a:t>
                </a:r>
                <a:r>
                  <a:rPr lang="zh-CN" altLang="en-US" dirty="0">
                    <a:latin typeface="Cambria" panose="02040503050406030204" pitchFamily="18" charset="0"/>
                    <a:ea typeface="宋体" panose="02010600030101010101" pitchFamily="2" charset="-122"/>
                  </a:rPr>
                  <a:t>是指</a:t>
                </a:r>
                <a:r>
                  <a:rPr lang="zh-CN" altLang="en-US" dirty="0">
                    <a:solidFill>
                      <a:srgbClr val="0070C0"/>
                    </a:solidFill>
                    <a:latin typeface="Cambria" panose="02040503050406030204" pitchFamily="18" charset="0"/>
                    <a:ea typeface="宋体" panose="02010600030101010101" pitchFamily="2" charset="-122"/>
                  </a:rPr>
                  <a:t>将键值序列的分布区间划分为若干个子区间</a:t>
                </a:r>
                <a:r>
                  <a:rPr lang="en-US" altLang="zh-CN" dirty="0">
                    <a:solidFill>
                      <a:srgbClr val="0070C0"/>
                    </a:solidFill>
                    <a:latin typeface="Cambria" panose="02040503050406030204" pitchFamily="18" charset="0"/>
                    <a:ea typeface="宋体" panose="02010600030101010101" pitchFamily="2" charset="-122"/>
                  </a:rPr>
                  <a:t>(</a:t>
                </a:r>
                <a:r>
                  <a:rPr lang="zh-CN" altLang="en-US" dirty="0">
                    <a:solidFill>
                      <a:srgbClr val="0070C0"/>
                    </a:solidFill>
                    <a:latin typeface="Cambria" panose="02040503050406030204" pitchFamily="18" charset="0"/>
                    <a:ea typeface="宋体" panose="02010600030101010101" pitchFamily="2" charset="-122"/>
                  </a:rPr>
                  <a:t>每个子区间称为一个桶</a:t>
                </a:r>
                <a:r>
                  <a:rPr lang="en-US" altLang="zh-CN" dirty="0">
                    <a:solidFill>
                      <a:srgbClr val="0070C0"/>
                    </a:solidFill>
                    <a:latin typeface="Cambria" panose="02040503050406030204" pitchFamily="18" charset="0"/>
                    <a:ea typeface="宋体" panose="02010600030101010101" pitchFamily="2" charset="-122"/>
                  </a:rPr>
                  <a:t>)(</a:t>
                </a:r>
                <a:r>
                  <a:rPr lang="zh-CN" altLang="en-US" dirty="0">
                    <a:solidFill>
                      <a:srgbClr val="0070C0"/>
                    </a:solidFill>
                    <a:latin typeface="Cambria" panose="02040503050406030204" pitchFamily="18" charset="0"/>
                    <a:ea typeface="宋体" panose="02010600030101010101" pitchFamily="2" charset="-122"/>
                  </a:rPr>
                  <a:t>分配操作</a:t>
                </a:r>
                <a:r>
                  <a:rPr lang="en-US" altLang="zh-CN" dirty="0">
                    <a:solidFill>
                      <a:srgbClr val="0070C0"/>
                    </a:solidFill>
                    <a:latin typeface="Cambria" panose="02040503050406030204" pitchFamily="18" charset="0"/>
                    <a:ea typeface="宋体" panose="02010600030101010101" pitchFamily="2" charset="-122"/>
                  </a:rPr>
                  <a:t>)</a:t>
                </a:r>
                <a:r>
                  <a:rPr lang="zh-CN" altLang="en-US" dirty="0">
                    <a:solidFill>
                      <a:srgbClr val="0070C0"/>
                    </a:solidFill>
                    <a:latin typeface="Cambria" panose="02040503050406030204" pitchFamily="18" charset="0"/>
                    <a:ea typeface="宋体" panose="02010600030101010101" pitchFamily="2" charset="-122"/>
                  </a:rPr>
                  <a:t>，对每个桶分别进行排序</a:t>
                </a:r>
                <a:r>
                  <a:rPr lang="en-US" altLang="zh-CN" dirty="0">
                    <a:solidFill>
                      <a:srgbClr val="0070C0"/>
                    </a:solidFill>
                    <a:latin typeface="Cambria" panose="02040503050406030204" pitchFamily="18" charset="0"/>
                    <a:ea typeface="宋体" panose="02010600030101010101" pitchFamily="2" charset="-122"/>
                  </a:rPr>
                  <a:t>(</a:t>
                </a:r>
                <a:r>
                  <a:rPr lang="zh-CN" altLang="en-US" dirty="0">
                    <a:solidFill>
                      <a:srgbClr val="0070C0"/>
                    </a:solidFill>
                    <a:latin typeface="Cambria" panose="02040503050406030204" pitchFamily="18" charset="0"/>
                    <a:ea typeface="宋体" panose="02010600030101010101" pitchFamily="2" charset="-122"/>
                  </a:rPr>
                  <a:t>可以使用其他排序算法或以递归方式继续使用桶排序进行排序</a:t>
                </a:r>
                <a:r>
                  <a:rPr lang="en-US" altLang="zh-CN" dirty="0">
                    <a:solidFill>
                      <a:srgbClr val="0070C0"/>
                    </a:solidFill>
                    <a:latin typeface="Cambria" panose="02040503050406030204" pitchFamily="18" charset="0"/>
                    <a:ea typeface="宋体" panose="02010600030101010101" pitchFamily="2" charset="-122"/>
                  </a:rPr>
                  <a:t>)</a:t>
                </a:r>
                <a:r>
                  <a:rPr lang="zh-CN" altLang="en-US" dirty="0">
                    <a:solidFill>
                      <a:srgbClr val="0070C0"/>
                    </a:solidFill>
                    <a:latin typeface="Cambria" panose="02040503050406030204" pitchFamily="18" charset="0"/>
                    <a:ea typeface="宋体" panose="02010600030101010101" pitchFamily="2" charset="-122"/>
                  </a:rPr>
                  <a:t>，最后依次把各个桶中的键值拼接起来就得到一个有序序列</a:t>
                </a:r>
                <a:r>
                  <a:rPr lang="en-US" altLang="zh-CN" dirty="0">
                    <a:solidFill>
                      <a:srgbClr val="0070C0"/>
                    </a:solidFill>
                    <a:latin typeface="Cambria" panose="02040503050406030204" pitchFamily="18" charset="0"/>
                    <a:ea typeface="宋体" panose="02010600030101010101" pitchFamily="2" charset="-122"/>
                  </a:rPr>
                  <a:t>(</a:t>
                </a:r>
                <a:r>
                  <a:rPr lang="zh-CN" altLang="en-US" dirty="0">
                    <a:solidFill>
                      <a:srgbClr val="0070C0"/>
                    </a:solidFill>
                    <a:latin typeface="Cambria" panose="02040503050406030204" pitchFamily="18" charset="0"/>
                    <a:ea typeface="宋体" panose="02010600030101010101" pitchFamily="2" charset="-122"/>
                  </a:rPr>
                  <a:t>收集操作</a:t>
                </a:r>
                <a:r>
                  <a:rPr lang="en-US" altLang="zh-CN" dirty="0">
                    <a:solidFill>
                      <a:srgbClr val="0070C0"/>
                    </a:solidFill>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计数排序是桶排序的特例，即每个桶中所包含的键值相同。</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桶排序首先要建桶，通常采用的方法是将区间均匀划分，即每个桶的长度相同。假设最大键值为</a:t>
                </a:r>
                <a:r>
                  <a:rPr lang="en-US" altLang="zh-CN" dirty="0">
                    <a:latin typeface="Cambria" panose="02040503050406030204" pitchFamily="18" charset="0"/>
                    <a:ea typeface="宋体" panose="02010600030101010101" pitchFamily="2" charset="-122"/>
                  </a:rPr>
                  <a:t>mx</a:t>
                </a:r>
                <a:r>
                  <a:rPr lang="zh-CN" altLang="en-US" dirty="0">
                    <a:latin typeface="Cambria" panose="02040503050406030204" pitchFamily="18" charset="0"/>
                    <a:ea typeface="宋体" panose="02010600030101010101" pitchFamily="2" charset="-122"/>
                  </a:rPr>
                  <a:t>，最小键值为</a:t>
                </a:r>
                <a:r>
                  <a:rPr lang="en-US" altLang="zh-CN" dirty="0" err="1">
                    <a:latin typeface="Cambria" panose="02040503050406030204" pitchFamily="18" charset="0"/>
                    <a:ea typeface="宋体" panose="02010600030101010101" pitchFamily="2" charset="-122"/>
                  </a:rPr>
                  <a:t>mn</a:t>
                </a:r>
                <a:r>
                  <a:rPr lang="zh-CN" altLang="en-US" dirty="0">
                    <a:latin typeface="Cambria" panose="02040503050406030204" pitchFamily="18" charset="0"/>
                    <a:ea typeface="宋体" panose="02010600030101010101" pitchFamily="2" charset="-122"/>
                  </a:rPr>
                  <a:t>，桶的数量为</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，则将一个键值</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映射到相应桶的下标的映射函数为：</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𝑓</m:t>
                      </m:r>
                      <m:d>
                        <m:dPr>
                          <m:ctrlPr>
                            <a:rPr lang="zh-CN" altLang="zh-CN" i="1">
                              <a:latin typeface="Cambria Math" panose="02040503050406030204" pitchFamily="18" charset="0"/>
                            </a:rPr>
                          </m:ctrlPr>
                        </m:dPr>
                        <m:e>
                          <m:r>
                            <a:rPr lang="en-US" altLang="zh-CN" i="1">
                              <a:latin typeface="Cambria Math" panose="02040503050406030204" pitchFamily="18" charset="0"/>
                            </a:rPr>
                            <m:t>𝑘</m:t>
                          </m:r>
                        </m:e>
                      </m:d>
                      <m:r>
                        <a:rPr lang="en-US" altLang="zh-CN">
                          <a:latin typeface="Cambria Math" panose="02040503050406030204" pitchFamily="18" charset="0"/>
                        </a:rPr>
                        <m:t>=</m:t>
                      </m:r>
                      <m:d>
                        <m:dPr>
                          <m:begChr m:val="⌊"/>
                          <m:endChr m:val="⌋"/>
                          <m:ctrlPr>
                            <a:rPr lang="zh-CN" altLang="zh-CN" i="1">
                              <a:latin typeface="Cambria Math" panose="02040503050406030204" pitchFamily="18" charset="0"/>
                            </a:rPr>
                          </m:ctrlPr>
                        </m:dPr>
                        <m:e>
                          <m:f>
                            <m:fPr>
                              <m:ctrlPr>
                                <a:rPr lang="zh-CN"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𝑚𝑛</m:t>
                              </m:r>
                              <m:r>
                                <a:rPr lang="en-US" altLang="zh-CN" i="1">
                                  <a:latin typeface="Cambria Math" panose="02040503050406030204" pitchFamily="18" charset="0"/>
                                </a:rPr>
                                <m:t>)×</m:t>
                              </m:r>
                              <m:r>
                                <a:rPr lang="en-US" altLang="zh-CN" i="1">
                                  <a:latin typeface="Cambria Math" panose="02040503050406030204" pitchFamily="18" charset="0"/>
                                </a:rPr>
                                <m:t>𝑚</m:t>
                              </m:r>
                            </m:num>
                            <m:den>
                              <m:r>
                                <a:rPr lang="en-US" altLang="zh-CN" i="1">
                                  <a:latin typeface="Cambria Math" panose="02040503050406030204" pitchFamily="18" charset="0"/>
                                </a:rPr>
                                <m:t>𝑚𝑥</m:t>
                              </m:r>
                              <m:r>
                                <a:rPr lang="en-US" altLang="zh-CN" i="1">
                                  <a:latin typeface="Cambria Math" panose="02040503050406030204" pitchFamily="18" charset="0"/>
                                </a:rPr>
                                <m:t>−</m:t>
                              </m:r>
                              <m:r>
                                <a:rPr lang="en-US" altLang="zh-CN" i="1">
                                  <a:latin typeface="Cambria Math" panose="02040503050406030204" pitchFamily="18" charset="0"/>
                                </a:rPr>
                                <m:t>𝑚𝑛</m:t>
                              </m:r>
                              <m:r>
                                <a:rPr lang="en-US" altLang="zh-CN" i="1">
                                  <a:latin typeface="Cambria Math" panose="02040503050406030204" pitchFamily="18" charset="0"/>
                                </a:rPr>
                                <m:t>+1</m:t>
                              </m:r>
                            </m:den>
                          </m:f>
                        </m:e>
                      </m:d>
                    </m:oMath>
                  </m:oMathPara>
                </a14:m>
                <a:endParaRPr lang="zh-CN" altLang="en-US" dirty="0">
                  <a:latin typeface="Cambria" panose="02040503050406030204" pitchFamily="18" charset="0"/>
                  <a:ea typeface="宋体" panose="02010600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92526" y="195607"/>
                <a:ext cx="8718965" cy="6315502"/>
              </a:xfrm>
              <a:blipFill>
                <a:blip r:embed="rId2"/>
                <a:stretch>
                  <a:fillRect l="-1049" t="-97" r="-83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39</a:t>
            </a:fld>
            <a:endParaRPr lang="zh-CN" altLang="en-US" dirty="0"/>
          </a:p>
        </p:txBody>
      </p:sp>
    </p:spTree>
    <p:extLst>
      <p:ext uri="{BB962C8B-B14F-4D97-AF65-F5344CB8AC3E}">
        <p14:creationId xmlns:p14="http://schemas.microsoft.com/office/powerpoint/2010/main" val="1981724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575226" cy="6423679"/>
          </a:xfrm>
        </p:spPr>
        <p:txBody>
          <a:bodyPr>
            <a:normAutofit fontScale="77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6.1 </a:t>
            </a:r>
            <a:r>
              <a:rPr lang="zh-CN" altLang="en-US" b="1" dirty="0">
                <a:latin typeface="Cambria" panose="02040503050406030204" pitchFamily="18" charset="0"/>
                <a:ea typeface="宋体" panose="02010600030101010101" pitchFamily="2" charset="-122"/>
              </a:rPr>
              <a:t>插入排序</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插入排序是将未排序的键值插入到已排好序的键值序列中的一类排序方法。</a:t>
            </a:r>
            <a:endParaRPr lang="en-US" altLang="zh-CN" dirty="0">
              <a:latin typeface="Cambria" panose="02040503050406030204" pitchFamily="18" charset="0"/>
              <a:ea typeface="宋体" panose="02010600030101010101" pitchFamily="2" charset="-122"/>
            </a:endParaRPr>
          </a:p>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6.1.1 </a:t>
            </a:r>
            <a:r>
              <a:rPr lang="zh-CN" altLang="en-US" b="1" dirty="0">
                <a:latin typeface="Cambria" panose="02040503050406030204" pitchFamily="18" charset="0"/>
                <a:ea typeface="宋体" panose="02010600030101010101" pitchFamily="2" charset="-122"/>
              </a:rPr>
              <a:t>直接插入排序</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直接插入排序</a:t>
            </a:r>
            <a:r>
              <a:rPr lang="zh-CN" altLang="en-US" dirty="0">
                <a:latin typeface="Cambria" panose="02040503050406030204" pitchFamily="18" charset="0"/>
                <a:ea typeface="宋体" panose="02010600030101010101" pitchFamily="2" charset="-122"/>
              </a:rPr>
              <a:t>是从左到右依次考虑每一个键值，其前面的键值已排好序，只要将该键值插入到前面的键值中并保持有序即可。</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直接插入排序：将给定数组</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的下标在区间</a:t>
            </a:r>
            <a:r>
              <a:rPr lang="en-US" altLang="zh-CN" dirty="0">
                <a:latin typeface="Cambria" panose="02040503050406030204" pitchFamily="18" charset="0"/>
                <a:ea typeface="宋体" panose="02010600030101010101" pitchFamily="2" charset="-122"/>
              </a:rPr>
              <a:t>[left, right)</a:t>
            </a:r>
            <a:r>
              <a:rPr lang="zh-CN" altLang="en-US" dirty="0">
                <a:latin typeface="Cambria" panose="02040503050406030204" pitchFamily="18" charset="0"/>
                <a:ea typeface="宋体" panose="02010600030101010101" pitchFamily="2" charset="-122"/>
              </a:rPr>
              <a:t>中的键值利用直接插入排序算法进行排序。</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、从第二个键值开始，依次考虑每一个键值。假设当前键值的下标为</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的初始值为</a:t>
            </a:r>
            <a:r>
              <a:rPr lang="en-US" altLang="zh-CN" dirty="0">
                <a:latin typeface="Cambria" panose="02040503050406030204" pitchFamily="18" charset="0"/>
                <a:ea typeface="宋体" panose="02010600030101010101" pitchFamily="2" charset="-122"/>
              </a:rPr>
              <a:t>left+1</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、将</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与其前面的键值</a:t>
            </a:r>
            <a:r>
              <a:rPr lang="en-US" altLang="zh-CN" dirty="0">
                <a:latin typeface="Cambria" panose="02040503050406030204" pitchFamily="18" charset="0"/>
                <a:ea typeface="宋体" panose="02010600030101010101" pitchFamily="2" charset="-122"/>
              </a:rPr>
              <a:t>a[j](left≤j≤i-1)</a:t>
            </a:r>
            <a:r>
              <a:rPr lang="zh-CN" altLang="en-US" dirty="0">
                <a:latin typeface="Cambria" panose="02040503050406030204" pitchFamily="18" charset="0"/>
                <a:ea typeface="宋体" panose="02010600030101010101" pitchFamily="2" charset="-122"/>
              </a:rPr>
              <a:t>从后向前依次比较，如果</a:t>
            </a:r>
            <a:r>
              <a:rPr lang="en-US" altLang="zh-CN" dirty="0" err="1">
                <a:latin typeface="Cambria" panose="02040503050406030204" pitchFamily="18" charset="0"/>
                <a:ea typeface="宋体" panose="02010600030101010101" pitchFamily="2" charset="-122"/>
              </a:rPr>
              <a:t>j≥left</a:t>
            </a:r>
            <a:r>
              <a:rPr lang="zh-CN" altLang="en-US" dirty="0">
                <a:latin typeface="Cambria" panose="02040503050406030204" pitchFamily="18" charset="0"/>
                <a:ea typeface="宋体" panose="02010600030101010101" pitchFamily="2" charset="-122"/>
              </a:rPr>
              <a:t>，且</a:t>
            </a:r>
            <a:r>
              <a:rPr lang="en-US" altLang="zh-CN" dirty="0">
                <a:latin typeface="Cambria" panose="02040503050406030204" pitchFamily="18" charset="0"/>
                <a:ea typeface="宋体" panose="02010600030101010101" pitchFamily="2" charset="-122"/>
              </a:rPr>
              <a:t>a[j]&gt;a[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，则将</a:t>
            </a:r>
            <a:r>
              <a:rPr lang="en-US" altLang="zh-CN" dirty="0">
                <a:latin typeface="Cambria" panose="02040503050406030204" pitchFamily="18" charset="0"/>
                <a:ea typeface="宋体" panose="02010600030101010101" pitchFamily="2" charset="-122"/>
              </a:rPr>
              <a:t>a[j]</a:t>
            </a:r>
            <a:r>
              <a:rPr lang="zh-CN" altLang="en-US" dirty="0">
                <a:latin typeface="Cambria" panose="02040503050406030204" pitchFamily="18" charset="0"/>
                <a:ea typeface="宋体" panose="02010600030101010101" pitchFamily="2" charset="-122"/>
              </a:rPr>
              <a:t>后移一位，否则将</a:t>
            </a:r>
            <a:r>
              <a:rPr lang="en-US" altLang="zh-CN" dirty="0">
                <a:latin typeface="Cambria" panose="02040503050406030204" pitchFamily="18" charset="0"/>
                <a:ea typeface="宋体" panose="02010600030101010101" pitchFamily="2" charset="-122"/>
              </a:rPr>
              <a:t>a[j+1]</a:t>
            </a:r>
            <a:r>
              <a:rPr lang="zh-CN" altLang="en-US" dirty="0">
                <a:latin typeface="Cambria" panose="02040503050406030204" pitchFamily="18" charset="0"/>
                <a:ea typeface="宋体" panose="02010600030101010101" pitchFamily="2" charset="-122"/>
              </a:rPr>
              <a:t>的值改为</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、令</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=i+1</a:t>
            </a:r>
            <a:r>
              <a:rPr lang="zh-CN" altLang="en-US" dirty="0">
                <a:latin typeface="Cambria" panose="02040503050406030204" pitchFamily="18" charset="0"/>
                <a:ea typeface="宋体" panose="02010600030101010101" pitchFamily="2" charset="-122"/>
              </a:rPr>
              <a:t>，如果</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=right</a:t>
            </a:r>
            <a:r>
              <a:rPr lang="zh-CN" altLang="en-US" dirty="0">
                <a:latin typeface="Cambria" panose="02040503050406030204" pitchFamily="18" charset="0"/>
                <a:ea typeface="宋体" panose="02010600030101010101" pitchFamily="2" charset="-122"/>
              </a:rPr>
              <a:t>，结束；否则进入第</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步。</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a:t>
            </a:fld>
            <a:endParaRPr lang="zh-CN" altLang="en-US" dirty="0"/>
          </a:p>
        </p:txBody>
      </p:sp>
    </p:spTree>
    <p:extLst>
      <p:ext uri="{BB962C8B-B14F-4D97-AF65-F5344CB8AC3E}">
        <p14:creationId xmlns:p14="http://schemas.microsoft.com/office/powerpoint/2010/main" val="340764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07"/>
            <a:ext cx="8718965" cy="6315502"/>
          </a:xfrm>
        </p:spPr>
        <p:txBody>
          <a:bodyPr>
            <a:normAutofit fontScale="925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桶排序：将给定数组</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的下标在区间</a:t>
            </a:r>
            <a:r>
              <a:rPr lang="en-US" altLang="zh-CN" dirty="0">
                <a:latin typeface="Cambria" panose="02040503050406030204" pitchFamily="18" charset="0"/>
                <a:ea typeface="宋体" panose="02010600030101010101" pitchFamily="2" charset="-122"/>
              </a:rPr>
              <a:t>[left, right)</a:t>
            </a:r>
            <a:r>
              <a:rPr lang="zh-CN" altLang="en-US" dirty="0">
                <a:latin typeface="Cambria" panose="02040503050406030204" pitchFamily="18" charset="0"/>
                <a:ea typeface="宋体" panose="02010600030101010101" pitchFamily="2" charset="-122"/>
              </a:rPr>
              <a:t>中的键值进行排序。</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、指定桶的数量</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，计算最大键值</a:t>
            </a:r>
            <a:r>
              <a:rPr lang="en-US" altLang="zh-CN" dirty="0">
                <a:latin typeface="Cambria" panose="02040503050406030204" pitchFamily="18" charset="0"/>
                <a:ea typeface="宋体" panose="02010600030101010101" pitchFamily="2" charset="-122"/>
              </a:rPr>
              <a:t>mx</a:t>
            </a:r>
            <a:r>
              <a:rPr lang="zh-CN" altLang="en-US" dirty="0">
                <a:latin typeface="Cambria" panose="02040503050406030204" pitchFamily="18" charset="0"/>
                <a:ea typeface="宋体" panose="02010600030101010101" pitchFamily="2" charset="-122"/>
              </a:rPr>
              <a:t>和最小键值</a:t>
            </a:r>
            <a:r>
              <a:rPr lang="en-US" altLang="zh-CN" dirty="0" err="1">
                <a:latin typeface="Cambria" panose="02040503050406030204" pitchFamily="18" charset="0"/>
                <a:ea typeface="宋体" panose="02010600030101010101" pitchFamily="2" charset="-122"/>
              </a:rPr>
              <a:t>mn</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、分配操作：利用函数</a:t>
            </a:r>
            <a:r>
              <a:rPr lang="en-US" altLang="zh-CN" dirty="0">
                <a:latin typeface="Cambria" panose="02040503050406030204" pitchFamily="18" charset="0"/>
                <a:ea typeface="宋体" panose="02010600030101010101" pitchFamily="2" charset="-122"/>
              </a:rPr>
              <a:t>f(k)</a:t>
            </a:r>
            <a:r>
              <a:rPr lang="zh-CN" altLang="en-US" dirty="0">
                <a:latin typeface="Cambria" panose="02040503050406030204" pitchFamily="18" charset="0"/>
                <a:ea typeface="宋体" panose="02010600030101010101" pitchFamily="2" charset="-122"/>
              </a:rPr>
              <a:t>计算每一个键值所对应桶的编号，并将键值加入相应的桶中；</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、采用某种排序方法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插入排序、快排、堆排序等</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对每一个桶中的键值进行排序；</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、收集操作：从第一个桶开始依次将每个桶中的键值按照排序后的顺序转存到键值序列中。</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40</a:t>
            </a:fld>
            <a:endParaRPr lang="zh-CN" altLang="en-US" dirty="0"/>
          </a:p>
        </p:txBody>
      </p:sp>
    </p:spTree>
    <p:extLst>
      <p:ext uri="{BB962C8B-B14F-4D97-AF65-F5344CB8AC3E}">
        <p14:creationId xmlns:p14="http://schemas.microsoft.com/office/powerpoint/2010/main" val="3186092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07"/>
            <a:ext cx="8718965" cy="6315502"/>
          </a:xfrm>
        </p:spPr>
        <p:txBody>
          <a:bodyPr>
            <a:normAutofit fontScale="77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利用桶排序对键值序列</a:t>
            </a:r>
            <a:r>
              <a:rPr lang="en-US" altLang="zh-CN" dirty="0">
                <a:latin typeface="Cambria" panose="02040503050406030204" pitchFamily="18" charset="0"/>
                <a:ea typeface="宋体" panose="02010600030101010101" pitchFamily="2" charset="-122"/>
              </a:rPr>
              <a:t>{125, 127, 123, 129, 124, 125, 123, 130, 129, 125, 124}</a:t>
            </a:r>
            <a:r>
              <a:rPr lang="zh-CN" altLang="en-US" dirty="0">
                <a:latin typeface="Cambria" panose="02040503050406030204" pitchFamily="18" charset="0"/>
                <a:ea typeface="宋体" panose="02010600030101010101" pitchFamily="2" charset="-122"/>
              </a:rPr>
              <a:t>进行排序。</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最大键值为</a:t>
            </a:r>
            <a:r>
              <a:rPr lang="en-US" altLang="zh-CN" dirty="0">
                <a:latin typeface="Cambria" panose="02040503050406030204" pitchFamily="18" charset="0"/>
                <a:ea typeface="宋体" panose="02010600030101010101" pitchFamily="2" charset="-122"/>
              </a:rPr>
              <a:t>mx=130</a:t>
            </a:r>
            <a:r>
              <a:rPr lang="zh-CN" altLang="en-US" dirty="0">
                <a:latin typeface="Cambria" panose="02040503050406030204" pitchFamily="18" charset="0"/>
                <a:ea typeface="宋体" panose="02010600030101010101" pitchFamily="2" charset="-122"/>
              </a:rPr>
              <a:t>，最小键值为</a:t>
            </a:r>
            <a:r>
              <a:rPr lang="en-US" altLang="zh-CN" dirty="0" err="1">
                <a:latin typeface="Cambria" panose="02040503050406030204" pitchFamily="18" charset="0"/>
                <a:ea typeface="宋体" panose="02010600030101010101" pitchFamily="2" charset="-122"/>
              </a:rPr>
              <a:t>mn</a:t>
            </a:r>
            <a:r>
              <a:rPr lang="en-US" altLang="zh-CN" dirty="0">
                <a:latin typeface="Cambria" panose="02040503050406030204" pitchFamily="18" charset="0"/>
                <a:ea typeface="宋体" panose="02010600030101010101" pitchFamily="2" charset="-122"/>
              </a:rPr>
              <a:t>=123</a:t>
            </a:r>
            <a:r>
              <a:rPr lang="zh-CN" altLang="en-US" dirty="0">
                <a:latin typeface="Cambria" panose="02040503050406030204" pitchFamily="18" charset="0"/>
                <a:ea typeface="宋体" panose="02010600030101010101" pitchFamily="2" charset="-122"/>
              </a:rPr>
              <a:t>，假设桶的数量</a:t>
            </a:r>
            <a:r>
              <a:rPr lang="en-US" altLang="zh-CN" dirty="0">
                <a:latin typeface="Cambria" panose="02040503050406030204" pitchFamily="18" charset="0"/>
                <a:ea typeface="宋体" panose="02010600030101010101" pitchFamily="2" charset="-122"/>
              </a:rPr>
              <a:t>m=4</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首先将每一个键值放置到相应的桶中：</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bucket[0]</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123, 124, 123, 124</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bucket[1]</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125, 125, 125</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bucket[2]</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127</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bucket[3]</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129, 130, 129</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对每一个桶中的元素进行排序：</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bucket[0]</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123, 123, 124, 124</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bucket[1]</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125, 125, 125</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bucket[2]</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127</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bucket[3]</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129, 129, 130</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依次将每个桶中的元素转存到键值序列中。</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41</a:t>
            </a:fld>
            <a:endParaRPr lang="zh-CN" altLang="en-US" dirty="0"/>
          </a:p>
        </p:txBody>
      </p:sp>
    </p:spTree>
    <p:extLst>
      <p:ext uri="{BB962C8B-B14F-4D97-AF65-F5344CB8AC3E}">
        <p14:creationId xmlns:p14="http://schemas.microsoft.com/office/powerpoint/2010/main" val="422105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92526" y="195607"/>
                <a:ext cx="8718965" cy="6315502"/>
              </a:xfrm>
            </p:spPr>
            <p:txBody>
              <a:bodyPr>
                <a:normAutofit fontScale="92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桶排序的实现见函数</a:t>
                </a:r>
                <a:r>
                  <a:rPr lang="en-US" altLang="zh-CN" dirty="0" err="1">
                    <a:latin typeface="Cambria" panose="02040503050406030204" pitchFamily="18" charset="0"/>
                    <a:ea typeface="宋体" panose="02010600030101010101" pitchFamily="2" charset="-122"/>
                  </a:rPr>
                  <a:t>bucket_sort</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solidFill>
                      <a:srgbClr val="0070C0"/>
                    </a:solidFill>
                    <a:latin typeface="Cambria" panose="02040503050406030204" pitchFamily="18" charset="0"/>
                    <a:ea typeface="宋体" panose="02010600030101010101" pitchFamily="2" charset="-122"/>
                  </a:rPr>
                  <a:t>桶排序的时间复杂度为</a:t>
                </a:r>
                <a14:m>
                  <m:oMath xmlns:m="http://schemas.openxmlformats.org/officeDocument/2006/math">
                    <m:r>
                      <a:rPr lang="en-US" altLang="zh-CN" i="1">
                        <a:solidFill>
                          <a:srgbClr val="0070C0"/>
                        </a:solidFill>
                        <a:latin typeface="Cambria Math" panose="02040503050406030204" pitchFamily="18" charset="0"/>
                      </a:rPr>
                      <m:t>𝑛</m:t>
                    </m:r>
                    <m:r>
                      <a:rPr lang="en-US" altLang="zh-CN" i="1">
                        <a:solidFill>
                          <a:srgbClr val="0070C0"/>
                        </a:solidFill>
                        <a:latin typeface="Cambria Math" panose="02040503050406030204" pitchFamily="18" charset="0"/>
                      </a:rPr>
                      <m:t>∙</m:t>
                    </m:r>
                    <m:func>
                      <m:funcPr>
                        <m:ctrlPr>
                          <a:rPr lang="zh-CN" altLang="zh-CN" i="1">
                            <a:solidFill>
                              <a:srgbClr val="0070C0"/>
                            </a:solidFill>
                            <a:latin typeface="Cambria Math" panose="02040503050406030204" pitchFamily="18" charset="0"/>
                          </a:rPr>
                        </m:ctrlPr>
                      </m:funcPr>
                      <m:fName>
                        <m:r>
                          <m:rPr>
                            <m:sty m:val="p"/>
                          </m:rPr>
                          <a:rPr lang="en-US" altLang="zh-CN">
                            <a:solidFill>
                              <a:srgbClr val="0070C0"/>
                            </a:solidFill>
                            <a:latin typeface="Cambria Math" panose="02040503050406030204" pitchFamily="18" charset="0"/>
                          </a:rPr>
                          <m:t>log</m:t>
                        </m:r>
                      </m:fName>
                      <m:e>
                        <m:r>
                          <a:rPr lang="en-US" altLang="zh-CN" i="1">
                            <a:solidFill>
                              <a:srgbClr val="0070C0"/>
                            </a:solidFill>
                            <a:latin typeface="Cambria Math" panose="02040503050406030204" pitchFamily="18" charset="0"/>
                          </a:rPr>
                          <m:t>(</m:t>
                        </m:r>
                        <m:r>
                          <a:rPr lang="en-US" altLang="zh-CN" i="1">
                            <a:solidFill>
                              <a:srgbClr val="0070C0"/>
                            </a:solidFill>
                            <a:latin typeface="Cambria Math" panose="02040503050406030204" pitchFamily="18" charset="0"/>
                          </a:rPr>
                          <m:t>𝑛</m:t>
                        </m:r>
                        <m:r>
                          <a:rPr lang="en-US" altLang="zh-CN" i="1">
                            <a:solidFill>
                              <a:srgbClr val="0070C0"/>
                            </a:solidFill>
                            <a:latin typeface="Cambria Math" panose="02040503050406030204" pitchFamily="18" charset="0"/>
                          </a:rPr>
                          <m:t>/</m:t>
                        </m:r>
                        <m:r>
                          <a:rPr lang="en-US" altLang="zh-CN" i="1">
                            <a:solidFill>
                              <a:srgbClr val="0070C0"/>
                            </a:solidFill>
                            <a:latin typeface="Cambria Math" panose="02040503050406030204" pitchFamily="18" charset="0"/>
                          </a:rPr>
                          <m:t>𝑚</m:t>
                        </m:r>
                        <m:r>
                          <a:rPr lang="en-US" altLang="zh-CN" i="1">
                            <a:solidFill>
                              <a:srgbClr val="0070C0"/>
                            </a:solidFill>
                            <a:latin typeface="Cambria Math" panose="02040503050406030204" pitchFamily="18" charset="0"/>
                          </a:rPr>
                          <m:t>)</m:t>
                        </m:r>
                      </m:e>
                    </m:func>
                    <m:r>
                      <a:rPr lang="en-US" altLang="zh-CN" i="1">
                        <a:solidFill>
                          <a:srgbClr val="0070C0"/>
                        </a:solidFill>
                        <a:latin typeface="Cambria Math" panose="02040503050406030204" pitchFamily="18" charset="0"/>
                      </a:rPr>
                      <m:t>)</m:t>
                    </m:r>
                  </m:oMath>
                </a14:m>
                <a:r>
                  <a:rPr lang="zh-CN" altLang="en-US" dirty="0">
                    <a:solidFill>
                      <a:srgbClr val="0070C0"/>
                    </a:solidFill>
                    <a:latin typeface="Cambria" panose="02040503050406030204" pitchFamily="18" charset="0"/>
                    <a:ea typeface="宋体" panose="02010600030101010101" pitchFamily="2" charset="-122"/>
                  </a:rPr>
                  <a:t>，当</a:t>
                </a:r>
                <a14:m>
                  <m:oMath xmlns:m="http://schemas.openxmlformats.org/officeDocument/2006/math">
                    <m:r>
                      <a:rPr lang="en-US" altLang="zh-CN" i="1">
                        <a:solidFill>
                          <a:srgbClr val="0070C0"/>
                        </a:solidFill>
                        <a:latin typeface="Cambria Math" panose="02040503050406030204" pitchFamily="18" charset="0"/>
                      </a:rPr>
                      <m:t>𝑚</m:t>
                    </m:r>
                    <m:r>
                      <a:rPr lang="en-US" altLang="zh-CN">
                        <a:solidFill>
                          <a:srgbClr val="0070C0"/>
                        </a:solidFill>
                        <a:latin typeface="Cambria Math" panose="02040503050406030204" pitchFamily="18" charset="0"/>
                      </a:rPr>
                      <m:t>=</m:t>
                    </m:r>
                    <m:rad>
                      <m:radPr>
                        <m:degHide m:val="on"/>
                        <m:ctrlPr>
                          <a:rPr lang="zh-CN" altLang="zh-CN" i="1">
                            <a:solidFill>
                              <a:srgbClr val="0070C0"/>
                            </a:solidFill>
                            <a:latin typeface="Cambria Math" panose="02040503050406030204" pitchFamily="18" charset="0"/>
                          </a:rPr>
                        </m:ctrlPr>
                      </m:radPr>
                      <m:deg/>
                      <m:e>
                        <m:r>
                          <a:rPr lang="en-US" altLang="zh-CN" i="1">
                            <a:solidFill>
                              <a:srgbClr val="0070C0"/>
                            </a:solidFill>
                            <a:latin typeface="Cambria Math" panose="02040503050406030204" pitchFamily="18" charset="0"/>
                          </a:rPr>
                          <m:t>𝑛</m:t>
                        </m:r>
                      </m:e>
                    </m:rad>
                  </m:oMath>
                </a14:m>
                <a:r>
                  <a:rPr lang="zh-CN" altLang="en-US" dirty="0">
                    <a:solidFill>
                      <a:srgbClr val="0070C0"/>
                    </a:solidFill>
                    <a:latin typeface="Cambria" panose="02040503050406030204" pitchFamily="18" charset="0"/>
                    <a:ea typeface="宋体" panose="02010600030101010101" pitchFamily="2" charset="-122"/>
                  </a:rPr>
                  <a:t>时，时间复杂度为</a:t>
                </a:r>
                <a:r>
                  <a:rPr lang="en-US" altLang="zh-CN" dirty="0">
                    <a:solidFill>
                      <a:srgbClr val="0070C0"/>
                    </a:solidFill>
                    <a:latin typeface="Cambria" panose="02040503050406030204" pitchFamily="18" charset="0"/>
                    <a:ea typeface="宋体" panose="02010600030101010101" pitchFamily="2" charset="-122"/>
                  </a:rPr>
                  <a:t>O(n)</a:t>
                </a:r>
                <a:r>
                  <a:rPr lang="zh-CN" altLang="en-US" dirty="0">
                    <a:latin typeface="Cambria" panose="02040503050406030204" pitchFamily="18" charset="0"/>
                    <a:ea typeface="宋体" panose="02010600030101010101" pitchFamily="2" charset="-122"/>
                  </a:rPr>
                  <a:t>。桶排序空间复杂度为</a:t>
                </a:r>
                <a:r>
                  <a:rPr lang="en-US" altLang="zh-CN" dirty="0">
                    <a:latin typeface="Cambria" panose="02040503050406030204" pitchFamily="18" charset="0"/>
                    <a:ea typeface="宋体" panose="02010600030101010101" pitchFamily="2" charset="-122"/>
                  </a:rPr>
                  <a:t>O(</a:t>
                </a:r>
                <a:r>
                  <a:rPr lang="en-US" altLang="zh-CN" dirty="0" err="1">
                    <a:latin typeface="Cambria" panose="02040503050406030204" pitchFamily="18" charset="0"/>
                    <a:ea typeface="宋体" panose="02010600030101010101" pitchFamily="2" charset="-122"/>
                  </a:rPr>
                  <a:t>n+m</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与计数排序相比，桶排序的优点是：</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0070C0"/>
                    </a:solidFill>
                    <a:latin typeface="Cambria" panose="02040503050406030204" pitchFamily="18" charset="0"/>
                    <a:ea typeface="宋体" panose="02010600030101010101" pitchFamily="2" charset="-122"/>
                  </a:rPr>
                  <a:t>1</a:t>
                </a:r>
                <a:r>
                  <a:rPr lang="zh-CN" altLang="en-US" dirty="0">
                    <a:solidFill>
                      <a:srgbClr val="0070C0"/>
                    </a:solidFill>
                    <a:latin typeface="Cambria" panose="02040503050406030204" pitchFamily="18" charset="0"/>
                    <a:ea typeface="宋体" panose="02010600030101010101" pitchFamily="2" charset="-122"/>
                  </a:rPr>
                  <a:t>、节省空间</a:t>
                </a:r>
                <a:endParaRPr lang="en-US" altLang="zh-CN" dirty="0">
                  <a:solidFill>
                    <a:srgbClr val="0070C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solidFill>
                      <a:srgbClr val="0070C0"/>
                    </a:solidFill>
                    <a:latin typeface="Cambria" panose="02040503050406030204" pitchFamily="18" charset="0"/>
                    <a:ea typeface="宋体" panose="02010600030101010101" pitchFamily="2" charset="-122"/>
                  </a:rPr>
                  <a:t>2</a:t>
                </a:r>
                <a:r>
                  <a:rPr lang="zh-CN" altLang="en-US" dirty="0">
                    <a:solidFill>
                      <a:srgbClr val="0070C0"/>
                    </a:solidFill>
                    <a:latin typeface="Cambria" panose="02040503050406030204" pitchFamily="18" charset="0"/>
                    <a:ea typeface="宋体" panose="02010600030101010101" pitchFamily="2" charset="-122"/>
                  </a:rPr>
                  <a:t>、适用于浮点数</a:t>
                </a:r>
                <a:endParaRPr lang="en-US" altLang="zh-CN" dirty="0">
                  <a:solidFill>
                    <a:srgbClr val="0070C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70C0"/>
                    </a:solidFill>
                    <a:latin typeface="Cambria" panose="02040503050406030204" pitchFamily="18" charset="0"/>
                    <a:ea typeface="宋体" panose="02010600030101010101" pitchFamily="2" charset="-122"/>
                  </a:rPr>
                  <a:t>桶排序的局限性是要求键值在整个区域中均匀</a:t>
                </a:r>
                <a:r>
                  <a:rPr lang="en-US" altLang="zh-CN" dirty="0">
                    <a:solidFill>
                      <a:srgbClr val="0070C0"/>
                    </a:solidFill>
                    <a:latin typeface="Cambria" panose="02040503050406030204" pitchFamily="18" charset="0"/>
                    <a:ea typeface="宋体" panose="02010600030101010101" pitchFamily="2" charset="-122"/>
                  </a:rPr>
                  <a:t>(</a:t>
                </a:r>
                <a:r>
                  <a:rPr lang="zh-CN" altLang="en-US" dirty="0">
                    <a:solidFill>
                      <a:srgbClr val="0070C0"/>
                    </a:solidFill>
                    <a:latin typeface="Cambria" panose="02040503050406030204" pitchFamily="18" charset="0"/>
                    <a:ea typeface="宋体" panose="02010600030101010101" pitchFamily="2" charset="-122"/>
                  </a:rPr>
                  <a:t>或比较均匀</a:t>
                </a:r>
                <a:r>
                  <a:rPr lang="en-US" altLang="zh-CN" dirty="0">
                    <a:solidFill>
                      <a:srgbClr val="0070C0"/>
                    </a:solidFill>
                    <a:latin typeface="Cambria" panose="02040503050406030204" pitchFamily="18" charset="0"/>
                    <a:ea typeface="宋体" panose="02010600030101010101" pitchFamily="2" charset="-122"/>
                  </a:rPr>
                  <a:t>)</a:t>
                </a:r>
                <a:r>
                  <a:rPr lang="zh-CN" altLang="en-US" dirty="0">
                    <a:solidFill>
                      <a:srgbClr val="0070C0"/>
                    </a:solidFill>
                    <a:latin typeface="Cambria" panose="02040503050406030204" pitchFamily="18" charset="0"/>
                    <a:ea typeface="宋体" panose="02010600030101010101" pitchFamily="2" charset="-122"/>
                  </a:rPr>
                  <a:t>分布</a:t>
                </a:r>
                <a:r>
                  <a:rPr lang="zh-CN" altLang="en-US" dirty="0">
                    <a:latin typeface="Cambria" panose="02040503050406030204" pitchFamily="18" charset="0"/>
                    <a:ea typeface="宋体" panose="02010600030101010101" pitchFamily="2" charset="-122"/>
                  </a:rPr>
                  <a:t>，如果过分集中在某几个区域中，则会降低复杂性，最坏时间复杂度为</a:t>
                </a:r>
                <a14:m>
                  <m:oMath xmlns:m="http://schemas.openxmlformats.org/officeDocument/2006/math">
                    <m:r>
                      <m:rPr>
                        <m:sty m:val="p"/>
                      </m:rPr>
                      <a:rPr lang="en-US" altLang="zh-CN">
                        <a:latin typeface="Cambria Math" panose="02040503050406030204" pitchFamily="18" charset="0"/>
                      </a:rPr>
                      <m:t>O</m:t>
                    </m:r>
                    <m:r>
                      <a:rPr lang="en-US" altLang="zh-CN">
                        <a:latin typeface="Cambria Math" panose="02040503050406030204" pitchFamily="18" charset="0"/>
                      </a:rPr>
                      <m:t>(</m:t>
                    </m:r>
                    <m:r>
                      <a:rPr lang="en-US" altLang="zh-CN" i="1">
                        <a:latin typeface="Cambria Math" panose="02040503050406030204" pitchFamily="18" charset="0"/>
                      </a:rPr>
                      <m:t>𝑛</m:t>
                    </m:r>
                    <m:r>
                      <a:rPr lang="en-US" altLang="zh-CN">
                        <a:latin typeface="Cambria Math" panose="02040503050406030204" pitchFamily="18" charset="0"/>
                      </a:rPr>
                      <m:t>∙</m:t>
                    </m:r>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log</m:t>
                        </m:r>
                      </m:fName>
                      <m:e>
                        <m:r>
                          <a:rPr lang="en-US" altLang="zh-CN" i="1">
                            <a:latin typeface="Cambria Math" panose="02040503050406030204" pitchFamily="18" charset="0"/>
                          </a:rPr>
                          <m:t>𝑛</m:t>
                        </m:r>
                      </m:e>
                    </m:func>
                    <m:r>
                      <a:rPr lang="en-US" altLang="zh-CN">
                        <a:latin typeface="Cambria Math" panose="02040503050406030204" pitchFamily="18" charset="0"/>
                      </a:rPr>
                      <m:t>)</m:t>
                    </m:r>
                  </m:oMath>
                </a14:m>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桶排序的稳定性取决于在每一个桶进行排序时选择的是哪种排序算法，如果该排序是稳定的，则桶排序也是稳定的。</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92526" y="195607"/>
                <a:ext cx="8718965" cy="6315502"/>
              </a:xfrm>
              <a:blipFill>
                <a:blip r:embed="rId2"/>
                <a:stretch>
                  <a:fillRect l="-1259" t="-97" r="-3287" b="-86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42</a:t>
            </a:fld>
            <a:endParaRPr lang="zh-CN" altLang="en-US" dirty="0"/>
          </a:p>
        </p:txBody>
      </p:sp>
    </p:spTree>
    <p:extLst>
      <p:ext uri="{BB962C8B-B14F-4D97-AF65-F5344CB8AC3E}">
        <p14:creationId xmlns:p14="http://schemas.microsoft.com/office/powerpoint/2010/main" val="34647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07"/>
            <a:ext cx="8718965" cy="6315502"/>
          </a:xfrm>
        </p:spPr>
        <p:txBody>
          <a:bodyPr>
            <a:normAutofit fontScale="850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6.7.3 </a:t>
            </a:r>
            <a:r>
              <a:rPr lang="zh-CN" altLang="en-US" b="1" dirty="0">
                <a:latin typeface="Cambria" panose="02040503050406030204" pitchFamily="18" charset="0"/>
                <a:ea typeface="宋体" panose="02010600030101010101" pitchFamily="2" charset="-122"/>
              </a:rPr>
              <a:t>基数排序</a:t>
            </a: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基数排序</a:t>
            </a:r>
            <a:r>
              <a:rPr lang="en-US" altLang="zh-CN" dirty="0">
                <a:latin typeface="Cambria" panose="02040503050406030204" pitchFamily="18" charset="0"/>
                <a:ea typeface="宋体" panose="02010600030101010101" pitchFamily="2" charset="-122"/>
              </a:rPr>
              <a:t>(Radix Sort)</a:t>
            </a:r>
            <a:r>
              <a:rPr lang="zh-CN" altLang="en-US" dirty="0">
                <a:solidFill>
                  <a:srgbClr val="0070C0"/>
                </a:solidFill>
                <a:latin typeface="Cambria" panose="02040503050406030204" pitchFamily="18" charset="0"/>
                <a:ea typeface="宋体" panose="02010600030101010101" pitchFamily="2" charset="-122"/>
              </a:rPr>
              <a:t>基于键值部分信息进行排序，这里的部分信息是指数字的某一位或字符串的某一个字符</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基数排序：将给定数组</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的下标在区间</a:t>
            </a:r>
            <a:r>
              <a:rPr lang="en-US" altLang="zh-CN" dirty="0">
                <a:latin typeface="Cambria" panose="02040503050406030204" pitchFamily="18" charset="0"/>
                <a:ea typeface="宋体" panose="02010600030101010101" pitchFamily="2" charset="-122"/>
              </a:rPr>
              <a:t>[left, right)</a:t>
            </a:r>
            <a:r>
              <a:rPr lang="zh-CN" altLang="en-US" dirty="0">
                <a:latin typeface="Cambria" panose="02040503050406030204" pitchFamily="18" charset="0"/>
                <a:ea typeface="宋体" panose="02010600030101010101" pitchFamily="2" charset="-122"/>
              </a:rPr>
              <a:t>中的键值进行排序。</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、设基数为</a:t>
            </a:r>
            <a:r>
              <a:rPr lang="en-US" altLang="zh-CN" dirty="0">
                <a:latin typeface="Cambria" panose="02040503050406030204" pitchFamily="18" charset="0"/>
                <a:ea typeface="宋体" panose="02010600030101010101" pitchFamily="2" charset="-122"/>
              </a:rPr>
              <a:t>base</a:t>
            </a:r>
            <a:r>
              <a:rPr lang="zh-CN" altLang="en-US" dirty="0">
                <a:latin typeface="Cambria" panose="02040503050406030204" pitchFamily="18" charset="0"/>
                <a:ea typeface="宋体" panose="02010600030101010101" pitchFamily="2" charset="-122"/>
              </a:rPr>
              <a:t>，将每个键值转化为</a:t>
            </a:r>
            <a:r>
              <a:rPr lang="en-US" altLang="zh-CN" dirty="0">
                <a:latin typeface="Cambria" panose="02040503050406030204" pitchFamily="18" charset="0"/>
                <a:ea typeface="宋体" panose="02010600030101010101" pitchFamily="2" charset="-122"/>
              </a:rPr>
              <a:t>base</a:t>
            </a:r>
            <a:r>
              <a:rPr lang="zh-CN" altLang="en-US" dirty="0">
                <a:latin typeface="Cambria" panose="02040503050406030204" pitchFamily="18" charset="0"/>
                <a:ea typeface="宋体" panose="02010600030101010101" pitchFamily="2" charset="-122"/>
              </a:rPr>
              <a:t>进制数，并求最大的键值的位数</a:t>
            </a:r>
            <a:r>
              <a:rPr lang="en-US" altLang="zh-CN" dirty="0">
                <a:latin typeface="Cambria" panose="02040503050406030204" pitchFamily="18" charset="0"/>
                <a:ea typeface="宋体" panose="02010600030101010101" pitchFamily="2" charset="-122"/>
              </a:rPr>
              <a:t>d</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、设</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表示当前考虑的位数，初始时</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，表示当前考虑的是个位数； </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、统计每个键值的第</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位为</a:t>
            </a:r>
            <a:r>
              <a:rPr lang="en-US" altLang="zh-CN" dirty="0">
                <a:latin typeface="Cambria" panose="02040503050406030204" pitchFamily="18" charset="0"/>
                <a:ea typeface="宋体" panose="02010600030101010101" pitchFamily="2" charset="-122"/>
              </a:rPr>
              <a:t>0, 1, …, base-1</a:t>
            </a:r>
            <a:r>
              <a:rPr lang="zh-CN" altLang="en-US" dirty="0">
                <a:latin typeface="Cambria" panose="02040503050406030204" pitchFamily="18" charset="0"/>
                <a:ea typeface="宋体" panose="02010600030101010101" pitchFamily="2" charset="-122"/>
              </a:rPr>
              <a:t>的数量，利用计数排序算法对所有键值按第</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位进行排序，计数表的长度为</a:t>
            </a:r>
            <a:r>
              <a:rPr lang="en-US" altLang="zh-CN" dirty="0">
                <a:latin typeface="Cambria" panose="02040503050406030204" pitchFamily="18" charset="0"/>
                <a:ea typeface="宋体" panose="02010600030101010101" pitchFamily="2" charset="-122"/>
              </a:rPr>
              <a:t>base</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=i+1</a:t>
            </a:r>
            <a:r>
              <a:rPr lang="zh-CN" altLang="en-US" dirty="0">
                <a:latin typeface="Cambria" panose="02040503050406030204" pitchFamily="18" charset="0"/>
                <a:ea typeface="宋体" panose="02010600030101010101" pitchFamily="2" charset="-122"/>
              </a:rPr>
              <a:t>，如果</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=d</a:t>
            </a:r>
            <a:r>
              <a:rPr lang="zh-CN" altLang="en-US" dirty="0">
                <a:latin typeface="Cambria" panose="02040503050406030204" pitchFamily="18" charset="0"/>
                <a:ea typeface="宋体" panose="02010600030101010101" pitchFamily="2" charset="-122"/>
              </a:rPr>
              <a:t>，则排序结束；否则进入第</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步。</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43</a:t>
            </a:fld>
            <a:endParaRPr lang="zh-CN" altLang="en-US" dirty="0"/>
          </a:p>
        </p:txBody>
      </p:sp>
    </p:spTree>
    <p:extLst>
      <p:ext uri="{BB962C8B-B14F-4D97-AF65-F5344CB8AC3E}">
        <p14:creationId xmlns:p14="http://schemas.microsoft.com/office/powerpoint/2010/main" val="307915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08"/>
            <a:ext cx="8718965" cy="1982328"/>
          </a:xfrm>
        </p:spPr>
        <p:txBody>
          <a:bodyPr>
            <a:normAutofit fontScale="77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利用基数排序对键值序列</a:t>
            </a:r>
            <a:r>
              <a:rPr lang="en-US" altLang="zh-CN" dirty="0">
                <a:latin typeface="Cambria" panose="02040503050406030204" pitchFamily="18" charset="0"/>
                <a:ea typeface="宋体" panose="02010600030101010101" pitchFamily="2" charset="-122"/>
              </a:rPr>
              <a:t>{3965, 2627, 4343, 5439, 245, 4553, 2830, 7714, 39, 2505, 4148}</a:t>
            </a:r>
            <a:r>
              <a:rPr lang="zh-CN" altLang="en-US" dirty="0">
                <a:latin typeface="Cambria" panose="02040503050406030204" pitchFamily="18" charset="0"/>
                <a:ea typeface="宋体" panose="02010600030101010101" pitchFamily="2" charset="-122"/>
              </a:rPr>
              <a:t>进行排序。</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假设基数为</a:t>
            </a:r>
            <a:r>
              <a:rPr lang="en-US" altLang="zh-CN" dirty="0">
                <a:latin typeface="Cambria" panose="02040503050406030204" pitchFamily="18" charset="0"/>
                <a:ea typeface="宋体" panose="02010600030101010101" pitchFamily="2" charset="-122"/>
              </a:rPr>
              <a:t>10</a:t>
            </a:r>
            <a:r>
              <a:rPr lang="zh-CN" altLang="en-US" dirty="0">
                <a:latin typeface="Cambria" panose="02040503050406030204" pitchFamily="18" charset="0"/>
                <a:ea typeface="宋体" panose="02010600030101010101" pitchFamily="2" charset="-122"/>
              </a:rPr>
              <a:t>，则最大键值“</a:t>
            </a:r>
            <a:r>
              <a:rPr lang="en-US" altLang="zh-CN" dirty="0">
                <a:latin typeface="Cambria" panose="02040503050406030204" pitchFamily="18" charset="0"/>
                <a:ea typeface="宋体" panose="02010600030101010101" pitchFamily="2" charset="-122"/>
              </a:rPr>
              <a:t>7714”</a:t>
            </a:r>
            <a:r>
              <a:rPr lang="zh-CN" altLang="en-US" dirty="0">
                <a:latin typeface="Cambria" panose="02040503050406030204" pitchFamily="18" charset="0"/>
                <a:ea typeface="宋体" panose="02010600030101010101" pitchFamily="2" charset="-122"/>
              </a:rPr>
              <a:t>的位数为</a:t>
            </a:r>
            <a:r>
              <a:rPr lang="en-US" altLang="zh-CN" dirty="0">
                <a:latin typeface="Cambria" panose="02040503050406030204" pitchFamily="18" charset="0"/>
                <a:ea typeface="宋体" panose="02010600030101010101" pitchFamily="2" charset="-122"/>
              </a:rPr>
              <a:t>d=4</a:t>
            </a:r>
            <a:r>
              <a:rPr lang="zh-CN" altLang="en-US" dirty="0">
                <a:latin typeface="Cambria" panose="02040503050406030204" pitchFamily="18" charset="0"/>
                <a:ea typeface="宋体" panose="02010600030101010101" pitchFamily="2" charset="-122"/>
              </a:rPr>
              <a:t>。对其进行基数排序四步过程如下图所示。</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44</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4127" y="2023559"/>
            <a:ext cx="6991297" cy="4472858"/>
          </a:xfrm>
          <a:prstGeom prst="rect">
            <a:avLst/>
          </a:prstGeom>
          <a:noFill/>
        </p:spPr>
      </p:pic>
    </p:spTree>
    <p:extLst>
      <p:ext uri="{BB962C8B-B14F-4D97-AF65-F5344CB8AC3E}">
        <p14:creationId xmlns:p14="http://schemas.microsoft.com/office/powerpoint/2010/main" val="25095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08"/>
            <a:ext cx="8718965" cy="2115330"/>
          </a:xfrm>
        </p:spPr>
        <p:txBody>
          <a:bodyPr>
            <a:normAutofit fontScale="92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基数排序的实现见函数</a:t>
            </a:r>
            <a:r>
              <a:rPr lang="en-US" altLang="zh-CN" dirty="0" err="1">
                <a:latin typeface="Cambria" panose="02040503050406030204" pitchFamily="18" charset="0"/>
                <a:ea typeface="宋体" panose="02010600030101010101" pitchFamily="2" charset="-122"/>
              </a:rPr>
              <a:t>radix_sort</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基数排序最好、最坏和平均时间复杂度均为</a:t>
            </a:r>
            <a:r>
              <a:rPr lang="en-US" altLang="zh-CN" dirty="0">
                <a:latin typeface="Cambria" panose="02040503050406030204" pitchFamily="18" charset="0"/>
                <a:ea typeface="宋体" panose="02010600030101010101" pitchFamily="2" charset="-122"/>
              </a:rPr>
              <a:t>O(d∙(</a:t>
            </a:r>
            <a:r>
              <a:rPr lang="en-US" altLang="zh-CN" dirty="0" err="1">
                <a:latin typeface="Cambria" panose="02040503050406030204" pitchFamily="18" charset="0"/>
                <a:ea typeface="宋体" panose="02010600030101010101" pitchFamily="2" charset="-122"/>
              </a:rPr>
              <a:t>n+base</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。空间复杂度为</a:t>
            </a:r>
            <a:r>
              <a:rPr lang="en-US" altLang="zh-CN" dirty="0">
                <a:latin typeface="Cambria" panose="02040503050406030204" pitchFamily="18" charset="0"/>
                <a:ea typeface="宋体" panose="02010600030101010101" pitchFamily="2" charset="-122"/>
              </a:rPr>
              <a:t>O(</a:t>
            </a:r>
            <a:r>
              <a:rPr lang="en-US" altLang="zh-CN" dirty="0" err="1">
                <a:latin typeface="Cambria" panose="02040503050406030204" pitchFamily="18" charset="0"/>
                <a:ea typeface="宋体" panose="02010600030101010101" pitchFamily="2" charset="-122"/>
              </a:rPr>
              <a:t>n+base</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基数排序也是稳定的。</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45</a:t>
            </a:fld>
            <a:endParaRPr lang="zh-CN" altLang="en-US" dirty="0"/>
          </a:p>
        </p:txBody>
      </p:sp>
    </p:spTree>
    <p:extLst>
      <p:ext uri="{BB962C8B-B14F-4D97-AF65-F5344CB8AC3E}">
        <p14:creationId xmlns:p14="http://schemas.microsoft.com/office/powerpoint/2010/main" val="181714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08"/>
            <a:ext cx="8718965" cy="6288930"/>
          </a:xfrm>
        </p:spPr>
        <p:txBody>
          <a:bodyPr>
            <a:normAutofit fontScale="850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6.8 </a:t>
            </a:r>
            <a:r>
              <a:rPr lang="zh-CN" altLang="en-US" b="1" dirty="0">
                <a:latin typeface="Cambria" panose="02040503050406030204" pitchFamily="18" charset="0"/>
                <a:ea typeface="宋体" panose="02010600030101010101" pitchFamily="2" charset="-122"/>
              </a:rPr>
              <a:t>外部排序</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70C0"/>
                </a:solidFill>
                <a:latin typeface="Cambria" panose="02040503050406030204" pitchFamily="18" charset="0"/>
                <a:ea typeface="宋体" panose="02010600030101010101" pitchFamily="2" charset="-122"/>
              </a:rPr>
              <a:t>外部排序所处理的待排序键值序列以文件的方式存储在外部存储器</a:t>
            </a:r>
            <a:r>
              <a:rPr lang="en-US" altLang="zh-CN" dirty="0">
                <a:solidFill>
                  <a:srgbClr val="0070C0"/>
                </a:solidFill>
                <a:latin typeface="Cambria" panose="02040503050406030204" pitchFamily="18" charset="0"/>
                <a:ea typeface="宋体" panose="02010600030101010101" pitchFamily="2" charset="-122"/>
              </a:rPr>
              <a:t>(</a:t>
            </a:r>
            <a:r>
              <a:rPr lang="zh-CN" altLang="en-US" dirty="0">
                <a:solidFill>
                  <a:srgbClr val="0070C0"/>
                </a:solidFill>
                <a:latin typeface="Cambria" panose="02040503050406030204" pitchFamily="18" charset="0"/>
                <a:ea typeface="宋体" panose="02010600030101010101" pitchFamily="2" charset="-122"/>
              </a:rPr>
              <a:t>磁盘</a:t>
            </a:r>
            <a:r>
              <a:rPr lang="en-US" altLang="zh-CN" dirty="0">
                <a:solidFill>
                  <a:srgbClr val="0070C0"/>
                </a:solidFill>
                <a:latin typeface="Cambria" panose="02040503050406030204" pitchFamily="18" charset="0"/>
                <a:ea typeface="宋体" panose="02010600030101010101" pitchFamily="2" charset="-122"/>
              </a:rPr>
              <a:t>)</a:t>
            </a:r>
            <a:r>
              <a:rPr lang="zh-CN" altLang="en-US" dirty="0">
                <a:solidFill>
                  <a:srgbClr val="0070C0"/>
                </a:solidFill>
                <a:latin typeface="Cambria" panose="02040503050406030204" pitchFamily="18" charset="0"/>
                <a:ea typeface="宋体" panose="02010600030101010101" pitchFamily="2" charset="-122"/>
              </a:rPr>
              <a:t>，由于数量庞大，无法一次加载到内存，在排序过程中必须在内存和磁盘之间进行多次数据交换，需要进行多次磁盘读</a:t>
            </a:r>
            <a:r>
              <a:rPr lang="en-US" altLang="zh-CN" dirty="0">
                <a:solidFill>
                  <a:srgbClr val="0070C0"/>
                </a:solidFill>
                <a:latin typeface="Cambria" panose="02040503050406030204" pitchFamily="18" charset="0"/>
                <a:ea typeface="宋体" panose="02010600030101010101" pitchFamily="2" charset="-122"/>
              </a:rPr>
              <a:t>/</a:t>
            </a:r>
            <a:r>
              <a:rPr lang="zh-CN" altLang="en-US" dirty="0">
                <a:solidFill>
                  <a:srgbClr val="0070C0"/>
                </a:solidFill>
                <a:latin typeface="Cambria" panose="02040503050406030204" pitchFamily="18" charset="0"/>
                <a:ea typeface="宋体" panose="02010600030101010101" pitchFamily="2" charset="-122"/>
              </a:rPr>
              <a:t>写操作</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6.8.1 </a:t>
            </a:r>
            <a:r>
              <a:rPr lang="zh-CN" altLang="en-US" b="1" dirty="0">
                <a:latin typeface="Cambria" panose="02040503050406030204" pitchFamily="18" charset="0"/>
                <a:ea typeface="宋体" panose="02010600030101010101" pitchFamily="2" charset="-122"/>
              </a:rPr>
              <a:t>外部排序的基本过程</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外排序分为两个阶段：</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分段排序</a:t>
            </a:r>
            <a:r>
              <a:rPr lang="zh-CN" altLang="en-US" dirty="0">
                <a:latin typeface="Cambria" panose="02040503050406030204" pitchFamily="18" charset="0"/>
                <a:ea typeface="宋体" panose="02010600030101010101" pitchFamily="2" charset="-122"/>
              </a:rPr>
              <a:t>：根据内存容量以及所采用内部排序算法的辅助空间大小，将磁盘文件划分为若干个子段，将各子段分别加载到内存，利用内部排序算法，对每个子段进行内部排序，经过排序的有序子段称为顺串</a:t>
            </a:r>
            <a:r>
              <a:rPr lang="en-US" altLang="zh-CN" dirty="0">
                <a:latin typeface="Cambria" panose="02040503050406030204" pitchFamily="18" charset="0"/>
                <a:ea typeface="宋体" panose="02010600030101010101" pitchFamily="2" charset="-122"/>
              </a:rPr>
              <a:t>(run)</a:t>
            </a:r>
            <a:r>
              <a:rPr lang="zh-CN" altLang="en-US" dirty="0">
                <a:latin typeface="Cambria" panose="02040503050406030204" pitchFamily="18" charset="0"/>
                <a:ea typeface="宋体" panose="02010600030101010101" pitchFamily="2" charset="-122"/>
              </a:rPr>
              <a:t>，顺串生成后写入磁盘；</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归并</a:t>
            </a:r>
            <a:r>
              <a:rPr lang="zh-CN" altLang="en-US" dirty="0">
                <a:latin typeface="Cambria" panose="02040503050406030204" pitchFamily="18" charset="0"/>
                <a:ea typeface="宋体" panose="02010600030101010101" pitchFamily="2" charset="-122"/>
              </a:rPr>
              <a:t>：将这些顺串读入内存进行归并，将各顺串合并为一个有序序列，并写入磁盘。</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46</a:t>
            </a:fld>
            <a:endParaRPr lang="zh-CN" altLang="en-US" dirty="0"/>
          </a:p>
        </p:txBody>
      </p:sp>
    </p:spTree>
    <p:extLst>
      <p:ext uri="{BB962C8B-B14F-4D97-AF65-F5344CB8AC3E}">
        <p14:creationId xmlns:p14="http://schemas.microsoft.com/office/powerpoint/2010/main" val="112875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08"/>
            <a:ext cx="8718965" cy="6288930"/>
          </a:xfrm>
        </p:spPr>
        <p:txBody>
          <a:bodyPr>
            <a:normAutofit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外部排序是一个不断读写磁盘的过程：</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、在分段排序阶段，需要将每一段依次加载到内存，排序后将所得到得到的顺串写入磁盘。</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在归并过程中，由于内存容量的限制，不能将所有顺串都加载到内存，但每个顺串中未归并的最小键值必须在内存中，因此每个顺串每次只能将最小的若干个键值加载到内存，当这些键值归并完成后，再继续加载。</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、在归并过程中，所得到的有序序列的长度不断增加，当该序列的长度达到一定的值时，需要将它们添加到磁盘文件中已排好序的键值序列之后。</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47</a:t>
            </a:fld>
            <a:endParaRPr lang="zh-CN" altLang="en-US" dirty="0"/>
          </a:p>
        </p:txBody>
      </p:sp>
    </p:spTree>
    <p:extLst>
      <p:ext uri="{BB962C8B-B14F-4D97-AF65-F5344CB8AC3E}">
        <p14:creationId xmlns:p14="http://schemas.microsoft.com/office/powerpoint/2010/main" val="38470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08"/>
            <a:ext cx="8718965" cy="6288930"/>
          </a:xfrm>
        </p:spPr>
        <p:txBody>
          <a:bodyPr>
            <a:normAutofit fontScale="925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假设键值总数</a:t>
            </a:r>
            <a:r>
              <a:rPr lang="en-US" altLang="zh-CN"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，所划分的子段数量为</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，则外部排序的时间复杂度有下列几部分构成：</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、所有子段进行内部排序的时间：</a:t>
            </a:r>
            <a:r>
              <a:rPr lang="en-US" altLang="zh-CN" dirty="0">
                <a:latin typeface="Cambria" panose="02040503050406030204" pitchFamily="18" charset="0"/>
                <a:ea typeface="宋体" panose="02010600030101010101" pitchFamily="2" charset="-122"/>
              </a:rPr>
              <a:t>m∙t</a:t>
            </a:r>
            <a:r>
              <a:rPr lang="en-US" altLang="zh-CN" baseline="-25000"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，其中</a:t>
            </a:r>
            <a:r>
              <a:rPr lang="en-US" altLang="zh-CN" dirty="0">
                <a:latin typeface="Cambria" panose="02040503050406030204" pitchFamily="18" charset="0"/>
                <a:ea typeface="宋体" panose="02010600030101010101" pitchFamily="2" charset="-122"/>
              </a:rPr>
              <a:t>t</a:t>
            </a:r>
            <a:r>
              <a:rPr lang="en-US" altLang="zh-CN" baseline="-25000"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为各子段进行内部排序的平均时间；</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、归并的时间：</a:t>
            </a:r>
            <a:r>
              <a:rPr lang="en-US" altLang="zh-CN" dirty="0">
                <a:latin typeface="Cambria" panose="02040503050406030204" pitchFamily="18" charset="0"/>
                <a:ea typeface="宋体" panose="02010600030101010101" pitchFamily="2" charset="-122"/>
              </a:rPr>
              <a:t>lays∙t</a:t>
            </a:r>
            <a:r>
              <a:rPr lang="en-US" altLang="zh-CN" baseline="-25000"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lays</a:t>
            </a:r>
            <a:r>
              <a:rPr lang="zh-CN" altLang="en-US" dirty="0">
                <a:latin typeface="Cambria" panose="02040503050406030204" pitchFamily="18" charset="0"/>
                <a:ea typeface="宋体" panose="02010600030101010101" pitchFamily="2" charset="-122"/>
              </a:rPr>
              <a:t>为归并次数</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层数</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t</a:t>
            </a:r>
            <a:r>
              <a:rPr lang="en-US" altLang="zh-CN" baseline="-25000"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为一次归并的时间；</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、读</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写磁盘的总时间：</a:t>
            </a:r>
            <a:r>
              <a:rPr lang="en-US" altLang="zh-CN" dirty="0">
                <a:latin typeface="Cambria" panose="02040503050406030204" pitchFamily="18" charset="0"/>
                <a:ea typeface="宋体" panose="02010600030101010101" pitchFamily="2" charset="-122"/>
              </a:rPr>
              <a:t>d∙t</a:t>
            </a:r>
            <a:r>
              <a:rPr lang="en-US" altLang="zh-CN" baseline="-25000"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，其中</a:t>
            </a:r>
            <a:r>
              <a:rPr lang="en-US" altLang="zh-CN" dirty="0">
                <a:latin typeface="Cambria" panose="02040503050406030204" pitchFamily="18" charset="0"/>
                <a:ea typeface="宋体" panose="02010600030101010101" pitchFamily="2" charset="-122"/>
              </a:rPr>
              <a:t>d</a:t>
            </a:r>
            <a:r>
              <a:rPr lang="zh-CN" altLang="en-US" dirty="0">
                <a:latin typeface="Cambria" panose="02040503050406030204" pitchFamily="18" charset="0"/>
                <a:ea typeface="宋体" panose="02010600030101010101" pitchFamily="2" charset="-122"/>
              </a:rPr>
              <a:t>为读写磁盘的次数，</a:t>
            </a:r>
            <a:r>
              <a:rPr lang="en-US" altLang="zh-CN" dirty="0">
                <a:latin typeface="Cambria" panose="02040503050406030204" pitchFamily="18" charset="0"/>
                <a:ea typeface="宋体" panose="02010600030101010101" pitchFamily="2" charset="-122"/>
              </a:rPr>
              <a:t>t</a:t>
            </a:r>
            <a:r>
              <a:rPr lang="en-US" altLang="zh-CN" baseline="-25000"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为一次读</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写磁盘的时间。</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与磁盘读写相比，访问内存的速度要快得多，因此减少外部排序的读</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写磁盘的次数</a:t>
            </a:r>
            <a:r>
              <a:rPr lang="en-US" altLang="zh-CN" dirty="0">
                <a:latin typeface="Cambria" panose="02040503050406030204" pitchFamily="18" charset="0"/>
                <a:ea typeface="宋体" panose="02010600030101010101" pitchFamily="2" charset="-122"/>
              </a:rPr>
              <a:t>d</a:t>
            </a:r>
            <a:r>
              <a:rPr lang="zh-CN" altLang="en-US" dirty="0">
                <a:latin typeface="Cambria" panose="02040503050406030204" pitchFamily="18" charset="0"/>
                <a:ea typeface="宋体" panose="02010600030101010101" pitchFamily="2" charset="-122"/>
              </a:rPr>
              <a:t>可以显著提高排序的效率。</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48</a:t>
            </a:fld>
            <a:endParaRPr lang="zh-CN" altLang="en-US" dirty="0"/>
          </a:p>
        </p:txBody>
      </p:sp>
    </p:spTree>
    <p:extLst>
      <p:ext uri="{BB962C8B-B14F-4D97-AF65-F5344CB8AC3E}">
        <p14:creationId xmlns:p14="http://schemas.microsoft.com/office/powerpoint/2010/main" val="8057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08"/>
            <a:ext cx="8818718" cy="2830225"/>
          </a:xfrm>
        </p:spPr>
        <p:txBody>
          <a:bodyPr>
            <a:normAutofit fontScale="77500" lnSpcReduction="20000"/>
          </a:bodyPr>
          <a:lstStyle/>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二路归并是最简单的归并方法</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对一个含有</a:t>
            </a:r>
            <a:r>
              <a:rPr lang="en-US" altLang="zh-CN" dirty="0">
                <a:latin typeface="Cambria" panose="02040503050406030204" pitchFamily="18" charset="0"/>
                <a:ea typeface="宋体" panose="02010600030101010101" pitchFamily="2" charset="-122"/>
              </a:rPr>
              <a:t>96000</a:t>
            </a:r>
            <a:r>
              <a:rPr lang="zh-CN" altLang="en-US" dirty="0">
                <a:latin typeface="Cambria" panose="02040503050406030204" pitchFamily="18" charset="0"/>
                <a:ea typeface="宋体" panose="02010600030101010101" pitchFamily="2" charset="-122"/>
              </a:rPr>
              <a:t>个纪录的文件进行二路归并排序，假设每次读</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写磁盘的数据块的大小为</a:t>
            </a:r>
            <a:r>
              <a:rPr lang="en-US" altLang="zh-CN" dirty="0">
                <a:latin typeface="Cambria" panose="02040503050406030204" pitchFamily="18" charset="0"/>
                <a:ea typeface="宋体" panose="02010600030101010101" pitchFamily="2" charset="-122"/>
              </a:rPr>
              <a:t>400</a:t>
            </a:r>
            <a:r>
              <a:rPr lang="zh-CN" altLang="en-US" dirty="0">
                <a:latin typeface="Cambria" panose="02040503050406030204" pitchFamily="18" charset="0"/>
                <a:ea typeface="宋体" panose="02010600030101010101" pitchFamily="2" charset="-122"/>
              </a:rPr>
              <a:t>条纪录，且设内存容量为</a:t>
            </a:r>
            <a:r>
              <a:rPr lang="en-US" altLang="zh-CN" dirty="0">
                <a:latin typeface="Cambria" panose="02040503050406030204" pitchFamily="18" charset="0"/>
                <a:ea typeface="宋体" panose="02010600030101010101" pitchFamily="2" charset="-122"/>
              </a:rPr>
              <a:t>12000</a:t>
            </a:r>
            <a:r>
              <a:rPr lang="zh-CN" altLang="en-US" dirty="0">
                <a:latin typeface="Cambria" panose="02040503050406030204" pitchFamily="18" charset="0"/>
                <a:ea typeface="宋体" panose="02010600030101010101" pitchFamily="2" charset="-122"/>
              </a:rPr>
              <a:t>条纪录。</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划分为</a:t>
            </a:r>
            <a:r>
              <a:rPr lang="en-US" altLang="zh-CN" dirty="0">
                <a:latin typeface="Cambria" panose="02040503050406030204" pitchFamily="18" charset="0"/>
                <a:ea typeface="宋体" panose="02010600030101010101" pitchFamily="2" charset="-122"/>
              </a:rPr>
              <a:t>8</a:t>
            </a:r>
            <a:r>
              <a:rPr lang="zh-CN" altLang="en-US" dirty="0">
                <a:latin typeface="Cambria" panose="02040503050406030204" pitchFamily="18" charset="0"/>
                <a:ea typeface="宋体" panose="02010600030101010101" pitchFamily="2" charset="-122"/>
              </a:rPr>
              <a:t>个子段，每个子段</a:t>
            </a:r>
            <a:r>
              <a:rPr lang="en-US" altLang="zh-CN" dirty="0">
                <a:latin typeface="Cambria" panose="02040503050406030204" pitchFamily="18" charset="0"/>
                <a:ea typeface="宋体" panose="02010600030101010101" pitchFamily="2" charset="-122"/>
              </a:rPr>
              <a:t>12000</a:t>
            </a:r>
            <a:r>
              <a:rPr lang="zh-CN" altLang="en-US" dirty="0">
                <a:latin typeface="Cambria" panose="02040503050406030204" pitchFamily="18" charset="0"/>
                <a:ea typeface="宋体" panose="02010600030101010101" pitchFamily="2" charset="-122"/>
              </a:rPr>
              <a:t>条记录，将每一子段进行排序一个顺串。对这</a:t>
            </a:r>
            <a:r>
              <a:rPr lang="en-US" altLang="zh-CN" dirty="0">
                <a:latin typeface="Cambria" panose="02040503050406030204" pitchFamily="18" charset="0"/>
                <a:ea typeface="宋体" panose="02010600030101010101" pitchFamily="2" charset="-122"/>
              </a:rPr>
              <a:t>8</a:t>
            </a:r>
            <a:r>
              <a:rPr lang="zh-CN" altLang="en-US" dirty="0">
                <a:latin typeface="Cambria" panose="02040503050406030204" pitchFamily="18" charset="0"/>
                <a:ea typeface="宋体" panose="02010600030101010101" pitchFamily="2" charset="-122"/>
              </a:rPr>
              <a:t>个顺串进行归并的过程如下图所示。</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49</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082" y="2901575"/>
            <a:ext cx="10159442" cy="3649463"/>
          </a:xfrm>
          <a:prstGeom prst="rect">
            <a:avLst/>
          </a:prstGeom>
          <a:noFill/>
        </p:spPr>
      </p:pic>
    </p:spTree>
    <p:extLst>
      <p:ext uri="{BB962C8B-B14F-4D97-AF65-F5344CB8AC3E}">
        <p14:creationId xmlns:p14="http://schemas.microsoft.com/office/powerpoint/2010/main" val="254377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575226" cy="6423679"/>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直接插入排序算法的实现：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两重循环，第一重循环从第</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个元素开始从前向后处理每一个元素，第二重循环从处理元素的位置的前一个元素开始从后先前寻找给元素所要插入的位置。</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实现见</a:t>
            </a:r>
            <a:r>
              <a:rPr lang="en-US" altLang="zh-CN" dirty="0" err="1">
                <a:latin typeface="Cambria" panose="02040503050406030204" pitchFamily="18" charset="0"/>
                <a:ea typeface="宋体" panose="02010600030101010101" pitchFamily="2" charset="-122"/>
              </a:rPr>
              <a:t>insert_sort</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如果原数组近似有序，则直接插入排序的效率较高</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直接插入排序的平均时间复杂度为</a:t>
            </a:r>
            <a:r>
              <a:rPr lang="en-US" altLang="zh-CN" dirty="0">
                <a:latin typeface="Cambria" panose="02040503050406030204" pitchFamily="18" charset="0"/>
                <a:ea typeface="宋体" panose="02010600030101010101" pitchFamily="2" charset="-122"/>
              </a:rPr>
              <a:t>O(n2)</a:t>
            </a:r>
            <a:r>
              <a:rPr lang="zh-CN" altLang="en-US" dirty="0">
                <a:latin typeface="Cambria" panose="02040503050406030204" pitchFamily="18" charset="0"/>
                <a:ea typeface="宋体" panose="02010600030101010101" pitchFamily="2" charset="-122"/>
              </a:rPr>
              <a:t>，空间复杂度为</a:t>
            </a:r>
            <a:r>
              <a:rPr lang="en-US" altLang="zh-CN" dirty="0">
                <a:latin typeface="Cambria" panose="02040503050406030204" pitchFamily="18" charset="0"/>
                <a:ea typeface="宋体" panose="02010600030101010101" pitchFamily="2" charset="-122"/>
              </a:rPr>
              <a:t>O(1)</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a:t>
            </a:fld>
            <a:endParaRPr lang="zh-CN" altLang="en-US" dirty="0"/>
          </a:p>
        </p:txBody>
      </p:sp>
    </p:spTree>
    <p:extLst>
      <p:ext uri="{BB962C8B-B14F-4D97-AF65-F5344CB8AC3E}">
        <p14:creationId xmlns:p14="http://schemas.microsoft.com/office/powerpoint/2010/main" val="46808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08"/>
            <a:ext cx="8818718" cy="6288930"/>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在每一轮归并中每一个数据都要进行一次读</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写磁盘操作，因此在上述二路归并方法中，每个数据都要经过</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次读</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写磁盘操作，如果加上生成初始顺串操作，则每个数据都要经过</a:t>
            </a: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次读</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写磁盘操作，总共需要读</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写磁盘的次数为：</a:t>
            </a:r>
            <a:r>
              <a:rPr lang="en-US" altLang="zh-CN" dirty="0">
                <a:latin typeface="Cambria" panose="02040503050406030204" pitchFamily="18" charset="0"/>
                <a:ea typeface="宋体" panose="02010600030101010101" pitchFamily="2" charset="-122"/>
              </a:rPr>
              <a:t>4*96000/400=960</a:t>
            </a:r>
            <a:r>
              <a:rPr lang="zh-CN" altLang="en-US" dirty="0">
                <a:latin typeface="Cambria" panose="02040503050406030204" pitchFamily="18" charset="0"/>
                <a:ea typeface="宋体" panose="02010600030101010101" pitchFamily="2" charset="-122"/>
              </a:rPr>
              <a:t>次。</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显然，归并轮次数</a:t>
            </a:r>
            <a:r>
              <a:rPr lang="en-US" altLang="zh-CN" dirty="0">
                <a:latin typeface="Cambria" panose="02040503050406030204" pitchFamily="18" charset="0"/>
                <a:ea typeface="宋体" panose="02010600030101010101" pitchFamily="2" charset="-122"/>
              </a:rPr>
              <a:t>lays</a:t>
            </a:r>
            <a:r>
              <a:rPr lang="zh-CN" altLang="en-US" dirty="0">
                <a:latin typeface="Cambria" panose="02040503050406030204" pitchFamily="18" charset="0"/>
                <a:ea typeface="宋体" panose="02010600030101010101" pitchFamily="2" charset="-122"/>
              </a:rPr>
              <a:t>越少，则读写磁盘的次数越少。</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lays</a:t>
            </a:r>
            <a:r>
              <a:rPr lang="zh-CN" altLang="en-US" dirty="0">
                <a:latin typeface="Cambria" panose="02040503050406030204" pitchFamily="18" charset="0"/>
                <a:ea typeface="宋体" panose="02010600030101010101" pitchFamily="2" charset="-122"/>
              </a:rPr>
              <a:t>的大小不仅与所采用的归并方法有关，而且与初始顺串的大小有关。</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50</a:t>
            </a:fld>
            <a:endParaRPr lang="zh-CN" altLang="en-US" dirty="0"/>
          </a:p>
        </p:txBody>
      </p:sp>
    </p:spTree>
    <p:extLst>
      <p:ext uri="{BB962C8B-B14F-4D97-AF65-F5344CB8AC3E}">
        <p14:creationId xmlns:p14="http://schemas.microsoft.com/office/powerpoint/2010/main" val="346092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08"/>
            <a:ext cx="8818718" cy="3013105"/>
          </a:xfrm>
        </p:spPr>
        <p:txBody>
          <a:bodyPr>
            <a:normAutofit fontScale="850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6.8.2 </a:t>
            </a:r>
            <a:r>
              <a:rPr lang="zh-CN" altLang="en-US" b="1" dirty="0">
                <a:solidFill>
                  <a:srgbClr val="C00000"/>
                </a:solidFill>
                <a:latin typeface="Cambria" panose="02040503050406030204" pitchFamily="18" charset="0"/>
                <a:ea typeface="宋体" panose="02010600030101010101" pitchFamily="2" charset="-122"/>
              </a:rPr>
              <a:t>多路归并</a:t>
            </a:r>
            <a:endParaRPr lang="en-US" altLang="zh-CN" b="1" dirty="0">
              <a:solidFill>
                <a:srgbClr val="C00000"/>
              </a:solidFill>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一、基本概念</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多路归并就是同时对多个顺串进行合并的归并技术，即</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路归并就是同时对</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个顺串进行合并。</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如果将上例中的二路归并方法改为下图所示的</a:t>
            </a: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路归并方法，则只需要两轮归并。</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51</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876" y="3305431"/>
            <a:ext cx="11646960" cy="3108960"/>
          </a:xfrm>
          <a:prstGeom prst="rect">
            <a:avLst/>
          </a:prstGeom>
          <a:noFill/>
        </p:spPr>
      </p:pic>
    </p:spTree>
    <p:extLst>
      <p:ext uri="{BB962C8B-B14F-4D97-AF65-F5344CB8AC3E}">
        <p14:creationId xmlns:p14="http://schemas.microsoft.com/office/powerpoint/2010/main" val="6608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08"/>
            <a:ext cx="8818718" cy="6288930"/>
          </a:xfrm>
        </p:spPr>
        <p:txBody>
          <a:bodyPr>
            <a:normAutofit fontScale="92500"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由于在归并时需要将每个顺串以数据块为单位依次装载到内存中，</a:t>
            </a:r>
            <a:r>
              <a:rPr lang="zh-CN" altLang="en-US" dirty="0">
                <a:solidFill>
                  <a:srgbClr val="0070C0"/>
                </a:solidFill>
                <a:latin typeface="Cambria" panose="02040503050406030204" pitchFamily="18" charset="0"/>
                <a:ea typeface="宋体" panose="02010600030101010101" pitchFamily="2" charset="-122"/>
              </a:rPr>
              <a:t>因此</a:t>
            </a:r>
            <a:r>
              <a:rPr lang="en-US" altLang="zh-CN" dirty="0">
                <a:solidFill>
                  <a:srgbClr val="0070C0"/>
                </a:solidFill>
                <a:latin typeface="Cambria" panose="02040503050406030204" pitchFamily="18" charset="0"/>
                <a:ea typeface="宋体" panose="02010600030101010101" pitchFamily="2" charset="-122"/>
              </a:rPr>
              <a:t>k-</a:t>
            </a:r>
            <a:r>
              <a:rPr lang="zh-CN" altLang="en-US" dirty="0">
                <a:solidFill>
                  <a:srgbClr val="0070C0"/>
                </a:solidFill>
                <a:latin typeface="Cambria" panose="02040503050406030204" pitchFamily="18" charset="0"/>
                <a:ea typeface="宋体" panose="02010600030101010101" pitchFamily="2" charset="-122"/>
              </a:rPr>
              <a:t>路归并中</a:t>
            </a:r>
            <a:r>
              <a:rPr lang="en-US" altLang="zh-CN" dirty="0">
                <a:solidFill>
                  <a:srgbClr val="0070C0"/>
                </a:solidFill>
                <a:latin typeface="Cambria" panose="02040503050406030204" pitchFamily="18" charset="0"/>
                <a:ea typeface="宋体" panose="02010600030101010101" pitchFamily="2" charset="-122"/>
              </a:rPr>
              <a:t>k</a:t>
            </a:r>
            <a:r>
              <a:rPr lang="zh-CN" altLang="en-US" dirty="0">
                <a:solidFill>
                  <a:srgbClr val="0070C0"/>
                </a:solidFill>
                <a:latin typeface="Cambria" panose="02040503050406030204" pitchFamily="18" charset="0"/>
                <a:ea typeface="宋体" panose="02010600030101010101" pitchFamily="2" charset="-122"/>
              </a:rPr>
              <a:t>的选择依赖于内存留给归并操作的容量</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归并操作以及归并结果需要占用部分内存空间</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以及一个数据块的大小。</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路归并算法的功能是能在</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个键值中找到最小的键值，取出并加入到归并结果中，用其所在的顺串中的下一个元素取代它，继续在</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个键值中寻找最小键值，并取出，</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，直到所有元素取完为止。</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若采用直接选择方式选择最小元，需要</a:t>
            </a:r>
            <a:r>
              <a:rPr lang="en-US" altLang="zh-CN" dirty="0">
                <a:latin typeface="Cambria" panose="02040503050406030204" pitchFamily="18" charset="0"/>
                <a:ea typeface="宋体" panose="02010600030101010101" pitchFamily="2" charset="-122"/>
              </a:rPr>
              <a:t>k-1</a:t>
            </a:r>
            <a:r>
              <a:rPr lang="zh-CN" altLang="en-US" dirty="0">
                <a:latin typeface="Cambria" panose="02040503050406030204" pitchFamily="18" charset="0"/>
                <a:ea typeface="宋体" panose="02010600030101010101" pitchFamily="2" charset="-122"/>
              </a:rPr>
              <a:t>次比较，则归并完成后需要</a:t>
            </a:r>
            <a:r>
              <a:rPr lang="en-US" altLang="zh-CN" dirty="0">
                <a:latin typeface="Cambria" panose="02040503050406030204" pitchFamily="18" charset="0"/>
                <a:ea typeface="宋体" panose="02010600030101010101" pitchFamily="2" charset="-122"/>
              </a:rPr>
              <a:t>n∙(k-1)</a:t>
            </a:r>
            <a:r>
              <a:rPr lang="zh-CN" altLang="en-US" dirty="0">
                <a:latin typeface="Cambria" panose="02040503050406030204" pitchFamily="18" charset="0"/>
                <a:ea typeface="宋体" panose="02010600030101010101" pitchFamily="2" charset="-122"/>
              </a:rPr>
              <a:t>次比较，归并时间随</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的增大而增大。</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最佳方案是通过胜者树或败者树选择</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个顺串中的最小值。</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52</a:t>
            </a:fld>
            <a:endParaRPr lang="zh-CN" altLang="en-US" dirty="0"/>
          </a:p>
        </p:txBody>
      </p:sp>
    </p:spTree>
    <p:extLst>
      <p:ext uri="{BB962C8B-B14F-4D97-AF65-F5344CB8AC3E}">
        <p14:creationId xmlns:p14="http://schemas.microsoft.com/office/powerpoint/2010/main" val="155486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08"/>
            <a:ext cx="8818718" cy="6288930"/>
          </a:xfrm>
        </p:spPr>
        <p:txBody>
          <a:bodyPr>
            <a:normAutofit fontScale="92500" lnSpcReduction="200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二、胜者树</a:t>
            </a: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胜者树</a:t>
            </a:r>
            <a:r>
              <a:rPr lang="zh-CN" altLang="en-US" dirty="0">
                <a:latin typeface="Cambria" panose="02040503050406030204" pitchFamily="18" charset="0"/>
                <a:ea typeface="宋体" panose="02010600030101010101" pitchFamily="2" charset="-122"/>
              </a:rPr>
              <a:t>是一</a:t>
            </a:r>
            <a:r>
              <a:rPr lang="zh-CN" altLang="en-US" dirty="0">
                <a:solidFill>
                  <a:srgbClr val="0070C0"/>
                </a:solidFill>
                <a:latin typeface="Cambria" panose="02040503050406030204" pitchFamily="18" charset="0"/>
                <a:ea typeface="宋体" panose="02010600030101010101" pitchFamily="2" charset="-122"/>
              </a:rPr>
              <a:t>棵不存在度为</a:t>
            </a:r>
            <a:r>
              <a:rPr lang="en-US" altLang="zh-CN" dirty="0">
                <a:solidFill>
                  <a:srgbClr val="0070C0"/>
                </a:solidFill>
                <a:latin typeface="Cambria" panose="02040503050406030204" pitchFamily="18" charset="0"/>
                <a:ea typeface="宋体" panose="02010600030101010101" pitchFamily="2" charset="-122"/>
              </a:rPr>
              <a:t>1</a:t>
            </a:r>
            <a:r>
              <a:rPr lang="zh-CN" altLang="en-US" dirty="0">
                <a:solidFill>
                  <a:srgbClr val="0070C0"/>
                </a:solidFill>
                <a:latin typeface="Cambria" panose="02040503050406030204" pitchFamily="18" charset="0"/>
                <a:ea typeface="宋体" panose="02010600030101010101" pitchFamily="2" charset="-122"/>
              </a:rPr>
              <a:t>的结点的完全二叉树，为每个叶结点分配键值，而非叶结点的键值为其两个孩子结点中的最小值</a:t>
            </a:r>
            <a:r>
              <a:rPr lang="en-US" altLang="zh-CN" dirty="0">
                <a:solidFill>
                  <a:srgbClr val="0070C0"/>
                </a:solidFill>
                <a:latin typeface="Cambria" panose="02040503050406030204" pitchFamily="18" charset="0"/>
                <a:ea typeface="宋体" panose="02010600030101010101" pitchFamily="2" charset="-122"/>
              </a:rPr>
              <a:t>(</a:t>
            </a:r>
            <a:r>
              <a:rPr lang="zh-CN" altLang="en-US" dirty="0">
                <a:solidFill>
                  <a:srgbClr val="0070C0"/>
                </a:solidFill>
                <a:latin typeface="Cambria" panose="02040503050406030204" pitchFamily="18" charset="0"/>
                <a:ea typeface="宋体" panose="02010600030101010101" pitchFamily="2" charset="-122"/>
              </a:rPr>
              <a:t>胜者</a:t>
            </a:r>
            <a:r>
              <a:rPr lang="en-US" altLang="zh-CN" dirty="0">
                <a:solidFill>
                  <a:srgbClr val="0070C0"/>
                </a:solidFill>
                <a:latin typeface="Cambria" panose="02040503050406030204" pitchFamily="18" charset="0"/>
                <a:ea typeface="宋体" panose="02010600030101010101" pitchFamily="2" charset="-122"/>
              </a:rPr>
              <a:t>)</a:t>
            </a:r>
            <a:r>
              <a:rPr lang="zh-CN" altLang="en-US" dirty="0">
                <a:solidFill>
                  <a:srgbClr val="0070C0"/>
                </a:solidFill>
                <a:latin typeface="Cambria" panose="02040503050406030204" pitchFamily="18" charset="0"/>
                <a:ea typeface="宋体" panose="02010600030101010101" pitchFamily="2" charset="-122"/>
              </a:rPr>
              <a:t>，根结点键值则为所有叶结点键值中的最小值</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solidFill>
                  <a:srgbClr val="0070C0"/>
                </a:solidFill>
                <a:latin typeface="Cambria" panose="02040503050406030204" pitchFamily="18" charset="0"/>
                <a:ea typeface="宋体" panose="02010600030101010101" pitchFamily="2" charset="-122"/>
              </a:rPr>
              <a:t>在多路归并中可以利用胜者树获取一组键值中的最小值：对于</a:t>
            </a:r>
            <a:r>
              <a:rPr lang="en-US" altLang="zh-CN" dirty="0">
                <a:solidFill>
                  <a:srgbClr val="0070C0"/>
                </a:solidFill>
                <a:latin typeface="Cambria" panose="02040503050406030204" pitchFamily="18" charset="0"/>
                <a:ea typeface="宋体" panose="02010600030101010101" pitchFamily="2" charset="-122"/>
              </a:rPr>
              <a:t>k-</a:t>
            </a:r>
            <a:r>
              <a:rPr lang="zh-CN" altLang="en-US" dirty="0">
                <a:solidFill>
                  <a:srgbClr val="0070C0"/>
                </a:solidFill>
                <a:latin typeface="Cambria" panose="02040503050406030204" pitchFamily="18" charset="0"/>
                <a:ea typeface="宋体" panose="02010600030101010101" pitchFamily="2" charset="-122"/>
              </a:rPr>
              <a:t>路归并，构建由</a:t>
            </a:r>
            <a:r>
              <a:rPr lang="en-US" altLang="zh-CN" dirty="0">
                <a:solidFill>
                  <a:srgbClr val="0070C0"/>
                </a:solidFill>
                <a:latin typeface="Cambria" panose="02040503050406030204" pitchFamily="18" charset="0"/>
                <a:ea typeface="宋体" panose="02010600030101010101" pitchFamily="2" charset="-122"/>
              </a:rPr>
              <a:t>k</a:t>
            </a:r>
            <a:r>
              <a:rPr lang="zh-CN" altLang="en-US" dirty="0">
                <a:solidFill>
                  <a:srgbClr val="0070C0"/>
                </a:solidFill>
                <a:latin typeface="Cambria" panose="02040503050406030204" pitchFamily="18" charset="0"/>
                <a:ea typeface="宋体" panose="02010600030101010101" pitchFamily="2" charset="-122"/>
              </a:rPr>
              <a:t>个叶结点的胜者树，每一个叶结点与一个顺串相对应，叶结点存放对应顺串中最小键值，则胜者树的根结点即为所有顺串中的最小键值</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叶结点数为</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的完全二叉树的结点数为</a:t>
            </a:r>
            <a:r>
              <a:rPr lang="en-US" altLang="zh-CN" dirty="0">
                <a:latin typeface="Cambria" panose="02040503050406030204" pitchFamily="18" charset="0"/>
                <a:ea typeface="宋体" panose="02010600030101010101" pitchFamily="2" charset="-122"/>
              </a:rPr>
              <a:t>k+(k-1)=2*k-1</a:t>
            </a:r>
            <a:r>
              <a:rPr lang="zh-CN" altLang="en-US" dirty="0">
                <a:latin typeface="Cambria" panose="02040503050406030204" pitchFamily="18" charset="0"/>
                <a:ea typeface="宋体" panose="02010600030101010101" pitchFamily="2" charset="-122"/>
              </a:rPr>
              <a:t>，其中最后一个非叶结点的编号为</a:t>
            </a:r>
            <a:r>
              <a:rPr lang="en-US" altLang="zh-CN" dirty="0">
                <a:latin typeface="Cambria" panose="02040503050406030204" pitchFamily="18" charset="0"/>
                <a:ea typeface="宋体" panose="02010600030101010101" pitchFamily="2" charset="-122"/>
              </a:rPr>
              <a:t>k-2</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胜者树的主要操作是非叶结点的更新操作，</a:t>
            </a:r>
            <a:r>
              <a:rPr lang="zh-CN" altLang="en-US" b="1" dirty="0">
                <a:solidFill>
                  <a:srgbClr val="0070C0"/>
                </a:solidFill>
                <a:latin typeface="Cambria" panose="02040503050406030204" pitchFamily="18" charset="0"/>
                <a:ea typeface="宋体" panose="02010600030101010101" pitchFamily="2" charset="-122"/>
              </a:rPr>
              <a:t>更新操作</a:t>
            </a:r>
            <a:r>
              <a:rPr lang="zh-CN" altLang="en-US" dirty="0">
                <a:solidFill>
                  <a:srgbClr val="0070C0"/>
                </a:solidFill>
                <a:latin typeface="Cambria" panose="02040503050406030204" pitchFamily="18" charset="0"/>
                <a:ea typeface="宋体" panose="02010600030101010101" pitchFamily="2" charset="-122"/>
              </a:rPr>
              <a:t>是将非叶结点的键值设置为其两个孩子结点中较小键值</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53</a:t>
            </a:fld>
            <a:endParaRPr lang="zh-CN" altLang="en-US" dirty="0"/>
          </a:p>
        </p:txBody>
      </p:sp>
    </p:spTree>
    <p:extLst>
      <p:ext uri="{BB962C8B-B14F-4D97-AF65-F5344CB8AC3E}">
        <p14:creationId xmlns:p14="http://schemas.microsoft.com/office/powerpoint/2010/main" val="180063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08"/>
            <a:ext cx="8818718" cy="6288930"/>
          </a:xfrm>
        </p:spPr>
        <p:txBody>
          <a:bodyPr>
            <a:normAutofit fontScale="85000" lnSpcReduction="1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利用胜者树依次获取各顺串的最小值</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、初始化胜者树：首先将每个顺串的最小值加载到叶结点，从最后一个非叶结点开始向前依次对每一个非叶结点进行更新操作，使其值为两个孩子结点中的最小值；</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、更新胜者树：将根结点的键值加入到输出缓冲区</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已得到的有序序列</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，假设根结点的键值属于第</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个顺串，将顺串</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的下一个键值加载到相应的叶结点，然后从该结点出发，对其到根结点路径上每一个结点进行更新操作。如果某个顺串中的所有键值都已加入到输出缓冲区，则将该顺串所对应的叶结点的值设置为</a:t>
            </a:r>
            <a:r>
              <a:rPr lang="en-US" altLang="zh-CN" dirty="0">
                <a:latin typeface="Cambria" panose="02040503050406030204" pitchFamily="18" charset="0"/>
                <a:ea typeface="宋体" panose="02010600030101010101" pitchFamily="2" charset="-122"/>
              </a:rPr>
              <a:t>INF</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、重复第</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步，直到所有顺串中的键值都加入到输出缓冲区为止。</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54</a:t>
            </a:fld>
            <a:endParaRPr lang="zh-CN" altLang="en-US" dirty="0"/>
          </a:p>
        </p:txBody>
      </p:sp>
    </p:spTree>
    <p:extLst>
      <p:ext uri="{BB962C8B-B14F-4D97-AF65-F5344CB8AC3E}">
        <p14:creationId xmlns:p14="http://schemas.microsoft.com/office/powerpoint/2010/main" val="360298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08"/>
            <a:ext cx="8818718" cy="1533439"/>
          </a:xfrm>
        </p:spPr>
        <p:txBody>
          <a:bodyPr>
            <a:normAutofit fontScale="77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给定</a:t>
            </a:r>
            <a:r>
              <a:rPr lang="en-US" altLang="zh-CN" dirty="0">
                <a:latin typeface="Cambria" panose="02040503050406030204" pitchFamily="18" charset="0"/>
                <a:ea typeface="宋体" panose="02010600030101010101" pitchFamily="2" charset="-122"/>
              </a:rPr>
              <a:t>7</a:t>
            </a:r>
            <a:r>
              <a:rPr lang="zh-CN" altLang="en-US" dirty="0">
                <a:latin typeface="Cambria" panose="02040503050406030204" pitchFamily="18" charset="0"/>
                <a:ea typeface="宋体" panose="02010600030101010101" pitchFamily="2" charset="-122"/>
              </a:rPr>
              <a:t>个顺串：</a:t>
            </a:r>
            <a:r>
              <a:rPr lang="en-US" altLang="zh-CN" dirty="0">
                <a:latin typeface="Cambria" panose="02040503050406030204" pitchFamily="18" charset="0"/>
                <a:ea typeface="宋体" panose="02010600030101010101" pitchFamily="2" charset="-122"/>
              </a:rPr>
              <a:t>{35, 43, 46, 52, 63}, {23, 30, 36, 52, 55}, {25, 27, 37, 60, 72}, {49, 52, 59, 62, 66}, {34, 42, 46, 57, 75}, {28, 39, 43, 56, 77}, {32, 36, 45, 47, 53}</a:t>
            </a:r>
            <a:r>
              <a:rPr lang="zh-CN" altLang="en-US" dirty="0">
                <a:latin typeface="Cambria" panose="02040503050406030204" pitchFamily="18" charset="0"/>
                <a:ea typeface="宋体" panose="02010600030101010101" pitchFamily="2" charset="-122"/>
              </a:rPr>
              <a:t>，利用胜者树进行</a:t>
            </a:r>
            <a:r>
              <a:rPr lang="en-US" altLang="zh-CN" dirty="0">
                <a:latin typeface="Cambria" panose="02040503050406030204" pitchFamily="18" charset="0"/>
                <a:ea typeface="宋体" panose="02010600030101010101" pitchFamily="2" charset="-122"/>
              </a:rPr>
              <a:t>7-</a:t>
            </a:r>
            <a:r>
              <a:rPr lang="zh-CN" altLang="en-US" dirty="0">
                <a:latin typeface="Cambria" panose="02040503050406030204" pitchFamily="18" charset="0"/>
                <a:ea typeface="宋体" panose="02010600030101010101" pitchFamily="2" charset="-122"/>
              </a:rPr>
              <a:t>路归并。过程如下图所示。</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55</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748" y="1541420"/>
            <a:ext cx="9090885" cy="5043331"/>
          </a:xfrm>
          <a:prstGeom prst="rect">
            <a:avLst/>
          </a:prstGeom>
          <a:noFill/>
        </p:spPr>
      </p:pic>
    </p:spTree>
    <p:extLst>
      <p:ext uri="{BB962C8B-B14F-4D97-AF65-F5344CB8AC3E}">
        <p14:creationId xmlns:p14="http://schemas.microsoft.com/office/powerpoint/2010/main" val="37431750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08"/>
            <a:ext cx="8818718" cy="6288930"/>
          </a:xfrm>
        </p:spPr>
        <p:txBody>
          <a:bodyPr>
            <a:normAutofit fontScale="925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三、败者树</a:t>
            </a:r>
          </a:p>
          <a:p>
            <a:pPr marL="0" indent="357188">
              <a:lnSpc>
                <a:spcPct val="150000"/>
              </a:lnSpc>
              <a:spcBef>
                <a:spcPts val="0"/>
              </a:spcBef>
              <a:buNone/>
            </a:pPr>
            <a:r>
              <a:rPr lang="zh-CN" altLang="en-US" b="1" dirty="0">
                <a:solidFill>
                  <a:srgbClr val="C00000"/>
                </a:solidFill>
                <a:latin typeface="Cambria" panose="02040503050406030204" pitchFamily="18" charset="0"/>
                <a:ea typeface="宋体" panose="02010600030101010101" pitchFamily="2" charset="-122"/>
              </a:rPr>
              <a:t>败者树</a:t>
            </a:r>
            <a:r>
              <a:rPr lang="zh-CN" altLang="en-US" dirty="0">
                <a:latin typeface="Cambria" panose="02040503050406030204" pitchFamily="18" charset="0"/>
                <a:ea typeface="宋体" panose="02010600030101010101" pitchFamily="2" charset="-122"/>
              </a:rPr>
              <a:t>也是一棵没有度为</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结点的完全二叉树</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不包括</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结点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，在败者树中，</a:t>
            </a:r>
            <a:r>
              <a:rPr lang="zh-CN" altLang="en-US" dirty="0">
                <a:solidFill>
                  <a:srgbClr val="0070C0"/>
                </a:solidFill>
                <a:latin typeface="Cambria" panose="02040503050406030204" pitchFamily="18" charset="0"/>
                <a:ea typeface="宋体" panose="02010600030101010101" pitchFamily="2" charset="-122"/>
              </a:rPr>
              <a:t>每一个顺串中的最小键值也是存放在相应的叶结点中，非叶结点的值为两个孩子结点中的较大值，而两个孩子结点中的较小值则要与其父结点进行</a:t>
            </a:r>
            <a:r>
              <a:rPr lang="en-US" altLang="zh-CN" dirty="0">
                <a:solidFill>
                  <a:srgbClr val="0070C0"/>
                </a:solidFill>
                <a:latin typeface="Cambria" panose="02040503050406030204" pitchFamily="18" charset="0"/>
                <a:ea typeface="宋体" panose="02010600030101010101" pitchFamily="2" charset="-122"/>
              </a:rPr>
              <a:t>PK</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败者树也适用于多路归并，且效率比胜者树高。</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对于</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路归并，败者树共有个</a:t>
            </a:r>
            <a:r>
              <a:rPr lang="en-US" altLang="zh-CN" dirty="0">
                <a:latin typeface="Cambria" panose="02040503050406030204" pitchFamily="18" charset="0"/>
                <a:ea typeface="宋体" panose="02010600030101010101" pitchFamily="2" charset="-122"/>
              </a:rPr>
              <a:t>2*k-1</a:t>
            </a:r>
            <a:r>
              <a:rPr lang="zh-CN" altLang="en-US" dirty="0">
                <a:latin typeface="Cambria" panose="02040503050406030204" pitchFamily="18" charset="0"/>
                <a:ea typeface="宋体" panose="02010600030101010101" pitchFamily="2" charset="-122"/>
              </a:rPr>
              <a:t>结点，这里完全二叉树的编号从</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开始，另外需要为根结点添加一个父结点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编号为</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，下面简称</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结点</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，用于存放败者树中最小键值。</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56</a:t>
            </a:fld>
            <a:endParaRPr lang="zh-CN" altLang="en-US" dirty="0"/>
          </a:p>
        </p:txBody>
      </p:sp>
    </p:spTree>
    <p:extLst>
      <p:ext uri="{BB962C8B-B14F-4D97-AF65-F5344CB8AC3E}">
        <p14:creationId xmlns:p14="http://schemas.microsoft.com/office/powerpoint/2010/main" val="398617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08"/>
            <a:ext cx="8818718" cy="6288930"/>
          </a:xfrm>
        </p:spPr>
        <p:txBody>
          <a:bodyPr>
            <a:normAutofit fontScale="77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败者树结点的</a:t>
            </a:r>
            <a:r>
              <a:rPr lang="zh-CN" altLang="en-US" b="1" dirty="0">
                <a:latin typeface="Cambria" panose="02040503050406030204" pitchFamily="18" charset="0"/>
                <a:ea typeface="宋体" panose="02010600030101010101" pitchFamily="2" charset="-122"/>
              </a:rPr>
              <a:t>更新操作</a:t>
            </a:r>
            <a:r>
              <a:rPr lang="zh-CN" altLang="en-US" dirty="0">
                <a:latin typeface="Cambria" panose="02040503050406030204" pitchFamily="18" charset="0"/>
                <a:ea typeface="宋体" panose="02010600030101010101" pitchFamily="2" charset="-122"/>
              </a:rPr>
              <a:t>：当某个结点的键值</a:t>
            </a:r>
            <a:r>
              <a:rPr lang="en-US" altLang="zh-CN" dirty="0">
                <a:latin typeface="Cambria" panose="02040503050406030204" pitchFamily="18" charset="0"/>
                <a:ea typeface="宋体" panose="02010600030101010101" pitchFamily="2" charset="-122"/>
              </a:rPr>
              <a:t>key</a:t>
            </a:r>
            <a:r>
              <a:rPr lang="zh-CN" altLang="en-US" dirty="0">
                <a:latin typeface="Cambria" panose="02040503050406030204" pitchFamily="18" charset="0"/>
                <a:ea typeface="宋体" panose="02010600030101010101" pitchFamily="2" charset="-122"/>
              </a:rPr>
              <a:t>改变时，将</a:t>
            </a:r>
            <a:r>
              <a:rPr lang="en-US" altLang="zh-CN" dirty="0">
                <a:latin typeface="Cambria" panose="02040503050406030204" pitchFamily="18" charset="0"/>
                <a:ea typeface="宋体" panose="02010600030101010101" pitchFamily="2" charset="-122"/>
              </a:rPr>
              <a:t>key</a:t>
            </a:r>
            <a:r>
              <a:rPr lang="zh-CN" altLang="en-US" dirty="0">
                <a:latin typeface="Cambria" panose="02040503050406030204" pitchFamily="18" charset="0"/>
                <a:ea typeface="宋体" panose="02010600030101010101" pitchFamily="2" charset="-122"/>
              </a:rPr>
              <a:t>与其父结点的键值进行比较，如果小于父结点的值，则将</a:t>
            </a:r>
            <a:r>
              <a:rPr lang="en-US" altLang="zh-CN" dirty="0">
                <a:latin typeface="Cambria" panose="02040503050406030204" pitchFamily="18" charset="0"/>
                <a:ea typeface="宋体" panose="02010600030101010101" pitchFamily="2" charset="-122"/>
              </a:rPr>
              <a:t>key</a:t>
            </a:r>
            <a:r>
              <a:rPr lang="zh-CN" altLang="en-US" dirty="0">
                <a:latin typeface="Cambria" panose="02040503050406030204" pitchFamily="18" charset="0"/>
                <a:ea typeface="宋体" panose="02010600030101010101" pitchFamily="2" charset="-122"/>
              </a:rPr>
              <a:t>与父结点的父结点比较</a:t>
            </a:r>
            <a:r>
              <a:rPr lang="en-US" altLang="zh-CN" dirty="0">
                <a:latin typeface="Cambria" panose="02040503050406030204" pitchFamily="18" charset="0"/>
                <a:ea typeface="宋体" panose="02010600030101010101" pitchFamily="2" charset="-122"/>
              </a:rPr>
              <a:t>, …..</a:t>
            </a:r>
            <a:r>
              <a:rPr lang="zh-CN" altLang="en-US" dirty="0">
                <a:latin typeface="Cambria" panose="02040503050406030204" pitchFamily="18" charset="0"/>
                <a:ea typeface="宋体" panose="02010600030101010101" pitchFamily="2" charset="-122"/>
              </a:rPr>
              <a:t>，直到</a:t>
            </a:r>
            <a:r>
              <a:rPr lang="en-US" altLang="zh-CN" dirty="0">
                <a:latin typeface="Cambria" panose="02040503050406030204" pitchFamily="18" charset="0"/>
                <a:ea typeface="宋体" panose="02010600030101010101" pitchFamily="2" charset="-122"/>
              </a:rPr>
              <a:t>key</a:t>
            </a:r>
            <a:r>
              <a:rPr lang="zh-CN" altLang="en-US" dirty="0">
                <a:latin typeface="Cambria" panose="02040503050406030204" pitchFamily="18" charset="0"/>
                <a:ea typeface="宋体" panose="02010600030101010101" pitchFamily="2" charset="-122"/>
              </a:rPr>
              <a:t>大于某个祖先结点的键值</a:t>
            </a:r>
            <a:r>
              <a:rPr lang="en-US" altLang="zh-CN" dirty="0">
                <a:latin typeface="Cambria" panose="02040503050406030204" pitchFamily="18" charset="0"/>
                <a:ea typeface="宋体" panose="02010600030101010101" pitchFamily="2" charset="-122"/>
              </a:rPr>
              <a:t>key1</a:t>
            </a:r>
            <a:r>
              <a:rPr lang="zh-CN" altLang="en-US" dirty="0">
                <a:latin typeface="Cambria" panose="02040503050406030204" pitchFamily="18" charset="0"/>
                <a:ea typeface="宋体" panose="02010600030101010101" pitchFamily="2" charset="-122"/>
              </a:rPr>
              <a:t>，则该祖先结点的键值设置为</a:t>
            </a:r>
            <a:r>
              <a:rPr lang="en-US" altLang="zh-CN" dirty="0">
                <a:latin typeface="Cambria" panose="02040503050406030204" pitchFamily="18" charset="0"/>
                <a:ea typeface="宋体" panose="02010600030101010101" pitchFamily="2" charset="-122"/>
              </a:rPr>
              <a:t>key</a:t>
            </a:r>
            <a:r>
              <a:rPr lang="zh-CN" altLang="en-US" dirty="0">
                <a:latin typeface="Cambria" panose="02040503050406030204" pitchFamily="18" charset="0"/>
                <a:ea typeface="宋体" panose="02010600030101010101" pitchFamily="2" charset="-122"/>
              </a:rPr>
              <a:t>，并将祖先结点的原有的键值</a:t>
            </a:r>
            <a:r>
              <a:rPr lang="en-US" altLang="zh-CN" dirty="0">
                <a:latin typeface="Cambria" panose="02040503050406030204" pitchFamily="18" charset="0"/>
                <a:ea typeface="宋体" panose="02010600030101010101" pitchFamily="2" charset="-122"/>
              </a:rPr>
              <a:t>key1</a:t>
            </a:r>
            <a:r>
              <a:rPr lang="zh-CN" altLang="en-US" dirty="0">
                <a:latin typeface="Cambria" panose="02040503050406030204" pitchFamily="18" charset="0"/>
                <a:ea typeface="宋体" panose="02010600030101010101" pitchFamily="2" charset="-122"/>
              </a:rPr>
              <a:t>进行同样的操作，直到</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结点。</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a:latin typeface="Cambria" panose="02040503050406030204" pitchFamily="18" charset="0"/>
                <a:ea typeface="宋体" panose="02010600030101010101" pitchFamily="2" charset="-122"/>
              </a:rPr>
              <a:t>算法</a:t>
            </a:r>
            <a:r>
              <a:rPr lang="en-US" altLang="zh-CN">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利用败者树依次获取各顺串的最小值</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、初始化败者树：从最后一个叶结点开始依次对每个结点进行更新操作。每个非叶结点的初始值为</a:t>
            </a:r>
            <a:r>
              <a:rPr lang="en-US" altLang="zh-CN" dirty="0">
                <a:latin typeface="Cambria" panose="02040503050406030204" pitchFamily="18" charset="0"/>
                <a:ea typeface="宋体" panose="02010600030101010101" pitchFamily="2" charset="-122"/>
              </a:rPr>
              <a:t>-INF</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、更新败者树：将</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结点中的键值加入到输出缓冲区，假设</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结点中的键值属于顺串</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，将顺串</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的下一个结点加载到相应的叶结点，并从该结点出发更新败者树。如果某个顺串中的所有键值都已加入到输出缓冲区，则将该顺串所对应的叶结点的值设置为</a:t>
            </a:r>
            <a:r>
              <a:rPr lang="en-US" altLang="zh-CN" dirty="0">
                <a:latin typeface="Cambria" panose="02040503050406030204" pitchFamily="18" charset="0"/>
                <a:ea typeface="宋体" panose="02010600030101010101" pitchFamily="2" charset="-122"/>
              </a:rPr>
              <a:t>INF</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、重复第</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步，直到所有顺串中的键值都加入到输出缓冲区为止。</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57</a:t>
            </a:fld>
            <a:endParaRPr lang="zh-CN" altLang="en-US" dirty="0"/>
          </a:p>
        </p:txBody>
      </p:sp>
    </p:spTree>
    <p:extLst>
      <p:ext uri="{BB962C8B-B14F-4D97-AF65-F5344CB8AC3E}">
        <p14:creationId xmlns:p14="http://schemas.microsoft.com/office/powerpoint/2010/main" val="192471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08"/>
            <a:ext cx="8818718" cy="2298210"/>
          </a:xfrm>
        </p:spPr>
        <p:txBody>
          <a:bodyPr>
            <a:normAutofit fontScale="92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给定</a:t>
            </a:r>
            <a:r>
              <a:rPr lang="en-US" altLang="zh-CN" dirty="0">
                <a:latin typeface="Cambria" panose="02040503050406030204" pitchFamily="18" charset="0"/>
                <a:ea typeface="宋体" panose="02010600030101010101" pitchFamily="2" charset="-122"/>
              </a:rPr>
              <a:t>7</a:t>
            </a:r>
            <a:r>
              <a:rPr lang="zh-CN" altLang="en-US" dirty="0">
                <a:latin typeface="Cambria" panose="02040503050406030204" pitchFamily="18" charset="0"/>
                <a:ea typeface="宋体" panose="02010600030101010101" pitchFamily="2" charset="-122"/>
              </a:rPr>
              <a:t>个顺串：</a:t>
            </a:r>
            <a:r>
              <a:rPr lang="en-US" altLang="zh-CN" dirty="0">
                <a:latin typeface="Cambria" panose="02040503050406030204" pitchFamily="18" charset="0"/>
                <a:ea typeface="宋体" panose="02010600030101010101" pitchFamily="2" charset="-122"/>
              </a:rPr>
              <a:t>{35, 43, 46, 52, 63}, {23, 30, 36, 52, 55}, {25, 27, 37, 60, 72}, {49, 52, 59, 62, 66}, {34, 42, 46, 57, 75}, {28, 39, 43, 56, 77}, {32, 36, 45, 47, 53}</a:t>
            </a:r>
            <a:r>
              <a:rPr lang="zh-CN" altLang="en-US" dirty="0">
                <a:latin typeface="Cambria" panose="02040503050406030204" pitchFamily="18" charset="0"/>
                <a:ea typeface="宋体" panose="02010600030101010101" pitchFamily="2" charset="-122"/>
              </a:rPr>
              <a:t>，利用败者树进行</a:t>
            </a:r>
            <a:r>
              <a:rPr lang="en-US" altLang="zh-CN" dirty="0">
                <a:latin typeface="Cambria" panose="02040503050406030204" pitchFamily="18" charset="0"/>
                <a:ea typeface="宋体" panose="02010600030101010101" pitchFamily="2" charset="-122"/>
              </a:rPr>
              <a:t>7-</a:t>
            </a:r>
            <a:r>
              <a:rPr lang="zh-CN" altLang="en-US" dirty="0">
                <a:latin typeface="Cambria" panose="02040503050406030204" pitchFamily="18" charset="0"/>
                <a:ea typeface="宋体" panose="02010600030101010101" pitchFamily="2" charset="-122"/>
              </a:rPr>
              <a:t>路归并。过程如下图所示。</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58</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595" y="2493818"/>
            <a:ext cx="9209390" cy="3881343"/>
          </a:xfrm>
          <a:prstGeom prst="rect">
            <a:avLst/>
          </a:prstGeom>
          <a:noFill/>
        </p:spPr>
      </p:pic>
    </p:spTree>
    <p:extLst>
      <p:ext uri="{BB962C8B-B14F-4D97-AF65-F5344CB8AC3E}">
        <p14:creationId xmlns:p14="http://schemas.microsoft.com/office/powerpoint/2010/main" val="37122855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59</a:t>
            </a:fld>
            <a:endParaRPr lang="zh-CN" altLang="en-US" dirty="0"/>
          </a:p>
        </p:txBody>
      </p:sp>
      <p:pic>
        <p:nvPicPr>
          <p:cNvPr id="7" name="图片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944" y="1092534"/>
            <a:ext cx="9518408" cy="3978841"/>
          </a:xfrm>
          <a:prstGeom prst="rect">
            <a:avLst/>
          </a:prstGeom>
          <a:noFill/>
        </p:spPr>
      </p:pic>
    </p:spTree>
    <p:extLst>
      <p:ext uri="{BB962C8B-B14F-4D97-AF65-F5344CB8AC3E}">
        <p14:creationId xmlns:p14="http://schemas.microsoft.com/office/powerpoint/2010/main" val="3708114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575226" cy="4393013"/>
          </a:xfrm>
        </p:spPr>
        <p:txBody>
          <a:bodyPr>
            <a:normAutofit fontScale="85000" lnSpcReduction="1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6.1.2 </a:t>
            </a:r>
            <a:r>
              <a:rPr lang="zh-CN" altLang="en-US" b="1" dirty="0">
                <a:latin typeface="Cambria" panose="02040503050406030204" pitchFamily="18" charset="0"/>
                <a:ea typeface="宋体" panose="02010600030101010101" pitchFamily="2" charset="-122"/>
              </a:rPr>
              <a:t>希尔排序</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希尔排序</a:t>
            </a:r>
            <a:r>
              <a:rPr lang="en-US" altLang="zh-CN" dirty="0">
                <a:latin typeface="Cambria" panose="02040503050406030204" pitchFamily="18" charset="0"/>
                <a:ea typeface="宋体" panose="02010600030101010101" pitchFamily="2" charset="-122"/>
              </a:rPr>
              <a:t>(Shell Sort)</a:t>
            </a:r>
            <a:r>
              <a:rPr lang="zh-CN" altLang="en-US" dirty="0">
                <a:latin typeface="Cambria" panose="02040503050406030204" pitchFamily="18" charset="0"/>
                <a:ea typeface="宋体" panose="02010600030101010101" pitchFamily="2" charset="-122"/>
              </a:rPr>
              <a:t>又称缩小增量排序，即预先定义一个从大到小排列的增量序列，且</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为增量序列的最后一个元素。</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排序的每一轮选择一个增量</a:t>
            </a:r>
            <a:r>
              <a:rPr lang="en-US" altLang="zh-CN" dirty="0">
                <a:latin typeface="Cambria" panose="02040503050406030204" pitchFamily="18" charset="0"/>
                <a:ea typeface="宋体" panose="02010600030101010101" pitchFamily="2" charset="-122"/>
              </a:rPr>
              <a:t>gay</a:t>
            </a:r>
            <a:r>
              <a:rPr lang="zh-CN" altLang="en-US" dirty="0">
                <a:latin typeface="Cambria" panose="02040503050406030204" pitchFamily="18" charset="0"/>
                <a:ea typeface="宋体" panose="02010600030101010101" pitchFamily="2" charset="-122"/>
              </a:rPr>
              <a:t>，将键值根据下标增量</a:t>
            </a:r>
            <a:r>
              <a:rPr lang="en-US" altLang="zh-CN" dirty="0">
                <a:latin typeface="Cambria" panose="02040503050406030204" pitchFamily="18" charset="0"/>
                <a:ea typeface="宋体" panose="02010600030101010101" pitchFamily="2" charset="-122"/>
              </a:rPr>
              <a:t>gay</a:t>
            </a:r>
            <a:r>
              <a:rPr lang="zh-CN" altLang="en-US" dirty="0">
                <a:latin typeface="Cambria" panose="02040503050406030204" pitchFamily="18" charset="0"/>
                <a:ea typeface="宋体" panose="02010600030101010101" pitchFamily="2" charset="-122"/>
              </a:rPr>
              <a:t>进行分组，然后在每组内利用直接插入算法进行排序。</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给定键值序列</a:t>
            </a:r>
            <a:r>
              <a:rPr lang="en-US" altLang="zh-CN" dirty="0">
                <a:latin typeface="Cambria" panose="02040503050406030204" pitchFamily="18" charset="0"/>
                <a:ea typeface="宋体" panose="02010600030101010101" pitchFamily="2" charset="-122"/>
              </a:rPr>
              <a:t>{2, 3, 5, 9, 4, 8, 3, 6, 1}</a:t>
            </a:r>
            <a:r>
              <a:rPr lang="zh-CN" altLang="en-US" dirty="0">
                <a:latin typeface="Cambria" panose="02040503050406030204" pitchFamily="18" charset="0"/>
                <a:ea typeface="宋体" panose="02010600030101010101" pitchFamily="2" charset="-122"/>
              </a:rPr>
              <a:t>，假设</a:t>
            </a:r>
            <a:r>
              <a:rPr lang="en-US" altLang="zh-CN" dirty="0">
                <a:latin typeface="Cambria" panose="02040503050406030204" pitchFamily="18" charset="0"/>
                <a:ea typeface="宋体" panose="02010600030101010101" pitchFamily="2" charset="-122"/>
              </a:rPr>
              <a:t>gay=3</a:t>
            </a:r>
            <a:r>
              <a:rPr lang="zh-CN" altLang="en-US" dirty="0">
                <a:latin typeface="Cambria" panose="02040503050406030204" pitchFamily="18" charset="0"/>
                <a:ea typeface="宋体" panose="02010600030101010101" pitchFamily="2" charset="-122"/>
              </a:rPr>
              <a:t>，对该序列进行分组和排序</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分组方法如下图所示。</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157" y="4588625"/>
            <a:ext cx="6130782" cy="1653940"/>
          </a:xfrm>
          <a:prstGeom prst="rect">
            <a:avLst/>
          </a:prstGeom>
          <a:noFill/>
        </p:spPr>
      </p:pic>
    </p:spTree>
    <p:extLst>
      <p:ext uri="{BB962C8B-B14F-4D97-AF65-F5344CB8AC3E}">
        <p14:creationId xmlns:p14="http://schemas.microsoft.com/office/powerpoint/2010/main" val="1948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08"/>
            <a:ext cx="7405554" cy="5955810"/>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败者树第一次更新操作示意图如右图所示。将</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结点中的值</a:t>
            </a:r>
            <a:r>
              <a:rPr lang="en-US" altLang="zh-CN" dirty="0">
                <a:latin typeface="Cambria" panose="02040503050406030204" pitchFamily="18" charset="0"/>
                <a:ea typeface="宋体" panose="02010600030101010101" pitchFamily="2" charset="-122"/>
              </a:rPr>
              <a:t>23</a:t>
            </a:r>
            <a:r>
              <a:rPr lang="zh-CN" altLang="en-US" dirty="0">
                <a:latin typeface="Cambria" panose="02040503050406030204" pitchFamily="18" charset="0"/>
                <a:ea typeface="宋体" panose="02010600030101010101" pitchFamily="2" charset="-122"/>
              </a:rPr>
              <a:t>放入输出缓冲区，然后其值所在的顺串</a:t>
            </a:r>
            <a:r>
              <a:rPr lang="en-US" altLang="zh-CN" dirty="0">
                <a:latin typeface="Cambria" panose="02040503050406030204" pitchFamily="18" charset="0"/>
                <a:ea typeface="宋体" panose="02010600030101010101" pitchFamily="2" charset="-122"/>
              </a:rPr>
              <a:t>(run[1])</a:t>
            </a:r>
            <a:r>
              <a:rPr lang="zh-CN" altLang="en-US" dirty="0">
                <a:latin typeface="Cambria" panose="02040503050406030204" pitchFamily="18" charset="0"/>
                <a:ea typeface="宋体" panose="02010600030101010101" pitchFamily="2" charset="-122"/>
              </a:rPr>
              <a:t>中的下一个元素</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值为</a:t>
            </a:r>
            <a:r>
              <a:rPr lang="en-US" altLang="zh-CN" dirty="0">
                <a:latin typeface="Cambria" panose="02040503050406030204" pitchFamily="18" charset="0"/>
                <a:ea typeface="宋体" panose="02010600030101010101" pitchFamily="2" charset="-122"/>
              </a:rPr>
              <a:t>30)</a:t>
            </a:r>
            <a:r>
              <a:rPr lang="zh-CN" altLang="en-US" dirty="0">
                <a:latin typeface="Cambria" panose="02040503050406030204" pitchFamily="18" charset="0"/>
                <a:ea typeface="宋体" panose="02010600030101010101" pitchFamily="2" charset="-122"/>
              </a:rPr>
              <a:t>添加进叶结点</a:t>
            </a:r>
            <a:r>
              <a:rPr lang="en-US" altLang="zh-CN" dirty="0">
                <a:latin typeface="Cambria" panose="02040503050406030204" pitchFamily="18" charset="0"/>
                <a:ea typeface="宋体" panose="02010600030101010101" pitchFamily="2" charset="-122"/>
              </a:rPr>
              <a:t>8</a:t>
            </a:r>
            <a:r>
              <a:rPr lang="zh-CN" altLang="en-US" dirty="0">
                <a:latin typeface="Cambria" panose="02040503050406030204" pitchFamily="18" charset="0"/>
                <a:ea typeface="宋体" panose="02010600030101010101" pitchFamily="2" charset="-122"/>
              </a:rPr>
              <a:t>，并向上更新。</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60</a:t>
            </a:fld>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1356" y="1012203"/>
            <a:ext cx="4204387" cy="5472335"/>
          </a:xfrm>
          <a:prstGeom prst="rect">
            <a:avLst/>
          </a:prstGeom>
          <a:noFill/>
        </p:spPr>
      </p:pic>
    </p:spTree>
    <p:extLst>
      <p:ext uri="{BB962C8B-B14F-4D97-AF65-F5344CB8AC3E}">
        <p14:creationId xmlns:p14="http://schemas.microsoft.com/office/powerpoint/2010/main" val="14920388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07"/>
            <a:ext cx="8702339" cy="6300809"/>
          </a:xfrm>
        </p:spPr>
        <p:txBody>
          <a:bodyPr>
            <a:normAutofit fontScale="85000"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败者树的实现：</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、定义一个数组</a:t>
            </a:r>
            <a:r>
              <a:rPr lang="en-US" altLang="zh-CN" dirty="0">
                <a:latin typeface="Cambria" panose="02040503050406030204" pitchFamily="18" charset="0"/>
                <a:ea typeface="宋体" panose="02010600030101010101" pitchFamily="2" charset="-122"/>
              </a:rPr>
              <a:t>leaf</a:t>
            </a:r>
            <a:r>
              <a:rPr lang="zh-CN" altLang="en-US" dirty="0">
                <a:latin typeface="Cambria" panose="02040503050406030204" pitchFamily="18" charset="0"/>
                <a:ea typeface="宋体" panose="02010600030101010101" pitchFamily="2" charset="-122"/>
              </a:rPr>
              <a:t>，用于存放叶结点的值，而结点中的值为数组</a:t>
            </a:r>
            <a:r>
              <a:rPr lang="en-US" altLang="zh-CN" dirty="0">
                <a:latin typeface="Cambria" panose="02040503050406030204" pitchFamily="18" charset="0"/>
                <a:ea typeface="宋体" panose="02010600030101010101" pitchFamily="2" charset="-122"/>
              </a:rPr>
              <a:t>leaf</a:t>
            </a:r>
            <a:r>
              <a:rPr lang="zh-CN" altLang="en-US" dirty="0">
                <a:latin typeface="Cambria" panose="02040503050406030204" pitchFamily="18" charset="0"/>
                <a:ea typeface="宋体" panose="02010600030101010101" pitchFamily="2" charset="-122"/>
              </a:rPr>
              <a:t>的下标。</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、定义数组</a:t>
            </a:r>
            <a:r>
              <a:rPr lang="en-US" altLang="zh-CN" dirty="0" err="1">
                <a:latin typeface="Cambria" panose="02040503050406030204" pitchFamily="18" charset="0"/>
                <a:ea typeface="宋体" panose="02010600030101010101" pitchFamily="2" charset="-122"/>
              </a:rPr>
              <a:t>idx</a:t>
            </a:r>
            <a:r>
              <a:rPr lang="zh-CN" altLang="en-US" dirty="0">
                <a:latin typeface="Cambria" panose="02040503050406030204" pitchFamily="18" charset="0"/>
                <a:ea typeface="宋体" panose="02010600030101010101" pitchFamily="2" charset="-122"/>
              </a:rPr>
              <a:t>，用于记录当前叶结点中的键值所对应的顺串的下标，当从某个顺串中取出一个元素后，其对应的</a:t>
            </a:r>
            <a:r>
              <a:rPr lang="en-US" altLang="zh-CN" dirty="0" err="1">
                <a:latin typeface="Cambria" panose="02040503050406030204" pitchFamily="18" charset="0"/>
                <a:ea typeface="宋体" panose="02010600030101010101" pitchFamily="2" charset="-122"/>
              </a:rPr>
              <a:t>idx</a:t>
            </a:r>
            <a:r>
              <a:rPr lang="zh-CN" altLang="en-US" dirty="0">
                <a:latin typeface="Cambria" panose="02040503050406030204" pitchFamily="18" charset="0"/>
                <a:ea typeface="宋体" panose="02010600030101010101" pitchFamily="2" charset="-122"/>
              </a:rPr>
              <a:t>值需要加</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，如果该顺串中的元素已考虑完毕，则需要从磁盘中加载下一段顺串。</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block_size</a:t>
            </a:r>
            <a:r>
              <a:rPr lang="zh-CN" altLang="en-US" dirty="0">
                <a:latin typeface="Cambria" panose="02040503050406030204" pitchFamily="18" charset="0"/>
                <a:ea typeface="宋体" panose="02010600030101010101" pitchFamily="2" charset="-122"/>
              </a:rPr>
              <a:t>表示在输出缓冲区键值数的上限，如果</a:t>
            </a:r>
            <a:r>
              <a:rPr lang="en-US" altLang="zh-CN" dirty="0">
                <a:latin typeface="Cambria" panose="02040503050406030204" pitchFamily="18" charset="0"/>
                <a:ea typeface="宋体" panose="02010600030101010101" pitchFamily="2" charset="-122"/>
              </a:rPr>
              <a:t>ret</a:t>
            </a:r>
            <a:r>
              <a:rPr lang="zh-CN" altLang="en-US" dirty="0">
                <a:latin typeface="Cambria" panose="02040503050406030204" pitchFamily="18" charset="0"/>
                <a:ea typeface="宋体" panose="02010600030101010101" pitchFamily="2" charset="-122"/>
              </a:rPr>
              <a:t>中的元素数量超过该上限，则需要将</a:t>
            </a:r>
            <a:r>
              <a:rPr lang="en-US" altLang="zh-CN" dirty="0">
                <a:latin typeface="Cambria" panose="02040503050406030204" pitchFamily="18" charset="0"/>
                <a:ea typeface="宋体" panose="02010600030101010101" pitchFamily="2" charset="-122"/>
              </a:rPr>
              <a:t>ret</a:t>
            </a:r>
            <a:r>
              <a:rPr lang="zh-CN" altLang="en-US" dirty="0">
                <a:latin typeface="Cambria" panose="02040503050406030204" pitchFamily="18" charset="0"/>
                <a:ea typeface="宋体" panose="02010600030101010101" pitchFamily="2" charset="-122"/>
              </a:rPr>
              <a:t>写入磁盘，并清空</a:t>
            </a:r>
            <a:r>
              <a:rPr lang="en-US" altLang="zh-CN" dirty="0">
                <a:latin typeface="Cambria" panose="02040503050406030204" pitchFamily="18" charset="0"/>
                <a:ea typeface="宋体" panose="02010600030101010101" pitchFamily="2" charset="-122"/>
              </a:rPr>
              <a:t>ret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、更新操作是从当前结点开始，一直更新到</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结点，实现减函数</a:t>
            </a:r>
            <a:r>
              <a:rPr lang="en-US" altLang="zh-CN" dirty="0">
                <a:latin typeface="Cambria" panose="02040503050406030204" pitchFamily="18" charset="0"/>
                <a:ea typeface="宋体" panose="02010600030101010101" pitchFamily="2" charset="-122"/>
              </a:rPr>
              <a:t>adjust(…)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败者树的实现见函数</a:t>
            </a:r>
            <a:r>
              <a:rPr lang="en-US" altLang="zh-CN" dirty="0" err="1">
                <a:latin typeface="Cambria" panose="02040503050406030204" pitchFamily="18" charset="0"/>
                <a:ea typeface="宋体" panose="02010600030101010101" pitchFamily="2" charset="-122"/>
              </a:rPr>
              <a:t>multi_merge</a:t>
            </a:r>
            <a:r>
              <a:rPr lang="en-US" altLang="zh-CN" dirty="0">
                <a:latin typeface="Cambria" panose="02040503050406030204" pitchFamily="18" charset="0"/>
                <a:ea typeface="宋体" panose="02010600030101010101" pitchFamily="2" charset="-122"/>
              </a:rPr>
              <a:t>(…)</a:t>
            </a: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61</a:t>
            </a:fld>
            <a:endParaRPr lang="zh-CN" altLang="en-US" dirty="0"/>
          </a:p>
        </p:txBody>
      </p:sp>
    </p:spTree>
    <p:extLst>
      <p:ext uri="{BB962C8B-B14F-4D97-AF65-F5344CB8AC3E}">
        <p14:creationId xmlns:p14="http://schemas.microsoft.com/office/powerpoint/2010/main" val="365197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2525" y="195607"/>
                <a:ext cx="8702339" cy="6300809"/>
              </a:xfrm>
            </p:spPr>
            <p:txBody>
              <a:bodyPr>
                <a:normAutofit fontScale="92500"/>
              </a:bodyPr>
              <a:lstStyle/>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四、复杂度分析</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对于划分为</a:t>
                </a:r>
                <a:r>
                  <a:rPr lang="en-US" altLang="zh-CN" dirty="0">
                    <a:latin typeface="Cambria" panose="02040503050406030204" pitchFamily="18" charset="0"/>
                    <a:ea typeface="宋体" panose="02010600030101010101" pitchFamily="2" charset="-122"/>
                  </a:rPr>
                  <a:t>m</a:t>
                </a:r>
                <a:r>
                  <a:rPr lang="zh-CN" altLang="en-US" dirty="0">
                    <a:latin typeface="Cambria" panose="02040503050406030204" pitchFamily="18" charset="0"/>
                    <a:ea typeface="宋体" panose="02010600030101010101" pitchFamily="2" charset="-122"/>
                  </a:rPr>
                  <a:t>个子段</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顺串</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的</a:t>
                </a:r>
                <a:r>
                  <a:rPr lang="en-US" altLang="zh-CN"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个键值，如果采用基于败者树或胜者树的</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路归并算法：</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对内存操作的时间复杂度为</a:t>
                </a:r>
                <a14:m>
                  <m:oMath xmlns:m="http://schemas.openxmlformats.org/officeDocument/2006/math">
                    <m:r>
                      <m:rPr>
                        <m:sty m:val="p"/>
                      </m:rPr>
                      <a:rPr lang="en-US" altLang="zh-CN">
                        <a:latin typeface="Cambria Math" panose="02040503050406030204" pitchFamily="18" charset="0"/>
                      </a:rPr>
                      <m:t>O</m:t>
                    </m:r>
                    <m:r>
                      <a:rPr lang="en-US" altLang="zh-CN">
                        <a:latin typeface="Cambria Math" panose="02040503050406030204" pitchFamily="18" charset="0"/>
                      </a:rPr>
                      <m:t>(</m:t>
                    </m:r>
                    <m:r>
                      <a:rPr lang="en-US" altLang="zh-CN" i="1">
                        <a:latin typeface="Cambria Math" panose="02040503050406030204" pitchFamily="18" charset="0"/>
                      </a:rPr>
                      <m:t>𝑛</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log</m:t>
                        </m:r>
                      </m:e>
                      <m:sub>
                        <m:r>
                          <a:rPr lang="en-US" altLang="zh-CN" i="1">
                            <a:latin typeface="Cambria Math" panose="02040503050406030204" pitchFamily="18" charset="0"/>
                          </a:rPr>
                          <m:t>2</m:t>
                        </m:r>
                      </m:sub>
                    </m:sSub>
                    <m:r>
                      <a:rPr lang="en-US" altLang="zh-CN" i="1">
                        <a:latin typeface="Cambria Math" panose="02040503050406030204" pitchFamily="18" charset="0"/>
                      </a:rPr>
                      <m:t>𝑚</m:t>
                    </m:r>
                    <m:r>
                      <a:rPr lang="en-US" altLang="zh-CN" i="1">
                        <a:latin typeface="Cambria Math" panose="02040503050406030204" pitchFamily="18" charset="0"/>
                      </a:rPr>
                      <m:t>)</m:t>
                    </m:r>
                  </m:oMath>
                </a14:m>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越大，归并的层数</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log</m:t>
                        </m:r>
                      </m:e>
                      <m:sub>
                        <m:r>
                          <a:rPr lang="en-US" altLang="zh-CN" i="1">
                            <a:latin typeface="Cambria Math" panose="02040503050406030204" pitchFamily="18" charset="0"/>
                          </a:rPr>
                          <m:t>𝑘</m:t>
                        </m:r>
                      </m:sub>
                    </m:sSub>
                    <m:r>
                      <a:rPr lang="en-US" altLang="zh-CN" i="1">
                        <a:latin typeface="Cambria Math" panose="02040503050406030204" pitchFamily="18" charset="0"/>
                      </a:rPr>
                      <m:t>𝑚</m:t>
                    </m:r>
                  </m:oMath>
                </a14:m>
                <a:r>
                  <a:rPr lang="zh-CN" altLang="en-US" dirty="0">
                    <a:latin typeface="Cambria" panose="02040503050406030204" pitchFamily="18" charset="0"/>
                    <a:ea typeface="宋体" panose="02010600030101010101" pitchFamily="2" charset="-122"/>
                  </a:rPr>
                  <a:t>越小，读取磁盘的次数就越少，而内存处理的时间并没有增加，因此采用败者树或胜者树进行</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路归并可选择尽量大的</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败者树的性能优于胜者树，因为胜者树在结点更新时需要比较两个孩子结点，而败者树只要与其父结点和祖先结点进行比较，将最小键值向上推进的速度更快。</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2525" y="195607"/>
                <a:ext cx="8702339" cy="6300809"/>
              </a:xfrm>
              <a:blipFill>
                <a:blip r:embed="rId2"/>
                <a:stretch>
                  <a:fillRect l="-126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62</a:t>
            </a:fld>
            <a:endParaRPr lang="zh-CN" altLang="en-US" dirty="0"/>
          </a:p>
        </p:txBody>
      </p:sp>
    </p:spTree>
    <p:extLst>
      <p:ext uri="{BB962C8B-B14F-4D97-AF65-F5344CB8AC3E}">
        <p14:creationId xmlns:p14="http://schemas.microsoft.com/office/powerpoint/2010/main" val="57648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07"/>
            <a:ext cx="8702339" cy="6300809"/>
          </a:xfrm>
        </p:spPr>
        <p:txBody>
          <a:bodyPr>
            <a:normAutofit fontScale="85000" lnSpcReduction="1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6.8.3 </a:t>
            </a:r>
            <a:r>
              <a:rPr lang="zh-CN" altLang="en-US" b="1" dirty="0">
                <a:latin typeface="Cambria" panose="02040503050406030204" pitchFamily="18" charset="0"/>
                <a:ea typeface="宋体" panose="02010600030101010101" pitchFamily="2" charset="-122"/>
              </a:rPr>
              <a:t>置换</a:t>
            </a:r>
            <a:r>
              <a:rPr lang="en-US" altLang="zh-CN" b="1" dirty="0">
                <a:latin typeface="Cambria" panose="02040503050406030204" pitchFamily="18" charset="0"/>
                <a:ea typeface="宋体" panose="02010600030101010101" pitchFamily="2" charset="-122"/>
              </a:rPr>
              <a:t>-</a:t>
            </a:r>
            <a:r>
              <a:rPr lang="zh-CN" altLang="en-US" b="1" dirty="0">
                <a:latin typeface="Cambria" panose="02040503050406030204" pitchFamily="18" charset="0"/>
                <a:ea typeface="宋体" panose="02010600030101010101" pitchFamily="2" charset="-122"/>
              </a:rPr>
              <a:t>选择排序</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置换</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选择排序算法可以在不受内存容量限制的前提下，得到较少数量的初始顺串。</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置换</a:t>
            </a:r>
            <a:r>
              <a:rPr lang="en-US" altLang="zh-CN" b="1" dirty="0">
                <a:latin typeface="Cambria" panose="02040503050406030204" pitchFamily="18" charset="0"/>
                <a:ea typeface="宋体" panose="02010600030101010101" pitchFamily="2" charset="-122"/>
              </a:rPr>
              <a:t>-</a:t>
            </a:r>
            <a:r>
              <a:rPr lang="zh-CN" altLang="en-US" b="1" dirty="0">
                <a:latin typeface="Cambria" panose="02040503050406030204" pitchFamily="18" charset="0"/>
                <a:ea typeface="宋体" panose="02010600030101010101" pitchFamily="2" charset="-122"/>
              </a:rPr>
              <a:t>选择排序</a:t>
            </a:r>
            <a:r>
              <a:rPr lang="en-US" altLang="zh-CN" dirty="0">
                <a:latin typeface="Cambria" panose="02040503050406030204" pitchFamily="18" charset="0"/>
                <a:ea typeface="宋体" panose="02010600030101010101" pitchFamily="2" charset="-122"/>
              </a:rPr>
              <a:t>(Replacement-Selection Sorting)</a:t>
            </a:r>
            <a:r>
              <a:rPr lang="zh-CN" altLang="en-US" dirty="0">
                <a:latin typeface="Cambria" panose="02040503050406030204" pitchFamily="18" charset="0"/>
                <a:ea typeface="宋体" panose="02010600030101010101" pitchFamily="2" charset="-122"/>
              </a:rPr>
              <a:t>算法是指定义一个容量为</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处理池，每一次操作将处理池中属于当前顺串的最小的元素</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注意，不一定是最小键值</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加入当前顺串后移出处理池，并将下一个元素加入处理池，如果处理池中的最小元素不属当前顺串，则当前顺串构造完毕，接着构造下一个顺串。</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其中处理池中存放的是当前正在处理的元素，它一种数据结构，例如败者树、小顶堆或优先队列等。处理池的容量表示处理池可容纳不同元素的数量，如果处理池为败者树，则处理池容量为败者树中叶结点的数量。</a:t>
            </a: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63</a:t>
            </a:fld>
            <a:endParaRPr lang="zh-CN" altLang="en-US" dirty="0"/>
          </a:p>
        </p:txBody>
      </p:sp>
    </p:spTree>
    <p:extLst>
      <p:ext uri="{BB962C8B-B14F-4D97-AF65-F5344CB8AC3E}">
        <p14:creationId xmlns:p14="http://schemas.microsoft.com/office/powerpoint/2010/main" val="210201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07"/>
            <a:ext cx="8702339" cy="6300809"/>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如果新加入处理池的元素</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的键值比上一步所选取</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加入顺串</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的元素</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的键值小，则</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的键值不会加入到当前顺串，只能属于下一个顺串。因此如果采用败者树则不能将</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上推到</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结点。</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为了做到这一点，需要为败者树或小顶堆的结点增加一个表示顺串编号的属性</a:t>
            </a:r>
            <a:r>
              <a:rPr lang="en-US" altLang="zh-CN" dirty="0" err="1">
                <a:latin typeface="Cambria" panose="02040503050406030204" pitchFamily="18" charset="0"/>
                <a:ea typeface="宋体" panose="02010600030101010101" pitchFamily="2" charset="-122"/>
              </a:rPr>
              <a:t>run_idx</a:t>
            </a:r>
            <a:r>
              <a:rPr lang="zh-CN" altLang="en-US" dirty="0">
                <a:latin typeface="Cambria" panose="02040503050406030204" pitchFamily="18" charset="0"/>
                <a:ea typeface="宋体" panose="02010600030101010101" pitchFamily="2" charset="-122"/>
              </a:rPr>
              <a:t>，如果新加入元素</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的键值比上一步所选择的元素</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的键值大，则</a:t>
            </a:r>
            <a:r>
              <a:rPr lang="en-US" altLang="zh-CN" dirty="0">
                <a:latin typeface="Cambria" panose="02040503050406030204" pitchFamily="18" charset="0"/>
                <a:ea typeface="宋体" panose="02010600030101010101" pitchFamily="2" charset="-122"/>
              </a:rPr>
              <a:t>b</a:t>
            </a:r>
            <a:r>
              <a:rPr lang="zh-CN" altLang="en-US" dirty="0">
                <a:latin typeface="Cambria" panose="02040503050406030204" pitchFamily="18" charset="0"/>
                <a:ea typeface="宋体" panose="02010600030101010101" pitchFamily="2" charset="-122"/>
              </a:rPr>
              <a:t>的</a:t>
            </a:r>
            <a:r>
              <a:rPr lang="en-US" altLang="zh-CN" dirty="0" err="1">
                <a:latin typeface="Cambria" panose="02040503050406030204" pitchFamily="18" charset="0"/>
                <a:ea typeface="宋体" panose="02010600030101010101" pitchFamily="2" charset="-122"/>
              </a:rPr>
              <a:t>run_idx</a:t>
            </a:r>
            <a:r>
              <a:rPr lang="zh-CN" altLang="en-US" dirty="0">
                <a:latin typeface="Cambria" panose="02040503050406030204" pitchFamily="18" charset="0"/>
                <a:ea typeface="宋体" panose="02010600030101010101" pitchFamily="2" charset="-122"/>
              </a:rPr>
              <a:t>即为</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a:t>
            </a:r>
            <a:r>
              <a:rPr lang="en-US" altLang="zh-CN" dirty="0" err="1">
                <a:latin typeface="Cambria" panose="02040503050406030204" pitchFamily="18" charset="0"/>
                <a:ea typeface="宋体" panose="02010600030101010101" pitchFamily="2" charset="-122"/>
              </a:rPr>
              <a:t>run_idx</a:t>
            </a:r>
            <a:r>
              <a:rPr lang="zh-CN" altLang="en-US" dirty="0">
                <a:latin typeface="Cambria" panose="02040503050406030204" pitchFamily="18" charset="0"/>
                <a:ea typeface="宋体" panose="02010600030101010101" pitchFamily="2" charset="-122"/>
              </a:rPr>
              <a:t>；否则为</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a:t>
            </a:r>
            <a:r>
              <a:rPr lang="en-US" altLang="zh-CN" dirty="0">
                <a:latin typeface="Cambria" panose="02040503050406030204" pitchFamily="18" charset="0"/>
                <a:ea typeface="宋体" panose="02010600030101010101" pitchFamily="2" charset="-122"/>
              </a:rPr>
              <a:t>run_idx+1</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64</a:t>
            </a:fld>
            <a:endParaRPr lang="zh-CN" altLang="en-US" dirty="0"/>
          </a:p>
        </p:txBody>
      </p:sp>
    </p:spTree>
    <p:extLst>
      <p:ext uri="{BB962C8B-B14F-4D97-AF65-F5344CB8AC3E}">
        <p14:creationId xmlns:p14="http://schemas.microsoft.com/office/powerpoint/2010/main" val="120431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07"/>
            <a:ext cx="8918471" cy="6300809"/>
          </a:xfrm>
        </p:spPr>
        <p:txBody>
          <a:bodyPr>
            <a:normAutofit fontScale="77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置换</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选择排序算法的处理池的结点定义和类型定义</a:t>
            </a:r>
          </a:p>
          <a:p>
            <a:pPr marL="0" indent="357188">
              <a:lnSpc>
                <a:spcPct val="120000"/>
              </a:lnSpc>
              <a:spcBef>
                <a:spcPts val="0"/>
              </a:spcBef>
              <a:buNone/>
            </a:pPr>
            <a:r>
              <a:rPr lang="en-US" altLang="zh-CN" dirty="0">
                <a:latin typeface="Cambria" panose="02040503050406030204" pitchFamily="18" charset="0"/>
                <a:ea typeface="宋体" panose="02010600030101010101" pitchFamily="2" charset="-122"/>
              </a:rPr>
              <a:t>#define C 7			//</a:t>
            </a:r>
            <a:r>
              <a:rPr lang="zh-CN" altLang="en-US" dirty="0">
                <a:latin typeface="Cambria" panose="02040503050406030204" pitchFamily="18" charset="0"/>
                <a:ea typeface="宋体" panose="02010600030101010101" pitchFamily="2" charset="-122"/>
              </a:rPr>
              <a:t>败者树叶结点的数量上限 </a:t>
            </a:r>
          </a:p>
          <a:p>
            <a:pPr marL="0" indent="357188">
              <a:lnSpc>
                <a:spcPct val="120000"/>
              </a:lnSpc>
              <a:spcBef>
                <a:spcPts val="0"/>
              </a:spcBef>
              <a:buNone/>
            </a:pPr>
            <a:r>
              <a:rPr lang="en-US" altLang="zh-CN" dirty="0">
                <a:latin typeface="Cambria" panose="02040503050406030204" pitchFamily="18" charset="0"/>
                <a:ea typeface="宋体" panose="02010600030101010101" pitchFamily="2" charset="-122"/>
              </a:rPr>
              <a:t>#define M 8			//</a:t>
            </a:r>
            <a:r>
              <a:rPr lang="zh-CN" altLang="en-US" dirty="0">
                <a:latin typeface="Cambria" panose="02040503050406030204" pitchFamily="18" charset="0"/>
                <a:ea typeface="宋体" panose="02010600030101010101" pitchFamily="2" charset="-122"/>
              </a:rPr>
              <a:t>顺串的数量上限 </a:t>
            </a:r>
          </a:p>
          <a:p>
            <a:pPr marL="0" indent="357188">
              <a:lnSpc>
                <a:spcPct val="120000"/>
              </a:lnSpc>
              <a:spcBef>
                <a:spcPts val="0"/>
              </a:spcBef>
              <a:buNone/>
            </a:pPr>
            <a:r>
              <a:rPr lang="en-US" altLang="zh-CN" dirty="0">
                <a:latin typeface="Cambria" panose="02040503050406030204" pitchFamily="18" charset="0"/>
                <a:ea typeface="宋体" panose="02010600030101010101" pitchFamily="2" charset="-122"/>
              </a:rPr>
              <a:t>#define N 100		//</a:t>
            </a:r>
            <a:r>
              <a:rPr lang="zh-CN" altLang="en-US" dirty="0">
                <a:latin typeface="Cambria" panose="02040503050406030204" pitchFamily="18" charset="0"/>
                <a:ea typeface="宋体" panose="02010600030101010101" pitchFamily="2" charset="-122"/>
              </a:rPr>
              <a:t>键值的总数上限 </a:t>
            </a:r>
          </a:p>
          <a:p>
            <a:pPr marL="0" indent="357188">
              <a:lnSpc>
                <a:spcPct val="120000"/>
              </a:lnSpc>
              <a:spcBef>
                <a:spcPts val="0"/>
              </a:spcBef>
              <a:buNone/>
            </a:pPr>
            <a:r>
              <a:rPr lang="en-US" altLang="zh-CN" dirty="0" err="1">
                <a:latin typeface="Cambria" panose="02040503050406030204" pitchFamily="18" charset="0"/>
                <a:ea typeface="宋体" panose="02010600030101010101" pitchFamily="2" charset="-122"/>
              </a:rPr>
              <a:t>keytype</a:t>
            </a:r>
            <a:r>
              <a:rPr lang="en-US" altLang="zh-CN" dirty="0">
                <a:latin typeface="Cambria" panose="02040503050406030204" pitchFamily="18" charset="0"/>
                <a:ea typeface="宋体" panose="02010600030101010101" pitchFamily="2" charset="-122"/>
              </a:rPr>
              <a:t> leaf[C],		//</a:t>
            </a:r>
            <a:r>
              <a:rPr lang="zh-CN" altLang="en-US" dirty="0">
                <a:latin typeface="Cambria" panose="02040503050406030204" pitchFamily="18" charset="0"/>
                <a:ea typeface="宋体" panose="02010600030101010101" pitchFamily="2" charset="-122"/>
              </a:rPr>
              <a:t>叶结点的值，为每一个顺串的最小值 </a:t>
            </a:r>
          </a:p>
          <a:p>
            <a:pPr marL="0" indent="357188">
              <a:lnSpc>
                <a:spcPct val="120000"/>
              </a:lnSpc>
              <a:spcBef>
                <a:spcPts val="0"/>
              </a:spcBef>
              <a:buNone/>
            </a:pPr>
            <a:r>
              <a:rPr lang="zh-CN" altLang="en-US" dirty="0">
                <a:latin typeface="Cambria" panose="02040503050406030204" pitchFamily="18" charset="0"/>
                <a:ea typeface="宋体" panose="02010600030101010101" pitchFamily="2" charset="-122"/>
              </a:rPr>
              <a:t>	       </a:t>
            </a:r>
            <a:r>
              <a:rPr lang="en-US" altLang="zh-CN" dirty="0">
                <a:latin typeface="Cambria" panose="02040503050406030204" pitchFamily="18" charset="0"/>
                <a:ea typeface="宋体" panose="02010600030101010101" pitchFamily="2" charset="-122"/>
              </a:rPr>
              <a:t>a[N];		//</a:t>
            </a:r>
            <a:r>
              <a:rPr lang="zh-CN" altLang="en-US" dirty="0">
                <a:latin typeface="Cambria" panose="02040503050406030204" pitchFamily="18" charset="0"/>
                <a:ea typeface="宋体" panose="02010600030101010101" pitchFamily="2" charset="-122"/>
              </a:rPr>
              <a:t>原键值序列</a:t>
            </a:r>
          </a:p>
          <a:p>
            <a:pPr marL="0" indent="357188">
              <a:lnSpc>
                <a:spcPct val="120000"/>
              </a:lnSpc>
              <a:spcBef>
                <a:spcPts val="0"/>
              </a:spcBef>
              <a:buNone/>
            </a:pPr>
            <a:r>
              <a:rPr lang="en-US" altLang="zh-CN" dirty="0">
                <a:latin typeface="Cambria" panose="02040503050406030204" pitchFamily="18" charset="0"/>
                <a:ea typeface="宋体" panose="02010600030101010101" pitchFamily="2" charset="-122"/>
              </a:rPr>
              <a:t>vector&lt;</a:t>
            </a:r>
            <a:r>
              <a:rPr lang="en-US" altLang="zh-CN" dirty="0" err="1">
                <a:latin typeface="Cambria" panose="02040503050406030204" pitchFamily="18" charset="0"/>
                <a:ea typeface="宋体" panose="02010600030101010101" pitchFamily="2" charset="-122"/>
              </a:rPr>
              <a:t>keytype</a:t>
            </a:r>
            <a:r>
              <a:rPr lang="en-US" altLang="zh-CN" dirty="0">
                <a:latin typeface="Cambria" panose="02040503050406030204" pitchFamily="18" charset="0"/>
                <a:ea typeface="宋体" panose="02010600030101010101" pitchFamily="2" charset="-122"/>
              </a:rPr>
              <a:t>&gt;runs[M];	//</a:t>
            </a:r>
            <a:r>
              <a:rPr lang="zh-CN" altLang="en-US" dirty="0">
                <a:latin typeface="Cambria" panose="02040503050406030204" pitchFamily="18" charset="0"/>
                <a:ea typeface="宋体" panose="02010600030101010101" pitchFamily="2" charset="-122"/>
              </a:rPr>
              <a:t>保存所得到的顺串 </a:t>
            </a:r>
          </a:p>
          <a:p>
            <a:pPr marL="0" indent="357188">
              <a:lnSpc>
                <a:spcPct val="120000"/>
              </a:lnSpc>
              <a:spcBef>
                <a:spcPts val="0"/>
              </a:spcBef>
              <a:buNone/>
            </a:pPr>
            <a:r>
              <a:rPr lang="en-US" altLang="zh-CN" dirty="0" err="1">
                <a:latin typeface="Cambria" panose="02040503050406030204" pitchFamily="18" charset="0"/>
                <a:ea typeface="宋体" panose="02010600030101010101" pitchFamily="2" charset="-122"/>
              </a:rPr>
              <a:t>struct</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rss_node</a:t>
            </a:r>
            <a:r>
              <a:rPr lang="en-US" altLang="zh-CN" dirty="0">
                <a:latin typeface="Cambria" panose="02040503050406030204" pitchFamily="18" charset="0"/>
                <a:ea typeface="宋体" panose="02010600030101010101" pitchFamily="2" charset="-122"/>
              </a:rPr>
              <a:t>{</a:t>
            </a:r>
          </a:p>
          <a:p>
            <a:pPr marL="0" indent="357188">
              <a:lnSpc>
                <a:spcPct val="120000"/>
              </a:lnSpc>
              <a:spcBef>
                <a:spcPts val="0"/>
              </a:spcBef>
              <a:buNone/>
            </a:pP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idx</a:t>
            </a:r>
            <a:r>
              <a:rPr lang="en-US" altLang="zh-CN" dirty="0">
                <a:latin typeface="Cambria" panose="02040503050406030204" pitchFamily="18" charset="0"/>
                <a:ea typeface="宋体" panose="02010600030101010101" pitchFamily="2" charset="-122"/>
              </a:rPr>
              <a:t>;			//</a:t>
            </a:r>
            <a:r>
              <a:rPr lang="zh-CN" altLang="en-US" dirty="0">
                <a:latin typeface="Cambria" panose="02040503050406030204" pitchFamily="18" charset="0"/>
                <a:ea typeface="宋体" panose="02010600030101010101" pitchFamily="2" charset="-122"/>
              </a:rPr>
              <a:t>属于叶结点的编号 </a:t>
            </a:r>
          </a:p>
          <a:p>
            <a:pPr marL="0" indent="357188">
              <a:lnSpc>
                <a:spcPct val="120000"/>
              </a:lnSpc>
              <a:spcBef>
                <a:spcPts val="0"/>
              </a:spcBef>
              <a:buNone/>
            </a:pPr>
            <a:r>
              <a:rPr lang="zh-CN" altLang="en-US"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int</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run_idx</a:t>
            </a:r>
            <a:r>
              <a:rPr lang="en-US" altLang="zh-CN" dirty="0">
                <a:latin typeface="Cambria" panose="02040503050406030204" pitchFamily="18" charset="0"/>
                <a:ea typeface="宋体" panose="02010600030101010101" pitchFamily="2" charset="-122"/>
              </a:rPr>
              <a:t>;		//</a:t>
            </a:r>
            <a:r>
              <a:rPr lang="zh-CN" altLang="en-US" dirty="0">
                <a:latin typeface="Cambria" panose="02040503050406030204" pitchFamily="18" charset="0"/>
                <a:ea typeface="宋体" panose="02010600030101010101" pitchFamily="2" charset="-122"/>
              </a:rPr>
              <a:t>顺串编号</a:t>
            </a:r>
          </a:p>
          <a:p>
            <a:pPr marL="0" indent="357188">
              <a:lnSpc>
                <a:spcPct val="120000"/>
              </a:lnSpc>
              <a:spcBef>
                <a:spcPts val="0"/>
              </a:spcBef>
              <a:buNone/>
            </a:pPr>
            <a:r>
              <a:rPr lang="zh-CN" altLang="en-US" dirty="0">
                <a:latin typeface="Cambria" panose="02040503050406030204" pitchFamily="18" charset="0"/>
                <a:ea typeface="宋体" panose="02010600030101010101" pitchFamily="2" charset="-122"/>
              </a:rPr>
              <a:t>	</a:t>
            </a:r>
            <a:r>
              <a:rPr lang="en-US" altLang="zh-CN" dirty="0">
                <a:latin typeface="Cambria" panose="02040503050406030204" pitchFamily="18" charset="0"/>
                <a:ea typeface="宋体" panose="02010600030101010101" pitchFamily="2" charset="-122"/>
              </a:rPr>
              <a:t>bool operator&lt;(</a:t>
            </a:r>
            <a:r>
              <a:rPr lang="en-US" altLang="zh-CN" dirty="0" err="1">
                <a:latin typeface="Cambria" panose="02040503050406030204" pitchFamily="18" charset="0"/>
                <a:ea typeface="宋体" panose="02010600030101010101" pitchFamily="2" charset="-122"/>
              </a:rPr>
              <a:t>rss_node</a:t>
            </a:r>
            <a:r>
              <a:rPr lang="en-US" altLang="zh-CN" dirty="0">
                <a:latin typeface="Cambria" panose="02040503050406030204" pitchFamily="18" charset="0"/>
                <a:ea typeface="宋体" panose="02010600030101010101" pitchFamily="2" charset="-122"/>
              </a:rPr>
              <a:t> </a:t>
            </a:r>
            <a:r>
              <a:rPr lang="en-US" altLang="zh-CN" dirty="0" err="1">
                <a:latin typeface="Cambria" panose="02040503050406030204" pitchFamily="18" charset="0"/>
                <a:ea typeface="宋体" panose="02010600030101010101" pitchFamily="2" charset="-122"/>
              </a:rPr>
              <a:t>rn</a:t>
            </a:r>
            <a:r>
              <a:rPr lang="en-US" altLang="zh-CN" dirty="0">
                <a:latin typeface="Cambria" panose="02040503050406030204" pitchFamily="18" charset="0"/>
                <a:ea typeface="宋体" panose="02010600030101010101" pitchFamily="2" charset="-122"/>
              </a:rPr>
              <a:t>){	// </a:t>
            </a:r>
            <a:r>
              <a:rPr lang="zh-CN" altLang="en-US" dirty="0">
                <a:latin typeface="Cambria" panose="02040503050406030204" pitchFamily="18" charset="0"/>
                <a:ea typeface="宋体" panose="02010600030101010101" pitchFamily="2" charset="-122"/>
              </a:rPr>
              <a:t>排序第一关键字为顺串编号，</a:t>
            </a:r>
            <a:endParaRPr lang="en-US" altLang="zh-CN" dirty="0">
              <a:latin typeface="Cambria" panose="02040503050406030204" pitchFamily="18" charset="0"/>
              <a:ea typeface="宋体" panose="02010600030101010101" pitchFamily="2" charset="-122"/>
            </a:endParaRPr>
          </a:p>
          <a:p>
            <a:pPr marL="0" indent="357188">
              <a:lnSpc>
                <a:spcPct val="120000"/>
              </a:lnSpc>
              <a:spcBef>
                <a:spcPts val="0"/>
              </a:spcBef>
              <a:buNone/>
            </a:pPr>
            <a:r>
              <a:rPr lang="en-US" altLang="zh-CN" dirty="0">
                <a:latin typeface="Cambria" panose="02040503050406030204" pitchFamily="18" charset="0"/>
                <a:ea typeface="宋体" panose="02010600030101010101" pitchFamily="2" charset="-122"/>
              </a:rPr>
              <a:t>					// </a:t>
            </a:r>
            <a:r>
              <a:rPr lang="zh-CN" altLang="en-US" dirty="0">
                <a:latin typeface="Cambria" panose="02040503050406030204" pitchFamily="18" charset="0"/>
                <a:ea typeface="宋体" panose="02010600030101010101" pitchFamily="2" charset="-122"/>
              </a:rPr>
              <a:t>第二关键字为键值 </a:t>
            </a:r>
          </a:p>
          <a:p>
            <a:pPr marL="0" indent="357188">
              <a:lnSpc>
                <a:spcPct val="120000"/>
              </a:lnSpc>
              <a:spcBef>
                <a:spcPts val="0"/>
              </a:spcBef>
              <a:buNone/>
            </a:pPr>
            <a:r>
              <a:rPr lang="zh-CN" altLang="en-US" dirty="0">
                <a:latin typeface="Cambria" panose="02040503050406030204" pitchFamily="18" charset="0"/>
                <a:ea typeface="宋体" panose="02010600030101010101" pitchFamily="2" charset="-122"/>
              </a:rPr>
              <a:t>		</a:t>
            </a:r>
            <a:r>
              <a:rPr lang="en-US" altLang="zh-CN" dirty="0">
                <a:latin typeface="Cambria" panose="02040503050406030204" pitchFamily="18" charset="0"/>
                <a:ea typeface="宋体" panose="02010600030101010101" pitchFamily="2" charset="-122"/>
              </a:rPr>
              <a:t>if(</a:t>
            </a:r>
            <a:r>
              <a:rPr lang="en-US" altLang="zh-CN" dirty="0" err="1">
                <a:latin typeface="Cambria" panose="02040503050406030204" pitchFamily="18" charset="0"/>
                <a:ea typeface="宋体" panose="02010600030101010101" pitchFamily="2" charset="-122"/>
              </a:rPr>
              <a:t>run_idx</a:t>
            </a:r>
            <a:r>
              <a:rPr lang="en-US" altLang="zh-CN" dirty="0">
                <a:latin typeface="Cambria" panose="02040503050406030204" pitchFamily="18" charset="0"/>
                <a:ea typeface="宋体" panose="02010600030101010101" pitchFamily="2" charset="-122"/>
              </a:rPr>
              <a:t>==</a:t>
            </a:r>
            <a:r>
              <a:rPr lang="en-US" altLang="zh-CN" dirty="0" err="1">
                <a:latin typeface="Cambria" panose="02040503050406030204" pitchFamily="18" charset="0"/>
                <a:ea typeface="宋体" panose="02010600030101010101" pitchFamily="2" charset="-122"/>
              </a:rPr>
              <a:t>rn.run_idx</a:t>
            </a:r>
            <a:r>
              <a:rPr lang="en-US" altLang="zh-CN" dirty="0">
                <a:latin typeface="Cambria" panose="02040503050406030204" pitchFamily="18" charset="0"/>
                <a:ea typeface="宋体" panose="02010600030101010101" pitchFamily="2" charset="-122"/>
              </a:rPr>
              <a:t>)</a:t>
            </a:r>
          </a:p>
          <a:p>
            <a:pPr marL="0" indent="357188">
              <a:lnSpc>
                <a:spcPct val="120000"/>
              </a:lnSpc>
              <a:spcBef>
                <a:spcPts val="0"/>
              </a:spcBef>
              <a:buNone/>
            </a:pPr>
            <a:r>
              <a:rPr lang="en-US" altLang="zh-CN" dirty="0">
                <a:latin typeface="Cambria" panose="02040503050406030204" pitchFamily="18" charset="0"/>
                <a:ea typeface="宋体" panose="02010600030101010101" pitchFamily="2" charset="-122"/>
              </a:rPr>
              <a:t>			return leaf[</a:t>
            </a:r>
            <a:r>
              <a:rPr lang="en-US" altLang="zh-CN" dirty="0" err="1">
                <a:latin typeface="Cambria" panose="02040503050406030204" pitchFamily="18" charset="0"/>
                <a:ea typeface="宋体" panose="02010600030101010101" pitchFamily="2" charset="-122"/>
              </a:rPr>
              <a:t>idx</a:t>
            </a:r>
            <a:r>
              <a:rPr lang="en-US" altLang="zh-CN" dirty="0">
                <a:latin typeface="Cambria" panose="02040503050406030204" pitchFamily="18" charset="0"/>
                <a:ea typeface="宋体" panose="02010600030101010101" pitchFamily="2" charset="-122"/>
              </a:rPr>
              <a:t>]&lt;leaf[</a:t>
            </a:r>
            <a:r>
              <a:rPr lang="en-US" altLang="zh-CN" dirty="0" err="1">
                <a:latin typeface="Cambria" panose="02040503050406030204" pitchFamily="18" charset="0"/>
                <a:ea typeface="宋体" panose="02010600030101010101" pitchFamily="2" charset="-122"/>
              </a:rPr>
              <a:t>rn.idx</a:t>
            </a:r>
            <a:r>
              <a:rPr lang="en-US" altLang="zh-CN" dirty="0">
                <a:latin typeface="Cambria" panose="02040503050406030204" pitchFamily="18" charset="0"/>
                <a:ea typeface="宋体" panose="02010600030101010101" pitchFamily="2" charset="-122"/>
              </a:rPr>
              <a:t>];</a:t>
            </a:r>
          </a:p>
          <a:p>
            <a:pPr marL="0" indent="357188">
              <a:lnSpc>
                <a:spcPct val="120000"/>
              </a:lnSpc>
              <a:spcBef>
                <a:spcPts val="0"/>
              </a:spcBef>
              <a:buNone/>
            </a:pPr>
            <a:r>
              <a:rPr lang="en-US" altLang="zh-CN" dirty="0">
                <a:latin typeface="Cambria" panose="02040503050406030204" pitchFamily="18" charset="0"/>
                <a:ea typeface="宋体" panose="02010600030101010101" pitchFamily="2" charset="-122"/>
              </a:rPr>
              <a:t>		return </a:t>
            </a:r>
            <a:r>
              <a:rPr lang="en-US" altLang="zh-CN" dirty="0" err="1">
                <a:latin typeface="Cambria" panose="02040503050406030204" pitchFamily="18" charset="0"/>
                <a:ea typeface="宋体" panose="02010600030101010101" pitchFamily="2" charset="-122"/>
              </a:rPr>
              <a:t>run_idx</a:t>
            </a:r>
            <a:r>
              <a:rPr lang="en-US" altLang="zh-CN" dirty="0">
                <a:latin typeface="Cambria" panose="02040503050406030204" pitchFamily="18" charset="0"/>
                <a:ea typeface="宋体" panose="02010600030101010101" pitchFamily="2" charset="-122"/>
              </a:rPr>
              <a:t>&lt;</a:t>
            </a:r>
            <a:r>
              <a:rPr lang="en-US" altLang="zh-CN" dirty="0" err="1">
                <a:latin typeface="Cambria" panose="02040503050406030204" pitchFamily="18" charset="0"/>
                <a:ea typeface="宋体" panose="02010600030101010101" pitchFamily="2" charset="-122"/>
              </a:rPr>
              <a:t>rn.run_idx</a:t>
            </a:r>
            <a:r>
              <a:rPr lang="en-US" altLang="zh-CN" dirty="0">
                <a:latin typeface="Cambria" panose="02040503050406030204" pitchFamily="18" charset="0"/>
                <a:ea typeface="宋体" panose="02010600030101010101" pitchFamily="2" charset="-122"/>
              </a:rPr>
              <a:t>;</a:t>
            </a:r>
          </a:p>
          <a:p>
            <a:pPr marL="0" indent="357188">
              <a:lnSpc>
                <a:spcPct val="120000"/>
              </a:lnSpc>
              <a:spcBef>
                <a:spcPts val="0"/>
              </a:spcBef>
              <a:buNone/>
            </a:pPr>
            <a:r>
              <a:rPr lang="en-US" altLang="zh-CN" dirty="0">
                <a:latin typeface="Cambria" panose="02040503050406030204" pitchFamily="18" charset="0"/>
                <a:ea typeface="宋体" panose="02010600030101010101" pitchFamily="2" charset="-122"/>
              </a:rPr>
              <a:t>	}</a:t>
            </a:r>
          </a:p>
          <a:p>
            <a:pPr marL="0" indent="357188">
              <a:lnSpc>
                <a:spcPct val="120000"/>
              </a:lnSpc>
              <a:spcBef>
                <a:spcPts val="0"/>
              </a:spcBef>
              <a:buNone/>
            </a:pPr>
            <a:r>
              <a:rPr lang="en-US" altLang="zh-CN" dirty="0">
                <a:latin typeface="Cambria" panose="02040503050406030204" pitchFamily="18" charset="0"/>
                <a:ea typeface="宋体" panose="02010600030101010101" pitchFamily="2" charset="-122"/>
              </a:rPr>
              <a:t>}loser[C&lt;&lt;1];		//</a:t>
            </a:r>
            <a:r>
              <a:rPr lang="zh-CN" altLang="en-US" dirty="0">
                <a:latin typeface="Cambria" panose="02040503050406030204" pitchFamily="18" charset="0"/>
                <a:ea typeface="宋体" panose="02010600030101010101" pitchFamily="2" charset="-122"/>
              </a:rPr>
              <a:t>败者树</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65</a:t>
            </a:fld>
            <a:endParaRPr lang="zh-CN" altLang="en-US" dirty="0"/>
          </a:p>
        </p:txBody>
      </p:sp>
    </p:spTree>
    <p:extLst>
      <p:ext uri="{BB962C8B-B14F-4D97-AF65-F5344CB8AC3E}">
        <p14:creationId xmlns:p14="http://schemas.microsoft.com/office/powerpoint/2010/main" val="709162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07"/>
            <a:ext cx="8702339" cy="6300809"/>
          </a:xfrm>
        </p:spPr>
        <p:txBody>
          <a:bodyPr>
            <a:normAutofit fontScale="77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6-14】</a:t>
            </a:r>
            <a:r>
              <a:rPr lang="zh-CN" altLang="en-US" dirty="0">
                <a:latin typeface="Cambria" panose="02040503050406030204" pitchFamily="18" charset="0"/>
                <a:ea typeface="宋体" panose="02010600030101010101" pitchFamily="2" charset="-122"/>
              </a:rPr>
              <a:t>置换</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选择排序：功能：将大小为</a:t>
            </a:r>
            <a:r>
              <a:rPr lang="en-US" altLang="zh-CN" dirty="0">
                <a:latin typeface="Cambria" panose="02040503050406030204" pitchFamily="18" charset="0"/>
                <a:ea typeface="宋体" panose="02010600030101010101" pitchFamily="2" charset="-122"/>
              </a:rPr>
              <a:t>n</a:t>
            </a:r>
            <a:r>
              <a:rPr lang="zh-CN" altLang="en-US" dirty="0">
                <a:latin typeface="Cambria" panose="02040503050406030204" pitchFamily="18" charset="0"/>
                <a:ea typeface="宋体" panose="02010600030101010101" pitchFamily="2" charset="-122"/>
              </a:rPr>
              <a:t>的键值序列</a:t>
            </a:r>
            <a:r>
              <a:rPr lang="en-US" altLang="zh-CN" dirty="0">
                <a:latin typeface="Cambria" panose="02040503050406030204" pitchFamily="18" charset="0"/>
                <a:ea typeface="宋体" panose="02010600030101010101" pitchFamily="2" charset="-122"/>
              </a:rPr>
              <a:t>keys</a:t>
            </a:r>
            <a:r>
              <a:rPr lang="zh-CN" altLang="en-US" dirty="0">
                <a:latin typeface="Cambria" panose="02040503050406030204" pitchFamily="18" charset="0"/>
                <a:ea typeface="宋体" panose="02010600030101010101" pitchFamily="2" charset="-122"/>
              </a:rPr>
              <a:t>划分为若干个顺序串，假设处理池的容量为</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、将</a:t>
            </a:r>
            <a:r>
              <a:rPr lang="en-US" altLang="zh-CN" dirty="0">
                <a:latin typeface="Cambria" panose="02040503050406030204" pitchFamily="18" charset="0"/>
                <a:ea typeface="宋体" panose="02010600030101010101" pitchFamily="2" charset="-122"/>
              </a:rPr>
              <a:t>keys</a:t>
            </a:r>
            <a:r>
              <a:rPr lang="zh-CN" altLang="en-US" dirty="0">
                <a:latin typeface="Cambria" panose="02040503050406030204" pitchFamily="18" charset="0"/>
                <a:ea typeface="宋体" panose="02010600030101010101" pitchFamily="2" charset="-122"/>
              </a:rPr>
              <a:t>的前</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个键值加载到处理池中，假设当前顺串的编号为</a:t>
            </a:r>
            <a:r>
              <a:rPr lang="en-US" altLang="zh-CN" dirty="0" err="1">
                <a:latin typeface="Cambria" panose="02040503050406030204" pitchFamily="18" charset="0"/>
                <a:ea typeface="宋体" panose="02010600030101010101" pitchFamily="2" charset="-122"/>
              </a:rPr>
              <a:t>run_j</a:t>
            </a:r>
            <a:r>
              <a:rPr lang="zh-CN" altLang="en-US" dirty="0">
                <a:latin typeface="Cambria" panose="02040503050406030204" pitchFamily="18" charset="0"/>
                <a:ea typeface="宋体" panose="02010600030101010101" pitchFamily="2" charset="-122"/>
              </a:rPr>
              <a:t>，初始时</a:t>
            </a:r>
            <a:r>
              <a:rPr lang="en-US" altLang="zh-CN" dirty="0" err="1">
                <a:latin typeface="Cambria" panose="02040503050406030204" pitchFamily="18" charset="0"/>
                <a:ea typeface="宋体" panose="02010600030101010101" pitchFamily="2" charset="-122"/>
              </a:rPr>
              <a:t>run_j</a:t>
            </a:r>
            <a:r>
              <a:rPr lang="en-US" altLang="zh-CN" dirty="0">
                <a:latin typeface="Cambria" panose="02040503050406030204" pitchFamily="18" charset="0"/>
                <a:ea typeface="宋体" panose="02010600030101010101" pitchFamily="2" charset="-122"/>
              </a:rPr>
              <a:t>=0</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、将处理池中的最小值</a:t>
            </a:r>
            <a:r>
              <a:rPr lang="en-US" altLang="zh-CN" dirty="0">
                <a:latin typeface="Cambria" panose="02040503050406030204" pitchFamily="18" charset="0"/>
                <a:ea typeface="宋体" panose="02010600030101010101" pitchFamily="2" charset="-122"/>
              </a:rPr>
              <a:t>min1</a:t>
            </a:r>
            <a:r>
              <a:rPr lang="zh-CN" altLang="en-US" dirty="0">
                <a:latin typeface="Cambria" panose="02040503050406030204" pitchFamily="18" charset="0"/>
                <a:ea typeface="宋体" panose="02010600030101010101" pitchFamily="2" charset="-122"/>
              </a:rPr>
              <a:t>所对应的键值加入到顺串</a:t>
            </a:r>
            <a:r>
              <a:rPr lang="en-US" altLang="zh-CN" dirty="0" err="1">
                <a:latin typeface="Cambria" panose="02040503050406030204" pitchFamily="18" charset="0"/>
                <a:ea typeface="宋体" panose="02010600030101010101" pitchFamily="2" charset="-122"/>
              </a:rPr>
              <a:t>run_j</a:t>
            </a:r>
            <a:r>
              <a:rPr lang="zh-CN" altLang="en-US" dirty="0">
                <a:latin typeface="Cambria" panose="02040503050406030204" pitchFamily="18" charset="0"/>
                <a:ea typeface="宋体" panose="02010600030101010101" pitchFamily="2" charset="-122"/>
              </a:rPr>
              <a:t>中，将</a:t>
            </a:r>
            <a:r>
              <a:rPr lang="en-US" altLang="zh-CN" dirty="0">
                <a:latin typeface="Cambria" panose="02040503050406030204" pitchFamily="18" charset="0"/>
                <a:ea typeface="宋体" panose="02010600030101010101" pitchFamily="2" charset="-122"/>
              </a:rPr>
              <a:t>min1</a:t>
            </a:r>
            <a:r>
              <a:rPr lang="zh-CN" altLang="en-US" dirty="0">
                <a:latin typeface="Cambria" panose="02040503050406030204" pitchFamily="18" charset="0"/>
                <a:ea typeface="宋体" panose="02010600030101010101" pitchFamily="2" charset="-122"/>
              </a:rPr>
              <a:t>移出处理池；</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、考虑</a:t>
            </a:r>
            <a:r>
              <a:rPr lang="en-US" altLang="zh-CN" dirty="0">
                <a:latin typeface="Cambria" panose="02040503050406030204" pitchFamily="18" charset="0"/>
                <a:ea typeface="宋体" panose="02010600030101010101" pitchFamily="2" charset="-122"/>
              </a:rPr>
              <a:t>keys</a:t>
            </a:r>
            <a:r>
              <a:rPr lang="zh-CN" altLang="en-US" dirty="0">
                <a:latin typeface="Cambria" panose="02040503050406030204" pitchFamily="18" charset="0"/>
                <a:ea typeface="宋体" panose="02010600030101010101" pitchFamily="2" charset="-122"/>
              </a:rPr>
              <a:t>的下一个键值</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k&lt;min1</a:t>
            </a:r>
            <a:r>
              <a:rPr lang="zh-CN" altLang="en-US" dirty="0">
                <a:latin typeface="Cambria" panose="02040503050406030204" pitchFamily="18" charset="0"/>
                <a:ea typeface="宋体" panose="02010600030101010101" pitchFamily="2" charset="-122"/>
              </a:rPr>
              <a:t>中的键值，则设置其</a:t>
            </a:r>
            <a:r>
              <a:rPr lang="en-US" altLang="zh-CN" dirty="0" err="1">
                <a:latin typeface="Cambria" panose="02040503050406030204" pitchFamily="18" charset="0"/>
                <a:ea typeface="宋体" panose="02010600030101010101" pitchFamily="2" charset="-122"/>
              </a:rPr>
              <a:t>run_idx</a:t>
            </a:r>
            <a:r>
              <a:rPr lang="zh-CN" altLang="en-US" dirty="0">
                <a:latin typeface="Cambria" panose="02040503050406030204" pitchFamily="18" charset="0"/>
                <a:ea typeface="宋体" panose="02010600030101010101" pitchFamily="2" charset="-122"/>
              </a:rPr>
              <a:t>为</a:t>
            </a:r>
            <a:r>
              <a:rPr lang="en-US" altLang="zh-CN" dirty="0">
                <a:latin typeface="Cambria" panose="02040503050406030204" pitchFamily="18" charset="0"/>
                <a:ea typeface="宋体" panose="02010600030101010101" pitchFamily="2" charset="-122"/>
              </a:rPr>
              <a:t>run_j+1</a:t>
            </a:r>
            <a:r>
              <a:rPr lang="zh-CN" altLang="en-US" dirty="0">
                <a:latin typeface="Cambria" panose="02040503050406030204" pitchFamily="18" charset="0"/>
                <a:ea typeface="宋体" panose="02010600030101010101" pitchFamily="2" charset="-122"/>
              </a:rPr>
              <a:t>，否则设置为</a:t>
            </a:r>
            <a:r>
              <a:rPr lang="en-US" altLang="zh-CN" dirty="0" err="1">
                <a:latin typeface="Cambria" panose="02040503050406030204" pitchFamily="18" charset="0"/>
                <a:ea typeface="宋体" panose="02010600030101010101" pitchFamily="2" charset="-122"/>
              </a:rPr>
              <a:t>run_j</a:t>
            </a:r>
            <a:r>
              <a:rPr lang="zh-CN" altLang="en-US" dirty="0">
                <a:latin typeface="Cambria" panose="02040503050406030204" pitchFamily="18" charset="0"/>
                <a:ea typeface="宋体" panose="02010600030101010101" pitchFamily="2" charset="-122"/>
              </a:rPr>
              <a:t>，将键值</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和</a:t>
            </a:r>
            <a:r>
              <a:rPr lang="en-US" altLang="zh-CN" dirty="0" err="1">
                <a:latin typeface="Cambria" panose="02040503050406030204" pitchFamily="18" charset="0"/>
                <a:ea typeface="宋体" panose="02010600030101010101" pitchFamily="2" charset="-122"/>
              </a:rPr>
              <a:t>run_idx</a:t>
            </a:r>
            <a:r>
              <a:rPr lang="zh-CN" altLang="en-US" dirty="0">
                <a:latin typeface="Cambria" panose="02040503050406030204" pitchFamily="18" charset="0"/>
                <a:ea typeface="宋体" panose="02010600030101010101" pitchFamily="2" charset="-122"/>
              </a:rPr>
              <a:t>所对应的元素加入处理池，回到第</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、重复步骤</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，直到处理池中最小元素的</a:t>
            </a:r>
            <a:r>
              <a:rPr lang="en-US" altLang="zh-CN" dirty="0" err="1">
                <a:latin typeface="Cambria" panose="02040503050406030204" pitchFamily="18" charset="0"/>
                <a:ea typeface="宋体" panose="02010600030101010101" pitchFamily="2" charset="-122"/>
              </a:rPr>
              <a:t>run_idx≠run_j</a:t>
            </a:r>
            <a:r>
              <a:rPr lang="zh-CN" altLang="en-US" dirty="0">
                <a:latin typeface="Cambria" panose="02040503050406030204" pitchFamily="18" charset="0"/>
                <a:ea typeface="宋体" panose="02010600030101010101" pitchFamily="2" charset="-122"/>
              </a:rPr>
              <a:t>为止，顺串</a:t>
            </a:r>
            <a:r>
              <a:rPr lang="en-US" altLang="zh-CN" dirty="0" err="1">
                <a:latin typeface="Cambria" panose="02040503050406030204" pitchFamily="18" charset="0"/>
                <a:ea typeface="宋体" panose="02010600030101010101" pitchFamily="2" charset="-122"/>
              </a:rPr>
              <a:t>run_j</a:t>
            </a:r>
            <a:r>
              <a:rPr lang="zh-CN" altLang="en-US" dirty="0">
                <a:latin typeface="Cambria" panose="02040503050406030204" pitchFamily="18" charset="0"/>
                <a:ea typeface="宋体" panose="02010600030101010101" pitchFamily="2" charset="-122"/>
              </a:rPr>
              <a:t>构造完成。</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5</a:t>
            </a:r>
            <a:r>
              <a:rPr lang="zh-CN" altLang="en-US" dirty="0">
                <a:latin typeface="Cambria" panose="02040503050406030204" pitchFamily="18" charset="0"/>
                <a:ea typeface="宋体" panose="02010600030101010101" pitchFamily="2" charset="-122"/>
              </a:rPr>
              <a:t>、重复第</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4</a:t>
            </a:r>
            <a:r>
              <a:rPr lang="zh-CN" altLang="en-US" dirty="0">
                <a:latin typeface="Cambria" panose="02040503050406030204" pitchFamily="18" charset="0"/>
                <a:ea typeface="宋体" panose="02010600030101010101" pitchFamily="2" charset="-122"/>
              </a:rPr>
              <a:t>步，获得其他顺串，直到</a:t>
            </a:r>
            <a:r>
              <a:rPr lang="en-US" altLang="zh-CN" dirty="0">
                <a:latin typeface="Cambria" panose="02040503050406030204" pitchFamily="18" charset="0"/>
                <a:ea typeface="宋体" panose="02010600030101010101" pitchFamily="2" charset="-122"/>
              </a:rPr>
              <a:t>keys</a:t>
            </a:r>
            <a:r>
              <a:rPr lang="zh-CN" altLang="en-US" dirty="0">
                <a:latin typeface="Cambria" panose="02040503050406030204" pitchFamily="18" charset="0"/>
                <a:ea typeface="宋体" panose="02010600030101010101" pitchFamily="2" charset="-122"/>
              </a:rPr>
              <a:t>中的所有键值都加入到某个顺串为止。</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66</a:t>
            </a:fld>
            <a:endParaRPr lang="zh-CN" altLang="en-US" dirty="0"/>
          </a:p>
        </p:txBody>
      </p:sp>
    </p:spTree>
    <p:extLst>
      <p:ext uri="{BB962C8B-B14F-4D97-AF65-F5344CB8AC3E}">
        <p14:creationId xmlns:p14="http://schemas.microsoft.com/office/powerpoint/2010/main" val="324761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07"/>
            <a:ext cx="8702339" cy="1566691"/>
          </a:xfrm>
        </p:spPr>
        <p:txBody>
          <a:bodyPr>
            <a:normAutofit fontScale="77500" lnSpcReduction="20000"/>
          </a:bodyPr>
          <a:lstStyle/>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例</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利用置换</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选择排序算法求键值序列</a:t>
            </a:r>
            <a:r>
              <a:rPr lang="en-US" altLang="zh-CN" dirty="0">
                <a:latin typeface="Cambria" panose="02040503050406030204" pitchFamily="18" charset="0"/>
                <a:ea typeface="宋体" panose="02010600030101010101" pitchFamily="2" charset="-122"/>
              </a:rPr>
              <a:t>{35, 43, 46, 52, 63, 23, 30, 36, 19, 28, 25, 27, 22, 12, 67, 58, 5, 8, 32, 39, 23, 52, 9}</a:t>
            </a:r>
            <a:r>
              <a:rPr lang="zh-CN" altLang="en-US" dirty="0">
                <a:latin typeface="Cambria" panose="02040503050406030204" pitchFamily="18" charset="0"/>
                <a:ea typeface="宋体" panose="02010600030101010101" pitchFamily="2" charset="-122"/>
              </a:rPr>
              <a:t>的顺串。</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求键值序列的第一个顺串的过程如下图所示。</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67</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0346" y="1541420"/>
            <a:ext cx="9944891" cy="5108762"/>
          </a:xfrm>
          <a:prstGeom prst="rect">
            <a:avLst/>
          </a:prstGeom>
          <a:noFill/>
        </p:spPr>
      </p:pic>
    </p:spTree>
    <p:extLst>
      <p:ext uri="{BB962C8B-B14F-4D97-AF65-F5344CB8AC3E}">
        <p14:creationId xmlns:p14="http://schemas.microsoft.com/office/powerpoint/2010/main" val="127077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07"/>
            <a:ext cx="8702339" cy="6315502"/>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基于败者树的置换</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选择排序算法的实现见函数</a:t>
            </a:r>
            <a:r>
              <a:rPr lang="en-US" altLang="zh-CN" dirty="0" err="1">
                <a:latin typeface="Cambria" panose="02040503050406030204" pitchFamily="18" charset="0"/>
                <a:ea typeface="宋体" panose="02010600030101010101" pitchFamily="2" charset="-122"/>
              </a:rPr>
              <a:t>rss_sort</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基于败者树的置换</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选择排序算法的时间复杂度为</a:t>
            </a:r>
            <a:r>
              <a:rPr lang="en-US" altLang="zh-CN" dirty="0">
                <a:latin typeface="Cambria" panose="02040503050406030204" pitchFamily="18" charset="0"/>
                <a:ea typeface="宋体" panose="02010600030101010101" pitchFamily="2" charset="-122"/>
              </a:rPr>
              <a:t>O(</a:t>
            </a:r>
            <a:r>
              <a:rPr lang="en-US" altLang="zh-CN" dirty="0" err="1">
                <a:latin typeface="Cambria" panose="02040503050406030204" pitchFamily="18" charset="0"/>
                <a:ea typeface="宋体" panose="02010600030101010101" pitchFamily="2" charset="-122"/>
              </a:rPr>
              <a:t>n∙log</a:t>
            </a:r>
            <a:r>
              <a:rPr lang="en-US" altLang="zh-CN" dirty="0">
                <a:latin typeface="Cambria" panose="02040503050406030204" pitchFamily="18" charset="0"/>
                <a:ea typeface="宋体" panose="02010600030101010101" pitchFamily="2" charset="-122"/>
              </a:rPr>
              <a:t> c)</a:t>
            </a:r>
            <a:r>
              <a:rPr lang="zh-CN" altLang="en-US" dirty="0">
                <a:latin typeface="Cambria" panose="02040503050406030204" pitchFamily="18" charset="0"/>
                <a:ea typeface="宋体" panose="02010600030101010101" pitchFamily="2" charset="-122"/>
              </a:rPr>
              <a:t>，其中</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为败者树中叶结点的数量</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处理池的容量</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endParaRPr lang="zh-CN" altLang="en-US"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68</a:t>
            </a:fld>
            <a:endParaRPr lang="zh-CN" altLang="en-US" dirty="0"/>
          </a:p>
        </p:txBody>
      </p:sp>
    </p:spTree>
    <p:extLst>
      <p:ext uri="{BB962C8B-B14F-4D97-AF65-F5344CB8AC3E}">
        <p14:creationId xmlns:p14="http://schemas.microsoft.com/office/powerpoint/2010/main" val="42556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07"/>
            <a:ext cx="8702339" cy="4309891"/>
          </a:xfrm>
        </p:spPr>
        <p:txBody>
          <a:bodyPr>
            <a:normAutofit fontScale="77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置换</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选择排序是否能产生较长的顺串的证明：</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在一个圆形的操场上有一台扫雪机正在扫雪。假设扫雪机的行进速度恒定，下雪量恒定且雪落在操场的任意一处的概率相同。</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当扫雪机围绕操场铲雪一周后，操场上的雪的分布将始终是一个三角形，如下图所示</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将操场拉直</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。而且之后任何时刻都是同样的三角形，只是三角形的最高点位置不断变化，而铲雪机都是一直处于三角形的最高点处，因此，操场上雪的数量保持恒定</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图中的阴影部分</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，设为</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，扫雪机每一时刻所铲雪的高度也恒定</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图中竖直边的高度</a:t>
            </a:r>
            <a:r>
              <a:rPr lang="en-US" altLang="zh-CN" dirty="0">
                <a:latin typeface="Cambria" panose="02040503050406030204" pitchFamily="18" charset="0"/>
                <a:ea typeface="宋体" panose="02010600030101010101" pitchFamily="2" charset="-122"/>
              </a:rPr>
              <a:t>h)</a:t>
            </a:r>
            <a:r>
              <a:rPr lang="zh-CN" altLang="en-US" dirty="0">
                <a:latin typeface="Cambria" panose="02040503050406030204" pitchFamily="18" charset="0"/>
                <a:ea typeface="宋体" panose="02010600030101010101" pitchFamily="2" charset="-122"/>
              </a:rPr>
              <a:t>，显然，扫雪机每铲雪一圈，所铲扫的雪的数量都为矩形的面积</a:t>
            </a:r>
            <a:r>
              <a:rPr lang="en-US" altLang="zh-CN" dirty="0">
                <a:latin typeface="Cambria" panose="02040503050406030204" pitchFamily="18" charset="0"/>
                <a:ea typeface="宋体" panose="02010600030101010101" pitchFamily="2" charset="-122"/>
              </a:rPr>
              <a:t>2c</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69</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1278" y="4218304"/>
            <a:ext cx="8246977" cy="2266233"/>
          </a:xfrm>
          <a:prstGeom prst="rect">
            <a:avLst/>
          </a:prstGeom>
          <a:noFill/>
        </p:spPr>
      </p:pic>
    </p:spTree>
    <p:extLst>
      <p:ext uri="{BB962C8B-B14F-4D97-AF65-F5344CB8AC3E}">
        <p14:creationId xmlns:p14="http://schemas.microsoft.com/office/powerpoint/2010/main" val="60786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575226" cy="6288926"/>
          </a:xfrm>
        </p:spPr>
        <p:txBody>
          <a:bodyPr>
            <a:normAutofit fontScale="92500" lnSpcReduction="1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在实施希尔排序算法时，首先需要一个递减的增量序列，希尔增量序列为：初始增量为数组长度的一半，然后每一步的增量为前一步的一半，直到增量为</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希尔排序：将给定键值序列</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的下标在区间</a:t>
            </a:r>
            <a:r>
              <a:rPr lang="en-US" altLang="zh-CN" dirty="0">
                <a:latin typeface="Cambria" panose="02040503050406030204" pitchFamily="18" charset="0"/>
                <a:ea typeface="宋体" panose="02010600030101010101" pitchFamily="2" charset="-122"/>
              </a:rPr>
              <a:t>[left, right)</a:t>
            </a:r>
            <a:r>
              <a:rPr lang="zh-CN" altLang="en-US" dirty="0">
                <a:latin typeface="Cambria" panose="02040503050406030204" pitchFamily="18" charset="0"/>
                <a:ea typeface="宋体" panose="02010600030101010101" pitchFamily="2" charset="-122"/>
              </a:rPr>
              <a:t>中的键值进行排序。</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、定义一个增量</a:t>
            </a:r>
            <a:r>
              <a:rPr lang="en-US" altLang="zh-CN" dirty="0">
                <a:latin typeface="Cambria" panose="02040503050406030204" pitchFamily="18" charset="0"/>
                <a:ea typeface="宋体" panose="02010600030101010101" pitchFamily="2" charset="-122"/>
              </a:rPr>
              <a:t>gay</a:t>
            </a:r>
            <a:r>
              <a:rPr lang="zh-CN" altLang="en-US" dirty="0">
                <a:latin typeface="Cambria" panose="02040503050406030204" pitchFamily="18" charset="0"/>
                <a:ea typeface="宋体" panose="02010600030101010101" pitchFamily="2" charset="-122"/>
              </a:rPr>
              <a:t>，初始时</a:t>
            </a:r>
            <a:r>
              <a:rPr lang="en-US" altLang="zh-CN" dirty="0">
                <a:latin typeface="Cambria" panose="02040503050406030204" pitchFamily="18" charset="0"/>
                <a:ea typeface="宋体" panose="02010600030101010101" pitchFamily="2" charset="-122"/>
              </a:rPr>
              <a:t>gay=(right-left)/2</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、对</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中的键值按下标增量</a:t>
            </a:r>
            <a:r>
              <a:rPr lang="en-US" altLang="zh-CN" dirty="0">
                <a:latin typeface="Cambria" panose="02040503050406030204" pitchFamily="18" charset="0"/>
                <a:ea typeface="宋体" panose="02010600030101010101" pitchFamily="2" charset="-122"/>
              </a:rPr>
              <a:t>gay</a:t>
            </a:r>
            <a:r>
              <a:rPr lang="zh-CN" altLang="en-US" dirty="0">
                <a:latin typeface="Cambria" panose="02040503050406030204" pitchFamily="18" charset="0"/>
                <a:ea typeface="宋体" panose="02010600030101010101" pitchFamily="2" charset="-122"/>
              </a:rPr>
              <a:t>进行分组，对每一组利用直接插入排序算法进行排序；</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、令</a:t>
            </a:r>
            <a:r>
              <a:rPr lang="en-US" altLang="zh-CN" dirty="0">
                <a:latin typeface="Cambria" panose="02040503050406030204" pitchFamily="18" charset="0"/>
                <a:ea typeface="宋体" panose="02010600030101010101" pitchFamily="2" charset="-122"/>
              </a:rPr>
              <a:t>gay=gay/2</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gay=0</a:t>
            </a:r>
            <a:r>
              <a:rPr lang="zh-CN" altLang="en-US" dirty="0">
                <a:latin typeface="Cambria" panose="02040503050406030204" pitchFamily="18" charset="0"/>
                <a:ea typeface="宋体" panose="02010600030101010101" pitchFamily="2" charset="-122"/>
              </a:rPr>
              <a:t>，则排序完成；否则进入第</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步。</a:t>
            </a:r>
          </a:p>
          <a:p>
            <a:pPr marL="0" indent="357188">
              <a:lnSpc>
                <a:spcPct val="150000"/>
              </a:lnSpc>
              <a:spcBef>
                <a:spcPts val="0"/>
              </a:spcBef>
              <a:buNone/>
            </a:pP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a:t>
            </a:fld>
            <a:endParaRPr lang="zh-CN" altLang="en-US" dirty="0"/>
          </a:p>
        </p:txBody>
      </p:sp>
    </p:spTree>
    <p:extLst>
      <p:ext uri="{BB962C8B-B14F-4D97-AF65-F5344CB8AC3E}">
        <p14:creationId xmlns:p14="http://schemas.microsoft.com/office/powerpoint/2010/main" val="1841983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07"/>
            <a:ext cx="8702339" cy="6300810"/>
          </a:xfrm>
        </p:spPr>
        <p:txBody>
          <a:bodyPr>
            <a:normAutofit/>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估算置换选择排序算法所产生顺串的最大长度可以套用扫雪机模型：</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、处理池相当于圆形操场，处理池的容量相当于圆形操场上恒定的雪量；假设待排序的键值均匀分布，相当于均匀下雪；</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、每一次从处理池中获取一个键值，相当于铲雪操作；每一次向处理池中添加一个数据，相当于下雪。</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、产生某一个顺串，相当于铲雪机绕操场一周，顺串的长度即为铲雪机绕操场一周的铲雪量。</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70</a:t>
            </a:fld>
            <a:endParaRPr lang="zh-CN" altLang="en-US" dirty="0"/>
          </a:p>
        </p:txBody>
      </p:sp>
    </p:spTree>
    <p:extLst>
      <p:ext uri="{BB962C8B-B14F-4D97-AF65-F5344CB8AC3E}">
        <p14:creationId xmlns:p14="http://schemas.microsoft.com/office/powerpoint/2010/main" val="191315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5" y="195609"/>
            <a:ext cx="8702339" cy="3212610"/>
          </a:xfrm>
        </p:spPr>
        <p:txBody>
          <a:bodyPr>
            <a:normAutofit fontScale="77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在产生顺串</a:t>
            </a:r>
            <a:r>
              <a:rPr lang="en-US" altLang="zh-CN" dirty="0">
                <a:latin typeface="Cambria" panose="02040503050406030204" pitchFamily="18" charset="0"/>
                <a:ea typeface="宋体" panose="02010600030101010101" pitchFamily="2" charset="-122"/>
              </a:rPr>
              <a:t>run</a:t>
            </a:r>
            <a:r>
              <a:rPr lang="zh-CN" altLang="en-US" dirty="0">
                <a:latin typeface="Cambria" panose="02040503050406030204" pitchFamily="18" charset="0"/>
                <a:ea typeface="宋体" panose="02010600030101010101" pitchFamily="2" charset="-122"/>
              </a:rPr>
              <a:t>的过程中，当获取该顺串的第</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个键值</a:t>
            </a:r>
            <a:r>
              <a:rPr lang="en-US" altLang="zh-CN" dirty="0" err="1">
                <a:latin typeface="Cambria" panose="02040503050406030204" pitchFamily="18" charset="0"/>
                <a:ea typeface="宋体" panose="02010600030101010101" pitchFamily="2" charset="-122"/>
              </a:rPr>
              <a:t>k</a:t>
            </a:r>
            <a:r>
              <a:rPr lang="en-US" altLang="zh-CN" baseline="-25000"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后，向处理池加入一个键值</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，此时处理池被分为两部分，如下图所示。根据</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的大小，分为两种情况：</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k&lt;</a:t>
            </a:r>
            <a:r>
              <a:rPr lang="en-US" altLang="zh-CN" dirty="0" err="1">
                <a:latin typeface="Cambria" panose="02040503050406030204" pitchFamily="18" charset="0"/>
                <a:ea typeface="宋体" panose="02010600030101010101" pitchFamily="2" charset="-122"/>
              </a:rPr>
              <a:t>k</a:t>
            </a:r>
            <a:r>
              <a:rPr lang="en-US" altLang="zh-CN" baseline="-25000"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不会被加入到</a:t>
            </a:r>
            <a:r>
              <a:rPr lang="en-US" altLang="zh-CN" dirty="0">
                <a:latin typeface="Cambria" panose="02040503050406030204" pitchFamily="18" charset="0"/>
                <a:ea typeface="宋体" panose="02010600030101010101" pitchFamily="2" charset="-122"/>
              </a:rPr>
              <a:t>run</a:t>
            </a:r>
            <a:r>
              <a:rPr lang="zh-CN" altLang="en-US" dirty="0">
                <a:latin typeface="Cambria" panose="02040503050406030204" pitchFamily="18" charset="0"/>
                <a:ea typeface="宋体" panose="02010600030101010101" pitchFamily="2" charset="-122"/>
              </a:rPr>
              <a:t>中，出现到左边的区域；</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en-US" altLang="zh-CN" dirty="0" err="1">
                <a:latin typeface="Cambria" panose="02040503050406030204" pitchFamily="18" charset="0"/>
                <a:ea typeface="宋体" panose="02010600030101010101" pitchFamily="2" charset="-122"/>
              </a:rPr>
              <a:t>k≥k</a:t>
            </a:r>
            <a:r>
              <a:rPr lang="en-US" altLang="zh-CN" baseline="-25000"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：将</a:t>
            </a:r>
            <a:r>
              <a:rPr lang="en-US" altLang="zh-CN" dirty="0">
                <a:latin typeface="Cambria" panose="02040503050406030204" pitchFamily="18" charset="0"/>
                <a:ea typeface="宋体" panose="02010600030101010101" pitchFamily="2" charset="-122"/>
              </a:rPr>
              <a:t>k</a:t>
            </a:r>
            <a:r>
              <a:rPr lang="zh-CN" altLang="en-US" dirty="0">
                <a:latin typeface="Cambria" panose="02040503050406030204" pitchFamily="18" charset="0"/>
                <a:ea typeface="宋体" panose="02010600030101010101" pitchFamily="2" charset="-122"/>
              </a:rPr>
              <a:t>加入到</a:t>
            </a:r>
            <a:r>
              <a:rPr lang="en-US" altLang="zh-CN" dirty="0">
                <a:latin typeface="Cambria" panose="02040503050406030204" pitchFamily="18" charset="0"/>
                <a:ea typeface="宋体" panose="02010600030101010101" pitchFamily="2" charset="-122"/>
              </a:rPr>
              <a:t>run</a:t>
            </a:r>
            <a:r>
              <a:rPr lang="zh-CN" altLang="en-US" dirty="0">
                <a:latin typeface="Cambria" panose="02040503050406030204" pitchFamily="18" charset="0"/>
                <a:ea typeface="宋体" panose="02010600030101010101" pitchFamily="2" charset="-122"/>
              </a:rPr>
              <a:t>中，出现在右边区域。</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可见，扫雪机模型与置换选择排序属于同一类模型。假设处理池的大小为</a:t>
            </a:r>
            <a:r>
              <a:rPr lang="en-US" altLang="zh-CN" dirty="0">
                <a:latin typeface="Cambria" panose="02040503050406030204" pitchFamily="18" charset="0"/>
                <a:ea typeface="宋体" panose="02010600030101010101" pitchFamily="2" charset="-122"/>
              </a:rPr>
              <a:t>c</a:t>
            </a:r>
            <a:r>
              <a:rPr lang="zh-CN" altLang="en-US" dirty="0">
                <a:latin typeface="Cambria" panose="02040503050406030204" pitchFamily="18" charset="0"/>
                <a:ea typeface="宋体" panose="02010600030101010101" pitchFamily="2" charset="-122"/>
              </a:rPr>
              <a:t>，则置换选择排序算法所形成的顺串的长度的期望值为</a:t>
            </a:r>
            <a:r>
              <a:rPr lang="en-US" altLang="zh-CN" dirty="0">
                <a:latin typeface="Cambria" panose="02040503050406030204" pitchFamily="18" charset="0"/>
                <a:ea typeface="宋体" panose="02010600030101010101" pitchFamily="2" charset="-122"/>
              </a:rPr>
              <a:t>2c</a:t>
            </a:r>
            <a:r>
              <a:rPr lang="zh-CN" altLang="en-US" dirty="0">
                <a:latin typeface="Cambria" panose="02040503050406030204" pitchFamily="18" charset="0"/>
                <a:ea typeface="宋体" panose="02010600030101010101" pitchFamily="2" charset="-122"/>
              </a:rPr>
              <a:t>。</a:t>
            </a: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71</a:t>
            </a:fld>
            <a:endParaRPr lang="zh-CN" altLang="en-US" dirty="0"/>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378" y="3264679"/>
            <a:ext cx="6948084" cy="3238570"/>
          </a:xfrm>
          <a:prstGeom prst="rect">
            <a:avLst/>
          </a:prstGeom>
          <a:noFill/>
        </p:spPr>
      </p:pic>
    </p:spTree>
    <p:extLst>
      <p:ext uri="{BB962C8B-B14F-4D97-AF65-F5344CB8AC3E}">
        <p14:creationId xmlns:p14="http://schemas.microsoft.com/office/powerpoint/2010/main" val="2570196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735590" cy="6288926"/>
          </a:xfrm>
        </p:spPr>
        <p:txBody>
          <a:bodyPr>
            <a:normAutofit fontScale="77500" lnSpcReduction="20000"/>
          </a:bodyPr>
          <a:lstStyle/>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希尔排序的实现见函数</a:t>
            </a:r>
            <a:r>
              <a:rPr lang="en-US" altLang="zh-CN" dirty="0" err="1">
                <a:latin typeface="Cambria" panose="02040503050406030204" pitchFamily="18" charset="0"/>
                <a:ea typeface="宋体" panose="02010600030101010101" pitchFamily="2" charset="-122"/>
              </a:rPr>
              <a:t>shell_sort</a:t>
            </a:r>
            <a:r>
              <a:rPr lang="en-US" altLang="zh-CN"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希尔排序不适用于链式存储结构。</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增量序列应该尽量避免序列中的值互为倍数的情况，相邻的增量最好互质。其他增量序列：</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Hibbard</a:t>
            </a:r>
            <a:r>
              <a:rPr lang="zh-CN" altLang="en-US" dirty="0">
                <a:latin typeface="Cambria" panose="02040503050406030204" pitchFamily="18" charset="0"/>
                <a:ea typeface="宋体" panose="02010600030101010101" pitchFamily="2" charset="-122"/>
              </a:rPr>
              <a:t>增量序列：</a:t>
            </a:r>
            <a:r>
              <a:rPr lang="en-US" altLang="zh-CN" dirty="0">
                <a:latin typeface="Cambria" panose="02040503050406030204" pitchFamily="18" charset="0"/>
                <a:ea typeface="宋体" panose="02010600030101010101" pitchFamily="2" charset="-122"/>
              </a:rPr>
              <a:t>2</a:t>
            </a:r>
            <a:r>
              <a:rPr lang="en-US" altLang="zh-CN" baseline="30000" dirty="0">
                <a:latin typeface="Cambria" panose="02040503050406030204" pitchFamily="18" charset="0"/>
                <a:ea typeface="宋体" panose="02010600030101010101" pitchFamily="2" charset="-122"/>
              </a:rPr>
              <a:t>k</a:t>
            </a:r>
            <a:r>
              <a:rPr lang="en-US" altLang="zh-CN" dirty="0">
                <a:latin typeface="Cambria" panose="02040503050406030204" pitchFamily="18" charset="0"/>
                <a:ea typeface="宋体" panose="02010600030101010101" pitchFamily="2" charset="-122"/>
              </a:rPr>
              <a:t>-1, ..., 7, 3, 1</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Knuth</a:t>
            </a:r>
            <a:r>
              <a:rPr lang="zh-CN" altLang="en-US" dirty="0">
                <a:latin typeface="Cambria" panose="02040503050406030204" pitchFamily="18" charset="0"/>
                <a:ea typeface="宋体" panose="02010600030101010101" pitchFamily="2" charset="-122"/>
              </a:rPr>
              <a:t>增量序列：</a:t>
            </a:r>
            <a:r>
              <a:rPr lang="en-US" altLang="zh-CN" dirty="0">
                <a:latin typeface="Cambria" panose="02040503050406030204" pitchFamily="18" charset="0"/>
                <a:ea typeface="宋体" panose="02010600030101010101" pitchFamily="2" charset="-122"/>
              </a:rPr>
              <a:t>(3</a:t>
            </a:r>
            <a:r>
              <a:rPr lang="en-US" altLang="zh-CN" baseline="30000" dirty="0">
                <a:latin typeface="Cambria" panose="02040503050406030204" pitchFamily="18" charset="0"/>
                <a:ea typeface="宋体" panose="02010600030101010101" pitchFamily="2" charset="-122"/>
              </a:rPr>
              <a:t>k</a:t>
            </a:r>
            <a:r>
              <a:rPr lang="en-US" altLang="zh-CN" dirty="0">
                <a:latin typeface="Cambria" panose="02040503050406030204" pitchFamily="18" charset="0"/>
                <a:ea typeface="宋体" panose="02010600030101010101" pitchFamily="2" charset="-122"/>
              </a:rPr>
              <a:t>-1)/2 ..., 13, 4, 1</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err="1">
                <a:latin typeface="Cambria" panose="02040503050406030204" pitchFamily="18" charset="0"/>
                <a:ea typeface="宋体" panose="02010600030101010101" pitchFamily="2" charset="-122"/>
              </a:rPr>
              <a:t>Papernov-Stasevich</a:t>
            </a:r>
            <a:r>
              <a:rPr lang="zh-CN" altLang="en-US" dirty="0">
                <a:latin typeface="Cambria" panose="02040503050406030204" pitchFamily="18" charset="0"/>
                <a:ea typeface="宋体" panose="02010600030101010101" pitchFamily="2" charset="-122"/>
              </a:rPr>
              <a:t>增量序列：</a:t>
            </a:r>
            <a:r>
              <a:rPr lang="en-US" altLang="zh-CN" dirty="0">
                <a:latin typeface="Cambria" panose="02040503050406030204" pitchFamily="18" charset="0"/>
                <a:ea typeface="宋体" panose="02010600030101010101" pitchFamily="2" charset="-122"/>
              </a:rPr>
              <a:t>2</a:t>
            </a:r>
            <a:r>
              <a:rPr lang="en-US" altLang="zh-CN" baseline="30000" dirty="0">
                <a:latin typeface="Cambria" panose="02040503050406030204" pitchFamily="18" charset="0"/>
                <a:ea typeface="宋体" panose="02010600030101010101" pitchFamily="2" charset="-122"/>
              </a:rPr>
              <a:t>k</a:t>
            </a:r>
            <a:r>
              <a:rPr lang="en-US" altLang="zh-CN" dirty="0">
                <a:latin typeface="Cambria" panose="02040503050406030204" pitchFamily="18" charset="0"/>
                <a:ea typeface="宋体" panose="02010600030101010101" pitchFamily="2" charset="-122"/>
              </a:rPr>
              <a:t>+1, ... , 65, 33, 17, 9, 5, 3, 1</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Sedgewick</a:t>
            </a:r>
            <a:r>
              <a:rPr lang="zh-CN" altLang="en-US" dirty="0">
                <a:latin typeface="Cambria" panose="02040503050406030204" pitchFamily="18" charset="0"/>
                <a:ea typeface="宋体" panose="02010600030101010101" pitchFamily="2" charset="-122"/>
              </a:rPr>
              <a:t>增量序列：</a:t>
            </a:r>
            <a:r>
              <a:rPr lang="en-US" altLang="zh-CN" dirty="0">
                <a:latin typeface="Cambria" panose="02040503050406030204" pitchFamily="18" charset="0"/>
                <a:ea typeface="宋体" panose="02010600030101010101" pitchFamily="2" charset="-122"/>
              </a:rPr>
              <a:t>...., 109, 41, 19, 5, 1</a:t>
            </a:r>
            <a:r>
              <a:rPr lang="zh-CN" altLang="en-US" dirty="0">
                <a:latin typeface="Cambria" panose="02040503050406030204" pitchFamily="18" charset="0"/>
                <a:ea typeface="宋体" panose="02010600030101010101" pitchFamily="2" charset="-122"/>
              </a:rPr>
              <a:t>。它是通过交织两个序列的元素获得的：编号为奇数的增量用公式</a:t>
            </a:r>
            <a:r>
              <a:rPr lang="en-US" altLang="zh-CN" dirty="0">
                <a:latin typeface="Cambria" panose="02040503050406030204" pitchFamily="18" charset="0"/>
                <a:ea typeface="宋体" panose="02010600030101010101" pitchFamily="2" charset="-122"/>
              </a:rPr>
              <a:t>9∙(4</a:t>
            </a:r>
            <a:r>
              <a:rPr lang="en-US" altLang="zh-CN" baseline="30000" dirty="0">
                <a:latin typeface="Cambria" panose="02040503050406030204" pitchFamily="18" charset="0"/>
                <a:ea typeface="宋体" panose="02010600030101010101" pitchFamily="2" charset="-122"/>
              </a:rPr>
              <a:t>k</a:t>
            </a:r>
            <a:r>
              <a:rPr lang="en-US" altLang="zh-CN" dirty="0">
                <a:latin typeface="Cambria" panose="02040503050406030204" pitchFamily="18" charset="0"/>
                <a:ea typeface="宋体" panose="02010600030101010101" pitchFamily="2" charset="-122"/>
              </a:rPr>
              <a:t>-2</a:t>
            </a:r>
            <a:r>
              <a:rPr lang="en-US" altLang="zh-CN" baseline="30000" dirty="0">
                <a:latin typeface="Cambria" panose="02040503050406030204" pitchFamily="18" charset="0"/>
                <a:ea typeface="宋体" panose="02010600030101010101" pitchFamily="2" charset="-122"/>
              </a:rPr>
              <a:t>k</a:t>
            </a:r>
            <a:r>
              <a:rPr lang="en-US" altLang="zh-CN" dirty="0">
                <a:latin typeface="Cambria" panose="02040503050406030204" pitchFamily="18" charset="0"/>
                <a:ea typeface="宋体" panose="02010600030101010101" pitchFamily="2" charset="-122"/>
              </a:rPr>
              <a:t> )+1</a:t>
            </a:r>
            <a:r>
              <a:rPr lang="zh-CN" altLang="en-US" dirty="0">
                <a:latin typeface="Cambria" panose="02040503050406030204" pitchFamily="18" charset="0"/>
                <a:ea typeface="宋体" panose="02010600030101010101" pitchFamily="2" charset="-122"/>
              </a:rPr>
              <a:t>计算；编号为偶数的增量用公式</a:t>
            </a:r>
            <a:r>
              <a:rPr lang="en-US" altLang="zh-CN" dirty="0">
                <a:latin typeface="Cambria" panose="02040503050406030204" pitchFamily="18" charset="0"/>
                <a:ea typeface="宋体" panose="02010600030101010101" pitchFamily="2" charset="-122"/>
              </a:rPr>
              <a:t>4</a:t>
            </a:r>
            <a:r>
              <a:rPr lang="en-US" altLang="zh-CN" baseline="30000" dirty="0">
                <a:latin typeface="Cambria" panose="02040503050406030204" pitchFamily="18" charset="0"/>
                <a:ea typeface="宋体" panose="02010600030101010101" pitchFamily="2" charset="-122"/>
              </a:rPr>
              <a:t>k+2</a:t>
            </a:r>
            <a:r>
              <a:rPr lang="en-US" altLang="zh-CN" dirty="0">
                <a:latin typeface="Cambria" panose="02040503050406030204" pitchFamily="18" charset="0"/>
                <a:ea typeface="宋体" panose="02010600030101010101" pitchFamily="2" charset="-122"/>
              </a:rPr>
              <a:t>-3∙2</a:t>
            </a:r>
            <a:r>
              <a:rPr lang="en-US" altLang="zh-CN" baseline="30000" dirty="0">
                <a:latin typeface="Cambria" panose="02040503050406030204" pitchFamily="18" charset="0"/>
                <a:ea typeface="宋体" panose="02010600030101010101" pitchFamily="2" charset="-122"/>
              </a:rPr>
              <a:t>k+2</a:t>
            </a: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计算，其中，</a:t>
            </a:r>
            <a:r>
              <a:rPr lang="en-US" altLang="zh-CN" dirty="0">
                <a:latin typeface="Cambria" panose="02040503050406030204" pitchFamily="18" charset="0"/>
                <a:ea typeface="宋体" panose="02010600030101010101" pitchFamily="2" charset="-122"/>
              </a:rPr>
              <a:t>k=0, 1, 2, 3, ...</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如果采用希尔增量序列，最坏时间复杂度为</a:t>
            </a:r>
            <a:r>
              <a:rPr lang="en-US" altLang="zh-CN" dirty="0">
                <a:latin typeface="Cambria" panose="02040503050406030204" pitchFamily="18" charset="0"/>
                <a:ea typeface="宋体" panose="02010600030101010101" pitchFamily="2" charset="-122"/>
              </a:rPr>
              <a:t>O(n^2)</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如果采用</a:t>
            </a:r>
            <a:r>
              <a:rPr lang="en-US" altLang="zh-CN" dirty="0">
                <a:latin typeface="Cambria" panose="02040503050406030204" pitchFamily="18" charset="0"/>
                <a:ea typeface="宋体" panose="02010600030101010101" pitchFamily="2" charset="-122"/>
              </a:rPr>
              <a:t>Hibbard</a:t>
            </a:r>
            <a:r>
              <a:rPr lang="zh-CN" altLang="en-US" dirty="0">
                <a:latin typeface="Cambria" panose="02040503050406030204" pitchFamily="18" charset="0"/>
                <a:ea typeface="宋体" panose="02010600030101010101" pitchFamily="2" charset="-122"/>
              </a:rPr>
              <a:t>增量序列，最坏时间复杂度为</a:t>
            </a:r>
            <a:r>
              <a:rPr lang="en-US" altLang="zh-CN" dirty="0">
                <a:latin typeface="Cambria" panose="02040503050406030204" pitchFamily="18" charset="0"/>
                <a:ea typeface="宋体" panose="02010600030101010101" pitchFamily="2" charset="-122"/>
              </a:rPr>
              <a:t>O(n</a:t>
            </a:r>
            <a:r>
              <a:rPr lang="en-US" altLang="zh-CN" baseline="30000" dirty="0">
                <a:latin typeface="Cambria" panose="02040503050406030204" pitchFamily="18" charset="0"/>
                <a:ea typeface="宋体" panose="02010600030101010101" pitchFamily="2" charset="-122"/>
              </a:rPr>
              <a:t>3/2</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endParaRPr lang="en-US" altLang="zh-CN"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如果采用</a:t>
            </a:r>
            <a:r>
              <a:rPr lang="en-US" altLang="zh-CN" dirty="0">
                <a:latin typeface="Cambria" panose="02040503050406030204" pitchFamily="18" charset="0"/>
                <a:ea typeface="宋体" panose="02010600030101010101" pitchFamily="2" charset="-122"/>
              </a:rPr>
              <a:t>Sedgewick</a:t>
            </a:r>
            <a:r>
              <a:rPr lang="zh-CN" altLang="en-US" dirty="0">
                <a:latin typeface="Cambria" panose="02040503050406030204" pitchFamily="18" charset="0"/>
                <a:ea typeface="宋体" panose="02010600030101010101" pitchFamily="2" charset="-122"/>
              </a:rPr>
              <a:t>增量序列，最坏时间复杂度为</a:t>
            </a:r>
            <a:r>
              <a:rPr lang="en-US" altLang="zh-CN" dirty="0">
                <a:latin typeface="Cambria" panose="02040503050406030204" pitchFamily="18" charset="0"/>
                <a:ea typeface="宋体" panose="02010600030101010101" pitchFamily="2" charset="-122"/>
              </a:rPr>
              <a:t>O(n</a:t>
            </a:r>
            <a:r>
              <a:rPr lang="en-US" altLang="zh-CN" baseline="30000" dirty="0">
                <a:latin typeface="Cambria" panose="02040503050406030204" pitchFamily="18" charset="0"/>
                <a:ea typeface="宋体" panose="02010600030101010101" pitchFamily="2" charset="-122"/>
              </a:rPr>
              <a:t>1.3</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，空间复杂度为</a:t>
            </a:r>
            <a:r>
              <a:rPr lang="en-US" altLang="zh-CN" dirty="0">
                <a:latin typeface="Cambria" panose="02040503050406030204" pitchFamily="18" charset="0"/>
                <a:ea typeface="宋体" panose="02010600030101010101" pitchFamily="2" charset="-122"/>
              </a:rPr>
              <a:t>O(1)</a:t>
            </a:r>
            <a:r>
              <a:rPr lang="zh-CN" altLang="en-US" dirty="0">
                <a:latin typeface="Cambria" panose="02040503050406030204" pitchFamily="18" charset="0"/>
                <a:ea typeface="宋体" panose="02010600030101010101" pitchFamily="2" charset="-122"/>
              </a:rPr>
              <a:t>。希尔排序不是稳定排序算法。</a:t>
            </a: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8</a:t>
            </a:fld>
            <a:endParaRPr lang="zh-CN" altLang="en-US" dirty="0"/>
          </a:p>
        </p:txBody>
      </p:sp>
    </p:spTree>
    <p:extLst>
      <p:ext uri="{BB962C8B-B14F-4D97-AF65-F5344CB8AC3E}">
        <p14:creationId xmlns:p14="http://schemas.microsoft.com/office/powerpoint/2010/main" val="223205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26" y="195612"/>
            <a:ext cx="8702339" cy="6288926"/>
          </a:xfrm>
        </p:spPr>
        <p:txBody>
          <a:bodyPr>
            <a:normAutofit fontScale="77500" lnSpcReduction="20000"/>
          </a:bodyPr>
          <a:lstStyle/>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6.2 </a:t>
            </a:r>
            <a:r>
              <a:rPr lang="zh-CN" altLang="en-US" b="1" dirty="0">
                <a:latin typeface="Cambria" panose="02040503050406030204" pitchFamily="18" charset="0"/>
                <a:ea typeface="宋体" panose="02010600030101010101" pitchFamily="2" charset="-122"/>
              </a:rPr>
              <a:t>选择排序希</a:t>
            </a:r>
            <a:endParaRPr lang="en-US" altLang="zh-CN" b="1" dirty="0">
              <a:latin typeface="Cambria" panose="02040503050406030204" pitchFamily="18" charset="0"/>
              <a:ea typeface="宋体" panose="02010600030101010101" pitchFamily="2" charset="-122"/>
            </a:endParaRP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选择排序</a:t>
            </a:r>
            <a:r>
              <a:rPr lang="zh-CN" altLang="en-US" dirty="0">
                <a:latin typeface="Cambria" panose="02040503050406030204" pitchFamily="18" charset="0"/>
                <a:ea typeface="宋体" panose="02010600030101010101" pitchFamily="2" charset="-122"/>
              </a:rPr>
              <a:t>的每一次操作选择未处理的键值序列中最小的键值放置到合适的位置。</a:t>
            </a:r>
            <a:endParaRPr lang="en-US" altLang="zh-CN" dirty="0">
              <a:latin typeface="Cambria" panose="02040503050406030204" pitchFamily="18" charset="0"/>
              <a:ea typeface="宋体" panose="02010600030101010101" pitchFamily="2" charset="-122"/>
            </a:endParaRPr>
          </a:p>
          <a:p>
            <a:pPr marL="0" indent="0">
              <a:lnSpc>
                <a:spcPct val="150000"/>
              </a:lnSpc>
              <a:spcBef>
                <a:spcPts val="0"/>
              </a:spcBef>
              <a:buNone/>
            </a:pPr>
            <a:r>
              <a:rPr lang="en-US" altLang="zh-CN" b="1" dirty="0">
                <a:latin typeface="Cambria" panose="02040503050406030204" pitchFamily="18" charset="0"/>
                <a:ea typeface="宋体" panose="02010600030101010101" pitchFamily="2" charset="-122"/>
              </a:rPr>
              <a:t>6.2.1 </a:t>
            </a:r>
            <a:r>
              <a:rPr lang="zh-CN" altLang="en-US" b="1" dirty="0">
                <a:latin typeface="Cambria" panose="02040503050406030204" pitchFamily="18" charset="0"/>
                <a:ea typeface="宋体" panose="02010600030101010101" pitchFamily="2" charset="-122"/>
              </a:rPr>
              <a:t>直接选择排序</a:t>
            </a:r>
          </a:p>
          <a:p>
            <a:pPr marL="0" indent="357188">
              <a:lnSpc>
                <a:spcPct val="150000"/>
              </a:lnSpc>
              <a:spcBef>
                <a:spcPts val="0"/>
              </a:spcBef>
              <a:buNone/>
            </a:pPr>
            <a:r>
              <a:rPr lang="zh-CN" altLang="en-US" b="1" dirty="0">
                <a:latin typeface="Cambria" panose="02040503050406030204" pitchFamily="18" charset="0"/>
                <a:ea typeface="宋体" panose="02010600030101010101" pitchFamily="2" charset="-122"/>
              </a:rPr>
              <a:t>直接选择排序</a:t>
            </a:r>
            <a:r>
              <a:rPr lang="zh-CN" altLang="en-US" dirty="0">
                <a:latin typeface="Cambria" panose="02040503050406030204" pitchFamily="18" charset="0"/>
                <a:ea typeface="宋体" panose="02010600030101010101" pitchFamily="2" charset="-122"/>
              </a:rPr>
              <a:t>是从键值序列中找到最小键值，并将其存放到序列的第一个位置，然后在剩余的键值中找到值最小的键值，存放到序列的第二个位置，</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算法</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将给定键值序列</a:t>
            </a:r>
            <a:r>
              <a:rPr lang="en-US" altLang="zh-CN" dirty="0">
                <a:latin typeface="Cambria" panose="02040503050406030204" pitchFamily="18" charset="0"/>
                <a:ea typeface="宋体" panose="02010600030101010101" pitchFamily="2" charset="-122"/>
              </a:rPr>
              <a:t>a</a:t>
            </a:r>
            <a:r>
              <a:rPr lang="zh-CN" altLang="en-US" dirty="0">
                <a:latin typeface="Cambria" panose="02040503050406030204" pitchFamily="18" charset="0"/>
                <a:ea typeface="宋体" panose="02010600030101010101" pitchFamily="2" charset="-122"/>
              </a:rPr>
              <a:t>的下标在区间</a:t>
            </a:r>
            <a:r>
              <a:rPr lang="en-US" altLang="zh-CN" dirty="0">
                <a:latin typeface="Cambria" panose="02040503050406030204" pitchFamily="18" charset="0"/>
                <a:ea typeface="宋体" panose="02010600030101010101" pitchFamily="2" charset="-122"/>
              </a:rPr>
              <a:t>[left, right)</a:t>
            </a:r>
            <a:r>
              <a:rPr lang="zh-CN" altLang="en-US" dirty="0">
                <a:latin typeface="Cambria" panose="02040503050406030204" pitchFamily="18" charset="0"/>
                <a:ea typeface="宋体" panose="02010600030101010101" pitchFamily="2" charset="-122"/>
              </a:rPr>
              <a:t>中的键值排序。</a:t>
            </a:r>
          </a:p>
          <a:p>
            <a:pPr marL="0" indent="357188">
              <a:lnSpc>
                <a:spcPct val="150000"/>
              </a:lnSpc>
              <a:spcBef>
                <a:spcPts val="0"/>
              </a:spcBef>
              <a:buNone/>
            </a:pPr>
            <a:r>
              <a:rPr lang="zh-CN" altLang="en-US" dirty="0">
                <a:latin typeface="Cambria" panose="02040503050406030204" pitchFamily="18" charset="0"/>
                <a:ea typeface="宋体" panose="02010600030101010101" pitchFamily="2" charset="-122"/>
              </a:rPr>
              <a:t>算法步骤：</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1</a:t>
            </a:r>
            <a:r>
              <a:rPr lang="zh-CN" altLang="en-US" dirty="0">
                <a:latin typeface="Cambria" panose="02040503050406030204" pitchFamily="18" charset="0"/>
                <a:ea typeface="宋体" panose="02010600030101010101" pitchFamily="2" charset="-122"/>
              </a:rPr>
              <a:t>、定义两个整型变量</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 k</a:t>
            </a:r>
            <a:r>
              <a:rPr lang="zh-CN" altLang="en-US" dirty="0">
                <a:latin typeface="Cambria" panose="02040503050406030204" pitchFamily="18" charset="0"/>
                <a:ea typeface="宋体" panose="02010600030101010101" pitchFamily="2" charset="-122"/>
              </a:rPr>
              <a:t>，令</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=k=left</a:t>
            </a:r>
            <a:r>
              <a:rPr lang="zh-CN" altLang="en-US" dirty="0">
                <a:latin typeface="Cambria" panose="02040503050406030204" pitchFamily="18" charset="0"/>
                <a:ea typeface="宋体" panose="02010600030101010101" pitchFamily="2" charset="-122"/>
              </a:rPr>
              <a:t>；</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 定义整型变量</a:t>
            </a:r>
            <a:r>
              <a:rPr lang="en-US" altLang="zh-CN" dirty="0">
                <a:latin typeface="Cambria" panose="02040503050406030204" pitchFamily="18" charset="0"/>
                <a:ea typeface="宋体" panose="02010600030101010101" pitchFamily="2" charset="-122"/>
              </a:rPr>
              <a:t>j</a:t>
            </a:r>
            <a:r>
              <a:rPr lang="zh-CN" altLang="en-US" dirty="0">
                <a:latin typeface="Cambria" panose="02040503050406030204" pitchFamily="18" charset="0"/>
                <a:ea typeface="宋体" panose="02010600030101010101" pitchFamily="2" charset="-122"/>
              </a:rPr>
              <a:t>，</a:t>
            </a:r>
            <a:r>
              <a:rPr lang="en-US" altLang="zh-CN" dirty="0">
                <a:latin typeface="Cambria" panose="02040503050406030204" pitchFamily="18" charset="0"/>
                <a:ea typeface="宋体" panose="02010600030101010101" pitchFamily="2" charset="-122"/>
              </a:rPr>
              <a:t>j</a:t>
            </a:r>
            <a:r>
              <a:rPr lang="zh-CN" altLang="en-US" dirty="0">
                <a:latin typeface="Cambria" panose="02040503050406030204" pitchFamily="18" charset="0"/>
                <a:ea typeface="宋体" panose="02010600030101010101" pitchFamily="2" charset="-122"/>
              </a:rPr>
              <a:t>遍历区间</a:t>
            </a:r>
            <a:r>
              <a:rPr lang="en-US" altLang="zh-CN" dirty="0">
                <a:latin typeface="Cambria" panose="02040503050406030204" pitchFamily="18" charset="0"/>
                <a:ea typeface="宋体" panose="02010600030101010101" pitchFamily="2" charset="-122"/>
              </a:rPr>
              <a:t>[i+1, right)</a:t>
            </a:r>
            <a:r>
              <a:rPr lang="zh-CN" altLang="en-US" dirty="0">
                <a:latin typeface="Cambria" panose="02040503050406030204" pitchFamily="18" charset="0"/>
                <a:ea typeface="宋体" panose="02010600030101010101" pitchFamily="2" charset="-122"/>
              </a:rPr>
              <a:t>，比较</a:t>
            </a:r>
            <a:r>
              <a:rPr lang="en-US" altLang="zh-CN" dirty="0">
                <a:latin typeface="Cambria" panose="02040503050406030204" pitchFamily="18" charset="0"/>
                <a:ea typeface="宋体" panose="02010600030101010101" pitchFamily="2" charset="-122"/>
              </a:rPr>
              <a:t>a[j]</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a[k]</a:t>
            </a:r>
            <a:r>
              <a:rPr lang="zh-CN" altLang="en-US" dirty="0">
                <a:latin typeface="Cambria" panose="02040503050406030204" pitchFamily="18" charset="0"/>
                <a:ea typeface="宋体" panose="02010600030101010101" pitchFamily="2" charset="-122"/>
              </a:rPr>
              <a:t>，如果</a:t>
            </a:r>
            <a:r>
              <a:rPr lang="en-US" altLang="zh-CN" dirty="0">
                <a:latin typeface="Cambria" panose="02040503050406030204" pitchFamily="18" charset="0"/>
                <a:ea typeface="宋体" panose="02010600030101010101" pitchFamily="2" charset="-122"/>
              </a:rPr>
              <a:t>a[j]&lt;a[k]</a:t>
            </a:r>
            <a:r>
              <a:rPr lang="zh-CN" altLang="en-US" dirty="0">
                <a:latin typeface="Cambria" panose="02040503050406030204" pitchFamily="18" charset="0"/>
                <a:ea typeface="宋体" panose="02010600030101010101" pitchFamily="2" charset="-122"/>
              </a:rPr>
              <a:t>，则令</a:t>
            </a:r>
            <a:r>
              <a:rPr lang="en-US" altLang="zh-CN" dirty="0">
                <a:latin typeface="Cambria" panose="02040503050406030204" pitchFamily="18" charset="0"/>
                <a:ea typeface="宋体" panose="02010600030101010101" pitchFamily="2" charset="-122"/>
              </a:rPr>
              <a:t>k=j</a:t>
            </a:r>
            <a:r>
              <a:rPr lang="zh-CN" altLang="en-US" dirty="0">
                <a:latin typeface="Cambria" panose="02040503050406030204" pitchFamily="18" charset="0"/>
                <a:ea typeface="宋体" panose="02010600030101010101" pitchFamily="2" charset="-122"/>
              </a:rPr>
              <a:t>替换，</a:t>
            </a:r>
            <a:r>
              <a:rPr lang="en-US" altLang="zh-CN" dirty="0">
                <a:latin typeface="Cambria" panose="02040503050406030204" pitchFamily="18" charset="0"/>
                <a:ea typeface="宋体" panose="02010600030101010101" pitchFamily="2" charset="-122"/>
              </a:rPr>
              <a:t>j</a:t>
            </a:r>
            <a:r>
              <a:rPr lang="zh-CN" altLang="en-US" dirty="0">
                <a:latin typeface="Cambria" panose="02040503050406030204" pitchFamily="18" charset="0"/>
                <a:ea typeface="宋体" panose="02010600030101010101" pitchFamily="2" charset="-122"/>
              </a:rPr>
              <a:t>遍历结束后进入第</a:t>
            </a: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步；</a:t>
            </a:r>
          </a:p>
          <a:p>
            <a:pPr marL="0" indent="357188">
              <a:lnSpc>
                <a:spcPct val="150000"/>
              </a:lnSpc>
              <a:spcBef>
                <a:spcPts val="0"/>
              </a:spcBef>
              <a:buNone/>
            </a:pPr>
            <a:r>
              <a:rPr lang="en-US" altLang="zh-CN" dirty="0">
                <a:latin typeface="Cambria" panose="02040503050406030204" pitchFamily="18" charset="0"/>
                <a:ea typeface="宋体" panose="02010600030101010101" pitchFamily="2" charset="-122"/>
              </a:rPr>
              <a:t>3</a:t>
            </a:r>
            <a:r>
              <a:rPr lang="zh-CN" altLang="en-US" dirty="0">
                <a:latin typeface="Cambria" panose="02040503050406030204" pitchFamily="18" charset="0"/>
                <a:ea typeface="宋体" panose="02010600030101010101" pitchFamily="2" charset="-122"/>
              </a:rPr>
              <a:t>、交换</a:t>
            </a:r>
            <a:r>
              <a:rPr lang="en-US" altLang="zh-CN" dirty="0">
                <a:latin typeface="Cambria" panose="02040503050406030204" pitchFamily="18" charset="0"/>
                <a:ea typeface="宋体" panose="02010600030101010101" pitchFamily="2" charset="-122"/>
              </a:rPr>
              <a:t>a[k]</a:t>
            </a:r>
            <a:r>
              <a:rPr lang="zh-CN" altLang="en-US" dirty="0">
                <a:latin typeface="Cambria" panose="02040503050406030204" pitchFamily="18" charset="0"/>
                <a:ea typeface="宋体" panose="02010600030101010101" pitchFamily="2" charset="-122"/>
              </a:rPr>
              <a:t>和</a:t>
            </a:r>
            <a:r>
              <a:rPr lang="en-US" altLang="zh-CN" dirty="0">
                <a:latin typeface="Cambria" panose="02040503050406030204" pitchFamily="18" charset="0"/>
                <a:ea typeface="宋体" panose="02010600030101010101" pitchFamily="2" charset="-122"/>
              </a:rPr>
              <a:t>a[</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a:t>
            </a:r>
            <a:r>
              <a:rPr lang="zh-CN" altLang="en-US" dirty="0">
                <a:latin typeface="Cambria" panose="02040503050406030204" pitchFamily="18" charset="0"/>
                <a:ea typeface="宋体" panose="02010600030101010101" pitchFamily="2" charset="-122"/>
              </a:rPr>
              <a:t>，令</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=i+1, k=</a:t>
            </a:r>
            <a:r>
              <a:rPr lang="en-US" altLang="zh-CN" dirty="0" err="1">
                <a:latin typeface="Cambria" panose="02040503050406030204" pitchFamily="18" charset="0"/>
                <a:ea typeface="宋体" panose="02010600030101010101" pitchFamily="2" charset="-122"/>
              </a:rPr>
              <a:t>i</a:t>
            </a:r>
            <a:r>
              <a:rPr lang="zh-CN" altLang="en-US" dirty="0">
                <a:latin typeface="Cambria" panose="02040503050406030204" pitchFamily="18" charset="0"/>
                <a:ea typeface="宋体" panose="02010600030101010101" pitchFamily="2" charset="-122"/>
              </a:rPr>
              <a:t>，如果</a:t>
            </a:r>
            <a:r>
              <a:rPr lang="en-US" altLang="zh-CN" dirty="0" err="1">
                <a:latin typeface="Cambria" panose="02040503050406030204" pitchFamily="18" charset="0"/>
                <a:ea typeface="宋体" panose="02010600030101010101" pitchFamily="2" charset="-122"/>
              </a:rPr>
              <a:t>i</a:t>
            </a:r>
            <a:r>
              <a:rPr lang="en-US" altLang="zh-CN" dirty="0">
                <a:latin typeface="Cambria" panose="02040503050406030204" pitchFamily="18" charset="0"/>
                <a:ea typeface="宋体" panose="02010600030101010101" pitchFamily="2" charset="-122"/>
              </a:rPr>
              <a:t>=right</a:t>
            </a:r>
            <a:r>
              <a:rPr lang="zh-CN" altLang="en-US" dirty="0">
                <a:latin typeface="Cambria" panose="02040503050406030204" pitchFamily="18" charset="0"/>
                <a:ea typeface="宋体" panose="02010600030101010101" pitchFamily="2" charset="-122"/>
              </a:rPr>
              <a:t>，则排序完成；否则进入第</a:t>
            </a:r>
            <a:r>
              <a:rPr lang="en-US" altLang="zh-CN" dirty="0">
                <a:latin typeface="Cambria" panose="02040503050406030204" pitchFamily="18" charset="0"/>
                <a:ea typeface="宋体" panose="02010600030101010101" pitchFamily="2" charset="-122"/>
              </a:rPr>
              <a:t>2</a:t>
            </a:r>
            <a:r>
              <a:rPr lang="zh-CN" altLang="en-US" dirty="0">
                <a:latin typeface="Cambria" panose="02040503050406030204" pitchFamily="18" charset="0"/>
                <a:ea typeface="宋体" panose="02010600030101010101" pitchFamily="2" charset="-122"/>
              </a:rPr>
              <a:t>步。</a:t>
            </a:r>
          </a:p>
          <a:p>
            <a:pPr marL="0" indent="357188">
              <a:lnSpc>
                <a:spcPct val="150000"/>
              </a:lnSpc>
              <a:spcBef>
                <a:spcPts val="0"/>
              </a:spcBef>
              <a:buNone/>
            </a:pPr>
            <a:endParaRPr lang="en-US" altLang="zh-CN" dirty="0">
              <a:latin typeface="Cambria" panose="02040503050406030204" pitchFamily="18" charset="0"/>
              <a:ea typeface="宋体" panose="02010600030101010101" pitchFamily="2" charset="-122"/>
            </a:endParaRPr>
          </a:p>
        </p:txBody>
      </p:sp>
      <p:sp>
        <p:nvSpPr>
          <p:cNvPr id="4" name="灯片编号占位符 3"/>
          <p:cNvSpPr>
            <a:spLocks noGrp="1"/>
          </p:cNvSpPr>
          <p:nvPr>
            <p:ph type="sldNum" sz="quarter" idx="12"/>
          </p:nvPr>
        </p:nvSpPr>
        <p:spPr>
          <a:xfrm>
            <a:off x="8667752" y="6499230"/>
            <a:ext cx="2743200" cy="365125"/>
          </a:xfrm>
        </p:spPr>
        <p:txBody>
          <a:bodyPr/>
          <a:lstStyle/>
          <a:p>
            <a:fld id="{64D13B9C-1177-4875-809D-9FF38F993BF9}" type="slidenum">
              <a:rPr lang="zh-CN" altLang="en-US" smtClean="0"/>
              <a:t>9</a:t>
            </a:fld>
            <a:endParaRPr lang="zh-CN" altLang="en-US" dirty="0"/>
          </a:p>
        </p:txBody>
      </p:sp>
    </p:spTree>
    <p:extLst>
      <p:ext uri="{BB962C8B-B14F-4D97-AF65-F5344CB8AC3E}">
        <p14:creationId xmlns:p14="http://schemas.microsoft.com/office/powerpoint/2010/main" val="147173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18286</TotalTime>
  <Words>9303</Words>
  <Application>Microsoft Office PowerPoint</Application>
  <PresentationFormat>宽屏</PresentationFormat>
  <Paragraphs>414</Paragraphs>
  <Slides>71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71</vt:i4>
      </vt:variant>
    </vt:vector>
  </HeadingPairs>
  <TitlesOfParts>
    <vt:vector size="78" baseType="lpstr">
      <vt:lpstr>等线</vt:lpstr>
      <vt:lpstr>等线 Light</vt:lpstr>
      <vt:lpstr>黑体</vt:lpstr>
      <vt:lpstr>Arial</vt:lpstr>
      <vt:lpstr>Cambria</vt:lpstr>
      <vt:lpstr>Cambria Math</vt:lpstr>
      <vt:lpstr>Office 主题​​</vt:lpstr>
      <vt:lpstr>第六章 查找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bin</dc:creator>
  <cp:lastModifiedBy>sext</cp:lastModifiedBy>
  <cp:revision>958</cp:revision>
  <dcterms:created xsi:type="dcterms:W3CDTF">2021-06-24T03:37:32Z</dcterms:created>
  <dcterms:modified xsi:type="dcterms:W3CDTF">2023-06-01T18:35:58Z</dcterms:modified>
</cp:coreProperties>
</file>