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76" r:id="rId3"/>
    <p:sldId id="265" r:id="rId4"/>
    <p:sldId id="266" r:id="rId5"/>
    <p:sldId id="416" r:id="rId6"/>
    <p:sldId id="418" r:id="rId7"/>
    <p:sldId id="269" r:id="rId8"/>
    <p:sldId id="277" r:id="rId9"/>
    <p:sldId id="369" r:id="rId10"/>
    <p:sldId id="370" r:id="rId11"/>
    <p:sldId id="371" r:id="rId12"/>
    <p:sldId id="372" r:id="rId13"/>
    <p:sldId id="367" r:id="rId14"/>
    <p:sldId id="368" r:id="rId15"/>
    <p:sldId id="281" r:id="rId16"/>
    <p:sldId id="270" r:id="rId17"/>
    <p:sldId id="271" r:id="rId18"/>
    <p:sldId id="272" r:id="rId19"/>
    <p:sldId id="273" r:id="rId20"/>
    <p:sldId id="376" r:id="rId21"/>
    <p:sldId id="374" r:id="rId22"/>
    <p:sldId id="289" r:id="rId23"/>
    <p:sldId id="283" r:id="rId24"/>
    <p:sldId id="290" r:id="rId25"/>
    <p:sldId id="363" r:id="rId26"/>
    <p:sldId id="364" r:id="rId27"/>
    <p:sldId id="365" r:id="rId28"/>
    <p:sldId id="284" r:id="rId29"/>
    <p:sldId id="285" r:id="rId30"/>
    <p:sldId id="286" r:id="rId31"/>
    <p:sldId id="361" r:id="rId32"/>
    <p:sldId id="362" r:id="rId33"/>
    <p:sldId id="366" r:id="rId34"/>
    <p:sldId id="408" r:id="rId35"/>
    <p:sldId id="409" r:id="rId36"/>
    <p:sldId id="410" r:id="rId37"/>
    <p:sldId id="411" r:id="rId38"/>
    <p:sldId id="412" r:id="rId39"/>
    <p:sldId id="298" r:id="rId40"/>
    <p:sldId id="299" r:id="rId41"/>
    <p:sldId id="300" r:id="rId42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750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05" y="1385570"/>
            <a:ext cx="838200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/>
          </p:cNvSpPr>
          <p:nvPr>
            <p:ph idx="1"/>
          </p:nvPr>
        </p:nvSpPr>
        <p:spPr>
          <a:xfrm>
            <a:off x="1905000" y="609600"/>
            <a:ext cx="8534400" cy="5334000"/>
          </a:xfrm>
        </p:spPr>
        <p:txBody>
          <a:bodyPr vert="horz" wrap="square" lIns="91440" tIns="45720" rIns="91440" bIns="45720" anchor="t" anchorCtr="0">
            <a:normAutofit fontScale="92500"/>
          </a:bodyPr>
          <a:lstStyle/>
          <a:p>
            <a:pPr eaLnBrk="1" hangingPunct="1">
              <a:buSzPct val="70000"/>
            </a:pP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解：⑴磁盘的容量（非格式化容量）为：</a:t>
            </a:r>
          </a:p>
          <a:p>
            <a:pPr eaLnBrk="1" hangingPunct="1">
              <a:buSzPct val="70000"/>
            </a:pP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＝记录面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×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磁道数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面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×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扇区数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道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×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字节数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扇区</a:t>
            </a:r>
          </a:p>
          <a:p>
            <a:pPr eaLnBrk="1" hangingPunct="1">
              <a:buSzPct val="70000"/>
            </a:pP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 ＝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14×1024×64×512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（字节）＝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448MB</a:t>
            </a:r>
          </a:p>
          <a:p>
            <a:pPr eaLnBrk="1" hangingPunct="1">
              <a:buSzPct val="70000"/>
            </a:pP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⑵ 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磁盘的地址格式为：</a:t>
            </a:r>
          </a:p>
          <a:p>
            <a:pPr eaLnBrk="1" hangingPunct="1">
              <a:buSzPct val="70000"/>
            </a:pPr>
            <a:endParaRPr kumimoji="1" lang="zh-CN" altLang="en-US" sz="2800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eaLnBrk="1" hangingPunct="1">
              <a:buSzPct val="70000"/>
            </a:pPr>
            <a:endParaRPr kumimoji="1" lang="zh-CN" altLang="en-US" sz="2800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eaLnBrk="1" hangingPunct="1">
              <a:buSzPct val="70000"/>
            </a:pPr>
            <a:endParaRPr kumimoji="1" lang="zh-CN" altLang="en-US" sz="2800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eaLnBrk="1" hangingPunct="1">
              <a:buSzPct val="70000"/>
            </a:pP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磁盘地址需要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20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位。</a:t>
            </a:r>
          </a:p>
          <a:p>
            <a:pPr eaLnBrk="1" hangingPunct="1">
              <a:buSzPct val="70000"/>
            </a:pP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   </a:t>
            </a:r>
            <a:r>
              <a:rPr kumimoji="1"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</a:p>
        </p:txBody>
      </p:sp>
      <p:graphicFrame>
        <p:nvGraphicFramePr>
          <p:cNvPr id="264195" name="Group 3"/>
          <p:cNvGraphicFramePr>
            <a:graphicFrameLocks noGrp="1"/>
          </p:cNvGraphicFramePr>
          <p:nvPr/>
        </p:nvGraphicFramePr>
        <p:xfrm>
          <a:off x="2895600" y="2971800"/>
          <a:ext cx="6324600" cy="1408242"/>
        </p:xfrm>
        <a:graphic>
          <a:graphicData uri="http://schemas.openxmlformats.org/drawingml/2006/table">
            <a:tbl>
              <a:tblPr/>
              <a:tblGrid>
                <a:gridCol w="2108200"/>
                <a:gridCol w="2108200"/>
                <a:gridCol w="2108200"/>
              </a:tblGrid>
              <a:tr h="969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柱面号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(1024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个柱面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10bits</a:t>
                      </a:r>
                    </a:p>
                  </a:txBody>
                  <a:tcPr marT="45753" marB="45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盘面号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(16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个盘面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4bits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753" marB="45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扇区号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(64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个扇区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面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6bits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753" marB="45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1DCDC6-4DBF-4695-973F-5261CDA7BACF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Rectangle 2"/>
          <p:cNvSpPr>
            <a:spLocks noGrp="1"/>
          </p:cNvSpPr>
          <p:nvPr>
            <p:ph idx="1"/>
          </p:nvPr>
        </p:nvSpPr>
        <p:spPr>
          <a:xfrm>
            <a:off x="2209800" y="533400"/>
            <a:ext cx="7924800" cy="5943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Pct val="70000"/>
            </a:pP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⑶ 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数据传输率为：</a:t>
            </a:r>
          </a:p>
          <a:p>
            <a:pPr eaLnBrk="1" hangingPunct="1">
              <a:buSzPct val="70000"/>
            </a:pP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Dr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＝每一磁道的容量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×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每秒转数</a:t>
            </a:r>
            <a:b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</a:b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  ＝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64×512×6000/60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秒＝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3200KB/S  </a:t>
            </a:r>
          </a:p>
          <a:p>
            <a:pPr eaLnBrk="1" hangingPunct="1">
              <a:buSzPct val="70000"/>
            </a:pP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⑷ 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平均访问时间</a:t>
            </a:r>
          </a:p>
          <a:p>
            <a:pPr eaLnBrk="1" hangingPunct="1">
              <a:buSzPct val="70000"/>
              <a:buFontTx/>
              <a:buNone/>
            </a:pP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  ＝平均寻道时间＋平均旋转时间＋传送一个扇区数据所需的时间＋启动延迟  </a:t>
            </a:r>
          </a:p>
          <a:p>
            <a:pPr eaLnBrk="1" hangingPunct="1">
              <a:buSzPct val="70000"/>
              <a:buFontTx/>
              <a:buNone/>
            </a:pP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  ＝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12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＋         ＋              ＋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＝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18.16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毫秒 </a:t>
            </a:r>
          </a:p>
        </p:txBody>
      </p:sp>
      <p:sp>
        <p:nvSpPr>
          <p:cNvPr id="299010" name="Rectangle 3"/>
          <p:cNvSpPr/>
          <p:nvPr/>
        </p:nvSpPr>
        <p:spPr>
          <a:xfrm>
            <a:off x="5805488" y="3224213"/>
            <a:ext cx="9144000" cy="521970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lstStyle/>
          <a:p>
            <a:pPr>
              <a:buClrTx/>
              <a:buFontTx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99011" name="Object 4"/>
          <p:cNvGraphicFramePr>
            <a:graphicFrameLocks noChangeAspect="1"/>
          </p:cNvGraphicFramePr>
          <p:nvPr/>
        </p:nvGraphicFramePr>
        <p:xfrm>
          <a:off x="3744595" y="4381183"/>
          <a:ext cx="10287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r:id="rId3" imgW="711200" imgH="495300" progId="Equation.3">
                  <p:embed/>
                </p:oleObj>
              </mc:Choice>
              <mc:Fallback>
                <p:oleObj r:id="rId3" imgW="711200" imgH="4953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33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44595" y="4381183"/>
                        <a:ext cx="1028700" cy="74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2" name="Rectangle 5"/>
          <p:cNvSpPr/>
          <p:nvPr/>
        </p:nvSpPr>
        <p:spPr>
          <a:xfrm>
            <a:off x="5691188" y="3219450"/>
            <a:ext cx="9144000" cy="521970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lstStyle/>
          <a:p>
            <a:pPr>
              <a:buClrTx/>
              <a:buFontTx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99013" name="Object 6"/>
          <p:cNvGraphicFramePr>
            <a:graphicFrameLocks noChangeAspect="1"/>
          </p:cNvGraphicFramePr>
          <p:nvPr/>
        </p:nvGraphicFramePr>
        <p:xfrm>
          <a:off x="5347970" y="4360545"/>
          <a:ext cx="1495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r:id="rId5" imgW="1054100" imgH="508000" progId="Equation.3">
                  <p:embed/>
                </p:oleObj>
              </mc:Choice>
              <mc:Fallback>
                <p:oleObj r:id="rId5" imgW="1054100" imgH="5080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33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47970" y="4360545"/>
                        <a:ext cx="149542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49C16C-4D76-4CF9-88CC-98E609770EF3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11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Rectangle 2"/>
          <p:cNvSpPr>
            <a:spLocks noGrp="1"/>
          </p:cNvSpPr>
          <p:nvPr>
            <p:ph idx="1"/>
          </p:nvPr>
        </p:nvSpPr>
        <p:spPr>
          <a:xfrm>
            <a:off x="2209800" y="533400"/>
            <a:ext cx="7772400" cy="5410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Pct val="70000"/>
            </a:pPr>
            <a:r>
              <a:rPr kumimoji="1"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⑸ 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磁道密度＝                 ＝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409.6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道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厘米</a:t>
            </a:r>
            <a:r>
              <a:rPr kumimoji="1"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</a:p>
          <a:p>
            <a:pPr eaLnBrk="1" hangingPunct="1">
              <a:buSzPct val="70000"/>
            </a:pPr>
            <a:endParaRPr kumimoji="1"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eaLnBrk="1" hangingPunct="1">
              <a:buSzPct val="70000"/>
            </a:pP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最小位密度＝                   ＝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834.9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位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毫米</a:t>
            </a:r>
          </a:p>
          <a:p>
            <a:pPr eaLnBrk="1" hangingPunct="1">
              <a:buSzPct val="70000"/>
            </a:pPr>
            <a:endParaRPr kumimoji="1" lang="zh-CN" altLang="en-US" sz="2800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eaLnBrk="1" hangingPunct="1">
              <a:buSzPct val="70000"/>
            </a:pP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最大位密度＝                    ＝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1669.7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位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毫米</a:t>
            </a:r>
            <a:endParaRPr kumimoji="1"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00034" name="Rectangle 3"/>
          <p:cNvSpPr/>
          <p:nvPr/>
        </p:nvSpPr>
        <p:spPr>
          <a:xfrm>
            <a:off x="5753100" y="3219450"/>
            <a:ext cx="9144000" cy="521970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lstStyle/>
          <a:p>
            <a:pPr>
              <a:buClrTx/>
              <a:buFontTx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00035" name="Object 4"/>
          <p:cNvGraphicFramePr>
            <a:graphicFrameLocks noChangeAspect="1"/>
          </p:cNvGraphicFramePr>
          <p:nvPr/>
        </p:nvGraphicFramePr>
        <p:xfrm>
          <a:off x="5060950" y="447675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863600" imgH="508000" progId="Equation.3">
                  <p:embed/>
                </p:oleObj>
              </mc:Choice>
              <mc:Fallback>
                <p:oleObj r:id="rId3" imgW="863600" imgH="5080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33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60950" y="447675"/>
                        <a:ext cx="1676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6" name="Rectangle 5"/>
          <p:cNvSpPr/>
          <p:nvPr/>
        </p:nvSpPr>
        <p:spPr>
          <a:xfrm>
            <a:off x="5691188" y="3233738"/>
            <a:ext cx="9144000" cy="521970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lstStyle/>
          <a:p>
            <a:pPr>
              <a:buClrTx/>
              <a:buFontTx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00037" name="Object 6"/>
          <p:cNvGraphicFramePr>
            <a:graphicFrameLocks noChangeAspect="1"/>
          </p:cNvGraphicFramePr>
          <p:nvPr/>
        </p:nvGraphicFramePr>
        <p:xfrm>
          <a:off x="5038408" y="1722120"/>
          <a:ext cx="16986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5" imgW="1003300" imgH="469900" progId="Equation.3">
                  <p:embed/>
                </p:oleObj>
              </mc:Choice>
              <mc:Fallback>
                <p:oleObj r:id="rId5" imgW="1003300" imgH="4699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33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38408" y="1722120"/>
                        <a:ext cx="1698625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8" name="Rectangle 7"/>
          <p:cNvSpPr/>
          <p:nvPr/>
        </p:nvSpPr>
        <p:spPr>
          <a:xfrm>
            <a:off x="5691188" y="3233738"/>
            <a:ext cx="9144000" cy="521970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lstStyle/>
          <a:p>
            <a:pPr>
              <a:buClrTx/>
              <a:buFontTx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00039" name="Object 8"/>
          <p:cNvGraphicFramePr>
            <a:graphicFrameLocks noChangeAspect="1"/>
          </p:cNvGraphicFramePr>
          <p:nvPr/>
        </p:nvGraphicFramePr>
        <p:xfrm>
          <a:off x="5060950" y="3004820"/>
          <a:ext cx="17716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7" imgW="1003300" imgH="469900" progId="Equation.3">
                  <p:embed/>
                </p:oleObj>
              </mc:Choice>
              <mc:Fallback>
                <p:oleObj r:id="rId7" imgW="1003300" imgH="4699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33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60950" y="3004820"/>
                        <a:ext cx="177165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3B9A4F-3AF8-4BFD-883A-659FB7833833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kumimoji="1" lang="zh-CN" altLang="en-US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硬盘的</a:t>
            </a:r>
            <a:r>
              <a:rPr kumimoji="1" lang="en-US" altLang="zh-CN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CHS</a:t>
            </a:r>
          </a:p>
        </p:txBody>
      </p:sp>
      <p:sp>
        <p:nvSpPr>
          <p:cNvPr id="28262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SzPct val="70000"/>
            </a:pPr>
            <a:r>
              <a:rPr kumimoji="1"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柱面（</a:t>
            </a:r>
            <a:r>
              <a:rPr kumimoji="1"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Cylinder</a:t>
            </a:r>
            <a:r>
              <a:rPr kumimoji="1"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</a:p>
          <a:p>
            <a:pPr eaLnBrk="1" hangingPunct="1">
              <a:buSzPct val="70000"/>
            </a:pPr>
            <a:r>
              <a:rPr kumimoji="1"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磁头（</a:t>
            </a:r>
            <a:r>
              <a:rPr kumimoji="1"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Head</a:t>
            </a:r>
            <a:r>
              <a:rPr kumimoji="1"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</a:p>
          <a:p>
            <a:pPr eaLnBrk="1" hangingPunct="1">
              <a:buSzPct val="70000"/>
            </a:pPr>
            <a:r>
              <a:rPr kumimoji="1"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扇区（</a:t>
            </a:r>
            <a:r>
              <a:rPr kumimoji="1"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Sector</a:t>
            </a:r>
            <a:r>
              <a:rPr kumimoji="1"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</a:p>
          <a:p>
            <a:pPr eaLnBrk="1" hangingPunct="1">
              <a:buSzPct val="70000"/>
            </a:pPr>
            <a:r>
              <a:rPr kumimoji="1"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只要知道了硬盘的</a:t>
            </a:r>
            <a:r>
              <a:rPr kumimoji="1"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CHS</a:t>
            </a:r>
            <a:r>
              <a:rPr kumimoji="1"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的数目，即可确定硬盘的容量。</a:t>
            </a:r>
          </a:p>
          <a:p>
            <a:pPr eaLnBrk="1" hangingPunct="1">
              <a:buSzPct val="70000"/>
            </a:pPr>
            <a:r>
              <a:rPr kumimoji="1"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绝对扇区：以柱面</a:t>
            </a:r>
            <a:r>
              <a:rPr kumimoji="1"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1"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磁头</a:t>
            </a:r>
            <a:r>
              <a:rPr kumimoji="1"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1"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扇区表示的磁盘地址，又称物理磁盘地址  </a:t>
            </a:r>
          </a:p>
        </p:txBody>
      </p:sp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E3F725-5E07-45B6-8A3C-4AC4E81271FC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13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2"/>
          <p:cNvSpPr>
            <a:spLocks noGrp="1"/>
          </p:cNvSpPr>
          <p:nvPr>
            <p:ph idx="1"/>
          </p:nvPr>
        </p:nvSpPr>
        <p:spPr>
          <a:xfrm>
            <a:off x="2209800" y="533400"/>
            <a:ext cx="8001000" cy="1752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Pct val="70000"/>
            </a:pPr>
            <a:r>
              <a:rPr kumimoji="1"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磁盘地址的表示：</a:t>
            </a:r>
          </a:p>
          <a:p>
            <a:pPr eaLnBrk="1" hangingPunct="1">
              <a:buSzPct val="70000"/>
            </a:pPr>
            <a:endParaRPr kumimoji="1"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eaLnBrk="1" hangingPunct="1">
              <a:buSzPct val="70000"/>
            </a:pPr>
            <a:endParaRPr kumimoji="1" lang="en-US" altLang="zh-CN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48835" name="Group 3"/>
          <p:cNvGraphicFramePr>
            <a:graphicFrameLocks noGrp="1"/>
          </p:cNvGraphicFramePr>
          <p:nvPr/>
        </p:nvGraphicFramePr>
        <p:xfrm>
          <a:off x="3048000" y="1219200"/>
          <a:ext cx="6096000" cy="4572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圆柱面号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盘面号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扇区号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8845" name="Rectangle 13"/>
          <p:cNvSpPr/>
          <p:nvPr/>
        </p:nvSpPr>
        <p:spPr>
          <a:xfrm>
            <a:off x="2133600" y="2362200"/>
            <a:ext cx="8077200" cy="3352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例如，若某盘片组有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个记录面，每个盘面分成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条磁道，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个扇区；当主机要访问其中第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个记录面上，第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65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条磁道，第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个扇区的信息时，则主机应向磁盘控制器提供如下的地址信息：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01000001   101    111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DD9E4F-55A1-4A3D-A2BB-0EAC4D08831A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14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5" grpId="0" build="p"/>
      <p:bldP spid="24884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718820"/>
            <a:ext cx="8439150" cy="5419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t="6512"/>
          <a:stretch>
            <a:fillRect/>
          </a:stretch>
        </p:blipFill>
        <p:spPr>
          <a:xfrm>
            <a:off x="1682115" y="3011170"/>
            <a:ext cx="8362950" cy="38468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871220"/>
            <a:ext cx="834390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871220"/>
            <a:ext cx="8343900" cy="5114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872740"/>
            <a:ext cx="82296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45" y="957470"/>
            <a:ext cx="844867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45" y="952500"/>
            <a:ext cx="8448675" cy="4953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85" y="3822065"/>
            <a:ext cx="8286750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05" y="1385570"/>
            <a:ext cx="8382000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20" y="2819400"/>
            <a:ext cx="8086725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某机采用微程序控制方式，微指令字长30位，采用分组译码方法表示不同微命令，后继微指令地址采用断定方式。共有微命令40个，构成5个互斥类，各包含3个、4个、8个、10个和15个微命令，控制微程序转移的条件有4个，每个条件占1位（由测试字段表示）。</a:t>
            </a:r>
          </a:p>
          <a:p>
            <a:r>
              <a:rPr lang="zh-CN" altLang="en-US"/>
              <a:t>（1）分析出5个互斥类控制字段分别用几位二进制数编码？</a:t>
            </a:r>
          </a:p>
          <a:p>
            <a:r>
              <a:rPr lang="zh-CN" altLang="en-US"/>
              <a:t>（2）设计出微指令的具体格式。</a:t>
            </a:r>
          </a:p>
          <a:p>
            <a:r>
              <a:rPr lang="zh-CN" altLang="en-US"/>
              <a:t>（3）控制存储器的容量应为多少？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机采用微程序控制方式，微指令字长30位，采用分组译码方法表示不同微命令，后继微指令地址采用断定方式。共有微命令40个，构成5个互斥类，各包含3个、4个、8个、10个和15个微命令，控制微程序转移的条件有4个，每个条件占1位（由测试字段表示）。</a:t>
            </a:r>
          </a:p>
          <a:p>
            <a:r>
              <a:rPr lang="zh-CN" altLang="en-US" dirty="0"/>
              <a:t>（1）分析出5个互斥类控制字段分别用几位二进制数编码？</a:t>
            </a:r>
          </a:p>
          <a:p>
            <a:r>
              <a:rPr lang="zh-CN" altLang="en-US" dirty="0"/>
              <a:t>（2）设计出微指令的具体格式。</a:t>
            </a:r>
          </a:p>
          <a:p>
            <a:r>
              <a:rPr lang="zh-CN" altLang="en-US" dirty="0"/>
              <a:t>（3）控制存储器的容量应为多少？</a:t>
            </a:r>
          </a:p>
          <a:p>
            <a:r>
              <a:rPr lang="zh-CN" altLang="en-US" dirty="0"/>
              <a:t>（1）5个互斥类控制字段分别用2、3、4、4和4位，共17位。</a:t>
            </a:r>
          </a:p>
          <a:p>
            <a:r>
              <a:rPr lang="zh-CN" altLang="en-US" dirty="0"/>
              <a:t>（2）下地址字段=30-17-4=9位</a:t>
            </a:r>
          </a:p>
          <a:p>
            <a:r>
              <a:rPr lang="zh-CN" altLang="en-US" dirty="0"/>
              <a:t>微指令的具体格式：操作控制字段17位+测试字段4位+下地址字段9位</a:t>
            </a:r>
          </a:p>
          <a:p>
            <a:r>
              <a:rPr lang="zh-CN" altLang="en-US" dirty="0"/>
              <a:t>（3）控制存储器的容量：512*30</a:t>
            </a:r>
            <a:r>
              <a:rPr lang="zh-CN" altLang="en-US" dirty="0" smtClean="0"/>
              <a:t>位</a:t>
            </a:r>
            <a:r>
              <a:rPr lang="en-US" altLang="zh-CN" dirty="0" smtClean="0"/>
              <a:t>=2^</a:t>
            </a:r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r>
              <a:rPr lang="en-US" altLang="zh-CN" dirty="0" smtClean="0"/>
              <a:t>*30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45" y="594995"/>
            <a:ext cx="8143875" cy="56673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45" y="594995"/>
            <a:ext cx="8143875" cy="5667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45" y="3471545"/>
            <a:ext cx="887730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480" y="776605"/>
            <a:ext cx="5962650" cy="5734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" y="1313815"/>
            <a:ext cx="7372350" cy="1038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0" y="2352040"/>
            <a:ext cx="719264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单总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1340485"/>
            <a:ext cx="7868920" cy="52622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991360" y="116205"/>
            <a:ext cx="80187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例：分析单总线结构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CPU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中，指令</a:t>
            </a:r>
            <a:r>
              <a:rPr kumimoji="1" lang="en-US" altLang="zh-CN" sz="28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ADD (R</a:t>
            </a:r>
            <a:r>
              <a:rPr kumimoji="1" lang="en-US" altLang="zh-CN" sz="2800" baseline="-250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en-US" altLang="zh-CN" sz="28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kumimoji="1" lang="zh-CN" altLang="en-US" sz="28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kumimoji="1" lang="en-US" altLang="zh-CN" sz="28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kumimoji="1" lang="en-US" altLang="zh-CN" sz="2800" baseline="-250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的指令流程。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B07602-756D-4C21-8400-70097CFCA3B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25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3"/>
          <p:cNvSpPr>
            <a:spLocks noGrp="1"/>
          </p:cNvSpPr>
          <p:nvPr>
            <p:ph idx="1"/>
          </p:nvPr>
        </p:nvSpPr>
        <p:spPr>
          <a:xfrm>
            <a:off x="53975" y="533400"/>
            <a:ext cx="9430385" cy="5704205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指令流程如下：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(1)</a:t>
            </a:r>
            <a:r>
              <a:rPr lang="en-US" altLang="zh-CN" sz="2400" dirty="0">
                <a:latin typeface="Times New Roman" panose="02020603050405020304" charset="0"/>
              </a:rPr>
              <a:t>(PC)→MAR</a:t>
            </a:r>
            <a:r>
              <a:rPr lang="zh-CN" altLang="en-US" sz="2400" dirty="0">
                <a:latin typeface="Times New Roman" panose="02020603050405020304" charset="0"/>
              </a:rPr>
              <a:t>，</a:t>
            </a:r>
            <a:r>
              <a:rPr lang="en-US" altLang="zh-CN" sz="2400" dirty="0">
                <a:latin typeface="Times New Roman" panose="02020603050405020304" charset="0"/>
              </a:rPr>
              <a:t>Read</a:t>
            </a:r>
            <a:r>
              <a:rPr lang="zh-CN" altLang="en-US" sz="2400" dirty="0">
                <a:latin typeface="Times New Roman" panose="02020603050405020304" charset="0"/>
              </a:rPr>
              <a:t>，</a:t>
            </a:r>
            <a:r>
              <a:rPr lang="en-US" altLang="zh-CN" sz="2400" dirty="0">
                <a:latin typeface="Times New Roman" panose="02020603050405020304" charset="0"/>
              </a:rPr>
              <a:t>PC→Y </a:t>
            </a:r>
            <a:r>
              <a:rPr lang="zh-CN" altLang="en-US" sz="2400" dirty="0">
                <a:latin typeface="Times New Roman" panose="02020603050405020304" charset="0"/>
              </a:rPr>
              <a:t>；送指令地址，读主存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(2)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(M→MDR)</a:t>
            </a:r>
            <a:r>
              <a:rPr lang="en-US" altLang="zh-CN" sz="2400" dirty="0">
                <a:latin typeface="Times New Roman" panose="02020603050405020304" charset="0"/>
              </a:rPr>
              <a:t>→IR </a:t>
            </a:r>
            <a:r>
              <a:rPr lang="zh-CN" altLang="en-US" sz="2400" dirty="0">
                <a:latin typeface="Times New Roman" panose="02020603050405020304" charset="0"/>
              </a:rPr>
              <a:t>，</a:t>
            </a:r>
            <a:r>
              <a:rPr lang="en-US" altLang="zh-CN" sz="2400" dirty="0">
                <a:latin typeface="Times New Roman" panose="02020603050405020304" charset="0"/>
              </a:rPr>
              <a:t>(Y)+1 →Z </a:t>
            </a:r>
            <a:r>
              <a:rPr lang="zh-CN" altLang="en-US" sz="2400" dirty="0">
                <a:latin typeface="Times New Roman" panose="02020603050405020304" charset="0"/>
              </a:rPr>
              <a:t>；取指令到</a:t>
            </a:r>
            <a:r>
              <a:rPr lang="en-US" altLang="zh-CN" sz="2400" dirty="0">
                <a:latin typeface="Times New Roman" panose="02020603050405020304" charset="0"/>
              </a:rPr>
              <a:t>IR, PC</a:t>
            </a:r>
            <a:r>
              <a:rPr lang="zh-CN" altLang="en-US" sz="2400" dirty="0">
                <a:latin typeface="Times New Roman" panose="02020603050405020304" charset="0"/>
              </a:rPr>
              <a:t>＋</a:t>
            </a:r>
            <a:r>
              <a:rPr lang="en-US" altLang="zh-CN" sz="2400" dirty="0">
                <a:latin typeface="Times New Roman" panose="02020603050405020304" charset="0"/>
              </a:rPr>
              <a:t>1</a:t>
            </a:r>
            <a:r>
              <a:rPr lang="zh-CN" altLang="en-US" sz="2400" dirty="0">
                <a:latin typeface="Times New Roman" panose="02020603050405020304" charset="0"/>
              </a:rPr>
              <a:t>暂存</a:t>
            </a:r>
            <a:r>
              <a:rPr lang="en-US" altLang="zh-CN" sz="2400" dirty="0">
                <a:latin typeface="Times New Roman" panose="02020603050405020304" charset="0"/>
              </a:rPr>
              <a:t>Z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(3)</a:t>
            </a:r>
            <a:r>
              <a:rPr lang="en-US" altLang="zh-CN" sz="2400" dirty="0">
                <a:latin typeface="Times New Roman" panose="02020603050405020304" charset="0"/>
              </a:rPr>
              <a:t> (Z)→PC                        </a:t>
            </a:r>
            <a:r>
              <a:rPr lang="zh-CN" altLang="en-US" sz="2400" dirty="0">
                <a:latin typeface="Times New Roman" panose="02020603050405020304" charset="0"/>
              </a:rPr>
              <a:t>；</a:t>
            </a:r>
            <a:r>
              <a:rPr lang="en-US" altLang="zh-CN" sz="2400" dirty="0">
                <a:latin typeface="Times New Roman" panose="02020603050405020304" charset="0"/>
              </a:rPr>
              <a:t>PC</a:t>
            </a:r>
            <a:r>
              <a:rPr lang="zh-CN" altLang="en-US" sz="2400" dirty="0">
                <a:latin typeface="Times New Roman" panose="02020603050405020304" charset="0"/>
              </a:rPr>
              <a:t>＋</a:t>
            </a:r>
            <a:r>
              <a:rPr lang="en-US" altLang="zh-CN" sz="2400" dirty="0">
                <a:latin typeface="Times New Roman" panose="02020603050405020304" charset="0"/>
              </a:rPr>
              <a:t>1→PC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charset="0"/>
              </a:rPr>
              <a:t>(4)(R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400" dirty="0">
                <a:latin typeface="Times New Roman" panose="02020603050405020304" charset="0"/>
              </a:rPr>
              <a:t>)→MAR</a:t>
            </a:r>
            <a:r>
              <a:rPr lang="zh-CN" altLang="en-US" sz="2400" dirty="0">
                <a:latin typeface="Times New Roman" panose="02020603050405020304" charset="0"/>
              </a:rPr>
              <a:t>，</a:t>
            </a:r>
            <a:r>
              <a:rPr lang="en-US" altLang="zh-CN" sz="2400" dirty="0">
                <a:latin typeface="Times New Roman" panose="02020603050405020304" charset="0"/>
              </a:rPr>
              <a:t>Read        </a:t>
            </a:r>
            <a:r>
              <a:rPr lang="zh-CN" altLang="en-US" sz="2400" dirty="0">
                <a:latin typeface="Times New Roman" panose="02020603050405020304" charset="0"/>
              </a:rPr>
              <a:t>；送源操作数地址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charset="0"/>
              </a:rPr>
              <a:t>(5) (M→MDR)→Y               </a:t>
            </a:r>
            <a:r>
              <a:rPr lang="zh-CN" altLang="en-US" sz="2400" dirty="0">
                <a:latin typeface="Times New Roman" panose="02020603050405020304" charset="0"/>
              </a:rPr>
              <a:t>；取出源操作数到</a:t>
            </a:r>
            <a:r>
              <a:rPr lang="en-US" altLang="zh-CN" sz="2400" dirty="0">
                <a:latin typeface="Times New Roman" panose="02020603050405020304" charset="0"/>
              </a:rPr>
              <a:t>Y</a:t>
            </a:r>
            <a:r>
              <a:rPr lang="zh-CN" altLang="en-US" sz="2400" dirty="0">
                <a:latin typeface="Times New Roman" panose="02020603050405020304" charset="0"/>
              </a:rPr>
              <a:t>中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charset="0"/>
              </a:rPr>
              <a:t>(6)(Y)</a:t>
            </a:r>
            <a:r>
              <a:rPr lang="zh-CN" altLang="en-US" sz="2400" dirty="0">
                <a:latin typeface="Times New Roman" panose="02020603050405020304" charset="0"/>
              </a:rPr>
              <a:t>＋</a:t>
            </a:r>
            <a:r>
              <a:rPr lang="en-US" altLang="zh-CN" sz="2400" dirty="0">
                <a:latin typeface="Times New Roman" panose="02020603050405020304" charset="0"/>
              </a:rPr>
              <a:t>(R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dirty="0">
                <a:latin typeface="Times New Roman" panose="02020603050405020304" charset="0"/>
              </a:rPr>
              <a:t>)→Z               </a:t>
            </a:r>
            <a:r>
              <a:rPr lang="zh-CN" altLang="en-US" sz="2400" dirty="0">
                <a:latin typeface="Times New Roman" panose="02020603050405020304" charset="0"/>
              </a:rPr>
              <a:t>；执行加法运算，结果暂存</a:t>
            </a:r>
            <a:r>
              <a:rPr lang="en-US" altLang="zh-CN" sz="2400" dirty="0">
                <a:latin typeface="Times New Roman" panose="02020603050405020304" charset="0"/>
              </a:rPr>
              <a:t>Z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charset="0"/>
              </a:rPr>
              <a:t>(7)(Z)→R</a:t>
            </a:r>
            <a:r>
              <a:rPr lang="en-US" altLang="zh-CN" sz="2400" baseline="-25000" dirty="0">
                <a:latin typeface="Times New Roman" panose="02020603050405020304" charset="0"/>
              </a:rPr>
              <a:t>0                                 </a:t>
            </a:r>
            <a:r>
              <a:rPr lang="zh-CN" altLang="en-US" sz="2400" dirty="0">
                <a:latin typeface="Times New Roman" panose="02020603050405020304" charset="0"/>
              </a:rPr>
              <a:t>；加法结果送回目标寄存器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solidFill>
                <a:srgbClr val="FF00FF"/>
              </a:solidFill>
              <a:latin typeface="Times New Roman" panose="0202060305040502030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B07602-756D-4C21-8400-70097CFCA3B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26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Picture 3" descr="单总线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88585" y="379095"/>
            <a:ext cx="7003415" cy="6099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91135" y="4635500"/>
            <a:ext cx="4077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ADD (R</a:t>
            </a:r>
            <a:r>
              <a:rPr kumimoji="1" lang="en-US" altLang="zh-CN" sz="3600" b="1" baseline="-25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en-US" altLang="zh-CN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kumimoji="1" lang="en-US" altLang="zh-CN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kumimoji="1" lang="en-US" altLang="zh-CN" sz="3600" b="1" baseline="-25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Rectangle 2"/>
          <p:cNvSpPr>
            <a:spLocks noGrp="1"/>
          </p:cNvSpPr>
          <p:nvPr>
            <p:ph type="title" idx="4294967295"/>
          </p:nvPr>
        </p:nvSpPr>
        <p:spPr>
          <a:xfrm>
            <a:off x="1905000" y="381000"/>
            <a:ext cx="8001000" cy="609600"/>
          </a:xfrm>
        </p:spPr>
        <p:txBody>
          <a:bodyPr vert="horz" wrap="square" lIns="91440" tIns="45720" rIns="91440" bIns="45720" anchor="t" anchorCtr="0">
            <a:normAutofit fontScale="90000"/>
          </a:bodyPr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操作流程和控制信号序列</a:t>
            </a:r>
            <a:r>
              <a:rPr lang="zh-CN" altLang="en-US" dirty="0"/>
              <a:t> </a:t>
            </a:r>
          </a:p>
        </p:txBody>
      </p:sp>
      <p:sp>
        <p:nvSpPr>
          <p:cNvPr id="54280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单总线时： </a:t>
            </a:r>
            <a:r>
              <a:rPr lang="en-US" altLang="zh-CN" dirty="0"/>
              <a:t>ADD (R1),R0</a:t>
            </a:r>
            <a:r>
              <a:rPr lang="zh-CN" altLang="en-US" dirty="0"/>
              <a:t>（共</a:t>
            </a:r>
            <a:r>
              <a:rPr lang="en-US" altLang="zh-CN" dirty="0"/>
              <a:t>7</a:t>
            </a:r>
            <a:r>
              <a:rPr lang="zh-CN" altLang="en-US" dirty="0"/>
              <a:t>步）</a:t>
            </a:r>
            <a:endParaRPr lang="zh-CN" altLang="zh-CN" dirty="0"/>
          </a:p>
        </p:txBody>
      </p:sp>
      <p:sp>
        <p:nvSpPr>
          <p:cNvPr id="54281" name="Rectangle 4"/>
          <p:cNvSpPr/>
          <p:nvPr/>
        </p:nvSpPr>
        <p:spPr>
          <a:xfrm>
            <a:off x="3867150" y="2538413"/>
            <a:ext cx="914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zh-CN" sz="2400" b="0" dirty="0">
              <a:latin typeface="Times New Roman" panose="0202060305040502030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352675" y="2255838"/>
          <a:ext cx="7553325" cy="384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4440"/>
                <a:gridCol w="3778885"/>
              </a:tblGrid>
              <a:tr h="474156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baseline="0" dirty="0">
                          <a:solidFill>
                            <a:schemeClr val="tx1"/>
                          </a:solidFill>
                          <a:effectLst/>
                        </a:rPr>
                        <a:t>操作流程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baseline="0" dirty="0">
                          <a:solidFill>
                            <a:schemeClr val="tx1"/>
                          </a:solidFill>
                          <a:effectLst/>
                        </a:rPr>
                        <a:t>控制信号序列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15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(1) (PC)→MAR</a:t>
                      </a:r>
                      <a:r>
                        <a:rPr lang="zh-CN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80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Read,PC→Y</a:t>
                      </a:r>
                      <a:endParaRPr lang="zh-CN" sz="18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PCout</a:t>
                      </a:r>
                      <a:r>
                        <a:rPr lang="zh-CN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800" b="1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MARin</a:t>
                      </a:r>
                      <a:r>
                        <a:rPr lang="zh-CN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r>
                        <a:rPr lang="zh-CN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Yin</a:t>
                      </a:r>
                      <a:endParaRPr lang="zh-CN" sz="18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669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(2) (MDR)→IR, (Y)+1→Z</a:t>
                      </a:r>
                      <a:endParaRPr lang="zh-CN" sz="18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MDRout</a:t>
                      </a:r>
                      <a:r>
                        <a:rPr lang="zh-CN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800" b="1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IRin</a:t>
                      </a:r>
                      <a:r>
                        <a:rPr lang="zh-CN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800" b="1" kern="100" baseline="0" dirty="0">
                          <a:solidFill>
                            <a:srgbClr val="C00000"/>
                          </a:solidFill>
                          <a:effectLst/>
                        </a:rPr>
                        <a:t>A+1</a:t>
                      </a:r>
                      <a:r>
                        <a:rPr lang="zh-CN" sz="1800" b="1" kern="100" baseline="0" dirty="0">
                          <a:solidFill>
                            <a:srgbClr val="C00000"/>
                          </a:solidFill>
                          <a:effectLst/>
                        </a:rPr>
                        <a:t>（</a:t>
                      </a:r>
                      <a:r>
                        <a:rPr lang="en-US" sz="1800" b="1" kern="100" baseline="0" dirty="0">
                          <a:solidFill>
                            <a:srgbClr val="C00000"/>
                          </a:solidFill>
                          <a:effectLst/>
                        </a:rPr>
                        <a:t>INC</a:t>
                      </a:r>
                      <a:r>
                        <a:rPr lang="zh-CN" sz="1800" b="1" kern="100" baseline="0" dirty="0">
                          <a:solidFill>
                            <a:srgbClr val="C00000"/>
                          </a:solidFill>
                          <a:effectLst/>
                        </a:rPr>
                        <a:t>）</a:t>
                      </a:r>
                      <a:r>
                        <a:rPr lang="zh-CN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Zin</a:t>
                      </a:r>
                      <a:endParaRPr lang="zh-CN" sz="18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15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baseline="0">
                          <a:solidFill>
                            <a:schemeClr val="tx1"/>
                          </a:solidFill>
                          <a:effectLst/>
                        </a:rPr>
                        <a:t>(3) (Z) →PC</a:t>
                      </a:r>
                      <a:endParaRPr lang="zh-CN" sz="18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Zout</a:t>
                      </a:r>
                      <a:r>
                        <a:rPr lang="zh-CN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800" b="1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PCin</a:t>
                      </a:r>
                      <a:endParaRPr lang="zh-CN" sz="18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156">
                <a:tc>
                  <a:txBody>
                    <a:bodyPr/>
                    <a:lstStyle/>
                    <a:p>
                      <a:pPr algn="just"/>
                      <a:r>
                        <a:rPr lang="pt-BR" sz="1800" kern="100" baseline="0">
                          <a:solidFill>
                            <a:schemeClr val="tx1"/>
                          </a:solidFill>
                          <a:effectLst/>
                        </a:rPr>
                        <a:t>(4) (R1)→MAR</a:t>
                      </a:r>
                      <a:r>
                        <a:rPr lang="zh-CN" sz="1800" kern="100" baseline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pt-BR" sz="1800" kern="100" baseline="0"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lang="zh-CN" sz="18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R1out</a:t>
                      </a:r>
                      <a:r>
                        <a:rPr lang="zh-CN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pt-BR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MARin</a:t>
                      </a:r>
                      <a:r>
                        <a:rPr lang="zh-CN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pt-BR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lang="zh-CN" sz="18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655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baseline="0">
                          <a:solidFill>
                            <a:schemeClr val="tx1"/>
                          </a:solidFill>
                          <a:effectLst/>
                        </a:rPr>
                        <a:t>(5) (MDR)→Y</a:t>
                      </a:r>
                      <a:endParaRPr lang="zh-CN" sz="18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MDRout</a:t>
                      </a:r>
                      <a:r>
                        <a:rPr lang="zh-CN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Yin</a:t>
                      </a:r>
                      <a:endParaRPr lang="zh-CN" sz="18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15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baseline="0">
                          <a:solidFill>
                            <a:schemeClr val="tx1"/>
                          </a:solidFill>
                          <a:effectLst/>
                        </a:rPr>
                        <a:t>(6) (Y)+(R0)→Z</a:t>
                      </a:r>
                      <a:endParaRPr lang="zh-CN" sz="18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R0out</a:t>
                      </a:r>
                      <a:r>
                        <a:rPr lang="zh-CN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pt-BR" sz="1800" b="1" kern="100" baseline="0" dirty="0">
                          <a:solidFill>
                            <a:srgbClr val="C00000"/>
                          </a:solidFill>
                          <a:effectLst/>
                        </a:rPr>
                        <a:t>A+B(ADD)</a:t>
                      </a:r>
                      <a:r>
                        <a:rPr lang="zh-CN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Zin</a:t>
                      </a:r>
                      <a:endParaRPr lang="zh-CN" sz="18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15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(7) (Z) →R0</a:t>
                      </a:r>
                      <a:endParaRPr lang="zh-CN" sz="18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Zout</a:t>
                      </a:r>
                      <a:r>
                        <a:rPr lang="zh-CN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pt-BR" sz="18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R0in</a:t>
                      </a:r>
                      <a:endParaRPr lang="zh-CN" sz="18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B07602-756D-4C21-8400-70097CFCA3B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b="13694"/>
          <a:stretch>
            <a:fillRect/>
          </a:stretch>
        </p:blipFill>
        <p:spPr>
          <a:xfrm>
            <a:off x="0" y="3333750"/>
            <a:ext cx="8105775" cy="3041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15" y="883920"/>
            <a:ext cx="5962650" cy="5734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0" y="1313815"/>
            <a:ext cx="7372350" cy="1038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" y="2514600"/>
            <a:ext cx="705802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985520"/>
            <a:ext cx="7486650" cy="4886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1313815"/>
            <a:ext cx="8086725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985520"/>
            <a:ext cx="7486650" cy="4886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20" y="4776470"/>
            <a:ext cx="70199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/>
          </p:cNvSpPr>
          <p:nvPr>
            <p:ph type="title"/>
          </p:nvPr>
        </p:nvSpPr>
        <p:spPr>
          <a:xfrm>
            <a:off x="1738630" y="1391920"/>
            <a:ext cx="8001000" cy="45720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eaLnBrk="1" hangingPunct="1"/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例：优先级顺序为 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1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2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3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4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5 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时的屏蔽码</a:t>
            </a:r>
          </a:p>
        </p:txBody>
      </p:sp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1847215" y="2123440"/>
          <a:ext cx="8358188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4" imgW="4962525" imgH="1924050" progId="PBrush">
                  <p:embed/>
                </p:oleObj>
              </mc:Choice>
              <mc:Fallback>
                <p:oleObj r:id="rId4" imgW="4962525" imgH="1924050" progId="PBrush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7215" y="2123440"/>
                        <a:ext cx="8358188" cy="419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6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31</a:t>
            </a:fld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习题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idx="1"/>
          </p:nvPr>
        </p:nvSpPr>
        <p:spPr>
          <a:xfrm>
            <a:off x="2209800" y="685800"/>
            <a:ext cx="7772400" cy="5638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Pct val="70000"/>
            </a:pP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   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中断源   用户程序           中断服务程序</a:t>
            </a:r>
          </a:p>
        </p:txBody>
      </p:sp>
      <p:sp>
        <p:nvSpPr>
          <p:cNvPr id="129027" name="Line 3"/>
          <p:cNvSpPr/>
          <p:nvPr/>
        </p:nvSpPr>
        <p:spPr>
          <a:xfrm>
            <a:off x="2590800" y="990600"/>
            <a:ext cx="0" cy="4800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9028" name="Text Box 4"/>
          <p:cNvSpPr txBox="1"/>
          <p:nvPr/>
        </p:nvSpPr>
        <p:spPr>
          <a:xfrm>
            <a:off x="3641725" y="1568450"/>
            <a:ext cx="625475" cy="52197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9029" name="Line 6"/>
          <p:cNvSpPr/>
          <p:nvPr/>
        </p:nvSpPr>
        <p:spPr>
          <a:xfrm>
            <a:off x="5105400" y="1219200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30" name="Text Box 7"/>
          <p:cNvSpPr txBox="1"/>
          <p:nvPr/>
        </p:nvSpPr>
        <p:spPr>
          <a:xfrm>
            <a:off x="6710045" y="1143000"/>
            <a:ext cx="2895600" cy="52197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1     2     3     4     5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29031" name="Group 62"/>
          <p:cNvGrpSpPr/>
          <p:nvPr/>
        </p:nvGrpSpPr>
        <p:grpSpPr>
          <a:xfrm>
            <a:off x="2703513" y="1295400"/>
            <a:ext cx="2325688" cy="522288"/>
            <a:chOff x="743" y="816"/>
            <a:chExt cx="1465" cy="329"/>
          </a:xfrm>
        </p:grpSpPr>
        <p:sp>
          <p:nvSpPr>
            <p:cNvPr id="129085" name="Text Box 5"/>
            <p:cNvSpPr txBox="1"/>
            <p:nvPr/>
          </p:nvSpPr>
          <p:spPr>
            <a:xfrm>
              <a:off x="743" y="816"/>
              <a:ext cx="902" cy="32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32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</a:rPr>
                <a:t>，</a:t>
              </a: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</a:rPr>
                <a:t>，</a:t>
              </a: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29086" name="Line 8"/>
            <p:cNvSpPr/>
            <p:nvPr/>
          </p:nvSpPr>
          <p:spPr>
            <a:xfrm>
              <a:off x="1680" y="1056"/>
              <a:ext cx="52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29055" name="Line 32"/>
          <p:cNvSpPr/>
          <p:nvPr/>
        </p:nvSpPr>
        <p:spPr>
          <a:xfrm>
            <a:off x="5105400" y="4648200"/>
            <a:ext cx="0" cy="114300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9056" name="Text Box 33"/>
          <p:cNvSpPr txBox="1"/>
          <p:nvPr/>
        </p:nvSpPr>
        <p:spPr>
          <a:xfrm>
            <a:off x="2666207" y="5334000"/>
            <a:ext cx="815975" cy="52197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129057" name="Text Box 34"/>
          <p:cNvSpPr txBox="1"/>
          <p:nvPr/>
        </p:nvSpPr>
        <p:spPr>
          <a:xfrm>
            <a:off x="3429635" y="2438400"/>
            <a:ext cx="360680" cy="52197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29058" name="Line 35"/>
          <p:cNvSpPr/>
          <p:nvPr/>
        </p:nvSpPr>
        <p:spPr>
          <a:xfrm>
            <a:off x="4191000" y="2667000"/>
            <a:ext cx="8382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9059" name="Text Box 36"/>
          <p:cNvSpPr txBox="1"/>
          <p:nvPr/>
        </p:nvSpPr>
        <p:spPr>
          <a:xfrm>
            <a:off x="3066733" y="2895600"/>
            <a:ext cx="895985" cy="52197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29060" name="Line 37"/>
          <p:cNvSpPr/>
          <p:nvPr/>
        </p:nvSpPr>
        <p:spPr>
          <a:xfrm>
            <a:off x="4191000" y="3138488"/>
            <a:ext cx="8382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7798" name="Line 38"/>
          <p:cNvSpPr/>
          <p:nvPr/>
        </p:nvSpPr>
        <p:spPr>
          <a:xfrm>
            <a:off x="5105083" y="1684338"/>
            <a:ext cx="1828800" cy="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7799" name="Line 39"/>
          <p:cNvSpPr/>
          <p:nvPr/>
        </p:nvSpPr>
        <p:spPr>
          <a:xfrm>
            <a:off x="6934200" y="1676400"/>
            <a:ext cx="0" cy="22860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800" name="Line 40"/>
          <p:cNvSpPr/>
          <p:nvPr/>
        </p:nvSpPr>
        <p:spPr>
          <a:xfrm flipH="1">
            <a:off x="5105400" y="1905000"/>
            <a:ext cx="1828800" cy="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7801" name="Line 41"/>
          <p:cNvSpPr/>
          <p:nvPr/>
        </p:nvSpPr>
        <p:spPr>
          <a:xfrm>
            <a:off x="5105400" y="1905000"/>
            <a:ext cx="0" cy="15240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802" name="Line 42"/>
          <p:cNvSpPr/>
          <p:nvPr/>
        </p:nvSpPr>
        <p:spPr>
          <a:xfrm>
            <a:off x="5105400" y="2060575"/>
            <a:ext cx="2438400" cy="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7803" name="Line 43"/>
          <p:cNvSpPr/>
          <p:nvPr/>
        </p:nvSpPr>
        <p:spPr>
          <a:xfrm>
            <a:off x="7543800" y="2057400"/>
            <a:ext cx="0" cy="22860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804" name="Line 44"/>
          <p:cNvSpPr/>
          <p:nvPr/>
        </p:nvSpPr>
        <p:spPr>
          <a:xfrm flipH="1">
            <a:off x="5105400" y="2286000"/>
            <a:ext cx="2438400" cy="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7805" name="Line 45"/>
          <p:cNvSpPr/>
          <p:nvPr/>
        </p:nvSpPr>
        <p:spPr>
          <a:xfrm>
            <a:off x="5105400" y="2286000"/>
            <a:ext cx="0" cy="15240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806" name="Line 46"/>
          <p:cNvSpPr/>
          <p:nvPr/>
        </p:nvSpPr>
        <p:spPr>
          <a:xfrm>
            <a:off x="5105400" y="2438400"/>
            <a:ext cx="3733800" cy="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7807" name="Line 47"/>
          <p:cNvSpPr/>
          <p:nvPr/>
        </p:nvSpPr>
        <p:spPr>
          <a:xfrm>
            <a:off x="8839200" y="2438400"/>
            <a:ext cx="0" cy="22860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808" name="Line 48"/>
          <p:cNvSpPr/>
          <p:nvPr/>
        </p:nvSpPr>
        <p:spPr>
          <a:xfrm flipH="1">
            <a:off x="8229600" y="2667000"/>
            <a:ext cx="609600" cy="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7809" name="Line 49"/>
          <p:cNvSpPr/>
          <p:nvPr/>
        </p:nvSpPr>
        <p:spPr>
          <a:xfrm>
            <a:off x="8229600" y="2667000"/>
            <a:ext cx="0" cy="38100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810" name="Line 50"/>
          <p:cNvSpPr/>
          <p:nvPr/>
        </p:nvSpPr>
        <p:spPr>
          <a:xfrm flipH="1">
            <a:off x="6858000" y="3048000"/>
            <a:ext cx="1371600" cy="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7811" name="Line 51"/>
          <p:cNvSpPr/>
          <p:nvPr/>
        </p:nvSpPr>
        <p:spPr>
          <a:xfrm>
            <a:off x="6858000" y="3048000"/>
            <a:ext cx="0" cy="22860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812" name="Line 52"/>
          <p:cNvSpPr/>
          <p:nvPr/>
        </p:nvSpPr>
        <p:spPr>
          <a:xfrm>
            <a:off x="6858000" y="3276600"/>
            <a:ext cx="1371600" cy="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7813" name="Line 53"/>
          <p:cNvSpPr/>
          <p:nvPr/>
        </p:nvSpPr>
        <p:spPr>
          <a:xfrm>
            <a:off x="8229600" y="3276600"/>
            <a:ext cx="0" cy="22860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814" name="Line 54"/>
          <p:cNvSpPr/>
          <p:nvPr/>
        </p:nvSpPr>
        <p:spPr>
          <a:xfrm>
            <a:off x="8229600" y="3505200"/>
            <a:ext cx="609600" cy="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7815" name="Line 55"/>
          <p:cNvSpPr/>
          <p:nvPr/>
        </p:nvSpPr>
        <p:spPr>
          <a:xfrm flipH="1">
            <a:off x="8839200" y="3505200"/>
            <a:ext cx="0" cy="38100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816" name="Line 56"/>
          <p:cNvSpPr/>
          <p:nvPr/>
        </p:nvSpPr>
        <p:spPr>
          <a:xfrm flipH="1">
            <a:off x="5105400" y="3886200"/>
            <a:ext cx="3733800" cy="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7817" name="Line 57"/>
          <p:cNvSpPr/>
          <p:nvPr/>
        </p:nvSpPr>
        <p:spPr>
          <a:xfrm>
            <a:off x="5105400" y="3886200"/>
            <a:ext cx="0" cy="30480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818" name="Line 58"/>
          <p:cNvSpPr/>
          <p:nvPr/>
        </p:nvSpPr>
        <p:spPr>
          <a:xfrm>
            <a:off x="5105400" y="4191000"/>
            <a:ext cx="4343400" cy="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7819" name="Line 59"/>
          <p:cNvSpPr/>
          <p:nvPr/>
        </p:nvSpPr>
        <p:spPr>
          <a:xfrm>
            <a:off x="9448800" y="4191000"/>
            <a:ext cx="0" cy="45720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820" name="Line 60"/>
          <p:cNvSpPr/>
          <p:nvPr/>
        </p:nvSpPr>
        <p:spPr>
          <a:xfrm flipH="1">
            <a:off x="5105400" y="4648200"/>
            <a:ext cx="4343400" cy="0"/>
          </a:xfrm>
          <a:prstGeom prst="line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9084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32</a:t>
            </a:fld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5157470"/>
            <a:ext cx="371284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>
              <a:buSzPct val="70000"/>
            </a:pPr>
            <a:r>
              <a:rPr kumimoji="1" lang="en-US" altLang="zh-CN" sz="2000" u="sng" dirty="0">
                <a:latin typeface="+mn-ea"/>
                <a:ea typeface="+mn-ea"/>
                <a:cs typeface="+mn-ea"/>
                <a:sym typeface="+mn-ea"/>
              </a:rPr>
              <a:t>(1) </a:t>
            </a:r>
            <a:r>
              <a:rPr kumimoji="1" lang="zh-CN" altLang="en-US" sz="2000" u="sng" dirty="0">
                <a:latin typeface="+mn-ea"/>
                <a:ea typeface="+mn-ea"/>
                <a:cs typeface="+mn-ea"/>
                <a:sym typeface="+mn-ea"/>
              </a:rPr>
              <a:t>中断</a:t>
            </a:r>
            <a:r>
              <a:rPr kumimoji="1" lang="en-US" altLang="zh-CN" sz="2000" u="sng" dirty="0">
                <a:latin typeface="+mn-ea"/>
                <a:ea typeface="+mn-ea"/>
                <a:cs typeface="+mn-ea"/>
                <a:sym typeface="+mn-ea"/>
              </a:rPr>
              <a:t>1</a:t>
            </a:r>
            <a:r>
              <a:rPr kumimoji="1" lang="zh-CN" altLang="en-US" sz="2000" u="sng" dirty="0">
                <a:latin typeface="+mn-ea"/>
                <a:ea typeface="+mn-ea"/>
                <a:cs typeface="+mn-ea"/>
                <a:sym typeface="+mn-ea"/>
              </a:rPr>
              <a:t>，</a:t>
            </a:r>
            <a:r>
              <a:rPr kumimoji="1" lang="en-US" altLang="zh-CN" sz="2000" u="sng" dirty="0">
                <a:latin typeface="+mn-ea"/>
                <a:ea typeface="+mn-ea"/>
                <a:cs typeface="+mn-ea"/>
                <a:sym typeface="+mn-ea"/>
              </a:rPr>
              <a:t>2</a:t>
            </a:r>
            <a:r>
              <a:rPr kumimoji="1" lang="zh-CN" altLang="en-US" sz="2000" u="sng" dirty="0">
                <a:latin typeface="+mn-ea"/>
                <a:ea typeface="+mn-ea"/>
                <a:cs typeface="+mn-ea"/>
                <a:sym typeface="+mn-ea"/>
              </a:rPr>
              <a:t>，</a:t>
            </a:r>
            <a:r>
              <a:rPr kumimoji="1" lang="en-US" altLang="zh-CN" sz="2000" u="sng" dirty="0">
                <a:latin typeface="+mn-ea"/>
                <a:ea typeface="+mn-ea"/>
                <a:cs typeface="+mn-ea"/>
                <a:sym typeface="+mn-ea"/>
              </a:rPr>
              <a:t>4 </a:t>
            </a:r>
            <a:r>
              <a:rPr kumimoji="1" lang="zh-CN" altLang="en-US" sz="2000" u="sng" dirty="0">
                <a:latin typeface="+mn-ea"/>
                <a:ea typeface="+mn-ea"/>
                <a:cs typeface="+mn-ea"/>
                <a:sym typeface="+mn-ea"/>
              </a:rPr>
              <a:t>提出请求；</a:t>
            </a:r>
          </a:p>
          <a:p>
            <a:pPr algn="l" eaLnBrk="1" hangingPunct="1">
              <a:buSzPct val="70000"/>
            </a:pPr>
            <a:r>
              <a:rPr kumimoji="1" lang="en-US" altLang="zh-CN" sz="2000" u="sng" dirty="0">
                <a:latin typeface="+mn-ea"/>
                <a:ea typeface="+mn-ea"/>
                <a:cs typeface="+mn-ea"/>
                <a:sym typeface="+mn-ea"/>
              </a:rPr>
              <a:t>(2) </a:t>
            </a:r>
            <a:r>
              <a:rPr kumimoji="1" lang="zh-CN" altLang="en-US" sz="2000" u="sng" dirty="0">
                <a:latin typeface="+mn-ea"/>
                <a:ea typeface="+mn-ea"/>
                <a:cs typeface="+mn-ea"/>
                <a:sym typeface="+mn-ea"/>
              </a:rPr>
              <a:t>在处理中断</a:t>
            </a:r>
            <a:r>
              <a:rPr kumimoji="1" lang="en-US" altLang="zh-CN" sz="2000" u="sng" dirty="0">
                <a:latin typeface="+mn-ea"/>
                <a:ea typeface="+mn-ea"/>
                <a:cs typeface="+mn-ea"/>
                <a:sym typeface="+mn-ea"/>
              </a:rPr>
              <a:t>4</a:t>
            </a:r>
            <a:r>
              <a:rPr kumimoji="1" lang="zh-CN" altLang="en-US" sz="2000" u="sng" dirty="0">
                <a:latin typeface="+mn-ea"/>
                <a:ea typeface="+mn-ea"/>
                <a:cs typeface="+mn-ea"/>
                <a:sym typeface="+mn-ea"/>
              </a:rPr>
              <a:t>过程中，又有中断</a:t>
            </a:r>
            <a:r>
              <a:rPr kumimoji="1" lang="en-US" altLang="zh-CN" sz="2000" u="sng" dirty="0">
                <a:latin typeface="+mn-ea"/>
                <a:ea typeface="+mn-ea"/>
                <a:cs typeface="+mn-ea"/>
                <a:sym typeface="+mn-ea"/>
              </a:rPr>
              <a:t>3</a:t>
            </a:r>
            <a:r>
              <a:rPr kumimoji="1" lang="zh-CN" altLang="en-US" sz="2000" u="sng" dirty="0">
                <a:latin typeface="+mn-ea"/>
                <a:ea typeface="+mn-ea"/>
                <a:cs typeface="+mn-ea"/>
                <a:sym typeface="+mn-ea"/>
              </a:rPr>
              <a:t>提出请求；</a:t>
            </a:r>
            <a:endParaRPr kumimoji="1" lang="zh-CN" altLang="en-US" sz="2000" u="sng" kern="1200" dirty="0">
              <a:latin typeface="+mn-ea"/>
              <a:ea typeface="+mn-ea"/>
              <a:cs typeface="+mn-ea"/>
            </a:endParaRPr>
          </a:p>
          <a:p>
            <a:pPr algn="l" eaLnBrk="1" hangingPunct="1">
              <a:buSzPct val="70000"/>
            </a:pPr>
            <a:r>
              <a:rPr kumimoji="1" lang="en-US" altLang="zh-CN" sz="2000" u="sng" dirty="0">
                <a:latin typeface="+mn-ea"/>
                <a:ea typeface="+mn-ea"/>
                <a:cs typeface="+mn-ea"/>
                <a:sym typeface="+mn-ea"/>
              </a:rPr>
              <a:t>(3) </a:t>
            </a:r>
            <a:r>
              <a:rPr kumimoji="1" lang="zh-CN" altLang="en-US" sz="2000" u="sng" dirty="0">
                <a:latin typeface="+mn-ea"/>
                <a:ea typeface="+mn-ea"/>
                <a:cs typeface="+mn-ea"/>
                <a:sym typeface="+mn-ea"/>
              </a:rPr>
              <a:t>在处理中断</a:t>
            </a:r>
            <a:r>
              <a:rPr kumimoji="1" lang="en-US" altLang="zh-CN" sz="2000" u="sng" dirty="0">
                <a:latin typeface="+mn-ea"/>
                <a:ea typeface="+mn-ea"/>
                <a:cs typeface="+mn-ea"/>
                <a:sym typeface="+mn-ea"/>
              </a:rPr>
              <a:t>3</a:t>
            </a:r>
            <a:r>
              <a:rPr kumimoji="1" lang="zh-CN" altLang="en-US" sz="2000" u="sng" dirty="0">
                <a:latin typeface="+mn-ea"/>
                <a:ea typeface="+mn-ea"/>
                <a:cs typeface="+mn-ea"/>
                <a:sym typeface="+mn-ea"/>
              </a:rPr>
              <a:t>时，又出现</a:t>
            </a:r>
            <a:r>
              <a:rPr kumimoji="1" lang="en-US" altLang="zh-CN" sz="2000" u="sng" dirty="0">
                <a:latin typeface="+mn-ea"/>
                <a:ea typeface="+mn-ea"/>
                <a:cs typeface="+mn-ea"/>
                <a:sym typeface="+mn-ea"/>
              </a:rPr>
              <a:t>1</a:t>
            </a:r>
            <a:r>
              <a:rPr kumimoji="1" lang="zh-CN" altLang="en-US" sz="2000" u="sng" dirty="0">
                <a:latin typeface="+mn-ea"/>
                <a:ea typeface="+mn-ea"/>
                <a:cs typeface="+mn-ea"/>
                <a:sym typeface="+mn-ea"/>
              </a:rPr>
              <a:t>，</a:t>
            </a:r>
            <a:r>
              <a:rPr kumimoji="1" lang="en-US" altLang="zh-CN" sz="2000" u="sng" dirty="0">
                <a:latin typeface="+mn-ea"/>
                <a:ea typeface="+mn-ea"/>
                <a:cs typeface="+mn-ea"/>
                <a:sym typeface="+mn-ea"/>
              </a:rPr>
              <a:t>5</a:t>
            </a:r>
            <a:r>
              <a:rPr kumimoji="1" lang="zh-CN" altLang="en-US" sz="2000" u="sng" dirty="0">
                <a:latin typeface="+mn-ea"/>
                <a:ea typeface="+mn-ea"/>
                <a:cs typeface="+mn-ea"/>
                <a:sym typeface="+mn-ea"/>
              </a:rPr>
              <a:t>中断请求</a:t>
            </a:r>
            <a:r>
              <a:rPr kumimoji="1" lang="zh-CN" altLang="en-US" sz="2000" dirty="0">
                <a:latin typeface="+mn-ea"/>
                <a:ea typeface="+mn-ea"/>
                <a:cs typeface="+mn-ea"/>
                <a:sym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7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1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7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7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7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7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17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17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17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17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17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17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17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17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30580" y="1594485"/>
            <a:ext cx="108718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有一个</a:t>
            </a:r>
            <a:r>
              <a:rPr lang="en-US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K×32位的存储器，由</a:t>
            </a:r>
            <a:r>
              <a:rPr lang="en-US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K×8位的存储芯片构成，设计此存储体组成框图及写出地址划分。</a:t>
            </a: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435" y="4364990"/>
            <a:ext cx="2233295" cy="1980565"/>
          </a:xfrm>
          <a:prstGeom prst="rect">
            <a:avLst/>
          </a:prstGeom>
        </p:spPr>
      </p:pic>
      <p:sp>
        <p:nvSpPr>
          <p:cNvPr id="279558" name="Text Box 6"/>
          <p:cNvSpPr txBox="1"/>
          <p:nvPr/>
        </p:nvSpPr>
        <p:spPr>
          <a:xfrm>
            <a:off x="3719513" y="1557020"/>
            <a:ext cx="64627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某一 </a:t>
            </a:r>
            <a:r>
              <a:rPr lang="zh-CN" altLang="en-US" sz="2400" b="1" dirty="0">
                <a:latin typeface="Times New Roman" panose="02020603050405020304" charset="0"/>
              </a:rPr>
              <a:t>主存块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只能固定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b="1" dirty="0">
                <a:latin typeface="Times New Roman" panose="02020603050405020304" charset="0"/>
              </a:rPr>
              <a:t>映射到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某一 </a:t>
            </a:r>
            <a:r>
              <a:rPr lang="zh-CN" altLang="en-US" sz="2400" b="1" dirty="0">
                <a:latin typeface="Times New Roman" panose="02020603050405020304" charset="0"/>
              </a:rPr>
              <a:t>缓存块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2271713" y="1483995"/>
            <a:ext cx="1604962" cy="2198688"/>
            <a:chOff x="96" y="2462"/>
            <a:chExt cx="1011" cy="1385"/>
          </a:xfrm>
        </p:grpSpPr>
        <p:sp>
          <p:nvSpPr>
            <p:cNvPr id="129031" name="Text Box 8"/>
            <p:cNvSpPr txBox="1"/>
            <p:nvPr/>
          </p:nvSpPr>
          <p:spPr>
            <a:xfrm>
              <a:off x="96" y="2462"/>
              <a:ext cx="101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charset="0"/>
                </a:rPr>
                <a:t>直接映像</a:t>
              </a:r>
            </a:p>
          </p:txBody>
        </p:sp>
        <p:sp>
          <p:nvSpPr>
            <p:cNvPr id="129032" name="Text Box 9"/>
            <p:cNvSpPr txBox="1"/>
            <p:nvPr/>
          </p:nvSpPr>
          <p:spPr>
            <a:xfrm>
              <a:off x="96" y="2990"/>
              <a:ext cx="78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charset="0"/>
                </a:rPr>
                <a:t>全相联</a:t>
              </a:r>
            </a:p>
          </p:txBody>
        </p:sp>
        <p:sp>
          <p:nvSpPr>
            <p:cNvPr id="129033" name="Text Box 10"/>
            <p:cNvSpPr txBox="1"/>
            <p:nvPr/>
          </p:nvSpPr>
          <p:spPr>
            <a:xfrm>
              <a:off x="96" y="3518"/>
              <a:ext cx="78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charset="0"/>
                </a:rPr>
                <a:t>组相联</a:t>
              </a:r>
            </a:p>
          </p:txBody>
        </p:sp>
      </p:grpSp>
      <p:sp>
        <p:nvSpPr>
          <p:cNvPr id="279563" name="Text Box 11"/>
          <p:cNvSpPr txBox="1"/>
          <p:nvPr/>
        </p:nvSpPr>
        <p:spPr>
          <a:xfrm>
            <a:off x="3719513" y="2380933"/>
            <a:ext cx="68437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某一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b="1" dirty="0">
                <a:latin typeface="Times New Roman" panose="02020603050405020304" charset="0"/>
              </a:rPr>
              <a:t>主存块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能</a:t>
            </a:r>
            <a:r>
              <a:rPr lang="zh-CN" altLang="en-US" sz="2400" b="1" dirty="0">
                <a:latin typeface="Times New Roman" panose="02020603050405020304" charset="0"/>
              </a:rPr>
              <a:t> 映射到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任一 </a:t>
            </a:r>
            <a:r>
              <a:rPr lang="zh-CN" altLang="en-US" sz="2400" b="1" dirty="0">
                <a:latin typeface="Times New Roman" panose="02020603050405020304" charset="0"/>
              </a:rPr>
              <a:t>缓存块</a:t>
            </a:r>
          </a:p>
        </p:txBody>
      </p:sp>
      <p:sp>
        <p:nvSpPr>
          <p:cNvPr id="279564" name="Text Box 12"/>
          <p:cNvSpPr txBox="1"/>
          <p:nvPr/>
        </p:nvSpPr>
        <p:spPr>
          <a:xfrm>
            <a:off x="3719513" y="3219133"/>
            <a:ext cx="71485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某一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b="1" dirty="0">
                <a:latin typeface="Times New Roman" panose="02020603050405020304" charset="0"/>
              </a:rPr>
              <a:t>主存块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能 </a:t>
            </a:r>
            <a:r>
              <a:rPr lang="zh-CN" altLang="en-US" sz="2400" b="1" dirty="0">
                <a:latin typeface="Times New Roman" panose="02020603050405020304" charset="0"/>
              </a:rPr>
              <a:t>映射到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某一 </a:t>
            </a:r>
            <a:r>
              <a:rPr lang="zh-CN" altLang="en-US" sz="2400" b="1" dirty="0">
                <a:latin typeface="Times New Roman" panose="02020603050405020304" charset="0"/>
              </a:rPr>
              <a:t>缓存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组 </a:t>
            </a:r>
            <a:r>
              <a:rPr lang="zh-CN" altLang="en-US" sz="2400" b="1" dirty="0">
                <a:latin typeface="Times New Roman" panose="02020603050405020304" charset="0"/>
              </a:rPr>
              <a:t>中的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任一块</a:t>
            </a:r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9137" name="Rectang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133600" y="152400"/>
            <a:ext cx="8335963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Cache</a:t>
            </a:r>
            <a:r>
              <a:rPr kumimoji="1" lang="zh-CN" altLang="en-US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部分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365" y="3789045"/>
            <a:ext cx="3378835" cy="2943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070" y="4149090"/>
            <a:ext cx="3005455" cy="2402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/>
      <p:bldP spid="279563" grpId="0"/>
      <p:bldP spid="27956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35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100804" name="Rectangle 3"/>
          <p:cNvSpPr>
            <a:spLocks noGrp="1"/>
          </p:cNvSpPr>
          <p:nvPr>
            <p:ph type="body" idx="4294967295"/>
          </p:nvPr>
        </p:nvSpPr>
        <p:spPr>
          <a:xfrm>
            <a:off x="261620" y="549275"/>
            <a:ext cx="11021695" cy="5975350"/>
          </a:xfrm>
        </p:spPr>
        <p:txBody>
          <a:bodyPr vert="horz" wrap="square" lIns="91440" tIns="45720" rIns="91440" bIns="45720" anchor="t" anchorCtr="0">
            <a:normAutofit lnSpcReduction="2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例：某采用组相联映像的主存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-Cache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系统中，主存容量为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1MB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，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Cache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的容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量为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16KB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，按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256B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分块，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Cache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采用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4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路组相联。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(1) 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确定主存、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Cache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的地址结构。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(2) 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若主存地址为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ABCDEH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的单元要装入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Cache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，应装在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Cache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什么地址对应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highlight>
                  <a:srgbClr val="FFFF00"/>
                </a:highlight>
                <a:latin typeface="Times New Roman" panose="02020603050405020304" charset="0"/>
                <a:ea typeface="楷体_GB2312" pitchFamily="49" charset="-122"/>
              </a:rPr>
              <a:t>的单元中？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解： 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(1) ∵1MB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＝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lang="en-US" altLang="zh-CN" sz="2400" baseline="30000" dirty="0">
                <a:latin typeface="Times New Roman" panose="02020603050405020304" charset="0"/>
                <a:ea typeface="楷体_GB2312" pitchFamily="49" charset="-122"/>
              </a:rPr>
              <a:t>20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，∴主存地址长度为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20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位；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∵块大小为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256B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＝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lang="en-US" altLang="zh-CN" sz="2400" baseline="30000" dirty="0">
                <a:latin typeface="Times New Roman" panose="02020603050405020304" charset="0"/>
                <a:ea typeface="楷体_GB2312" pitchFamily="49" charset="-122"/>
              </a:rPr>
              <a:t>8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，∴块内偏移地址长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8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位；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主存可分为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lang="en-US" altLang="zh-CN" sz="2400" baseline="30000" dirty="0">
                <a:latin typeface="Times New Roman" panose="02020603050405020304" charset="0"/>
                <a:ea typeface="楷体_GB2312" pitchFamily="49" charset="-122"/>
              </a:rPr>
              <a:t>20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/2</a:t>
            </a:r>
            <a:r>
              <a:rPr lang="en-US" altLang="zh-CN" sz="2400" baseline="30000" dirty="0">
                <a:latin typeface="Times New Roman" panose="02020603050405020304" charset="0"/>
                <a:ea typeface="楷体_GB2312" pitchFamily="49" charset="-122"/>
              </a:rPr>
              <a:t>8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＝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lang="en-US" altLang="zh-CN" sz="2400" baseline="30000" dirty="0">
                <a:latin typeface="Times New Roman" panose="02020603050405020304" charset="0"/>
                <a:ea typeface="楷体_GB2312" pitchFamily="49" charset="-122"/>
              </a:rPr>
              <a:t>12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个块。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∵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16KB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＝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lang="en-US" altLang="zh-CN" sz="2400" baseline="30000" dirty="0">
                <a:latin typeface="Times New Roman" panose="02020603050405020304" charset="0"/>
                <a:ea typeface="楷体_GB2312" pitchFamily="49" charset="-122"/>
              </a:rPr>
              <a:t>14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，∴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Cache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地址长度为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14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位；其中块内偏移地址长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8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位；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Cache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可分为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lang="en-US" altLang="zh-CN" sz="2400" baseline="30000" dirty="0">
                <a:latin typeface="Times New Roman" panose="02020603050405020304" charset="0"/>
                <a:ea typeface="楷体_GB2312" pitchFamily="49" charset="-122"/>
              </a:rPr>
              <a:t>14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/2</a:t>
            </a:r>
            <a:r>
              <a:rPr lang="en-US" altLang="zh-CN" sz="2400" baseline="30000" dirty="0">
                <a:latin typeface="Times New Roman" panose="02020603050405020304" charset="0"/>
                <a:ea typeface="楷体_GB2312" pitchFamily="49" charset="-122"/>
              </a:rPr>
              <a:t>8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＝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lang="en-US" altLang="zh-CN" sz="2400" baseline="30000" dirty="0">
                <a:latin typeface="Times New Roman" panose="02020603050405020304" charset="0"/>
                <a:ea typeface="楷体_GB2312" pitchFamily="49" charset="-122"/>
              </a:rPr>
              <a:t>6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个块。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∵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Cache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中每组包含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4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块，∴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Cache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共分为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lang="en-US" altLang="zh-CN" sz="2400" baseline="30000" dirty="0">
                <a:latin typeface="Times New Roman" panose="02020603050405020304" charset="0"/>
                <a:ea typeface="楷体_GB2312" pitchFamily="49" charset="-122"/>
              </a:rPr>
              <a:t>6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/4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＝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16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组；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Cache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的组地址长度为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4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位，主存的组地址长度也为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4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位；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标识（组内块）地址为</a:t>
            </a: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>
                                            <p:txEl>
                                              <p:charRg st="13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>
                                            <p:txEl>
                                              <p:charRg st="167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>
                                            <p:txEl>
                                              <p:charRg st="193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>
                                            <p:txEl>
                                              <p:charRg st="212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>
                                            <p:txEl>
                                              <p:charRg st="251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>
                                            <p:txEl>
                                              <p:charRg st="272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>
                                            <p:txEl>
                                              <p:charRg st="305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>
                                            <p:txEl>
                                              <p:charRg st="334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36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49511" name="Rectangle 3"/>
          <p:cNvSpPr>
            <a:spLocks noGrp="1"/>
          </p:cNvSpPr>
          <p:nvPr>
            <p:ph type="body" idx="4294967295"/>
          </p:nvPr>
        </p:nvSpPr>
        <p:spPr>
          <a:xfrm>
            <a:off x="2209800" y="692150"/>
            <a:ext cx="7772400" cy="525145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</a:rPr>
              <a:t>主存与</a:t>
            </a:r>
            <a:r>
              <a:rPr lang="en-US" altLang="zh-CN" dirty="0">
                <a:latin typeface="Times New Roman" panose="02020603050405020304" charset="0"/>
              </a:rPr>
              <a:t>Cache</a:t>
            </a:r>
            <a:r>
              <a:rPr lang="zh-CN" altLang="en-US" dirty="0">
                <a:latin typeface="Times New Roman" panose="02020603050405020304" charset="0"/>
              </a:rPr>
              <a:t>地址</a:t>
            </a:r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/>
        </p:nvGraphicFramePr>
        <p:xfrm>
          <a:off x="3719513" y="2565400"/>
          <a:ext cx="6553200" cy="457200"/>
        </p:xfrm>
        <a:graphic>
          <a:graphicData uri="http://schemas.openxmlformats.org/drawingml/2006/table">
            <a:tbl>
              <a:tblPr/>
              <a:tblGrid>
                <a:gridCol w="3216275"/>
                <a:gridCol w="1203325"/>
                <a:gridCol w="213360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标识（组内块号）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组号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块内偏移量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522" name="Line 14"/>
          <p:cNvSpPr/>
          <p:nvPr/>
        </p:nvSpPr>
        <p:spPr>
          <a:xfrm>
            <a:off x="6935788" y="2205038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9523" name="Line 15"/>
          <p:cNvSpPr/>
          <p:nvPr/>
        </p:nvSpPr>
        <p:spPr>
          <a:xfrm>
            <a:off x="3719513" y="2998788"/>
            <a:ext cx="0" cy="38100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9524" name="Line 16"/>
          <p:cNvSpPr/>
          <p:nvPr/>
        </p:nvSpPr>
        <p:spPr>
          <a:xfrm>
            <a:off x="8139113" y="2998788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9525" name="Text Box 17"/>
          <p:cNvSpPr txBox="1"/>
          <p:nvPr/>
        </p:nvSpPr>
        <p:spPr>
          <a:xfrm>
            <a:off x="5776913" y="3012758"/>
            <a:ext cx="381000" cy="36893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2400" dirty="0">
                <a:latin typeface="Times New Roman" panose="02020603050405020304" charset="0"/>
              </a:rPr>
              <a:t>12</a:t>
            </a:r>
          </a:p>
        </p:txBody>
      </p:sp>
      <p:sp>
        <p:nvSpPr>
          <p:cNvPr id="149526" name="Line 18"/>
          <p:cNvSpPr/>
          <p:nvPr/>
        </p:nvSpPr>
        <p:spPr>
          <a:xfrm>
            <a:off x="8139113" y="2160588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9527" name="Text Box 19"/>
          <p:cNvSpPr txBox="1"/>
          <p:nvPr/>
        </p:nvSpPr>
        <p:spPr>
          <a:xfrm>
            <a:off x="7296150" y="2131695"/>
            <a:ext cx="381000" cy="36893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2400" dirty="0">
                <a:latin typeface="Times New Roman" panose="02020603050405020304" charset="0"/>
              </a:rPr>
              <a:t>4</a:t>
            </a:r>
          </a:p>
        </p:txBody>
      </p:sp>
      <p:sp>
        <p:nvSpPr>
          <p:cNvPr id="149528" name="Text Box 20"/>
          <p:cNvSpPr txBox="1"/>
          <p:nvPr/>
        </p:nvSpPr>
        <p:spPr>
          <a:xfrm>
            <a:off x="1966913" y="2539683"/>
            <a:ext cx="1371600" cy="36893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主存地址</a:t>
            </a:r>
          </a:p>
        </p:txBody>
      </p:sp>
      <p:sp>
        <p:nvSpPr>
          <p:cNvPr id="149529" name="Text Box 21"/>
          <p:cNvSpPr txBox="1"/>
          <p:nvPr/>
        </p:nvSpPr>
        <p:spPr>
          <a:xfrm>
            <a:off x="1966913" y="3682683"/>
            <a:ext cx="1524000" cy="36893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2400" dirty="0">
                <a:latin typeface="Times New Roman" panose="02020603050405020304" charset="0"/>
                <a:ea typeface="楷体_GB2312" pitchFamily="49" charset="-122"/>
              </a:rPr>
              <a:t>Cache</a:t>
            </a:r>
            <a:r>
              <a:rPr lang="zh-CN" altLang="en-US" sz="2400" dirty="0">
                <a:latin typeface="Times New Roman" panose="02020603050405020304" charset="0"/>
                <a:ea typeface="楷体_GB2312" pitchFamily="49" charset="-122"/>
              </a:rPr>
              <a:t>地址</a:t>
            </a:r>
          </a:p>
        </p:txBody>
      </p:sp>
      <p:sp>
        <p:nvSpPr>
          <p:cNvPr id="149530" name="Line 22"/>
          <p:cNvSpPr/>
          <p:nvPr/>
        </p:nvSpPr>
        <p:spPr>
          <a:xfrm>
            <a:off x="4800600" y="4076700"/>
            <a:ext cx="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9531" name="Line 23"/>
          <p:cNvSpPr/>
          <p:nvPr/>
        </p:nvSpPr>
        <p:spPr>
          <a:xfrm>
            <a:off x="8139113" y="4065588"/>
            <a:ext cx="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9532" name="Text Box 24"/>
          <p:cNvSpPr txBox="1"/>
          <p:nvPr/>
        </p:nvSpPr>
        <p:spPr>
          <a:xfrm>
            <a:off x="6386513" y="4595495"/>
            <a:ext cx="381000" cy="36893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2400" dirty="0">
                <a:latin typeface="Times New Roman" panose="02020603050405020304" charset="0"/>
              </a:rPr>
              <a:t>6</a:t>
            </a:r>
          </a:p>
        </p:txBody>
      </p:sp>
      <p:sp>
        <p:nvSpPr>
          <p:cNvPr id="149533" name="Line 25"/>
          <p:cNvSpPr/>
          <p:nvPr/>
        </p:nvSpPr>
        <p:spPr>
          <a:xfrm>
            <a:off x="6462713" y="3227388"/>
            <a:ext cx="1676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9534" name="Line 26"/>
          <p:cNvSpPr/>
          <p:nvPr/>
        </p:nvSpPr>
        <p:spPr>
          <a:xfrm>
            <a:off x="3719513" y="3227388"/>
            <a:ext cx="1676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graphicFrame>
        <p:nvGraphicFramePr>
          <p:cNvPr id="355379" name="Group 51"/>
          <p:cNvGraphicFramePr>
            <a:graphicFrameLocks noGrp="1"/>
          </p:cNvGraphicFramePr>
          <p:nvPr/>
        </p:nvGraphicFramePr>
        <p:xfrm>
          <a:off x="4800600" y="3608388"/>
          <a:ext cx="5471795" cy="457200"/>
        </p:xfrm>
        <a:graphic>
          <a:graphicData uri="http://schemas.openxmlformats.org/drawingml/2006/table">
            <a:tbl>
              <a:tblPr/>
              <a:tblGrid>
                <a:gridCol w="1558925"/>
                <a:gridCol w="1779270"/>
                <a:gridCol w="2133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组号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组内块号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块内偏移量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545" name="Line 37"/>
          <p:cNvSpPr/>
          <p:nvPr/>
        </p:nvSpPr>
        <p:spPr>
          <a:xfrm>
            <a:off x="6359525" y="4078288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9546" name="Text Box 38"/>
          <p:cNvSpPr txBox="1"/>
          <p:nvPr/>
        </p:nvSpPr>
        <p:spPr>
          <a:xfrm>
            <a:off x="5375275" y="4074954"/>
            <a:ext cx="381000" cy="430530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2800" dirty="0">
                <a:latin typeface="Times New Roman" panose="02020603050405020304" charset="0"/>
              </a:rPr>
              <a:t>4</a:t>
            </a:r>
          </a:p>
        </p:txBody>
      </p:sp>
      <p:sp>
        <p:nvSpPr>
          <p:cNvPr id="149547" name="Text Box 39"/>
          <p:cNvSpPr txBox="1"/>
          <p:nvPr/>
        </p:nvSpPr>
        <p:spPr>
          <a:xfrm>
            <a:off x="7162165" y="4049395"/>
            <a:ext cx="277813" cy="36893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2400" dirty="0">
                <a:latin typeface="Times New Roman" panose="02020603050405020304" charset="0"/>
              </a:rPr>
              <a:t>2</a:t>
            </a:r>
          </a:p>
        </p:txBody>
      </p:sp>
      <p:sp>
        <p:nvSpPr>
          <p:cNvPr id="149548" name="Line 40"/>
          <p:cNvSpPr/>
          <p:nvPr/>
        </p:nvSpPr>
        <p:spPr>
          <a:xfrm>
            <a:off x="4872038" y="4797425"/>
            <a:ext cx="990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49549" name="Line 41"/>
          <p:cNvSpPr/>
          <p:nvPr/>
        </p:nvSpPr>
        <p:spPr>
          <a:xfrm>
            <a:off x="7148513" y="4827588"/>
            <a:ext cx="990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9550" name="Text Box 42"/>
          <p:cNvSpPr txBox="1"/>
          <p:nvPr/>
        </p:nvSpPr>
        <p:spPr>
          <a:xfrm>
            <a:off x="4630738" y="2131695"/>
            <a:ext cx="914400" cy="36893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2400" dirty="0">
                <a:latin typeface="Times New Roman" panose="02020603050405020304" charset="0"/>
              </a:rPr>
              <a:t>8</a:t>
            </a:r>
          </a:p>
        </p:txBody>
      </p:sp>
      <p:sp>
        <p:nvSpPr>
          <p:cNvPr id="149551" name="Line 43"/>
          <p:cNvSpPr/>
          <p:nvPr/>
        </p:nvSpPr>
        <p:spPr>
          <a:xfrm>
            <a:off x="3719513" y="2160588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9552" name="Line 44"/>
          <p:cNvSpPr/>
          <p:nvPr/>
        </p:nvSpPr>
        <p:spPr>
          <a:xfrm>
            <a:off x="3721100" y="3017838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9553" name="Line 45"/>
          <p:cNvSpPr/>
          <p:nvPr/>
        </p:nvSpPr>
        <p:spPr>
          <a:xfrm>
            <a:off x="10274300" y="4098925"/>
            <a:ext cx="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9554" name="Text Box 46"/>
          <p:cNvSpPr txBox="1"/>
          <p:nvPr/>
        </p:nvSpPr>
        <p:spPr>
          <a:xfrm>
            <a:off x="8977313" y="4595495"/>
            <a:ext cx="381000" cy="36893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2400" dirty="0">
                <a:latin typeface="Times New Roman" panose="02020603050405020304" charset="0"/>
              </a:rPr>
              <a:t>8</a:t>
            </a:r>
          </a:p>
        </p:txBody>
      </p:sp>
      <p:sp>
        <p:nvSpPr>
          <p:cNvPr id="149555" name="Line 47"/>
          <p:cNvSpPr/>
          <p:nvPr/>
        </p:nvSpPr>
        <p:spPr>
          <a:xfrm>
            <a:off x="8113713" y="4818063"/>
            <a:ext cx="5762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49556" name="Line 48"/>
          <p:cNvSpPr/>
          <p:nvPr/>
        </p:nvSpPr>
        <p:spPr>
          <a:xfrm>
            <a:off x="9769475" y="4818063"/>
            <a:ext cx="527050" cy="95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9557" name="Text Box 49"/>
          <p:cNvSpPr txBox="1"/>
          <p:nvPr/>
        </p:nvSpPr>
        <p:spPr>
          <a:xfrm>
            <a:off x="8975725" y="2058670"/>
            <a:ext cx="381000" cy="36893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2400" dirty="0">
                <a:latin typeface="Times New Roman" panose="02020603050405020304" charset="0"/>
              </a:rPr>
              <a:t>8</a:t>
            </a:r>
          </a:p>
        </p:txBody>
      </p:sp>
      <p:sp>
        <p:nvSpPr>
          <p:cNvPr id="149558" name="Line 50"/>
          <p:cNvSpPr/>
          <p:nvPr/>
        </p:nvSpPr>
        <p:spPr>
          <a:xfrm>
            <a:off x="10274300" y="2154238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37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50535" name="Rectangle 3"/>
          <p:cNvSpPr>
            <a:spLocks noGrp="1"/>
          </p:cNvSpPr>
          <p:nvPr>
            <p:ph type="body" idx="4294967295"/>
          </p:nvPr>
        </p:nvSpPr>
        <p:spPr>
          <a:xfrm>
            <a:off x="2209800" y="692150"/>
            <a:ext cx="7772400" cy="5251450"/>
          </a:xfrm>
        </p:spPr>
        <p:txBody>
          <a:bodyPr vert="horz" wrap="square" lIns="91440" tIns="45720" rIns="91440" bIns="45720" anchor="t" anchorCtr="0">
            <a:normAutofit fontScale="92500"/>
          </a:bodyPr>
          <a:lstStyle/>
          <a:p>
            <a:pPr eaLnBrk="1" hangingPunct="1"/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(2)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主存地址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ABCDEH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写成二进制是：</a:t>
            </a:r>
          </a:p>
          <a:p>
            <a:pPr eaLnBrk="1" hangingPunct="1"/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     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1010 1011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1100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1101 1110</a:t>
            </a:r>
          </a:p>
          <a:p>
            <a:pPr eaLnBrk="1" hangingPunct="1"/>
            <a:endParaRPr lang="en-US" altLang="zh-CN" dirty="0"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endParaRPr lang="en-US" altLang="zh-CN" sz="2800" dirty="0"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endParaRPr lang="en-US" altLang="zh-CN" sz="2800" dirty="0"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因此主存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ABCDEH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单元只能装入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Cache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的第</a:t>
            </a:r>
            <a:r>
              <a:rPr lang="en-US" altLang="zh-CN" sz="28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1100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组中，该组中共有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4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块，对应的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Cache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块地址是： </a:t>
            </a:r>
            <a:r>
              <a:rPr lang="en-US" altLang="zh-CN" sz="28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1100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00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，</a:t>
            </a:r>
            <a:r>
              <a:rPr lang="zh-CN" altLang="en-US" sz="28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1100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01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，</a:t>
            </a:r>
            <a:r>
              <a:rPr lang="en-US" altLang="zh-CN" sz="28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1100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10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，</a:t>
            </a:r>
            <a:r>
              <a:rPr lang="en-US" altLang="zh-CN" sz="28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1100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11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。主存</a:t>
            </a:r>
            <a:r>
              <a:rPr lang="en-US" altLang="zh-CN" sz="28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C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H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组中的块，可以在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Cache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的</a:t>
            </a:r>
            <a:r>
              <a:rPr lang="en-US" altLang="zh-CN" sz="28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C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H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组中任意存放。</a:t>
            </a:r>
          </a:p>
        </p:txBody>
      </p:sp>
      <p:sp>
        <p:nvSpPr>
          <p:cNvPr id="150536" name="AutoShape 4"/>
          <p:cNvSpPr/>
          <p:nvPr/>
        </p:nvSpPr>
        <p:spPr>
          <a:xfrm rot="-5400000">
            <a:off x="5141595" y="1400810"/>
            <a:ext cx="215900" cy="961390"/>
          </a:xfrm>
          <a:prstGeom prst="leftBrace">
            <a:avLst>
              <a:gd name="adj1" fmla="val 61151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zh-CN" sz="2800" dirty="0">
              <a:latin typeface="宋体" panose="02010600030101010101" pitchFamily="2" charset="-122"/>
            </a:endParaRPr>
          </a:p>
        </p:txBody>
      </p:sp>
      <p:sp>
        <p:nvSpPr>
          <p:cNvPr id="150537" name="Text Box 5"/>
          <p:cNvSpPr txBox="1"/>
          <p:nvPr/>
        </p:nvSpPr>
        <p:spPr>
          <a:xfrm>
            <a:off x="4713288" y="2133600"/>
            <a:ext cx="1511300" cy="39878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块内偏移量</a:t>
            </a:r>
          </a:p>
        </p:txBody>
      </p:sp>
      <p:sp>
        <p:nvSpPr>
          <p:cNvPr id="150538" name="AutoShape 6"/>
          <p:cNvSpPr/>
          <p:nvPr/>
        </p:nvSpPr>
        <p:spPr>
          <a:xfrm rot="-5400000">
            <a:off x="4314190" y="1574800"/>
            <a:ext cx="117475" cy="513080"/>
          </a:xfrm>
          <a:prstGeom prst="leftBrace">
            <a:avLst>
              <a:gd name="adj1" fmla="val 4620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zh-CN" sz="2800" dirty="0">
              <a:latin typeface="宋体" panose="02010600030101010101" pitchFamily="2" charset="-122"/>
            </a:endParaRPr>
          </a:p>
        </p:txBody>
      </p:sp>
      <p:sp>
        <p:nvSpPr>
          <p:cNvPr id="150539" name="Text Box 7"/>
          <p:cNvSpPr txBox="1"/>
          <p:nvPr/>
        </p:nvSpPr>
        <p:spPr>
          <a:xfrm>
            <a:off x="3976370" y="2133600"/>
            <a:ext cx="792163" cy="39878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组号</a:t>
            </a:r>
          </a:p>
        </p:txBody>
      </p:sp>
      <p:sp>
        <p:nvSpPr>
          <p:cNvPr id="150540" name="AutoShape 8"/>
          <p:cNvSpPr/>
          <p:nvPr/>
        </p:nvSpPr>
        <p:spPr>
          <a:xfrm rot="-5400000">
            <a:off x="3399790" y="1410970"/>
            <a:ext cx="215900" cy="939165"/>
          </a:xfrm>
          <a:prstGeom prst="leftBrace">
            <a:avLst>
              <a:gd name="adj1" fmla="val 61151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zh-CN" sz="2800" dirty="0">
              <a:latin typeface="宋体" panose="02010600030101010101" pitchFamily="2" charset="-122"/>
            </a:endParaRPr>
          </a:p>
        </p:txBody>
      </p:sp>
      <p:sp>
        <p:nvSpPr>
          <p:cNvPr id="150541" name="Text Box 9"/>
          <p:cNvSpPr txBox="1"/>
          <p:nvPr/>
        </p:nvSpPr>
        <p:spPr>
          <a:xfrm>
            <a:off x="2464435" y="2133600"/>
            <a:ext cx="1511300" cy="39878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组内块号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b="0" dirty="0">
                <a:solidFill>
                  <a:schemeClr val="bg2"/>
                </a:solidFill>
                <a:latin typeface="Tahoma" panose="020B0604030504040204" pitchFamily="34" charset="0"/>
              </a:rPr>
              <a:t>38</a:t>
            </a:fld>
            <a:endParaRPr lang="en-US" altLang="zh-CN" sz="1400" b="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51559" name="Rectangle 3"/>
          <p:cNvSpPr>
            <a:spLocks noGrp="1"/>
          </p:cNvSpPr>
          <p:nvPr>
            <p:ph type="body" idx="4294967295"/>
          </p:nvPr>
        </p:nvSpPr>
        <p:spPr>
          <a:xfrm>
            <a:off x="2209800" y="692150"/>
            <a:ext cx="7772400" cy="5251450"/>
          </a:xfrm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eaLnBrk="1" hangingPunct="1"/>
            <a:r>
              <a:rPr lang="en-US" altLang="zh-CN" dirty="0"/>
              <a:t>∵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Cache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的块内偏移地址与主存块内偏移地址一致，</a:t>
            </a:r>
          </a:p>
          <a:p>
            <a:pPr eaLnBrk="1" hangingPunct="1"/>
            <a:r>
              <a:rPr lang="zh-CN" altLang="en-US" dirty="0"/>
              <a:t>∴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主存地址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ABCDEH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有可能装入的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Cache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地址有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4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种：</a:t>
            </a:r>
          </a:p>
          <a:p>
            <a:pPr eaLnBrk="1" hangingPunct="1"/>
            <a:r>
              <a:rPr lang="en-US" altLang="zh-CN" sz="28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1100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00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1101 1110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＝</a:t>
            </a:r>
            <a:r>
              <a:rPr lang="en-US" altLang="zh-CN" sz="2800" u="sng" dirty="0">
                <a:latin typeface="Times New Roman" panose="02020603050405020304" charset="0"/>
                <a:ea typeface="楷体_GB2312" pitchFamily="49" charset="-122"/>
              </a:rPr>
              <a:t>30DE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H</a:t>
            </a:r>
          </a:p>
          <a:p>
            <a:pPr eaLnBrk="1" hangingPunct="1"/>
            <a:r>
              <a:rPr lang="en-US" altLang="zh-CN" sz="28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1100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01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1101 1110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＝</a:t>
            </a:r>
            <a:r>
              <a:rPr lang="en-US" altLang="zh-CN" sz="2800" u="sng" dirty="0">
                <a:latin typeface="Times New Roman" panose="02020603050405020304" charset="0"/>
                <a:ea typeface="楷体_GB2312" pitchFamily="49" charset="-122"/>
              </a:rPr>
              <a:t>31DE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H</a:t>
            </a:r>
          </a:p>
          <a:p>
            <a:pPr eaLnBrk="1" hangingPunct="1"/>
            <a:r>
              <a:rPr lang="en-US" altLang="zh-CN" sz="28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1100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10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1101 1110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＝</a:t>
            </a:r>
            <a:r>
              <a:rPr lang="en-US" altLang="zh-CN" sz="2800" u="sng" dirty="0">
                <a:latin typeface="Times New Roman" panose="02020603050405020304" charset="0"/>
                <a:ea typeface="楷体_GB2312" pitchFamily="49" charset="-122"/>
              </a:rPr>
              <a:t>32DE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H</a:t>
            </a:r>
          </a:p>
          <a:p>
            <a:pPr eaLnBrk="1" hangingPunct="1"/>
            <a:r>
              <a:rPr lang="en-US" altLang="zh-CN" sz="28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1100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11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1101 1110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＝</a:t>
            </a:r>
            <a:r>
              <a:rPr lang="en-US" altLang="zh-CN" sz="2800" u="sng" dirty="0">
                <a:latin typeface="Times New Roman" panose="02020603050405020304" charset="0"/>
                <a:ea typeface="楷体_GB2312" pitchFamily="49" charset="-122"/>
              </a:rPr>
              <a:t>33DE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H</a:t>
            </a:r>
          </a:p>
          <a:p>
            <a:pPr eaLnBrk="1" hangingPunct="1"/>
            <a:endParaRPr lang="en-US" altLang="zh-CN" sz="2800" dirty="0"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952500"/>
            <a:ext cx="737235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05" y="993140"/>
            <a:ext cx="8086725" cy="2905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930" y="2050415"/>
            <a:ext cx="6962775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952500"/>
            <a:ext cx="7372350" cy="4953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3429000"/>
            <a:ext cx="6181725" cy="28860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60058" y="1391771"/>
            <a:ext cx="2273954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26000" y="2783840"/>
            <a:ext cx="3556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52780" y="1578292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6675" indent="-66675"/>
            <a:r>
              <a:rPr lang="zh-CN" b="0">
                <a:ea typeface="宋体" panose="02010600030101010101" pitchFamily="2" charset="-122"/>
              </a:rPr>
              <a:t>已知某机浮点数表示格式如下：</a:t>
            </a:r>
            <a:endParaRPr lang="zh-CN" altLang="en-US" b="0"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52780" y="1946275"/>
          <a:ext cx="7494905" cy="520065"/>
        </p:xfrm>
        <a:graphic>
          <a:graphicData uri="http://schemas.openxmlformats.org/drawingml/2006/table">
            <a:tbl>
              <a:tblPr/>
              <a:tblGrid>
                <a:gridCol w="1771650"/>
                <a:gridCol w="953770"/>
                <a:gridCol w="1518285"/>
                <a:gridCol w="3251200"/>
              </a:tblGrid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9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0                 6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                                             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数符</a:t>
                      </a:r>
                      <a:endParaRPr lang="en-US" altLang="en-US" sz="9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阶 码</a:t>
                      </a:r>
                      <a:endParaRPr lang="en-US" altLang="en-US" sz="9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尾 数</a:t>
                      </a:r>
                      <a:endParaRPr lang="en-US" altLang="en-US" sz="9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2780" y="2235835"/>
            <a:ext cx="1015238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66750"/>
            <a:endParaRPr lang="zh-CN" b="0">
              <a:ea typeface="宋体" panose="02010600030101010101" pitchFamily="2" charset="-122"/>
            </a:endParaRPr>
          </a:p>
          <a:p>
            <a:pPr indent="666750"/>
            <a:r>
              <a:rPr lang="zh-CN" b="0">
                <a:ea typeface="宋体" panose="02010600030101010101" pitchFamily="2" charset="-122"/>
              </a:rPr>
              <a:t>其中，浮点数尾数和阶码的基值均为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b="0">
                <a:ea typeface="宋体" panose="02010600030101010101" pitchFamily="2" charset="-122"/>
              </a:rPr>
              <a:t>，阶码和尾数均用补码表示。</a:t>
            </a:r>
          </a:p>
          <a:p>
            <a:pPr indent="666750"/>
            <a:r>
              <a:rPr lang="zh-CN" b="0">
                <a:ea typeface="宋体" panose="02010600030101010101" pitchFamily="2" charset="-122"/>
              </a:rPr>
              <a:t>设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有两个十进制数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b="0">
                <a:ea typeface="宋体" panose="02010600030101010101" pitchFamily="2" charset="-122"/>
              </a:rPr>
              <a:t>＝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-14</a:t>
            </a:r>
            <a:r>
              <a:rPr lang="zh-CN" b="0">
                <a:ea typeface="宋体" panose="02010600030101010101" pitchFamily="2" charset="-122"/>
              </a:rPr>
              <a:t>，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Y</a:t>
            </a:r>
            <a:r>
              <a:rPr lang="zh-CN" b="0">
                <a:ea typeface="宋体" panose="02010600030101010101" pitchFamily="2" charset="-122"/>
              </a:rPr>
              <a:t>＝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+20</a:t>
            </a:r>
            <a:r>
              <a:rPr lang="zh-CN" b="0">
                <a:ea typeface="宋体" panose="02010600030101010101" pitchFamily="2" charset="-122"/>
              </a:rPr>
              <a:t>，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X=+12.75, Y=-6.625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）</a:t>
            </a:r>
          </a:p>
          <a:p>
            <a:pPr indent="666750"/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⑴ 请写出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Y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的机器数形式。</a:t>
            </a:r>
            <a:endParaRPr lang="en-US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666750"/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⑵ </a:t>
            </a:r>
            <a:r>
              <a:rPr lang="zh-CN" b="0">
                <a:ea typeface="宋体" panose="02010600030101010101" pitchFamily="2" charset="-122"/>
              </a:rPr>
              <a:t>请按浮点加减法的运算规则计算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[X+Y]</a:t>
            </a:r>
            <a:r>
              <a:rPr lang="zh-CN" b="0" baseline="-25000">
                <a:ea typeface="宋体" panose="02010600030101010101" pitchFamily="2" charset="-122"/>
              </a:rPr>
              <a:t>补</a:t>
            </a:r>
            <a:r>
              <a:rPr lang="zh-CN" b="0">
                <a:ea typeface="宋体" panose="02010600030101010101" pitchFamily="2" charset="-122"/>
              </a:rPr>
              <a:t>的结果（要求写出详细运算步骤）。</a:t>
            </a:r>
            <a:endParaRPr lang="zh-CN" altLang="en-US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52780" y="1578292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6675" indent="-66675"/>
            <a:r>
              <a:rPr lang="zh-CN" b="0">
                <a:ea typeface="宋体" panose="02010600030101010101" pitchFamily="2" charset="-122"/>
              </a:rPr>
              <a:t>已知某机浮点数表示格式如下：</a:t>
            </a:r>
            <a:endParaRPr lang="zh-CN" altLang="en-US" b="0"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52780" y="1946275"/>
          <a:ext cx="7494905" cy="520065"/>
        </p:xfrm>
        <a:graphic>
          <a:graphicData uri="http://schemas.openxmlformats.org/drawingml/2006/table">
            <a:tbl>
              <a:tblPr/>
              <a:tblGrid>
                <a:gridCol w="1771650"/>
                <a:gridCol w="953770"/>
                <a:gridCol w="1518285"/>
                <a:gridCol w="3251200"/>
              </a:tblGrid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9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0                 6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                                             </a:t>
                      </a: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数符</a:t>
                      </a:r>
                      <a:endParaRPr lang="en-US" altLang="en-US" sz="9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阶 码</a:t>
                      </a:r>
                      <a:endParaRPr lang="en-US" altLang="en-US" sz="9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尾 数</a:t>
                      </a:r>
                      <a:endParaRPr lang="en-US" altLang="en-US" sz="9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2780" y="2235835"/>
            <a:ext cx="1015238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66750"/>
            <a:endParaRPr lang="zh-CN" b="0">
              <a:ea typeface="宋体" panose="02010600030101010101" pitchFamily="2" charset="-122"/>
            </a:endParaRPr>
          </a:p>
          <a:p>
            <a:pPr indent="666750"/>
            <a:r>
              <a:rPr lang="zh-CN" b="0">
                <a:ea typeface="宋体" panose="02010600030101010101" pitchFamily="2" charset="-122"/>
              </a:rPr>
              <a:t>其中，浮点数尾数和阶码的基值均为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b="0">
                <a:ea typeface="宋体" panose="02010600030101010101" pitchFamily="2" charset="-122"/>
              </a:rPr>
              <a:t>，阶码和尾数均用补码表示。</a:t>
            </a:r>
          </a:p>
          <a:p>
            <a:pPr indent="666750"/>
            <a:r>
              <a:rPr lang="zh-CN" b="0">
                <a:ea typeface="宋体" panose="02010600030101010101" pitchFamily="2" charset="-122"/>
              </a:rPr>
              <a:t>设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有两个十进制数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b="0">
                <a:ea typeface="宋体" panose="02010600030101010101" pitchFamily="2" charset="-122"/>
              </a:rPr>
              <a:t>＝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-14</a:t>
            </a:r>
            <a:r>
              <a:rPr lang="zh-CN" b="0">
                <a:ea typeface="宋体" panose="02010600030101010101" pitchFamily="2" charset="-122"/>
              </a:rPr>
              <a:t>，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Y</a:t>
            </a:r>
            <a:r>
              <a:rPr lang="zh-CN" b="0">
                <a:ea typeface="宋体" panose="02010600030101010101" pitchFamily="2" charset="-122"/>
              </a:rPr>
              <a:t>＝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+20</a:t>
            </a:r>
            <a:r>
              <a:rPr lang="zh-CN" b="0">
                <a:ea typeface="宋体" panose="02010600030101010101" pitchFamily="2" charset="-122"/>
              </a:rPr>
              <a:t>，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X=+12.75, Y=-6.625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）</a:t>
            </a:r>
          </a:p>
          <a:p>
            <a:pPr indent="666750"/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⑴ 请写出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Y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的机器数形式。</a:t>
            </a:r>
            <a:endParaRPr lang="en-US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666750"/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⑵ </a:t>
            </a:r>
            <a:r>
              <a:rPr lang="zh-CN" b="0">
                <a:ea typeface="宋体" panose="02010600030101010101" pitchFamily="2" charset="-122"/>
              </a:rPr>
              <a:t>请按浮点加减法的运算规则计算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[X+Y]</a:t>
            </a:r>
            <a:r>
              <a:rPr lang="zh-CN" b="0" baseline="-25000">
                <a:ea typeface="宋体" panose="02010600030101010101" pitchFamily="2" charset="-122"/>
              </a:rPr>
              <a:t>补</a:t>
            </a:r>
            <a:r>
              <a:rPr lang="zh-CN" b="0">
                <a:ea typeface="宋体" panose="02010600030101010101" pitchFamily="2" charset="-122"/>
              </a:rPr>
              <a:t>的结果（要求写出详细运算步骤）。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905" y="3926205"/>
            <a:ext cx="1068895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把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Y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转换成机器数形式：</a:t>
            </a:r>
            <a:endParaRPr lang="en-US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   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【分析：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 X=-14=-1110B=-0.111×2</a:t>
            </a:r>
            <a:r>
              <a:rPr lang="en-US" b="0" baseline="30000">
                <a:latin typeface="Times New Roman" panose="02020603050405020304" charset="0"/>
                <a:ea typeface="宋体" panose="02010600030101010101" pitchFamily="2" charset="-122"/>
              </a:rPr>
              <a:t>4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     Y=+20=10100B=+0.101×2</a:t>
            </a:r>
            <a:r>
              <a:rPr lang="en-US" b="0" baseline="30000"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】</a:t>
            </a:r>
            <a:endParaRPr lang="en-US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(1)     X=1 00100 001000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，          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Y=0 00101 101000   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）进行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X+Y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运算：</a:t>
            </a:r>
          </a:p>
          <a:p>
            <a:pPr indent="0"/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对阶：小阶向大阶对齐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X= 1 00101 100100</a:t>
            </a:r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尾数相加：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X+Y=0 00101 001100   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结果规格化：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X+Y=0 00011 110000 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（尾数左移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位，阶减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）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所以</a:t>
            </a:r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b="1">
                <a:latin typeface="Times New Roman" panose="02020603050405020304" charset="0"/>
                <a:ea typeface="宋体" panose="02010600030101010101" pitchFamily="2" charset="-122"/>
              </a:rPr>
              <a:t>X+Y=+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0.11×2</a:t>
            </a:r>
            <a:r>
              <a:rPr lang="en-US" b="0" baseline="30000">
                <a:latin typeface="Times New Roman" panose="02020603050405020304" charset="0"/>
                <a:ea typeface="宋体" panose="02010600030101010101" pitchFamily="2" charset="-122"/>
              </a:rPr>
              <a:t>+0011</a:t>
            </a:r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b="1">
                <a:latin typeface="Times New Roman" panose="02020603050405020304" charset="0"/>
                <a:ea typeface="宋体" panose="02010600030101010101" pitchFamily="2" charset="-122"/>
              </a:rPr>
              <a:t>=+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0.11×2</a:t>
            </a:r>
            <a:r>
              <a:rPr lang="en-US" b="0" baseline="30000">
                <a:latin typeface="Times New Roman" panose="02020603050405020304" charset="0"/>
                <a:ea typeface="宋体" panose="02010600030101010101" pitchFamily="2" charset="-122"/>
              </a:rPr>
              <a:t>3 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=+110B= +6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本题验证：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X=-14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Y=+20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X+Y=+6</a:t>
            </a:r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。结果正确</a:t>
            </a:r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lang="en-US" altLang="en-US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45" y="918845"/>
            <a:ext cx="8448675" cy="5019675"/>
          </a:xfrm>
          <a:prstGeom prst="rect">
            <a:avLst/>
          </a:prstGeom>
        </p:spPr>
      </p:pic>
      <p:pic>
        <p:nvPicPr>
          <p:cNvPr id="279556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75" y="3742690"/>
            <a:ext cx="3556000" cy="2785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45" y="918845"/>
            <a:ext cx="8448675" cy="5019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85" y="3857625"/>
            <a:ext cx="82486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Rectangle 2"/>
          <p:cNvSpPr>
            <a:spLocks noGrp="1"/>
          </p:cNvSpPr>
          <p:nvPr>
            <p:ph idx="1"/>
          </p:nvPr>
        </p:nvSpPr>
        <p:spPr>
          <a:xfrm>
            <a:off x="1992313" y="533400"/>
            <a:ext cx="8218487" cy="5715000"/>
          </a:xfrm>
        </p:spPr>
        <p:txBody>
          <a:bodyPr vert="horz" wrap="square" lIns="91440" tIns="45720" rIns="91440" bIns="45720" anchor="t" anchorCtr="0">
            <a:normAutofit fontScale="90000"/>
          </a:bodyPr>
          <a:lstStyle/>
          <a:p>
            <a:pPr eaLnBrk="1" hangingPunct="1">
              <a:buSzPct val="70000"/>
            </a:pP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例：设某磁盘由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8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片盘组成，其中最上面和最下面两面不记录信息，已知该盘每个记录面共有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1024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个磁道，每个磁道有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64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个扇区。磁盘转速为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6000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转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分，平均寻道时间为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12ms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，启动延迟为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1ms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。假设磁盘最内圈直径为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5cm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，最外圈直径为</a:t>
            </a:r>
            <a:r>
              <a:rPr kumimoji="1"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10cm</a:t>
            </a: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</a:p>
          <a:p>
            <a:pPr eaLnBrk="1" hangingPunct="1">
              <a:buSzPct val="70000"/>
            </a:pP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⑴ 计算磁盘的容量；</a:t>
            </a:r>
          </a:p>
          <a:p>
            <a:pPr eaLnBrk="1" hangingPunct="1">
              <a:buSzPct val="70000"/>
            </a:pP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⑵ 判断磁盘地址需要多少位；</a:t>
            </a:r>
          </a:p>
          <a:p>
            <a:pPr eaLnBrk="1" hangingPunct="1">
              <a:buSzPct val="70000"/>
            </a:pP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⑶ 计算磁盘的数据传输率；</a:t>
            </a:r>
          </a:p>
          <a:p>
            <a:pPr eaLnBrk="1" hangingPunct="1">
              <a:buSzPct val="70000"/>
            </a:pP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⑷ 计算读写一个扇区的数据需要的平均访问时间；</a:t>
            </a:r>
          </a:p>
          <a:p>
            <a:pPr eaLnBrk="1" hangingPunct="1">
              <a:buSzPct val="70000"/>
            </a:pPr>
            <a:r>
              <a:rPr kumimoji="1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⑸ 计算该盘的道密度，最小位密度和最大位密度。</a:t>
            </a:r>
            <a:r>
              <a:rPr kumimoji="1"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</a:p>
        </p:txBody>
      </p:sp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B1EAB9-7BAE-4CB6-9C35-9BED880A0D85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9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cyZThlMzFkMDc2YjdjODRhNGVkZTQ3MGI5MjAxNDEifQ=="/>
  <p:tag name="KSO_WPP_MARK_KEY" val="3a8dd533-4bd5-46ad-b8de-f95447757935"/>
  <p:tag name="commondata" val="eyJoZGlkIjoiNmJhNmMzMDZhYmRjYWE5MGRkMDZkYmJhNjBmMDgx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90*40"/>
  <p:tag name="TABLE_ENDDRAG_RECT" val="51*153*590*4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90*40"/>
  <p:tag name="TABLE_ENDDRAG_RECT" val="51*153*590*4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0de1180-b04d-4d10-a8a8-e33a1221f771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2394</Words>
  <Application>Microsoft Office PowerPoint</Application>
  <PresentationFormat>自定义</PresentationFormat>
  <Paragraphs>227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Office 主题​​</vt:lpstr>
      <vt:lpstr>Equation.3</vt:lpstr>
      <vt:lpstr>习题</vt:lpstr>
      <vt:lpstr>习题</vt:lpstr>
      <vt:lpstr>习题</vt:lpstr>
      <vt:lpstr>习题</vt:lpstr>
      <vt:lpstr>习题</vt:lpstr>
      <vt:lpstr>习题</vt:lpstr>
      <vt:lpstr>习题</vt:lpstr>
      <vt:lpstr>习题</vt:lpstr>
      <vt:lpstr>PowerPoint 演示文稿</vt:lpstr>
      <vt:lpstr>PowerPoint 演示文稿</vt:lpstr>
      <vt:lpstr>PowerPoint 演示文稿</vt:lpstr>
      <vt:lpstr>PowerPoint 演示文稿</vt:lpstr>
      <vt:lpstr>硬盘的CHS</vt:lpstr>
      <vt:lpstr>PowerPoint 演示文稿</vt:lpstr>
      <vt:lpstr>习题</vt:lpstr>
      <vt:lpstr>习题</vt:lpstr>
      <vt:lpstr>习题</vt:lpstr>
      <vt:lpstr>习题</vt:lpstr>
      <vt:lpstr>习题</vt:lpstr>
      <vt:lpstr>习题</vt:lpstr>
      <vt:lpstr>习题</vt:lpstr>
      <vt:lpstr>习题</vt:lpstr>
      <vt:lpstr>习题</vt:lpstr>
      <vt:lpstr>习题</vt:lpstr>
      <vt:lpstr>PowerPoint 演示文稿</vt:lpstr>
      <vt:lpstr>PowerPoint 演示文稿</vt:lpstr>
      <vt:lpstr>操作流程和控制信号序列 </vt:lpstr>
      <vt:lpstr>习题</vt:lpstr>
      <vt:lpstr>习题</vt:lpstr>
      <vt:lpstr>习题</vt:lpstr>
      <vt:lpstr>例：优先级顺序为 12345 时的屏蔽码</vt:lpstr>
      <vt:lpstr>PowerPoint 演示文稿</vt:lpstr>
      <vt:lpstr>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  <vt:lpstr>习题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xb21cn</cp:lastModifiedBy>
  <cp:revision>192</cp:revision>
  <dcterms:created xsi:type="dcterms:W3CDTF">2019-06-19T02:08:00Z</dcterms:created>
  <dcterms:modified xsi:type="dcterms:W3CDTF">2024-01-04T11:33:29Z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8D399CAFC570422EA823E475E97951FE</vt:lpwstr>
  </property>
</Properties>
</file>