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70" r:id="rId5"/>
    <p:sldId id="259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8" r:id="rId17"/>
    <p:sldId id="275" r:id="rId18"/>
    <p:sldId id="276" r:id="rId19"/>
    <p:sldId id="277" r:id="rId20"/>
    <p:sldId id="279" r:id="rId21"/>
    <p:sldId id="280" r:id="rId22"/>
    <p:sldId id="283" r:id="rId23"/>
    <p:sldId id="281" r:id="rId24"/>
    <p:sldId id="282" r:id="rId25"/>
    <p:sldId id="284" r:id="rId26"/>
    <p:sldId id="285" r:id="rId27"/>
    <p:sldId id="286" r:id="rId28"/>
    <p:sldId id="287" r:id="rId29"/>
    <p:sldId id="288" r:id="rId30"/>
    <p:sldId id="289" r:id="rId31"/>
    <p:sldId id="290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2EFD3-9929-4E54-A0FB-9BB2F45EF322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3EC00-BE51-4488-9B37-4C465E304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160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3EC00-BE51-4488-9B37-4C465E30449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04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0FB-4864-4A59-82B7-311A9848D406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9AD5-4DC2-4A99-BF3A-6A6D1799C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7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0FB-4864-4A59-82B7-311A9848D406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9AD5-4DC2-4A99-BF3A-6A6D1799C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2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0FB-4864-4A59-82B7-311A9848D406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9AD5-4DC2-4A99-BF3A-6A6D1799C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86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0FB-4864-4A59-82B7-311A9848D406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9AD5-4DC2-4A99-BF3A-6A6D1799C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68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0FB-4864-4A59-82B7-311A9848D406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9AD5-4DC2-4A99-BF3A-6A6D1799C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15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0FB-4864-4A59-82B7-311A9848D406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9AD5-4DC2-4A99-BF3A-6A6D1799C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1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0FB-4864-4A59-82B7-311A9848D406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9AD5-4DC2-4A99-BF3A-6A6D1799C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84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0FB-4864-4A59-82B7-311A9848D406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9AD5-4DC2-4A99-BF3A-6A6D1799C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43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0FB-4864-4A59-82B7-311A9848D406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9AD5-4DC2-4A99-BF3A-6A6D1799C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60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0FB-4864-4A59-82B7-311A9848D406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9AD5-4DC2-4A99-BF3A-6A6D1799C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64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B0FB-4864-4A59-82B7-311A9848D406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9AD5-4DC2-4A99-BF3A-6A6D1799C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9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5B0FB-4864-4A59-82B7-311A9848D406}" type="datetimeFigureOut">
              <a:rPr lang="zh-CN" altLang="en-US" smtClean="0"/>
              <a:t>2023/11/30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19AD5-4DC2-4A99-BF3A-6A6D1799C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1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7624" y="1556792"/>
            <a:ext cx="67687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/>
              <a:t>某计算机的控制器采用微程序控制方式，微指令中的操作控制字段采用字段直接编码法，共有 </a:t>
            </a:r>
            <a:r>
              <a:rPr lang="en-US" altLang="zh-CN" sz="3600" dirty="0" smtClean="0"/>
              <a:t>33 </a:t>
            </a:r>
            <a:r>
              <a:rPr lang="zh-CN" altLang="en-US" sz="3600" dirty="0" smtClean="0"/>
              <a:t>个微命令，构成 </a:t>
            </a:r>
            <a:r>
              <a:rPr lang="en-US" altLang="zh-CN" sz="3600" dirty="0" smtClean="0"/>
              <a:t>5 </a:t>
            </a:r>
            <a:r>
              <a:rPr lang="zh-CN" altLang="en-US" sz="3600" dirty="0" smtClean="0"/>
              <a:t>个互斥类，分别包含 </a:t>
            </a:r>
            <a:r>
              <a:rPr lang="en-US" altLang="zh-CN" sz="3600" dirty="0" smtClean="0"/>
              <a:t>7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12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5 </a:t>
            </a:r>
            <a:r>
              <a:rPr lang="zh-CN" altLang="en-US" sz="3600" dirty="0" smtClean="0"/>
              <a:t>和 </a:t>
            </a:r>
            <a:r>
              <a:rPr lang="en-US" altLang="zh-CN" sz="3600" dirty="0" smtClean="0"/>
              <a:t>6 </a:t>
            </a:r>
            <a:r>
              <a:rPr lang="zh-CN" altLang="en-US" sz="3600" dirty="0" smtClean="0"/>
              <a:t>个微命令，则操作控制字段至少</a:t>
            </a:r>
            <a:r>
              <a:rPr lang="zh-CN" altLang="en-US" sz="3600" dirty="0" smtClean="0"/>
              <a:t>有多少位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2153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19450" y="609600"/>
            <a:ext cx="2057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latin typeface="宋体" pitchFamily="2" charset="-122"/>
              </a:rPr>
              <a:t>(MDR)→TEMP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324100" y="5334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宋体" pitchFamily="2" charset="-122"/>
              </a:rPr>
              <a:t>ST</a:t>
            </a:r>
            <a:r>
              <a:rPr lang="en-US" altLang="zh-CN" sz="2000" b="1" baseline="-25000">
                <a:latin typeface="宋体" pitchFamily="2" charset="-122"/>
              </a:rPr>
              <a:t>2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248150" y="91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219450" y="1219200"/>
            <a:ext cx="2057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latin typeface="宋体" pitchFamily="2" charset="-122"/>
              </a:rPr>
              <a:t>1→DT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324100" y="11430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宋体" pitchFamily="2" charset="-122"/>
              </a:rPr>
              <a:t>ST</a:t>
            </a:r>
            <a:r>
              <a:rPr lang="en-US" altLang="zh-CN" sz="2000" b="1" baseline="-25000">
                <a:latin typeface="宋体" pitchFamily="2" charset="-122"/>
              </a:rPr>
              <a:t>3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638800" y="1098550"/>
            <a:ext cx="19431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>
                <a:latin typeface="宋体" pitchFamily="2" charset="-122"/>
              </a:rPr>
              <a:t>目的是变址寻址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>
                <a:latin typeface="宋体" pitchFamily="2" charset="-122"/>
              </a:rPr>
              <a:t>进入取目的周期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4248150" y="152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219450" y="1828800"/>
            <a:ext cx="2058988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latin typeface="宋体" pitchFamily="2" charset="-122"/>
              </a:rPr>
              <a:t>(PC)→MAR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4248150" y="213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181350" y="2438400"/>
            <a:ext cx="2058988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latin typeface="宋体" pitchFamily="2" charset="-122"/>
              </a:rPr>
              <a:t>读主存</a:t>
            </a:r>
          </a:p>
          <a:p>
            <a:pPr eaLnBrk="1" hangingPunct="1"/>
            <a:r>
              <a:rPr lang="en-US" altLang="zh-CN" sz="1800" b="1">
                <a:latin typeface="宋体" pitchFamily="2" charset="-122"/>
              </a:rPr>
              <a:t>(PC)</a:t>
            </a:r>
            <a:r>
              <a:rPr lang="zh-CN" altLang="en-US" sz="1800" b="1">
                <a:latin typeface="宋体" pitchFamily="2" charset="-122"/>
              </a:rPr>
              <a:t>＋</a:t>
            </a:r>
            <a:r>
              <a:rPr lang="en-US" altLang="zh-CN" sz="1800" b="1">
                <a:latin typeface="宋体" pitchFamily="2" charset="-122"/>
              </a:rPr>
              <a:t>1→PC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2324100" y="18129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宋体" pitchFamily="2" charset="-122"/>
              </a:rPr>
              <a:t>DT</a:t>
            </a:r>
            <a:r>
              <a:rPr lang="en-US" altLang="zh-CN" sz="2000" b="1" baseline="-25000">
                <a:latin typeface="宋体" pitchFamily="2" charset="-122"/>
              </a:rPr>
              <a:t>0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324100" y="25749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宋体" pitchFamily="2" charset="-122"/>
              </a:rPr>
              <a:t>DT</a:t>
            </a:r>
            <a:r>
              <a:rPr lang="en-US" altLang="zh-CN" sz="2000" b="1" baseline="-25000">
                <a:latin typeface="宋体" pitchFamily="2" charset="-122"/>
              </a:rPr>
              <a:t>1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424815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3219450" y="3352800"/>
            <a:ext cx="2057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latin typeface="宋体" pitchFamily="2" charset="-122"/>
              </a:rPr>
              <a:t>(MDR)→Y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324100" y="32766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宋体" pitchFamily="2" charset="-122"/>
              </a:rPr>
              <a:t>DT</a:t>
            </a:r>
            <a:r>
              <a:rPr lang="en-US" altLang="zh-CN" sz="2000" b="1" baseline="-25000">
                <a:latin typeface="宋体" pitchFamily="2" charset="-122"/>
              </a:rPr>
              <a:t>2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424815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3219450" y="3962400"/>
            <a:ext cx="205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latin typeface="宋体" pitchFamily="2" charset="-122"/>
              </a:rPr>
              <a:t>1→DT</a:t>
            </a:r>
          </a:p>
          <a:p>
            <a:pPr eaLnBrk="1" hangingPunct="1"/>
            <a:r>
              <a:rPr lang="en-US" altLang="zh-CN" sz="1800" b="1">
                <a:latin typeface="宋体" pitchFamily="2" charset="-122"/>
              </a:rPr>
              <a:t>1→Repeat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324100" y="40989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宋体" pitchFamily="2" charset="-122"/>
              </a:rPr>
              <a:t>DT</a:t>
            </a:r>
            <a:r>
              <a:rPr lang="en-US" altLang="zh-CN" sz="2000" b="1" baseline="-25000">
                <a:latin typeface="宋体" pitchFamily="2" charset="-122"/>
              </a:rPr>
              <a:t>3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638800" y="3917950"/>
            <a:ext cx="2057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>
                <a:latin typeface="宋体" pitchFamily="2" charset="-122"/>
              </a:rPr>
              <a:t>变址寻址，再次进入取目的周期</a:t>
            </a: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4248150" y="45577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3219450" y="4862513"/>
            <a:ext cx="2057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latin typeface="宋体" pitchFamily="2" charset="-122"/>
              </a:rPr>
              <a:t>(Y)</a:t>
            </a:r>
            <a:r>
              <a:rPr lang="zh-CN" altLang="en-US" sz="1800" b="1">
                <a:latin typeface="宋体" pitchFamily="2" charset="-122"/>
              </a:rPr>
              <a:t>＋</a:t>
            </a:r>
            <a:r>
              <a:rPr lang="en-US" altLang="zh-CN" sz="1800" b="1">
                <a:latin typeface="宋体" pitchFamily="2" charset="-122"/>
              </a:rPr>
              <a:t>(PC)→MAR</a:t>
            </a: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4248150" y="51673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3181350" y="5472113"/>
            <a:ext cx="2058988" cy="928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latin typeface="宋体" pitchFamily="2" charset="-122"/>
              </a:rPr>
              <a:t>读主存</a:t>
            </a:r>
          </a:p>
          <a:p>
            <a:pPr eaLnBrk="1" hangingPunct="1"/>
            <a:r>
              <a:rPr lang="en-US" altLang="zh-CN" sz="1800" b="1">
                <a:latin typeface="宋体" pitchFamily="2" charset="-122"/>
              </a:rPr>
              <a:t>1→ET</a:t>
            </a:r>
          </a:p>
          <a:p>
            <a:pPr eaLnBrk="1" hangingPunct="1"/>
            <a:r>
              <a:rPr lang="en-US" altLang="zh-CN" sz="1800" b="1">
                <a:latin typeface="宋体" pitchFamily="2" charset="-122"/>
              </a:rPr>
              <a:t>0→Repeat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2324100" y="4846638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宋体" pitchFamily="2" charset="-122"/>
              </a:rPr>
              <a:t>DT</a:t>
            </a:r>
            <a:r>
              <a:rPr lang="en-US" altLang="zh-CN" sz="2000" b="1" baseline="-25000">
                <a:latin typeface="宋体" pitchFamily="2" charset="-122"/>
              </a:rPr>
              <a:t>0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2324100" y="56991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宋体" pitchFamily="2" charset="-122"/>
              </a:rPr>
              <a:t>DT</a:t>
            </a:r>
            <a:r>
              <a:rPr lang="en-US" altLang="zh-CN" sz="2000" b="1" baseline="-25000">
                <a:latin typeface="宋体" pitchFamily="2" charset="-122"/>
              </a:rPr>
              <a:t>1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5638800" y="5562600"/>
            <a:ext cx="16383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 smtClean="0">
                <a:latin typeface="宋体" pitchFamily="2" charset="-122"/>
              </a:rPr>
              <a:t>进</a:t>
            </a:r>
            <a:r>
              <a:rPr lang="zh-CN" altLang="en-US" sz="2000" b="1" dirty="0">
                <a:latin typeface="宋体" pitchFamily="2" charset="-122"/>
              </a:rPr>
              <a:t>入执行周期</a:t>
            </a: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4248150" y="640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916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584575" y="5667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55875" y="947738"/>
            <a:ext cx="2057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latin typeface="宋体" pitchFamily="2" charset="-122"/>
              </a:rPr>
              <a:t>(TEMP)→</a:t>
            </a:r>
            <a:r>
              <a:rPr lang="en-US" altLang="zh-CN" sz="2000" b="1">
                <a:latin typeface="宋体" pitchFamily="2" charset="-122"/>
              </a:rPr>
              <a:t>Y</a:t>
            </a:r>
            <a:endParaRPr lang="en-US" altLang="zh-CN" sz="2000" b="1" baseline="-25000">
              <a:latin typeface="宋体" pitchFamily="2" charset="-122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584575" y="13287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708150" y="947738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宋体" pitchFamily="2" charset="-122"/>
              </a:rPr>
              <a:t>ET</a:t>
            </a:r>
            <a:r>
              <a:rPr lang="en-US" altLang="zh-CN" sz="2000" b="1" baseline="-25000">
                <a:latin typeface="宋体" pitchFamily="2" charset="-122"/>
              </a:rPr>
              <a:t>0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08150" y="1541463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宋体" pitchFamily="2" charset="-122"/>
              </a:rPr>
              <a:t>ET</a:t>
            </a:r>
            <a:r>
              <a:rPr lang="en-US" altLang="zh-CN" sz="2000" b="1" baseline="-25000">
                <a:latin typeface="宋体" pitchFamily="2" charset="-122"/>
              </a:rPr>
              <a:t>1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555875" y="1617663"/>
            <a:ext cx="2057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latin typeface="宋体" pitchFamily="2" charset="-122"/>
              </a:rPr>
              <a:t>(MDR)+(Y)→MDR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584575" y="19383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584575" y="256381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708150" y="2776538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宋体" pitchFamily="2" charset="-122"/>
              </a:rPr>
              <a:t>ET</a:t>
            </a:r>
            <a:r>
              <a:rPr lang="en-US" altLang="zh-CN" sz="2000" b="1" baseline="-25000">
                <a:latin typeface="宋体" pitchFamily="2" charset="-122"/>
              </a:rPr>
              <a:t>3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4908550" y="2852738"/>
            <a:ext cx="16002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>
                <a:latin typeface="宋体" pitchFamily="2" charset="-122"/>
              </a:rPr>
              <a:t>取下一条指令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2555875" y="2852738"/>
            <a:ext cx="2057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latin typeface="宋体" pitchFamily="2" charset="-122"/>
              </a:rPr>
              <a:t>1→FT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2555875" y="2166938"/>
            <a:ext cx="2057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latin typeface="宋体" pitchFamily="2" charset="-122"/>
              </a:rPr>
              <a:t>写主存</a:t>
            </a:r>
            <a:endParaRPr lang="zh-CN" altLang="en-US" sz="1800" b="1" baseline="-25000">
              <a:latin typeface="宋体" pitchFamily="2" charset="-122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708150" y="2166938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宋体" pitchFamily="2" charset="-122"/>
              </a:rPr>
              <a:t>ET</a:t>
            </a:r>
            <a:r>
              <a:rPr lang="en-US" altLang="zh-CN" sz="2000" b="1" baseline="-25000">
                <a:latin typeface="宋体" pitchFamily="2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11414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某机的微指令格式中共有</a:t>
            </a:r>
            <a:r>
              <a:rPr lang="en-US" altLang="zh-CN" dirty="0">
                <a:latin typeface="Times New Roman" pitchFamily="18" charset="0"/>
              </a:rPr>
              <a:t>8</a:t>
            </a:r>
            <a:r>
              <a:rPr lang="zh-CN" altLang="en-US" dirty="0">
                <a:latin typeface="Times New Roman" pitchFamily="18" charset="0"/>
              </a:rPr>
              <a:t>个控制字段，分别可以激活</a:t>
            </a:r>
            <a:r>
              <a:rPr lang="en-US" altLang="zh-CN" dirty="0">
                <a:latin typeface="Times New Roman" pitchFamily="18" charset="0"/>
              </a:rPr>
              <a:t>5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8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16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7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25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4</a:t>
            </a:r>
            <a:r>
              <a:rPr lang="zh-CN" altLang="en-US" dirty="0">
                <a:latin typeface="Times New Roman" pitchFamily="18" charset="0"/>
              </a:rPr>
              <a:t>种微命令。分别采用直接编码和字段直接编码方式设计微指令的操作控制字段，并说明两种方式的控制字段各需多少位。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6367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Tx/>
              <a:buChar char="•"/>
            </a:pPr>
            <a:r>
              <a:rPr kumimoji="1" lang="zh-CN" altLang="en-US" b="1" dirty="0"/>
              <a:t>（</a:t>
            </a:r>
            <a:r>
              <a:rPr kumimoji="1" lang="en-US" altLang="zh-CN" b="1" dirty="0"/>
              <a:t>1</a:t>
            </a:r>
            <a:r>
              <a:rPr kumimoji="1" lang="zh-CN" altLang="en-US" b="1" dirty="0"/>
              <a:t>）采用直接编码方式，微指令的操作控制字段的总位数等于微命令的个数，即：</a:t>
            </a:r>
          </a:p>
          <a:p>
            <a:pPr>
              <a:buClr>
                <a:schemeClr val="accent1"/>
              </a:buClr>
              <a:buFontTx/>
              <a:buChar char="•"/>
            </a:pPr>
            <a:r>
              <a:rPr kumimoji="1" lang="zh-CN" altLang="en-US" b="1" dirty="0"/>
              <a:t>      </a:t>
            </a:r>
            <a:r>
              <a:rPr kumimoji="1" lang="en-US" altLang="zh-CN" b="1" dirty="0"/>
              <a:t>5</a:t>
            </a:r>
            <a:r>
              <a:rPr kumimoji="1" lang="zh-CN" altLang="en-US" b="1" dirty="0"/>
              <a:t>＋</a:t>
            </a:r>
            <a:r>
              <a:rPr kumimoji="1" lang="en-US" altLang="zh-CN" b="1" dirty="0"/>
              <a:t>8</a:t>
            </a:r>
            <a:r>
              <a:rPr kumimoji="1" lang="zh-CN" altLang="en-US" b="1" dirty="0"/>
              <a:t>＋</a:t>
            </a:r>
            <a:r>
              <a:rPr kumimoji="1" lang="en-US" altLang="zh-CN" b="1" dirty="0"/>
              <a:t>3</a:t>
            </a:r>
            <a:r>
              <a:rPr kumimoji="1" lang="zh-CN" altLang="en-US" b="1" dirty="0"/>
              <a:t>＋</a:t>
            </a:r>
            <a:r>
              <a:rPr kumimoji="1" lang="en-US" altLang="zh-CN" b="1" dirty="0"/>
              <a:t>16</a:t>
            </a:r>
            <a:r>
              <a:rPr kumimoji="1" lang="zh-CN" altLang="en-US" b="1" dirty="0"/>
              <a:t>＋</a:t>
            </a:r>
            <a:r>
              <a:rPr kumimoji="1" lang="en-US" altLang="zh-CN" b="1" dirty="0"/>
              <a:t>1</a:t>
            </a:r>
            <a:r>
              <a:rPr kumimoji="1" lang="zh-CN" altLang="en-US" b="1" dirty="0"/>
              <a:t>＋</a:t>
            </a:r>
            <a:r>
              <a:rPr kumimoji="1" lang="en-US" altLang="zh-CN" b="1" dirty="0"/>
              <a:t>7</a:t>
            </a:r>
            <a:r>
              <a:rPr kumimoji="1" lang="zh-CN" altLang="en-US" b="1" dirty="0"/>
              <a:t>＋</a:t>
            </a:r>
            <a:r>
              <a:rPr kumimoji="1" lang="en-US" altLang="zh-CN" b="1" dirty="0"/>
              <a:t>25</a:t>
            </a:r>
            <a:r>
              <a:rPr kumimoji="1" lang="zh-CN" altLang="en-US" b="1" dirty="0"/>
              <a:t>＋</a:t>
            </a:r>
            <a:r>
              <a:rPr kumimoji="1" lang="en-US" altLang="zh-CN" b="1" dirty="0"/>
              <a:t>4</a:t>
            </a:r>
            <a:r>
              <a:rPr kumimoji="1" lang="zh-CN" altLang="en-US" b="1" dirty="0"/>
              <a:t>＝</a:t>
            </a:r>
            <a:r>
              <a:rPr kumimoji="1" lang="en-US" altLang="zh-CN" b="1" dirty="0"/>
              <a:t>69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381000" y="4558854"/>
            <a:ext cx="1905000" cy="457200"/>
          </a:xfrm>
        </p:spPr>
        <p:txBody>
          <a:bodyPr/>
          <a:lstStyle/>
          <a:p>
            <a:pPr>
              <a:defRPr/>
            </a:pPr>
            <a:fld id="{C34587F9-086B-4070-A84F-9EEEE38706D0}" type="datetime1">
              <a:rPr lang="zh-CN" altLang="en-US"/>
              <a:pPr>
                <a:defRPr/>
              </a:pPr>
              <a:t>2023/11/30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895600" y="4563616"/>
            <a:ext cx="1905000" cy="457200"/>
          </a:xfrm>
        </p:spPr>
        <p:txBody>
          <a:bodyPr/>
          <a:lstStyle/>
          <a:p>
            <a:pPr>
              <a:defRPr/>
            </a:pPr>
            <a:fld id="{3B754CDE-201F-4FA1-833E-B67C0781792B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graphicFrame>
        <p:nvGraphicFramePr>
          <p:cNvPr id="6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806884"/>
              </p:ext>
            </p:extLst>
          </p:nvPr>
        </p:nvGraphicFramePr>
        <p:xfrm>
          <a:off x="609600" y="3573016"/>
          <a:ext cx="8001000" cy="518048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1295400"/>
                <a:gridCol w="381000"/>
                <a:gridCol w="990600"/>
                <a:gridCol w="457200"/>
                <a:gridCol w="381000"/>
                <a:gridCol w="29718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地址控制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" name="Group 123"/>
          <p:cNvGrpSpPr>
            <a:grpSpLocks/>
          </p:cNvGrpSpPr>
          <p:nvPr/>
        </p:nvGrpSpPr>
        <p:grpSpPr bwMode="auto">
          <a:xfrm>
            <a:off x="609600" y="4106416"/>
            <a:ext cx="5029200" cy="762000"/>
            <a:chOff x="528" y="3504"/>
            <a:chExt cx="3168" cy="480"/>
          </a:xfrm>
        </p:grpSpPr>
        <p:sp>
          <p:nvSpPr>
            <p:cNvPr id="8" name="AutoShape 120"/>
            <p:cNvSpPr>
              <a:spLocks/>
            </p:cNvSpPr>
            <p:nvPr/>
          </p:nvSpPr>
          <p:spPr bwMode="auto">
            <a:xfrm rot="5400000">
              <a:off x="2016" y="2016"/>
              <a:ext cx="192" cy="3168"/>
            </a:xfrm>
            <a:prstGeom prst="rightBrace">
              <a:avLst>
                <a:gd name="adj1" fmla="val 137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Text Box 121"/>
            <p:cNvSpPr txBox="1">
              <a:spLocks noChangeArrowheads="1"/>
            </p:cNvSpPr>
            <p:nvPr/>
          </p:nvSpPr>
          <p:spPr bwMode="auto">
            <a:xfrm>
              <a:off x="1440" y="3696"/>
              <a:ext cx="1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/>
                <a:t>微命令   </a:t>
              </a:r>
              <a:r>
                <a:rPr lang="en-US" altLang="zh-CN" b="1" dirty="0"/>
                <a:t>69</a:t>
              </a:r>
              <a:r>
                <a:rPr lang="zh-CN" altLang="en-US" b="1" dirty="0"/>
                <a:t>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500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）采用字段直接编码方式，共需</a:t>
            </a:r>
            <a:r>
              <a:rPr lang="en-US" altLang="zh-CN" dirty="0">
                <a:latin typeface="Times New Roman" pitchFamily="18" charset="0"/>
              </a:rPr>
              <a:t>8</a:t>
            </a:r>
            <a:r>
              <a:rPr lang="zh-CN" altLang="en-US" dirty="0">
                <a:latin typeface="Times New Roman" pitchFamily="18" charset="0"/>
              </a:rPr>
              <a:t>个控制字段，每个字段分别需激活</a:t>
            </a:r>
            <a:r>
              <a:rPr lang="en-US" altLang="zh-CN" dirty="0">
                <a:latin typeface="Times New Roman" pitchFamily="18" charset="0"/>
              </a:rPr>
              <a:t>5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8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16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7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25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4</a:t>
            </a:r>
            <a:r>
              <a:rPr lang="zh-CN" altLang="en-US" dirty="0">
                <a:latin typeface="Times New Roman" pitchFamily="18" charset="0"/>
              </a:rPr>
              <a:t>种微命</a:t>
            </a:r>
            <a:r>
              <a:rPr lang="zh-CN" altLang="en-US" dirty="0" smtClean="0">
                <a:latin typeface="Times New Roman" pitchFamily="18" charset="0"/>
              </a:rPr>
              <a:t>令（实际为</a:t>
            </a:r>
            <a:r>
              <a:rPr lang="en-US" altLang="zh-CN" dirty="0" smtClean="0">
                <a:latin typeface="Times New Roman" pitchFamily="18" charset="0"/>
              </a:rPr>
              <a:t>6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</a:rPr>
              <a:t>9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</a:rPr>
              <a:t>4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</a:rPr>
              <a:t>17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</a:rPr>
              <a:t>8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</a:rPr>
              <a:t>26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</a:rPr>
              <a:t>5</a:t>
            </a:r>
            <a:r>
              <a:rPr lang="zh-CN" altLang="en-US" dirty="0" smtClean="0">
                <a:latin typeface="Times New Roman" pitchFamily="18" charset="0"/>
              </a:rPr>
              <a:t>），</a:t>
            </a:r>
            <a:r>
              <a:rPr lang="zh-CN" altLang="en-US" dirty="0">
                <a:latin typeface="Times New Roman" pitchFamily="18" charset="0"/>
              </a:rPr>
              <a:t>共各需</a:t>
            </a:r>
            <a:r>
              <a:rPr lang="en-US" altLang="zh-CN" dirty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4</a:t>
            </a:r>
            <a:r>
              <a:rPr lang="zh-CN" altLang="en-US" dirty="0" smtClean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5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5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</a:rPr>
              <a:t>位。微指令的操作控制字段的总位数为：</a:t>
            </a:r>
          </a:p>
          <a:p>
            <a:r>
              <a:rPr lang="zh-CN" altLang="en-US" dirty="0">
                <a:latin typeface="Times New Roman" pitchFamily="18" charset="0"/>
              </a:rPr>
              <a:t>      </a:t>
            </a:r>
            <a:r>
              <a:rPr lang="en-US" altLang="zh-CN" dirty="0">
                <a:latin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</a:rPr>
              <a:t>＋</a:t>
            </a:r>
            <a:r>
              <a:rPr lang="en-US" altLang="zh-CN" dirty="0">
                <a:latin typeface="Times New Roman" pitchFamily="18" charset="0"/>
              </a:rPr>
              <a:t>4</a:t>
            </a:r>
            <a:r>
              <a:rPr lang="zh-CN" altLang="en-US" dirty="0">
                <a:latin typeface="Times New Roman" pitchFamily="18" charset="0"/>
              </a:rPr>
              <a:t>＋</a:t>
            </a:r>
            <a:r>
              <a:rPr lang="en-US" altLang="zh-CN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＋</a:t>
            </a:r>
            <a:r>
              <a:rPr lang="en-US" altLang="zh-CN" dirty="0">
                <a:latin typeface="Times New Roman" pitchFamily="18" charset="0"/>
              </a:rPr>
              <a:t>5</a:t>
            </a:r>
            <a:r>
              <a:rPr lang="zh-CN" altLang="en-US" dirty="0">
                <a:latin typeface="Times New Roman" pitchFamily="18" charset="0"/>
              </a:rPr>
              <a:t>＋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＋</a:t>
            </a:r>
            <a:r>
              <a:rPr lang="en-US" altLang="zh-CN" dirty="0">
                <a:latin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</a:rPr>
              <a:t>＋</a:t>
            </a:r>
            <a:r>
              <a:rPr lang="en-US" altLang="zh-CN" dirty="0">
                <a:latin typeface="Times New Roman" pitchFamily="18" charset="0"/>
              </a:rPr>
              <a:t>5</a:t>
            </a:r>
            <a:r>
              <a:rPr lang="zh-CN" altLang="en-US" dirty="0">
                <a:latin typeface="Times New Roman" pitchFamily="18" charset="0"/>
              </a:rPr>
              <a:t>＋</a:t>
            </a:r>
            <a:r>
              <a:rPr lang="en-US" altLang="zh-CN" dirty="0">
                <a:latin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</a:rPr>
              <a:t>＝</a:t>
            </a:r>
            <a:r>
              <a:rPr lang="en-US" altLang="zh-CN" dirty="0">
                <a:latin typeface="Times New Roman" pitchFamily="18" charset="0"/>
              </a:rPr>
              <a:t>26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80277"/>
              </p:ext>
            </p:extLst>
          </p:nvPr>
        </p:nvGraphicFramePr>
        <p:xfrm>
          <a:off x="1066800" y="5215096"/>
          <a:ext cx="7239000" cy="518160"/>
        </p:xfrm>
        <a:graphic>
          <a:graphicData uri="http://schemas.openxmlformats.org/drawingml/2006/table">
            <a:tbl>
              <a:tblPr/>
              <a:tblGrid>
                <a:gridCol w="609600"/>
                <a:gridCol w="685800"/>
                <a:gridCol w="457200"/>
                <a:gridCol w="762000"/>
                <a:gridCol w="381000"/>
                <a:gridCol w="685800"/>
                <a:gridCol w="914400"/>
                <a:gridCol w="579438"/>
                <a:gridCol w="2163762"/>
              </a:tblGrid>
              <a:tr h="2444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地址控制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1066800" y="5788621"/>
            <a:ext cx="5029200" cy="736600"/>
            <a:chOff x="672" y="2648"/>
            <a:chExt cx="3168" cy="464"/>
          </a:xfrm>
        </p:grpSpPr>
        <p:sp>
          <p:nvSpPr>
            <p:cNvPr id="6" name="AutoShape 28"/>
            <p:cNvSpPr>
              <a:spLocks/>
            </p:cNvSpPr>
            <p:nvPr/>
          </p:nvSpPr>
          <p:spPr bwMode="auto">
            <a:xfrm rot="5400000">
              <a:off x="2160" y="1160"/>
              <a:ext cx="192" cy="3168"/>
            </a:xfrm>
            <a:prstGeom prst="rightBrace">
              <a:avLst>
                <a:gd name="adj1" fmla="val 137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Text Box 29"/>
            <p:cNvSpPr txBox="1">
              <a:spLocks noChangeArrowheads="1"/>
            </p:cNvSpPr>
            <p:nvPr/>
          </p:nvSpPr>
          <p:spPr bwMode="auto">
            <a:xfrm>
              <a:off x="1632" y="2824"/>
              <a:ext cx="1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/>
                <a:t>微命令   </a:t>
              </a:r>
              <a:r>
                <a:rPr lang="en-US" altLang="zh-CN" b="1" dirty="0"/>
                <a:t>26</a:t>
              </a:r>
              <a:r>
                <a:rPr lang="zh-CN" altLang="en-US" b="1" dirty="0"/>
                <a:t>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392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某计算机的</a:t>
            </a:r>
            <a:r>
              <a:rPr lang="en-US" altLang="zh-CN" dirty="0">
                <a:latin typeface="Times New Roman" pitchFamily="18" charset="0"/>
              </a:rPr>
              <a:t>CPU</a:t>
            </a:r>
            <a:r>
              <a:rPr lang="zh-CN" altLang="en-US" dirty="0">
                <a:latin typeface="Times New Roman" pitchFamily="18" charset="0"/>
              </a:rPr>
              <a:t>内部有一个支持</a:t>
            </a:r>
            <a:r>
              <a:rPr lang="en-US" altLang="zh-CN" dirty="0">
                <a:latin typeface="Times New Roman" pitchFamily="18" charset="0"/>
              </a:rPr>
              <a:t>16</a:t>
            </a:r>
            <a:r>
              <a:rPr lang="zh-CN" altLang="en-US" dirty="0">
                <a:latin typeface="Times New Roman" pitchFamily="18" charset="0"/>
              </a:rPr>
              <a:t>种算术运算和</a:t>
            </a:r>
            <a:r>
              <a:rPr lang="en-US" altLang="zh-CN" dirty="0">
                <a:latin typeface="Times New Roman" pitchFamily="18" charset="0"/>
              </a:rPr>
              <a:t>16</a:t>
            </a:r>
            <a:r>
              <a:rPr lang="zh-CN" altLang="en-US" dirty="0">
                <a:latin typeface="Times New Roman" pitchFamily="18" charset="0"/>
              </a:rPr>
              <a:t>种逻辑运算的</a:t>
            </a:r>
            <a:r>
              <a:rPr lang="en-US" altLang="zh-CN" dirty="0">
                <a:latin typeface="Times New Roman" pitchFamily="18" charset="0"/>
              </a:rPr>
              <a:t>ALU</a:t>
            </a:r>
            <a:r>
              <a:rPr lang="zh-CN" altLang="en-US" dirty="0">
                <a:latin typeface="Times New Roman" pitchFamily="18" charset="0"/>
              </a:rPr>
              <a:t>，一个具有</a:t>
            </a:r>
            <a:r>
              <a:rPr lang="en-US" altLang="zh-CN" dirty="0">
                <a:latin typeface="Times New Roman" pitchFamily="18" charset="0"/>
              </a:rPr>
              <a:t>8</a:t>
            </a:r>
            <a:r>
              <a:rPr lang="zh-CN" altLang="en-US" dirty="0">
                <a:latin typeface="Times New Roman" pitchFamily="18" charset="0"/>
              </a:rPr>
              <a:t>种操作的斜送电路，</a:t>
            </a:r>
            <a:r>
              <a:rPr lang="en-US" altLang="zh-CN" dirty="0">
                <a:latin typeface="Times New Roman" pitchFamily="18" charset="0"/>
              </a:rPr>
              <a:t>16</a:t>
            </a:r>
            <a:r>
              <a:rPr lang="zh-CN" altLang="en-US" dirty="0">
                <a:latin typeface="Times New Roman" pitchFamily="18" charset="0"/>
              </a:rPr>
              <a:t>个寄存器。若所有操作采用微程序设计，请采用字段直接编码方式给出该机的微指令格式（不考虑后继地址部</a:t>
            </a:r>
            <a:r>
              <a:rPr lang="zh-CN" altLang="en-US" dirty="0" smtClean="0">
                <a:latin typeface="Times New Roman" pitchFamily="18" charset="0"/>
              </a:rPr>
              <a:t>分和寄存器地址，</a:t>
            </a:r>
            <a:r>
              <a:rPr kumimoji="1" lang="zh-CN" altLang="en-US" b="1" dirty="0"/>
              <a:t>寄存器编号由机器指令给</a:t>
            </a:r>
            <a:r>
              <a:rPr kumimoji="1" lang="zh-CN" altLang="en-US" b="1" dirty="0" smtClean="0"/>
              <a:t>定</a:t>
            </a:r>
            <a:r>
              <a:rPr lang="zh-CN" altLang="en-US" dirty="0" smtClean="0">
                <a:latin typeface="Times New Roman" pitchFamily="18" charset="0"/>
              </a:rPr>
              <a:t>）。</a:t>
            </a:r>
            <a:endParaRPr lang="zh-CN" altLang="en-US" dirty="0">
              <a:latin typeface="Times New Roman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178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0" y="533400"/>
            <a:ext cx="8001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>
                <a:latin typeface="宋体" pitchFamily="2" charset="-122"/>
              </a:rPr>
              <a:t>例：模型机的微指令操作码</a:t>
            </a:r>
            <a:endParaRPr lang="zh-CN" altLang="en-US" sz="4000" smtClean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677723"/>
              </p:ext>
            </p:extLst>
          </p:nvPr>
        </p:nvGraphicFramePr>
        <p:xfrm>
          <a:off x="457200" y="1447800"/>
          <a:ext cx="8305800" cy="1651953"/>
        </p:xfrm>
        <a:graphic>
          <a:graphicData uri="http://schemas.openxmlformats.org/drawingml/2006/table">
            <a:tbl>
              <a:tblPr/>
              <a:tblGrid>
                <a:gridCol w="838200"/>
                <a:gridCol w="1219200"/>
                <a:gridCol w="457200"/>
                <a:gridCol w="457200"/>
                <a:gridCol w="762000"/>
                <a:gridCol w="762000"/>
                <a:gridCol w="609600"/>
                <a:gridCol w="1600200"/>
                <a:gridCol w="609600"/>
                <a:gridCol w="990600"/>
              </a:tblGrid>
              <a:tr h="3730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BUSin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BUS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BUS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R/W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MREQ/IOREQ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SCF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下地址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Line 71"/>
          <p:cNvSpPr>
            <a:spLocks noChangeShapeType="1"/>
          </p:cNvSpPr>
          <p:nvPr/>
        </p:nvSpPr>
        <p:spPr bwMode="auto">
          <a:xfrm>
            <a:off x="5302250" y="193357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957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Tx/>
              <a:buChar char="•"/>
            </a:pPr>
            <a:r>
              <a:rPr kumimoji="1" lang="zh-CN" altLang="en-US" b="1" dirty="0"/>
              <a:t>控制</a:t>
            </a:r>
            <a:r>
              <a:rPr kumimoji="1" lang="en-US" altLang="zh-CN" b="1" dirty="0"/>
              <a:t>ALU 32</a:t>
            </a:r>
            <a:r>
              <a:rPr kumimoji="1" lang="zh-CN" altLang="en-US" b="1" dirty="0"/>
              <a:t>种功能</a:t>
            </a:r>
            <a:r>
              <a:rPr kumimoji="1" lang="zh-CN" altLang="en-US" b="1" dirty="0">
                <a:sym typeface="Wingdings" pitchFamily="2" charset="2"/>
              </a:rPr>
              <a:t>需要 </a:t>
            </a:r>
            <a:r>
              <a:rPr kumimoji="1" lang="en-US" altLang="zh-CN" b="1" dirty="0">
                <a:sym typeface="Wingdings" pitchFamily="2" charset="2"/>
              </a:rPr>
              <a:t>5</a:t>
            </a:r>
            <a:r>
              <a:rPr kumimoji="1" lang="zh-CN" altLang="en-US" b="1" dirty="0">
                <a:sym typeface="Wingdings" pitchFamily="2" charset="2"/>
              </a:rPr>
              <a:t>位；</a:t>
            </a:r>
          </a:p>
          <a:p>
            <a:pPr>
              <a:buClr>
                <a:schemeClr val="accent1"/>
              </a:buClr>
              <a:buFontTx/>
              <a:buChar char="•"/>
            </a:pPr>
            <a:r>
              <a:rPr kumimoji="1" lang="zh-CN" altLang="en-US" b="1" dirty="0"/>
              <a:t>控制斜送电路</a:t>
            </a:r>
            <a:r>
              <a:rPr kumimoji="1" lang="en-US" altLang="zh-CN" b="1" dirty="0">
                <a:sym typeface="Wingdings" pitchFamily="2" charset="2"/>
              </a:rPr>
              <a:t>8</a:t>
            </a:r>
            <a:r>
              <a:rPr kumimoji="1" lang="zh-CN" altLang="en-US" b="1" dirty="0">
                <a:sym typeface="Wingdings" pitchFamily="2" charset="2"/>
              </a:rPr>
              <a:t>功能需要 </a:t>
            </a:r>
            <a:r>
              <a:rPr kumimoji="1" lang="en-US" altLang="zh-CN" b="1" dirty="0">
                <a:sym typeface="Wingdings" pitchFamily="2" charset="2"/>
              </a:rPr>
              <a:t>3</a:t>
            </a:r>
            <a:r>
              <a:rPr kumimoji="1" lang="zh-CN" altLang="en-US" b="1" dirty="0">
                <a:sym typeface="Wingdings" pitchFamily="2" charset="2"/>
              </a:rPr>
              <a:t>位，</a:t>
            </a:r>
          </a:p>
          <a:p>
            <a:pPr>
              <a:buClr>
                <a:schemeClr val="accent1"/>
              </a:buClr>
              <a:buFontTx/>
              <a:buChar char="•"/>
            </a:pPr>
            <a:r>
              <a:rPr kumimoji="1" lang="en-US" altLang="zh-CN" b="1" dirty="0"/>
              <a:t>16</a:t>
            </a:r>
            <a:r>
              <a:rPr kumimoji="1" lang="zh-CN" altLang="en-US" b="1" dirty="0"/>
              <a:t>个寄存器</a:t>
            </a:r>
            <a:r>
              <a:rPr kumimoji="1" lang="zh-CN" altLang="en-US" b="1" dirty="0">
                <a:sym typeface="Wingdings" pitchFamily="2" charset="2"/>
              </a:rPr>
              <a:t>，每个</a:t>
            </a:r>
            <a:r>
              <a:rPr kumimoji="1" lang="zh-CN" altLang="en-US" b="1" dirty="0"/>
              <a:t>寄存器有接收、发送控制信号以及不操作信号，</a:t>
            </a:r>
            <a:r>
              <a:rPr kumimoji="1" lang="zh-CN" altLang="en-US" b="1" dirty="0">
                <a:sym typeface="Wingdings" pitchFamily="2" charset="2"/>
              </a:rPr>
              <a:t>每个</a:t>
            </a:r>
            <a:r>
              <a:rPr kumimoji="1" lang="zh-CN" altLang="en-US" b="1" dirty="0"/>
              <a:t>寄存器可以是源操作数，也可以是目的操作数，源和目的控制分开出现。寄存器编号由机器指令给定。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41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381000" y="6015038"/>
            <a:ext cx="1905000" cy="457200"/>
          </a:xfrm>
        </p:spPr>
        <p:txBody>
          <a:bodyPr/>
          <a:lstStyle/>
          <a:p>
            <a:pPr>
              <a:defRPr/>
            </a:pPr>
            <a:fld id="{79A028AC-D61B-40D4-BCAD-3BDCD34860EA}" type="datetime1">
              <a:rPr lang="zh-CN" altLang="en-US"/>
              <a:pPr>
                <a:defRPr/>
              </a:pPr>
              <a:t>2023/11/30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895600" y="6019800"/>
            <a:ext cx="1905000" cy="457200"/>
          </a:xfrm>
        </p:spPr>
        <p:txBody>
          <a:bodyPr/>
          <a:lstStyle/>
          <a:p>
            <a:pPr>
              <a:defRPr/>
            </a:pPr>
            <a:fld id="{FE6AF7D8-B5B5-4249-8948-50797666B18A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288" y="685800"/>
            <a:ext cx="8280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smtClean="0">
                <a:latin typeface="宋体" pitchFamily="2" charset="-122"/>
              </a:rPr>
              <a:t>微指令可以分成下列字段：</a:t>
            </a:r>
          </a:p>
          <a:p>
            <a:r>
              <a:rPr lang="en-US" altLang="zh-CN" sz="2800" smtClean="0">
                <a:latin typeface="Times New Roman" pitchFamily="18" charset="0"/>
              </a:rPr>
              <a:t>ALU</a:t>
            </a:r>
            <a:r>
              <a:rPr lang="zh-CN" altLang="en-US" sz="2800" smtClean="0">
                <a:latin typeface="Times New Roman" pitchFamily="18" charset="0"/>
              </a:rPr>
              <a:t>＋斜送电路＋</a:t>
            </a:r>
            <a:r>
              <a:rPr lang="en-US" altLang="zh-CN" sz="2800" smtClean="0">
                <a:latin typeface="Times New Roman" pitchFamily="18" charset="0"/>
              </a:rPr>
              <a:t>RS</a:t>
            </a:r>
            <a:r>
              <a:rPr lang="en-US" altLang="zh-CN" sz="2800" baseline="-25000" smtClean="0">
                <a:latin typeface="Times New Roman" pitchFamily="18" charset="0"/>
              </a:rPr>
              <a:t>in</a:t>
            </a:r>
            <a:r>
              <a:rPr lang="zh-CN" altLang="en-US" sz="2800" smtClean="0">
                <a:latin typeface="Times New Roman" pitchFamily="18" charset="0"/>
              </a:rPr>
              <a:t>＋</a:t>
            </a:r>
            <a:r>
              <a:rPr lang="en-US" altLang="zh-CN" sz="2800" smtClean="0">
                <a:latin typeface="Times New Roman" pitchFamily="18" charset="0"/>
              </a:rPr>
              <a:t>RS</a:t>
            </a:r>
            <a:r>
              <a:rPr lang="en-US" altLang="zh-CN" sz="2800" baseline="-25000" smtClean="0">
                <a:latin typeface="Times New Roman" pitchFamily="18" charset="0"/>
              </a:rPr>
              <a:t>out</a:t>
            </a:r>
            <a:r>
              <a:rPr lang="zh-CN" altLang="en-US" sz="2800" smtClean="0">
                <a:latin typeface="Times New Roman" pitchFamily="18" charset="0"/>
              </a:rPr>
              <a:t>＋</a:t>
            </a:r>
            <a:r>
              <a:rPr lang="en-US" altLang="zh-CN" sz="2800" smtClean="0">
                <a:latin typeface="Times New Roman" pitchFamily="18" charset="0"/>
              </a:rPr>
              <a:t>RD</a:t>
            </a:r>
            <a:r>
              <a:rPr lang="en-US" altLang="zh-CN" sz="2800" baseline="-25000" smtClean="0">
                <a:latin typeface="Times New Roman" pitchFamily="18" charset="0"/>
              </a:rPr>
              <a:t>in</a:t>
            </a:r>
            <a:r>
              <a:rPr lang="zh-CN" altLang="en-US" sz="2800" smtClean="0">
                <a:latin typeface="Times New Roman" pitchFamily="18" charset="0"/>
              </a:rPr>
              <a:t>＋</a:t>
            </a:r>
            <a:r>
              <a:rPr lang="en-US" altLang="zh-CN" sz="2800" smtClean="0">
                <a:latin typeface="Times New Roman" pitchFamily="18" charset="0"/>
              </a:rPr>
              <a:t>RD</a:t>
            </a:r>
            <a:r>
              <a:rPr lang="en-US" altLang="zh-CN" sz="2800" baseline="-25000" smtClean="0">
                <a:latin typeface="Times New Roman" pitchFamily="18" charset="0"/>
              </a:rPr>
              <a:t>out</a:t>
            </a:r>
          </a:p>
          <a:p>
            <a:r>
              <a:rPr lang="zh-CN" altLang="en-US" sz="2800" smtClean="0">
                <a:latin typeface="宋体" pitchFamily="2" charset="-122"/>
              </a:rPr>
              <a:t>微指令格式为：</a:t>
            </a:r>
          </a:p>
          <a:p>
            <a:endParaRPr lang="zh-CN" altLang="en-US" sz="2800" smtClean="0">
              <a:latin typeface="宋体" pitchFamily="2" charset="-122"/>
            </a:endParaRPr>
          </a:p>
          <a:p>
            <a:endParaRPr lang="en-US" altLang="zh-CN" sz="2800" smtClean="0">
              <a:latin typeface="宋体" pitchFamily="2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258888" y="3581400"/>
            <a:ext cx="684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/>
              <a:t> </a:t>
            </a:r>
            <a:r>
              <a:rPr lang="en-US" altLang="zh-CN" b="1"/>
              <a:t>5</a:t>
            </a:r>
            <a:r>
              <a:rPr lang="zh-CN" altLang="en-US" b="1"/>
              <a:t>位        </a:t>
            </a:r>
            <a:r>
              <a:rPr lang="en-US" altLang="zh-CN" b="1"/>
              <a:t>3</a:t>
            </a:r>
            <a:r>
              <a:rPr lang="zh-CN" altLang="en-US" b="1"/>
              <a:t>位            </a:t>
            </a:r>
            <a:r>
              <a:rPr lang="en-US" altLang="zh-CN" b="1"/>
              <a:t>1</a:t>
            </a:r>
            <a:r>
              <a:rPr lang="zh-CN" altLang="en-US" b="1"/>
              <a:t>位         </a:t>
            </a:r>
            <a:r>
              <a:rPr lang="en-US" altLang="zh-CN" b="1"/>
              <a:t>1</a:t>
            </a:r>
            <a:r>
              <a:rPr lang="zh-CN" altLang="en-US" b="1"/>
              <a:t>位         </a:t>
            </a:r>
            <a:r>
              <a:rPr lang="en-US" altLang="zh-CN" b="1"/>
              <a:t>1</a:t>
            </a:r>
            <a:r>
              <a:rPr lang="zh-CN" altLang="en-US" b="1"/>
              <a:t>位         </a:t>
            </a:r>
            <a:r>
              <a:rPr lang="en-US" altLang="zh-CN" b="1"/>
              <a:t>1</a:t>
            </a:r>
            <a:r>
              <a:rPr lang="zh-CN" altLang="en-US" b="1"/>
              <a:t>位</a:t>
            </a:r>
          </a:p>
        </p:txBody>
      </p:sp>
      <p:graphicFrame>
        <p:nvGraphicFramePr>
          <p:cNvPr id="8" name="Group 25"/>
          <p:cNvGraphicFramePr>
            <a:graphicFrameLocks noGrp="1"/>
          </p:cNvGraphicFramePr>
          <p:nvPr/>
        </p:nvGraphicFramePr>
        <p:xfrm>
          <a:off x="1116013" y="2819400"/>
          <a:ext cx="7056437" cy="609600"/>
        </p:xfrm>
        <a:graphic>
          <a:graphicData uri="http://schemas.openxmlformats.org/drawingml/2006/table">
            <a:tbl>
              <a:tblPr/>
              <a:tblGrid>
                <a:gridCol w="962025"/>
                <a:gridCol w="1524000"/>
                <a:gridCol w="1042987"/>
                <a:gridCol w="1174750"/>
                <a:gridCol w="1176338"/>
                <a:gridCol w="1176337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ALU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斜送电路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RS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RS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out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RD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RD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out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AutoShape 20"/>
          <p:cNvSpPr>
            <a:spLocks/>
          </p:cNvSpPr>
          <p:nvPr/>
        </p:nvSpPr>
        <p:spPr bwMode="auto">
          <a:xfrm rot="16200000">
            <a:off x="4457700" y="3543300"/>
            <a:ext cx="304800" cy="1295400"/>
          </a:xfrm>
          <a:prstGeom prst="leftBrace">
            <a:avLst>
              <a:gd name="adj1" fmla="val 354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AutoShape 22"/>
          <p:cNvSpPr>
            <a:spLocks/>
          </p:cNvSpPr>
          <p:nvPr/>
        </p:nvSpPr>
        <p:spPr bwMode="auto">
          <a:xfrm rot="16200000">
            <a:off x="6724650" y="3543300"/>
            <a:ext cx="304800" cy="1295400"/>
          </a:xfrm>
          <a:prstGeom prst="leftBrace">
            <a:avLst>
              <a:gd name="adj1" fmla="val 354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3924300" y="2179638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寄存器编码由指令给出</a:t>
            </a: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3348038" y="4468813"/>
            <a:ext cx="24479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/>
              <a:t>00</a:t>
            </a:r>
            <a:r>
              <a:rPr lang="zh-CN" altLang="en-US" b="1"/>
              <a:t>，</a:t>
            </a:r>
            <a:r>
              <a:rPr lang="en-US" altLang="zh-CN" b="1"/>
              <a:t>11</a:t>
            </a:r>
            <a:r>
              <a:rPr lang="zh-CN" altLang="en-US" b="1"/>
              <a:t>：无操作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/>
              <a:t>01</a:t>
            </a:r>
            <a:r>
              <a:rPr lang="zh-CN" altLang="en-US" b="1"/>
              <a:t>：</a:t>
            </a:r>
            <a:r>
              <a:rPr lang="en-US" altLang="zh-CN" b="1"/>
              <a:t>RS</a:t>
            </a:r>
            <a:r>
              <a:rPr lang="en-US" altLang="zh-CN" b="1" baseline="-25000"/>
              <a:t>out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/>
              <a:t>10</a:t>
            </a:r>
            <a:r>
              <a:rPr lang="zh-CN" altLang="en-US" b="1"/>
              <a:t>：</a:t>
            </a:r>
            <a:r>
              <a:rPr lang="en-US" altLang="zh-CN" b="1"/>
              <a:t>RS</a:t>
            </a:r>
            <a:r>
              <a:rPr lang="en-US" altLang="zh-CN" b="1" baseline="-25000"/>
              <a:t>in</a:t>
            </a:r>
          </a:p>
        </p:txBody>
      </p:sp>
      <p:sp>
        <p:nvSpPr>
          <p:cNvPr id="13" name="Text Box 27"/>
          <p:cNvSpPr txBox="1">
            <a:spLocks noChangeArrowheads="1"/>
          </p:cNvSpPr>
          <p:nvPr/>
        </p:nvSpPr>
        <p:spPr bwMode="auto">
          <a:xfrm>
            <a:off x="6011863" y="4468813"/>
            <a:ext cx="24479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/>
              <a:t>00</a:t>
            </a:r>
            <a:r>
              <a:rPr lang="zh-CN" altLang="en-US" b="1"/>
              <a:t>，</a:t>
            </a:r>
            <a:r>
              <a:rPr lang="en-US" altLang="zh-CN" b="1"/>
              <a:t>11</a:t>
            </a:r>
            <a:r>
              <a:rPr lang="zh-CN" altLang="en-US" b="1"/>
              <a:t>：无操作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/>
              <a:t>01</a:t>
            </a:r>
            <a:r>
              <a:rPr lang="zh-CN" altLang="en-US" b="1"/>
              <a:t>：</a:t>
            </a:r>
            <a:r>
              <a:rPr lang="en-US" altLang="zh-CN" b="1"/>
              <a:t>RD</a:t>
            </a:r>
            <a:r>
              <a:rPr lang="en-US" altLang="zh-CN" b="1" baseline="-25000"/>
              <a:t>out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/>
              <a:t>10</a:t>
            </a:r>
            <a:r>
              <a:rPr lang="zh-CN" altLang="en-US" b="1"/>
              <a:t>：</a:t>
            </a:r>
            <a:r>
              <a:rPr lang="en-US" altLang="zh-CN" b="1"/>
              <a:t>RD</a:t>
            </a:r>
            <a:r>
              <a:rPr lang="en-US" altLang="zh-CN" b="1" baseline="-25000"/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2639542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已知某计算机采用微程序控制方式，其控制存储器的容量为</a:t>
            </a:r>
            <a:r>
              <a:rPr lang="en-US" altLang="zh-CN" dirty="0">
                <a:latin typeface="Times New Roman" pitchFamily="18" charset="0"/>
              </a:rPr>
              <a:t>512×32bit</a:t>
            </a:r>
            <a:r>
              <a:rPr lang="zh-CN" altLang="en-US" dirty="0">
                <a:latin typeface="Times New Roman" pitchFamily="18" charset="0"/>
              </a:rPr>
              <a:t>。微程序可以在整个控制存储器中实现转移。可控制微程序转移的条件有</a:t>
            </a:r>
            <a:r>
              <a:rPr lang="en-US" altLang="zh-CN" dirty="0">
                <a:latin typeface="Times New Roman" pitchFamily="18" charset="0"/>
              </a:rPr>
              <a:t>6</a:t>
            </a:r>
            <a:r>
              <a:rPr lang="zh-CN" altLang="en-US" dirty="0">
                <a:latin typeface="Times New Roman" pitchFamily="18" charset="0"/>
              </a:rPr>
              <a:t>个，采</a:t>
            </a:r>
            <a:r>
              <a:rPr lang="zh-CN" altLang="en-US" dirty="0" smtClean="0">
                <a:latin typeface="Times New Roman" pitchFamily="18" charset="0"/>
              </a:rPr>
              <a:t>用直接控制和字段混合编码，</a:t>
            </a:r>
            <a:r>
              <a:rPr lang="zh-CN" altLang="en-US" dirty="0">
                <a:latin typeface="Times New Roman" pitchFamily="18" charset="0"/>
              </a:rPr>
              <a:t>后继微指令地址采用断定方</a:t>
            </a:r>
            <a:r>
              <a:rPr lang="zh-CN" altLang="en-US" dirty="0" smtClean="0">
                <a:latin typeface="Times New Roman" pitchFamily="18" charset="0"/>
              </a:rPr>
              <a:t>式及</a:t>
            </a:r>
            <a:r>
              <a:rPr lang="zh-CN" altLang="en-US" dirty="0">
                <a:latin typeface="Times New Roman" pitchFamily="18" charset="0"/>
              </a:rPr>
              <a:t>字段混合编码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zh-CN" altLang="en-US" dirty="0">
                <a:latin typeface="Times New Roman" pitchFamily="18" charset="0"/>
              </a:rPr>
              <a:t>微指令格式如下</a:t>
            </a:r>
            <a:r>
              <a:rPr lang="zh-CN" altLang="en-US" dirty="0" smtClean="0">
                <a:latin typeface="Times New Roman" pitchFamily="18" charset="0"/>
              </a:rPr>
              <a:t>：</a:t>
            </a:r>
            <a:r>
              <a:rPr lang="zh-CN" altLang="en-US" dirty="0">
                <a:latin typeface="Times New Roman" pitchFamily="18" charset="0"/>
              </a:rPr>
              <a:t>请说明微指令中</a:t>
            </a:r>
            <a:r>
              <a:rPr lang="en-US" altLang="zh-CN" dirty="0">
                <a:latin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</a:rPr>
              <a:t>个字段分别应为多少位。 </a:t>
            </a:r>
          </a:p>
          <a:p>
            <a:endParaRPr lang="zh-CN" altLang="en-US" dirty="0">
              <a:latin typeface="Times New Roman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815530"/>
              </p:ext>
            </p:extLst>
          </p:nvPr>
        </p:nvGraphicFramePr>
        <p:xfrm>
          <a:off x="1403350" y="5077048"/>
          <a:ext cx="6781800" cy="584200"/>
        </p:xfrm>
        <a:graphic>
          <a:graphicData uri="http://schemas.openxmlformats.org/drawingml/2006/table">
            <a:tbl>
              <a:tblPr/>
              <a:tblGrid>
                <a:gridCol w="2260600"/>
                <a:gridCol w="2260600"/>
                <a:gridCol w="22606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微操作编码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测试条件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微地址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互斥的概念，由于还需要考虑一种不发命令的情况，所以每组还要加上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，所以有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个微命令，取对数取整后得到最少操作控制字段为</a:t>
            </a:r>
            <a:r>
              <a:rPr lang="en-US" altLang="zh-CN" dirty="0" smtClean="0"/>
              <a:t>3+2+4+3+3=15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621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zh-CN" altLang="en-US" dirty="0">
                <a:latin typeface="Times New Roman" pitchFamily="18" charset="0"/>
              </a:rPr>
              <a:t>若判定条件可以采用组合控制，则可将</a:t>
            </a:r>
            <a:r>
              <a:rPr lang="en-US" altLang="zh-CN" dirty="0">
                <a:latin typeface="Times New Roman" pitchFamily="18" charset="0"/>
              </a:rPr>
              <a:t>6</a:t>
            </a:r>
            <a:r>
              <a:rPr lang="zh-CN" altLang="en-US" dirty="0">
                <a:latin typeface="Times New Roman" pitchFamily="18" charset="0"/>
              </a:rPr>
              <a:t>个判定条件采用</a:t>
            </a:r>
            <a:r>
              <a:rPr lang="en-US" altLang="zh-CN" dirty="0">
                <a:latin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</a:rPr>
              <a:t>位二进制编码表示，即测试条件字段需</a:t>
            </a:r>
            <a:r>
              <a:rPr lang="en-US" altLang="zh-CN" dirty="0">
                <a:latin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</a:rPr>
              <a:t>位，这样，剩下的为操作控制字段的可用位数为：</a:t>
            </a:r>
          </a:p>
          <a:p>
            <a:pPr algn="just"/>
            <a:r>
              <a:rPr lang="en-US" altLang="zh-CN" dirty="0">
                <a:latin typeface="Times New Roman" pitchFamily="18" charset="0"/>
              </a:rPr>
              <a:t>32</a:t>
            </a:r>
            <a:r>
              <a:rPr lang="zh-CN" altLang="en-US" dirty="0">
                <a:latin typeface="Times New Roman" pitchFamily="18" charset="0"/>
              </a:rPr>
              <a:t>－</a:t>
            </a:r>
            <a:r>
              <a:rPr lang="en-US" altLang="zh-CN" dirty="0">
                <a:latin typeface="Times New Roman" pitchFamily="18" charset="0"/>
              </a:rPr>
              <a:t>9</a:t>
            </a:r>
            <a:r>
              <a:rPr lang="zh-CN" altLang="en-US" dirty="0">
                <a:latin typeface="Times New Roman" pitchFamily="18" charset="0"/>
              </a:rPr>
              <a:t>－</a:t>
            </a:r>
            <a:r>
              <a:rPr lang="en-US" altLang="zh-CN" dirty="0">
                <a:latin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</a:rPr>
              <a:t>＝</a:t>
            </a:r>
            <a:r>
              <a:rPr lang="en-US" altLang="zh-CN" dirty="0">
                <a:latin typeface="Times New Roman" pitchFamily="18" charset="0"/>
              </a:rPr>
              <a:t>20</a:t>
            </a:r>
            <a:r>
              <a:rPr lang="zh-CN" altLang="en-US" dirty="0">
                <a:latin typeface="Times New Roman" pitchFamily="18" charset="0"/>
              </a:rPr>
              <a:t>位。</a:t>
            </a:r>
            <a:r>
              <a:rPr lang="en-US" altLang="zh-CN" dirty="0">
                <a:latin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</a:rPr>
              <a:t>个字段的位数分配可以是：</a:t>
            </a:r>
          </a:p>
          <a:p>
            <a:pPr algn="just"/>
            <a:r>
              <a:rPr lang="zh-CN" altLang="en-US" dirty="0">
                <a:latin typeface="Times New Roman" pitchFamily="18" charset="0"/>
              </a:rPr>
              <a:t>微操作编码字段：</a:t>
            </a:r>
            <a:r>
              <a:rPr lang="en-US" altLang="zh-CN" dirty="0">
                <a:latin typeface="Times New Roman" pitchFamily="18" charset="0"/>
              </a:rPr>
              <a:t>20</a:t>
            </a:r>
            <a:r>
              <a:rPr lang="zh-CN" altLang="en-US" dirty="0">
                <a:latin typeface="Times New Roman" pitchFamily="18" charset="0"/>
              </a:rPr>
              <a:t>位；</a:t>
            </a:r>
          </a:p>
          <a:p>
            <a:pPr algn="just"/>
            <a:r>
              <a:rPr lang="zh-CN" altLang="en-US" dirty="0">
                <a:latin typeface="Times New Roman" pitchFamily="18" charset="0"/>
              </a:rPr>
              <a:t>转移测试条件字段：</a:t>
            </a:r>
            <a:r>
              <a:rPr lang="en-US" altLang="zh-CN" dirty="0">
                <a:latin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</a:rPr>
              <a:t>位；</a:t>
            </a:r>
          </a:p>
          <a:p>
            <a:r>
              <a:rPr lang="zh-CN" altLang="en-US" dirty="0">
                <a:latin typeface="Times New Roman" pitchFamily="18" charset="0"/>
              </a:rPr>
              <a:t>下条指令微地址：</a:t>
            </a:r>
            <a:r>
              <a:rPr lang="en-US" altLang="zh-CN" dirty="0">
                <a:latin typeface="Times New Roman" pitchFamily="18" charset="0"/>
              </a:rPr>
              <a:t>9</a:t>
            </a:r>
            <a:r>
              <a:rPr lang="zh-CN" altLang="en-US" dirty="0">
                <a:latin typeface="Times New Roman" pitchFamily="18" charset="0"/>
              </a:rPr>
              <a:t>位。</a:t>
            </a:r>
            <a:r>
              <a:rPr lang="zh-CN" altLang="en-US" dirty="0"/>
              <a:t> </a:t>
            </a:r>
          </a:p>
          <a:p>
            <a:pPr algn="just"/>
            <a:endParaRPr lang="zh-CN" altLang="en-US" dirty="0">
              <a:latin typeface="Times New Roman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062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>
                <a:latin typeface="Times New Roman" pitchFamily="18" charset="0"/>
              </a:rPr>
              <a:t>图为一微程序流程，每一方框为一条微指令，用字母</a:t>
            </a:r>
            <a:r>
              <a:rPr lang="en-US" altLang="zh-CN" dirty="0">
                <a:latin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</a:rPr>
              <a:t>～</a:t>
            </a:r>
            <a:r>
              <a:rPr lang="en-US" altLang="zh-CN" dirty="0">
                <a:latin typeface="Times New Roman" pitchFamily="18" charset="0"/>
              </a:rPr>
              <a:t>P</a:t>
            </a:r>
            <a:r>
              <a:rPr lang="zh-CN" altLang="en-US" dirty="0">
                <a:latin typeface="Times New Roman" pitchFamily="18" charset="0"/>
              </a:rPr>
              <a:t>分别表示微指令执行的微操作，该微程序流程的两个分支分别是：</a:t>
            </a:r>
          </a:p>
          <a:p>
            <a:pPr algn="just"/>
            <a:r>
              <a:rPr lang="zh-CN" altLang="en-US" dirty="0">
                <a:latin typeface="Times New Roman" pitchFamily="18" charset="0"/>
              </a:rPr>
              <a:t>指令的</a:t>
            </a:r>
            <a:r>
              <a:rPr lang="en-US" altLang="zh-CN" dirty="0">
                <a:latin typeface="Times New Roman" pitchFamily="18" charset="0"/>
              </a:rPr>
              <a:t>OP</a:t>
            </a:r>
            <a:r>
              <a:rPr lang="zh-CN" altLang="en-US" dirty="0">
                <a:latin typeface="Times New Roman" pitchFamily="18" charset="0"/>
              </a:rPr>
              <a:t>最低两位（</a:t>
            </a:r>
            <a:r>
              <a:rPr lang="en-US" altLang="zh-CN" dirty="0">
                <a:latin typeface="Times New Roman" pitchFamily="18" charset="0"/>
              </a:rPr>
              <a:t>I</a:t>
            </a:r>
            <a:r>
              <a:rPr lang="en-US" altLang="zh-CN" baseline="-30000" dirty="0">
                <a:latin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</a:rPr>
              <a:t>I</a:t>
            </a:r>
            <a:r>
              <a:rPr lang="en-US" altLang="zh-CN" baseline="-30000" dirty="0">
                <a:latin typeface="Times New Roman" pitchFamily="18" charset="0"/>
              </a:rPr>
              <a:t>0</a:t>
            </a:r>
            <a:r>
              <a:rPr lang="zh-CN" altLang="en-US" dirty="0">
                <a:latin typeface="Times New Roman" pitchFamily="18" charset="0"/>
              </a:rPr>
              <a:t>）控制</a:t>
            </a:r>
            <a:r>
              <a:rPr lang="en-US" altLang="zh-CN" dirty="0">
                <a:latin typeface="Times New Roman" pitchFamily="18" charset="0"/>
              </a:rPr>
              <a:t>4</a:t>
            </a:r>
            <a:r>
              <a:rPr lang="zh-CN" altLang="en-US" dirty="0">
                <a:latin typeface="Times New Roman" pitchFamily="18" charset="0"/>
              </a:rPr>
              <a:t>路转移；</a:t>
            </a:r>
          </a:p>
          <a:p>
            <a:pPr algn="just"/>
            <a:r>
              <a:rPr lang="zh-CN" altLang="en-US" dirty="0">
                <a:latin typeface="Times New Roman" pitchFamily="18" charset="0"/>
              </a:rPr>
              <a:t>状态标志</a:t>
            </a:r>
            <a:r>
              <a:rPr lang="en-US" altLang="zh-CN" dirty="0">
                <a:latin typeface="Times New Roman" pitchFamily="18" charset="0"/>
              </a:rPr>
              <a:t>C</a:t>
            </a:r>
            <a:r>
              <a:rPr lang="en-US" altLang="zh-CN" baseline="-30000" dirty="0">
                <a:latin typeface="Times New Roman" pitchFamily="18" charset="0"/>
              </a:rPr>
              <a:t>Z</a:t>
            </a:r>
            <a:r>
              <a:rPr lang="zh-CN" altLang="en-US" dirty="0">
                <a:latin typeface="Times New Roman" pitchFamily="18" charset="0"/>
              </a:rPr>
              <a:t>的值决定后继微地址的形成。</a:t>
            </a:r>
          </a:p>
          <a:p>
            <a:r>
              <a:rPr lang="zh-CN" altLang="en-US" dirty="0">
                <a:latin typeface="Times New Roman" pitchFamily="18" charset="0"/>
              </a:rPr>
              <a:t>请设计该微程序的微指</a:t>
            </a:r>
            <a:r>
              <a:rPr lang="zh-CN" altLang="en-US" dirty="0" smtClean="0">
                <a:latin typeface="Times New Roman" pitchFamily="18" charset="0"/>
              </a:rPr>
              <a:t>令格式（顺序控制字段），</a:t>
            </a:r>
            <a:r>
              <a:rPr lang="zh-CN" altLang="en-US" dirty="0">
                <a:latin typeface="Times New Roman" pitchFamily="18" charset="0"/>
              </a:rPr>
              <a:t>并为每条微指令分配一个微地址。</a:t>
            </a:r>
            <a:r>
              <a:rPr lang="zh-CN" altLang="en-US" dirty="0">
                <a:latin typeface="宋体" pitchFamily="2" charset="-122"/>
              </a:rPr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0299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tu61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8640"/>
            <a:ext cx="7692548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0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该微程序中共有</a:t>
            </a:r>
            <a:r>
              <a:rPr lang="en-US" altLang="zh-CN" dirty="0">
                <a:latin typeface="Times New Roman" pitchFamily="18" charset="0"/>
              </a:rPr>
              <a:t>16</a:t>
            </a:r>
            <a:r>
              <a:rPr lang="zh-CN" altLang="en-US" dirty="0">
                <a:latin typeface="Times New Roman" pitchFamily="18" charset="0"/>
              </a:rPr>
              <a:t>条微指令，所以微指令中的下地址字段需要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4</a:t>
            </a:r>
            <a:r>
              <a:rPr lang="zh-CN" altLang="en-US" dirty="0">
                <a:latin typeface="Times New Roman" pitchFamily="18" charset="0"/>
              </a:rPr>
              <a:t>位</a:t>
            </a:r>
            <a:r>
              <a:rPr lang="zh-CN" altLang="en-US" dirty="0" smtClean="0">
                <a:latin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</a:endParaRPr>
          </a:p>
          <a:p>
            <a:pPr algn="just"/>
            <a:r>
              <a:rPr lang="zh-CN" altLang="en-US" dirty="0">
                <a:latin typeface="Times New Roman" pitchFamily="18" charset="0"/>
              </a:rPr>
              <a:t>由图可知，该微程序有两处存在分支：</a:t>
            </a:r>
          </a:p>
          <a:p>
            <a:pPr algn="just"/>
            <a:r>
              <a:rPr lang="zh-CN" altLang="en-US" dirty="0">
                <a:latin typeface="Times New Roman" pitchFamily="18" charset="0"/>
              </a:rPr>
              <a:t>① 指令操作码的</a:t>
            </a:r>
            <a:r>
              <a:rPr lang="en-US" altLang="zh-CN" dirty="0">
                <a:latin typeface="Times New Roman" pitchFamily="18" charset="0"/>
              </a:rPr>
              <a:t>I</a:t>
            </a:r>
            <a:r>
              <a:rPr lang="en-US" altLang="zh-CN" baseline="-30000" dirty="0">
                <a:latin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</a:rPr>
              <a:t>I</a:t>
            </a:r>
            <a:r>
              <a:rPr lang="en-US" altLang="zh-CN" baseline="-30000" dirty="0">
                <a:latin typeface="Times New Roman" pitchFamily="18" charset="0"/>
              </a:rPr>
              <a:t>0</a:t>
            </a: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位）：指出</a:t>
            </a:r>
            <a:r>
              <a:rPr lang="en-US" altLang="zh-CN" dirty="0">
                <a:latin typeface="Times New Roman" pitchFamily="18" charset="0"/>
              </a:rPr>
              <a:t>4</a:t>
            </a:r>
            <a:r>
              <a:rPr lang="zh-CN" altLang="en-US" dirty="0">
                <a:latin typeface="Times New Roman" pitchFamily="18" charset="0"/>
              </a:rPr>
              <a:t>条微指令的地址（控制转移），</a:t>
            </a:r>
          </a:p>
          <a:p>
            <a:pPr algn="just"/>
            <a:r>
              <a:rPr lang="zh-CN" altLang="en-US" dirty="0">
                <a:latin typeface="Times New Roman" pitchFamily="18" charset="0"/>
              </a:rPr>
              <a:t>② 根据运算结果标志</a:t>
            </a:r>
            <a:r>
              <a:rPr lang="en-US" altLang="zh-CN" dirty="0">
                <a:latin typeface="Times New Roman" pitchFamily="18" charset="0"/>
              </a:rPr>
              <a:t>C</a:t>
            </a:r>
            <a:r>
              <a:rPr lang="en-US" altLang="zh-CN" baseline="-30000" dirty="0">
                <a:latin typeface="Times New Roman" pitchFamily="18" charset="0"/>
              </a:rPr>
              <a:t>Z</a:t>
            </a:r>
            <a:r>
              <a:rPr lang="zh-CN" altLang="en-US" dirty="0">
                <a:latin typeface="Times New Roman" pitchFamily="18" charset="0"/>
              </a:rPr>
              <a:t>的值决定</a:t>
            </a:r>
            <a:r>
              <a:rPr lang="en-US" altLang="zh-CN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条微指令的执行次序。</a:t>
            </a:r>
          </a:p>
          <a:p>
            <a:endParaRPr lang="zh-CN" altLang="en-US" dirty="0">
              <a:latin typeface="Times New Roman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4750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>
                <a:latin typeface="Times New Roman" pitchFamily="18" charset="0"/>
              </a:rPr>
              <a:t>为了规定地址的形成方式，应在微指令中设</a:t>
            </a:r>
            <a:r>
              <a:rPr lang="zh-CN" altLang="en-US" dirty="0" smtClean="0">
                <a:latin typeface="Times New Roman" pitchFamily="18" charset="0"/>
              </a:rPr>
              <a:t>置判断转移条</a:t>
            </a:r>
            <a:r>
              <a:rPr lang="zh-CN" altLang="en-US" dirty="0">
                <a:latin typeface="Times New Roman" pitchFamily="18" charset="0"/>
              </a:rPr>
              <a:t>件字段，用于描述后继地址的形成方式。</a:t>
            </a:r>
          </a:p>
          <a:p>
            <a:pPr algn="just"/>
            <a:r>
              <a:rPr lang="zh-CN" altLang="en-US" dirty="0">
                <a:latin typeface="Times New Roman" pitchFamily="18" charset="0"/>
              </a:rPr>
              <a:t>地址的形成方式有：</a:t>
            </a:r>
          </a:p>
          <a:p>
            <a:pPr algn="just"/>
            <a:r>
              <a:rPr lang="zh-CN" altLang="en-US" dirty="0">
                <a:latin typeface="Times New Roman" pitchFamily="18" charset="0"/>
              </a:rPr>
              <a:t>①直接根据下地址字段内容形成；</a:t>
            </a:r>
          </a:p>
          <a:p>
            <a:pPr algn="just"/>
            <a:r>
              <a:rPr lang="zh-CN" altLang="en-US" dirty="0">
                <a:latin typeface="Times New Roman" pitchFamily="18" charset="0"/>
              </a:rPr>
              <a:t>②根据指令操作码的</a:t>
            </a:r>
            <a:r>
              <a:rPr lang="en-US" altLang="zh-CN" dirty="0">
                <a:latin typeface="Times New Roman" pitchFamily="18" charset="0"/>
              </a:rPr>
              <a:t>I</a:t>
            </a:r>
            <a:r>
              <a:rPr lang="en-US" altLang="zh-CN" baseline="-30000" dirty="0">
                <a:latin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</a:rPr>
              <a:t>I</a:t>
            </a:r>
            <a:r>
              <a:rPr lang="en-US" altLang="zh-CN" baseline="-30000" dirty="0">
                <a:latin typeface="Times New Roman" pitchFamily="18" charset="0"/>
              </a:rPr>
              <a:t>0</a:t>
            </a:r>
            <a:r>
              <a:rPr lang="zh-CN" altLang="en-US" dirty="0">
                <a:latin typeface="Times New Roman" pitchFamily="18" charset="0"/>
              </a:rPr>
              <a:t>形成；</a:t>
            </a:r>
          </a:p>
          <a:p>
            <a:pPr algn="just"/>
            <a:r>
              <a:rPr lang="zh-CN" altLang="en-US" dirty="0">
                <a:latin typeface="Times New Roman" pitchFamily="18" charset="0"/>
              </a:rPr>
              <a:t>③根据运算结果标志</a:t>
            </a:r>
            <a:r>
              <a:rPr lang="en-US" altLang="zh-CN" dirty="0">
                <a:latin typeface="Times New Roman" pitchFamily="18" charset="0"/>
              </a:rPr>
              <a:t>C</a:t>
            </a:r>
            <a:r>
              <a:rPr lang="en-US" altLang="zh-CN" baseline="-30000" dirty="0">
                <a:latin typeface="Times New Roman" pitchFamily="18" charset="0"/>
              </a:rPr>
              <a:t>Z</a:t>
            </a:r>
            <a:r>
              <a:rPr lang="zh-CN" altLang="en-US" dirty="0">
                <a:latin typeface="Times New Roman" pitchFamily="18" charset="0"/>
              </a:rPr>
              <a:t>形成。</a:t>
            </a:r>
          </a:p>
          <a:p>
            <a:pPr algn="just"/>
            <a:r>
              <a:rPr lang="zh-CN" altLang="en-US" dirty="0">
                <a:latin typeface="Times New Roman" pitchFamily="18" charset="0"/>
              </a:rPr>
              <a:t>所</a:t>
            </a:r>
            <a:r>
              <a:rPr lang="zh-CN" altLang="en-US" dirty="0" smtClean="0">
                <a:latin typeface="Times New Roman" pitchFamily="18" charset="0"/>
              </a:rPr>
              <a:t>以判断条</a:t>
            </a:r>
            <a:r>
              <a:rPr lang="zh-CN" altLang="en-US" dirty="0">
                <a:latin typeface="Times New Roman" pitchFamily="18" charset="0"/>
              </a:rPr>
              <a:t>件字段需要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7574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本例的微指令格式由</a:t>
            </a:r>
            <a:r>
              <a:rPr lang="en-US" altLang="zh-CN" dirty="0">
                <a:latin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</a:rPr>
              <a:t>部分内容组成，如下所示：</a:t>
            </a:r>
            <a:endParaRPr lang="zh-CN" altLang="en-US" dirty="0"/>
          </a:p>
        </p:txBody>
      </p:sp>
      <p:pic>
        <p:nvPicPr>
          <p:cNvPr id="4" name="Picture 3" descr="tu6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66640"/>
            <a:ext cx="7262813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19872" y="2895327"/>
            <a:ext cx="96711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判断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20632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zh-CN" altLang="en-US" dirty="0">
                <a:latin typeface="Times New Roman" pitchFamily="18" charset="0"/>
              </a:rPr>
              <a:t>地址的分配关键在于分支微指令的安排，此时，对下地址字段的值具有一定的约束条件，一般取由测试条件控制的那几</a:t>
            </a:r>
            <a:r>
              <a:rPr lang="zh-CN" altLang="en-US" dirty="0" smtClean="0">
                <a:latin typeface="Times New Roman" pitchFamily="18" charset="0"/>
              </a:rPr>
              <a:t>位初始为</a:t>
            </a:r>
            <a:r>
              <a:rPr lang="zh-CN" altLang="en-US" dirty="0">
                <a:latin typeface="Times New Roman" pitchFamily="18" charset="0"/>
              </a:rPr>
              <a:t>全</a:t>
            </a:r>
            <a:r>
              <a:rPr lang="en-US" altLang="zh-CN" dirty="0">
                <a:latin typeface="Times New Roman" pitchFamily="18" charset="0"/>
              </a:rPr>
              <a:t>0</a:t>
            </a:r>
            <a:r>
              <a:rPr lang="zh-CN" altLang="en-US" dirty="0">
                <a:latin typeface="Times New Roman" pitchFamily="18" charset="0"/>
              </a:rPr>
              <a:t>，目的在于简化地址修改逻辑。</a:t>
            </a:r>
          </a:p>
          <a:p>
            <a:pPr algn="just"/>
            <a:r>
              <a:rPr lang="zh-CN" altLang="en-US" dirty="0">
                <a:latin typeface="Times New Roman" pitchFamily="18" charset="0"/>
              </a:rPr>
              <a:t>在本题中，微指令</a:t>
            </a:r>
            <a:r>
              <a:rPr lang="en-US" altLang="zh-CN" dirty="0">
                <a:latin typeface="Times New Roman" pitchFamily="18" charset="0"/>
              </a:rPr>
              <a:t>C</a:t>
            </a:r>
            <a:r>
              <a:rPr lang="zh-CN" altLang="en-US" dirty="0">
                <a:latin typeface="Times New Roman" pitchFamily="18" charset="0"/>
              </a:rPr>
              <a:t>按指令</a:t>
            </a:r>
            <a:r>
              <a:rPr lang="en-US" altLang="zh-CN" dirty="0">
                <a:latin typeface="Times New Roman" pitchFamily="18" charset="0"/>
              </a:rPr>
              <a:t>OP</a:t>
            </a: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>
                <a:latin typeface="Times New Roman" pitchFamily="18" charset="0"/>
              </a:rPr>
              <a:t>I</a:t>
            </a:r>
            <a:r>
              <a:rPr lang="en-US" altLang="zh-CN" baseline="-30000" dirty="0">
                <a:latin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</a:rPr>
              <a:t>I</a:t>
            </a:r>
            <a:r>
              <a:rPr lang="en-US" altLang="zh-CN" baseline="-30000" dirty="0">
                <a:latin typeface="Times New Roman" pitchFamily="18" charset="0"/>
              </a:rPr>
              <a:t>0</a:t>
            </a:r>
            <a:r>
              <a:rPr lang="zh-CN" altLang="en-US" dirty="0">
                <a:latin typeface="Times New Roman" pitchFamily="18" charset="0"/>
              </a:rPr>
              <a:t>）实现</a:t>
            </a:r>
            <a:r>
              <a:rPr lang="en-US" altLang="zh-CN" dirty="0">
                <a:latin typeface="Times New Roman" pitchFamily="18" charset="0"/>
              </a:rPr>
              <a:t>4</a:t>
            </a:r>
            <a:r>
              <a:rPr lang="zh-CN" altLang="en-US" dirty="0">
                <a:latin typeface="Times New Roman" pitchFamily="18" charset="0"/>
              </a:rPr>
              <a:t>路分支，控制在末</a:t>
            </a:r>
            <a:r>
              <a:rPr lang="en-US" altLang="zh-CN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位，这样，下地址的约束条件是末</a:t>
            </a:r>
            <a:r>
              <a:rPr lang="en-US" altLang="zh-CN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位全为</a:t>
            </a:r>
            <a:r>
              <a:rPr lang="en-US" altLang="zh-CN" dirty="0">
                <a:latin typeface="Times New Roman" pitchFamily="18" charset="0"/>
              </a:rPr>
              <a:t>0</a:t>
            </a:r>
            <a:r>
              <a:rPr lang="zh-CN" altLang="en-US" dirty="0">
                <a:latin typeface="Times New Roman" pitchFamily="18" charset="0"/>
              </a:rPr>
              <a:t>，地址为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01</a:t>
            </a:r>
            <a:r>
              <a:rPr lang="en-US" altLang="zh-CN" dirty="0">
                <a:latin typeface="Times New Roman" pitchFamily="18" charset="0"/>
              </a:rPr>
              <a:t>00</a:t>
            </a:r>
            <a:r>
              <a:rPr lang="zh-CN" altLang="en-US" dirty="0">
                <a:latin typeface="Times New Roman" pitchFamily="18" charset="0"/>
              </a:rPr>
              <a:t>，微指令</a:t>
            </a:r>
            <a:r>
              <a:rPr lang="en-US" altLang="zh-CN" dirty="0">
                <a:latin typeface="Times New Roman" pitchFamily="18" charset="0"/>
              </a:rPr>
              <a:t>C</a:t>
            </a:r>
            <a:r>
              <a:rPr lang="zh-CN" altLang="en-US" dirty="0">
                <a:latin typeface="Times New Roman" pitchFamily="18" charset="0"/>
              </a:rPr>
              <a:t>的后继</a:t>
            </a:r>
            <a:r>
              <a:rPr lang="en-US" altLang="zh-CN" dirty="0">
                <a:latin typeface="Times New Roman" pitchFamily="18" charset="0"/>
              </a:rPr>
              <a:t>4</a:t>
            </a:r>
            <a:r>
              <a:rPr lang="zh-CN" altLang="en-US" dirty="0">
                <a:latin typeface="Times New Roman" pitchFamily="18" charset="0"/>
              </a:rPr>
              <a:t>条微指令的地址分别为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01</a:t>
            </a:r>
            <a:r>
              <a:rPr lang="en-US" altLang="zh-CN" dirty="0">
                <a:latin typeface="Times New Roman" pitchFamily="18" charset="0"/>
              </a:rPr>
              <a:t>00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0101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0110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0111</a:t>
            </a:r>
            <a:r>
              <a:rPr lang="zh-CN" altLang="en-US" dirty="0">
                <a:latin typeface="Times New Roman" pitchFamily="18" charset="0"/>
              </a:rPr>
              <a:t>，末</a:t>
            </a:r>
            <a:r>
              <a:rPr lang="en-US" altLang="zh-CN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位实现了按</a:t>
            </a:r>
            <a:r>
              <a:rPr lang="en-US" altLang="zh-CN" dirty="0">
                <a:latin typeface="Times New Roman" pitchFamily="18" charset="0"/>
              </a:rPr>
              <a:t>I</a:t>
            </a:r>
            <a:r>
              <a:rPr lang="en-US" altLang="zh-CN" baseline="-30000" dirty="0">
                <a:latin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</a:rPr>
              <a:t>I</a:t>
            </a:r>
            <a:r>
              <a:rPr lang="en-US" altLang="zh-CN" baseline="-30000" dirty="0">
                <a:latin typeface="Times New Roman" pitchFamily="18" charset="0"/>
              </a:rPr>
              <a:t>0</a:t>
            </a:r>
            <a:r>
              <a:rPr lang="zh-CN" altLang="en-US" dirty="0">
                <a:latin typeface="Times New Roman" pitchFamily="18" charset="0"/>
              </a:rPr>
              <a:t>转移；</a:t>
            </a:r>
          </a:p>
          <a:p>
            <a:pPr algn="just"/>
            <a:r>
              <a:rPr lang="zh-CN" altLang="en-US" dirty="0">
                <a:latin typeface="Times New Roman" pitchFamily="18" charset="0"/>
              </a:rPr>
              <a:t>同理，可以将按</a:t>
            </a:r>
            <a:r>
              <a:rPr lang="en-US" altLang="zh-CN" dirty="0">
                <a:latin typeface="Times New Roman" pitchFamily="18" charset="0"/>
              </a:rPr>
              <a:t>C</a:t>
            </a:r>
            <a:r>
              <a:rPr lang="en-US" altLang="zh-CN" baseline="-30000" dirty="0">
                <a:latin typeface="Times New Roman" pitchFamily="18" charset="0"/>
              </a:rPr>
              <a:t>Z</a:t>
            </a:r>
            <a:r>
              <a:rPr lang="zh-CN" altLang="en-US" dirty="0">
                <a:latin typeface="Times New Roman" pitchFamily="18" charset="0"/>
              </a:rPr>
              <a:t>转移的地址定为</a:t>
            </a:r>
            <a:r>
              <a:rPr lang="en-US" altLang="zh-CN" dirty="0">
                <a:latin typeface="Times New Roman" pitchFamily="18" charset="0"/>
              </a:rPr>
              <a:t>10x0</a:t>
            </a:r>
            <a:r>
              <a:rPr lang="zh-CN" altLang="en-US" dirty="0">
                <a:latin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</a:rPr>
              <a:t>10x1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504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zh-CN" altLang="en-US" dirty="0">
                <a:latin typeface="Times New Roman" pitchFamily="18" charset="0"/>
              </a:rPr>
              <a:t>剩下的微指令的地址没有约束条件，可任意分配。一般可根据微程序流程从小地址到大地址（或从上到下、从左到右）顺序，将控制存储器中没有分配的微地址安排到不同的微指令中。</a:t>
            </a:r>
            <a:endParaRPr lang="zh-CN" altLang="en-US" dirty="0"/>
          </a:p>
          <a:p>
            <a:pPr algn="just"/>
            <a:endParaRPr lang="zh-CN" altLang="en-US" dirty="0">
              <a:latin typeface="Times New Roman" pitchFamily="18" charset="0"/>
            </a:endParaRPr>
          </a:p>
          <a:p>
            <a:pPr algn="just"/>
            <a:r>
              <a:rPr lang="zh-CN" altLang="en-US" dirty="0">
                <a:latin typeface="Times New Roman" pitchFamily="18" charset="0"/>
              </a:rPr>
              <a:t>下表是本例微程序的微指令的地址分配结果，其中，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绿色部分微指令下地址的形成受测试字段约束条件的控制</a:t>
            </a:r>
            <a:r>
              <a:rPr lang="zh-CN" altLang="en-US" dirty="0">
                <a:latin typeface="Times New Roman" pitchFamily="18" charset="0"/>
              </a:rPr>
              <a:t>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913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tu61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0" y="156636"/>
            <a:ext cx="8424936" cy="665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059832" y="1412776"/>
            <a:ext cx="2160240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7504" y="3777591"/>
            <a:ext cx="1512168" cy="15841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59832" y="1772816"/>
            <a:ext cx="2160240" cy="360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>
            <a:off x="6156176" y="3717032"/>
            <a:ext cx="216024" cy="1584176"/>
          </a:xfrm>
          <a:prstGeom prst="righ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829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4525963"/>
          </a:xfrm>
        </p:spPr>
        <p:txBody>
          <a:bodyPr/>
          <a:lstStyle/>
          <a:p>
            <a:r>
              <a:rPr lang="zh-CN" altLang="en-US" b="1" dirty="0"/>
              <a:t>某微程序计算机具有</a:t>
            </a:r>
            <a:r>
              <a:rPr lang="en-US" altLang="zh-CN" b="1" dirty="0"/>
              <a:t>12</a:t>
            </a:r>
            <a:r>
              <a:rPr lang="zh-CN" altLang="en-US" b="1" dirty="0"/>
              <a:t>条微指令</a:t>
            </a:r>
            <a:r>
              <a:rPr lang="en-US" altLang="zh-CN" b="1" dirty="0"/>
              <a:t>V1</a:t>
            </a:r>
            <a:r>
              <a:rPr lang="zh-CN" altLang="en-US" b="1" dirty="0"/>
              <a:t>～</a:t>
            </a:r>
            <a:r>
              <a:rPr lang="en-US" altLang="zh-CN" b="1" dirty="0"/>
              <a:t>V12</a:t>
            </a:r>
            <a:r>
              <a:rPr lang="zh-CN" altLang="en-US" b="1" dirty="0"/>
              <a:t>，每条微指令所包含的微命令信号如表所示。</a:t>
            </a:r>
          </a:p>
          <a:p>
            <a:endParaRPr lang="zh-CN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268126"/>
            <a:ext cx="3456384" cy="532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17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某计算机采用微程序控制器，共有</a:t>
            </a:r>
            <a:r>
              <a:rPr lang="en-US" altLang="zh-CN" dirty="0" smtClean="0"/>
              <a:t>32</a:t>
            </a:r>
            <a:r>
              <a:rPr lang="zh-CN" altLang="en-US" dirty="0" smtClean="0"/>
              <a:t>条指令</a:t>
            </a:r>
            <a:r>
              <a:rPr lang="zh-CN" altLang="en-US" dirty="0" smtClean="0"/>
              <a:t>，另外公</a:t>
            </a:r>
            <a:r>
              <a:rPr lang="zh-CN" altLang="en-US" dirty="0" smtClean="0"/>
              <a:t>共的取指令微程序包含</a:t>
            </a:r>
            <a:r>
              <a:rPr lang="en-US" altLang="zh-CN" dirty="0" smtClean="0"/>
              <a:t>2</a:t>
            </a:r>
            <a:r>
              <a:rPr lang="zh-CN" altLang="en-US" dirty="0" smtClean="0"/>
              <a:t>条微指令，各指令对应的微程序平均由</a:t>
            </a:r>
            <a:r>
              <a:rPr lang="en-US" altLang="zh-CN" dirty="0" smtClean="0"/>
              <a:t>4</a:t>
            </a:r>
            <a:r>
              <a:rPr lang="zh-CN" altLang="en-US" dirty="0" smtClean="0"/>
              <a:t>条微指令组成，采用断定</a:t>
            </a:r>
            <a:r>
              <a:rPr lang="zh-CN" altLang="en-US" dirty="0" smtClean="0"/>
              <a:t>法确</a:t>
            </a:r>
            <a:r>
              <a:rPr lang="zh-CN" altLang="en-US" dirty="0" smtClean="0"/>
              <a:t>定下条微指令的地址，则微指令</a:t>
            </a:r>
            <a:r>
              <a:rPr lang="zh-CN" altLang="en-US" dirty="0" smtClean="0"/>
              <a:t>中断定字</a:t>
            </a:r>
            <a:r>
              <a:rPr lang="zh-CN" altLang="en-US" dirty="0" smtClean="0"/>
              <a:t>段的位数至少是：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280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18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～</a:t>
            </a:r>
            <a:r>
              <a:rPr lang="en-US" altLang="zh-CN" dirty="0"/>
              <a:t>n</a:t>
            </a:r>
            <a:r>
              <a:rPr lang="zh-CN" altLang="en-US" dirty="0"/>
              <a:t>分别对应</a:t>
            </a:r>
            <a:r>
              <a:rPr lang="en-US" altLang="zh-CN" dirty="0"/>
              <a:t>14</a:t>
            </a:r>
            <a:r>
              <a:rPr lang="zh-CN" altLang="en-US" dirty="0"/>
              <a:t>种不同的微命令，假设一条微命令长</a:t>
            </a:r>
            <a:r>
              <a:rPr lang="en-US" altLang="zh-CN" dirty="0"/>
              <a:t>20</a:t>
            </a:r>
            <a:r>
              <a:rPr lang="zh-CN" altLang="en-US" dirty="0"/>
              <a:t>位，其中操作控制字段为</a:t>
            </a:r>
            <a:r>
              <a:rPr lang="en-US" altLang="zh-CN" dirty="0"/>
              <a:t>8</a:t>
            </a:r>
            <a:r>
              <a:rPr lang="zh-CN" altLang="en-US" dirty="0"/>
              <a:t>位，控存容量为</a:t>
            </a:r>
            <a:r>
              <a:rPr lang="en-US" altLang="zh-CN" dirty="0"/>
              <a:t>1K×20</a:t>
            </a:r>
            <a:r>
              <a:rPr lang="zh-CN" altLang="en-US" dirty="0" smtClean="0"/>
              <a:t>位：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采用“不译法”与“分段直接编码法”混合设计此机微指令的操作控制字段格式，并为每个微命令分配编码；</a:t>
            </a:r>
          </a:p>
        </p:txBody>
      </p:sp>
    </p:spTree>
    <p:extLst>
      <p:ext uri="{BB962C8B-B14F-4D97-AF65-F5344CB8AC3E}">
        <p14:creationId xmlns:p14="http://schemas.microsoft.com/office/powerpoint/2010/main" val="111939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14</a:t>
            </a:r>
            <a:r>
              <a:rPr lang="zh-CN" altLang="en-US" dirty="0"/>
              <a:t>个微命令可分为三个小组或三个字段：</a:t>
            </a:r>
            <a:r>
              <a:rPr lang="en-US" altLang="zh-CN" dirty="0"/>
              <a:t>(b</a:t>
            </a:r>
            <a:r>
              <a:rPr lang="zh-CN" altLang="en-US" dirty="0"/>
              <a:t>，</a:t>
            </a:r>
            <a:r>
              <a:rPr lang="en-US" altLang="zh-CN" dirty="0"/>
              <a:t>e</a:t>
            </a:r>
            <a:r>
              <a:rPr lang="zh-CN" altLang="en-US" dirty="0"/>
              <a:t>，</a:t>
            </a:r>
            <a:r>
              <a:rPr lang="en-US" altLang="zh-CN" dirty="0"/>
              <a:t>h)</a:t>
            </a:r>
            <a:r>
              <a:rPr lang="zh-CN" altLang="en-US" dirty="0"/>
              <a:t>，</a:t>
            </a:r>
            <a:r>
              <a:rPr lang="en-US" altLang="zh-CN" dirty="0" smtClean="0"/>
              <a:t>(c</a:t>
            </a:r>
            <a:r>
              <a:rPr lang="zh-CN" altLang="en-US" dirty="0" smtClean="0"/>
              <a:t>，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i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zh-CN" altLang="en-US" dirty="0"/>
              <a:t>，</a:t>
            </a:r>
            <a:r>
              <a:rPr lang="en-US" altLang="zh-CN" dirty="0"/>
              <a:t>k</a:t>
            </a:r>
            <a:r>
              <a:rPr lang="zh-CN" altLang="en-US" dirty="0"/>
              <a:t>，</a:t>
            </a:r>
            <a:r>
              <a:rPr lang="en-US" altLang="zh-CN" dirty="0"/>
              <a:t>l</a:t>
            </a:r>
            <a:r>
              <a:rPr lang="zh-CN" altLang="en-US" dirty="0"/>
              <a:t>，</a:t>
            </a:r>
            <a:r>
              <a:rPr lang="en-US" altLang="zh-CN" dirty="0"/>
              <a:t>n)</a:t>
            </a:r>
            <a:r>
              <a:rPr lang="zh-CN" altLang="en-US" dirty="0"/>
              <a:t>和</a:t>
            </a:r>
            <a:r>
              <a:rPr lang="en-US" altLang="zh-CN" dirty="0"/>
              <a:t>(d</a:t>
            </a:r>
            <a:r>
              <a:rPr lang="zh-CN" altLang="en-US" dirty="0"/>
              <a:t>，</a:t>
            </a:r>
            <a:r>
              <a:rPr lang="en-US" altLang="zh-CN" dirty="0"/>
              <a:t>f</a:t>
            </a:r>
            <a:r>
              <a:rPr lang="zh-CN" altLang="en-US" dirty="0"/>
              <a:t>，</a:t>
            </a:r>
            <a:r>
              <a:rPr lang="en-US" altLang="zh-CN" dirty="0"/>
              <a:t>m)</a:t>
            </a:r>
            <a:r>
              <a:rPr lang="zh-CN" altLang="en-US" dirty="0"/>
              <a:t>，然后经过译码，可得到</a:t>
            </a:r>
            <a:r>
              <a:rPr lang="en-US" altLang="zh-CN" dirty="0"/>
              <a:t>13</a:t>
            </a:r>
            <a:r>
              <a:rPr lang="zh-CN" altLang="en-US" dirty="0"/>
              <a:t>个微命令信号，剩下的</a:t>
            </a:r>
            <a:r>
              <a:rPr lang="en-US" altLang="zh-CN" dirty="0"/>
              <a:t>a</a:t>
            </a:r>
            <a:r>
              <a:rPr lang="zh-CN" altLang="en-US" dirty="0"/>
              <a:t>微命令信号可以直接控制产生</a:t>
            </a:r>
          </a:p>
        </p:txBody>
      </p:sp>
    </p:spTree>
    <p:extLst>
      <p:ext uri="{BB962C8B-B14F-4D97-AF65-F5344CB8AC3E}">
        <p14:creationId xmlns:p14="http://schemas.microsoft.com/office/powerpoint/2010/main" val="3556240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467207"/>
              </p:ext>
            </p:extLst>
          </p:nvPr>
        </p:nvGraphicFramePr>
        <p:xfrm>
          <a:off x="323528" y="836712"/>
          <a:ext cx="8678174" cy="4175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3" imgW="4038752" imgH="1943053" progId="Equation.3">
                  <p:embed/>
                </p:oleObj>
              </mc:Choice>
              <mc:Fallback>
                <p:oleObj name="Equation" r:id="rId3" imgW="4038752" imgH="194305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836712"/>
                        <a:ext cx="8678174" cy="4175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603375"/>
            <a:ext cx="8428037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66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这里的</a:t>
            </a:r>
            <a:r>
              <a:rPr lang="en-US" altLang="zh-CN" dirty="0" smtClean="0"/>
              <a:t>32</a:t>
            </a:r>
            <a:r>
              <a:rPr lang="zh-CN" altLang="en-US" dirty="0" smtClean="0"/>
              <a:t>条指令是机器指令，一条机器指令对应一条微程序，那么就要有</a:t>
            </a:r>
            <a:r>
              <a:rPr lang="en-US" altLang="zh-CN" dirty="0" smtClean="0"/>
              <a:t>32</a:t>
            </a:r>
            <a:r>
              <a:rPr lang="zh-CN" altLang="en-US" dirty="0" smtClean="0"/>
              <a:t>条微程序，微指令条数</a:t>
            </a:r>
            <a:r>
              <a:rPr lang="en-US" altLang="zh-CN" dirty="0" smtClean="0"/>
              <a:t>=2+32*4=130</a:t>
            </a:r>
            <a:r>
              <a:rPr lang="zh-CN" altLang="en-US" dirty="0" smtClean="0"/>
              <a:t>，取一下对数可以得到需要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位二进制数才能用来表示这些微指令。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9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某计算机采用微程序控制器设计，已知每条机器指令的执行过程均可分解成</a:t>
            </a:r>
            <a:r>
              <a:rPr lang="en-US" altLang="zh-CN" dirty="0">
                <a:latin typeface="Times New Roman" pitchFamily="18" charset="0"/>
              </a:rPr>
              <a:t>8</a:t>
            </a:r>
            <a:r>
              <a:rPr lang="zh-CN" altLang="en-US" dirty="0">
                <a:latin typeface="Times New Roman" pitchFamily="18" charset="0"/>
              </a:rPr>
              <a:t>条微指令组成的微程序，该机指令系统采用定长格式，操作码字段为</a:t>
            </a:r>
            <a:r>
              <a:rPr lang="en-US" altLang="zh-CN" dirty="0">
                <a:latin typeface="Times New Roman" pitchFamily="18" charset="0"/>
              </a:rPr>
              <a:t>6</a:t>
            </a:r>
            <a:r>
              <a:rPr lang="zh-CN" altLang="en-US" dirty="0" smtClean="0">
                <a:latin typeface="Times New Roman" pitchFamily="18" charset="0"/>
              </a:rPr>
              <a:t>位。</a:t>
            </a:r>
            <a:endParaRPr lang="en-US" altLang="zh-CN" dirty="0" smtClean="0">
              <a:latin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</a:rPr>
              <a:t>控制存储器至少应能容纳多少条微指令？如何确定机器指令操作码与该指令微程序</a:t>
            </a:r>
            <a:r>
              <a:rPr lang="zh-CN" altLang="en-US" dirty="0" smtClean="0">
                <a:latin typeface="Times New Roman" pitchFamily="18" charset="0"/>
              </a:rPr>
              <a:t>的指令格式？</a:t>
            </a:r>
            <a:r>
              <a:rPr lang="zh-CN" altLang="en-US" dirty="0">
                <a:latin typeface="Times New Roman" pitchFamily="18" charset="0"/>
              </a:rPr>
              <a:t>请给出具体方案。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Times New Roman" pitchFamily="18" charset="0"/>
              </a:rPr>
              <a:t>6</a:t>
            </a:r>
            <a:r>
              <a:rPr lang="zh-CN" altLang="en-US" dirty="0">
                <a:latin typeface="Times New Roman" pitchFamily="18" charset="0"/>
              </a:rPr>
              <a:t>位操作码</a:t>
            </a:r>
            <a:r>
              <a:rPr lang="zh-CN" altLang="en-US" dirty="0">
                <a:latin typeface="Times New Roman" pitchFamily="18" charset="0"/>
                <a:sym typeface="Wingdings" pitchFamily="2" charset="2"/>
              </a:rPr>
              <a:t>可定义</a:t>
            </a:r>
            <a:r>
              <a:rPr lang="en-US" altLang="zh-CN" dirty="0">
                <a:latin typeface="Times New Roman" pitchFamily="18" charset="0"/>
                <a:sym typeface="Wingdings" pitchFamily="2" charset="2"/>
              </a:rPr>
              <a:t>64</a:t>
            </a:r>
            <a:r>
              <a:rPr lang="zh-CN" altLang="en-US" dirty="0">
                <a:latin typeface="Times New Roman" pitchFamily="18" charset="0"/>
                <a:sym typeface="Wingdings" pitchFamily="2" charset="2"/>
              </a:rPr>
              <a:t>种功能，所以共有</a:t>
            </a:r>
            <a:r>
              <a:rPr lang="en-US" altLang="zh-CN" dirty="0">
                <a:latin typeface="Times New Roman" pitchFamily="18" charset="0"/>
                <a:sym typeface="Wingdings" pitchFamily="2" charset="2"/>
              </a:rPr>
              <a:t>64</a:t>
            </a:r>
            <a:r>
              <a:rPr lang="zh-CN" altLang="en-US" dirty="0">
                <a:latin typeface="Times New Roman" pitchFamily="18" charset="0"/>
                <a:sym typeface="Wingdings" pitchFamily="2" charset="2"/>
              </a:rPr>
              <a:t>条</a:t>
            </a:r>
            <a:r>
              <a:rPr lang="zh-CN" altLang="en-US" dirty="0">
                <a:latin typeface="Times New Roman" pitchFamily="18" charset="0"/>
              </a:rPr>
              <a:t>机器</a:t>
            </a:r>
            <a:r>
              <a:rPr lang="zh-CN" altLang="en-US" dirty="0">
                <a:latin typeface="Times New Roman" pitchFamily="18" charset="0"/>
                <a:sym typeface="Wingdings" pitchFamily="2" charset="2"/>
              </a:rPr>
              <a:t>指令。</a:t>
            </a:r>
            <a:r>
              <a:rPr lang="zh-CN" altLang="en-US" dirty="0">
                <a:latin typeface="Times New Roman" pitchFamily="18" charset="0"/>
              </a:rPr>
              <a:t>每条指令由</a:t>
            </a:r>
            <a:r>
              <a:rPr lang="en-US" altLang="zh-CN" dirty="0">
                <a:latin typeface="Times New Roman" pitchFamily="18" charset="0"/>
              </a:rPr>
              <a:t>8</a:t>
            </a:r>
            <a:r>
              <a:rPr lang="zh-CN" altLang="en-US" dirty="0">
                <a:latin typeface="Times New Roman" pitchFamily="18" charset="0"/>
              </a:rPr>
              <a:t>条微指令完成，所以控制存储器至少应能保存 </a:t>
            </a:r>
            <a:r>
              <a:rPr lang="en-US" altLang="zh-CN" dirty="0">
                <a:latin typeface="Times New Roman" pitchFamily="18" charset="0"/>
                <a:sym typeface="Wingdings" pitchFamily="2" charset="2"/>
              </a:rPr>
              <a:t>64×8</a:t>
            </a:r>
            <a:r>
              <a:rPr lang="zh-CN" altLang="en-US" dirty="0">
                <a:latin typeface="Times New Roman" pitchFamily="18" charset="0"/>
                <a:sym typeface="Wingdings" pitchFamily="2" charset="2"/>
              </a:rPr>
              <a:t>＝</a:t>
            </a:r>
            <a:r>
              <a:rPr lang="en-US" altLang="zh-CN" dirty="0">
                <a:latin typeface="Times New Roman" pitchFamily="18" charset="0"/>
                <a:sym typeface="Wingdings" pitchFamily="2" charset="2"/>
              </a:rPr>
              <a:t>512 </a:t>
            </a:r>
            <a:r>
              <a:rPr lang="zh-CN" altLang="en-US" dirty="0">
                <a:latin typeface="Times New Roman" pitchFamily="18" charset="0"/>
                <a:sym typeface="Wingdings" pitchFamily="2" charset="2"/>
              </a:rPr>
              <a:t>条</a:t>
            </a:r>
            <a:r>
              <a:rPr lang="zh-CN" altLang="en-US" dirty="0">
                <a:latin typeface="Times New Roman" pitchFamily="18" charset="0"/>
              </a:rPr>
              <a:t>微指</a:t>
            </a:r>
            <a:r>
              <a:rPr lang="zh-CN" altLang="en-US" dirty="0" smtClean="0">
                <a:latin typeface="Times New Roman" pitchFamily="18" charset="0"/>
              </a:rPr>
              <a:t>令，</a:t>
            </a:r>
            <a:r>
              <a:rPr lang="zh-CN" altLang="en-US" dirty="0">
                <a:latin typeface="Times New Roman" pitchFamily="18" charset="0"/>
                <a:sym typeface="Wingdings" pitchFamily="2" charset="2"/>
              </a:rPr>
              <a:t>控存微地址宽度应为</a:t>
            </a:r>
            <a:r>
              <a:rPr lang="en-US" altLang="zh-CN" dirty="0">
                <a:latin typeface="Times New Roman" pitchFamily="18" charset="0"/>
                <a:sym typeface="Wingdings" pitchFamily="2" charset="2"/>
              </a:rPr>
              <a:t>9</a:t>
            </a:r>
            <a:r>
              <a:rPr lang="zh-CN" altLang="en-US" dirty="0">
                <a:latin typeface="Times New Roman" pitchFamily="18" charset="0"/>
                <a:sym typeface="Wingdings" pitchFamily="2" charset="2"/>
              </a:rPr>
              <a:t>位，以便寻址</a:t>
            </a:r>
            <a:r>
              <a:rPr lang="en-US" altLang="zh-CN" dirty="0">
                <a:latin typeface="Times New Roman" pitchFamily="18" charset="0"/>
                <a:sym typeface="Wingdings" pitchFamily="2" charset="2"/>
              </a:rPr>
              <a:t>2</a:t>
            </a:r>
            <a:r>
              <a:rPr lang="en-US" altLang="zh-CN" baseline="30000" dirty="0">
                <a:latin typeface="Times New Roman" pitchFamily="18" charset="0"/>
                <a:sym typeface="Wingdings" pitchFamily="2" charset="2"/>
              </a:rPr>
              <a:t>9</a:t>
            </a:r>
            <a:r>
              <a:rPr lang="zh-CN" altLang="en-US" dirty="0">
                <a:latin typeface="Times New Roman" pitchFamily="18" charset="0"/>
                <a:sym typeface="Wingdings" pitchFamily="2" charset="2"/>
              </a:rPr>
              <a:t>个控存单元。</a:t>
            </a:r>
          </a:p>
          <a:p>
            <a:r>
              <a:rPr lang="zh-CN" altLang="en-US" dirty="0">
                <a:latin typeface="Times New Roman" pitchFamily="18" charset="0"/>
              </a:rPr>
              <a:t>可以将各机器指令的</a:t>
            </a:r>
            <a:r>
              <a:rPr lang="en-US" altLang="zh-CN" dirty="0">
                <a:latin typeface="Times New Roman" pitchFamily="18" charset="0"/>
              </a:rPr>
              <a:t>6</a:t>
            </a:r>
            <a:r>
              <a:rPr lang="zh-CN" altLang="en-US" dirty="0">
                <a:latin typeface="Times New Roman" pitchFamily="18" charset="0"/>
              </a:rPr>
              <a:t>位操作码作为</a:t>
            </a:r>
            <a:r>
              <a:rPr lang="en-US" altLang="zh-CN" dirty="0">
                <a:latin typeface="Times New Roman" pitchFamily="18" charset="0"/>
                <a:sym typeface="Wingdings" pitchFamily="2" charset="2"/>
              </a:rPr>
              <a:t>9</a:t>
            </a:r>
            <a:r>
              <a:rPr lang="zh-CN" altLang="en-US" dirty="0">
                <a:latin typeface="Times New Roman" pitchFamily="18" charset="0"/>
                <a:sym typeface="Wingdings" pitchFamily="2" charset="2"/>
              </a:rPr>
              <a:t>位微地址的高</a:t>
            </a:r>
            <a:r>
              <a:rPr lang="en-US" altLang="zh-CN" dirty="0">
                <a:latin typeface="Times New Roman" pitchFamily="18" charset="0"/>
                <a:sym typeface="Wingdings" pitchFamily="2" charset="2"/>
              </a:rPr>
              <a:t>6</a:t>
            </a:r>
            <a:r>
              <a:rPr lang="zh-CN" altLang="en-US" dirty="0">
                <a:latin typeface="Times New Roman" pitchFamily="18" charset="0"/>
                <a:sym typeface="Wingdings" pitchFamily="2" charset="2"/>
              </a:rPr>
              <a:t>位，以形成</a:t>
            </a:r>
            <a:r>
              <a:rPr lang="zh-CN" altLang="en-US" dirty="0">
                <a:latin typeface="Times New Roman" pitchFamily="18" charset="0"/>
              </a:rPr>
              <a:t>该指令微程序的起始地址。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µ</a:t>
            </a:r>
            <a:r>
              <a:rPr lang="en-US" altLang="zh-CN" dirty="0">
                <a:latin typeface="Times New Roman" pitchFamily="18" charset="0"/>
                <a:sym typeface="Wingdings" pitchFamily="2" charset="2"/>
              </a:rPr>
              <a:t>MAR</a:t>
            </a:r>
            <a:r>
              <a:rPr lang="zh-CN" altLang="en-US" dirty="0">
                <a:latin typeface="Times New Roman" pitchFamily="18" charset="0"/>
                <a:sym typeface="Wingdings" pitchFamily="2" charset="2"/>
              </a:rPr>
              <a:t>地址格式</a:t>
            </a:r>
            <a:r>
              <a:rPr lang="en-US" altLang="zh-CN" dirty="0">
                <a:latin typeface="Times New Roman" pitchFamily="18" charset="0"/>
                <a:sym typeface="Wingdings" pitchFamily="2" charset="2"/>
              </a:rPr>
              <a:t>(</a:t>
            </a:r>
            <a:r>
              <a:rPr lang="zh-CN" altLang="en-US" dirty="0">
                <a:latin typeface="Times New Roman" pitchFamily="18" charset="0"/>
              </a:rPr>
              <a:t>起始地址</a:t>
            </a:r>
            <a:r>
              <a:rPr lang="en-US" altLang="zh-CN" dirty="0">
                <a:latin typeface="Times New Roman" pitchFamily="18" charset="0"/>
                <a:sym typeface="Wingdings" pitchFamily="2" charset="2"/>
              </a:rPr>
              <a:t>)</a:t>
            </a:r>
          </a:p>
          <a:p>
            <a:endParaRPr lang="zh-CN" altLang="en-US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1600200" y="4713312"/>
            <a:ext cx="5410200" cy="1524000"/>
            <a:chOff x="1008" y="2160"/>
            <a:chExt cx="3408" cy="96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008" y="2160"/>
              <a:ext cx="340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b="1"/>
                <a:t>   </a:t>
              </a:r>
              <a:r>
                <a:rPr lang="zh-CN" altLang="en-US" b="1"/>
                <a:t>指令操作码（</a:t>
              </a:r>
              <a:r>
                <a:rPr lang="en-US" altLang="zh-CN" b="1"/>
                <a:t>6</a:t>
              </a:r>
              <a:r>
                <a:rPr lang="zh-CN" altLang="en-US" b="1"/>
                <a:t>位）               </a:t>
              </a:r>
              <a:r>
                <a:rPr lang="en-US" altLang="zh-CN" b="1"/>
                <a:t>X X X</a:t>
              </a:r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3408" y="21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utoShape 5"/>
            <p:cNvSpPr>
              <a:spLocks/>
            </p:cNvSpPr>
            <p:nvPr/>
          </p:nvSpPr>
          <p:spPr bwMode="auto">
            <a:xfrm rot="-5400000">
              <a:off x="2616" y="936"/>
              <a:ext cx="192" cy="3408"/>
            </a:xfrm>
            <a:prstGeom prst="leftBrace">
              <a:avLst>
                <a:gd name="adj1" fmla="val 1479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824" y="2832"/>
              <a:ext cx="16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9</a:t>
              </a:r>
              <a:r>
                <a:rPr lang="zh-CN" altLang="en-US" b="1"/>
                <a:t>位微地址字段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6973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  <a:ea typeface="宋体" pitchFamily="2" charset="-122"/>
              </a:rPr>
              <a:t>模型机指令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ADD (R</a:t>
            </a:r>
            <a:r>
              <a:rPr lang="en-US" altLang="zh-CN" baseline="-25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＋，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X(PC)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的执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行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周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期，及节拍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1673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895600" y="6019800"/>
            <a:ext cx="1905000" cy="457200"/>
          </a:xfrm>
        </p:spPr>
        <p:txBody>
          <a:bodyPr/>
          <a:lstStyle/>
          <a:p>
            <a:pPr>
              <a:defRPr/>
            </a:pPr>
            <a:fld id="{BB188AFC-CB3A-43AF-AE7A-D37F482D4A8B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692275" y="2058987"/>
            <a:ext cx="4953000" cy="3581400"/>
            <a:chOff x="1052" y="1609"/>
            <a:chExt cx="3120" cy="2256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10" y="1609"/>
              <a:ext cx="12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800" b="1">
                  <a:latin typeface="宋体" pitchFamily="2" charset="-122"/>
                </a:rPr>
                <a:t>读主存</a:t>
              </a:r>
            </a:p>
            <a:p>
              <a:pPr eaLnBrk="1" hangingPunct="1"/>
              <a:r>
                <a:rPr lang="en-US" altLang="zh-CN" sz="1800" b="1">
                  <a:latin typeface="宋体" pitchFamily="2" charset="-122"/>
                </a:rPr>
                <a:t>(PC)</a:t>
              </a:r>
              <a:r>
                <a:rPr lang="zh-CN" altLang="en-US" sz="1800" b="1">
                  <a:latin typeface="宋体" pitchFamily="2" charset="-122"/>
                </a:rPr>
                <a:t>＋</a:t>
              </a:r>
              <a:r>
                <a:rPr lang="en-US" altLang="zh-CN" sz="1800" b="1">
                  <a:latin typeface="宋体" pitchFamily="2" charset="-122"/>
                </a:rPr>
                <a:t>1→PC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258" y="204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610" y="2185"/>
              <a:ext cx="129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latin typeface="宋体" pitchFamily="2" charset="-122"/>
                </a:rPr>
                <a:t>(MDR)→IR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258" y="237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610" y="2569"/>
              <a:ext cx="129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latin typeface="宋体" pitchFamily="2" charset="-122"/>
                </a:rPr>
                <a:t>1→ST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052" y="1705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宋体" pitchFamily="2" charset="-122"/>
                </a:rPr>
                <a:t>FT</a:t>
              </a:r>
              <a:r>
                <a:rPr lang="en-US" altLang="zh-CN" sz="2000" b="1" baseline="-25000">
                  <a:latin typeface="宋体" pitchFamily="2" charset="-122"/>
                </a:rPr>
                <a:t>1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052" y="2175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宋体" pitchFamily="2" charset="-122"/>
                </a:rPr>
                <a:t>FT</a:t>
              </a:r>
              <a:r>
                <a:rPr lang="en-US" altLang="zh-CN" sz="2000" b="1" baseline="-25000">
                  <a:latin typeface="宋体" pitchFamily="2" charset="-122"/>
                </a:rPr>
                <a:t>2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052" y="2559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宋体" pitchFamily="2" charset="-122"/>
                </a:rPr>
                <a:t>FT</a:t>
              </a:r>
              <a:r>
                <a:rPr lang="en-US" altLang="zh-CN" sz="2000" b="1" baseline="-25000">
                  <a:latin typeface="宋体" pitchFamily="2" charset="-122"/>
                </a:rPr>
                <a:t>3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164" y="2569"/>
              <a:ext cx="100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b="1">
                  <a:latin typeface="宋体" pitchFamily="2" charset="-122"/>
                </a:rPr>
                <a:t>进入取源周期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258" y="276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610" y="2953"/>
              <a:ext cx="129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latin typeface="宋体" pitchFamily="2" charset="-122"/>
                </a:rPr>
                <a:t>(R</a:t>
              </a:r>
              <a:r>
                <a:rPr lang="en-US" altLang="zh-CN" sz="1800" b="1" baseline="-25000">
                  <a:latin typeface="宋体" pitchFamily="2" charset="-122"/>
                </a:rPr>
                <a:t>2</a:t>
              </a:r>
              <a:r>
                <a:rPr lang="en-US" altLang="zh-CN" sz="1800" b="1">
                  <a:latin typeface="宋体" pitchFamily="2" charset="-122"/>
                </a:rPr>
                <a:t>)→MAR</a:t>
              </a: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258" y="319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610" y="3385"/>
              <a:ext cx="131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800" b="1">
                  <a:latin typeface="宋体" pitchFamily="2" charset="-122"/>
                </a:rPr>
                <a:t>读主存</a:t>
              </a:r>
            </a:p>
            <a:p>
              <a:pPr eaLnBrk="1" hangingPunct="1"/>
              <a:r>
                <a:rPr lang="en-US" altLang="zh-CN" sz="1800" b="1">
                  <a:latin typeface="宋体" pitchFamily="2" charset="-122"/>
                </a:rPr>
                <a:t>(R</a:t>
              </a:r>
              <a:r>
                <a:rPr lang="en-US" altLang="zh-CN" sz="1800" b="1" baseline="-25000">
                  <a:latin typeface="宋体" pitchFamily="2" charset="-122"/>
                </a:rPr>
                <a:t>2</a:t>
              </a:r>
              <a:r>
                <a:rPr lang="en-US" altLang="zh-CN" sz="1800" b="1">
                  <a:latin typeface="宋体" pitchFamily="2" charset="-122"/>
                </a:rPr>
                <a:t>)</a:t>
              </a:r>
              <a:r>
                <a:rPr lang="zh-CN" altLang="en-US" sz="1800" b="1">
                  <a:latin typeface="宋体" pitchFamily="2" charset="-122"/>
                </a:rPr>
                <a:t>＋</a:t>
              </a:r>
              <a:r>
                <a:rPr lang="en-US" altLang="zh-CN" sz="1800" b="1">
                  <a:latin typeface="宋体" pitchFamily="2" charset="-122"/>
                </a:rPr>
                <a:t>1→R</a:t>
              </a:r>
              <a:r>
                <a:rPr lang="en-US" altLang="zh-CN" sz="1800" b="1" baseline="-25000">
                  <a:latin typeface="宋体" pitchFamily="2" charset="-122"/>
                </a:rPr>
                <a:t>2</a:t>
              </a:r>
              <a:endParaRPr lang="en-US" altLang="zh-CN" sz="1800" b="1">
                <a:latin typeface="宋体" pitchFamily="2" charset="-122"/>
              </a:endParaRP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052" y="2943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宋体" pitchFamily="2" charset="-122"/>
                </a:rPr>
                <a:t>ST</a:t>
              </a:r>
              <a:r>
                <a:rPr lang="en-US" altLang="zh-CN" sz="2000" b="1" baseline="-25000">
                  <a:latin typeface="宋体" pitchFamily="2" charset="-122"/>
                </a:rPr>
                <a:t>0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052" y="3481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宋体" pitchFamily="2" charset="-122"/>
                </a:rPr>
                <a:t>ST</a:t>
              </a:r>
              <a:r>
                <a:rPr lang="en-US" altLang="zh-CN" sz="2000" b="1" baseline="-25000">
                  <a:latin typeface="宋体" pitchFamily="2" charset="-122"/>
                </a:rPr>
                <a:t>1</a:t>
              </a:r>
            </a:p>
          </p:txBody>
        </p:sp>
      </p:grp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3563938" y="56610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555875" y="1557338"/>
            <a:ext cx="2057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 dirty="0">
                <a:latin typeface="宋体" pitchFamily="2" charset="-122"/>
              </a:rPr>
              <a:t>(PC)→MAR</a:t>
            </a: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3584575" y="18621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1670050" y="1481138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宋体" pitchFamily="2" charset="-122"/>
              </a:rPr>
              <a:t>FT</a:t>
            </a:r>
            <a:r>
              <a:rPr lang="en-US" altLang="zh-CN" sz="2000" b="1" baseline="-25000" dirty="0">
                <a:latin typeface="宋体" pitchFamily="2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282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2535</Words>
  <Application>Microsoft Office PowerPoint</Application>
  <PresentationFormat>全屏显示(4:3)</PresentationFormat>
  <Paragraphs>171</Paragraphs>
  <Slides>31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3" baseType="lpstr">
      <vt:lpstr>Office 主题​​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a～n分别对应14种不同的微命令，假设一条微命令长20位，其中操作控制字段为8位，控存容量为1K×20位： 采用“不译法”与“分段直接编码法”混合设计此机微指令的操作控制字段格式，并为每个微命令分配编码；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26</cp:revision>
  <dcterms:created xsi:type="dcterms:W3CDTF">2023-11-30T08:47:18Z</dcterms:created>
  <dcterms:modified xsi:type="dcterms:W3CDTF">2023-11-30T11:30:21Z</dcterms:modified>
</cp:coreProperties>
</file>