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ink/ink1.xml" ContentType="application/inkml+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7"/>
  </p:notesMasterIdLst>
  <p:handoutMasterIdLst>
    <p:handoutMasterId r:id="rId168"/>
  </p:handoutMasterIdLst>
  <p:sldIdLst>
    <p:sldId id="385" r:id="rId2"/>
    <p:sldId id="939" r:id="rId3"/>
    <p:sldId id="626" r:id="rId4"/>
    <p:sldId id="573" r:id="rId5"/>
    <p:sldId id="625" r:id="rId6"/>
    <p:sldId id="664" r:id="rId7"/>
    <p:sldId id="823" r:id="rId8"/>
    <p:sldId id="824" r:id="rId9"/>
    <p:sldId id="825" r:id="rId10"/>
    <p:sldId id="826" r:id="rId11"/>
    <p:sldId id="667" r:id="rId12"/>
    <p:sldId id="970" r:id="rId13"/>
    <p:sldId id="668" r:id="rId14"/>
    <p:sldId id="669" r:id="rId15"/>
    <p:sldId id="671" r:id="rId16"/>
    <p:sldId id="672" r:id="rId17"/>
    <p:sldId id="678" r:id="rId18"/>
    <p:sldId id="673" r:id="rId19"/>
    <p:sldId id="679" r:id="rId20"/>
    <p:sldId id="675" r:id="rId21"/>
    <p:sldId id="680" r:id="rId22"/>
    <p:sldId id="681" r:id="rId23"/>
    <p:sldId id="676" r:id="rId24"/>
    <p:sldId id="677" r:id="rId25"/>
    <p:sldId id="682" r:id="rId26"/>
    <p:sldId id="683" r:id="rId27"/>
    <p:sldId id="684" r:id="rId28"/>
    <p:sldId id="685" r:id="rId29"/>
    <p:sldId id="686" r:id="rId30"/>
    <p:sldId id="971" r:id="rId31"/>
    <p:sldId id="972" r:id="rId32"/>
    <p:sldId id="973" r:id="rId33"/>
    <p:sldId id="690" r:id="rId34"/>
    <p:sldId id="629" r:id="rId35"/>
    <p:sldId id="630" r:id="rId36"/>
    <p:sldId id="631" r:id="rId37"/>
    <p:sldId id="722" r:id="rId38"/>
    <p:sldId id="723" r:id="rId39"/>
    <p:sldId id="724" r:id="rId40"/>
    <p:sldId id="725" r:id="rId41"/>
    <p:sldId id="726" r:id="rId42"/>
    <p:sldId id="727" r:id="rId43"/>
    <p:sldId id="728" r:id="rId44"/>
    <p:sldId id="729" r:id="rId45"/>
    <p:sldId id="730" r:id="rId46"/>
    <p:sldId id="731" r:id="rId47"/>
    <p:sldId id="732" r:id="rId48"/>
    <p:sldId id="733" r:id="rId49"/>
    <p:sldId id="737" r:id="rId50"/>
    <p:sldId id="738" r:id="rId51"/>
    <p:sldId id="739" r:id="rId52"/>
    <p:sldId id="740" r:id="rId53"/>
    <p:sldId id="741" r:id="rId54"/>
    <p:sldId id="742" r:id="rId55"/>
    <p:sldId id="744" r:id="rId56"/>
    <p:sldId id="745" r:id="rId57"/>
    <p:sldId id="746" r:id="rId58"/>
    <p:sldId id="747" r:id="rId59"/>
    <p:sldId id="748" r:id="rId60"/>
    <p:sldId id="749" r:id="rId61"/>
    <p:sldId id="750" r:id="rId62"/>
    <p:sldId id="751" r:id="rId63"/>
    <p:sldId id="633" r:id="rId64"/>
    <p:sldId id="634" r:id="rId65"/>
    <p:sldId id="635" r:id="rId66"/>
    <p:sldId id="1000" r:id="rId67"/>
    <p:sldId id="755" r:id="rId68"/>
    <p:sldId id="754" r:id="rId69"/>
    <p:sldId id="940" r:id="rId70"/>
    <p:sldId id="941" r:id="rId71"/>
    <p:sldId id="942" r:id="rId72"/>
    <p:sldId id="943" r:id="rId73"/>
    <p:sldId id="944" r:id="rId74"/>
    <p:sldId id="945" r:id="rId75"/>
    <p:sldId id="946" r:id="rId76"/>
    <p:sldId id="947" r:id="rId77"/>
    <p:sldId id="948" r:id="rId78"/>
    <p:sldId id="949" r:id="rId79"/>
    <p:sldId id="950" r:id="rId80"/>
    <p:sldId id="951" r:id="rId81"/>
    <p:sldId id="952" r:id="rId82"/>
    <p:sldId id="953" r:id="rId83"/>
    <p:sldId id="954" r:id="rId84"/>
    <p:sldId id="955" r:id="rId85"/>
    <p:sldId id="956" r:id="rId86"/>
    <p:sldId id="957" r:id="rId87"/>
    <p:sldId id="958" r:id="rId88"/>
    <p:sldId id="959" r:id="rId89"/>
    <p:sldId id="960" r:id="rId90"/>
    <p:sldId id="961" r:id="rId91"/>
    <p:sldId id="962" r:id="rId92"/>
    <p:sldId id="963" r:id="rId93"/>
    <p:sldId id="1001" r:id="rId94"/>
    <p:sldId id="964" r:id="rId95"/>
    <p:sldId id="965" r:id="rId96"/>
    <p:sldId id="966" r:id="rId97"/>
    <p:sldId id="757" r:id="rId98"/>
    <p:sldId id="758" r:id="rId99"/>
    <p:sldId id="760" r:id="rId100"/>
    <p:sldId id="761" r:id="rId101"/>
    <p:sldId id="762" r:id="rId102"/>
    <p:sldId id="763" r:id="rId103"/>
    <p:sldId id="645" r:id="rId104"/>
    <p:sldId id="646" r:id="rId105"/>
    <p:sldId id="647" r:id="rId106"/>
    <p:sldId id="648" r:id="rId107"/>
    <p:sldId id="766" r:id="rId108"/>
    <p:sldId id="767" r:id="rId109"/>
    <p:sldId id="638" r:id="rId110"/>
    <p:sldId id="768" r:id="rId111"/>
    <p:sldId id="769" r:id="rId112"/>
    <p:sldId id="770" r:id="rId113"/>
    <p:sldId id="976" r:id="rId114"/>
    <p:sldId id="644" r:id="rId115"/>
    <p:sldId id="776" r:id="rId116"/>
    <p:sldId id="777" r:id="rId117"/>
    <p:sldId id="989" r:id="rId118"/>
    <p:sldId id="990" r:id="rId119"/>
    <p:sldId id="991" r:id="rId120"/>
    <p:sldId id="993" r:id="rId121"/>
    <p:sldId id="994" r:id="rId122"/>
    <p:sldId id="995" r:id="rId123"/>
    <p:sldId id="996" r:id="rId124"/>
    <p:sldId id="997" r:id="rId125"/>
    <p:sldId id="998" r:id="rId126"/>
    <p:sldId id="992" r:id="rId127"/>
    <p:sldId id="778" r:id="rId128"/>
    <p:sldId id="779" r:id="rId129"/>
    <p:sldId id="780" r:id="rId130"/>
    <p:sldId id="781" r:id="rId131"/>
    <p:sldId id="782" r:id="rId132"/>
    <p:sldId id="783" r:id="rId133"/>
    <p:sldId id="784" r:id="rId134"/>
    <p:sldId id="785" r:id="rId135"/>
    <p:sldId id="786" r:id="rId136"/>
    <p:sldId id="787" r:id="rId137"/>
    <p:sldId id="788" r:id="rId138"/>
    <p:sldId id="815" r:id="rId139"/>
    <p:sldId id="822" r:id="rId140"/>
    <p:sldId id="820" r:id="rId141"/>
    <p:sldId id="821" r:id="rId142"/>
    <p:sldId id="793" r:id="rId143"/>
    <p:sldId id="974" r:id="rId144"/>
    <p:sldId id="975" r:id="rId145"/>
    <p:sldId id="799" r:id="rId146"/>
    <p:sldId id="980" r:id="rId147"/>
    <p:sldId id="981" r:id="rId148"/>
    <p:sldId id="800" r:id="rId149"/>
    <p:sldId id="802" r:id="rId150"/>
    <p:sldId id="982" r:id="rId151"/>
    <p:sldId id="983" r:id="rId152"/>
    <p:sldId id="984" r:id="rId153"/>
    <p:sldId id="985" r:id="rId154"/>
    <p:sldId id="986" r:id="rId155"/>
    <p:sldId id="987" r:id="rId156"/>
    <p:sldId id="988" r:id="rId157"/>
    <p:sldId id="803" r:id="rId158"/>
    <p:sldId id="804" r:id="rId159"/>
    <p:sldId id="807" r:id="rId160"/>
    <p:sldId id="808" r:id="rId161"/>
    <p:sldId id="809" r:id="rId162"/>
    <p:sldId id="811" r:id="rId163"/>
    <p:sldId id="812" r:id="rId164"/>
    <p:sldId id="813" r:id="rId165"/>
    <p:sldId id="978" r:id="rId166"/>
  </p:sldIdLst>
  <p:sldSz cx="9144000" cy="6858000" type="screen4x3"/>
  <p:notesSz cx="6858000" cy="9144000"/>
  <p:custDataLst>
    <p:tags r:id="rId169"/>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7" userDrawn="1">
          <p15:clr>
            <a:srgbClr val="A4A3A4"/>
          </p15:clr>
        </p15:guide>
        <p15:guide id="2" pos="28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7EFF6"/>
    <a:srgbClr val="FFFF99"/>
    <a:srgbClr val="DDDDDD"/>
    <a:srgbClr val="993300"/>
    <a:srgbClr val="FFFF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6363"/>
  </p:normalViewPr>
  <p:slideViewPr>
    <p:cSldViewPr showGuides="1">
      <p:cViewPr varScale="1">
        <p:scale>
          <a:sx n="73" d="100"/>
          <a:sy n="73" d="100"/>
        </p:scale>
        <p:origin x="926" y="67"/>
      </p:cViewPr>
      <p:guideLst>
        <p:guide orient="horz" pos="2167"/>
        <p:guide pos="287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编译程序设计原理与技术</a:t>
            </a:r>
          </a:p>
        </p:txBody>
      </p:sp>
      <p:sp>
        <p:nvSpPr>
          <p:cNvPr id="40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A054C96-86CC-4A7C-A794-120998D8626D}" type="datetime1">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1/15/2024</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编译概述</a:t>
            </a:r>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8A88DF54-88CA-4172-BB13-BDC5A5FA16BF}"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2-12-11T22:28:49"/>
    </inkml:context>
    <inkml:brush xml:id="br0">
      <inkml:brushProperty name="width" value="0.05292" units="cm"/>
      <inkml:brushProperty name="height" value="0.05292" units="cm"/>
      <inkml:brushProperty name="color" value="#FF0000"/>
    </inkml:brush>
  </inkml:definitions>
  <inkml:trace contextRef="#ctx0" brushRef="#br0">781 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编译程序设计原理与技术</a:t>
            </a: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C6FC1B19-7205-4EC4-8997-643BE1A6F364}" type="datetime1">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1/15/2024</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编译概述</a:t>
            </a: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C0737D3C-E8ED-4A8D-80B6-94301CB0297D}"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t>1</a:t>
            </a:fld>
            <a:endParaRPr lang="en-US" altLang="zh-CN" sz="1200" dirty="0">
              <a:latin typeface="Times New Roman" panose="02020603050405020304" pitchFamily="18" charset="0"/>
              <a:ea typeface="宋体" panose="02010600030101010101" pitchFamily="2" charset="-122"/>
            </a:endParaRPr>
          </a:p>
        </p:txBody>
      </p:sp>
      <p:sp>
        <p:nvSpPr>
          <p:cNvPr id="6146" name="Rectangle 2"/>
          <p:cNvSpPr>
            <a:spLocks noGrp="1" noRot="1" noChangeAspect="1" noTextEdit="1"/>
          </p:cNvSpPr>
          <p:nvPr>
            <p:ph type="sldImg"/>
          </p:nvPr>
        </p:nvSpPr>
        <p:spPr/>
      </p:sp>
      <p:sp>
        <p:nvSpPr>
          <p:cNvPr id="6147" name="Rectangle 3"/>
          <p:cNvSpPr>
            <a:spLocks noGrp="1"/>
          </p:cNvSpPr>
          <p:nvPr>
            <p:ph type="body"/>
          </p:nvPr>
        </p:nvSpPr>
        <p:spPr>
          <a:xfrm>
            <a:off x="914400" y="4572000"/>
            <a:ext cx="5029200" cy="3886200"/>
          </a:xfrm>
          <a:prstGeom prst="rect">
            <a:avLst/>
          </a:prstGeom>
          <a:solidFill>
            <a:srgbClr val="FFFFFF"/>
          </a:solidFill>
          <a:ln w="9525" cap="flat" cmpd="sng">
            <a:solidFill>
              <a:srgbClr val="000000"/>
            </a:solidFill>
            <a:prstDash val="solid"/>
            <a:round/>
            <a:headEnd type="none" w="med" len="med"/>
            <a:tailEnd type="none" w="med" len="med"/>
          </a:ln>
        </p:spPr>
        <p:txBody>
          <a:bodyPr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39</a:t>
            </a:fld>
            <a:endParaRPr lang="en-US" altLang="zh-CN" sz="1200" dirty="0"/>
          </a:p>
        </p:txBody>
      </p:sp>
      <p:sp>
        <p:nvSpPr>
          <p:cNvPr id="38915" name="Rectangle 2"/>
          <p:cNvSpPr>
            <a:spLocks noGrp="1" noRot="1" noChangeAspect="1" noTextEdit="1"/>
          </p:cNvSpPr>
          <p:nvPr>
            <p:ph type="sldImg"/>
          </p:nvPr>
        </p:nvSpPr>
        <p:spPr/>
      </p:sp>
      <p:sp>
        <p:nvSpPr>
          <p:cNvPr id="38916"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40</a:t>
            </a:fld>
            <a:endParaRPr lang="en-US" altLang="zh-CN" sz="1200" dirty="0"/>
          </a:p>
        </p:txBody>
      </p:sp>
      <p:sp>
        <p:nvSpPr>
          <p:cNvPr id="40963" name="Rectangle 2"/>
          <p:cNvSpPr>
            <a:spLocks noGrp="1" noRot="1" noChangeAspect="1" noTextEdit="1"/>
          </p:cNvSpPr>
          <p:nvPr>
            <p:ph type="sldImg"/>
          </p:nvPr>
        </p:nvSpPr>
        <p:spPr/>
      </p:sp>
      <p:sp>
        <p:nvSpPr>
          <p:cNvPr id="40964"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41</a:t>
            </a:fld>
            <a:endParaRPr lang="en-US" altLang="zh-CN" sz="1200" dirty="0"/>
          </a:p>
        </p:txBody>
      </p:sp>
      <p:sp>
        <p:nvSpPr>
          <p:cNvPr id="43011" name="Rectangle 2"/>
          <p:cNvSpPr>
            <a:spLocks noGrp="1" noRot="1" noChangeAspect="1" noTextEdit="1"/>
          </p:cNvSpPr>
          <p:nvPr>
            <p:ph type="sldImg"/>
          </p:nvPr>
        </p:nvSpPr>
        <p:spPr/>
      </p:sp>
      <p:sp>
        <p:nvSpPr>
          <p:cNvPr id="43012"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42</a:t>
            </a:fld>
            <a:endParaRPr lang="en-US" altLang="zh-CN" sz="1200" dirty="0"/>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44</a:t>
            </a:fld>
            <a:endParaRPr lang="en-US" altLang="zh-CN" sz="1200" dirty="0"/>
          </a:p>
        </p:txBody>
      </p:sp>
      <p:sp>
        <p:nvSpPr>
          <p:cNvPr id="51203" name="Rectangle 2"/>
          <p:cNvSpPr>
            <a:spLocks noGrp="1" noRot="1" noChangeAspect="1" noTextEdit="1"/>
          </p:cNvSpPr>
          <p:nvPr>
            <p:ph type="sldImg"/>
          </p:nvPr>
        </p:nvSpPr>
        <p:spPr/>
      </p:sp>
      <p:sp>
        <p:nvSpPr>
          <p:cNvPr id="51204"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45</a:t>
            </a:fld>
            <a:endParaRPr lang="en-US" altLang="zh-CN" sz="1200" dirty="0"/>
          </a:p>
        </p:txBody>
      </p:sp>
      <p:sp>
        <p:nvSpPr>
          <p:cNvPr id="53251" name="Rectangle 2"/>
          <p:cNvSpPr>
            <a:spLocks noGrp="1" noRot="1" noChangeAspect="1" noTextEdit="1"/>
          </p:cNvSpPr>
          <p:nvPr>
            <p:ph type="sldImg"/>
          </p:nvPr>
        </p:nvSpPr>
        <p:spPr/>
      </p:sp>
      <p:sp>
        <p:nvSpPr>
          <p:cNvPr id="53252"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46</a:t>
            </a:fld>
            <a:endParaRPr lang="en-US" altLang="zh-CN" sz="1200" dirty="0"/>
          </a:p>
        </p:txBody>
      </p:sp>
      <p:sp>
        <p:nvSpPr>
          <p:cNvPr id="55299" name="Rectangle 2"/>
          <p:cNvSpPr>
            <a:spLocks noGrp="1" noRot="1" noChangeAspect="1" noTextEdit="1"/>
          </p:cNvSpPr>
          <p:nvPr>
            <p:ph type="sldImg"/>
          </p:nvPr>
        </p:nvSpPr>
        <p:spPr/>
      </p:sp>
      <p:sp>
        <p:nvSpPr>
          <p:cNvPr id="55300"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47</a:t>
            </a:fld>
            <a:endParaRPr lang="en-US" altLang="zh-CN" sz="1200" dirty="0"/>
          </a:p>
        </p:txBody>
      </p:sp>
      <p:sp>
        <p:nvSpPr>
          <p:cNvPr id="57347" name="Rectangle 2"/>
          <p:cNvSpPr>
            <a:spLocks noGrp="1" noRot="1" noChangeAspect="1" noTextEdit="1"/>
          </p:cNvSpPr>
          <p:nvPr>
            <p:ph type="sldImg"/>
          </p:nvPr>
        </p:nvSpPr>
        <p:spPr/>
      </p:sp>
      <p:sp>
        <p:nvSpPr>
          <p:cNvPr id="57348"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48</a:t>
            </a:fld>
            <a:endParaRPr lang="en-US" altLang="zh-CN" sz="1200" dirty="0"/>
          </a:p>
        </p:txBody>
      </p:sp>
      <p:sp>
        <p:nvSpPr>
          <p:cNvPr id="96259" name="Rectangle 2"/>
          <p:cNvSpPr>
            <a:spLocks noGrp="1" noRot="1" noChangeAspect="1" noTextEdit="1"/>
          </p:cNvSpPr>
          <p:nvPr>
            <p:ph type="sldImg"/>
          </p:nvPr>
        </p:nvSpPr>
        <p:spPr/>
      </p:sp>
      <p:sp>
        <p:nvSpPr>
          <p:cNvPr id="96260"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en-US" altLang="zh-CN" sz="1200" dirty="0"/>
              <a:t>142</a:t>
            </a:fld>
            <a:endParaRPr lang="en-US" altLang="zh-CN" sz="1200" dirty="0"/>
          </a:p>
        </p:txBody>
      </p:sp>
      <p:sp>
        <p:nvSpPr>
          <p:cNvPr id="8194" name="Rectangle 2"/>
          <p:cNvSpPr>
            <a:spLocks noGrp="1" noRot="1" noChangeAspect="1" noTextEdit="1"/>
          </p:cNvSpPr>
          <p:nvPr>
            <p:ph type="sldImg"/>
          </p:nvPr>
        </p:nvSpPr>
        <p:spPr/>
      </p:sp>
      <p:sp>
        <p:nvSpPr>
          <p:cNvPr id="8195" name="Rectangle 3"/>
          <p:cNvSpPr>
            <a:spLocks noGrp="1"/>
          </p:cNvSpPr>
          <p:nvPr>
            <p:ph type="body"/>
          </p:nvPr>
        </p:nvSpPr>
        <p:spPr>
          <a:xfrm>
            <a:off x="914400" y="4343400"/>
            <a:ext cx="5029200" cy="4114800"/>
          </a:xfrm>
          <a:prstGeom prst="rect">
            <a:avLst/>
          </a:prstGeom>
          <a:noFill/>
          <a:ln w="9525">
            <a:noFill/>
          </a:ln>
        </p:spPr>
        <p:txBody>
          <a:bodyPr anchor="t" anchorCtr="0"/>
          <a:lstStyle/>
          <a:p>
            <a:pPr lvl="0" eaLnBrk="1" hangingPunct="1"/>
            <a:r>
              <a:rPr lang="zh-CN" altLang="en-US" dirty="0"/>
              <a:t>德国队分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dirty="0"/>
              <a:t>2</a:t>
            </a:fld>
            <a:endParaRPr lang="en-US" altLang="zh-CN" sz="1200" dirty="0"/>
          </a:p>
        </p:txBody>
      </p:sp>
      <p:sp>
        <p:nvSpPr>
          <p:cNvPr id="18434" name="Rectangle 2"/>
          <p:cNvSpPr>
            <a:spLocks noGrp="1" noRot="1" noChangeAspect="1" noTextEdit="1"/>
          </p:cNvSpPr>
          <p:nvPr>
            <p:ph type="sldImg"/>
          </p:nvPr>
        </p:nvSpPr>
        <p:spPr/>
      </p:sp>
      <p:sp>
        <p:nvSpPr>
          <p:cNvPr id="18435" name="Rectangle 4"/>
          <p:cNvSpPr>
            <a:spLocks noGrp="1"/>
          </p:cNvSpPr>
          <p:nvPr>
            <p:ph type="body"/>
          </p:nvPr>
        </p:nvSpPr>
        <p:spPr>
          <a:xfrm>
            <a:off x="685800" y="4343400"/>
            <a:ext cx="5486400" cy="4114800"/>
          </a:xfrm>
          <a:prstGeom prst="rect">
            <a:avLst/>
          </a:prstGeom>
          <a:noFill/>
          <a:ln w="9525">
            <a:noFill/>
          </a:ln>
        </p:spPr>
        <p:txBody>
          <a:bodyPr anchor="t" anchorCtr="0"/>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145</a:t>
            </a:fld>
            <a:endParaRPr lang="en-US" altLang="zh-CN" sz="1200" dirty="0"/>
          </a:p>
        </p:txBody>
      </p:sp>
      <p:sp>
        <p:nvSpPr>
          <p:cNvPr id="8195" name="Rectangle 2"/>
          <p:cNvSpPr>
            <a:spLocks noGrp="1" noRot="1" noChangeAspect="1" noTextEdit="1"/>
          </p:cNvSpPr>
          <p:nvPr>
            <p:ph type="sldImg"/>
          </p:nvPr>
        </p:nvSpPr>
        <p:spPr/>
      </p:sp>
      <p:sp>
        <p:nvSpPr>
          <p:cNvPr id="8196" name="Rectangle 3"/>
          <p:cNvSpPr>
            <a:spLocks noGrp="1"/>
          </p:cNvSpPr>
          <p:nvPr>
            <p:ph type="body" idx="1"/>
          </p:nvPr>
        </p:nvSpPr>
        <p:spPr>
          <a:xfrm>
            <a:off x="914400" y="4343400"/>
            <a:ext cx="5029200" cy="411480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a:xfrm>
            <a:off x="685800" y="4400550"/>
            <a:ext cx="5486400" cy="3600450"/>
          </a:xfrm>
          <a:prstGeom prst="rect">
            <a:avLst/>
          </a:prstGeom>
          <a:noFill/>
          <a:ln w="9525">
            <a:noFill/>
          </a:ln>
        </p:spPr>
        <p:txBody>
          <a:bodyPr/>
          <a:lstStyle/>
          <a:p>
            <a:pPr lvl="0"/>
            <a:endParaRPr lang="zh-CN" altLang="en-US" dirty="0"/>
          </a:p>
        </p:txBody>
      </p:sp>
      <p:sp>
        <p:nvSpPr>
          <p:cNvPr id="5018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18</a:t>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33</a:t>
            </a:fld>
            <a:endParaRPr lang="en-US" altLang="zh-CN" sz="1200" dirty="0"/>
          </a:p>
        </p:txBody>
      </p:sp>
      <p:sp>
        <p:nvSpPr>
          <p:cNvPr id="8195" name="Rectangle 2"/>
          <p:cNvSpPr>
            <a:spLocks noGrp="1" noRot="1" noChangeAspect="1" noTextEdit="1"/>
          </p:cNvSpPr>
          <p:nvPr>
            <p:ph type="sldImg"/>
          </p:nvPr>
        </p:nvSpPr>
        <p:spPr/>
      </p:sp>
      <p:sp>
        <p:nvSpPr>
          <p:cNvPr id="8196"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r>
              <a:rPr lang="zh-CN" altLang="en-US" dirty="0"/>
              <a:t>德国队分</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dirty="0"/>
              <a:t>34</a:t>
            </a:fld>
            <a:endParaRPr lang="en-US" altLang="zh-CN" sz="1200" dirty="0"/>
          </a:p>
        </p:txBody>
      </p:sp>
      <p:sp>
        <p:nvSpPr>
          <p:cNvPr id="12290" name="Rectangle 2"/>
          <p:cNvSpPr>
            <a:spLocks noGrp="1" noRot="1" noChangeAspect="1" noTextEdit="1"/>
          </p:cNvSpPr>
          <p:nvPr>
            <p:ph type="sldImg"/>
          </p:nvPr>
        </p:nvSpPr>
        <p:spPr/>
      </p:sp>
      <p:sp>
        <p:nvSpPr>
          <p:cNvPr id="12291" name="Rectangle 3"/>
          <p:cNvSpPr>
            <a:spLocks noGrp="1"/>
          </p:cNvSpPr>
          <p:nvPr>
            <p:ph type="body"/>
          </p:nvPr>
        </p:nvSpPr>
        <p:spPr>
          <a:xfrm>
            <a:off x="2147482688" y="2147482688"/>
            <a:ext cx="0" cy="0"/>
          </a:xfrm>
          <a:prstGeom prst="rect">
            <a:avLst/>
          </a:prstGeom>
          <a:noFill/>
          <a:ln w="9525">
            <a:noFill/>
          </a:ln>
        </p:spPr>
        <p:txBody>
          <a:bodyPr anchor="t"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dirty="0"/>
              <a:t>35</a:t>
            </a:fld>
            <a:endParaRPr lang="en-US" altLang="zh-CN" sz="1200" dirty="0"/>
          </a:p>
        </p:txBody>
      </p:sp>
      <p:sp>
        <p:nvSpPr>
          <p:cNvPr id="14338" name="Rectangle 2"/>
          <p:cNvSpPr>
            <a:spLocks noGrp="1" noRot="1" noChangeAspect="1" noTextEdit="1"/>
          </p:cNvSpPr>
          <p:nvPr>
            <p:ph type="sldImg"/>
          </p:nvPr>
        </p:nvSpPr>
        <p:spPr/>
      </p:sp>
      <p:sp>
        <p:nvSpPr>
          <p:cNvPr id="14339" name="Rectangle 3"/>
          <p:cNvSpPr>
            <a:spLocks noGrp="1"/>
          </p:cNvSpPr>
          <p:nvPr>
            <p:ph type="body"/>
          </p:nvPr>
        </p:nvSpPr>
        <p:spPr>
          <a:xfrm>
            <a:off x="2147482688" y="2147482688"/>
            <a:ext cx="0" cy="0"/>
          </a:xfrm>
          <a:prstGeom prst="rect">
            <a:avLst/>
          </a:prstGeom>
          <a:noFill/>
          <a:ln w="9525">
            <a:noFill/>
          </a:ln>
        </p:spPr>
        <p:txBody>
          <a:bodyPr anchor="t"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dirty="0"/>
              <a:t>36</a:t>
            </a:fld>
            <a:endParaRPr lang="en-US" altLang="zh-CN" sz="1200" dirty="0"/>
          </a:p>
        </p:txBody>
      </p:sp>
      <p:sp>
        <p:nvSpPr>
          <p:cNvPr id="16386" name="Rectangle 2"/>
          <p:cNvSpPr>
            <a:spLocks noGrp="1" noRot="1" noChangeAspect="1" noTextEdit="1"/>
          </p:cNvSpPr>
          <p:nvPr>
            <p:ph type="sldImg"/>
          </p:nvPr>
        </p:nvSpPr>
        <p:spPr/>
      </p:sp>
      <p:sp>
        <p:nvSpPr>
          <p:cNvPr id="16387" name="Rectangle 3"/>
          <p:cNvSpPr>
            <a:spLocks noGrp="1"/>
          </p:cNvSpPr>
          <p:nvPr>
            <p:ph type="body"/>
          </p:nvPr>
        </p:nvSpPr>
        <p:spPr>
          <a:xfrm>
            <a:off x="2147482688" y="2147482688"/>
            <a:ext cx="0" cy="0"/>
          </a:xfrm>
          <a:prstGeom prst="rect">
            <a:avLst/>
          </a:prstGeom>
          <a:noFill/>
          <a:ln w="9525">
            <a:noFill/>
          </a:ln>
        </p:spPr>
        <p:txBody>
          <a:bodyPr anchor="t"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37</a:t>
            </a:fld>
            <a:endParaRPr lang="en-US" altLang="zh-CN" sz="1200" dirty="0"/>
          </a:p>
        </p:txBody>
      </p:sp>
      <p:sp>
        <p:nvSpPr>
          <p:cNvPr id="34819" name="Rectangle 2"/>
          <p:cNvSpPr>
            <a:spLocks noGrp="1" noRot="1" noChangeAspect="1" noTextEdit="1"/>
          </p:cNvSpPr>
          <p:nvPr>
            <p:ph type="sldImg"/>
          </p:nvPr>
        </p:nvSpPr>
        <p:spPr/>
      </p:sp>
      <p:sp>
        <p:nvSpPr>
          <p:cNvPr id="34820"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38</a:t>
            </a:fld>
            <a:endParaRPr lang="en-US" altLang="zh-CN" sz="1200" dirty="0"/>
          </a:p>
        </p:txBody>
      </p:sp>
      <p:sp>
        <p:nvSpPr>
          <p:cNvPr id="36867" name="Rectangle 2"/>
          <p:cNvSpPr>
            <a:spLocks noGrp="1" noRot="1" noChangeAspect="1" noTextEdit="1"/>
          </p:cNvSpPr>
          <p:nvPr>
            <p:ph type="sldImg"/>
          </p:nvPr>
        </p:nvSpPr>
        <p:spPr/>
      </p:sp>
      <p:sp>
        <p:nvSpPr>
          <p:cNvPr id="36868" name="Rectangle 3"/>
          <p:cNvSpPr>
            <a:spLocks noGrp="1"/>
          </p:cNvSpPr>
          <p:nvPr>
            <p:ph type="body" idx="1"/>
          </p:nvPr>
        </p:nvSpPr>
        <p:spPr>
          <a:xfrm>
            <a:off x="-2147483648" y="-2147483648"/>
            <a:ext cx="0" cy="0"/>
          </a:xfrm>
          <a:prstGeom prst="rect">
            <a:avLst/>
          </a:prstGeom>
          <a:noFill/>
          <a:ln w="9525">
            <a:noFill/>
          </a:ln>
        </p:spPr>
        <p:txBody>
          <a:bodyPr/>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userDrawn="1"/>
        </p:nvGrpSpPr>
        <p:grpSpPr>
          <a:xfrm rot="10800000">
            <a:off x="0" y="2517775"/>
            <a:ext cx="9147175" cy="1063625"/>
            <a:chOff x="-2" y="1536"/>
            <a:chExt cx="5762" cy="670"/>
          </a:xfrm>
        </p:grpSpPr>
        <p:grpSp>
          <p:nvGrpSpPr>
            <p:cNvPr id="2051" name="Group 3"/>
            <p:cNvGrpSpPr/>
            <p:nvPr/>
          </p:nvGrpSpPr>
          <p:grpSpPr>
            <a:xfrm flipH="1">
              <a:off x="-2" y="1562"/>
              <a:ext cx="5762" cy="638"/>
              <a:chOff x="-2" y="1562"/>
              <a:chExt cx="5762" cy="638"/>
            </a:xfrm>
          </p:grpSpPr>
          <p:sp>
            <p:nvSpPr>
              <p:cNvPr id="2052" name="Freeform 4"/>
              <p:cNvSpPr/>
              <p:nvPr/>
            </p:nvSpPr>
            <p:spPr>
              <a:xfrm rot="-5400000">
                <a:off x="2558" y="-992"/>
                <a:ext cx="624" cy="5745"/>
              </a:xfrm>
              <a:custGeom>
                <a:avLst/>
                <a:gdLst/>
                <a:ahLst/>
                <a:cxnLst>
                  <a:cxn ang="0">
                    <a:pos x="0" y="0"/>
                  </a:cxn>
                  <a:cxn ang="0">
                    <a:pos x="0" y="2147483646"/>
                  </a:cxn>
                  <a:cxn ang="0">
                    <a:pos x="2" y="2147483646"/>
                  </a:cxn>
                  <a:cxn ang="0">
                    <a:pos x="2" y="0"/>
                  </a:cxn>
                  <a:cxn ang="0">
                    <a:pos x="0" y="0"/>
                  </a:cxn>
                </a:cxnLst>
                <a:rect l="0" t="0" r="0" b="0"/>
                <a:pathLst>
                  <a:path w="1000" h="720">
                    <a:moveTo>
                      <a:pt x="0" y="0"/>
                    </a:moveTo>
                    <a:lnTo>
                      <a:pt x="0" y="720"/>
                    </a:lnTo>
                    <a:lnTo>
                      <a:pt x="1000" y="720"/>
                    </a:lnTo>
                    <a:lnTo>
                      <a:pt x="1000" y="0"/>
                    </a:lnTo>
                    <a:lnTo>
                      <a:pt x="0" y="0"/>
                    </a:lnTo>
                    <a:close/>
                  </a:path>
                </a:pathLst>
              </a:custGeom>
              <a:solidFill>
                <a:schemeClr val="accent1"/>
              </a:solidFill>
              <a:ln w="9525">
                <a:noFill/>
              </a:ln>
            </p:spPr>
            <p:txBody>
              <a:bodyPr/>
              <a:lstStyle/>
              <a:p>
                <a:endParaRPr lang="zh-CN" altLang="en-US"/>
              </a:p>
            </p:txBody>
          </p:sp>
          <p:sp>
            <p:nvSpPr>
              <p:cNvPr id="2053" name="Freeform 5"/>
              <p:cNvSpPr/>
              <p:nvPr/>
            </p:nvSpPr>
            <p:spPr>
              <a:xfrm rot="-5400000">
                <a:off x="1321" y="1668"/>
                <a:ext cx="624" cy="421"/>
              </a:xfrm>
              <a:custGeom>
                <a:avLst/>
                <a:gdLst/>
                <a:ahLst/>
                <a:cxnLst>
                  <a:cxn ang="0">
                    <a:pos x="0" y="0"/>
                  </a:cxn>
                  <a:cxn ang="0">
                    <a:pos x="0" y="10858"/>
                  </a:cxn>
                  <a:cxn ang="0">
                    <a:pos x="624" y="10858"/>
                  </a:cxn>
                  <a:cxn ang="0">
                    <a:pos x="624" y="0"/>
                  </a:cxn>
                  <a:cxn ang="0">
                    <a:pos x="0" y="0"/>
                  </a:cxn>
                </a:cxnLst>
                <a:rect l="0" t="0" r="0" b="0"/>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ln>
            </p:spPr>
            <p:txBody>
              <a:bodyPr/>
              <a:lstStyle/>
              <a:p>
                <a:endParaRPr lang="zh-CN" altLang="en-US"/>
              </a:p>
            </p:txBody>
          </p:sp>
          <p:sp>
            <p:nvSpPr>
              <p:cNvPr id="2054" name="Freeform 6"/>
              <p:cNvSpPr/>
              <p:nvPr/>
            </p:nvSpPr>
            <p:spPr>
              <a:xfrm rot="-5400000">
                <a:off x="982" y="1669"/>
                <a:ext cx="624" cy="422"/>
              </a:xfrm>
              <a:custGeom>
                <a:avLst/>
                <a:gdLst/>
                <a:ahLst/>
                <a:cxnLst>
                  <a:cxn ang="0">
                    <a:pos x="0" y="0"/>
                  </a:cxn>
                  <a:cxn ang="0">
                    <a:pos x="0" y="11225"/>
                  </a:cxn>
                  <a:cxn ang="0">
                    <a:pos x="624" y="11225"/>
                  </a:cxn>
                  <a:cxn ang="0">
                    <a:pos x="624" y="0"/>
                  </a:cxn>
                  <a:cxn ang="0">
                    <a:pos x="0" y="0"/>
                  </a:cxn>
                </a:cxnLst>
                <a:rect l="0" t="0" r="0" b="0"/>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ln>
            </p:spPr>
            <p:txBody>
              <a:bodyPr/>
              <a:lstStyle/>
              <a:p>
                <a:endParaRPr lang="zh-CN" altLang="en-US"/>
              </a:p>
            </p:txBody>
          </p:sp>
          <p:sp>
            <p:nvSpPr>
              <p:cNvPr id="2055" name="Freeform 7"/>
              <p:cNvSpPr/>
              <p:nvPr/>
            </p:nvSpPr>
            <p:spPr>
              <a:xfrm rot="-5400000">
                <a:off x="-57" y="1751"/>
                <a:ext cx="624" cy="255"/>
              </a:xfrm>
              <a:custGeom>
                <a:avLst/>
                <a:gdLst/>
                <a:ahLst/>
                <a:cxnLst>
                  <a:cxn ang="0">
                    <a:pos x="0" y="1"/>
                  </a:cxn>
                  <a:cxn ang="0">
                    <a:pos x="0" y="3"/>
                  </a:cxn>
                  <a:cxn ang="0">
                    <a:pos x="624" y="3"/>
                  </a:cxn>
                  <a:cxn ang="0">
                    <a:pos x="624" y="1"/>
                  </a:cxn>
                  <a:cxn ang="0">
                    <a:pos x="384" y="1"/>
                  </a:cxn>
                  <a:cxn ang="0">
                    <a:pos x="0" y="1"/>
                  </a:cxn>
                </a:cxnLst>
                <a:rect l="0" t="0" r="0" b="0"/>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ln>
            </p:spPr>
            <p:txBody>
              <a:bodyPr/>
              <a:lstStyle/>
              <a:p>
                <a:endParaRPr lang="zh-CN" altLang="en-US"/>
              </a:p>
            </p:txBody>
          </p:sp>
          <p:sp>
            <p:nvSpPr>
              <p:cNvPr id="2056" name="Freeform 8"/>
              <p:cNvSpPr/>
              <p:nvPr/>
            </p:nvSpPr>
            <p:spPr>
              <a:xfrm rot="-5400000">
                <a:off x="664" y="1733"/>
                <a:ext cx="624" cy="294"/>
              </a:xfrm>
              <a:custGeom>
                <a:avLst/>
                <a:gdLst/>
                <a:ahLst/>
                <a:cxnLst>
                  <a:cxn ang="0">
                    <a:pos x="0" y="0"/>
                  </a:cxn>
                  <a:cxn ang="0">
                    <a:pos x="0" y="101"/>
                  </a:cxn>
                  <a:cxn ang="0">
                    <a:pos x="624" y="101"/>
                  </a:cxn>
                  <a:cxn ang="0">
                    <a:pos x="624" y="0"/>
                  </a:cxn>
                  <a:cxn ang="0">
                    <a:pos x="0" y="0"/>
                  </a:cxn>
                </a:cxnLst>
                <a:rect l="0" t="0" r="0" b="0"/>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ln>
            </p:spPr>
            <p:txBody>
              <a:bodyPr/>
              <a:lstStyle/>
              <a:p>
                <a:endParaRPr lang="zh-CN" altLang="en-US"/>
              </a:p>
            </p:txBody>
          </p:sp>
          <p:sp>
            <p:nvSpPr>
              <p:cNvPr id="2057" name="Freeform 9"/>
              <p:cNvSpPr/>
              <p:nvPr/>
            </p:nvSpPr>
            <p:spPr>
              <a:xfrm rot="-5400000">
                <a:off x="442" y="1699"/>
                <a:ext cx="624" cy="362"/>
              </a:xfrm>
              <a:custGeom>
                <a:avLst/>
                <a:gdLst/>
                <a:ahLst/>
                <a:cxnLst>
                  <a:cxn ang="0">
                    <a:pos x="0" y="0"/>
                  </a:cxn>
                  <a:cxn ang="0">
                    <a:pos x="0" y="11171"/>
                  </a:cxn>
                  <a:cxn ang="0">
                    <a:pos x="240" y="9862"/>
                  </a:cxn>
                  <a:cxn ang="0">
                    <a:pos x="624" y="11171"/>
                  </a:cxn>
                  <a:cxn ang="0">
                    <a:pos x="624" y="0"/>
                  </a:cxn>
                  <a:cxn ang="0">
                    <a:pos x="0" y="0"/>
                  </a:cxn>
                </a:cxnLst>
                <a:rect l="0" t="0" r="0" b="0"/>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lstStyle/>
              <a:p>
                <a:endParaRPr lang="zh-CN" altLang="en-US"/>
              </a:p>
            </p:txBody>
          </p:sp>
          <p:sp>
            <p:nvSpPr>
              <p:cNvPr id="2058" name="Freeform 10"/>
              <p:cNvSpPr/>
              <p:nvPr/>
            </p:nvSpPr>
            <p:spPr>
              <a:xfrm rot="-5400000">
                <a:off x="154" y="1725"/>
                <a:ext cx="632" cy="315"/>
              </a:xfrm>
              <a:custGeom>
                <a:avLst/>
                <a:gdLst/>
                <a:ahLst/>
                <a:cxnLst>
                  <a:cxn ang="0">
                    <a:pos x="8" y="8"/>
                  </a:cxn>
                  <a:cxn ang="0">
                    <a:pos x="8" y="51"/>
                  </a:cxn>
                  <a:cxn ang="0">
                    <a:pos x="248" y="51"/>
                  </a:cxn>
                  <a:cxn ang="0">
                    <a:pos x="632" y="51"/>
                  </a:cxn>
                  <a:cxn ang="0">
                    <a:pos x="632" y="8"/>
                  </a:cxn>
                  <a:cxn ang="0">
                    <a:pos x="104" y="8"/>
                  </a:cxn>
                  <a:cxn ang="0">
                    <a:pos x="8" y="8"/>
                  </a:cxn>
                </a:cxnLst>
                <a:rect l="0" t="0" r="0" b="0"/>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ln>
            </p:spPr>
            <p:txBody>
              <a:bodyPr/>
              <a:lstStyle/>
              <a:p>
                <a:endParaRPr lang="zh-CN" altLang="en-US"/>
              </a:p>
            </p:txBody>
          </p:sp>
          <p:sp>
            <p:nvSpPr>
              <p:cNvPr id="2059" name="Freeform 11"/>
              <p:cNvSpPr/>
              <p:nvPr/>
            </p:nvSpPr>
            <p:spPr>
              <a:xfrm rot="-5400000">
                <a:off x="3209" y="1663"/>
                <a:ext cx="624" cy="421"/>
              </a:xfrm>
              <a:custGeom>
                <a:avLst/>
                <a:gdLst/>
                <a:ahLst/>
                <a:cxnLst>
                  <a:cxn ang="0">
                    <a:pos x="0" y="0"/>
                  </a:cxn>
                  <a:cxn ang="0">
                    <a:pos x="0" y="10858"/>
                  </a:cxn>
                  <a:cxn ang="0">
                    <a:pos x="624" y="10858"/>
                  </a:cxn>
                  <a:cxn ang="0">
                    <a:pos x="624" y="0"/>
                  </a:cxn>
                  <a:cxn ang="0">
                    <a:pos x="0" y="0"/>
                  </a:cxn>
                </a:cxnLst>
                <a:rect l="0" t="0" r="0" b="0"/>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ln>
            </p:spPr>
            <p:txBody>
              <a:bodyPr/>
              <a:lstStyle/>
              <a:p>
                <a:endParaRPr lang="zh-CN" altLang="en-US"/>
              </a:p>
            </p:txBody>
          </p:sp>
          <p:sp>
            <p:nvSpPr>
              <p:cNvPr id="2060" name="Freeform 12"/>
              <p:cNvSpPr/>
              <p:nvPr/>
            </p:nvSpPr>
            <p:spPr>
              <a:xfrm rot="-5400000">
                <a:off x="2870" y="1664"/>
                <a:ext cx="624" cy="422"/>
              </a:xfrm>
              <a:custGeom>
                <a:avLst/>
                <a:gdLst/>
                <a:ahLst/>
                <a:cxnLst>
                  <a:cxn ang="0">
                    <a:pos x="0" y="0"/>
                  </a:cxn>
                  <a:cxn ang="0">
                    <a:pos x="0" y="11225"/>
                  </a:cxn>
                  <a:cxn ang="0">
                    <a:pos x="624" y="11225"/>
                  </a:cxn>
                  <a:cxn ang="0">
                    <a:pos x="624" y="0"/>
                  </a:cxn>
                  <a:cxn ang="0">
                    <a:pos x="0" y="0"/>
                  </a:cxn>
                </a:cxnLst>
                <a:rect l="0" t="0" r="0" b="0"/>
                <a:pathLst>
                  <a:path w="624" h="317">
                    <a:moveTo>
                      <a:pt x="0" y="0"/>
                    </a:moveTo>
                    <a:lnTo>
                      <a:pt x="0" y="272"/>
                    </a:lnTo>
                    <a:cubicBezTo>
                      <a:pt x="104" y="317"/>
                      <a:pt x="432" y="240"/>
                      <a:pt x="624" y="272"/>
                    </a:cubicBezTo>
                    <a:lnTo>
                      <a:pt x="624" y="0"/>
                    </a:lnTo>
                    <a:lnTo>
                      <a:pt x="0" y="0"/>
                    </a:lnTo>
                    <a:close/>
                  </a:path>
                </a:pathLst>
              </a:custGeom>
              <a:solidFill>
                <a:schemeClr val="tx1"/>
              </a:solidFill>
              <a:ln w="9525">
                <a:noFill/>
              </a:ln>
            </p:spPr>
            <p:txBody>
              <a:bodyPr/>
              <a:lstStyle/>
              <a:p>
                <a:endParaRPr lang="zh-CN" altLang="en-US"/>
              </a:p>
            </p:txBody>
          </p:sp>
          <p:sp>
            <p:nvSpPr>
              <p:cNvPr id="2061" name="Freeform 13"/>
              <p:cNvSpPr/>
              <p:nvPr/>
            </p:nvSpPr>
            <p:spPr>
              <a:xfrm rot="-5400000">
                <a:off x="1828" y="1746"/>
                <a:ext cx="624" cy="255"/>
              </a:xfrm>
              <a:custGeom>
                <a:avLst/>
                <a:gdLst/>
                <a:ahLst/>
                <a:cxnLst>
                  <a:cxn ang="0">
                    <a:pos x="0" y="1"/>
                  </a:cxn>
                  <a:cxn ang="0">
                    <a:pos x="0" y="3"/>
                  </a:cxn>
                  <a:cxn ang="0">
                    <a:pos x="624" y="3"/>
                  </a:cxn>
                  <a:cxn ang="0">
                    <a:pos x="624" y="1"/>
                  </a:cxn>
                  <a:cxn ang="0">
                    <a:pos x="384" y="1"/>
                  </a:cxn>
                  <a:cxn ang="0">
                    <a:pos x="0" y="1"/>
                  </a:cxn>
                </a:cxnLst>
                <a:rect l="0" t="0" r="0" b="0"/>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ln>
            </p:spPr>
            <p:txBody>
              <a:bodyPr/>
              <a:lstStyle/>
              <a:p>
                <a:endParaRPr lang="zh-CN" altLang="en-US"/>
              </a:p>
            </p:txBody>
          </p:sp>
          <p:sp>
            <p:nvSpPr>
              <p:cNvPr id="2062" name="Freeform 14"/>
              <p:cNvSpPr/>
              <p:nvPr/>
            </p:nvSpPr>
            <p:spPr>
              <a:xfrm rot="-5400000">
                <a:off x="2551" y="1728"/>
                <a:ext cx="624" cy="294"/>
              </a:xfrm>
              <a:custGeom>
                <a:avLst/>
                <a:gdLst/>
                <a:ahLst/>
                <a:cxnLst>
                  <a:cxn ang="0">
                    <a:pos x="0" y="0"/>
                  </a:cxn>
                  <a:cxn ang="0">
                    <a:pos x="0" y="101"/>
                  </a:cxn>
                  <a:cxn ang="0">
                    <a:pos x="624" y="101"/>
                  </a:cxn>
                  <a:cxn ang="0">
                    <a:pos x="624" y="0"/>
                  </a:cxn>
                  <a:cxn ang="0">
                    <a:pos x="0" y="0"/>
                  </a:cxn>
                </a:cxnLst>
                <a:rect l="0" t="0" r="0" b="0"/>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ln>
            </p:spPr>
            <p:txBody>
              <a:bodyPr/>
              <a:lstStyle/>
              <a:p>
                <a:endParaRPr lang="zh-CN" altLang="en-US"/>
              </a:p>
            </p:txBody>
          </p:sp>
          <p:sp>
            <p:nvSpPr>
              <p:cNvPr id="2063" name="Freeform 15"/>
              <p:cNvSpPr/>
              <p:nvPr/>
            </p:nvSpPr>
            <p:spPr>
              <a:xfrm rot="-5400000">
                <a:off x="2328" y="1693"/>
                <a:ext cx="624" cy="361"/>
              </a:xfrm>
              <a:custGeom>
                <a:avLst/>
                <a:gdLst/>
                <a:ahLst/>
                <a:cxnLst>
                  <a:cxn ang="0">
                    <a:pos x="0" y="0"/>
                  </a:cxn>
                  <a:cxn ang="0">
                    <a:pos x="0" y="10776"/>
                  </a:cxn>
                  <a:cxn ang="0">
                    <a:pos x="240" y="9527"/>
                  </a:cxn>
                  <a:cxn ang="0">
                    <a:pos x="624" y="10776"/>
                  </a:cxn>
                  <a:cxn ang="0">
                    <a:pos x="624" y="0"/>
                  </a:cxn>
                  <a:cxn ang="0">
                    <a:pos x="0" y="0"/>
                  </a:cxn>
                </a:cxnLst>
                <a:rect l="0" t="0" r="0" b="0"/>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lstStyle/>
              <a:p>
                <a:endParaRPr lang="zh-CN" altLang="en-US"/>
              </a:p>
            </p:txBody>
          </p:sp>
          <p:sp>
            <p:nvSpPr>
              <p:cNvPr id="2064" name="Freeform 16"/>
              <p:cNvSpPr/>
              <p:nvPr/>
            </p:nvSpPr>
            <p:spPr>
              <a:xfrm rot="-5400000">
                <a:off x="2043" y="1721"/>
                <a:ext cx="632" cy="316"/>
              </a:xfrm>
              <a:custGeom>
                <a:avLst/>
                <a:gdLst/>
                <a:ahLst/>
                <a:cxnLst>
                  <a:cxn ang="0">
                    <a:pos x="8" y="8"/>
                  </a:cxn>
                  <a:cxn ang="0">
                    <a:pos x="8" y="54"/>
                  </a:cxn>
                  <a:cxn ang="0">
                    <a:pos x="248" y="54"/>
                  </a:cxn>
                  <a:cxn ang="0">
                    <a:pos x="632" y="54"/>
                  </a:cxn>
                  <a:cxn ang="0">
                    <a:pos x="632" y="8"/>
                  </a:cxn>
                  <a:cxn ang="0">
                    <a:pos x="104" y="8"/>
                  </a:cxn>
                  <a:cxn ang="0">
                    <a:pos x="8" y="8"/>
                  </a:cxn>
                </a:cxnLst>
                <a:rect l="0" t="0" r="0" b="0"/>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ln>
            </p:spPr>
            <p:txBody>
              <a:bodyPr/>
              <a:lstStyle/>
              <a:p>
                <a:endParaRPr lang="zh-CN" altLang="en-US"/>
              </a:p>
            </p:txBody>
          </p:sp>
          <p:sp>
            <p:nvSpPr>
              <p:cNvPr id="2065" name="Freeform 17"/>
              <p:cNvSpPr/>
              <p:nvPr/>
            </p:nvSpPr>
            <p:spPr>
              <a:xfrm rot="-5400000">
                <a:off x="4075" y="1668"/>
                <a:ext cx="624" cy="421"/>
              </a:xfrm>
              <a:custGeom>
                <a:avLst/>
                <a:gdLst/>
                <a:ahLst/>
                <a:cxnLst>
                  <a:cxn ang="0">
                    <a:pos x="0" y="0"/>
                  </a:cxn>
                  <a:cxn ang="0">
                    <a:pos x="0" y="10858"/>
                  </a:cxn>
                  <a:cxn ang="0">
                    <a:pos x="624" y="10858"/>
                  </a:cxn>
                  <a:cxn ang="0">
                    <a:pos x="624" y="0"/>
                  </a:cxn>
                  <a:cxn ang="0">
                    <a:pos x="0" y="0"/>
                  </a:cxn>
                </a:cxnLst>
                <a:rect l="0" t="0" r="0" b="0"/>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ln>
            </p:spPr>
            <p:txBody>
              <a:bodyPr/>
              <a:lstStyle/>
              <a:p>
                <a:endParaRPr lang="zh-CN" altLang="en-US"/>
              </a:p>
            </p:txBody>
          </p:sp>
          <p:sp>
            <p:nvSpPr>
              <p:cNvPr id="2066" name="Freeform 18"/>
              <p:cNvSpPr/>
              <p:nvPr/>
            </p:nvSpPr>
            <p:spPr>
              <a:xfrm rot="-5400000">
                <a:off x="3736" y="1669"/>
                <a:ext cx="624" cy="422"/>
              </a:xfrm>
              <a:custGeom>
                <a:avLst/>
                <a:gdLst/>
                <a:ahLst/>
                <a:cxnLst>
                  <a:cxn ang="0">
                    <a:pos x="0" y="0"/>
                  </a:cxn>
                  <a:cxn ang="0">
                    <a:pos x="0" y="11225"/>
                  </a:cxn>
                  <a:cxn ang="0">
                    <a:pos x="624" y="11225"/>
                  </a:cxn>
                  <a:cxn ang="0">
                    <a:pos x="624" y="0"/>
                  </a:cxn>
                  <a:cxn ang="0">
                    <a:pos x="0" y="0"/>
                  </a:cxn>
                </a:cxnLst>
                <a:rect l="0" t="0" r="0" b="0"/>
                <a:pathLst>
                  <a:path w="624" h="317">
                    <a:moveTo>
                      <a:pt x="0" y="0"/>
                    </a:moveTo>
                    <a:lnTo>
                      <a:pt x="0" y="272"/>
                    </a:lnTo>
                    <a:cubicBezTo>
                      <a:pt x="104" y="317"/>
                      <a:pt x="432" y="240"/>
                      <a:pt x="624" y="272"/>
                    </a:cubicBezTo>
                    <a:lnTo>
                      <a:pt x="624" y="0"/>
                    </a:lnTo>
                    <a:lnTo>
                      <a:pt x="0" y="0"/>
                    </a:lnTo>
                    <a:close/>
                  </a:path>
                </a:pathLst>
              </a:custGeom>
              <a:solidFill>
                <a:schemeClr val="tx2"/>
              </a:solidFill>
              <a:ln w="9525">
                <a:noFill/>
              </a:ln>
            </p:spPr>
            <p:txBody>
              <a:bodyPr/>
              <a:lstStyle/>
              <a:p>
                <a:endParaRPr lang="zh-CN" altLang="en-US"/>
              </a:p>
            </p:txBody>
          </p:sp>
          <p:sp>
            <p:nvSpPr>
              <p:cNvPr id="2067" name="Freeform 19"/>
              <p:cNvSpPr/>
              <p:nvPr/>
            </p:nvSpPr>
            <p:spPr>
              <a:xfrm rot="-5400000">
                <a:off x="4582" y="1746"/>
                <a:ext cx="624" cy="255"/>
              </a:xfrm>
              <a:custGeom>
                <a:avLst/>
                <a:gdLst/>
                <a:ahLst/>
                <a:cxnLst>
                  <a:cxn ang="0">
                    <a:pos x="0" y="1"/>
                  </a:cxn>
                  <a:cxn ang="0">
                    <a:pos x="0" y="3"/>
                  </a:cxn>
                  <a:cxn ang="0">
                    <a:pos x="624" y="3"/>
                  </a:cxn>
                  <a:cxn ang="0">
                    <a:pos x="624" y="1"/>
                  </a:cxn>
                  <a:cxn ang="0">
                    <a:pos x="384" y="1"/>
                  </a:cxn>
                  <a:cxn ang="0">
                    <a:pos x="0" y="1"/>
                  </a:cxn>
                </a:cxnLst>
                <a:rect l="0" t="0" r="0" b="0"/>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ln>
            </p:spPr>
            <p:txBody>
              <a:bodyPr/>
              <a:lstStyle/>
              <a:p>
                <a:endParaRPr lang="zh-CN" altLang="en-US"/>
              </a:p>
            </p:txBody>
          </p:sp>
          <p:sp>
            <p:nvSpPr>
              <p:cNvPr id="2068" name="Freeform 20"/>
              <p:cNvSpPr/>
              <p:nvPr/>
            </p:nvSpPr>
            <p:spPr>
              <a:xfrm>
                <a:off x="5469" y="1562"/>
                <a:ext cx="291" cy="625"/>
              </a:xfrm>
              <a:custGeom>
                <a:avLst/>
                <a:gdLst/>
                <a:ahLst/>
                <a:cxnLst>
                  <a:cxn ang="0">
                    <a:pos x="0" y="624"/>
                  </a:cxn>
                  <a:cxn ang="0">
                    <a:pos x="291" y="625"/>
                  </a:cxn>
                  <a:cxn ang="0">
                    <a:pos x="291" y="6"/>
                  </a:cxn>
                  <a:cxn ang="0">
                    <a:pos x="0" y="0"/>
                  </a:cxn>
                  <a:cxn ang="0">
                    <a:pos x="0" y="624"/>
                  </a:cxn>
                </a:cxnLst>
                <a:rect l="0" t="0" r="0" b="0"/>
                <a:pathLst>
                  <a:path w="291" h="625">
                    <a:moveTo>
                      <a:pt x="0" y="624"/>
                    </a:moveTo>
                    <a:lnTo>
                      <a:pt x="291" y="625"/>
                    </a:lnTo>
                    <a:lnTo>
                      <a:pt x="291" y="6"/>
                    </a:lnTo>
                    <a:lnTo>
                      <a:pt x="0" y="0"/>
                    </a:lnTo>
                    <a:cubicBezTo>
                      <a:pt x="39" y="384"/>
                      <a:pt x="0" y="494"/>
                      <a:pt x="0" y="624"/>
                    </a:cubicBezTo>
                    <a:close/>
                  </a:path>
                </a:pathLst>
              </a:custGeom>
              <a:solidFill>
                <a:schemeClr val="tx1"/>
              </a:solidFill>
              <a:ln w="9525">
                <a:noFill/>
              </a:ln>
            </p:spPr>
            <p:txBody>
              <a:bodyPr/>
              <a:lstStyle/>
              <a:p>
                <a:endParaRPr lang="zh-CN" altLang="en-US"/>
              </a:p>
            </p:txBody>
          </p:sp>
          <p:sp>
            <p:nvSpPr>
              <p:cNvPr id="2069" name="Freeform 21"/>
              <p:cNvSpPr/>
              <p:nvPr/>
            </p:nvSpPr>
            <p:spPr>
              <a:xfrm rot="-5400000">
                <a:off x="5082" y="1693"/>
                <a:ext cx="624" cy="361"/>
              </a:xfrm>
              <a:custGeom>
                <a:avLst/>
                <a:gdLst/>
                <a:ahLst/>
                <a:cxnLst>
                  <a:cxn ang="0">
                    <a:pos x="0" y="0"/>
                  </a:cxn>
                  <a:cxn ang="0">
                    <a:pos x="0" y="10776"/>
                  </a:cxn>
                  <a:cxn ang="0">
                    <a:pos x="240" y="9527"/>
                  </a:cxn>
                  <a:cxn ang="0">
                    <a:pos x="624" y="10776"/>
                  </a:cxn>
                  <a:cxn ang="0">
                    <a:pos x="624" y="0"/>
                  </a:cxn>
                  <a:cxn ang="0">
                    <a:pos x="0" y="0"/>
                  </a:cxn>
                </a:cxnLst>
                <a:rect l="0" t="0" r="0" b="0"/>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ln>
            </p:spPr>
            <p:txBody>
              <a:bodyPr/>
              <a:lstStyle/>
              <a:p>
                <a:endParaRPr lang="zh-CN" altLang="en-US"/>
              </a:p>
            </p:txBody>
          </p:sp>
          <p:sp>
            <p:nvSpPr>
              <p:cNvPr id="2070" name="Freeform 22"/>
              <p:cNvSpPr/>
              <p:nvPr/>
            </p:nvSpPr>
            <p:spPr>
              <a:xfrm rot="-5400000">
                <a:off x="4797" y="1721"/>
                <a:ext cx="632" cy="316"/>
              </a:xfrm>
              <a:custGeom>
                <a:avLst/>
                <a:gdLst/>
                <a:ahLst/>
                <a:cxnLst>
                  <a:cxn ang="0">
                    <a:pos x="8" y="8"/>
                  </a:cxn>
                  <a:cxn ang="0">
                    <a:pos x="8" y="54"/>
                  </a:cxn>
                  <a:cxn ang="0">
                    <a:pos x="248" y="54"/>
                  </a:cxn>
                  <a:cxn ang="0">
                    <a:pos x="632" y="54"/>
                  </a:cxn>
                  <a:cxn ang="0">
                    <a:pos x="632" y="8"/>
                  </a:cxn>
                  <a:cxn ang="0">
                    <a:pos x="104" y="8"/>
                  </a:cxn>
                  <a:cxn ang="0">
                    <a:pos x="8" y="8"/>
                  </a:cxn>
                </a:cxnLst>
                <a:rect l="0" t="0" r="0" b="0"/>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ln>
            </p:spPr>
            <p:txBody>
              <a:bodyPr/>
              <a:lstStyle/>
              <a:p>
                <a:endParaRPr lang="zh-CN" altLang="en-US"/>
              </a:p>
            </p:txBody>
          </p:sp>
        </p:grpSp>
        <p:sp>
          <p:nvSpPr>
            <p:cNvPr id="32" name="Freeform 23"/>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100000">
                  <a:schemeClr val="bg1"/>
                </a:gs>
                <a:gs pos="0">
                  <a:srgbClr val="767676"/>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Freeform 24"/>
            <p:cNvSpPr/>
            <p:nvPr/>
          </p:nvSpPr>
          <p:spPr bwMode="ltGray">
            <a:xfrm flipH="1">
              <a:off x="22" y="2029"/>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100000">
                  <a:srgbClr val="767676"/>
                </a:gs>
                <a:gs pos="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87417" name="Rectangle 25"/>
          <p:cNvSpPr>
            <a:spLocks noGrp="1" noChangeArrowheads="1"/>
          </p:cNvSpPr>
          <p:nvPr>
            <p:ph type="ctrTitle"/>
          </p:nvPr>
        </p:nvSpPr>
        <p:spPr>
          <a:xfrm>
            <a:off x="1173163" y="1341438"/>
            <a:ext cx="7772400" cy="1143000"/>
          </a:xfrm>
        </p:spPr>
        <p:txBody>
          <a:bodyPr/>
          <a:lstStyle>
            <a:lvl1pPr>
              <a:defRPr>
                <a:latin typeface="微软雅黑" panose="020B0503020204020204" pitchFamily="34" charset="-122"/>
                <a:ea typeface="微软雅黑" panose="020B0503020204020204" pitchFamily="34" charset="-122"/>
              </a:defRPr>
            </a:lvl1pPr>
          </a:lstStyle>
          <a:p>
            <a:pPr lvl="0" fontAlgn="base"/>
            <a:r>
              <a:rPr lang="zh-CN" altLang="en-US" strike="noStrike" noProof="0" dirty="0"/>
              <a:t>单击此处编辑母版标题样式</a:t>
            </a:r>
          </a:p>
        </p:txBody>
      </p:sp>
      <p:sp>
        <p:nvSpPr>
          <p:cNvPr id="187418" name="Rectangle 26"/>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atin typeface="微软雅黑" panose="020B0503020204020204" pitchFamily="34" charset="-122"/>
                <a:ea typeface="微软雅黑" panose="020B0503020204020204" pitchFamily="34" charset="-122"/>
              </a:defRPr>
            </a:lvl1pPr>
          </a:lstStyle>
          <a:p>
            <a:pPr lvl="0" fontAlgn="base"/>
            <a:r>
              <a:rPr lang="zh-CN" altLang="en-US" strike="noStrike" noProof="0" dirty="0"/>
              <a:t>单击此处编辑母版副标题样式</a:t>
            </a:r>
          </a:p>
        </p:txBody>
      </p:sp>
      <p:sp>
        <p:nvSpPr>
          <p:cNvPr id="53" name="Rectangle 27"/>
          <p:cNvSpPr>
            <a:spLocks noGrp="1" noChangeArrowheads="1"/>
          </p:cNvSpPr>
          <p:nvPr>
            <p:ph type="dt" sz="half" idx="2"/>
          </p:nvPr>
        </p:nvSpPr>
        <p:spPr bwMode="auto">
          <a:xfrm>
            <a:off x="1166813"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a:solidFill>
                  <a:srgbClr val="000000"/>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fld id="{84ACCAFE-F97E-4346-9A66-88AD9E0F1ED7}" type="datetime1">
              <a:rPr kumimoji="1"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4"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a:solidFill>
                  <a:srgbClr val="000000"/>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2016.9</a:t>
            </a:r>
          </a:p>
        </p:txBody>
      </p:sp>
      <p:sp>
        <p:nvSpPr>
          <p:cNvPr id="55"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a:solidFill>
                  <a:srgbClr val="000000"/>
                </a:solidFill>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A5E1FBC7-49EF-45BB-812C-6384C746FA42}" type="slidenum">
              <a:rPr kumimoji="1"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2763" y="152400"/>
            <a:ext cx="20828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152400"/>
            <a:ext cx="6100763"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381000"/>
            <a:ext cx="8001000" cy="8382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85800" y="1295400"/>
            <a:ext cx="3810000" cy="46482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295400"/>
            <a:ext cx="3810000" cy="46482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atin typeface="微软雅黑" panose="020B0503020204020204" pitchFamily="34" charset="-122"/>
                <a:ea typeface="微软雅黑" panose="020B0503020204020204" pitchFamily="34" charset="-122"/>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524000"/>
            <a:ext cx="4090988" cy="4572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852988" y="1524000"/>
            <a:ext cx="4092575" cy="4572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panose="05000000000000000000" pitchFamily="2" charset="2"/>
              <a:buNone/>
              <a:defRPr/>
            </a:pPr>
            <a:endParaRPr kumimoji="1"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5"/>
          <p:cNvSpPr>
            <a:spLocks noGrp="1"/>
          </p:cNvSpPr>
          <p:nvPr>
            <p:ph type="title"/>
          </p:nvPr>
        </p:nvSpPr>
        <p:spPr>
          <a:xfrm>
            <a:off x="609600" y="152400"/>
            <a:ext cx="8335963"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26"/>
          <p:cNvSpPr>
            <a:spLocks noGrp="1"/>
          </p:cNvSpPr>
          <p:nvPr>
            <p:ph type="body"/>
          </p:nvPr>
        </p:nvSpPr>
        <p:spPr>
          <a:xfrm>
            <a:off x="609600" y="1524000"/>
            <a:ext cx="8335963" cy="4572000"/>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6395"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a:latin typeface="+mn-lt"/>
              </a:defRPr>
            </a:lvl1pPr>
          </a:lstStyle>
          <a:p>
            <a:pPr marL="0" marR="0" lvl="0" indent="0" algn="l" defTabSz="914400" rtl="0" eaLnBrk="1" fontAlgn="base" latinLnBrk="0" hangingPunct="1">
              <a:lnSpc>
                <a:spcPct val="100000"/>
              </a:lnSpc>
              <a:spcBef>
                <a:spcPct val="50000"/>
              </a:spcBef>
              <a:spcAft>
                <a:spcPct val="0"/>
              </a:spcAft>
              <a:buClrTx/>
              <a:buSzTx/>
              <a:buFontTx/>
              <a:buNone/>
              <a:defRPr/>
            </a:pPr>
            <a:fld id="{1E4C7B91-263F-44FC-B814-5A913C947E5B}" type="datetime1">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2024/1/15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6396"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sz="1400">
                <a:latin typeface="+mn-lt"/>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修订第</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a:t>
            </a:r>
            <a:r>
              <a:rPr kumimoji="1"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版  </a:t>
            </a:r>
            <a:r>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2016.9</a:t>
            </a:r>
          </a:p>
        </p:txBody>
      </p:sp>
      <p:sp>
        <p:nvSpPr>
          <p:cNvPr id="186397"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a:latin typeface="+mn-lt"/>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4A7D2281-E98C-4961-9E64-CD3F24F76372}"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pic>
        <p:nvPicPr>
          <p:cNvPr id="1031" name="图片 5"/>
          <p:cNvPicPr/>
          <p:nvPr userDrawn="1"/>
        </p:nvPicPr>
        <p:blipFill>
          <a:blip r:embed="rId14">
            <a:grayscl/>
          </a:blip>
          <a:stretch>
            <a:fillRect/>
          </a:stretch>
        </p:blipFill>
        <p:spPr>
          <a:xfrm>
            <a:off x="7956550" y="188913"/>
            <a:ext cx="1079500" cy="11430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400" kern="1200">
          <a:solidFill>
            <a:srgbClr val="0070C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kumimoji="1" sz="4400">
          <a:solidFill>
            <a:srgbClr val="FF33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kumimoji="1" sz="4400">
          <a:solidFill>
            <a:srgbClr val="FF33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kumimoji="1" sz="4400">
          <a:solidFill>
            <a:srgbClr val="FF33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kumimoji="1" sz="4400">
          <a:solidFill>
            <a:srgbClr val="FF33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kumimoji="1" sz="4400">
          <a:solidFill>
            <a:srgbClr val="FF33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rgbClr val="FF33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rgbClr val="FF33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rgbClr val="FF33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oleObject" Target="../embeddings/oleObject11.bin"/></Relationships>
</file>

<file path=ppt/slides/_rels/slide106.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24.emf"/><Relationship Id="rId4" Type="http://schemas.openxmlformats.org/officeDocument/2006/relationships/oleObject" Target="../embeddings/oleObject13.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17.bin"/><Relationship Id="rId1" Type="http://schemas.openxmlformats.org/officeDocument/2006/relationships/slideLayout" Target="../slideLayouts/slideLayout2.xml"/><Relationship Id="rId4" Type="http://schemas.openxmlformats.org/officeDocument/2006/relationships/slide" Target="slide6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oleObject" Target="../embeddings/oleObject18.bin"/><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oleObject" Target="../embeddings/oleObject20.bin"/><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20.png"/><Relationship Id="rId4" Type="http://schemas.openxmlformats.org/officeDocument/2006/relationships/image" Target="../media/image1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ctrTitle"/>
          </p:nvPr>
        </p:nvSpPr>
        <p:spPr>
          <a:xfrm>
            <a:off x="1173163" y="990600"/>
            <a:ext cx="6751637" cy="1143000"/>
          </a:xfrm>
        </p:spPr>
        <p:txBody>
          <a:bodyPr vert="horz" wrap="square" lIns="91440" tIns="45720" rIns="91440" bIns="45720" anchor="ctr" anchorCtr="0"/>
          <a:lstStyle/>
          <a:p>
            <a:pPr algn="ctr" eaLnBrk="1" hangingPunct="1">
              <a:buClrTx/>
              <a:buSzTx/>
              <a:buFontTx/>
            </a:pPr>
            <a:r>
              <a:rPr kumimoji="1" lang="zh-CN" altLang="en-US" kern="1200" dirty="0">
                <a:latin typeface="Microsoft YaHei UI" panose="020B0503020204020204" pitchFamily="34" charset="-122"/>
                <a:ea typeface="Microsoft YaHei UI" panose="020B0503020204020204" pitchFamily="34" charset="-122"/>
                <a:cs typeface="+mj-cs"/>
              </a:rPr>
              <a:t>计算机组成原理</a:t>
            </a:r>
            <a:r>
              <a:rPr kumimoji="1" lang="en-US" altLang="zh-CN" kern="1200" dirty="0">
                <a:latin typeface="Microsoft YaHei UI" panose="020B0503020204020204" pitchFamily="34" charset="-122"/>
                <a:ea typeface="Microsoft YaHei UI" panose="020B0503020204020204" pitchFamily="34" charset="-122"/>
                <a:cs typeface="+mj-cs"/>
              </a:rPr>
              <a:t>—</a:t>
            </a:r>
            <a:r>
              <a:rPr kumimoji="1" lang="zh-CN" altLang="en-US" kern="1200" dirty="0">
                <a:latin typeface="Microsoft YaHei UI" panose="020B0503020204020204" pitchFamily="34" charset="-122"/>
                <a:ea typeface="Microsoft YaHei UI" panose="020B0503020204020204" pitchFamily="34" charset="-122"/>
                <a:cs typeface="+mj-cs"/>
              </a:rPr>
              <a:t>复习</a:t>
            </a:r>
          </a:p>
        </p:txBody>
      </p:sp>
      <p:pic>
        <p:nvPicPr>
          <p:cNvPr id="2" name="Picture 2" descr="http://www.tup.tsinghua.edu.cn/upload/bigbookimg/053727-01.jpg"/>
          <p:cNvPicPr>
            <a:picLocks noChangeAspect="1"/>
          </p:cNvPicPr>
          <p:nvPr/>
        </p:nvPicPr>
        <p:blipFill>
          <a:blip r:embed="rId3"/>
          <a:stretch>
            <a:fillRect/>
          </a:stretch>
        </p:blipFill>
        <p:spPr>
          <a:xfrm>
            <a:off x="3492500" y="3716338"/>
            <a:ext cx="2074863" cy="2820987"/>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5" name="Rectangle 3"/>
          <p:cNvSpPr>
            <a:spLocks noGrp="1"/>
          </p:cNvSpPr>
          <p:nvPr>
            <p:ph idx="1"/>
          </p:nvPr>
        </p:nvSpPr>
        <p:spPr>
          <a:xfrm>
            <a:off x="685800" y="685800"/>
            <a:ext cx="7772400" cy="5257800"/>
          </a:xfrm>
        </p:spPr>
        <p:txBody>
          <a:bodyPr vert="horz" wrap="square" lIns="91440" tIns="45720" rIns="91440" bIns="45720" anchor="t" anchorCtr="0"/>
          <a:lstStyle/>
          <a:p>
            <a:pPr eaLnBrk="1" hangingPunct="1">
              <a:buSzPct val="70000"/>
            </a:pPr>
            <a:r>
              <a:rPr kumimoji="1" lang="en-US" altLang="zh-CN" sz="3600" kern="1200" dirty="0">
                <a:solidFill>
                  <a:srgbClr val="7030A0"/>
                </a:solidFill>
                <a:latin typeface="Microsoft YaHei UI" panose="020B0503020204020204" pitchFamily="34" charset="-122"/>
                <a:ea typeface="Microsoft YaHei UI" panose="020B0503020204020204" pitchFamily="34" charset="-122"/>
                <a:cs typeface="+mn-cs"/>
              </a:rPr>
              <a:t>(3)</a:t>
            </a:r>
            <a:r>
              <a:rPr kumimoji="1" lang="zh-CN" altLang="en-US" sz="3600" kern="1200" dirty="0">
                <a:solidFill>
                  <a:srgbClr val="7030A0"/>
                </a:solidFill>
                <a:latin typeface="Microsoft YaHei UI" panose="020B0503020204020204" pitchFamily="34" charset="-122"/>
                <a:ea typeface="Microsoft YaHei UI" panose="020B0503020204020204" pitchFamily="34" charset="-122"/>
                <a:cs typeface="+mn-cs"/>
              </a:rPr>
              <a:t>采用存储程序方式</a:t>
            </a:r>
          </a:p>
          <a:p>
            <a:pPr eaLnBrk="1" hangingPunct="1">
              <a:spcBef>
                <a:spcPts val="1800"/>
              </a:spcBef>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存储程序方式</a:t>
            </a:r>
            <a:r>
              <a:rPr kumimoji="1" lang="zh-CN" altLang="en-US" sz="2800" kern="1200" dirty="0">
                <a:latin typeface="Microsoft YaHei UI" panose="020B0503020204020204" pitchFamily="34" charset="-122"/>
                <a:ea typeface="Microsoft YaHei UI" panose="020B0503020204020204" pitchFamily="34" charset="-122"/>
                <a:cs typeface="+mn-cs"/>
              </a:rPr>
              <a:t>：在用计算机解题之前，事先编制好程序，并连同所需的数据预先存入主存储器中。在解题过程</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运行程序</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中，由控制器按照事先编好并存入存储器中的程序自动地、连续地从存储器中依次取出指令并执行，直到获得所要求的结果为止。</a:t>
            </a:r>
          </a:p>
          <a:p>
            <a:pPr eaLnBrk="1" hangingPunct="1">
              <a:spcBef>
                <a:spcPts val="1800"/>
              </a:spcBef>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存储程序方式是冯</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诺依曼思想的</a:t>
            </a:r>
            <a:r>
              <a:rPr kumimoji="1" lang="zh-CN" altLang="en-US" sz="2800" kern="1200" dirty="0">
                <a:solidFill>
                  <a:srgbClr val="C00000"/>
                </a:solidFill>
                <a:latin typeface="Microsoft YaHei UI" panose="020B0503020204020204" pitchFamily="34" charset="-122"/>
                <a:ea typeface="Microsoft YaHei UI" panose="020B0503020204020204" pitchFamily="34" charset="-122"/>
                <a:cs typeface="+mn-cs"/>
              </a:rPr>
              <a:t>核心</a:t>
            </a:r>
            <a:r>
              <a:rPr kumimoji="1" lang="zh-CN" altLang="en-US" sz="2800" kern="1200" dirty="0">
                <a:latin typeface="Microsoft YaHei UI" panose="020B0503020204020204" pitchFamily="34" charset="-122"/>
                <a:ea typeface="Microsoft YaHei UI" panose="020B0503020204020204" pitchFamily="34" charset="-122"/>
                <a:cs typeface="+mn-cs"/>
              </a:rPr>
              <a:t>，是计算机能高速自动运行的基础。</a:t>
            </a:r>
            <a:endParaRPr kumimoji="1" lang="zh-CN" altLang="en-US" sz="2400" kern="1200" dirty="0">
              <a:latin typeface="Microsoft YaHei UI" panose="020B0503020204020204" pitchFamily="34" charset="-122"/>
              <a:ea typeface="Microsoft YaHei UI" panose="020B0503020204020204" pitchFamily="34" charset="-122"/>
              <a:cs typeface="+mn-cs"/>
            </a:endParaRP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A35ED26-E679-4B3B-A68F-D3439916010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9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94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5"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idx="1"/>
          </p:nvPr>
        </p:nvSpPr>
        <p:spPr>
          <a:xfrm>
            <a:off x="381000" y="533400"/>
            <a:ext cx="8153400" cy="5715000"/>
          </a:xfrm>
        </p:spPr>
        <p:txBody>
          <a:bodyPr vert="horz" wrap="square" lIns="91440" tIns="45720" rIns="91440" bIns="45720" anchor="t" anchorCtr="0"/>
          <a:lstStyle/>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旋转等待时间</a:t>
            </a:r>
            <a:r>
              <a:rPr kumimoji="1" lang="zh-CN" altLang="en-US" sz="2800" kern="1200" dirty="0">
                <a:latin typeface="微软雅黑" panose="020B0503020204020204" pitchFamily="34" charset="-122"/>
                <a:ea typeface="微软雅黑" panose="020B0503020204020204" pitchFamily="34" charset="-122"/>
                <a:cs typeface="+mn-cs"/>
              </a:rPr>
              <a:t>：定位以后寻找所需扇区的时间，也称旋转延迟。旋转等待时间的平均值为磁盘旋转半圈的时间。</a:t>
            </a: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读写操作时间</a:t>
            </a:r>
            <a:r>
              <a:rPr kumimoji="1" lang="zh-CN" altLang="en-US" sz="2800" kern="1200" dirty="0">
                <a:latin typeface="微软雅黑" panose="020B0503020204020204" pitchFamily="34" charset="-122"/>
                <a:ea typeface="微软雅黑" panose="020B0503020204020204" pitchFamily="34" charset="-122"/>
                <a:cs typeface="+mn-cs"/>
              </a:rPr>
              <a:t>：读取扇区时间和传输数据时间两者中的最大值。</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读写操作时间与数据量、磁盘转速、记录密度、传输线的带宽等因素有关。</a:t>
            </a: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控制延时时间</a:t>
            </a:r>
            <a:r>
              <a:rPr kumimoji="1" lang="zh-CN" altLang="en-US" sz="2800" kern="1200" dirty="0">
                <a:latin typeface="微软雅黑" panose="020B0503020204020204" pitchFamily="34" charset="-122"/>
                <a:ea typeface="微软雅黑" panose="020B0503020204020204" pitchFamily="34" charset="-122"/>
                <a:cs typeface="+mn-cs"/>
              </a:rPr>
              <a:t>：磁盘控制器从收到读磁盘命令到启动磁头移动的延迟时间。控制时延通常很小。</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因为后两项时间小于前两项的时间，所以有时将后两部分的时间忽略不计。</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7B077F8B-8E35-43DE-A37F-ABEA49D14328}"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100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90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90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2"/>
          <p:cNvSpPr>
            <a:spLocks noGrp="1"/>
          </p:cNvSpPr>
          <p:nvPr>
            <p:ph idx="1"/>
          </p:nvPr>
        </p:nvSpPr>
        <p:spPr>
          <a:xfrm>
            <a:off x="533400" y="609600"/>
            <a:ext cx="7924800" cy="5334000"/>
          </a:xfrm>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⑶</a:t>
            </a:r>
            <a:r>
              <a:rPr kumimoji="1" lang="en-US" altLang="zh-CN" sz="2800" kern="1200" dirty="0">
                <a:solidFill>
                  <a:srgbClr val="FFFF00"/>
                </a:solidFill>
                <a:latin typeface="微软雅黑" panose="020B0503020204020204" pitchFamily="34" charset="-122"/>
                <a:ea typeface="微软雅黑" panose="020B0503020204020204" pitchFamily="34" charset="-122"/>
                <a:cs typeface="+mn-cs"/>
              </a:rPr>
              <a:t>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存储密度</a:t>
            </a: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位密度</a:t>
            </a:r>
            <a:r>
              <a:rPr kumimoji="1" lang="zh-CN" altLang="en-US" sz="2800" kern="1200" dirty="0">
                <a:latin typeface="微软雅黑" panose="020B0503020204020204" pitchFamily="34" charset="-122"/>
                <a:ea typeface="微软雅黑" panose="020B0503020204020204" pitchFamily="34" charset="-122"/>
                <a:cs typeface="+mn-cs"/>
              </a:rPr>
              <a:t>：沿磁道方向单位长度所能存储的二进制位数，又称线密度。</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单位是位</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英寸</a:t>
            </a:r>
            <a:r>
              <a:rPr kumimoji="1" lang="en-US" altLang="zh-CN" sz="2800" kern="1200" dirty="0">
                <a:latin typeface="微软雅黑" panose="020B0503020204020204" pitchFamily="34" charset="-122"/>
                <a:ea typeface="微软雅黑" panose="020B0503020204020204" pitchFamily="34" charset="-122"/>
                <a:cs typeface="+mn-cs"/>
              </a:rPr>
              <a:t>(bpi)</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记录密度内外圈不同，以最里圈的位密度为准。</a:t>
            </a: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道密度</a:t>
            </a:r>
            <a:r>
              <a:rPr kumimoji="1" lang="zh-CN" altLang="en-US" sz="2800" kern="1200" dirty="0">
                <a:latin typeface="微软雅黑" panose="020B0503020204020204" pitchFamily="34" charset="-122"/>
                <a:ea typeface="微软雅黑" panose="020B0503020204020204" pitchFamily="34" charset="-122"/>
                <a:cs typeface="+mn-cs"/>
              </a:rPr>
              <a:t>：沿磁盘径向单位长度所包含的磁道数。单位是道</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英寸</a:t>
            </a:r>
            <a:r>
              <a:rPr kumimoji="1" lang="en-US" altLang="zh-CN" sz="2800" kern="1200" dirty="0">
                <a:latin typeface="微软雅黑" panose="020B0503020204020204" pitchFamily="34" charset="-122"/>
                <a:ea typeface="微软雅黑" panose="020B0503020204020204" pitchFamily="34" charset="-122"/>
                <a:cs typeface="+mn-cs"/>
              </a:rPr>
              <a:t>(tpi)</a:t>
            </a:r>
            <a:r>
              <a:rPr kumimoji="1" lang="zh-CN" altLang="en-US" sz="2800" kern="1200" dirty="0">
                <a:latin typeface="微软雅黑" panose="020B0503020204020204" pitchFamily="34" charset="-122"/>
                <a:ea typeface="微软雅黑" panose="020B0503020204020204" pitchFamily="34" charset="-122"/>
                <a:cs typeface="+mn-cs"/>
              </a:rPr>
              <a:t>或道</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毫米</a:t>
            </a:r>
            <a:r>
              <a:rPr kumimoji="1" lang="en-US" altLang="zh-CN" sz="2800" kern="1200" dirty="0">
                <a:latin typeface="微软雅黑" panose="020B0503020204020204" pitchFamily="34" charset="-122"/>
                <a:ea typeface="微软雅黑" panose="020B0503020204020204" pitchFamily="34" charset="-122"/>
                <a:cs typeface="+mn-cs"/>
              </a:rPr>
              <a:t>(tpm)</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面密度</a:t>
            </a:r>
            <a:r>
              <a:rPr kumimoji="1" lang="zh-CN" altLang="en-US" sz="2800" kern="1200" dirty="0">
                <a:latin typeface="微软雅黑" panose="020B0503020204020204" pitchFamily="34" charset="-122"/>
                <a:ea typeface="微软雅黑" panose="020B0503020204020204" pitchFamily="34" charset="-122"/>
                <a:cs typeface="+mn-cs"/>
              </a:rPr>
              <a:t>：位密度与道密度的乘积。</a:t>
            </a:r>
            <a:br>
              <a:rPr kumimoji="1" lang="zh-CN" altLang="en-US" sz="2800" kern="1200" dirty="0">
                <a:latin typeface="微软雅黑" panose="020B0503020204020204" pitchFamily="34" charset="-122"/>
                <a:ea typeface="微软雅黑" panose="020B0503020204020204" pitchFamily="34" charset="-122"/>
                <a:cs typeface="+mn-cs"/>
              </a:rPr>
            </a:br>
            <a:r>
              <a:rPr kumimoji="1" lang="zh-CN" altLang="en-US" sz="2800" kern="1200" dirty="0">
                <a:latin typeface="微软雅黑" panose="020B0503020204020204" pitchFamily="34" charset="-122"/>
                <a:ea typeface="微软雅黑" panose="020B0503020204020204" pitchFamily="34" charset="-122"/>
                <a:cs typeface="+mn-cs"/>
              </a:rPr>
              <a:t>        单位为位</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平方英寸</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0EFDF8D-9335-4DC7-8C92-3412C6890D05}"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101</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Rectangle 2"/>
          <p:cNvSpPr>
            <a:spLocks noGrp="1"/>
          </p:cNvSpPr>
          <p:nvPr>
            <p:ph idx="1"/>
          </p:nvPr>
        </p:nvSpPr>
        <p:spPr>
          <a:xfrm>
            <a:off x="685800" y="533400"/>
            <a:ext cx="7772400" cy="5410200"/>
          </a:xfrm>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⑷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数据传输率 </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Dr</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磁盘存储器单位时间内所能传送的数据量。</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单位为字节</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秒</a:t>
            </a:r>
            <a:r>
              <a:rPr kumimoji="1" lang="en-US" altLang="zh-CN" sz="2800" kern="1200" dirty="0">
                <a:latin typeface="微软雅黑" panose="020B0503020204020204" pitchFamily="34" charset="-122"/>
                <a:ea typeface="微软雅黑" panose="020B0503020204020204" pitchFamily="34" charset="-122"/>
                <a:cs typeface="+mn-cs"/>
              </a:rPr>
              <a:t>(B/s)</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设磁盘旋转速度为</a:t>
            </a:r>
            <a:r>
              <a:rPr kumimoji="1" lang="en-US" altLang="zh-CN" sz="2800" kern="1200" dirty="0">
                <a:latin typeface="微软雅黑" panose="020B0503020204020204" pitchFamily="34" charset="-122"/>
                <a:ea typeface="微软雅黑" panose="020B0503020204020204" pitchFamily="34" charset="-122"/>
                <a:cs typeface="+mn-cs"/>
              </a:rPr>
              <a:t>n</a:t>
            </a:r>
            <a:r>
              <a:rPr kumimoji="1" lang="zh-CN" altLang="en-US" sz="2800" kern="1200" dirty="0">
                <a:latin typeface="微软雅黑" panose="020B0503020204020204" pitchFamily="34" charset="-122"/>
                <a:ea typeface="微软雅黑" panose="020B0503020204020204" pitchFamily="34" charset="-122"/>
                <a:cs typeface="+mn-cs"/>
              </a:rPr>
              <a:t>转</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秒，每条磁道容量为</a:t>
            </a:r>
            <a:r>
              <a:rPr kumimoji="1" lang="en-US" altLang="zh-CN" sz="2800" kern="1200" dirty="0">
                <a:latin typeface="微软雅黑" panose="020B0503020204020204" pitchFamily="34" charset="-122"/>
                <a:ea typeface="微软雅黑" panose="020B0503020204020204" pitchFamily="34" charset="-122"/>
                <a:cs typeface="+mn-cs"/>
              </a:rPr>
              <a:t>N</a:t>
            </a:r>
            <a:r>
              <a:rPr kumimoji="1" lang="zh-CN" altLang="en-US" sz="2800" kern="1200" dirty="0">
                <a:latin typeface="微软雅黑" panose="020B0503020204020204" pitchFamily="34" charset="-122"/>
                <a:ea typeface="微软雅黑" panose="020B0503020204020204" pitchFamily="34" charset="-122"/>
                <a:cs typeface="+mn-cs"/>
              </a:rPr>
              <a:t>个字节，则    </a:t>
            </a:r>
            <a:br>
              <a:rPr kumimoji="1" lang="zh-CN" altLang="en-US" sz="2800" kern="1200" dirty="0">
                <a:latin typeface="微软雅黑" panose="020B0503020204020204" pitchFamily="34" charset="-122"/>
                <a:ea typeface="微软雅黑" panose="020B0503020204020204" pitchFamily="34" charset="-122"/>
                <a:cs typeface="+mn-cs"/>
              </a:rPr>
            </a:b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Dr</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n×N(</a:t>
            </a:r>
            <a:r>
              <a:rPr kumimoji="1" lang="zh-CN" altLang="en-US" sz="2800" kern="1200" dirty="0">
                <a:latin typeface="微软雅黑" panose="020B0503020204020204" pitchFamily="34" charset="-122"/>
                <a:ea typeface="微软雅黑" panose="020B0503020204020204" pitchFamily="34" charset="-122"/>
                <a:cs typeface="+mn-cs"/>
              </a:rPr>
              <a:t>字节</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秒</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设</a:t>
            </a:r>
            <a:r>
              <a:rPr kumimoji="1" lang="en-US" altLang="zh-CN" sz="2800" kern="1200" dirty="0">
                <a:latin typeface="微软雅黑" panose="020B0503020204020204" pitchFamily="34" charset="-122"/>
                <a:ea typeface="微软雅黑" panose="020B0503020204020204" pitchFamily="34" charset="-122"/>
                <a:cs typeface="+mn-cs"/>
              </a:rPr>
              <a:t>D</a:t>
            </a:r>
            <a:r>
              <a:rPr kumimoji="1" lang="zh-CN" altLang="en-US" sz="2800" kern="1200" dirty="0">
                <a:latin typeface="微软雅黑" panose="020B0503020204020204" pitchFamily="34" charset="-122"/>
                <a:ea typeface="微软雅黑" panose="020B0503020204020204" pitchFamily="34" charset="-122"/>
                <a:cs typeface="+mn-cs"/>
              </a:rPr>
              <a:t>为位密度，</a:t>
            </a:r>
            <a:r>
              <a:rPr kumimoji="1" lang="en-US" altLang="zh-CN" sz="2800" kern="1200" dirty="0">
                <a:latin typeface="微软雅黑" panose="020B0503020204020204" pitchFamily="34" charset="-122"/>
                <a:ea typeface="微软雅黑" panose="020B0503020204020204" pitchFamily="34" charset="-122"/>
                <a:cs typeface="+mn-cs"/>
              </a:rPr>
              <a:t>v</a:t>
            </a:r>
            <a:r>
              <a:rPr kumimoji="1" lang="zh-CN" altLang="en-US" sz="2800" kern="1200" dirty="0">
                <a:latin typeface="微软雅黑" panose="020B0503020204020204" pitchFamily="34" charset="-122"/>
                <a:ea typeface="微软雅黑" panose="020B0503020204020204" pitchFamily="34" charset="-122"/>
                <a:cs typeface="+mn-cs"/>
              </a:rPr>
              <a:t>为磁盘旋转的线速度，则 </a:t>
            </a:r>
            <a:br>
              <a:rPr kumimoji="1" lang="zh-CN" altLang="en-US" sz="2800" kern="1200" dirty="0">
                <a:latin typeface="微软雅黑" panose="020B0503020204020204" pitchFamily="34" charset="-122"/>
                <a:ea typeface="微软雅黑" panose="020B0503020204020204" pitchFamily="34" charset="-122"/>
                <a:cs typeface="+mn-cs"/>
              </a:rPr>
            </a:b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Dr</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D×v(</a:t>
            </a:r>
            <a:r>
              <a:rPr kumimoji="1" lang="zh-CN" altLang="en-US" sz="2800" kern="1200" dirty="0">
                <a:latin typeface="微软雅黑" panose="020B0503020204020204" pitchFamily="34" charset="-122"/>
                <a:ea typeface="微软雅黑" panose="020B0503020204020204" pitchFamily="34" charset="-122"/>
                <a:cs typeface="+mn-cs"/>
              </a:rPr>
              <a:t>字节</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秒</a:t>
            </a:r>
            <a:r>
              <a:rPr kumimoji="1" lang="en-US" altLang="zh-CN" sz="2800" kern="1200" dirty="0">
                <a:latin typeface="微软雅黑" panose="020B0503020204020204" pitchFamily="34" charset="-122"/>
                <a:ea typeface="微软雅黑" panose="020B0503020204020204" pitchFamily="34" charset="-122"/>
                <a:cs typeface="+mn-cs"/>
              </a:rPr>
              <a:t>)</a:t>
            </a:r>
            <a:endParaRPr kumimoji="1" lang="en-US" altLang="zh-CN" kern="1200" dirty="0">
              <a:latin typeface="微软雅黑" panose="020B0503020204020204" pitchFamily="34" charset="-122"/>
              <a:ea typeface="微软雅黑" panose="020B0503020204020204" pitchFamily="34" charset="-122"/>
              <a:cs typeface="+mn-cs"/>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FDE0503-45AA-4DD6-ABAC-1B2D2D631002}"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102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p:cNvSpPr>
          <p:nvPr>
            <p:ph idx="1"/>
          </p:nvPr>
        </p:nvSpPr>
        <p:spPr>
          <a:xfrm>
            <a:off x="468313" y="533400"/>
            <a:ext cx="8218487" cy="57150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例：设某磁盘由</a:t>
            </a:r>
            <a:r>
              <a:rPr kumimoji="1" lang="en-US" altLang="zh-CN" sz="2800" kern="1200" dirty="0">
                <a:latin typeface="微软雅黑" panose="020B0503020204020204" pitchFamily="34" charset="-122"/>
                <a:ea typeface="微软雅黑" panose="020B0503020204020204" pitchFamily="34" charset="-122"/>
                <a:cs typeface="+mn-cs"/>
              </a:rPr>
              <a:t>8</a:t>
            </a:r>
            <a:r>
              <a:rPr kumimoji="1" lang="zh-CN" altLang="en-US" sz="2800" kern="1200" dirty="0">
                <a:latin typeface="微软雅黑" panose="020B0503020204020204" pitchFamily="34" charset="-122"/>
                <a:ea typeface="微软雅黑" panose="020B0503020204020204" pitchFamily="34" charset="-122"/>
                <a:cs typeface="+mn-cs"/>
              </a:rPr>
              <a:t>片盘组成，其中最上面和最下面两面不记录信息，已知该盘每个记录面共有</a:t>
            </a:r>
            <a:r>
              <a:rPr kumimoji="1" lang="en-US" altLang="zh-CN" sz="2800" kern="1200" dirty="0">
                <a:latin typeface="微软雅黑" panose="020B0503020204020204" pitchFamily="34" charset="-122"/>
                <a:ea typeface="微软雅黑" panose="020B0503020204020204" pitchFamily="34" charset="-122"/>
                <a:cs typeface="+mn-cs"/>
              </a:rPr>
              <a:t>1024</a:t>
            </a:r>
            <a:r>
              <a:rPr kumimoji="1" lang="zh-CN" altLang="en-US" sz="2800" kern="1200" dirty="0">
                <a:latin typeface="微软雅黑" panose="020B0503020204020204" pitchFamily="34" charset="-122"/>
                <a:ea typeface="微软雅黑" panose="020B0503020204020204" pitchFamily="34" charset="-122"/>
                <a:cs typeface="+mn-cs"/>
              </a:rPr>
              <a:t>个磁道，每个磁道有</a:t>
            </a:r>
            <a:r>
              <a:rPr kumimoji="1" lang="en-US" altLang="zh-CN" sz="2800" kern="1200" dirty="0">
                <a:latin typeface="微软雅黑" panose="020B0503020204020204" pitchFamily="34" charset="-122"/>
                <a:ea typeface="微软雅黑" panose="020B0503020204020204" pitchFamily="34" charset="-122"/>
                <a:cs typeface="+mn-cs"/>
              </a:rPr>
              <a:t>64</a:t>
            </a:r>
            <a:r>
              <a:rPr kumimoji="1" lang="zh-CN" altLang="en-US" sz="2800" kern="1200" dirty="0">
                <a:latin typeface="微软雅黑" panose="020B0503020204020204" pitchFamily="34" charset="-122"/>
                <a:ea typeface="微软雅黑" panose="020B0503020204020204" pitchFamily="34" charset="-122"/>
                <a:cs typeface="+mn-cs"/>
              </a:rPr>
              <a:t>个扇区。磁盘转速为</a:t>
            </a:r>
            <a:r>
              <a:rPr kumimoji="1" lang="en-US" altLang="zh-CN" sz="2800" kern="1200" dirty="0">
                <a:latin typeface="微软雅黑" panose="020B0503020204020204" pitchFamily="34" charset="-122"/>
                <a:ea typeface="微软雅黑" panose="020B0503020204020204" pitchFamily="34" charset="-122"/>
                <a:cs typeface="+mn-cs"/>
              </a:rPr>
              <a:t>6000</a:t>
            </a:r>
            <a:r>
              <a:rPr kumimoji="1" lang="zh-CN" altLang="en-US" sz="2800" kern="1200" dirty="0">
                <a:latin typeface="微软雅黑" panose="020B0503020204020204" pitchFamily="34" charset="-122"/>
                <a:ea typeface="微软雅黑" panose="020B0503020204020204" pitchFamily="34" charset="-122"/>
                <a:cs typeface="+mn-cs"/>
              </a:rPr>
              <a:t>转</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分，平均寻道时间为</a:t>
            </a:r>
            <a:r>
              <a:rPr kumimoji="1" lang="en-US" altLang="zh-CN" sz="2800" kern="1200" dirty="0">
                <a:latin typeface="微软雅黑" panose="020B0503020204020204" pitchFamily="34" charset="-122"/>
                <a:ea typeface="微软雅黑" panose="020B0503020204020204" pitchFamily="34" charset="-122"/>
                <a:cs typeface="+mn-cs"/>
              </a:rPr>
              <a:t>12ms</a:t>
            </a:r>
            <a:r>
              <a:rPr kumimoji="1" lang="zh-CN" altLang="en-US" sz="2800" kern="1200" dirty="0">
                <a:latin typeface="微软雅黑" panose="020B0503020204020204" pitchFamily="34" charset="-122"/>
                <a:ea typeface="微软雅黑" panose="020B0503020204020204" pitchFamily="34" charset="-122"/>
                <a:cs typeface="+mn-cs"/>
              </a:rPr>
              <a:t>，启动延迟为</a:t>
            </a:r>
            <a:r>
              <a:rPr kumimoji="1" lang="en-US" altLang="zh-CN" sz="2800" kern="1200" dirty="0">
                <a:latin typeface="微软雅黑" panose="020B0503020204020204" pitchFamily="34" charset="-122"/>
                <a:ea typeface="微软雅黑" panose="020B0503020204020204" pitchFamily="34" charset="-122"/>
                <a:cs typeface="+mn-cs"/>
              </a:rPr>
              <a:t>1ms</a:t>
            </a:r>
            <a:r>
              <a:rPr kumimoji="1" lang="zh-CN" altLang="en-US" sz="2800" kern="1200" dirty="0">
                <a:latin typeface="微软雅黑" panose="020B0503020204020204" pitchFamily="34" charset="-122"/>
                <a:ea typeface="微软雅黑" panose="020B0503020204020204" pitchFamily="34" charset="-122"/>
                <a:cs typeface="+mn-cs"/>
              </a:rPr>
              <a:t>。假设磁盘最内圈直径为</a:t>
            </a:r>
            <a:r>
              <a:rPr kumimoji="1" lang="en-US" altLang="zh-CN" sz="2800" kern="1200" dirty="0">
                <a:latin typeface="微软雅黑" panose="020B0503020204020204" pitchFamily="34" charset="-122"/>
                <a:ea typeface="微软雅黑" panose="020B0503020204020204" pitchFamily="34" charset="-122"/>
                <a:cs typeface="+mn-cs"/>
              </a:rPr>
              <a:t>5cm</a:t>
            </a:r>
            <a:r>
              <a:rPr kumimoji="1" lang="zh-CN" altLang="en-US" sz="2800" kern="1200" dirty="0">
                <a:latin typeface="微软雅黑" panose="020B0503020204020204" pitchFamily="34" charset="-122"/>
                <a:ea typeface="微软雅黑" panose="020B0503020204020204" pitchFamily="34" charset="-122"/>
                <a:cs typeface="+mn-cs"/>
              </a:rPr>
              <a:t>，最外圈直径为</a:t>
            </a:r>
            <a:r>
              <a:rPr kumimoji="1" lang="en-US" altLang="zh-CN" sz="2800" kern="1200" dirty="0">
                <a:latin typeface="微软雅黑" panose="020B0503020204020204" pitchFamily="34" charset="-122"/>
                <a:ea typeface="微软雅黑" panose="020B0503020204020204" pitchFamily="34" charset="-122"/>
                <a:cs typeface="+mn-cs"/>
              </a:rPr>
              <a:t>10cm</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⑴ 计算磁盘的容量；</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⑵ 判断磁盘地址需要多少位；</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⑶ 计算磁盘的数据传输率；</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⑷ 计算读写一个扇区的数据需要的平均访问时间；</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⑸ 计算该盘的道密度，最小位密度和最大位密度。</a:t>
            </a:r>
            <a:r>
              <a:rPr kumimoji="1" lang="zh-CN" altLang="en-US" kern="1200" dirty="0">
                <a:latin typeface="微软雅黑" panose="020B0503020204020204" pitchFamily="34" charset="-122"/>
                <a:ea typeface="微软雅黑" panose="020B0503020204020204" pitchFamily="34" charset="-122"/>
                <a:cs typeface="+mn-cs"/>
              </a:rPr>
              <a:t> </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3E8916E8-8293-47D4-B80A-DDD6DCCB38BA}"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103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idx="1"/>
          </p:nvPr>
        </p:nvSpPr>
        <p:spPr>
          <a:xfrm>
            <a:off x="381000" y="609600"/>
            <a:ext cx="8534400" cy="53340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解：⑴磁盘的容量（非格式化容量）为：</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C</a:t>
            </a:r>
            <a:r>
              <a:rPr kumimoji="1" lang="zh-CN" altLang="en-US" sz="2800" kern="1200" dirty="0">
                <a:latin typeface="微软雅黑" panose="020B0503020204020204" pitchFamily="34" charset="-122"/>
                <a:ea typeface="微软雅黑" panose="020B0503020204020204" pitchFamily="34" charset="-122"/>
                <a:cs typeface="+mn-cs"/>
              </a:rPr>
              <a:t>＝记录面</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磁道数</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面</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扇区数</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道</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字节数</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扇区</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14×1024×64×512</a:t>
            </a:r>
            <a:r>
              <a:rPr kumimoji="1" lang="zh-CN" altLang="en-US" sz="2800" kern="1200" dirty="0">
                <a:latin typeface="微软雅黑" panose="020B0503020204020204" pitchFamily="34" charset="-122"/>
                <a:ea typeface="微软雅黑" panose="020B0503020204020204" pitchFamily="34" charset="-122"/>
                <a:cs typeface="+mn-cs"/>
              </a:rPr>
              <a:t>（字节）＝</a:t>
            </a:r>
            <a:r>
              <a:rPr kumimoji="1" lang="en-US" altLang="zh-CN" sz="2800" kern="1200" dirty="0">
                <a:latin typeface="微软雅黑" panose="020B0503020204020204" pitchFamily="34" charset="-122"/>
                <a:ea typeface="微软雅黑" panose="020B0503020204020204" pitchFamily="34" charset="-122"/>
                <a:cs typeface="+mn-cs"/>
              </a:rPr>
              <a:t>448MB</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⑵ </a:t>
            </a:r>
            <a:r>
              <a:rPr kumimoji="1" lang="zh-CN" altLang="en-US" sz="2800" kern="1200" dirty="0">
                <a:latin typeface="微软雅黑" panose="020B0503020204020204" pitchFamily="34" charset="-122"/>
                <a:ea typeface="微软雅黑" panose="020B0503020204020204" pitchFamily="34" charset="-122"/>
                <a:cs typeface="+mn-cs"/>
              </a:rPr>
              <a:t>磁盘的地址格式为：</a:t>
            </a:r>
          </a:p>
          <a:p>
            <a:pPr eaLnBrk="1" hangingPunct="1">
              <a:buSzPct val="70000"/>
            </a:pPr>
            <a:endParaRPr kumimoji="1" lang="zh-CN" altLang="en-US" sz="2800" kern="1200" dirty="0">
              <a:latin typeface="微软雅黑" panose="020B0503020204020204" pitchFamily="34" charset="-122"/>
              <a:ea typeface="微软雅黑" panose="020B0503020204020204" pitchFamily="34" charset="-122"/>
              <a:cs typeface="+mn-cs"/>
            </a:endParaRPr>
          </a:p>
          <a:p>
            <a:pPr eaLnBrk="1" hangingPunct="1">
              <a:buSzPct val="70000"/>
            </a:pPr>
            <a:endParaRPr kumimoji="1" lang="zh-CN" altLang="en-US" sz="2800" kern="1200" dirty="0">
              <a:latin typeface="微软雅黑" panose="020B0503020204020204" pitchFamily="34" charset="-122"/>
              <a:ea typeface="微软雅黑" panose="020B0503020204020204" pitchFamily="34" charset="-122"/>
              <a:cs typeface="+mn-cs"/>
            </a:endParaRPr>
          </a:p>
          <a:p>
            <a:pPr eaLnBrk="1" hangingPunct="1">
              <a:buSzPct val="70000"/>
            </a:pPr>
            <a:endParaRPr kumimoji="1" lang="zh-CN" altLang="en-US" sz="2800"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磁盘地址需要</a:t>
            </a:r>
            <a:r>
              <a:rPr kumimoji="1" lang="en-US" altLang="zh-CN" sz="2800" kern="1200" dirty="0">
                <a:latin typeface="微软雅黑" panose="020B0503020204020204" pitchFamily="34" charset="-122"/>
                <a:ea typeface="微软雅黑" panose="020B0503020204020204" pitchFamily="34" charset="-122"/>
                <a:cs typeface="+mn-cs"/>
              </a:rPr>
              <a:t>20</a:t>
            </a:r>
            <a:r>
              <a:rPr kumimoji="1" lang="zh-CN" altLang="en-US" sz="2800" kern="1200" dirty="0">
                <a:latin typeface="微软雅黑" panose="020B0503020204020204" pitchFamily="34" charset="-122"/>
                <a:ea typeface="微软雅黑" panose="020B0503020204020204" pitchFamily="34" charset="-122"/>
                <a:cs typeface="+mn-cs"/>
              </a:rPr>
              <a:t>位。</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   </a:t>
            </a:r>
            <a:r>
              <a:rPr kumimoji="1" lang="zh-CN" altLang="en-US" kern="1200" dirty="0">
                <a:latin typeface="微软雅黑" panose="020B0503020204020204" pitchFamily="34" charset="-122"/>
                <a:ea typeface="微软雅黑" panose="020B0503020204020204" pitchFamily="34" charset="-122"/>
                <a:cs typeface="+mn-cs"/>
              </a:rPr>
              <a:t>  </a:t>
            </a:r>
          </a:p>
        </p:txBody>
      </p:sp>
      <p:graphicFrame>
        <p:nvGraphicFramePr>
          <p:cNvPr id="264195" name="Group 3"/>
          <p:cNvGraphicFramePr>
            <a:graphicFrameLocks noGrp="1"/>
          </p:cNvGraphicFramePr>
          <p:nvPr/>
        </p:nvGraphicFramePr>
        <p:xfrm>
          <a:off x="1371600" y="2971800"/>
          <a:ext cx="6324600" cy="969963"/>
        </p:xfrm>
        <a:graphic>
          <a:graphicData uri="http://schemas.openxmlformats.org/drawingml/2006/table">
            <a:tbl>
              <a:tblPr/>
              <a:tblGrid>
                <a:gridCol w="2108200">
                  <a:extLst>
                    <a:ext uri="{9D8B030D-6E8A-4147-A177-3AD203B41FA5}">
                      <a16:colId xmlns:a16="http://schemas.microsoft.com/office/drawing/2014/main" val="20000"/>
                    </a:ext>
                  </a:extLst>
                </a:gridCol>
                <a:gridCol w="2108200">
                  <a:extLst>
                    <a:ext uri="{9D8B030D-6E8A-4147-A177-3AD203B41FA5}">
                      <a16:colId xmlns:a16="http://schemas.microsoft.com/office/drawing/2014/main" val="20001"/>
                    </a:ext>
                  </a:extLst>
                </a:gridCol>
                <a:gridCol w="2108200">
                  <a:extLst>
                    <a:ext uri="{9D8B030D-6E8A-4147-A177-3AD203B41FA5}">
                      <a16:colId xmlns:a16="http://schemas.microsoft.com/office/drawing/2014/main" val="20002"/>
                    </a:ext>
                  </a:extLst>
                </a:gridCol>
              </a:tblGrid>
              <a:tr h="9699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柱面号</a:t>
                      </a:r>
                    </a:p>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(1024</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个柱面</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marT="45753" marB="457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盘面号</a:t>
                      </a:r>
                    </a:p>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(16</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个盘面</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marT="45753" marB="457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扇区号</a:t>
                      </a:r>
                    </a:p>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(64</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个扇区</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面</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marT="45753" marB="457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F745FA1-755C-4D76-B2D0-1EC6F13C4D87}"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104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idx="1"/>
          </p:nvPr>
        </p:nvSpPr>
        <p:spPr>
          <a:xfrm>
            <a:off x="685800" y="533400"/>
            <a:ext cx="7924800" cy="5943600"/>
          </a:xfrm>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⑶ </a:t>
            </a:r>
            <a:r>
              <a:rPr kumimoji="1" lang="zh-CN" altLang="en-US" sz="2800" kern="1200" dirty="0">
                <a:latin typeface="微软雅黑" panose="020B0503020204020204" pitchFamily="34" charset="-122"/>
                <a:ea typeface="微软雅黑" panose="020B0503020204020204" pitchFamily="34" charset="-122"/>
                <a:cs typeface="+mn-cs"/>
              </a:rPr>
              <a:t>数据传输率为：</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Dr</a:t>
            </a:r>
            <a:r>
              <a:rPr kumimoji="1" lang="zh-CN" altLang="en-US" sz="2800" kern="1200" dirty="0">
                <a:latin typeface="微软雅黑" panose="020B0503020204020204" pitchFamily="34" charset="-122"/>
                <a:ea typeface="微软雅黑" panose="020B0503020204020204" pitchFamily="34" charset="-122"/>
                <a:cs typeface="+mn-cs"/>
              </a:rPr>
              <a:t>＝每一磁道的容量</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每秒转数</a:t>
            </a:r>
            <a:br>
              <a:rPr kumimoji="1" lang="zh-CN" altLang="en-US" sz="2800" kern="1200" dirty="0">
                <a:latin typeface="微软雅黑" panose="020B0503020204020204" pitchFamily="34" charset="-122"/>
                <a:ea typeface="微软雅黑" panose="020B0503020204020204" pitchFamily="34" charset="-122"/>
                <a:cs typeface="+mn-cs"/>
              </a:rPr>
            </a:b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64×512×6000/60</a:t>
            </a:r>
            <a:r>
              <a:rPr kumimoji="1" lang="zh-CN" altLang="en-US" sz="2800" kern="1200" dirty="0">
                <a:latin typeface="微软雅黑" panose="020B0503020204020204" pitchFamily="34" charset="-122"/>
                <a:ea typeface="微软雅黑" panose="020B0503020204020204" pitchFamily="34" charset="-122"/>
                <a:cs typeface="+mn-cs"/>
              </a:rPr>
              <a:t>秒＝</a:t>
            </a:r>
            <a:r>
              <a:rPr kumimoji="1" lang="en-US" altLang="zh-CN" sz="2800" kern="1200" dirty="0">
                <a:latin typeface="微软雅黑" panose="020B0503020204020204" pitchFamily="34" charset="-122"/>
                <a:ea typeface="微软雅黑" panose="020B0503020204020204" pitchFamily="34" charset="-122"/>
                <a:cs typeface="+mn-cs"/>
              </a:rPr>
              <a:t>3200KB/S  </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⑷ </a:t>
            </a:r>
            <a:r>
              <a:rPr kumimoji="1" lang="zh-CN" altLang="en-US" sz="2800" kern="1200" dirty="0">
                <a:latin typeface="微软雅黑" panose="020B0503020204020204" pitchFamily="34" charset="-122"/>
                <a:ea typeface="微软雅黑" panose="020B0503020204020204" pitchFamily="34" charset="-122"/>
                <a:cs typeface="+mn-cs"/>
              </a:rPr>
              <a:t>平均访问时间</a:t>
            </a:r>
          </a:p>
          <a:p>
            <a:pPr eaLnBrk="1" hangingPunct="1">
              <a:buSzPct val="70000"/>
              <a:buFontTx/>
              <a:buNone/>
            </a:pPr>
            <a:r>
              <a:rPr kumimoji="1" lang="zh-CN" altLang="en-US" sz="2800" kern="1200" dirty="0">
                <a:latin typeface="微软雅黑" panose="020B0503020204020204" pitchFamily="34" charset="-122"/>
                <a:ea typeface="微软雅黑" panose="020B0503020204020204" pitchFamily="34" charset="-122"/>
                <a:cs typeface="+mn-cs"/>
              </a:rPr>
              <a:t>  ＝平均寻道时间＋平均旋转时间＋传送一个扇区数据所需的时间＋启动延迟  </a:t>
            </a:r>
          </a:p>
          <a:p>
            <a:pPr eaLnBrk="1" hangingPunct="1">
              <a:buSzPct val="70000"/>
              <a:buFontTx/>
              <a:buNone/>
            </a:pP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12</a:t>
            </a:r>
            <a:r>
              <a:rPr kumimoji="1" lang="zh-CN" altLang="en-US" sz="2800" kern="1200" dirty="0">
                <a:latin typeface="微软雅黑" panose="020B0503020204020204" pitchFamily="34" charset="-122"/>
                <a:ea typeface="微软雅黑" panose="020B0503020204020204" pitchFamily="34" charset="-122"/>
                <a:cs typeface="+mn-cs"/>
              </a:rPr>
              <a:t>＋         ＋              ＋</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18.16</a:t>
            </a:r>
            <a:r>
              <a:rPr kumimoji="1" lang="zh-CN" altLang="en-US" sz="2800" kern="1200" dirty="0">
                <a:latin typeface="微软雅黑" panose="020B0503020204020204" pitchFamily="34" charset="-122"/>
                <a:ea typeface="微软雅黑" panose="020B0503020204020204" pitchFamily="34" charset="-122"/>
                <a:cs typeface="+mn-cs"/>
              </a:rPr>
              <a:t>毫秒 </a:t>
            </a:r>
          </a:p>
        </p:txBody>
      </p:sp>
      <p:sp>
        <p:nvSpPr>
          <p:cNvPr id="25602" name="Rectangle 3"/>
          <p:cNvSpPr/>
          <p:nvPr/>
        </p:nvSpPr>
        <p:spPr>
          <a:xfrm>
            <a:off x="4281488" y="3224213"/>
            <a:ext cx="9144000" cy="0"/>
          </a:xfrm>
          <a:prstGeom prst="rect">
            <a:avLst/>
          </a:prstGeom>
          <a:noFill/>
          <a:ln w="28575">
            <a:noFill/>
          </a:ln>
        </p:spPr>
        <p:txBody>
          <a:bodyPr anchor="t" anchorCtr="0">
            <a:spAutoFit/>
          </a:bodyPr>
          <a:lstStyle/>
          <a:p>
            <a:pPr>
              <a:buClrTx/>
              <a:buFontTx/>
            </a:pPr>
            <a:endParaRPr lang="zh-CN" altLang="en-US" sz="2800" b="1" dirty="0">
              <a:latin typeface="宋体" panose="02010600030101010101" pitchFamily="2" charset="-122"/>
            </a:endParaRPr>
          </a:p>
        </p:txBody>
      </p:sp>
      <p:graphicFrame>
        <p:nvGraphicFramePr>
          <p:cNvPr id="25603" name="Object 4"/>
          <p:cNvGraphicFramePr>
            <a:graphicFrameLocks noChangeAspect="1"/>
          </p:cNvGraphicFramePr>
          <p:nvPr/>
        </p:nvGraphicFramePr>
        <p:xfrm>
          <a:off x="2051050" y="3348038"/>
          <a:ext cx="1028700" cy="741362"/>
        </p:xfrm>
        <a:graphic>
          <a:graphicData uri="http://schemas.openxmlformats.org/presentationml/2006/ole">
            <mc:AlternateContent xmlns:mc="http://schemas.openxmlformats.org/markup-compatibility/2006">
              <mc:Choice xmlns:v="urn:schemas-microsoft-com:vml" Requires="v">
                <p:oleObj r:id="rId2" imgW="698500" imgH="482600" progId="Equation.3">
                  <p:embed/>
                </p:oleObj>
              </mc:Choice>
              <mc:Fallback>
                <p:oleObj r:id="rId2" imgW="698500" imgH="482600" progId="Equation.3">
                  <p:embed/>
                  <p:pic>
                    <p:nvPicPr>
                      <p:cNvPr id="0" name="图片 3077"/>
                      <p:cNvPicPr/>
                      <p:nvPr/>
                    </p:nvPicPr>
                    <p:blipFill>
                      <a:blip r:embed="rId3">
                        <a:clrChange>
                          <a:clrFrom>
                            <a:srgbClr val="000000"/>
                          </a:clrFrom>
                          <a:clrTo>
                            <a:srgbClr val="003366"/>
                          </a:clrTo>
                        </a:clrChange>
                      </a:blip>
                      <a:stretch>
                        <a:fillRect/>
                      </a:stretch>
                    </p:blipFill>
                    <p:spPr>
                      <a:xfrm>
                        <a:off x="2051050" y="3348038"/>
                        <a:ext cx="1028700" cy="741362"/>
                      </a:xfrm>
                      <a:prstGeom prst="rect">
                        <a:avLst/>
                      </a:prstGeom>
                      <a:noFill/>
                      <a:ln w="38100">
                        <a:noFill/>
                        <a:miter/>
                      </a:ln>
                    </p:spPr>
                  </p:pic>
                </p:oleObj>
              </mc:Fallback>
            </mc:AlternateContent>
          </a:graphicData>
        </a:graphic>
      </p:graphicFrame>
      <p:sp>
        <p:nvSpPr>
          <p:cNvPr id="25604" name="Rectangle 5"/>
          <p:cNvSpPr/>
          <p:nvPr/>
        </p:nvSpPr>
        <p:spPr>
          <a:xfrm>
            <a:off x="4167188" y="3219450"/>
            <a:ext cx="9144000" cy="0"/>
          </a:xfrm>
          <a:prstGeom prst="rect">
            <a:avLst/>
          </a:prstGeom>
          <a:noFill/>
          <a:ln w="28575">
            <a:noFill/>
          </a:ln>
        </p:spPr>
        <p:txBody>
          <a:bodyPr anchor="t" anchorCtr="0">
            <a:spAutoFit/>
          </a:bodyPr>
          <a:lstStyle/>
          <a:p>
            <a:pPr>
              <a:buClrTx/>
              <a:buFontTx/>
            </a:pPr>
            <a:endParaRPr lang="zh-CN" altLang="en-US" sz="2800" b="1" dirty="0">
              <a:latin typeface="宋体" panose="02010600030101010101" pitchFamily="2" charset="-122"/>
            </a:endParaRPr>
          </a:p>
        </p:txBody>
      </p:sp>
      <p:graphicFrame>
        <p:nvGraphicFramePr>
          <p:cNvPr id="25605" name="Object 6"/>
          <p:cNvGraphicFramePr>
            <a:graphicFrameLocks noChangeAspect="1"/>
          </p:cNvGraphicFramePr>
          <p:nvPr/>
        </p:nvGraphicFramePr>
        <p:xfrm>
          <a:off x="3419475" y="3352800"/>
          <a:ext cx="1495425" cy="762000"/>
        </p:xfrm>
        <a:graphic>
          <a:graphicData uri="http://schemas.openxmlformats.org/presentationml/2006/ole">
            <mc:AlternateContent xmlns:mc="http://schemas.openxmlformats.org/markup-compatibility/2006">
              <mc:Choice xmlns:v="urn:schemas-microsoft-com:vml" Requires="v">
                <p:oleObj r:id="rId4" imgW="1041400" imgH="495300" progId="Equation.3">
                  <p:embed/>
                </p:oleObj>
              </mc:Choice>
              <mc:Fallback>
                <p:oleObj r:id="rId4" imgW="1041400" imgH="495300" progId="Equation.3">
                  <p:embed/>
                  <p:pic>
                    <p:nvPicPr>
                      <p:cNvPr id="0" name="图片 3076"/>
                      <p:cNvPicPr/>
                      <p:nvPr/>
                    </p:nvPicPr>
                    <p:blipFill>
                      <a:blip r:embed="rId5">
                        <a:clrChange>
                          <a:clrFrom>
                            <a:srgbClr val="000000"/>
                          </a:clrFrom>
                          <a:clrTo>
                            <a:srgbClr val="003366"/>
                          </a:clrTo>
                        </a:clrChange>
                      </a:blip>
                      <a:stretch>
                        <a:fillRect/>
                      </a:stretch>
                    </p:blipFill>
                    <p:spPr>
                      <a:xfrm>
                        <a:off x="3419475" y="3352800"/>
                        <a:ext cx="1495425" cy="762000"/>
                      </a:xfrm>
                      <a:prstGeom prst="rect">
                        <a:avLst/>
                      </a:prstGeom>
                      <a:noFill/>
                      <a:ln w="38100">
                        <a:noFill/>
                        <a:miter/>
                      </a:ln>
                    </p:spPr>
                  </p:pic>
                </p:oleObj>
              </mc:Fallback>
            </mc:AlternateContent>
          </a:graphicData>
        </a:graphic>
      </p:graphicFrame>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5CF8F811-C420-49E0-B84D-8BF1077DAE51}"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105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idx="1"/>
          </p:nvPr>
        </p:nvSpPr>
        <p:spPr>
          <a:xfrm>
            <a:off x="685800" y="533400"/>
            <a:ext cx="7772400" cy="5410200"/>
          </a:xfrm>
        </p:spPr>
        <p:txBody>
          <a:bodyPr vert="horz" wrap="square" lIns="91440" tIns="45720" rIns="91440" bIns="45720" anchor="t" anchorCtr="0"/>
          <a:lstStyle/>
          <a:p>
            <a:pPr eaLnBrk="1" hangingPunct="1">
              <a:buSzPct val="70000"/>
            </a:pPr>
            <a:r>
              <a:rPr kumimoji="1" lang="en-US" altLang="zh-CN" kern="1200" dirty="0">
                <a:latin typeface="微软雅黑" panose="020B0503020204020204" pitchFamily="34" charset="-122"/>
                <a:ea typeface="微软雅黑" panose="020B0503020204020204" pitchFamily="34" charset="-122"/>
                <a:cs typeface="+mn-cs"/>
              </a:rPr>
              <a:t>⑸ </a:t>
            </a:r>
            <a:r>
              <a:rPr kumimoji="1" lang="zh-CN" altLang="en-US" sz="2800" kern="1200" dirty="0">
                <a:latin typeface="微软雅黑" panose="020B0503020204020204" pitchFamily="34" charset="-122"/>
                <a:ea typeface="微软雅黑" panose="020B0503020204020204" pitchFamily="34" charset="-122"/>
                <a:cs typeface="+mn-cs"/>
              </a:rPr>
              <a:t>磁道密度＝                 ＝</a:t>
            </a:r>
            <a:r>
              <a:rPr kumimoji="1" lang="en-US" altLang="zh-CN" sz="2800" kern="1200" dirty="0">
                <a:latin typeface="微软雅黑" panose="020B0503020204020204" pitchFamily="34" charset="-122"/>
                <a:ea typeface="微软雅黑" panose="020B0503020204020204" pitchFamily="34" charset="-122"/>
                <a:cs typeface="+mn-cs"/>
              </a:rPr>
              <a:t>409.6</a:t>
            </a:r>
            <a:r>
              <a:rPr kumimoji="1" lang="zh-CN" altLang="en-US" sz="2800" kern="1200" dirty="0">
                <a:latin typeface="微软雅黑" panose="020B0503020204020204" pitchFamily="34" charset="-122"/>
                <a:ea typeface="微软雅黑" panose="020B0503020204020204" pitchFamily="34" charset="-122"/>
                <a:cs typeface="+mn-cs"/>
              </a:rPr>
              <a:t>道</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厘米</a:t>
            </a:r>
            <a:r>
              <a:rPr kumimoji="1" lang="zh-CN" altLang="en-US" kern="1200" dirty="0">
                <a:latin typeface="微软雅黑" panose="020B0503020204020204" pitchFamily="34" charset="-122"/>
                <a:ea typeface="微软雅黑" panose="020B0503020204020204" pitchFamily="34" charset="-122"/>
                <a:cs typeface="+mn-cs"/>
              </a:rPr>
              <a:t> </a:t>
            </a:r>
          </a:p>
          <a:p>
            <a:pPr eaLnBrk="1" hangingPunct="1">
              <a:buSzPct val="70000"/>
            </a:pP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最小位密度＝                   ＝</a:t>
            </a:r>
            <a:r>
              <a:rPr kumimoji="1" lang="en-US" altLang="zh-CN" sz="2800" kern="1200" dirty="0">
                <a:latin typeface="微软雅黑" panose="020B0503020204020204" pitchFamily="34" charset="-122"/>
                <a:ea typeface="微软雅黑" panose="020B0503020204020204" pitchFamily="34" charset="-122"/>
                <a:cs typeface="+mn-cs"/>
              </a:rPr>
              <a:t>834.9</a:t>
            </a:r>
            <a:r>
              <a:rPr kumimoji="1" lang="zh-CN" altLang="en-US" sz="2800" kern="1200" dirty="0">
                <a:latin typeface="微软雅黑" panose="020B0503020204020204" pitchFamily="34" charset="-122"/>
                <a:ea typeface="微软雅黑" panose="020B0503020204020204" pitchFamily="34" charset="-122"/>
                <a:cs typeface="+mn-cs"/>
              </a:rPr>
              <a:t>位</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毫米</a:t>
            </a:r>
          </a:p>
          <a:p>
            <a:pPr eaLnBrk="1" hangingPunct="1">
              <a:buSzPct val="70000"/>
            </a:pPr>
            <a:endParaRPr kumimoji="1" lang="zh-CN" altLang="en-US" sz="2800"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最大位密度＝                    ＝</a:t>
            </a:r>
            <a:r>
              <a:rPr kumimoji="1" lang="en-US" altLang="zh-CN" sz="2800" kern="1200" dirty="0">
                <a:latin typeface="微软雅黑" panose="020B0503020204020204" pitchFamily="34" charset="-122"/>
                <a:ea typeface="微软雅黑" panose="020B0503020204020204" pitchFamily="34" charset="-122"/>
                <a:cs typeface="+mn-cs"/>
              </a:rPr>
              <a:t>1669.7</a:t>
            </a:r>
            <a:r>
              <a:rPr kumimoji="1" lang="zh-CN" altLang="en-US" sz="2800" kern="1200" dirty="0">
                <a:latin typeface="微软雅黑" panose="020B0503020204020204" pitchFamily="34" charset="-122"/>
                <a:ea typeface="微软雅黑" panose="020B0503020204020204" pitchFamily="34" charset="-122"/>
                <a:cs typeface="+mn-cs"/>
              </a:rPr>
              <a:t>位</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毫米</a:t>
            </a:r>
            <a:endParaRPr kumimoji="1" lang="zh-CN" altLang="en-US" kern="1200" dirty="0">
              <a:latin typeface="微软雅黑" panose="020B0503020204020204" pitchFamily="34" charset="-122"/>
              <a:ea typeface="微软雅黑" panose="020B0503020204020204" pitchFamily="34" charset="-122"/>
              <a:cs typeface="+mn-cs"/>
            </a:endParaRPr>
          </a:p>
        </p:txBody>
      </p:sp>
      <p:sp>
        <p:nvSpPr>
          <p:cNvPr id="26626" name="Rectangle 3"/>
          <p:cNvSpPr/>
          <p:nvPr/>
        </p:nvSpPr>
        <p:spPr>
          <a:xfrm>
            <a:off x="4229100" y="3219450"/>
            <a:ext cx="9144000" cy="0"/>
          </a:xfrm>
          <a:prstGeom prst="rect">
            <a:avLst/>
          </a:prstGeom>
          <a:noFill/>
          <a:ln w="28575">
            <a:noFill/>
          </a:ln>
        </p:spPr>
        <p:txBody>
          <a:bodyPr anchor="t" anchorCtr="0">
            <a:spAutoFit/>
          </a:bodyPr>
          <a:lstStyle/>
          <a:p>
            <a:pPr>
              <a:buClrTx/>
              <a:buFontTx/>
            </a:pPr>
            <a:endParaRPr lang="zh-CN" altLang="en-US" sz="2800" b="1" dirty="0">
              <a:latin typeface="宋体" panose="02010600030101010101" pitchFamily="2" charset="-122"/>
            </a:endParaRPr>
          </a:p>
        </p:txBody>
      </p:sp>
      <p:graphicFrame>
        <p:nvGraphicFramePr>
          <p:cNvPr id="26627" name="Object 4"/>
          <p:cNvGraphicFramePr>
            <a:graphicFrameLocks noChangeAspect="1"/>
          </p:cNvGraphicFramePr>
          <p:nvPr/>
        </p:nvGraphicFramePr>
        <p:xfrm>
          <a:off x="3536950" y="447675"/>
          <a:ext cx="1676400" cy="838200"/>
        </p:xfrm>
        <a:graphic>
          <a:graphicData uri="http://schemas.openxmlformats.org/presentationml/2006/ole">
            <mc:AlternateContent xmlns:mc="http://schemas.openxmlformats.org/markup-compatibility/2006">
              <mc:Choice xmlns:v="urn:schemas-microsoft-com:vml" Requires="v">
                <p:oleObj r:id="rId2" imgW="850900" imgH="495300" progId="Equation.3">
                  <p:embed/>
                </p:oleObj>
              </mc:Choice>
              <mc:Fallback>
                <p:oleObj r:id="rId2" imgW="850900" imgH="495300" progId="Equation.3">
                  <p:embed/>
                  <p:pic>
                    <p:nvPicPr>
                      <p:cNvPr id="0" name="图片 3080"/>
                      <p:cNvPicPr/>
                      <p:nvPr/>
                    </p:nvPicPr>
                    <p:blipFill>
                      <a:blip r:embed="rId3">
                        <a:clrChange>
                          <a:clrFrom>
                            <a:srgbClr val="000000"/>
                          </a:clrFrom>
                          <a:clrTo>
                            <a:srgbClr val="003366"/>
                          </a:clrTo>
                        </a:clrChange>
                      </a:blip>
                      <a:stretch>
                        <a:fillRect/>
                      </a:stretch>
                    </p:blipFill>
                    <p:spPr>
                      <a:xfrm>
                        <a:off x="3536950" y="447675"/>
                        <a:ext cx="1676400" cy="838200"/>
                      </a:xfrm>
                      <a:prstGeom prst="rect">
                        <a:avLst/>
                      </a:prstGeom>
                      <a:noFill/>
                      <a:ln w="38100">
                        <a:noFill/>
                        <a:miter/>
                      </a:ln>
                    </p:spPr>
                  </p:pic>
                </p:oleObj>
              </mc:Fallback>
            </mc:AlternateContent>
          </a:graphicData>
        </a:graphic>
      </p:graphicFrame>
      <p:sp>
        <p:nvSpPr>
          <p:cNvPr id="26628" name="Rectangle 5"/>
          <p:cNvSpPr/>
          <p:nvPr/>
        </p:nvSpPr>
        <p:spPr>
          <a:xfrm>
            <a:off x="4167188" y="3233738"/>
            <a:ext cx="9144000" cy="0"/>
          </a:xfrm>
          <a:prstGeom prst="rect">
            <a:avLst/>
          </a:prstGeom>
          <a:noFill/>
          <a:ln w="28575">
            <a:noFill/>
          </a:ln>
        </p:spPr>
        <p:txBody>
          <a:bodyPr anchor="t" anchorCtr="0">
            <a:spAutoFit/>
          </a:bodyPr>
          <a:lstStyle/>
          <a:p>
            <a:pPr>
              <a:buClrTx/>
              <a:buFontTx/>
            </a:pPr>
            <a:endParaRPr lang="zh-CN" altLang="en-US" sz="2800" b="1" dirty="0">
              <a:latin typeface="宋体" panose="02010600030101010101" pitchFamily="2" charset="-122"/>
            </a:endParaRPr>
          </a:p>
        </p:txBody>
      </p:sp>
      <p:graphicFrame>
        <p:nvGraphicFramePr>
          <p:cNvPr id="26629" name="Object 6"/>
          <p:cNvGraphicFramePr>
            <a:graphicFrameLocks noChangeAspect="1"/>
          </p:cNvGraphicFramePr>
          <p:nvPr/>
        </p:nvGraphicFramePr>
        <p:xfrm>
          <a:off x="3532188" y="1676400"/>
          <a:ext cx="1698625" cy="846138"/>
        </p:xfrm>
        <a:graphic>
          <a:graphicData uri="http://schemas.openxmlformats.org/presentationml/2006/ole">
            <mc:AlternateContent xmlns:mc="http://schemas.openxmlformats.org/markup-compatibility/2006">
              <mc:Choice xmlns:v="urn:schemas-microsoft-com:vml" Requires="v">
                <p:oleObj r:id="rId4" imgW="990600" imgH="457200" progId="Equation.3">
                  <p:embed/>
                </p:oleObj>
              </mc:Choice>
              <mc:Fallback>
                <p:oleObj r:id="rId4" imgW="990600" imgH="457200" progId="Equation.3">
                  <p:embed/>
                  <p:pic>
                    <p:nvPicPr>
                      <p:cNvPr id="0" name="图片 3079"/>
                      <p:cNvPicPr/>
                      <p:nvPr/>
                    </p:nvPicPr>
                    <p:blipFill>
                      <a:blip r:embed="rId5">
                        <a:clrChange>
                          <a:clrFrom>
                            <a:srgbClr val="000000"/>
                          </a:clrFrom>
                          <a:clrTo>
                            <a:srgbClr val="003366"/>
                          </a:clrTo>
                        </a:clrChange>
                      </a:blip>
                      <a:stretch>
                        <a:fillRect/>
                      </a:stretch>
                    </p:blipFill>
                    <p:spPr>
                      <a:xfrm>
                        <a:off x="3532188" y="1676400"/>
                        <a:ext cx="1698625" cy="846138"/>
                      </a:xfrm>
                      <a:prstGeom prst="rect">
                        <a:avLst/>
                      </a:prstGeom>
                      <a:noFill/>
                      <a:ln w="38100">
                        <a:noFill/>
                        <a:miter/>
                      </a:ln>
                    </p:spPr>
                  </p:pic>
                </p:oleObj>
              </mc:Fallback>
            </mc:AlternateContent>
          </a:graphicData>
        </a:graphic>
      </p:graphicFrame>
      <p:sp>
        <p:nvSpPr>
          <p:cNvPr id="26630" name="Rectangle 7"/>
          <p:cNvSpPr/>
          <p:nvPr/>
        </p:nvSpPr>
        <p:spPr>
          <a:xfrm>
            <a:off x="4167188" y="3233738"/>
            <a:ext cx="9144000" cy="0"/>
          </a:xfrm>
          <a:prstGeom prst="rect">
            <a:avLst/>
          </a:prstGeom>
          <a:noFill/>
          <a:ln w="28575">
            <a:noFill/>
          </a:ln>
        </p:spPr>
        <p:txBody>
          <a:bodyPr anchor="t" anchorCtr="0">
            <a:spAutoFit/>
          </a:bodyPr>
          <a:lstStyle/>
          <a:p>
            <a:pPr>
              <a:buClrTx/>
              <a:buFontTx/>
            </a:pPr>
            <a:endParaRPr lang="zh-CN" altLang="en-US" sz="2800" b="1" dirty="0">
              <a:latin typeface="宋体" panose="02010600030101010101" pitchFamily="2" charset="-122"/>
            </a:endParaRPr>
          </a:p>
        </p:txBody>
      </p:sp>
      <p:graphicFrame>
        <p:nvGraphicFramePr>
          <p:cNvPr id="26631" name="Object 8"/>
          <p:cNvGraphicFramePr>
            <a:graphicFrameLocks noChangeAspect="1"/>
          </p:cNvGraphicFramePr>
          <p:nvPr/>
        </p:nvGraphicFramePr>
        <p:xfrm>
          <a:off x="3457575" y="2667000"/>
          <a:ext cx="1771650" cy="812800"/>
        </p:xfrm>
        <a:graphic>
          <a:graphicData uri="http://schemas.openxmlformats.org/presentationml/2006/ole">
            <mc:AlternateContent xmlns:mc="http://schemas.openxmlformats.org/markup-compatibility/2006">
              <mc:Choice xmlns:v="urn:schemas-microsoft-com:vml" Requires="v">
                <p:oleObj r:id="rId6" imgW="990600" imgH="457200" progId="Equation.3">
                  <p:embed/>
                </p:oleObj>
              </mc:Choice>
              <mc:Fallback>
                <p:oleObj r:id="rId6" imgW="990600" imgH="457200" progId="Equation.3">
                  <p:embed/>
                  <p:pic>
                    <p:nvPicPr>
                      <p:cNvPr id="0" name="图片 3078"/>
                      <p:cNvPicPr/>
                      <p:nvPr/>
                    </p:nvPicPr>
                    <p:blipFill>
                      <a:blip r:embed="rId7">
                        <a:clrChange>
                          <a:clrFrom>
                            <a:srgbClr val="000000"/>
                          </a:clrFrom>
                          <a:clrTo>
                            <a:srgbClr val="003366"/>
                          </a:clrTo>
                        </a:clrChange>
                      </a:blip>
                      <a:stretch>
                        <a:fillRect/>
                      </a:stretch>
                    </p:blipFill>
                    <p:spPr>
                      <a:xfrm>
                        <a:off x="3457575" y="2667000"/>
                        <a:ext cx="1771650" cy="812800"/>
                      </a:xfrm>
                      <a:prstGeom prst="rect">
                        <a:avLst/>
                      </a:prstGeom>
                      <a:noFill/>
                      <a:ln w="38100">
                        <a:noFill/>
                        <a:miter/>
                      </a:ln>
                    </p:spPr>
                  </p:pic>
                </p:oleObj>
              </mc:Fallback>
            </mc:AlternateContent>
          </a:graphicData>
        </a:graphic>
      </p:graphicFrame>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392280FC-B0B7-496B-BFAE-B51E29488418}"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106</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a:t>
            </a:r>
            <a:r>
              <a:rPr lang="zh-CN" altLang="en-US"/>
              <a:t>指令系统</a:t>
            </a:r>
          </a:p>
        </p:txBody>
      </p:sp>
      <p:sp>
        <p:nvSpPr>
          <p:cNvPr id="3" name="内容占位符 2"/>
          <p:cNvSpPr>
            <a:spLocks noGrp="1"/>
          </p:cNvSpPr>
          <p:nvPr>
            <p:ph idx="1"/>
          </p:nvPr>
        </p:nvSpPr>
        <p:spPr/>
        <p:txBody>
          <a:bodyPr/>
          <a:lstStyle/>
          <a:p>
            <a:pPr eaLnBrk="1" hangingPunct="1">
              <a:buSzPct val="70000"/>
            </a:pPr>
            <a:r>
              <a:rPr lang="zh-CN" altLang="en-US" sz="3200" dirty="0">
                <a:sym typeface="+mn-ea"/>
              </a:rPr>
              <a:t>指令系统的设计方法</a:t>
            </a:r>
            <a:endParaRPr kumimoji="1" lang="zh-CN" altLang="en-US" sz="3200" kern="1200" dirty="0">
              <a:latin typeface="微软雅黑" panose="020B0503020204020204" pitchFamily="34" charset="-122"/>
              <a:ea typeface="微软雅黑" panose="020B0503020204020204" pitchFamily="34" charset="-122"/>
              <a:cs typeface="+mn-cs"/>
            </a:endParaRPr>
          </a:p>
          <a:p>
            <a:pPr lvl="1" eaLnBrk="1" hangingPunct="1">
              <a:buNone/>
            </a:pPr>
            <a:r>
              <a:rPr lang="zh-CN" altLang="en-US" sz="3200" dirty="0">
                <a:sym typeface="+mn-ea"/>
              </a:rPr>
              <a:t>指令格式</a:t>
            </a:r>
            <a:endParaRPr kumimoji="1" lang="zh-CN" altLang="en-US" sz="3200" kern="1200" dirty="0">
              <a:latin typeface="微软雅黑" panose="020B0503020204020204" pitchFamily="34" charset="-122"/>
              <a:ea typeface="微软雅黑" panose="020B0503020204020204" pitchFamily="34" charset="-122"/>
              <a:cs typeface="+mn-cs"/>
            </a:endParaRPr>
          </a:p>
          <a:p>
            <a:pPr lvl="1" eaLnBrk="1" hangingPunct="1">
              <a:buNone/>
            </a:pPr>
            <a:r>
              <a:rPr lang="zh-CN" altLang="en-US" sz="3200" dirty="0">
                <a:sym typeface="+mn-ea"/>
              </a:rPr>
              <a:t>寻址方式</a:t>
            </a:r>
            <a:endParaRPr kumimoji="1" lang="zh-CN" altLang="en-US" sz="3200" kern="1200" dirty="0">
              <a:latin typeface="微软雅黑" panose="020B0503020204020204" pitchFamily="34" charset="-122"/>
              <a:ea typeface="微软雅黑" panose="020B0503020204020204" pitchFamily="34" charset="-122"/>
              <a:cs typeface="+mn-cs"/>
            </a:endParaRPr>
          </a:p>
          <a:p>
            <a:pPr eaLnBrk="1" hangingPunct="1">
              <a:buSzPct val="70000"/>
            </a:pPr>
            <a:r>
              <a:rPr lang="en-US" altLang="zh-CN" sz="3200" dirty="0">
                <a:sym typeface="+mn-ea"/>
              </a:rPr>
              <a:t>CISC</a:t>
            </a:r>
            <a:r>
              <a:rPr lang="zh-CN" altLang="en-US" sz="3200" dirty="0">
                <a:sym typeface="+mn-ea"/>
              </a:rPr>
              <a:t>和</a:t>
            </a:r>
            <a:r>
              <a:rPr lang="en-US" altLang="zh-CN" sz="3200" dirty="0">
                <a:sym typeface="+mn-ea"/>
              </a:rPr>
              <a:t>RISC</a:t>
            </a:r>
            <a:r>
              <a:rPr lang="zh-CN" altLang="en-US" sz="3200" dirty="0">
                <a:sym typeface="+mn-ea"/>
              </a:rPr>
              <a:t>的概念</a:t>
            </a:r>
            <a:endParaRPr kumimoji="1" lang="zh-CN" altLang="en-US" sz="3200" kern="1200" dirty="0">
              <a:latin typeface="微软雅黑" panose="020B0503020204020204" pitchFamily="34" charset="-122"/>
              <a:ea typeface="微软雅黑" panose="020B0503020204020204" pitchFamily="34" charset="-122"/>
              <a:cs typeface="+mn-cs"/>
            </a:endParaRPr>
          </a:p>
          <a:p>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idx="1"/>
          </p:nvPr>
        </p:nvSpPr>
        <p:spPr>
          <a:xfrm>
            <a:off x="609600" y="685800"/>
            <a:ext cx="7924800" cy="55626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一条指令中应包含的信息：</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①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操作码</a:t>
            </a:r>
            <a:r>
              <a:rPr kumimoji="1" lang="zh-CN" altLang="en-US" sz="2800" kern="1200" dirty="0">
                <a:latin typeface="微软雅黑" panose="020B0503020204020204" pitchFamily="34" charset="-122"/>
                <a:ea typeface="微软雅黑" panose="020B0503020204020204" pitchFamily="34" charset="-122"/>
                <a:cs typeface="+mn-cs"/>
              </a:rPr>
              <a:t>：表示指令的操作特性和功能。</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②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操作数的地址</a:t>
            </a:r>
            <a:r>
              <a:rPr kumimoji="1" lang="zh-CN" altLang="en-US" sz="2800" kern="1200" dirty="0">
                <a:latin typeface="微软雅黑" panose="020B0503020204020204" pitchFamily="34" charset="-122"/>
                <a:ea typeface="微软雅黑" panose="020B0503020204020204" pitchFamily="34" charset="-122"/>
                <a:cs typeface="+mn-cs"/>
              </a:rPr>
              <a:t>：指示操作数或操作数所在的地址。</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③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存放操作结果的地址</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④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下一条指令的地址</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指令的基本格式：</a:t>
            </a:r>
            <a:endParaRPr kumimoji="1" lang="zh-CN" altLang="en-US" sz="2400" kern="1200" dirty="0">
              <a:latin typeface="微软雅黑" panose="020B0503020204020204" pitchFamily="34" charset="-122"/>
              <a:ea typeface="微软雅黑" panose="020B0503020204020204" pitchFamily="34" charset="-122"/>
              <a:cs typeface="+mn-cs"/>
            </a:endParaRPr>
          </a:p>
        </p:txBody>
      </p:sp>
      <p:graphicFrame>
        <p:nvGraphicFramePr>
          <p:cNvPr id="12291" name="Group 3"/>
          <p:cNvGraphicFramePr>
            <a:graphicFrameLocks noGrp="1"/>
          </p:cNvGraphicFramePr>
          <p:nvPr/>
        </p:nvGraphicFramePr>
        <p:xfrm>
          <a:off x="1981200" y="4724400"/>
          <a:ext cx="5334000" cy="517956"/>
        </p:xfrm>
        <a:graphic>
          <a:graphicData uri="http://schemas.openxmlformats.org/drawingml/2006/table">
            <a:tbl>
              <a:tblPr/>
              <a:tblGrid>
                <a:gridCol w="2667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操作码（</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OP</a:t>
                      </a: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618" marB="456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地址码（</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618" marB="456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灯片编号占位符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49CCC47-C343-405B-8DB7-8ECB5174CA95}"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108</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idx="1"/>
          </p:nvPr>
        </p:nvSpPr>
        <p:spPr>
          <a:xfrm>
            <a:off x="457200" y="457200"/>
            <a:ext cx="8229600" cy="57912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例：设机器指令字长为</a:t>
            </a:r>
            <a:r>
              <a:rPr kumimoji="1" lang="en-US" altLang="zh-CN" sz="2800" kern="1200" dirty="0">
                <a:latin typeface="微软雅黑" panose="020B0503020204020204" pitchFamily="34" charset="-122"/>
                <a:ea typeface="微软雅黑" panose="020B0503020204020204" pitchFamily="34" charset="-122"/>
                <a:cs typeface="+mn-cs"/>
              </a:rPr>
              <a:t>16</a:t>
            </a:r>
            <a:r>
              <a:rPr kumimoji="1" lang="zh-CN" altLang="en-US" sz="2800" kern="1200" dirty="0">
                <a:latin typeface="微软雅黑" panose="020B0503020204020204" pitchFamily="34" charset="-122"/>
                <a:ea typeface="微软雅黑" panose="020B0503020204020204" pitchFamily="34" charset="-122"/>
                <a:cs typeface="+mn-cs"/>
              </a:rPr>
              <a:t>位，指令中地址字段的长度为</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位，共有</a:t>
            </a:r>
            <a:r>
              <a:rPr kumimoji="1" lang="en-US" altLang="zh-CN" sz="2800" kern="1200" dirty="0">
                <a:latin typeface="微软雅黑" panose="020B0503020204020204" pitchFamily="34" charset="-122"/>
                <a:ea typeface="微软雅黑" panose="020B0503020204020204" pitchFamily="34" charset="-122"/>
                <a:cs typeface="+mn-cs"/>
              </a:rPr>
              <a:t>11</a:t>
            </a:r>
            <a:r>
              <a:rPr kumimoji="1" lang="zh-CN" altLang="en-US" sz="2800" kern="1200" dirty="0">
                <a:latin typeface="微软雅黑" panose="020B0503020204020204" pitchFamily="34" charset="-122"/>
                <a:ea typeface="微软雅黑" panose="020B0503020204020204" pitchFamily="34" charset="-122"/>
                <a:cs typeface="+mn-cs"/>
              </a:rPr>
              <a:t>条三地址指令，</a:t>
            </a:r>
            <a:r>
              <a:rPr kumimoji="1" lang="en-US" altLang="zh-CN" sz="2800" kern="1200" dirty="0">
                <a:latin typeface="微软雅黑" panose="020B0503020204020204" pitchFamily="34" charset="-122"/>
                <a:ea typeface="微软雅黑" panose="020B0503020204020204" pitchFamily="34" charset="-122"/>
                <a:cs typeface="+mn-cs"/>
              </a:rPr>
              <a:t>72</a:t>
            </a:r>
            <a:r>
              <a:rPr kumimoji="1" lang="zh-CN" altLang="en-US" sz="2800" kern="1200" dirty="0">
                <a:latin typeface="微软雅黑" panose="020B0503020204020204" pitchFamily="34" charset="-122"/>
                <a:ea typeface="微软雅黑" panose="020B0503020204020204" pitchFamily="34" charset="-122"/>
                <a:cs typeface="+mn-cs"/>
              </a:rPr>
              <a:t>条二地址指令，</a:t>
            </a:r>
            <a:r>
              <a:rPr kumimoji="1" lang="en-US" altLang="zh-CN" sz="2800" kern="1200" dirty="0">
                <a:latin typeface="微软雅黑" panose="020B0503020204020204" pitchFamily="34" charset="-122"/>
                <a:ea typeface="微软雅黑" panose="020B0503020204020204" pitchFamily="34" charset="-122"/>
                <a:cs typeface="+mn-cs"/>
              </a:rPr>
              <a:t>64</a:t>
            </a:r>
            <a:r>
              <a:rPr kumimoji="1" lang="zh-CN" altLang="en-US" sz="2800" kern="1200" dirty="0">
                <a:latin typeface="微软雅黑" panose="020B0503020204020204" pitchFamily="34" charset="-122"/>
                <a:ea typeface="微软雅黑" panose="020B0503020204020204" pitchFamily="34" charset="-122"/>
                <a:cs typeface="+mn-cs"/>
              </a:rPr>
              <a:t>条零地址指令。问最多还能规定多少条一地址指令？ </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解：三地址指令的地址字段共需</a:t>
            </a:r>
            <a:r>
              <a:rPr kumimoji="1" lang="en-US" altLang="zh-CN" sz="2800" kern="1200" dirty="0">
                <a:latin typeface="微软雅黑" panose="020B0503020204020204" pitchFamily="34" charset="-122"/>
                <a:ea typeface="微软雅黑" panose="020B0503020204020204" pitchFamily="34" charset="-122"/>
                <a:cs typeface="+mn-cs"/>
              </a:rPr>
              <a:t>12</a:t>
            </a:r>
            <a:r>
              <a:rPr kumimoji="1" lang="zh-CN" altLang="en-US" sz="2800" kern="1200" dirty="0">
                <a:latin typeface="微软雅黑" panose="020B0503020204020204" pitchFamily="34" charset="-122"/>
                <a:ea typeface="微软雅黑" panose="020B0503020204020204" pitchFamily="34" charset="-122"/>
                <a:cs typeface="+mn-cs"/>
              </a:rPr>
              <a:t>位，所以可有</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位操作码，可规定</a:t>
            </a:r>
            <a:r>
              <a:rPr kumimoji="1" lang="en-US" altLang="zh-CN" sz="2800" kern="1200" dirty="0">
                <a:latin typeface="微软雅黑" panose="020B0503020204020204" pitchFamily="34" charset="-122"/>
                <a:ea typeface="微软雅黑" panose="020B0503020204020204" pitchFamily="34" charset="-122"/>
                <a:cs typeface="+mn-cs"/>
              </a:rPr>
              <a:t>16</a:t>
            </a:r>
            <a:r>
              <a:rPr kumimoji="1" lang="zh-CN" altLang="en-US" sz="2800" kern="1200" dirty="0">
                <a:latin typeface="微软雅黑" panose="020B0503020204020204" pitchFamily="34" charset="-122"/>
                <a:ea typeface="微软雅黑" panose="020B0503020204020204" pitchFamily="34" charset="-122"/>
                <a:cs typeface="+mn-cs"/>
              </a:rPr>
              <a:t>条三地址指令。现有</a:t>
            </a:r>
            <a:r>
              <a:rPr kumimoji="1" lang="en-US" altLang="zh-CN" sz="2800" kern="1200" dirty="0">
                <a:latin typeface="微软雅黑" panose="020B0503020204020204" pitchFamily="34" charset="-122"/>
                <a:ea typeface="微软雅黑" panose="020B0503020204020204" pitchFamily="34" charset="-122"/>
                <a:cs typeface="+mn-cs"/>
              </a:rPr>
              <a:t>11</a:t>
            </a:r>
            <a:r>
              <a:rPr kumimoji="1" lang="zh-CN" altLang="en-US" sz="2800" kern="1200" dirty="0">
                <a:latin typeface="微软雅黑" panose="020B0503020204020204" pitchFamily="34" charset="-122"/>
                <a:ea typeface="微软雅黑" panose="020B0503020204020204" pitchFamily="34" charset="-122"/>
                <a:cs typeface="+mn-cs"/>
              </a:rPr>
              <a:t>条三地址指令，所以还有 </a:t>
            </a:r>
            <a:r>
              <a:rPr kumimoji="1" lang="en-US" altLang="zh-CN" sz="2800" kern="1200" dirty="0">
                <a:latin typeface="微软雅黑" panose="020B0503020204020204" pitchFamily="34" charset="-122"/>
                <a:ea typeface="微软雅黑" panose="020B0503020204020204" pitchFamily="34" charset="-122"/>
                <a:cs typeface="+mn-cs"/>
              </a:rPr>
              <a:t>16</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11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5 </a:t>
            </a:r>
            <a:r>
              <a:rPr kumimoji="1" lang="zh-CN" altLang="en-US" sz="2800" kern="1200" dirty="0">
                <a:latin typeface="微软雅黑" panose="020B0503020204020204" pitchFamily="34" charset="-122"/>
                <a:ea typeface="微软雅黑" panose="020B0503020204020204" pitchFamily="34" charset="-122"/>
                <a:cs typeface="+mn-cs"/>
              </a:rPr>
              <a:t>个编码用于二地址指令。</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二地址指令的地址字段共需</a:t>
            </a:r>
            <a:r>
              <a:rPr kumimoji="1" lang="en-US" altLang="zh-CN" sz="2800" kern="1200" dirty="0">
                <a:latin typeface="微软雅黑" panose="020B0503020204020204" pitchFamily="34" charset="-122"/>
                <a:ea typeface="微软雅黑" panose="020B0503020204020204" pitchFamily="34" charset="-122"/>
                <a:cs typeface="+mn-cs"/>
              </a:rPr>
              <a:t>8</a:t>
            </a:r>
            <a:r>
              <a:rPr kumimoji="1" lang="zh-CN" altLang="en-US" sz="2800" kern="1200" dirty="0">
                <a:latin typeface="微软雅黑" panose="020B0503020204020204" pitchFamily="34" charset="-122"/>
                <a:ea typeface="微软雅黑" panose="020B0503020204020204" pitchFamily="34" charset="-122"/>
                <a:cs typeface="+mn-cs"/>
              </a:rPr>
              <a:t>位，可有</a:t>
            </a:r>
            <a:r>
              <a:rPr kumimoji="1" lang="en-US" altLang="zh-CN" sz="2800" kern="1200" dirty="0">
                <a:latin typeface="微软雅黑" panose="020B0503020204020204" pitchFamily="34" charset="-122"/>
                <a:ea typeface="微软雅黑" panose="020B0503020204020204" pitchFamily="34" charset="-122"/>
                <a:cs typeface="+mn-cs"/>
              </a:rPr>
              <a:t>8</a:t>
            </a:r>
            <a:r>
              <a:rPr kumimoji="1" lang="zh-CN" altLang="en-US" sz="2800" kern="1200" dirty="0">
                <a:latin typeface="微软雅黑" panose="020B0503020204020204" pitchFamily="34" charset="-122"/>
                <a:ea typeface="微软雅黑" panose="020B0503020204020204" pitchFamily="34" charset="-122"/>
                <a:cs typeface="+mn-cs"/>
              </a:rPr>
              <a:t>位操作码，去掉三地址指令用掉的操作码，可规定</a:t>
            </a:r>
            <a:br>
              <a:rPr kumimoji="1" lang="zh-CN" altLang="en-US" sz="2800" kern="1200" dirty="0">
                <a:latin typeface="微软雅黑" panose="020B0503020204020204" pitchFamily="34" charset="-122"/>
                <a:ea typeface="微软雅黑" panose="020B0503020204020204" pitchFamily="34" charset="-122"/>
                <a:cs typeface="+mn-cs"/>
              </a:rPr>
            </a:br>
            <a:r>
              <a:rPr kumimoji="1" lang="en-US" altLang="zh-CN" sz="2800" kern="1200" dirty="0">
                <a:latin typeface="微软雅黑" panose="020B0503020204020204" pitchFamily="34" charset="-122"/>
                <a:ea typeface="微软雅黑" panose="020B0503020204020204" pitchFamily="34" charset="-122"/>
                <a:cs typeface="+mn-cs"/>
              </a:rPr>
              <a:t>5×16</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80 </a:t>
            </a:r>
            <a:r>
              <a:rPr kumimoji="1" lang="zh-CN" altLang="en-US" sz="2800" kern="1200" dirty="0">
                <a:latin typeface="微软雅黑" panose="020B0503020204020204" pitchFamily="34" charset="-122"/>
                <a:ea typeface="微软雅黑" panose="020B0503020204020204" pitchFamily="34" charset="-122"/>
                <a:cs typeface="+mn-cs"/>
              </a:rPr>
              <a:t>条二地址指令。现有</a:t>
            </a:r>
            <a:r>
              <a:rPr kumimoji="1" lang="en-US" altLang="zh-CN" sz="2800" kern="1200" dirty="0">
                <a:latin typeface="微软雅黑" panose="020B0503020204020204" pitchFamily="34" charset="-122"/>
                <a:ea typeface="微软雅黑" panose="020B0503020204020204" pitchFamily="34" charset="-122"/>
                <a:cs typeface="+mn-cs"/>
              </a:rPr>
              <a:t>72</a:t>
            </a:r>
            <a:r>
              <a:rPr kumimoji="1" lang="zh-CN" altLang="en-US" sz="2800" kern="1200" dirty="0">
                <a:latin typeface="微软雅黑" panose="020B0503020204020204" pitchFamily="34" charset="-122"/>
                <a:ea typeface="微软雅黑" panose="020B0503020204020204" pitchFamily="34" charset="-122"/>
                <a:cs typeface="+mn-cs"/>
              </a:rPr>
              <a:t>条二地址指令，所以还有</a:t>
            </a:r>
            <a:r>
              <a:rPr kumimoji="1" lang="en-US" altLang="zh-CN" sz="2800" kern="1200" dirty="0">
                <a:latin typeface="微软雅黑" panose="020B0503020204020204" pitchFamily="34" charset="-122"/>
                <a:ea typeface="微软雅黑" panose="020B0503020204020204" pitchFamily="34" charset="-122"/>
                <a:cs typeface="+mn-cs"/>
              </a:rPr>
              <a:t>80</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72</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8 </a:t>
            </a:r>
            <a:r>
              <a:rPr kumimoji="1" lang="zh-CN" altLang="en-US" sz="2800" kern="1200" dirty="0">
                <a:latin typeface="微软雅黑" panose="020B0503020204020204" pitchFamily="34" charset="-122"/>
                <a:ea typeface="微软雅黑" panose="020B0503020204020204" pitchFamily="34" charset="-122"/>
                <a:cs typeface="+mn-cs"/>
              </a:rPr>
              <a:t>个编码用于一地址指令。</a:t>
            </a:r>
          </a:p>
        </p:txBody>
      </p:sp>
      <p:sp>
        <p:nvSpPr>
          <p:cNvPr id="3" name="灯片编号占位符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E0CEB5F-8210-469C-8084-A06505EFAE32}"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109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5" name="Rectangle 3"/>
          <p:cNvSpPr>
            <a:spLocks noGrp="1"/>
          </p:cNvSpPr>
          <p:nvPr>
            <p:ph idx="1"/>
          </p:nvPr>
        </p:nvSpPr>
        <p:spPr>
          <a:xfrm>
            <a:off x="468313" y="533400"/>
            <a:ext cx="7920037" cy="2247900"/>
          </a:xfrm>
        </p:spPr>
        <p:txBody>
          <a:bodyPr vert="horz" wrap="square" lIns="91440" tIns="45720" rIns="91440" bIns="45720" anchor="t" anchorCtr="0"/>
          <a:lstStyle/>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例：要保证 </a:t>
            </a:r>
            <a:r>
              <a:rPr kumimoji="1" lang="en-US" altLang="zh-CN" sz="2800" kern="1200" dirty="0">
                <a:latin typeface="Microsoft YaHei UI" panose="020B0503020204020204" pitchFamily="34" charset="-122"/>
                <a:ea typeface="Microsoft YaHei UI" panose="020B0503020204020204" pitchFamily="34" charset="-122"/>
                <a:cs typeface="+mn-cs"/>
              </a:rPr>
              <a:t>i </a:t>
            </a:r>
            <a:r>
              <a:rPr kumimoji="1" lang="zh-CN" altLang="en-US" sz="2800" kern="1200" dirty="0">
                <a:latin typeface="Microsoft YaHei UI" panose="020B0503020204020204" pitchFamily="34" charset="-122"/>
                <a:ea typeface="Microsoft YaHei UI" panose="020B0503020204020204" pitchFamily="34" charset="-122"/>
                <a:cs typeface="+mn-cs"/>
              </a:rPr>
              <a:t>位十进制数的精度，至少要采用</a:t>
            </a:r>
            <a:r>
              <a:rPr kumimoji="1" lang="en-US" altLang="zh-CN" sz="2800" kern="1200" dirty="0">
                <a:latin typeface="Microsoft YaHei UI" panose="020B0503020204020204" pitchFamily="34" charset="-122"/>
                <a:ea typeface="Microsoft YaHei UI" panose="020B0503020204020204" pitchFamily="34" charset="-122"/>
                <a:cs typeface="+mn-cs"/>
              </a:rPr>
              <a:t>3.3</a:t>
            </a:r>
            <a:r>
              <a:rPr kumimoji="1" lang="zh-CN" altLang="en-US" sz="2800" kern="1200" dirty="0">
                <a:latin typeface="Microsoft YaHei UI" panose="020B0503020204020204" pitchFamily="34" charset="-122"/>
                <a:ea typeface="Microsoft YaHei UI" panose="020B0503020204020204" pitchFamily="34" charset="-122"/>
                <a:cs typeface="+mn-cs"/>
              </a:rPr>
              <a:t>倍 </a:t>
            </a:r>
            <a:r>
              <a:rPr kumimoji="1" lang="en-US" altLang="zh-CN" sz="2800" kern="1200" dirty="0">
                <a:latin typeface="Microsoft YaHei UI" panose="020B0503020204020204" pitchFamily="34" charset="-122"/>
                <a:ea typeface="Microsoft YaHei UI" panose="020B0503020204020204" pitchFamily="34" charset="-122"/>
                <a:cs typeface="+mn-cs"/>
              </a:rPr>
              <a:t>i </a:t>
            </a:r>
            <a:r>
              <a:rPr kumimoji="1" lang="zh-CN" altLang="en-US" sz="2800" kern="1200" dirty="0">
                <a:latin typeface="Microsoft YaHei UI" panose="020B0503020204020204" pitchFamily="34" charset="-122"/>
                <a:ea typeface="Microsoft YaHei UI" panose="020B0503020204020204" pitchFamily="34" charset="-122"/>
                <a:cs typeface="+mn-cs"/>
              </a:rPr>
              <a:t>位二进制数的位数，否则精度难以满足要求。 </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证：当 </a:t>
            </a:r>
            <a:r>
              <a:rPr kumimoji="1" lang="en-US" altLang="zh-CN" sz="2800" kern="1200" dirty="0">
                <a:latin typeface="Microsoft YaHei UI" panose="020B0503020204020204" pitchFamily="34" charset="-122"/>
                <a:ea typeface="Microsoft YaHei UI" panose="020B0503020204020204" pitchFamily="34" charset="-122"/>
                <a:cs typeface="+mn-cs"/>
              </a:rPr>
              <a:t>i </a:t>
            </a:r>
            <a:r>
              <a:rPr kumimoji="1" lang="zh-CN" altLang="en-US" sz="2800" kern="1200" dirty="0">
                <a:latin typeface="Microsoft YaHei UI" panose="020B0503020204020204" pitchFamily="34" charset="-122"/>
                <a:ea typeface="Microsoft YaHei UI" panose="020B0503020204020204" pitchFamily="34" charset="-122"/>
                <a:cs typeface="+mn-cs"/>
              </a:rPr>
              <a:t>位十进制数与 </a:t>
            </a:r>
            <a:r>
              <a:rPr kumimoji="1" lang="en-US" altLang="zh-CN" sz="2800" kern="1200" dirty="0">
                <a:latin typeface="Microsoft YaHei UI" panose="020B0503020204020204" pitchFamily="34" charset="-122"/>
                <a:ea typeface="Microsoft YaHei UI" panose="020B0503020204020204" pitchFamily="34" charset="-122"/>
                <a:cs typeface="+mn-cs"/>
              </a:rPr>
              <a:t>j </a:t>
            </a:r>
            <a:r>
              <a:rPr kumimoji="1" lang="zh-CN" altLang="en-US" sz="2800" kern="1200" dirty="0">
                <a:latin typeface="Microsoft YaHei UI" panose="020B0503020204020204" pitchFamily="34" charset="-122"/>
                <a:ea typeface="Microsoft YaHei UI" panose="020B0503020204020204" pitchFamily="34" charset="-122"/>
                <a:cs typeface="+mn-cs"/>
              </a:rPr>
              <a:t>位二进制数比较时，如果要求 </a:t>
            </a:r>
            <a:r>
              <a:rPr kumimoji="1" lang="en-US" altLang="zh-CN" sz="2800" kern="1200" dirty="0">
                <a:latin typeface="Microsoft YaHei UI" panose="020B0503020204020204" pitchFamily="34" charset="-122"/>
                <a:ea typeface="Microsoft YaHei UI" panose="020B0503020204020204" pitchFamily="34" charset="-122"/>
                <a:cs typeface="+mn-cs"/>
              </a:rPr>
              <a:t>10</a:t>
            </a:r>
            <a:r>
              <a:rPr kumimoji="1" lang="en-US" altLang="zh-CN" sz="2800" kern="1200" baseline="30000" dirty="0">
                <a:latin typeface="Microsoft YaHei UI" panose="020B0503020204020204" pitchFamily="34" charset="-122"/>
                <a:ea typeface="Microsoft YaHei UI" panose="020B0503020204020204" pitchFamily="34" charset="-122"/>
                <a:cs typeface="+mn-cs"/>
              </a:rPr>
              <a:t>i</a:t>
            </a:r>
            <a:r>
              <a:rPr kumimoji="1" lang="en-US" altLang="zh-CN" sz="2800" kern="1200" dirty="0">
                <a:latin typeface="Microsoft YaHei UI" panose="020B0503020204020204" pitchFamily="34" charset="-122"/>
                <a:ea typeface="Microsoft YaHei UI" panose="020B0503020204020204" pitchFamily="34" charset="-122"/>
                <a:cs typeface="+mn-cs"/>
              </a:rPr>
              <a:t> </a:t>
            </a: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2</a:t>
            </a:r>
            <a:r>
              <a:rPr kumimoji="1" lang="en-US" altLang="zh-CN" sz="2800" kern="1200" baseline="30000" dirty="0">
                <a:latin typeface="Microsoft YaHei UI" panose="020B0503020204020204" pitchFamily="34" charset="-122"/>
                <a:ea typeface="Microsoft YaHei UI" panose="020B0503020204020204" pitchFamily="34" charset="-122"/>
                <a:cs typeface="+mn-cs"/>
              </a:rPr>
              <a:t>j</a:t>
            </a:r>
            <a:r>
              <a:rPr kumimoji="1" lang="en-US" altLang="zh-CN" sz="2800" kern="1200" dirty="0">
                <a:latin typeface="Microsoft YaHei UI" panose="020B0503020204020204" pitchFamily="34" charset="-122"/>
                <a:ea typeface="Microsoft YaHei UI" panose="020B0503020204020204" pitchFamily="34" charset="-122"/>
                <a:cs typeface="+mn-cs"/>
              </a:rPr>
              <a:t> </a:t>
            </a:r>
            <a:r>
              <a:rPr kumimoji="1" lang="zh-CN" altLang="en-US" sz="2800" kern="1200" dirty="0">
                <a:latin typeface="Microsoft YaHei UI" panose="020B0503020204020204" pitchFamily="34" charset="-122"/>
                <a:ea typeface="Microsoft YaHei UI" panose="020B0503020204020204" pitchFamily="34" charset="-122"/>
                <a:cs typeface="+mn-cs"/>
              </a:rPr>
              <a:t>则必须满足：</a:t>
            </a:r>
            <a:endParaRPr kumimoji="1" lang="zh-CN" altLang="en-US" kern="1200" dirty="0">
              <a:latin typeface="Microsoft YaHei UI" panose="020B0503020204020204" pitchFamily="34" charset="-122"/>
              <a:ea typeface="Microsoft YaHei UI" panose="020B0503020204020204" pitchFamily="34" charset="-122"/>
              <a:cs typeface="+mn-cs"/>
            </a:endParaRPr>
          </a:p>
        </p:txBody>
      </p:sp>
      <p:sp>
        <p:nvSpPr>
          <p:cNvPr id="99331" name="Rectangle 5"/>
          <p:cNvSpPr/>
          <p:nvPr/>
        </p:nvSpPr>
        <p:spPr>
          <a:xfrm>
            <a:off x="3986213" y="32337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a:spcBef>
                <a:spcPct val="0"/>
              </a:spcBef>
              <a:buClrTx/>
              <a:buSzTx/>
              <a:buFontTx/>
              <a:buNone/>
            </a:pPr>
            <a:endParaRPr lang="zh-CN" altLang="en-US" sz="900" dirty="0">
              <a:latin typeface="Times New Roman" panose="02020603050405020304" pitchFamily="18" charset="0"/>
              <a:ea typeface="宋体" panose="02010600030101010101" pitchFamily="2" charset="-122"/>
            </a:endParaRPr>
          </a:p>
        </p:txBody>
      </p:sp>
      <p:graphicFrame>
        <p:nvGraphicFramePr>
          <p:cNvPr id="443396" name="Object 4"/>
          <p:cNvGraphicFramePr>
            <a:graphicFrameLocks noChangeAspect="1"/>
          </p:cNvGraphicFramePr>
          <p:nvPr/>
        </p:nvGraphicFramePr>
        <p:xfrm>
          <a:off x="4189572" y="3019108"/>
          <a:ext cx="375920" cy="588010"/>
        </p:xfrm>
        <a:graphic>
          <a:graphicData uri="http://schemas.openxmlformats.org/presentationml/2006/ole">
            <mc:AlternateContent xmlns:mc="http://schemas.openxmlformats.org/markup-compatibility/2006">
              <mc:Choice xmlns:v="urn:schemas-microsoft-com:vml" Requires="v">
                <p:oleObj r:id="rId2" imgW="114300" imgH="215900" progId="Equation.3">
                  <p:embed/>
                </p:oleObj>
              </mc:Choice>
              <mc:Fallback>
                <p:oleObj r:id="rId2" imgW="114300" imgH="215900" progId="Equation.3">
                  <p:embed/>
                  <p:pic>
                    <p:nvPicPr>
                      <p:cNvPr id="0" name="图片 3075"/>
                      <p:cNvPicPr/>
                      <p:nvPr/>
                    </p:nvPicPr>
                    <p:blipFill>
                      <a:blip r:embed="rId3">
                        <a:clrChange>
                          <a:clrFrom>
                            <a:srgbClr val="000000"/>
                          </a:clrFrom>
                          <a:clrTo>
                            <a:srgbClr val="000000"/>
                          </a:clrTo>
                        </a:clrChange>
                      </a:blip>
                      <a:stretch>
                        <a:fillRect/>
                      </a:stretch>
                    </p:blipFill>
                    <p:spPr>
                      <a:xfrm>
                        <a:off x="4189572" y="3019108"/>
                        <a:ext cx="375920" cy="588010"/>
                      </a:xfrm>
                      <a:prstGeom prst="rect">
                        <a:avLst/>
                      </a:prstGeom>
                      <a:noFill/>
                      <a:ln w="38100">
                        <a:noFill/>
                        <a:miter/>
                      </a:ln>
                    </p:spPr>
                  </p:pic>
                </p:oleObj>
              </mc:Fallback>
            </mc:AlternateContent>
          </a:graphicData>
        </a:graphic>
      </p:graphicFrame>
      <p:sp>
        <p:nvSpPr>
          <p:cNvPr id="443398" name="Rectangle 6"/>
          <p:cNvSpPr/>
          <p:nvPr/>
        </p:nvSpPr>
        <p:spPr>
          <a:xfrm>
            <a:off x="687388" y="3962400"/>
            <a:ext cx="7772400" cy="241935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endParaRPr lang="zh-CN" altLang="en-US" dirty="0">
              <a:latin typeface="Microsoft YaHei UI" panose="020B0503020204020204" pitchFamily="34" charset="-122"/>
              <a:ea typeface="Microsoft YaHei UI" panose="020B0503020204020204" pitchFamily="34" charset="-122"/>
            </a:endParaRPr>
          </a:p>
        </p:txBody>
      </p:sp>
      <p:sp>
        <p:nvSpPr>
          <p:cNvPr id="3"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7F93531C-7583-4F84-BBA9-294BDDB3E921}"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11</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graphicFrame>
        <p:nvGraphicFramePr>
          <p:cNvPr id="4" name="对象 3"/>
          <p:cNvGraphicFramePr/>
          <p:nvPr/>
        </p:nvGraphicFramePr>
        <p:xfrm>
          <a:off x="3996055" y="2867660"/>
          <a:ext cx="1876425" cy="1008380"/>
        </p:xfrm>
        <a:graphic>
          <a:graphicData uri="http://schemas.openxmlformats.org/presentationml/2006/ole">
            <mc:AlternateContent xmlns:mc="http://schemas.openxmlformats.org/markup-compatibility/2006">
              <mc:Choice xmlns:v="urn:schemas-microsoft-com:vml" Requires="v">
                <p:oleObj r:id="rId4" imgW="2639695" imgH="1144270" progId="Equation.KSEE3">
                  <p:embed/>
                </p:oleObj>
              </mc:Choice>
              <mc:Fallback>
                <p:oleObj r:id="rId4" imgW="2639695" imgH="1144270" progId="Equation.KSEE3">
                  <p:embed/>
                  <p:pic>
                    <p:nvPicPr>
                      <p:cNvPr id="0" name="图片 4"/>
                      <p:cNvPicPr/>
                      <p:nvPr/>
                    </p:nvPicPr>
                    <p:blipFill>
                      <a:blip r:embed="rId5"/>
                      <a:stretch>
                        <a:fillRect/>
                      </a:stretch>
                    </p:blipFill>
                    <p:spPr>
                      <a:xfrm>
                        <a:off x="3996055" y="2867660"/>
                        <a:ext cx="1876425" cy="10083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3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33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3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build="p"/>
      <p:bldP spid="44339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扩展操作码的方法</a:t>
            </a:r>
          </a:p>
        </p:txBody>
      </p:sp>
      <p:sp>
        <p:nvSpPr>
          <p:cNvPr id="32771" name="Rectangle 3"/>
          <p:cNvSpPr>
            <a:spLocks noGrp="1"/>
          </p:cNvSpPr>
          <p:nvPr>
            <p:ph idx="1"/>
          </p:nvPr>
        </p:nvSpPr>
        <p:spPr>
          <a:xfrm>
            <a:off x="685800" y="1143000"/>
            <a:ext cx="7848600" cy="49530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最常用的变长操作码的编码方式是扩展操作码法。</a:t>
            </a: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扩展操作码法</a:t>
            </a:r>
            <a:r>
              <a:rPr kumimoji="1" lang="zh-CN" altLang="en-US" sz="2800" kern="1200" dirty="0">
                <a:latin typeface="微软雅黑" panose="020B0503020204020204" pitchFamily="34" charset="-122"/>
                <a:ea typeface="微软雅黑" panose="020B0503020204020204" pitchFamily="34" charset="-122"/>
                <a:cs typeface="+mn-cs"/>
              </a:rPr>
              <a:t>：当指令长度一定时，将操作数地址多的指令选择短的操作码，操作数地址少的指令选择较长操作码。</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采用扩展操作码法即能充分地利用指令字的各个字段，又能在不增加指令长度的情况下扩展操作码长度，使它能表示更多的指令。</a:t>
            </a:r>
          </a:p>
        </p:txBody>
      </p:sp>
      <p:sp>
        <p:nvSpPr>
          <p:cNvPr id="3" name="灯片编号占位符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1E976D1-3112-4861-BD53-9090831CA2BF}"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110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idx="1"/>
          </p:nvPr>
        </p:nvSpPr>
        <p:spPr>
          <a:xfrm>
            <a:off x="533400" y="457200"/>
            <a:ext cx="8153400" cy="26670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例：设某机的指令长度为</a:t>
            </a:r>
            <a:r>
              <a:rPr kumimoji="1" lang="en-US" altLang="zh-CN" sz="2800" kern="1200" dirty="0">
                <a:latin typeface="微软雅黑" panose="020B0503020204020204" pitchFamily="34" charset="-122"/>
                <a:ea typeface="微软雅黑" panose="020B0503020204020204" pitchFamily="34" charset="-122"/>
                <a:cs typeface="+mn-cs"/>
              </a:rPr>
              <a:t>16</a:t>
            </a:r>
            <a:r>
              <a:rPr kumimoji="1" lang="zh-CN" altLang="en-US" sz="2800" kern="1200" dirty="0">
                <a:latin typeface="微软雅黑" panose="020B0503020204020204" pitchFamily="34" charset="-122"/>
                <a:ea typeface="微软雅黑" panose="020B0503020204020204" pitchFamily="34" charset="-122"/>
                <a:cs typeface="+mn-cs"/>
              </a:rPr>
              <a:t>位。操作码为</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位，具有三个地址字段，每个地址字段长为</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位。其指令格式为：</a:t>
            </a:r>
          </a:p>
          <a:p>
            <a:pPr eaLnBrk="1" hangingPunct="1">
              <a:buSzPct val="70000"/>
            </a:pP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endParaRPr kumimoji="1" lang="en-US" altLang="zh-CN" kern="1200" dirty="0">
              <a:latin typeface="微软雅黑" panose="020B0503020204020204" pitchFamily="34" charset="-122"/>
              <a:ea typeface="微软雅黑" panose="020B0503020204020204" pitchFamily="34" charset="-122"/>
              <a:cs typeface="+mn-cs"/>
            </a:endParaRPr>
          </a:p>
        </p:txBody>
      </p:sp>
      <p:graphicFrame>
        <p:nvGraphicFramePr>
          <p:cNvPr id="33817" name="Group 25"/>
          <p:cNvGraphicFramePr>
            <a:graphicFrameLocks noGrp="1"/>
          </p:cNvGraphicFramePr>
          <p:nvPr>
            <p:custDataLst>
              <p:tags r:id="rId1"/>
            </p:custDataLst>
          </p:nvPr>
        </p:nvGraphicFramePr>
        <p:xfrm>
          <a:off x="1600200" y="1981200"/>
          <a:ext cx="6096000" cy="973138"/>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9649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15             12</a:t>
                      </a:r>
                    </a:p>
                  </a:txBody>
                  <a:tcPr marT="45750" marB="45750" anchor="b"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11              8</a:t>
                      </a:r>
                    </a:p>
                  </a:txBody>
                  <a:tcPr marT="45750" marB="45750" anchor="b"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a:t>
                      </a:r>
                    </a:p>
                  </a:txBody>
                  <a:tcPr marT="45750" marB="45750" anchor="b"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3               0</a:t>
                      </a:r>
                    </a:p>
                  </a:txBody>
                  <a:tcPr marT="45750" marB="45750" anchor="b"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6639">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OP</a:t>
                      </a:r>
                    </a:p>
                  </a:txBody>
                  <a:tcPr marT="45750" marB="4575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T="45750" marB="457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T="45750" marB="457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p>
                  </a:txBody>
                  <a:tcPr marT="45750" marB="4575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818" name="Rectangle 26"/>
          <p:cNvSpPr/>
          <p:nvPr/>
        </p:nvSpPr>
        <p:spPr>
          <a:xfrm>
            <a:off x="457200" y="3429000"/>
            <a:ext cx="8153400" cy="914400"/>
          </a:xfrm>
          <a:prstGeom prst="rect">
            <a:avLst/>
          </a:prstGeom>
          <a:noFill/>
          <a:ln w="9525">
            <a:noFill/>
          </a:ln>
        </p:spPr>
        <p:txBody>
          <a:bodyPr anchor="t" anchorCtr="0"/>
          <a:lstStyle/>
          <a:p>
            <a:pPr marL="342900" indent="-342900">
              <a:spcBef>
                <a:spcPct val="20000"/>
              </a:spcBef>
              <a:buClr>
                <a:schemeClr val="accent1"/>
              </a:buClr>
              <a:buFontTx/>
              <a:buChar char="•"/>
            </a:pPr>
            <a:r>
              <a:rPr lang="zh-CN" altLang="en-US" sz="2800" dirty="0">
                <a:latin typeface="微软雅黑" panose="020B0503020204020204" pitchFamily="34" charset="-122"/>
                <a:ea typeface="微软雅黑" panose="020B0503020204020204" pitchFamily="34" charset="-122"/>
              </a:rPr>
              <a:t>按照定长编码的方法，</a:t>
            </a: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位操作码可表示</a:t>
            </a:r>
            <a:r>
              <a:rPr lang="en-US" altLang="zh-CN" sz="2800" dirty="0">
                <a:latin typeface="微软雅黑" panose="020B0503020204020204" pitchFamily="34" charset="-122"/>
                <a:ea typeface="微软雅黑" panose="020B0503020204020204" pitchFamily="34" charset="-122"/>
              </a:rPr>
              <a:t>16</a:t>
            </a:r>
            <a:r>
              <a:rPr lang="zh-CN" altLang="en-US" sz="2800" dirty="0">
                <a:latin typeface="微软雅黑" panose="020B0503020204020204" pitchFamily="34" charset="-122"/>
                <a:ea typeface="微软雅黑" panose="020B0503020204020204" pitchFamily="34" charset="-122"/>
              </a:rPr>
              <a:t>条三地址指令。</a:t>
            </a:r>
            <a:endParaRPr lang="zh-CN" altLang="en-US" sz="3200" dirty="0">
              <a:latin typeface="微软雅黑" panose="020B0503020204020204" pitchFamily="34" charset="-122"/>
              <a:ea typeface="微软雅黑" panose="020B0503020204020204" pitchFamily="34" charset="-122"/>
            </a:endParaRPr>
          </a:p>
        </p:txBody>
      </p:sp>
      <p:sp>
        <p:nvSpPr>
          <p:cNvPr id="33819" name="Rectangle 27"/>
          <p:cNvSpPr/>
          <p:nvPr/>
        </p:nvSpPr>
        <p:spPr>
          <a:xfrm>
            <a:off x="457200" y="4495800"/>
            <a:ext cx="8382000" cy="1828800"/>
          </a:xfrm>
          <a:prstGeom prst="rect">
            <a:avLst/>
          </a:prstGeom>
          <a:noFill/>
          <a:ln w="9525">
            <a:noFill/>
          </a:ln>
        </p:spPr>
        <p:txBody>
          <a:bodyPr anchor="t" anchorCtr="0"/>
          <a:lstStyle/>
          <a:p>
            <a:pPr marL="342900" indent="-342900">
              <a:spcBef>
                <a:spcPct val="20000"/>
              </a:spcBef>
              <a:buClr>
                <a:schemeClr val="accent1"/>
              </a:buClr>
              <a:buFontTx/>
              <a:buChar char="•"/>
            </a:pPr>
            <a:r>
              <a:rPr lang="zh-CN" altLang="en-US" sz="2800" dirty="0">
                <a:latin typeface="微软雅黑" panose="020B0503020204020204" pitchFamily="34" charset="-122"/>
                <a:ea typeface="微软雅黑" panose="020B0503020204020204" pitchFamily="34" charset="-122"/>
              </a:rPr>
              <a:t>若指令系统中要求有</a:t>
            </a:r>
            <a:r>
              <a:rPr lang="en-US" altLang="zh-CN" sz="2800" dirty="0">
                <a:latin typeface="微软雅黑" panose="020B0503020204020204" pitchFamily="34" charset="-122"/>
                <a:ea typeface="微软雅黑" panose="020B0503020204020204" pitchFamily="34" charset="-122"/>
              </a:rPr>
              <a:t>15</a:t>
            </a:r>
            <a:r>
              <a:rPr lang="zh-CN" altLang="en-US" sz="2800" dirty="0">
                <a:latin typeface="微软雅黑" panose="020B0503020204020204" pitchFamily="34" charset="-122"/>
                <a:ea typeface="微软雅黑" panose="020B0503020204020204" pitchFamily="34" charset="-122"/>
              </a:rPr>
              <a:t>条三地址指令、</a:t>
            </a:r>
            <a:r>
              <a:rPr lang="en-US" altLang="zh-CN" sz="2800" dirty="0">
                <a:latin typeface="微软雅黑" panose="020B0503020204020204" pitchFamily="34" charset="-122"/>
                <a:ea typeface="微软雅黑" panose="020B0503020204020204" pitchFamily="34" charset="-122"/>
              </a:rPr>
              <a:t>15</a:t>
            </a:r>
            <a:r>
              <a:rPr lang="zh-CN" altLang="en-US" sz="2800" dirty="0">
                <a:latin typeface="微软雅黑" panose="020B0503020204020204" pitchFamily="34" charset="-122"/>
                <a:ea typeface="微软雅黑" panose="020B0503020204020204" pitchFamily="34" charset="-122"/>
              </a:rPr>
              <a:t>条二地址指令、</a:t>
            </a:r>
            <a:r>
              <a:rPr lang="en-US" altLang="zh-CN" sz="2800" dirty="0">
                <a:latin typeface="微软雅黑" panose="020B0503020204020204" pitchFamily="34" charset="-122"/>
                <a:ea typeface="微软雅黑" panose="020B0503020204020204" pitchFamily="34" charset="-122"/>
              </a:rPr>
              <a:t>15</a:t>
            </a:r>
            <a:r>
              <a:rPr lang="zh-CN" altLang="en-US" sz="2800" dirty="0">
                <a:latin typeface="微软雅黑" panose="020B0503020204020204" pitchFamily="34" charset="-122"/>
                <a:ea typeface="微软雅黑" panose="020B0503020204020204" pitchFamily="34" charset="-122"/>
              </a:rPr>
              <a:t>条一地址指令和</a:t>
            </a:r>
            <a:r>
              <a:rPr lang="en-US" altLang="zh-CN" sz="2800" dirty="0">
                <a:latin typeface="微软雅黑" panose="020B0503020204020204" pitchFamily="34" charset="-122"/>
                <a:ea typeface="微软雅黑" panose="020B0503020204020204" pitchFamily="34" charset="-122"/>
              </a:rPr>
              <a:t>16</a:t>
            </a:r>
            <a:r>
              <a:rPr lang="zh-CN" altLang="en-US" sz="2800" dirty="0">
                <a:latin typeface="微软雅黑" panose="020B0503020204020204" pitchFamily="34" charset="-122"/>
                <a:ea typeface="微软雅黑" panose="020B0503020204020204" pitchFamily="34" charset="-122"/>
              </a:rPr>
              <a:t>条零地址指令，共</a:t>
            </a:r>
            <a:r>
              <a:rPr lang="en-US" altLang="zh-CN" sz="2800" dirty="0">
                <a:latin typeface="微软雅黑" panose="020B0503020204020204" pitchFamily="34" charset="-122"/>
                <a:ea typeface="微软雅黑" panose="020B0503020204020204" pitchFamily="34" charset="-122"/>
              </a:rPr>
              <a:t>61</a:t>
            </a:r>
            <a:r>
              <a:rPr lang="zh-CN" altLang="en-US" sz="2800" dirty="0">
                <a:latin typeface="微软雅黑" panose="020B0503020204020204" pitchFamily="34" charset="-122"/>
                <a:ea typeface="微软雅黑" panose="020B0503020204020204" pitchFamily="34" charset="-122"/>
              </a:rPr>
              <a:t>条指令。则需要采用变长操作码方式进行编码。</a:t>
            </a:r>
          </a:p>
        </p:txBody>
      </p:sp>
      <p:sp>
        <p:nvSpPr>
          <p:cNvPr id="3" name="灯片编号占位符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D26BDC23-1B89-4AFF-83C9-FB069AFB98B2}"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111</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8" grpId="0"/>
      <p:bldP spid="3381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p:nvPr/>
        </p:nvSpPr>
        <p:spPr>
          <a:xfrm>
            <a:off x="3314700" y="2476500"/>
            <a:ext cx="9144000" cy="0"/>
          </a:xfrm>
          <a:prstGeom prst="rect">
            <a:avLst/>
          </a:prstGeom>
          <a:noFill/>
          <a:ln w="28575">
            <a:noFill/>
          </a:ln>
        </p:spPr>
        <p:txBody>
          <a:bodyPr anchor="t" anchorCtr="0">
            <a:spAutoFit/>
          </a:bodyPr>
          <a:lstStyle/>
          <a:p>
            <a:pPr>
              <a:buClrTx/>
              <a:buFontTx/>
            </a:pPr>
            <a:endParaRPr lang="zh-CN" altLang="en-US" sz="2000" b="1" dirty="0">
              <a:latin typeface="Tahoma" panose="020B0604030504040204" pitchFamily="34" charset="0"/>
            </a:endParaRPr>
          </a:p>
        </p:txBody>
      </p:sp>
      <p:graphicFrame>
        <p:nvGraphicFramePr>
          <p:cNvPr id="40962" name="Object 3"/>
          <p:cNvGraphicFramePr>
            <a:graphicFrameLocks noChangeAspect="1"/>
          </p:cNvGraphicFramePr>
          <p:nvPr/>
        </p:nvGraphicFramePr>
        <p:xfrm>
          <a:off x="800100" y="533400"/>
          <a:ext cx="7620000" cy="5907088"/>
        </p:xfrm>
        <a:graphic>
          <a:graphicData uri="http://schemas.openxmlformats.org/presentationml/2006/ole">
            <mc:AlternateContent xmlns:mc="http://schemas.openxmlformats.org/markup-compatibility/2006">
              <mc:Choice xmlns:v="urn:schemas-microsoft-com:vml" Requires="v">
                <p:oleObj r:id="rId2" imgW="3390900" imgH="3797300" progId="Equation.3">
                  <p:embed/>
                </p:oleObj>
              </mc:Choice>
              <mc:Fallback>
                <p:oleObj r:id="rId2" imgW="3390900" imgH="3797300" progId="Equation.3">
                  <p:embed/>
                  <p:pic>
                    <p:nvPicPr>
                      <p:cNvPr id="0" name="图片 3076"/>
                      <p:cNvPicPr/>
                      <p:nvPr/>
                    </p:nvPicPr>
                    <p:blipFill>
                      <a:blip r:embed="rId3">
                        <a:clrChange>
                          <a:clrFrom>
                            <a:srgbClr val="000000"/>
                          </a:clrFrom>
                          <a:clrTo>
                            <a:srgbClr val="003366"/>
                          </a:clrTo>
                        </a:clrChange>
                      </a:blip>
                      <a:stretch>
                        <a:fillRect/>
                      </a:stretch>
                    </p:blipFill>
                    <p:spPr>
                      <a:xfrm>
                        <a:off x="800100" y="533400"/>
                        <a:ext cx="7620000" cy="5907088"/>
                      </a:xfrm>
                      <a:prstGeom prst="rect">
                        <a:avLst/>
                      </a:prstGeom>
                      <a:noFill/>
                      <a:ln w="38100">
                        <a:noFill/>
                        <a:miter/>
                      </a:ln>
                    </p:spPr>
                  </p:pic>
                </p:oleObj>
              </mc:Fallback>
            </mc:AlternateContent>
          </a:graphicData>
        </a:graphic>
      </p:graphicFrame>
      <p:sp>
        <p:nvSpPr>
          <p:cNvPr id="3" name="灯片编号占位符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881713B2-5288-4572-BAB3-4F6583B97B2F}"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112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4940" y="182245"/>
            <a:ext cx="8790940" cy="5168900"/>
          </a:xfrm>
        </p:spPr>
        <p:txBody>
          <a:bodyPr/>
          <a:lstStyle/>
          <a:p>
            <a:pPr marL="0" indent="0">
              <a:buNone/>
            </a:pPr>
            <a:r>
              <a:rPr lang="zh-CN" altLang="en-US" b="1">
                <a:solidFill>
                  <a:srgbClr val="C00000"/>
                </a:solidFill>
                <a:sym typeface="+mn-ea"/>
              </a:rPr>
              <a:t>数据寻址方式</a:t>
            </a:r>
            <a:endParaRPr lang="zh-CN" altLang="en-US" b="1">
              <a:solidFill>
                <a:srgbClr val="C00000"/>
              </a:solidFill>
            </a:endParaRPr>
          </a:p>
          <a:p>
            <a:r>
              <a:rPr lang="zh-CN" altLang="en-US" sz="2000"/>
              <a:t>隐含寻址:操作数地址不明显给出，隐含在指令中</a:t>
            </a:r>
          </a:p>
          <a:p>
            <a:r>
              <a:rPr lang="zh-CN" altLang="en-US" sz="2000"/>
              <a:t>立即寻址:给出的不是操作数的地址，而是操作数本身</a:t>
            </a:r>
          </a:p>
          <a:p>
            <a:r>
              <a:rPr lang="zh-CN" altLang="en-US" sz="2000"/>
              <a:t>直接寻址:直接给出操作数的真实地址</a:t>
            </a:r>
          </a:p>
          <a:p>
            <a:r>
              <a:rPr lang="zh-CN" altLang="en-US" sz="2000"/>
              <a:t>间接寻址:给出操作数有效地址所在的存储单元的地址</a:t>
            </a:r>
          </a:p>
          <a:p>
            <a:r>
              <a:rPr lang="zh-CN" altLang="en-US" sz="2000"/>
              <a:t>寄存器寻址:直接给出操作数所在的寄存器编号</a:t>
            </a:r>
          </a:p>
          <a:p>
            <a:r>
              <a:rPr lang="zh-CN" altLang="en-US" sz="2000"/>
              <a:t>寄存器间接寻址:给出存有操作数所在主存单元的地址的寄存器编号</a:t>
            </a:r>
          </a:p>
          <a:p>
            <a:r>
              <a:rPr lang="zh-CN" altLang="en-US" sz="2000"/>
              <a:t>相对寻址:把程序计数器PC的内容加上指令格式中的形式地址</a:t>
            </a:r>
          </a:p>
          <a:p>
            <a:r>
              <a:rPr lang="zh-CN" altLang="en-US" sz="2000"/>
              <a:t>基址寻址:将基址寄存器的内容加上指令格式中的形式地址</a:t>
            </a:r>
          </a:p>
          <a:p>
            <a:r>
              <a:rPr lang="zh-CN" altLang="en-US" sz="2000"/>
              <a:t>变址寻址:将变址寄存器的内容加上指令格式中的形式地址</a:t>
            </a:r>
          </a:p>
          <a:p>
            <a:r>
              <a:rPr lang="zh-CN" altLang="en-US" sz="2000"/>
              <a:t>堆栈寻址:从规定的堆栈中取出操作数</a:t>
            </a:r>
          </a:p>
          <a:p>
            <a:pPr marL="0" indent="0">
              <a:buNone/>
            </a:pPr>
            <a:r>
              <a:rPr lang="zh-CN" altLang="en-US" b="1">
                <a:solidFill>
                  <a:srgbClr val="C00000"/>
                </a:solidFill>
              </a:rPr>
              <a:t>指令系统</a:t>
            </a:r>
          </a:p>
          <a:p>
            <a:r>
              <a:rPr lang="zh-CN" altLang="en-US" sz="2000"/>
              <a:t>CISC:指令数目多、字长不固定、寻址方式多、寄存器数量少、一般为微程序控制</a:t>
            </a:r>
          </a:p>
          <a:p>
            <a:r>
              <a:rPr lang="zh-CN" altLang="en-US" sz="2000"/>
              <a:t>RISC:指令数目少、字长固定、寻址方式少、寄存器数量多、一般为组合逻辑控制</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C869274-F028-4507-8C59-CD8F5EDB8AE9}"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114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746" name="Rectangle 4"/>
          <p:cNvSpPr>
            <a:spLocks noGrp="1"/>
          </p:cNvSpPr>
          <p:nvPr>
            <p:ph type="title"/>
          </p:nvPr>
        </p:nvSpPr>
        <p:spPr>
          <a:xfrm>
            <a:off x="331788" y="390525"/>
            <a:ext cx="8335962" cy="1143000"/>
          </a:xfrm>
        </p:spPr>
        <p:txBody>
          <a:bodyPr vert="horz" wrap="square" lIns="91440" tIns="45720" rIns="91440" bIns="45720" anchor="ctr" anchorCtr="0"/>
          <a:lstStyle/>
          <a:p>
            <a:r>
              <a:rPr kumimoji="1" lang="en-US" altLang="zh-CN" sz="4000" kern="1200" dirty="0">
                <a:latin typeface="Microsoft YaHei UI" panose="020B0503020204020204" pitchFamily="34" charset="-122"/>
                <a:ea typeface="Microsoft YaHei UI" panose="020B0503020204020204" pitchFamily="34" charset="-122"/>
                <a:cs typeface="+mj-cs"/>
              </a:rPr>
              <a:t>6.</a:t>
            </a:r>
            <a:r>
              <a:rPr kumimoji="1" lang="zh-CN" altLang="en-US" sz="4000" kern="1200" dirty="0">
                <a:latin typeface="Microsoft YaHei UI" panose="020B0503020204020204" pitchFamily="34" charset="-122"/>
                <a:ea typeface="Microsoft YaHei UI" panose="020B0503020204020204" pitchFamily="34" charset="-122"/>
                <a:cs typeface="+mj-cs"/>
              </a:rPr>
              <a:t>控制器</a:t>
            </a:r>
          </a:p>
        </p:txBody>
      </p:sp>
      <p:sp>
        <p:nvSpPr>
          <p:cNvPr id="31747" name="Rectangle 9"/>
          <p:cNvSpPr/>
          <p:nvPr/>
        </p:nvSpPr>
        <p:spPr>
          <a:xfrm>
            <a:off x="914400" y="1417638"/>
            <a:ext cx="8001000" cy="4913312"/>
          </a:xfrm>
          <a:prstGeom prst="rect">
            <a:avLst/>
          </a:prstGeom>
          <a:noFill/>
          <a:ln w="9525">
            <a:noFill/>
          </a:ln>
        </p:spPr>
        <p:txBody>
          <a:bodyPr anchor="t" anchorCtr="0"/>
          <a:lstStyle/>
          <a:p>
            <a:pPr marL="571500" indent="-571500" eaLnBrk="1" hangingPunct="1">
              <a:buSzPct val="70000"/>
              <a:buFont typeface="Arial" panose="020B0604020202020204" pitchFamily="34" charset="0"/>
              <a:buChar char="•"/>
            </a:pPr>
            <a:r>
              <a:rPr kumimoji="1" lang="zh-CN" altLang="en-US" sz="3600" dirty="0">
                <a:latin typeface="微软雅黑" panose="020B0503020204020204" pitchFamily="34" charset="-122"/>
                <a:ea typeface="微软雅黑" panose="020B0503020204020204" pitchFamily="34" charset="-122"/>
                <a:sym typeface="+mn-ea"/>
              </a:rPr>
              <a:t>控制器的功能与组成</a:t>
            </a:r>
            <a:endParaRPr kumimoji="1" lang="zh-CN" altLang="en-US" sz="3600" kern="1200" dirty="0">
              <a:latin typeface="微软雅黑" panose="020B0503020204020204" pitchFamily="34" charset="-122"/>
              <a:ea typeface="微软雅黑" panose="020B0503020204020204" pitchFamily="34" charset="-122"/>
              <a:cs typeface="+mn-cs"/>
            </a:endParaRPr>
          </a:p>
          <a:p>
            <a:pPr marL="571500" indent="-571500" eaLnBrk="1" hangingPunct="1">
              <a:buSzPct val="70000"/>
              <a:buFont typeface="Arial" panose="020B0604020202020204" pitchFamily="34" charset="0"/>
              <a:buChar char="•"/>
            </a:pPr>
            <a:r>
              <a:rPr kumimoji="1" lang="zh-CN" altLang="en-US" sz="3600" dirty="0">
                <a:latin typeface="微软雅黑" panose="020B0503020204020204" pitchFamily="34" charset="-122"/>
                <a:ea typeface="微软雅黑" panose="020B0503020204020204" pitchFamily="34" charset="-122"/>
                <a:sym typeface="+mn-ea"/>
              </a:rPr>
              <a:t>控制方式与时序系统</a:t>
            </a:r>
            <a:endParaRPr kumimoji="1" lang="zh-CN" altLang="en-US" sz="3600" kern="1200" dirty="0">
              <a:latin typeface="微软雅黑" panose="020B0503020204020204" pitchFamily="34" charset="-122"/>
              <a:ea typeface="微软雅黑" panose="020B0503020204020204" pitchFamily="34" charset="-122"/>
              <a:cs typeface="+mn-cs"/>
            </a:endParaRPr>
          </a:p>
          <a:p>
            <a:pPr marL="571500" indent="-571500" eaLnBrk="1" hangingPunct="1">
              <a:buSzPct val="70000"/>
              <a:buFont typeface="Arial" panose="020B0604020202020204" pitchFamily="34" charset="0"/>
              <a:buChar char="•"/>
            </a:pPr>
            <a:r>
              <a:rPr kumimoji="1" lang="en-US" altLang="zh-CN" sz="3600" dirty="0">
                <a:latin typeface="微软雅黑" panose="020B0503020204020204" pitchFamily="34" charset="-122"/>
                <a:ea typeface="微软雅黑" panose="020B0503020204020204" pitchFamily="34" charset="-122"/>
                <a:sym typeface="+mn-ea"/>
              </a:rPr>
              <a:t>CPU</a:t>
            </a:r>
            <a:r>
              <a:rPr kumimoji="1" lang="zh-CN" altLang="en-US" sz="3600" dirty="0">
                <a:latin typeface="微软雅黑" panose="020B0503020204020204" pitchFamily="34" charset="-122"/>
                <a:ea typeface="微软雅黑" panose="020B0503020204020204" pitchFamily="34" charset="-122"/>
                <a:sym typeface="+mn-ea"/>
              </a:rPr>
              <a:t>的总体结构</a:t>
            </a:r>
            <a:endParaRPr kumimoji="1" lang="zh-CN" altLang="en-US" sz="3600" kern="1200" dirty="0">
              <a:latin typeface="微软雅黑" panose="020B0503020204020204" pitchFamily="34" charset="-122"/>
              <a:ea typeface="微软雅黑" panose="020B0503020204020204" pitchFamily="34" charset="-122"/>
              <a:cs typeface="+mn-cs"/>
            </a:endParaRPr>
          </a:p>
          <a:p>
            <a:pPr marL="571500" indent="-571500" eaLnBrk="1" hangingPunct="1">
              <a:buSzPct val="70000"/>
              <a:buFont typeface="Arial" panose="020B0604020202020204" pitchFamily="34" charset="0"/>
              <a:buChar char="•"/>
            </a:pPr>
            <a:r>
              <a:rPr kumimoji="1" lang="zh-CN" altLang="en-US" sz="3600" dirty="0">
                <a:latin typeface="微软雅黑" panose="020B0503020204020204" pitchFamily="34" charset="-122"/>
                <a:ea typeface="微软雅黑" panose="020B0503020204020204" pitchFamily="34" charset="-122"/>
                <a:sym typeface="+mn-ea"/>
              </a:rPr>
              <a:t>组合逻辑控制器设计</a:t>
            </a:r>
            <a:endParaRPr kumimoji="1" lang="zh-CN" altLang="en-US" sz="3600" kern="1200" dirty="0">
              <a:latin typeface="微软雅黑" panose="020B0503020204020204" pitchFamily="34" charset="-122"/>
              <a:ea typeface="微软雅黑" panose="020B0503020204020204" pitchFamily="34" charset="-122"/>
              <a:cs typeface="+mn-cs"/>
            </a:endParaRPr>
          </a:p>
          <a:p>
            <a:pPr marL="571500" indent="-571500" eaLnBrk="1" hangingPunct="1">
              <a:buSzPct val="70000"/>
              <a:buFont typeface="Arial" panose="020B0604020202020204" pitchFamily="34" charset="0"/>
              <a:buChar char="•"/>
            </a:pPr>
            <a:r>
              <a:rPr kumimoji="1" lang="zh-CN" altLang="en-US" sz="3600" dirty="0">
                <a:latin typeface="微软雅黑" panose="020B0503020204020204" pitchFamily="34" charset="-122"/>
                <a:ea typeface="微软雅黑" panose="020B0503020204020204" pitchFamily="34" charset="-122"/>
                <a:sym typeface="+mn-ea"/>
              </a:rPr>
              <a:t>微程序控制器设计</a:t>
            </a:r>
            <a:endParaRPr lang="en-US" altLang="zh-CN" sz="3600" dirty="0">
              <a:solidFill>
                <a:schemeClr val="tx2"/>
              </a:solidFill>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en-US" altLang="zh-CN" sz="3200" kern="1200" dirty="0">
                <a:latin typeface="微软雅黑" panose="020B0503020204020204" pitchFamily="34" charset="-122"/>
                <a:ea typeface="微软雅黑" panose="020B0503020204020204" pitchFamily="34" charset="-122"/>
                <a:cs typeface="+mj-cs"/>
              </a:rPr>
              <a:t> </a:t>
            </a:r>
            <a:r>
              <a:rPr kumimoji="1" lang="zh-CN" altLang="en-US" kern="1200" dirty="0">
                <a:latin typeface="微软雅黑" panose="020B0503020204020204" pitchFamily="34" charset="-122"/>
                <a:ea typeface="微软雅黑" panose="020B0503020204020204" pitchFamily="34" charset="-122"/>
                <a:cs typeface="+mj-cs"/>
              </a:rPr>
              <a:t>寄存器</a:t>
            </a:r>
          </a:p>
        </p:txBody>
      </p:sp>
      <p:sp>
        <p:nvSpPr>
          <p:cNvPr id="65539" name="Rectangle 3"/>
          <p:cNvSpPr>
            <a:spLocks noGrp="1"/>
          </p:cNvSpPr>
          <p:nvPr>
            <p:ph idx="1"/>
          </p:nvPr>
        </p:nvSpPr>
        <p:spPr>
          <a:xfrm>
            <a:off x="457200" y="1219200"/>
            <a:ext cx="8305800" cy="52578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不同计算机的</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结构存在差别，但在</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中一般都设置下列寄存器：</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指令寄存器 </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IR</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(2)</a:t>
            </a:r>
            <a:r>
              <a:rPr kumimoji="1" lang="zh-CN" altLang="en-US" sz="2800" kern="1200" dirty="0">
                <a:latin typeface="微软雅黑" panose="020B0503020204020204" pitchFamily="34" charset="-122"/>
                <a:ea typeface="微软雅黑" panose="020B0503020204020204" pitchFamily="34" charset="-122"/>
                <a:cs typeface="+mn-cs"/>
              </a:rPr>
              <a:t>程序计数器 </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PC</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累加寄存器 </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AC</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程序状态寄存器 </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PSR</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(5)</a:t>
            </a:r>
            <a:r>
              <a:rPr kumimoji="1" lang="zh-CN" altLang="en-US" sz="2800" kern="1200" dirty="0">
                <a:latin typeface="微软雅黑" panose="020B0503020204020204" pitchFamily="34" charset="-122"/>
                <a:ea typeface="微软雅黑" panose="020B0503020204020204" pitchFamily="34" charset="-122"/>
                <a:cs typeface="+mn-cs"/>
              </a:rPr>
              <a:t>地址寄存器 </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MAR</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(6)</a:t>
            </a:r>
            <a:r>
              <a:rPr kumimoji="1" lang="zh-CN" altLang="en-US" sz="2800" kern="1200" dirty="0">
                <a:latin typeface="微软雅黑" panose="020B0503020204020204" pitchFamily="34" charset="-122"/>
                <a:ea typeface="微软雅黑" panose="020B0503020204020204" pitchFamily="34" charset="-122"/>
                <a:cs typeface="+mn-cs"/>
              </a:rPr>
              <a:t>数据缓冲寄存器 </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MDR</a:t>
            </a:r>
            <a:endParaRPr kumimoji="1" lang="en-US" altLang="zh-CN" sz="2800" kern="1200" dirty="0">
              <a:latin typeface="微软雅黑" panose="020B0503020204020204" pitchFamily="34" charset="-122"/>
              <a:ea typeface="微软雅黑" panose="020B0503020204020204" pitchFamily="34" charset="-122"/>
              <a:cs typeface="+mn-cs"/>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4E006A8-16DC-49DE-A027-CCBD9B7909F6}"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115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vert="horz" wrap="square" lIns="91440" tIns="45720" rIns="91440" bIns="45720" anchor="ctr" anchorCtr="0"/>
          <a:lstStyle/>
          <a:p>
            <a:pPr eaLnBrk="1" hangingPunct="1"/>
            <a:r>
              <a:rPr kumimoji="1" lang="en-US" altLang="zh-CN" sz="4000" kern="1200" dirty="0">
                <a:latin typeface="微软雅黑" panose="020B0503020204020204" pitchFamily="34" charset="-122"/>
                <a:ea typeface="微软雅黑" panose="020B0503020204020204" pitchFamily="34" charset="-122"/>
                <a:cs typeface="+mj-cs"/>
              </a:rPr>
              <a:t>6.3.2  </a:t>
            </a:r>
            <a:r>
              <a:rPr kumimoji="1" lang="zh-CN" altLang="en-US" sz="4000" kern="1200" dirty="0">
                <a:latin typeface="微软雅黑" panose="020B0503020204020204" pitchFamily="34" charset="-122"/>
                <a:ea typeface="微软雅黑" panose="020B0503020204020204" pitchFamily="34" charset="-122"/>
                <a:cs typeface="+mj-cs"/>
              </a:rPr>
              <a:t>数据通路结构及指令流程分析</a:t>
            </a:r>
          </a:p>
        </p:txBody>
      </p:sp>
      <p:sp>
        <p:nvSpPr>
          <p:cNvPr id="68611" name="Rectangle 3"/>
          <p:cNvSpPr>
            <a:spLocks noGrp="1"/>
          </p:cNvSpPr>
          <p:nvPr>
            <p:ph idx="1"/>
          </p:nvPr>
        </p:nvSpPr>
        <p:spPr/>
        <p:txBody>
          <a:bodyPr vert="horz" wrap="square" lIns="91440" tIns="45720" rIns="91440" bIns="45720" anchor="t" anchorCtr="0"/>
          <a:lstStyle/>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数据通路</a:t>
            </a:r>
            <a:r>
              <a:rPr kumimoji="1" lang="zh-CN" altLang="en-US" sz="2800" kern="1200" dirty="0">
                <a:latin typeface="微软雅黑" panose="020B0503020204020204" pitchFamily="34" charset="-122"/>
                <a:ea typeface="微软雅黑" panose="020B0503020204020204" pitchFamily="34" charset="-122"/>
                <a:cs typeface="+mn-cs"/>
              </a:rPr>
              <a:t>：信息传送的基本路径。</a:t>
            </a:r>
          </a:p>
          <a:p>
            <a:pPr eaLnBrk="1" hangingPunct="1">
              <a:buSzPct val="70000"/>
            </a:pPr>
            <a:endParaRPr kumimoji="1" lang="zh-CN" altLang="en-US" sz="2800" u="sng"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en-US" altLang="zh-CN" sz="2800" u="sng" kern="1200" dirty="0">
                <a:latin typeface="微软雅黑" panose="020B0503020204020204" pitchFamily="34" charset="-122"/>
                <a:ea typeface="微软雅黑" panose="020B0503020204020204" pitchFamily="34" charset="-122"/>
                <a:cs typeface="+mn-cs"/>
              </a:rPr>
              <a:t>CPU</a:t>
            </a:r>
            <a:r>
              <a:rPr kumimoji="1" lang="zh-CN" altLang="en-US" sz="2800" u="sng" kern="1200" dirty="0">
                <a:latin typeface="微软雅黑" panose="020B0503020204020204" pitchFamily="34" charset="-122"/>
                <a:ea typeface="微软雅黑" panose="020B0503020204020204" pitchFamily="34" charset="-122"/>
                <a:cs typeface="+mn-cs"/>
              </a:rPr>
              <a:t>内部的数据通路通常是指运算器与寄存器之间的信息传输通道。</a:t>
            </a:r>
          </a:p>
          <a:p>
            <a:pPr eaLnBrk="1" hangingPunct="1">
              <a:buSzPct val="70000"/>
            </a:pPr>
            <a:endParaRPr kumimoji="1" lang="zh-CN" altLang="en-US" sz="2800"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数据通路结构直接影响着</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内各种信息的传送路径。数据通路不同，指令执行过程的微操作序列的安排也不同，它将直接影响到微操作信号形成部件的设计。</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AE96A91C-9591-4FAA-8D80-02EC08A3672A}"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116</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idx="1"/>
          </p:nvPr>
        </p:nvSpPr>
        <p:spPr>
          <a:xfrm>
            <a:off x="457200" y="1143000"/>
            <a:ext cx="8305800" cy="5105400"/>
          </a:xfrm>
        </p:spPr>
        <p:txBody>
          <a:bodyPr vert="horz" wrap="square" lIns="91440" tIns="45720" rIns="91440" bIns="45720" anchor="t" anchorCtr="0"/>
          <a:lstStyle/>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计算机运行程序的基本过程：</a:t>
            </a:r>
          </a:p>
          <a:p>
            <a:pPr eaLnBrk="1" hangingPunct="1">
              <a:buSzPct val="70000"/>
            </a:pPr>
            <a:r>
              <a:rPr kumimoji="1" lang="en-US" altLang="zh-CN" kern="1200" dirty="0">
                <a:latin typeface="微软雅黑" panose="020B0503020204020204" pitchFamily="34" charset="-122"/>
                <a:ea typeface="微软雅黑" panose="020B0503020204020204" pitchFamily="34" charset="-122"/>
                <a:cs typeface="+mn-cs"/>
              </a:rPr>
              <a:t>1. </a:t>
            </a:r>
            <a:r>
              <a:rPr kumimoji="1" lang="zh-CN" altLang="en-US" kern="1200" dirty="0">
                <a:solidFill>
                  <a:srgbClr val="7030A0"/>
                </a:solidFill>
                <a:latin typeface="微软雅黑" panose="020B0503020204020204" pitchFamily="34" charset="-122"/>
                <a:ea typeface="微软雅黑" panose="020B0503020204020204" pitchFamily="34" charset="-122"/>
                <a:cs typeface="+mn-cs"/>
              </a:rPr>
              <a:t>取指令</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根据指令地址（由</a:t>
            </a:r>
            <a:r>
              <a:rPr kumimoji="1" lang="en-US" altLang="zh-CN" sz="2800" kern="1200" dirty="0">
                <a:latin typeface="微软雅黑" panose="020B0503020204020204" pitchFamily="34" charset="-122"/>
                <a:ea typeface="微软雅黑" panose="020B0503020204020204" pitchFamily="34" charset="-122"/>
                <a:cs typeface="+mn-cs"/>
              </a:rPr>
              <a:t>PC</a:t>
            </a:r>
            <a:r>
              <a:rPr kumimoji="1" lang="zh-CN" altLang="en-US" sz="2800" kern="1200" dirty="0">
                <a:latin typeface="微软雅黑" panose="020B0503020204020204" pitchFamily="34" charset="-122"/>
                <a:ea typeface="微软雅黑" panose="020B0503020204020204" pitchFamily="34" charset="-122"/>
                <a:cs typeface="+mn-cs"/>
              </a:rPr>
              <a:t>提供），从存储器中取出所要执行的指令。</a:t>
            </a:r>
          </a:p>
        </p:txBody>
      </p:sp>
      <p:sp>
        <p:nvSpPr>
          <p:cNvPr id="10243" name="Rectangle 3"/>
          <p:cNvSpPr>
            <a:spLocks noGrp="1"/>
          </p:cNvSpPr>
          <p:nvPr>
            <p:ph type="title"/>
          </p:nvPr>
        </p:nvSpPr>
        <p:spPr>
          <a:xfrm>
            <a:off x="381000" y="381000"/>
            <a:ext cx="8001000" cy="685800"/>
          </a:xfrm>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6.1.1  </a:t>
            </a:r>
            <a:r>
              <a:rPr kumimoji="1" lang="zh-CN" altLang="en-US" kern="1200" dirty="0">
                <a:latin typeface="微软雅黑" panose="020B0503020204020204" pitchFamily="34" charset="-122"/>
                <a:ea typeface="微软雅黑" panose="020B0503020204020204" pitchFamily="34" charset="-122"/>
                <a:cs typeface="+mj-cs"/>
              </a:rPr>
              <a:t>指令执行的基本步骤 </a:t>
            </a:r>
            <a:endParaRPr kumimoji="1" lang="zh-CN" altLang="en-US" sz="3200" kern="1200" dirty="0">
              <a:latin typeface="微软雅黑" panose="020B0503020204020204" pitchFamily="34" charset="-122"/>
              <a:ea typeface="微软雅黑" panose="020B0503020204020204" pitchFamily="34" charset="-122"/>
              <a:cs typeface="+mj-cs"/>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BF9EDC90-C0FA-465D-99CC-21B14E11C8AA}"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117</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2. </a:t>
            </a:r>
            <a:r>
              <a:rPr kumimoji="1" lang="zh-CN" altLang="en-US" kern="1200" dirty="0">
                <a:solidFill>
                  <a:srgbClr val="7030A0"/>
                </a:solidFill>
                <a:latin typeface="微软雅黑" panose="020B0503020204020204" pitchFamily="34" charset="-122"/>
                <a:ea typeface="微软雅黑" panose="020B0503020204020204" pitchFamily="34" charset="-122"/>
                <a:cs typeface="+mj-cs"/>
              </a:rPr>
              <a:t>分析指令</a:t>
            </a:r>
          </a:p>
        </p:txBody>
      </p:sp>
      <p:sp>
        <p:nvSpPr>
          <p:cNvPr id="355331" name="Rectangle 3"/>
          <p:cNvSpPr>
            <a:spLocks noGrp="1"/>
          </p:cNvSpPr>
          <p:nvPr>
            <p:ph idx="1"/>
          </p:nvPr>
        </p:nvSpPr>
        <p:spPr>
          <a:xfrm>
            <a:off x="468313" y="1295400"/>
            <a:ext cx="8064500" cy="4648200"/>
          </a:xfrm>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① </a:t>
            </a:r>
            <a:r>
              <a:rPr kumimoji="1" lang="zh-CN" altLang="en-US" sz="2800" kern="1200" dirty="0">
                <a:latin typeface="微软雅黑" panose="020B0503020204020204" pitchFamily="34" charset="-122"/>
                <a:ea typeface="微软雅黑" panose="020B0503020204020204" pitchFamily="34" charset="-122"/>
                <a:cs typeface="+mn-cs"/>
              </a:rPr>
              <a:t>对取出的指令进行译码分析。确定指令应完成的操作，产生相应操作的控制电位，参与形成该指令功能所需要的全部控制命令（微操作控制信号）。</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② 根据寻址方式的分析和指令功能要求，形成操作数的有效地址，并按此地址取出操作数据（运算型指令）或形成转移地址</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转移类指令</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，以实现程序转移。</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AB62C24A-BD3A-4CAF-9A8C-96D427E9EBDA}"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118</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5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53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idx="1"/>
          </p:nvPr>
        </p:nvSpPr>
        <p:spPr>
          <a:xfrm>
            <a:off x="685800" y="1125538"/>
            <a:ext cx="7772400" cy="4818062"/>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根据指令分析所产生的操作控制信号和形成的有效地址，按一定的算法形成指令操作控制序列，控制有关部件完成指令规定的功能。</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一条指令执行结束，若没有异常情况和特殊请求，则按程序顺序，再去取出并执行下一条指令。</a:t>
            </a:r>
          </a:p>
        </p:txBody>
      </p:sp>
      <p:sp>
        <p:nvSpPr>
          <p:cNvPr id="12291" name="Rectangle 3"/>
          <p:cNvSpPr>
            <a:spLocks noGrp="1"/>
          </p:cNvSpPr>
          <p:nvPr>
            <p:ph type="title"/>
          </p:nvPr>
        </p:nvSpPr>
        <p:spPr/>
        <p:txBody>
          <a:bodyPr vert="horz" wrap="square" lIns="91440" tIns="45720" rIns="91440" bIns="45720" anchor="ctr" anchorCtr="0"/>
          <a:lstStyle/>
          <a:p>
            <a:pPr eaLnBrk="1" hangingPunct="1"/>
            <a:r>
              <a:rPr kumimoji="1" lang="en-US" altLang="zh-CN" kern="1200" dirty="0">
                <a:solidFill>
                  <a:schemeClr val="tx1"/>
                </a:solidFill>
                <a:latin typeface="微软雅黑" panose="020B0503020204020204" pitchFamily="34" charset="-122"/>
                <a:ea typeface="微软雅黑" panose="020B0503020204020204" pitchFamily="34" charset="-122"/>
                <a:cs typeface="+mj-cs"/>
              </a:rPr>
              <a:t>3. </a:t>
            </a:r>
            <a:r>
              <a:rPr kumimoji="1" lang="zh-CN" altLang="en-US" kern="1200" dirty="0">
                <a:solidFill>
                  <a:schemeClr val="tx1"/>
                </a:solidFill>
                <a:latin typeface="微软雅黑" panose="020B0503020204020204" pitchFamily="34" charset="-122"/>
                <a:ea typeface="微软雅黑" panose="020B0503020204020204" pitchFamily="34" charset="-122"/>
                <a:cs typeface="+mj-cs"/>
              </a:rPr>
              <a:t>执行指令</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1663273-BA0D-484A-BA6F-0B2B384F423D}"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119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p:txBody>
          <a:bodyPr vert="horz" wrap="square" lIns="91440" tIns="45720" rIns="91440" bIns="45720" anchor="ctr" anchorCtr="0"/>
          <a:lstStyle/>
          <a:p>
            <a:pPr eaLnBrk="1" hangingPunct="1"/>
            <a:r>
              <a:rPr lang="en-US" altLang="zh-CN" dirty="0">
                <a:latin typeface="Microsoft YaHei UI" panose="020B0503020204020204" pitchFamily="34" charset="-122"/>
                <a:ea typeface="Microsoft YaHei UI" panose="020B0503020204020204" pitchFamily="34" charset="-122"/>
              </a:rPr>
              <a:t>MIPS</a:t>
            </a:r>
            <a:r>
              <a:rPr lang="zh-CN" altLang="en-US" dirty="0">
                <a:latin typeface="Microsoft YaHei UI" panose="020B0503020204020204" pitchFamily="34" charset="-122"/>
                <a:ea typeface="Microsoft YaHei UI" panose="020B0503020204020204" pitchFamily="34" charset="-122"/>
              </a:rPr>
              <a:t>的计算</a:t>
            </a:r>
          </a:p>
        </p:txBody>
      </p:sp>
      <p:sp>
        <p:nvSpPr>
          <p:cNvPr id="703491" name="Rectangle 3"/>
          <p:cNvSpPr>
            <a:spLocks noGrp="1"/>
          </p:cNvSpPr>
          <p:nvPr>
            <p:ph type="body" sz="half" idx="1"/>
          </p:nvPr>
        </p:nvSpPr>
        <p:spPr>
          <a:xfrm>
            <a:off x="468313" y="1125538"/>
            <a:ext cx="8207375" cy="4818062"/>
          </a:xfrm>
        </p:spPr>
        <p:txBody>
          <a:bodyPr vert="horz" wrap="square" lIns="91440" tIns="45720" rIns="91440" bIns="45720" anchor="t" anchorCtr="0"/>
          <a:lstStyle/>
          <a:p>
            <a:pPr eaLnBrk="1" hangingPunct="1">
              <a:buClr>
                <a:schemeClr val="accent1"/>
              </a:buClr>
              <a:buSzPct val="70000"/>
              <a:buFont typeface="Wingdings" panose="05000000000000000000" pitchFamily="2" charset="2"/>
            </a:pPr>
            <a:r>
              <a:rPr lang="zh-CN" altLang="en-US" sz="2800" dirty="0">
                <a:latin typeface="Microsoft YaHei UI" panose="020B0503020204020204" pitchFamily="34" charset="-122"/>
                <a:ea typeface="Microsoft YaHei UI" panose="020B0503020204020204" pitchFamily="34" charset="-122"/>
              </a:rPr>
              <a:t>例：设某计算机的主频为</a:t>
            </a:r>
            <a:r>
              <a:rPr lang="en-US" altLang="zh-CN" sz="2800" dirty="0">
                <a:latin typeface="Microsoft YaHei UI" panose="020B0503020204020204" pitchFamily="34" charset="-122"/>
                <a:ea typeface="Microsoft YaHei UI" panose="020B0503020204020204" pitchFamily="34" charset="-122"/>
              </a:rPr>
              <a:t>400MHz</a:t>
            </a:r>
            <a:r>
              <a:rPr lang="zh-CN" altLang="en-US" sz="2800" dirty="0">
                <a:latin typeface="Microsoft YaHei UI" panose="020B0503020204020204" pitchFamily="34" charset="-122"/>
                <a:ea typeface="Microsoft YaHei UI" panose="020B0503020204020204" pitchFamily="34" charset="-122"/>
              </a:rPr>
              <a:t>， 平均每条机器指令的执行时间为</a:t>
            </a:r>
            <a:r>
              <a:rPr lang="en-US" altLang="zh-CN" sz="2800" dirty="0">
                <a:latin typeface="Microsoft YaHei UI" panose="020B0503020204020204" pitchFamily="34" charset="-122"/>
                <a:ea typeface="Microsoft YaHei UI" panose="020B0503020204020204" pitchFamily="34" charset="-122"/>
              </a:rPr>
              <a:t>2</a:t>
            </a:r>
            <a:r>
              <a:rPr lang="zh-CN" altLang="en-US" sz="2800" dirty="0">
                <a:latin typeface="Microsoft YaHei UI" panose="020B0503020204020204" pitchFamily="34" charset="-122"/>
                <a:ea typeface="Microsoft YaHei UI" panose="020B0503020204020204" pitchFamily="34" charset="-122"/>
              </a:rPr>
              <a:t>个时钟周期。在执行一段具有</a:t>
            </a:r>
            <a:r>
              <a:rPr lang="en-US" altLang="zh-CN" sz="2800" dirty="0">
                <a:latin typeface="Microsoft YaHei UI" panose="020B0503020204020204" pitchFamily="34" charset="-122"/>
                <a:ea typeface="Microsoft YaHei UI" panose="020B0503020204020204" pitchFamily="34" charset="-122"/>
              </a:rPr>
              <a:t>129500 </a:t>
            </a:r>
            <a:r>
              <a:rPr lang="zh-CN" altLang="en-US" sz="2800" dirty="0">
                <a:latin typeface="Microsoft YaHei UI" panose="020B0503020204020204" pitchFamily="34" charset="-122"/>
                <a:ea typeface="Microsoft YaHei UI" panose="020B0503020204020204" pitchFamily="34" charset="-122"/>
              </a:rPr>
              <a:t>条机器指令的程序时，该机的</a:t>
            </a:r>
            <a:r>
              <a:rPr lang="en-US" altLang="zh-CN" sz="2800" dirty="0">
                <a:latin typeface="Microsoft YaHei UI" panose="020B0503020204020204" pitchFamily="34" charset="-122"/>
                <a:ea typeface="Microsoft YaHei UI" panose="020B0503020204020204" pitchFamily="34" charset="-122"/>
              </a:rPr>
              <a:t>MIPS</a:t>
            </a:r>
            <a:r>
              <a:rPr lang="zh-CN" altLang="en-US" sz="2800" dirty="0">
                <a:latin typeface="Microsoft YaHei UI" panose="020B0503020204020204" pitchFamily="34" charset="-122"/>
                <a:ea typeface="Microsoft YaHei UI" panose="020B0503020204020204" pitchFamily="34" charset="-122"/>
              </a:rPr>
              <a:t>值是多少？</a:t>
            </a:r>
          </a:p>
          <a:p>
            <a:pPr eaLnBrk="1" hangingPunct="1">
              <a:buClr>
                <a:schemeClr val="accent1"/>
              </a:buClr>
              <a:buSzPct val="70000"/>
              <a:buFont typeface="Wingdings" panose="05000000000000000000" pitchFamily="2" charset="2"/>
            </a:pPr>
            <a:r>
              <a:rPr lang="zh-CN" altLang="en-US" sz="2800" dirty="0">
                <a:latin typeface="Microsoft YaHei UI" panose="020B0503020204020204" pitchFamily="34" charset="-122"/>
                <a:ea typeface="Microsoft YaHei UI" panose="020B0503020204020204" pitchFamily="34" charset="-122"/>
              </a:rPr>
              <a:t>答：∵</a:t>
            </a:r>
          </a:p>
          <a:p>
            <a:pPr eaLnBrk="1" hangingPunct="1">
              <a:buClr>
                <a:schemeClr val="accent1"/>
              </a:buClr>
              <a:buSzPct val="70000"/>
              <a:buFont typeface="Wingdings" panose="05000000000000000000" pitchFamily="2" charset="2"/>
            </a:pPr>
            <a:r>
              <a:rPr lang="zh-CN" altLang="en-US" sz="2800" dirty="0">
                <a:latin typeface="Microsoft YaHei UI" panose="020B0503020204020204" pitchFamily="34" charset="-122"/>
                <a:ea typeface="Microsoft YaHei UI" panose="020B0503020204020204" pitchFamily="34" charset="-122"/>
              </a:rPr>
              <a:t>已知：</a:t>
            </a:r>
            <a:r>
              <a:rPr lang="en-US" altLang="zh-CN" sz="2800" dirty="0">
                <a:latin typeface="Microsoft YaHei UI" panose="020B0503020204020204" pitchFamily="34" charset="-122"/>
                <a:ea typeface="Microsoft YaHei UI" panose="020B0503020204020204" pitchFamily="34" charset="-122"/>
              </a:rPr>
              <a:t>I</a:t>
            </a:r>
            <a:r>
              <a:rPr lang="en-US" altLang="zh-CN" sz="2800" baseline="-25000" dirty="0">
                <a:latin typeface="Microsoft YaHei UI" panose="020B0503020204020204" pitchFamily="34" charset="-122"/>
                <a:ea typeface="Microsoft YaHei UI" panose="020B0503020204020204" pitchFamily="34" charset="-122"/>
              </a:rPr>
              <a:t>N</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129500</a:t>
            </a:r>
            <a:r>
              <a:rPr lang="zh-CN" altLang="en-US" sz="2800" dirty="0">
                <a:latin typeface="Microsoft YaHei UI" panose="020B0503020204020204" pitchFamily="34" charset="-122"/>
                <a:ea typeface="Microsoft YaHei UI" panose="020B0503020204020204" pitchFamily="34" charset="-122"/>
              </a:rPr>
              <a:t>；</a:t>
            </a:r>
          </a:p>
          <a:p>
            <a:pPr eaLnBrk="1" hangingPunct="1">
              <a:buClr>
                <a:schemeClr val="accent1"/>
              </a:buClr>
              <a:buSzPct val="70000"/>
              <a:buFont typeface="Wingdings" panose="05000000000000000000" pitchFamily="2" charset="2"/>
            </a:pPr>
            <a:r>
              <a:rPr lang="en-US" altLang="zh-CN" sz="2800" dirty="0">
                <a:latin typeface="Microsoft YaHei UI" panose="020B0503020204020204" pitchFamily="34" charset="-122"/>
                <a:ea typeface="Microsoft YaHei UI" panose="020B0503020204020204" pitchFamily="34" charset="-122"/>
              </a:rPr>
              <a:t>T</a:t>
            </a:r>
            <a:r>
              <a:rPr lang="en-US" altLang="zh-CN" sz="2800" baseline="-25000" dirty="0">
                <a:latin typeface="Microsoft YaHei UI" panose="020B0503020204020204" pitchFamily="34" charset="-122"/>
                <a:ea typeface="Microsoft YaHei UI" panose="020B0503020204020204" pitchFamily="34" charset="-122"/>
              </a:rPr>
              <a:t>E</a:t>
            </a:r>
            <a:r>
              <a:rPr lang="zh-CN" altLang="en-US" sz="2800" dirty="0">
                <a:latin typeface="Microsoft YaHei UI" panose="020B0503020204020204" pitchFamily="34" charset="-122"/>
                <a:ea typeface="Microsoft YaHei UI" panose="020B0503020204020204" pitchFamily="34" charset="-122"/>
              </a:rPr>
              <a:t>＝ </a:t>
            </a:r>
            <a:r>
              <a:rPr lang="en-US" altLang="zh-CN" sz="2800" dirty="0">
                <a:latin typeface="Microsoft YaHei UI" panose="020B0503020204020204" pitchFamily="34" charset="-122"/>
                <a:ea typeface="Microsoft YaHei UI" panose="020B0503020204020204" pitchFamily="34" charset="-122"/>
              </a:rPr>
              <a:t>129500×2×1/400MHz</a:t>
            </a:r>
          </a:p>
          <a:p>
            <a:pPr eaLnBrk="1" hangingPunct="1">
              <a:buClr>
                <a:schemeClr val="accent1"/>
              </a:buClr>
              <a:buSzPct val="70000"/>
              <a:buFont typeface="Wingdings" panose="05000000000000000000" pitchFamily="2" charset="2"/>
            </a:pPr>
            <a:endParaRPr lang="en-US" altLang="zh-CN" sz="2800" dirty="0">
              <a:latin typeface="Microsoft YaHei UI" panose="020B0503020204020204" pitchFamily="34" charset="-122"/>
              <a:ea typeface="Microsoft YaHei UI" panose="020B0503020204020204" pitchFamily="34" charset="-122"/>
            </a:endParaRPr>
          </a:p>
          <a:p>
            <a:pPr eaLnBrk="1" hangingPunct="1">
              <a:buClr>
                <a:schemeClr val="accent1"/>
              </a:buClr>
              <a:buSzPct val="70000"/>
              <a:buFont typeface="Wingdings" panose="05000000000000000000" pitchFamily="2" charset="2"/>
            </a:pPr>
            <a:r>
              <a:rPr lang="en-US" altLang="zh-CN" sz="2800" dirty="0">
                <a:latin typeface="Microsoft YaHei UI" panose="020B0503020204020204" pitchFamily="34" charset="-122"/>
                <a:ea typeface="Microsoft YaHei UI" panose="020B0503020204020204" pitchFamily="34" charset="-122"/>
              </a:rPr>
              <a:t>∴</a:t>
            </a:r>
          </a:p>
        </p:txBody>
      </p:sp>
      <mc:AlternateContent xmlns:mc="http://schemas.openxmlformats.org/markup-compatibility/2006" xmlns:a14="http://schemas.microsoft.com/office/drawing/2010/main">
        <mc:Choice Requires="a14">
          <p:sp>
            <p:nvSpPr>
              <p:cNvPr id="703492" name="Object 4"/>
              <p:cNvSpPr txBox="1">
                <a:spLocks noGrp="1"/>
              </p:cNvSpPr>
              <p:nvPr>
                <p:ph sz="half" idx="2"/>
              </p:nvPr>
            </p:nvSpPr>
            <p:spPr>
              <a:xfrm>
                <a:off x="3189288" y="2754313"/>
                <a:ext cx="3241675" cy="769937"/>
              </a:xfrm>
              <a:prstGeom prst="rect">
                <a:avLst/>
              </a:prstGeom>
              <a:noFill/>
              <a:ln w="38100">
                <a:miter/>
              </a:ln>
            </p:spPr>
            <p:txBody>
              <a:bodyPr>
                <a:normAutofit fontScale="55000" lnSpcReduction="20000"/>
              </a:bodyPr>
              <a:lstStyle/>
              <a:p>
                <a:pPr>
                  <a:buNone/>
                </a:pPr>
                <a14:m>
                  <m:oMathPara xmlns:m="http://schemas.openxmlformats.org/officeDocument/2006/math">
                    <m:oMathParaPr>
                      <m:jc m:val="left"/>
                    </m:oMathParaPr>
                    <m:oMath xmlns:m="http://schemas.openxmlformats.org/officeDocument/2006/math">
                      <m:r>
                        <m:rPr>
                          <m:nor/>
                        </m:rPr>
                        <a:rPr lang="zh-CN" altLang="en-US" i="0">
                          <a:solidFill>
                            <a:srgbClr val="000000"/>
                          </a:solidFill>
                          <a:latin typeface="Cambria Math" panose="02040503050406030204" pitchFamily="18" charset="0"/>
                        </a:rPr>
                        <m:t>MIPS</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指令条数</m:t>
                          </m:r>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I</m:t>
                              </m:r>
                            </m:e>
                            <m:sub>
                              <m:r>
                                <m:rPr>
                                  <m:sty m:val="p"/>
                                </m:rPr>
                                <a:rPr lang="zh-CN" altLang="en-US" i="0">
                                  <a:solidFill>
                                    <a:srgbClr val="000000"/>
                                  </a:solidFill>
                                  <a:latin typeface="Cambria Math" panose="02040503050406030204" pitchFamily="18" charset="0"/>
                                </a:rPr>
                                <m:t>N</m:t>
                              </m:r>
                            </m:sub>
                          </m:sSub>
                        </m:num>
                        <m:den>
                          <m:r>
                            <a:rPr lang="zh-CN" altLang="en-US" i="1">
                              <a:solidFill>
                                <a:srgbClr val="000000"/>
                              </a:solidFill>
                              <a:latin typeface="Cambria Math" panose="02040503050406030204" pitchFamily="18" charset="0"/>
                            </a:rPr>
                            <m:t>程序执行时间</m:t>
                          </m:r>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T</m:t>
                              </m:r>
                            </m:e>
                            <m:sub>
                              <m:r>
                                <m:rPr>
                                  <m:sty m:val="p"/>
                                </m:rPr>
                                <a:rPr lang="zh-CN" altLang="en-US" i="0">
                                  <a:solidFill>
                                    <a:srgbClr val="000000"/>
                                  </a:solidFill>
                                  <a:latin typeface="Cambria Math" panose="02040503050406030204" pitchFamily="18" charset="0"/>
                                </a:rPr>
                                <m:t>E</m:t>
                              </m:r>
                            </m:sub>
                          </m:sSub>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1</m:t>
                          </m:r>
                          <m:sSup>
                            <m:sSupPr>
                              <m:ctrlPr>
                                <a:rPr lang="zh-CN" altLang="en-US" i="1">
                                  <a:solidFill>
                                    <a:srgbClr val="000000"/>
                                  </a:solidFill>
                                  <a:latin typeface="Cambria Math" panose="02040503050406030204" pitchFamily="18" charset="0"/>
                                </a:rPr>
                              </m:ctrlPr>
                            </m:sSupPr>
                            <m:e>
                              <m:r>
                                <m:rPr>
                                  <m:nor/>
                                </m:rPr>
                                <a:rPr lang="zh-CN" altLang="en-US" i="0">
                                  <a:solidFill>
                                    <a:srgbClr val="000000"/>
                                  </a:solidFill>
                                  <a:latin typeface="Cambria Math" panose="02040503050406030204" pitchFamily="18" charset="0"/>
                                </a:rPr>
                                <m:t>0</m:t>
                              </m:r>
                            </m:e>
                            <m:sup>
                              <m:r>
                                <a:rPr lang="zh-CN" altLang="en-US" i="0">
                                  <a:solidFill>
                                    <a:srgbClr val="000000"/>
                                  </a:solidFill>
                                  <a:latin typeface="Cambria Math" panose="02040503050406030204" pitchFamily="18" charset="0"/>
                                </a:rPr>
                                <m:t>6</m:t>
                              </m:r>
                            </m:sup>
                          </m:sSup>
                        </m:den>
                      </m:f>
                    </m:oMath>
                  </m:oMathPara>
                </a14:m>
                <a:endParaRPr lang="zh-CN" altLang="en-US" dirty="0"/>
              </a:p>
            </p:txBody>
          </p:sp>
        </mc:Choice>
        <mc:Fallback xmlns="">
          <p:sp>
            <p:nvSpPr>
              <p:cNvPr id="703492" name="Object 4"/>
              <p:cNvSpPr txBox="1">
                <a:spLocks noRot="1" noChangeAspect="1" noMove="1" noResize="1" noEditPoints="1" noAdjustHandles="1" noChangeArrowheads="1" noChangeShapeType="1" noTextEdit="1"/>
              </p:cNvSpPr>
              <p:nvPr>
                <p:ph sz="half" idx="2"/>
              </p:nvPr>
            </p:nvSpPr>
            <p:spPr>
              <a:xfrm>
                <a:off x="3189288" y="2754313"/>
                <a:ext cx="3241675" cy="769937"/>
              </a:xfrm>
              <a:prstGeom prst="rect">
                <a:avLst/>
              </a:prstGeom>
              <a:blipFill rotWithShape="1">
                <a:blip r:embed="rId3"/>
                <a:stretch>
                  <a:fillRect l="-10" t="-1113" r="10"/>
                </a:stretch>
              </a:blipFill>
              <a:ln w="38100">
                <a:miter/>
              </a:ln>
            </p:spPr>
            <p:txBody>
              <a:bodyPr/>
              <a:lstStyle/>
              <a:p>
                <a:r>
                  <a:rPr lang="zh-CN" altLang="en-US">
                    <a:noFill/>
                  </a:rPr>
                  <a:t> </a:t>
                </a:r>
              </a:p>
            </p:txBody>
          </p:sp>
        </mc:Fallback>
      </mc:AlternateContent>
      <p:sp>
        <p:nvSpPr>
          <p:cNvPr id="4"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30234A4-04BE-41D6-90EA-74AFD306BA84}"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graphicFrame>
        <p:nvGraphicFramePr>
          <p:cNvPr id="3" name="对象 2"/>
          <p:cNvGraphicFramePr/>
          <p:nvPr>
            <p:custDataLst>
              <p:tags r:id="rId1"/>
            </p:custDataLst>
          </p:nvPr>
        </p:nvGraphicFramePr>
        <p:xfrm>
          <a:off x="50800" y="4754880"/>
          <a:ext cx="9211310" cy="1455420"/>
        </p:xfrm>
        <a:graphic>
          <a:graphicData uri="http://schemas.openxmlformats.org/presentationml/2006/ole">
            <mc:AlternateContent xmlns:mc="http://schemas.openxmlformats.org/markup-compatibility/2006">
              <mc:Choice xmlns:v="urn:schemas-microsoft-com:vml" Requires="v">
                <p:oleObj r:id="rId4" imgW="5209540" imgH="922020" progId="Equation.KSEE3">
                  <p:embed/>
                </p:oleObj>
              </mc:Choice>
              <mc:Fallback>
                <p:oleObj r:id="rId4" imgW="5209540" imgH="922020" progId="Equation.KSEE3">
                  <p:embed/>
                  <p:pic>
                    <p:nvPicPr>
                      <p:cNvPr id="0" name="图片 4"/>
                      <p:cNvPicPr/>
                      <p:nvPr/>
                    </p:nvPicPr>
                    <p:blipFill>
                      <a:blip r:embed="rId5"/>
                      <a:stretch>
                        <a:fillRect/>
                      </a:stretch>
                    </p:blipFill>
                    <p:spPr>
                      <a:xfrm>
                        <a:off x="50800" y="4754880"/>
                        <a:ext cx="9211310" cy="14554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3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6.2.2  </a:t>
            </a:r>
            <a:r>
              <a:rPr kumimoji="1" lang="zh-CN" altLang="en-US" kern="1200" dirty="0">
                <a:latin typeface="微软雅黑" panose="020B0503020204020204" pitchFamily="34" charset="-122"/>
                <a:ea typeface="微软雅黑" panose="020B0503020204020204" pitchFamily="34" charset="-122"/>
                <a:cs typeface="+mj-cs"/>
              </a:rPr>
              <a:t>时序系统</a:t>
            </a:r>
          </a:p>
        </p:txBody>
      </p:sp>
      <p:sp>
        <p:nvSpPr>
          <p:cNvPr id="52227" name="Rectangle 3"/>
          <p:cNvSpPr>
            <a:spLocks noGrp="1"/>
          </p:cNvSpPr>
          <p:nvPr>
            <p:ph idx="1"/>
          </p:nvPr>
        </p:nvSpPr>
        <p:spPr>
          <a:xfrm>
            <a:off x="533400" y="1143000"/>
            <a:ext cx="8229600" cy="51054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时序系统是控制器的心脏，由它为指令的执行提供各种定时信号。通常，设计时序系统主要是针对同步控制方式的。</a:t>
            </a:r>
          </a:p>
          <a:p>
            <a:pPr eaLnBrk="1" hangingPunct="1">
              <a:buSzPct val="70000"/>
            </a:pP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en-US" altLang="zh-CN" kern="1200" dirty="0">
                <a:latin typeface="微软雅黑" panose="020B0503020204020204" pitchFamily="34" charset="-122"/>
                <a:ea typeface="微软雅黑" panose="020B0503020204020204" pitchFamily="34" charset="-122"/>
                <a:cs typeface="+mn-cs"/>
              </a:rPr>
              <a:t>1</a:t>
            </a:r>
            <a:r>
              <a:rPr kumimoji="1" lang="zh-CN" altLang="en-US" kern="1200" dirty="0">
                <a:latin typeface="微软雅黑" panose="020B0503020204020204" pitchFamily="34" charset="-122"/>
                <a:ea typeface="微软雅黑" panose="020B0503020204020204" pitchFamily="34" charset="-122"/>
                <a:cs typeface="+mn-cs"/>
              </a:rPr>
              <a:t>．指令周期与机器周期</a:t>
            </a: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指令周期</a:t>
            </a:r>
            <a:r>
              <a:rPr kumimoji="1" lang="zh-CN" altLang="en-US" sz="2800" kern="1200" dirty="0">
                <a:latin typeface="微软雅黑" panose="020B0503020204020204" pitchFamily="34" charset="-122"/>
                <a:ea typeface="微软雅黑" panose="020B0503020204020204" pitchFamily="34" charset="-122"/>
                <a:cs typeface="+mn-cs"/>
              </a:rPr>
              <a:t>：从取指令、分析指令到执行完一条指令所需的全部时间。</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由于各种指令的操作功能不同，繁简程度不同，因此各种指令的指令周期也不尽相同。</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A86C3292-3513-4A21-82FE-1722A2D118F1}"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idx="1"/>
          </p:nvPr>
        </p:nvSpPr>
        <p:spPr>
          <a:xfrm>
            <a:off x="685800" y="687388"/>
            <a:ext cx="7772400" cy="5334000"/>
          </a:xfrm>
        </p:spPr>
        <p:txBody>
          <a:bodyPr vert="horz" wrap="square" lIns="91440" tIns="45720" rIns="91440" bIns="45720" anchor="t" anchorCtr="0"/>
          <a:lstStyle/>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机器周期（</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CPU</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周期</a:t>
            </a:r>
            <a:r>
              <a:rPr kumimoji="1" lang="zh-CN" altLang="en-US" sz="2800" kern="1200" dirty="0">
                <a:latin typeface="微软雅黑" panose="020B0503020204020204" pitchFamily="34" charset="-122"/>
                <a:ea typeface="微软雅黑" panose="020B0503020204020204" pitchFamily="34" charset="-122"/>
                <a:cs typeface="+mn-cs"/>
              </a:rPr>
              <a:t>）：指令周期中的某一工作阶段所需的时间。在指令执行过程中，各机器周期相对独立。</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一条指令的指令周期由若干个机器周期所组成，</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每个机器周期完成一个基本操作</a:t>
            </a:r>
            <a:r>
              <a:rPr kumimoji="1" lang="zh-CN" altLang="en-US" sz="2800" kern="1200" dirty="0">
                <a:latin typeface="微软雅黑" panose="020B0503020204020204" pitchFamily="34" charset="-122"/>
                <a:ea typeface="微软雅黑" panose="020B0503020204020204" pitchFamily="34" charset="-122"/>
                <a:cs typeface="+mn-cs"/>
              </a:rPr>
              <a:t>。所以机器周期也称为</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基本周期</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一般机器的</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周期有取指周期、取数周期、执行周期，中断周期等。</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2D5522E4-80D6-4AFE-89AF-7D7AAF600D69}"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121</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idx="1"/>
          </p:nvPr>
        </p:nvSpPr>
        <p:spPr>
          <a:xfrm>
            <a:off x="685800" y="685800"/>
            <a:ext cx="7772400" cy="52578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每个机器周期设置一个周期状态触发器与之对应，机器运行于哪个周期，与其对应的周期状态触发器被置为“</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。显然，机器运行的任何时刻都只能建立一个周期状态，因此同一时刻只能有一个周期状态触发器被置为“</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不同工作周期所占的时间可以不等。由于</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内部操作速度快，而</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访存所花时间较长，所以许多计算机系统往往以</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主存周期</a:t>
            </a:r>
            <a:r>
              <a:rPr kumimoji="1" lang="zh-CN" altLang="en-US" sz="2800" kern="1200" dirty="0">
                <a:latin typeface="微软雅黑" panose="020B0503020204020204" pitchFamily="34" charset="-122"/>
                <a:ea typeface="微软雅黑" panose="020B0503020204020204" pitchFamily="34" charset="-122"/>
                <a:cs typeface="+mn-cs"/>
              </a:rPr>
              <a:t>为基础来规定</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周期，以便二者工作协调配合。</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1A09964-088B-4418-A2AF-67FC1F288D0A}"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idx="1"/>
          </p:nvPr>
        </p:nvSpPr>
        <p:spPr>
          <a:xfrm>
            <a:off x="533400" y="1066800"/>
            <a:ext cx="7772400" cy="5105400"/>
          </a:xfrm>
        </p:spPr>
        <p:txBody>
          <a:bodyPr vert="horz" wrap="square" lIns="91440" tIns="45720" rIns="91440" bIns="45720" anchor="t" anchorCtr="0"/>
          <a:lstStyle/>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把一个机器周期等分成若干个时间区间，每一时间区间称为一个</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节拍</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一个节拍对应一个电位信号，控制一个或几个微操作的执行。</a:t>
            </a:r>
          </a:p>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在一个机器周期内，要完成若干个微操作，这些微操作不但需要占用一定的时间，而且有一定的先后次序。因此，在同步控制方式中，基本的控制方法就是把一个机器周期等分成若干个节拍，每一个节拍完成一步基本操作，如一次传送、一次加减运算等。</a:t>
            </a:r>
          </a:p>
          <a:p>
            <a:pPr eaLnBrk="1" hangingPunct="1">
              <a:lnSpc>
                <a:spcPct val="90000"/>
              </a:lnSpc>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一个节拍电位信号的宽度取决于</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CPU</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完成一个基本操作的时间</a:t>
            </a:r>
            <a:r>
              <a:rPr kumimoji="1" lang="zh-CN" altLang="en-US" sz="2800" kern="1200" dirty="0">
                <a:latin typeface="微软雅黑" panose="020B0503020204020204" pitchFamily="34" charset="-122"/>
                <a:ea typeface="微软雅黑" panose="020B0503020204020204" pitchFamily="34" charset="-122"/>
                <a:cs typeface="+mn-cs"/>
              </a:rPr>
              <a:t>。 </a:t>
            </a:r>
          </a:p>
        </p:txBody>
      </p:sp>
      <p:sp>
        <p:nvSpPr>
          <p:cNvPr id="58371" name="Rectangle 3"/>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2</a:t>
            </a:r>
            <a:r>
              <a:rPr kumimoji="1" lang="zh-CN" altLang="en-US" kern="1200" dirty="0">
                <a:latin typeface="微软雅黑" panose="020B0503020204020204" pitchFamily="34" charset="-122"/>
                <a:ea typeface="微软雅黑" panose="020B0503020204020204" pitchFamily="34" charset="-122"/>
                <a:cs typeface="+mj-cs"/>
              </a:rPr>
              <a:t>．节拍</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820FE3F4-4C38-41D2-B562-94E611BE282D}"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idx="1"/>
          </p:nvPr>
        </p:nvSpPr>
        <p:spPr>
          <a:xfrm>
            <a:off x="685800" y="1143000"/>
            <a:ext cx="7772400" cy="4800600"/>
          </a:xfrm>
        </p:spPr>
        <p:txBody>
          <a:bodyPr vert="horz" wrap="square" lIns="91440" tIns="45720" rIns="91440" bIns="45720" anchor="t" anchorCtr="0"/>
          <a:lstStyle/>
          <a:p>
            <a:pPr eaLnBrk="1" hangingPunct="1">
              <a:buSzPct val="70000"/>
            </a:pPr>
            <a:r>
              <a:rPr kumimoji="1" lang="en-US" altLang="zh-CN" kern="1200" dirty="0">
                <a:latin typeface="微软雅黑" panose="020B0503020204020204" pitchFamily="34" charset="-122"/>
                <a:ea typeface="微软雅黑" panose="020B0503020204020204" pitchFamily="34" charset="-122"/>
                <a:cs typeface="+mn-cs"/>
              </a:rPr>
              <a:t> </a:t>
            </a:r>
            <a:r>
              <a:rPr kumimoji="1" lang="zh-CN" altLang="en-US" sz="2800" kern="1200" dirty="0">
                <a:latin typeface="微软雅黑" panose="020B0503020204020204" pitchFamily="34" charset="-122"/>
                <a:ea typeface="微软雅黑" panose="020B0503020204020204" pitchFamily="34" charset="-122"/>
                <a:cs typeface="+mn-cs"/>
              </a:rPr>
              <a:t>节拍提供了一项基本操作所需的时间分段，但有的操作如打入寄存器，还需严格的定时脉冲，以确定在哪一时刻打入。节拍的切换，也需要严格的同步定时。所以在一个节拍内，有时还需要设置一个或几个工作脉冲，用于寄存器的复位和接收数据等。</a:t>
            </a: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脉冲</a:t>
            </a:r>
            <a:r>
              <a:rPr kumimoji="1" lang="zh-CN" altLang="en-US" sz="2800" kern="1200" dirty="0">
                <a:latin typeface="微软雅黑" panose="020B0503020204020204" pitchFamily="34" charset="-122"/>
                <a:ea typeface="微软雅黑" panose="020B0503020204020204" pitchFamily="34" charset="-122"/>
                <a:cs typeface="+mn-cs"/>
              </a:rPr>
              <a:t>：一个节拍内设置的一个或几个工作脉冲。</a:t>
            </a:r>
          </a:p>
        </p:txBody>
      </p:sp>
      <p:sp>
        <p:nvSpPr>
          <p:cNvPr id="59395" name="Rectangle 3"/>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3. </a:t>
            </a:r>
            <a:r>
              <a:rPr kumimoji="1" lang="zh-CN" altLang="en-US" kern="1200" dirty="0">
                <a:latin typeface="微软雅黑" panose="020B0503020204020204" pitchFamily="34" charset="-122"/>
                <a:ea typeface="微软雅黑" panose="020B0503020204020204" pitchFamily="34" charset="-122"/>
                <a:cs typeface="+mj-cs"/>
              </a:rPr>
              <a:t>脉冲（定时脉冲）</a:t>
            </a:r>
            <a:endParaRPr kumimoji="1" lang="zh-CN" altLang="en-US" sz="4000" kern="1200" dirty="0">
              <a:latin typeface="微软雅黑" panose="020B0503020204020204" pitchFamily="34" charset="-122"/>
              <a:ea typeface="微软雅黑" panose="020B0503020204020204" pitchFamily="34" charset="-122"/>
              <a:cs typeface="+mj-cs"/>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7DA78F33-BECB-49B2-BFF8-4EE6D1D5CE83}"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idx="1"/>
          </p:nvPr>
        </p:nvSpPr>
        <p:spPr>
          <a:xfrm>
            <a:off x="685800" y="685800"/>
            <a:ext cx="7772400" cy="52578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常见的设计是在每个节拍的末尾发一次工作脉冲，脉冲前沿可用来打入运算结果（或传送），脉冲后沿则实现周期的切换。</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也有的计算机，在一个节拍中先后发出几个工作脉冲，有的脉冲位于节拍前端，可用作清除脉冲；有的脉冲位于中部，用作控制外围设备的输入</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输出脉冲；有的脉冲位于尾部，前沿用作</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内部的打入，后沿实现周期切换。</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4680437-3613-4991-AF36-9CEEA3659226}"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idx="1"/>
          </p:nvPr>
        </p:nvSpPr>
        <p:spPr>
          <a:xfrm>
            <a:off x="323850" y="533400"/>
            <a:ext cx="8351838" cy="18161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周期、节拍、脉冲构成了三级时序系统，它们之间关系如下图所示。图中包括两个机器周期</a:t>
            </a:r>
            <a:r>
              <a:rPr kumimoji="1" lang="en-US" altLang="zh-CN" sz="2800" kern="1200" dirty="0">
                <a:latin typeface="微软雅黑" panose="020B0503020204020204" pitchFamily="34" charset="-122"/>
                <a:ea typeface="微软雅黑" panose="020B0503020204020204" pitchFamily="34" charset="-122"/>
                <a:cs typeface="+mn-cs"/>
              </a:rPr>
              <a:t>M</a:t>
            </a:r>
            <a:r>
              <a:rPr kumimoji="1" lang="en-US" altLang="zh-CN" sz="2800" kern="1200" baseline="-250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M</a:t>
            </a:r>
            <a:r>
              <a:rPr kumimoji="1" lang="en-US" altLang="zh-CN" sz="2800" kern="1200" baseline="-25000" dirty="0">
                <a:latin typeface="微软雅黑" panose="020B0503020204020204" pitchFamily="34" charset="-122"/>
                <a:ea typeface="微软雅黑" panose="020B0503020204020204" pitchFamily="34" charset="-122"/>
                <a:cs typeface="+mn-cs"/>
              </a:rPr>
              <a:t>2</a:t>
            </a:r>
            <a:r>
              <a:rPr kumimoji="1" lang="zh-CN" altLang="en-US" sz="2800" kern="1200" dirty="0">
                <a:latin typeface="微软雅黑" panose="020B0503020204020204" pitchFamily="34" charset="-122"/>
                <a:ea typeface="微软雅黑" panose="020B0503020204020204" pitchFamily="34" charset="-122"/>
                <a:cs typeface="+mn-cs"/>
              </a:rPr>
              <a:t>，每个周期包含四个节拍</a:t>
            </a:r>
            <a:r>
              <a:rPr kumimoji="1" lang="en-US" altLang="zh-CN" sz="2800" kern="1200" dirty="0">
                <a:latin typeface="微软雅黑" panose="020B0503020204020204" pitchFamily="34" charset="-122"/>
                <a:ea typeface="微软雅黑" panose="020B0503020204020204" pitchFamily="34" charset="-122"/>
                <a:cs typeface="+mn-cs"/>
              </a:rPr>
              <a:t>W</a:t>
            </a:r>
            <a:r>
              <a:rPr kumimoji="1" lang="en-US" altLang="zh-CN" sz="2800" kern="1200" baseline="-25000" dirty="0">
                <a:latin typeface="微软雅黑" panose="020B0503020204020204" pitchFamily="34" charset="-122"/>
                <a:ea typeface="微软雅黑" panose="020B0503020204020204" pitchFamily="34" charset="-122"/>
                <a:cs typeface="+mn-cs"/>
              </a:rPr>
              <a:t>0</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W</a:t>
            </a:r>
            <a:r>
              <a:rPr kumimoji="1" lang="en-US" altLang="zh-CN" sz="2800" kern="1200" baseline="-250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，每个节拍内有一个脉冲</a:t>
            </a:r>
            <a:r>
              <a:rPr kumimoji="1" lang="en-US" altLang="zh-CN" sz="2800" kern="1200" dirty="0">
                <a:latin typeface="微软雅黑" panose="020B0503020204020204" pitchFamily="34" charset="-122"/>
                <a:ea typeface="微软雅黑" panose="020B0503020204020204" pitchFamily="34" charset="-122"/>
                <a:cs typeface="+mn-cs"/>
              </a:rPr>
              <a:t>P</a:t>
            </a:r>
            <a:r>
              <a:rPr kumimoji="1" lang="zh-CN" altLang="en-US" sz="2800" kern="1200" dirty="0">
                <a:latin typeface="微软雅黑" panose="020B0503020204020204" pitchFamily="34" charset="-122"/>
                <a:ea typeface="微软雅黑" panose="020B0503020204020204" pitchFamily="34" charset="-122"/>
                <a:cs typeface="+mn-cs"/>
              </a:rPr>
              <a:t>。</a:t>
            </a:r>
          </a:p>
        </p:txBody>
      </p:sp>
      <p:sp>
        <p:nvSpPr>
          <p:cNvPr id="61443" name="Rectangle 3"/>
          <p:cNvSpPr/>
          <p:nvPr/>
        </p:nvSpPr>
        <p:spPr>
          <a:xfrm>
            <a:off x="2338388" y="228600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61444" name="Object 4"/>
          <p:cNvGraphicFramePr>
            <a:graphicFrameLocks noChangeAspect="1"/>
          </p:cNvGraphicFramePr>
          <p:nvPr/>
        </p:nvGraphicFramePr>
        <p:xfrm>
          <a:off x="457200" y="2362200"/>
          <a:ext cx="8382000" cy="4289425"/>
        </p:xfrm>
        <a:graphic>
          <a:graphicData uri="http://schemas.openxmlformats.org/presentationml/2006/ole">
            <mc:AlternateContent xmlns:mc="http://schemas.openxmlformats.org/markup-compatibility/2006">
              <mc:Choice xmlns:v="urn:schemas-microsoft-com:vml" Requires="v">
                <p:oleObj r:id="rId2" imgW="4591685" imgH="2339975" progId="Word.Picture.8">
                  <p:embed/>
                </p:oleObj>
              </mc:Choice>
              <mc:Fallback>
                <p:oleObj r:id="rId2" imgW="4591685" imgH="2339975" progId="Word.Picture.8">
                  <p:embed/>
                  <p:pic>
                    <p:nvPicPr>
                      <p:cNvPr id="0" name="图片 3078"/>
                      <p:cNvPicPr/>
                      <p:nvPr/>
                    </p:nvPicPr>
                    <p:blipFill>
                      <a:blip r:embed="rId3"/>
                      <a:stretch>
                        <a:fillRect/>
                      </a:stretch>
                    </p:blipFill>
                    <p:spPr>
                      <a:xfrm>
                        <a:off x="457200" y="2362200"/>
                        <a:ext cx="8382000" cy="4289425"/>
                      </a:xfrm>
                      <a:prstGeom prst="rect">
                        <a:avLst/>
                      </a:prstGeom>
                      <a:noFill/>
                      <a:ln w="38100">
                        <a:noFill/>
                        <a:miter/>
                      </a:ln>
                    </p:spPr>
                  </p:pic>
                </p:oleObj>
              </mc:Fallback>
            </mc:AlternateContent>
          </a:graphicData>
        </a:graphic>
      </p:graphicFrame>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8A04EFE-3A34-4928-9578-125305CC0034}"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126</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en-US" altLang="zh-CN" sz="3200" kern="1200" dirty="0">
                <a:latin typeface="微软雅黑" panose="020B0503020204020204" pitchFamily="34" charset="-122"/>
                <a:ea typeface="微软雅黑" panose="020B0503020204020204" pitchFamily="34" charset="-122"/>
                <a:cs typeface="+mj-cs"/>
              </a:rPr>
              <a:t> </a:t>
            </a:r>
            <a:r>
              <a:rPr kumimoji="1" lang="en-US" altLang="zh-CN" kern="1200" dirty="0">
                <a:latin typeface="微软雅黑" panose="020B0503020204020204" pitchFamily="34" charset="-122"/>
                <a:ea typeface="微软雅黑" panose="020B0503020204020204" pitchFamily="34" charset="-122"/>
                <a:cs typeface="+mj-cs"/>
              </a:rPr>
              <a:t>1</a:t>
            </a:r>
            <a:r>
              <a:rPr kumimoji="1" lang="zh-CN" altLang="en-US" kern="1200" dirty="0">
                <a:latin typeface="微软雅黑" panose="020B0503020204020204" pitchFamily="34" charset="-122"/>
                <a:ea typeface="微软雅黑" panose="020B0503020204020204" pitchFamily="34" charset="-122"/>
                <a:cs typeface="+mj-cs"/>
              </a:rPr>
              <a:t>．</a:t>
            </a:r>
            <a:r>
              <a:rPr kumimoji="1" lang="zh-CN" altLang="en-US" kern="1200" dirty="0">
                <a:solidFill>
                  <a:schemeClr val="tx1"/>
                </a:solidFill>
                <a:latin typeface="微软雅黑" panose="020B0503020204020204" pitchFamily="34" charset="-122"/>
                <a:ea typeface="微软雅黑" panose="020B0503020204020204" pitchFamily="34" charset="-122"/>
                <a:cs typeface="+mj-cs"/>
              </a:rPr>
              <a:t>单总线结构</a:t>
            </a:r>
          </a:p>
        </p:txBody>
      </p:sp>
      <p:sp>
        <p:nvSpPr>
          <p:cNvPr id="69635" name="Rectangle 3"/>
          <p:cNvSpPr>
            <a:spLocks noGrp="1"/>
          </p:cNvSpPr>
          <p:nvPr>
            <p:ph idx="1"/>
          </p:nvPr>
        </p:nvSpPr>
        <p:spPr>
          <a:xfrm>
            <a:off x="457200" y="1143000"/>
            <a:ext cx="8153400" cy="5257800"/>
          </a:xfrm>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内部采用单总线</a:t>
            </a:r>
            <a:r>
              <a:rPr kumimoji="1" lang="en-US" altLang="zh-CN" sz="2800" kern="1200" dirty="0">
                <a:latin typeface="微软雅黑" panose="020B0503020204020204" pitchFamily="34" charset="-122"/>
                <a:ea typeface="微软雅黑" panose="020B0503020204020204" pitchFamily="34" charset="-122"/>
                <a:cs typeface="+mn-cs"/>
              </a:rPr>
              <a:t>IBUS</a:t>
            </a:r>
            <a:r>
              <a:rPr kumimoji="1" lang="zh-CN" altLang="en-US" sz="2800" kern="1200" dirty="0">
                <a:latin typeface="微软雅黑" panose="020B0503020204020204" pitchFamily="34" charset="-122"/>
                <a:ea typeface="微软雅黑" panose="020B0503020204020204" pitchFamily="34" charset="-122"/>
                <a:cs typeface="+mn-cs"/>
              </a:rPr>
              <a:t>将寄存器和算术逻辑运算部件连接起来。</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、主存、</a:t>
            </a:r>
            <a:r>
              <a:rPr kumimoji="1" lang="en-US" altLang="zh-CN" sz="2800" kern="1200" dirty="0">
                <a:latin typeface="微软雅黑" panose="020B0503020204020204" pitchFamily="34" charset="-122"/>
                <a:ea typeface="微软雅黑" panose="020B0503020204020204" pitchFamily="34" charset="-122"/>
                <a:cs typeface="+mn-cs"/>
              </a:rPr>
              <a:t>I/O</a:t>
            </a:r>
            <a:r>
              <a:rPr kumimoji="1" lang="zh-CN" altLang="en-US" sz="2800" kern="1200" dirty="0">
                <a:latin typeface="微软雅黑" panose="020B0503020204020204" pitchFamily="34" charset="-122"/>
                <a:ea typeface="微软雅黑" panose="020B0503020204020204" pitchFamily="34" charset="-122"/>
                <a:cs typeface="+mn-cs"/>
              </a:rPr>
              <a:t>设备也通过一组单总线（系统总线）连接起来。</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在单总线结构中，</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内部的任何两个部件间的数据传送都必须经过单总线</a:t>
            </a:r>
            <a:r>
              <a:rPr kumimoji="1" lang="en-US" altLang="zh-CN" sz="2800" kern="1200" dirty="0">
                <a:latin typeface="微软雅黑" panose="020B0503020204020204" pitchFamily="34" charset="-122"/>
                <a:ea typeface="微软雅黑" panose="020B0503020204020204" pitchFamily="34" charset="-122"/>
                <a:cs typeface="+mn-cs"/>
              </a:rPr>
              <a:t>IBUS</a:t>
            </a:r>
            <a:r>
              <a:rPr kumimoji="1" lang="zh-CN" altLang="en-US" sz="2800" kern="1200" dirty="0">
                <a:latin typeface="微软雅黑" panose="020B0503020204020204" pitchFamily="34" charset="-122"/>
                <a:ea typeface="微软雅黑" panose="020B0503020204020204" pitchFamily="34" charset="-122"/>
                <a:cs typeface="+mn-cs"/>
              </a:rPr>
              <a:t>，因此单总线结构的控制比较简单，但传送速度受到限制。在一些微、小型机中常采用这种结构。</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874FA9F8-DE3B-488B-B0A7-8946A52CA677}"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127</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p:nvPr/>
        </p:nvSpPr>
        <p:spPr>
          <a:xfrm>
            <a:off x="2328863" y="164782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pic>
        <p:nvPicPr>
          <p:cNvPr id="70659" name="Picture 3" descr="单总线"/>
          <p:cNvPicPr>
            <a:picLocks noChangeAspect="1"/>
          </p:cNvPicPr>
          <p:nvPr/>
        </p:nvPicPr>
        <p:blipFill>
          <a:blip r:embed="rId2"/>
          <a:stretch>
            <a:fillRect/>
          </a:stretch>
        </p:blipFill>
        <p:spPr>
          <a:xfrm>
            <a:off x="250825" y="990600"/>
            <a:ext cx="8491538" cy="5678488"/>
          </a:xfrm>
          <a:prstGeom prst="rect">
            <a:avLst/>
          </a:prstGeom>
          <a:noFill/>
          <a:ln w="9525">
            <a:noFill/>
          </a:ln>
        </p:spPr>
      </p:pic>
      <p:sp>
        <p:nvSpPr>
          <p:cNvPr id="70660" name="Rectangle 4"/>
          <p:cNvSpPr>
            <a:spLocks noGrp="1"/>
          </p:cNvSpPr>
          <p:nvPr>
            <p:ph type="title"/>
          </p:nvPr>
        </p:nvSpPr>
        <p:spPr>
          <a:xfrm>
            <a:off x="381000" y="304800"/>
            <a:ext cx="8001000" cy="838200"/>
          </a:xfrm>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单总线结构的</a:t>
            </a:r>
            <a:r>
              <a:rPr kumimoji="1" lang="en-US" altLang="zh-CN" kern="1200" dirty="0">
                <a:latin typeface="微软雅黑" panose="020B0503020204020204" pitchFamily="34" charset="-122"/>
                <a:ea typeface="微软雅黑" panose="020B0503020204020204" pitchFamily="34" charset="-122"/>
                <a:cs typeface="+mj-cs"/>
              </a:rPr>
              <a:t>CPU</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EF83335-5C1E-4621-927F-17C65B20E5D5}"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128</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vert="horz" wrap="square" lIns="91440" tIns="45720" rIns="91440" bIns="45720" anchor="ctr" anchorCtr="0"/>
          <a:lstStyle/>
          <a:p>
            <a:pPr eaLnBrk="1" hangingPunct="1"/>
            <a:r>
              <a:rPr kumimoji="1" lang="en-US" altLang="zh-CN" sz="4000" kern="1200" dirty="0">
                <a:latin typeface="微软雅黑" panose="020B0503020204020204" pitchFamily="34" charset="-122"/>
                <a:ea typeface="微软雅黑" panose="020B0503020204020204" pitchFamily="34" charset="-122"/>
                <a:cs typeface="+mj-cs"/>
              </a:rPr>
              <a:t>2.</a:t>
            </a:r>
            <a:r>
              <a:rPr kumimoji="1" lang="en-US" altLang="zh-CN" sz="4000" kern="1200" dirty="0">
                <a:solidFill>
                  <a:srgbClr val="FFFF00"/>
                </a:solidFill>
                <a:latin typeface="微软雅黑" panose="020B0503020204020204" pitchFamily="34" charset="-122"/>
                <a:ea typeface="微软雅黑" panose="020B0503020204020204" pitchFamily="34" charset="-122"/>
                <a:cs typeface="+mj-cs"/>
              </a:rPr>
              <a:t> </a:t>
            </a:r>
            <a:r>
              <a:rPr kumimoji="1" lang="zh-CN" altLang="en-US" sz="4000" kern="1200" dirty="0">
                <a:solidFill>
                  <a:schemeClr val="tx1"/>
                </a:solidFill>
                <a:latin typeface="微软雅黑" panose="020B0503020204020204" pitchFamily="34" charset="-122"/>
                <a:ea typeface="微软雅黑" panose="020B0503020204020204" pitchFamily="34" charset="-122"/>
                <a:cs typeface="+mj-cs"/>
              </a:rPr>
              <a:t>双总线结构</a:t>
            </a:r>
          </a:p>
        </p:txBody>
      </p:sp>
      <p:sp>
        <p:nvSpPr>
          <p:cNvPr id="71683" name="Rectangle 3"/>
          <p:cNvSpPr>
            <a:spLocks noGrp="1"/>
          </p:cNvSpPr>
          <p:nvPr>
            <p:ph idx="1"/>
          </p:nvPr>
        </p:nvSpPr>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内部通过</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B</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总线</a:t>
            </a:r>
            <a:r>
              <a:rPr kumimoji="1" lang="zh-CN" altLang="en-US" sz="2800" kern="1200" dirty="0">
                <a:latin typeface="微软雅黑" panose="020B0503020204020204" pitchFamily="34" charset="-122"/>
                <a:ea typeface="微软雅黑" panose="020B0503020204020204" pitchFamily="34" charset="-122"/>
                <a:cs typeface="+mn-cs"/>
              </a:rPr>
              <a:t>（接收总线）和</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F</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总线</a:t>
            </a:r>
            <a:r>
              <a:rPr kumimoji="1" lang="zh-CN" altLang="en-US" sz="2800" kern="1200" dirty="0">
                <a:latin typeface="微软雅黑" panose="020B0503020204020204" pitchFamily="34" charset="-122"/>
                <a:ea typeface="微软雅黑" panose="020B0503020204020204" pitchFamily="34" charset="-122"/>
                <a:cs typeface="+mn-cs"/>
              </a:rPr>
              <a:t>（发送总线），将寄存器和算术逻辑运算部件连接起来。各寄存器可通过控制门，建立寄存器与总线之间的联系。</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通过地址总线</a:t>
            </a:r>
            <a:r>
              <a:rPr kumimoji="1" lang="en-US" altLang="zh-CN" sz="2800" kern="1200" dirty="0">
                <a:latin typeface="微软雅黑" panose="020B0503020204020204" pitchFamily="34" charset="-122"/>
                <a:ea typeface="微软雅黑" panose="020B0503020204020204" pitchFamily="34" charset="-122"/>
                <a:cs typeface="+mn-cs"/>
              </a:rPr>
              <a:t>ABUS</a:t>
            </a:r>
            <a:r>
              <a:rPr kumimoji="1" lang="zh-CN" altLang="en-US" sz="2800" kern="1200" dirty="0">
                <a:latin typeface="微软雅黑" panose="020B0503020204020204" pitchFamily="34" charset="-122"/>
                <a:ea typeface="微软雅黑" panose="020B0503020204020204" pitchFamily="34" charset="-122"/>
                <a:cs typeface="+mn-cs"/>
              </a:rPr>
              <a:t>和数据总线</a:t>
            </a:r>
            <a:r>
              <a:rPr kumimoji="1" lang="en-US" altLang="zh-CN" sz="2800" kern="1200" dirty="0">
                <a:latin typeface="微软雅黑" panose="020B0503020204020204" pitchFamily="34" charset="-122"/>
                <a:ea typeface="微软雅黑" panose="020B0503020204020204" pitchFamily="34" charset="-122"/>
                <a:cs typeface="+mn-cs"/>
              </a:rPr>
              <a:t>DBUS</a:t>
            </a:r>
            <a:r>
              <a:rPr kumimoji="1" lang="zh-CN" altLang="en-US" sz="2800" kern="1200" dirty="0">
                <a:latin typeface="微软雅黑" panose="020B0503020204020204" pitchFamily="34" charset="-122"/>
                <a:ea typeface="微软雅黑" panose="020B0503020204020204" pitchFamily="34" charset="-122"/>
                <a:cs typeface="+mn-cs"/>
              </a:rPr>
              <a:t>与主存、</a:t>
            </a:r>
            <a:r>
              <a:rPr kumimoji="1" lang="en-US" altLang="zh-CN" sz="2800" kern="1200" dirty="0">
                <a:latin typeface="微软雅黑" panose="020B0503020204020204" pitchFamily="34" charset="-122"/>
                <a:ea typeface="微软雅黑" panose="020B0503020204020204" pitchFamily="34" charset="-122"/>
                <a:cs typeface="+mn-cs"/>
              </a:rPr>
              <a:t>I/O</a:t>
            </a:r>
            <a:r>
              <a:rPr kumimoji="1" lang="zh-CN" altLang="en-US" sz="2800" kern="1200" dirty="0">
                <a:latin typeface="微软雅黑" panose="020B0503020204020204" pitchFamily="34" charset="-122"/>
                <a:ea typeface="微软雅黑" panose="020B0503020204020204" pitchFamily="34" charset="-122"/>
                <a:cs typeface="+mn-cs"/>
              </a:rPr>
              <a:t>设备连接。</a:t>
            </a:r>
          </a:p>
          <a:p>
            <a:pPr eaLnBrk="1" hangingPunct="1">
              <a:buSzPct val="70000"/>
              <a:buFontTx/>
              <a:buNone/>
            </a:pPr>
            <a:endParaRPr kumimoji="1" lang="en-US" altLang="zh-CN" sz="2800" kern="1200" dirty="0">
              <a:latin typeface="微软雅黑" panose="020B0503020204020204" pitchFamily="34" charset="-122"/>
              <a:ea typeface="微软雅黑" panose="020B0503020204020204" pitchFamily="34" charset="-122"/>
              <a:cs typeface="+mn-cs"/>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7486A6F5-FF46-43AC-988F-37330236C173}"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129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计算机中的信息表示</a:t>
            </a:r>
          </a:p>
        </p:txBody>
      </p:sp>
      <p:sp>
        <p:nvSpPr>
          <p:cNvPr id="3" name="内容占位符 2"/>
          <p:cNvSpPr>
            <a:spLocks noGrp="1"/>
          </p:cNvSpPr>
          <p:nvPr>
            <p:ph idx="1"/>
          </p:nvPr>
        </p:nvSpPr>
        <p:spPr/>
        <p:txBody>
          <a:bodyPr/>
          <a:lstStyle/>
          <a:p>
            <a:pPr eaLnBrk="1" hangingPunct="1">
              <a:buSzPct val="70000"/>
            </a:pPr>
            <a:r>
              <a:rPr lang="zh-CN" altLang="en-US" sz="3200" dirty="0">
                <a:latin typeface="Microsoft YaHei UI" panose="020B0503020204020204" pitchFamily="34" charset="-122"/>
                <a:ea typeface="Microsoft YaHei UI" panose="020B0503020204020204" pitchFamily="34" charset="-122"/>
                <a:sym typeface="+mn-ea"/>
              </a:rPr>
              <a:t>计算机中数制与数制转换方法</a:t>
            </a:r>
            <a:endParaRPr kumimoji="1" lang="zh-CN" altLang="en-US" sz="32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lang="zh-CN" altLang="en-US" sz="3200" dirty="0">
                <a:latin typeface="Microsoft YaHei UI" panose="020B0503020204020204" pitchFamily="34" charset="-122"/>
                <a:ea typeface="Microsoft YaHei UI" panose="020B0503020204020204" pitchFamily="34" charset="-122"/>
                <a:sym typeface="+mn-ea"/>
              </a:rPr>
              <a:t>计算机中数值数据的表示</a:t>
            </a:r>
            <a:endParaRPr kumimoji="1" lang="zh-CN" altLang="en-US" sz="3200" kern="1200" dirty="0">
              <a:latin typeface="Microsoft YaHei UI" panose="020B0503020204020204" pitchFamily="34" charset="-122"/>
              <a:ea typeface="Microsoft YaHei UI" panose="020B0503020204020204" pitchFamily="34" charset="-122"/>
              <a:cs typeface="+mn-cs"/>
            </a:endParaRPr>
          </a:p>
          <a:p>
            <a:pPr lvl="1" eaLnBrk="1" hangingPunct="1"/>
            <a:r>
              <a:rPr lang="zh-CN" altLang="en-US" sz="3200" dirty="0">
                <a:latin typeface="Microsoft YaHei UI" panose="020B0503020204020204" pitchFamily="34" charset="-122"/>
                <a:ea typeface="Microsoft YaHei UI" panose="020B0503020204020204" pitchFamily="34" charset="-122"/>
                <a:sym typeface="+mn-ea"/>
              </a:rPr>
              <a:t>机器数的概念</a:t>
            </a:r>
            <a:endParaRPr kumimoji="1" lang="zh-CN" altLang="en-US" sz="3200" kern="1200" dirty="0">
              <a:latin typeface="Microsoft YaHei UI" panose="020B0503020204020204" pitchFamily="34" charset="-122"/>
              <a:ea typeface="Microsoft YaHei UI" panose="020B0503020204020204" pitchFamily="34" charset="-122"/>
              <a:cs typeface="+mn-cs"/>
            </a:endParaRPr>
          </a:p>
          <a:p>
            <a:pPr lvl="1" eaLnBrk="1" hangingPunct="1"/>
            <a:r>
              <a:rPr lang="zh-CN" altLang="en-US" sz="3200" dirty="0">
                <a:latin typeface="Microsoft YaHei UI" panose="020B0503020204020204" pitchFamily="34" charset="-122"/>
                <a:ea typeface="Microsoft YaHei UI" panose="020B0503020204020204" pitchFamily="34" charset="-122"/>
                <a:sym typeface="+mn-ea"/>
              </a:rPr>
              <a:t>原码、补码、反码、移码表示及运算方法</a:t>
            </a:r>
            <a:endParaRPr kumimoji="1" lang="zh-CN" altLang="en-US" sz="3200" kern="1200" dirty="0">
              <a:latin typeface="Microsoft YaHei UI" panose="020B0503020204020204" pitchFamily="34" charset="-122"/>
              <a:ea typeface="Microsoft YaHei UI" panose="020B0503020204020204" pitchFamily="34" charset="-122"/>
              <a:cs typeface="+mn-cs"/>
            </a:endParaRPr>
          </a:p>
          <a:p>
            <a:pPr lvl="1" eaLnBrk="1" hangingPunct="1"/>
            <a:r>
              <a:rPr lang="zh-CN" altLang="en-US" sz="3200" dirty="0">
                <a:latin typeface="Microsoft YaHei UI" panose="020B0503020204020204" pitchFamily="34" charset="-122"/>
                <a:ea typeface="Microsoft YaHei UI" panose="020B0503020204020204" pitchFamily="34" charset="-122"/>
                <a:sym typeface="+mn-ea"/>
              </a:rPr>
              <a:t>数的定点与浮点表示及运算方法</a:t>
            </a:r>
            <a:endParaRPr kumimoji="1" lang="zh-CN" altLang="en-US" sz="32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lang="zh-CN" altLang="en-US" sz="3200" dirty="0">
                <a:latin typeface="Microsoft YaHei UI" panose="020B0503020204020204" pitchFamily="34" charset="-122"/>
                <a:ea typeface="Microsoft YaHei UI" panose="020B0503020204020204" pitchFamily="34" charset="-122"/>
                <a:sym typeface="+mn-ea"/>
              </a:rPr>
              <a:t>非数值数据的表示</a:t>
            </a:r>
            <a:endParaRPr kumimoji="1" lang="zh-CN" altLang="en-US" sz="32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lang="zh-CN" altLang="en-US" sz="3200" dirty="0">
                <a:latin typeface="Microsoft YaHei UI" panose="020B0503020204020204" pitchFamily="34" charset="-122"/>
                <a:ea typeface="Microsoft YaHei UI" panose="020B0503020204020204" pitchFamily="34" charset="-122"/>
                <a:sym typeface="+mn-ea"/>
              </a:rPr>
              <a:t>十进制数串的表示</a:t>
            </a:r>
            <a:endParaRPr kumimoji="1" lang="zh-CN" altLang="en-US" sz="32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lang="zh-CN" altLang="en-US" sz="3200" dirty="0">
                <a:latin typeface="Microsoft YaHei UI" panose="020B0503020204020204" pitchFamily="34" charset="-122"/>
                <a:ea typeface="Microsoft YaHei UI" panose="020B0503020204020204" pitchFamily="34" charset="-122"/>
                <a:sym typeface="+mn-ea"/>
              </a:rPr>
              <a:t>数据校验码</a:t>
            </a:r>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xfrm>
            <a:off x="395288" y="404813"/>
            <a:ext cx="8512175" cy="554037"/>
          </a:xfrm>
        </p:spPr>
        <p:txBody>
          <a:bodyPr vert="horz" wrap="square" lIns="91440" tIns="45720" rIns="91440" bIns="45720" anchor="ctr" anchorCtr="0"/>
          <a:lstStyle/>
          <a:p>
            <a:pPr eaLnBrk="1" hangingPunct="1"/>
            <a:r>
              <a:rPr kumimoji="1" lang="zh-CN" altLang="en-US" sz="3200" kern="1200" dirty="0">
                <a:latin typeface="微软雅黑" panose="020B0503020204020204" pitchFamily="34" charset="-122"/>
                <a:ea typeface="微软雅黑" panose="020B0503020204020204" pitchFamily="34" charset="-122"/>
                <a:cs typeface="+mj-cs"/>
              </a:rPr>
              <a:t>双总线结构的</a:t>
            </a:r>
            <a:r>
              <a:rPr kumimoji="1" lang="en-US" altLang="zh-CN" sz="3200" kern="1200" dirty="0">
                <a:latin typeface="微软雅黑" panose="020B0503020204020204" pitchFamily="34" charset="-122"/>
                <a:ea typeface="微软雅黑" panose="020B0503020204020204" pitchFamily="34" charset="-122"/>
                <a:cs typeface="+mj-cs"/>
              </a:rPr>
              <a:t>CPU</a:t>
            </a:r>
            <a:endParaRPr kumimoji="1" lang="en-US" altLang="zh-CN" kern="1200" dirty="0">
              <a:latin typeface="微软雅黑" panose="020B0503020204020204" pitchFamily="34" charset="-122"/>
              <a:ea typeface="微软雅黑" panose="020B0503020204020204" pitchFamily="34" charset="-122"/>
              <a:cs typeface="+mj-cs"/>
            </a:endParaRPr>
          </a:p>
        </p:txBody>
      </p:sp>
      <p:pic>
        <p:nvPicPr>
          <p:cNvPr id="72707" name="Picture 3" descr="tu62"/>
          <p:cNvPicPr>
            <a:picLocks noChangeAspect="1"/>
          </p:cNvPicPr>
          <p:nvPr>
            <p:custDataLst>
              <p:tags r:id="rId1"/>
            </p:custDataLst>
          </p:nvPr>
        </p:nvPicPr>
        <p:blipFill>
          <a:blip r:embed="rId3"/>
          <a:stretch>
            <a:fillRect/>
          </a:stretch>
        </p:blipFill>
        <p:spPr>
          <a:xfrm>
            <a:off x="1407160" y="1118235"/>
            <a:ext cx="6329680" cy="5551170"/>
          </a:xfrm>
          <a:prstGeom prst="rect">
            <a:avLst/>
          </a:prstGeom>
          <a:noFill/>
          <a:ln w="9525">
            <a:noFill/>
          </a:ln>
        </p:spPr>
      </p:pic>
      <p:sp>
        <p:nvSpPr>
          <p:cNvPr id="72708" name="AutoShape 4">
            <a:hlinkClick r:id="" action="ppaction://hlinkshowjump?jump=lastslideviewed"/>
          </p:cNvPr>
          <p:cNvSpPr/>
          <p:nvPr/>
        </p:nvSpPr>
        <p:spPr>
          <a:xfrm>
            <a:off x="8388350" y="6308725"/>
            <a:ext cx="360363" cy="360363"/>
          </a:xfrm>
          <a:prstGeom prst="actionButtonForwardNex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53C8EB0-40AD-4794-90B4-006317589329}"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130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3. </a:t>
            </a:r>
            <a:r>
              <a:rPr kumimoji="1" lang="zh-CN" altLang="en-US" kern="1200" dirty="0">
                <a:latin typeface="微软雅黑" panose="020B0503020204020204" pitchFamily="34" charset="-122"/>
                <a:ea typeface="微软雅黑" panose="020B0503020204020204" pitchFamily="34" charset="-122"/>
                <a:cs typeface="+mj-cs"/>
              </a:rPr>
              <a:t>指令流程分析</a:t>
            </a:r>
          </a:p>
        </p:txBody>
      </p:sp>
      <p:sp>
        <p:nvSpPr>
          <p:cNvPr id="73731" name="Rectangle 3"/>
          <p:cNvSpPr>
            <a:spLocks noGrp="1"/>
          </p:cNvSpPr>
          <p:nvPr>
            <p:ph idx="1"/>
          </p:nvPr>
        </p:nvSpPr>
        <p:spPr>
          <a:xfrm>
            <a:off x="457200" y="1143000"/>
            <a:ext cx="8229600" cy="5105400"/>
          </a:xfrm>
        </p:spPr>
        <p:txBody>
          <a:bodyPr vert="horz" wrap="square" lIns="91440" tIns="45720" rIns="91440" bIns="45720" anchor="t" anchorCtr="0"/>
          <a:lstStyle/>
          <a:p>
            <a:pPr eaLnBrk="1" hangingPunct="1">
              <a:buSzPct val="70000"/>
            </a:pPr>
            <a:r>
              <a:rPr kumimoji="1" lang="zh-CN" altLang="en-US" kern="1200" dirty="0">
                <a:solidFill>
                  <a:srgbClr val="7030A0"/>
                </a:solidFill>
                <a:latin typeface="微软雅黑" panose="020B0503020204020204" pitchFamily="34" charset="-122"/>
                <a:ea typeface="微软雅黑" panose="020B0503020204020204" pitchFamily="34" charset="-122"/>
                <a:cs typeface="+mn-cs"/>
              </a:rPr>
              <a:t>指令流程</a:t>
            </a:r>
            <a:r>
              <a:rPr kumimoji="1" lang="zh-CN" altLang="en-US" kern="1200" dirty="0">
                <a:latin typeface="微软雅黑" panose="020B0503020204020204" pitchFamily="34" charset="-122"/>
                <a:ea typeface="微软雅黑" panose="020B0503020204020204" pitchFamily="34" charset="-122"/>
                <a:cs typeface="+mn-cs"/>
              </a:rPr>
              <a:t>：指令的操作过程。</a:t>
            </a:r>
          </a:p>
          <a:p>
            <a:pPr eaLnBrk="1" hangingPunct="1">
              <a:buSzPct val="70000"/>
            </a:pP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影响指令流程的因素：</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指令功能</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寻址方式</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数据通路</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ALU</a:t>
            </a:r>
            <a:r>
              <a:rPr kumimoji="1" lang="zh-CN" altLang="en-US" sz="2800" kern="1200" dirty="0">
                <a:latin typeface="微软雅黑" panose="020B0503020204020204" pitchFamily="34" charset="-122"/>
                <a:ea typeface="微软雅黑" panose="020B0503020204020204" pitchFamily="34" charset="-122"/>
                <a:cs typeface="+mn-cs"/>
              </a:rPr>
              <a:t>的功能</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指令执行的基本步骤等。</a:t>
            </a:r>
          </a:p>
          <a:p>
            <a:pPr eaLnBrk="1" hangingPunct="1">
              <a:buSzPct val="70000"/>
            </a:pPr>
            <a:endParaRPr kumimoji="1" lang="en-US" altLang="zh-CN" kern="1200" dirty="0">
              <a:latin typeface="微软雅黑" panose="020B0503020204020204" pitchFamily="34" charset="-122"/>
              <a:ea typeface="微软雅黑" panose="020B0503020204020204" pitchFamily="34" charset="-122"/>
              <a:cs typeface="+mn-cs"/>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F8BF2206-891F-4FCF-BEAB-9BA4DD8AB357}"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131</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idx="1"/>
          </p:nvPr>
        </p:nvSpPr>
        <p:spPr>
          <a:xfrm>
            <a:off x="457200" y="685800"/>
            <a:ext cx="8229600" cy="5638800"/>
          </a:xfrm>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① </a:t>
            </a:r>
            <a:r>
              <a:rPr kumimoji="1" lang="zh-CN" altLang="en-US" sz="2800" kern="1200" dirty="0">
                <a:latin typeface="微软雅黑" panose="020B0503020204020204" pitchFamily="34" charset="-122"/>
                <a:ea typeface="微软雅黑" panose="020B0503020204020204" pitchFamily="34" charset="-122"/>
                <a:cs typeface="+mn-cs"/>
              </a:rPr>
              <a:t>指令功能不同，操作数的数量不同，指令流程不同。</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② 寻址方式不同，寻找操作数的过程不同。</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③ 数据通路不同，传送数据时的控制过程不同。</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④ </a:t>
            </a:r>
            <a:r>
              <a:rPr kumimoji="1" lang="en-US" altLang="zh-CN" sz="2800" kern="1200" dirty="0">
                <a:latin typeface="微软雅黑" panose="020B0503020204020204" pitchFamily="34" charset="-122"/>
                <a:ea typeface="微软雅黑" panose="020B0503020204020204" pitchFamily="34" charset="-122"/>
                <a:cs typeface="+mn-cs"/>
              </a:rPr>
              <a:t>ALU</a:t>
            </a:r>
            <a:r>
              <a:rPr kumimoji="1" lang="zh-CN" altLang="en-US" sz="2800" kern="1200" dirty="0">
                <a:latin typeface="微软雅黑" panose="020B0503020204020204" pitchFamily="34" charset="-122"/>
                <a:ea typeface="微软雅黑" panose="020B0503020204020204" pitchFamily="34" charset="-122"/>
                <a:cs typeface="+mn-cs"/>
              </a:rPr>
              <a:t>的功能不同，指令的执行步骤不同。</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⑤ 不同的指令，执行时的基本步骤不同。如访存指令，需要访问存储器；</a:t>
            </a:r>
            <a:r>
              <a:rPr kumimoji="1" lang="en-US" altLang="zh-CN" sz="2800" kern="1200" dirty="0">
                <a:latin typeface="微软雅黑" panose="020B0503020204020204" pitchFamily="34" charset="-122"/>
                <a:ea typeface="微软雅黑" panose="020B0503020204020204" pitchFamily="34" charset="-122"/>
                <a:cs typeface="+mn-cs"/>
              </a:rPr>
              <a:t>R—R</a:t>
            </a:r>
            <a:r>
              <a:rPr kumimoji="1" lang="zh-CN" altLang="en-US" sz="2800" kern="1200" dirty="0">
                <a:latin typeface="微软雅黑" panose="020B0503020204020204" pitchFamily="34" charset="-122"/>
                <a:ea typeface="微软雅黑" panose="020B0503020204020204" pitchFamily="34" charset="-122"/>
                <a:cs typeface="+mn-cs"/>
              </a:rPr>
              <a:t>型指令不需要访存。</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AB07602-756D-4C21-8400-70097CFCA3B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132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单总线"/>
          <p:cNvPicPr>
            <a:picLocks noChangeAspect="1"/>
          </p:cNvPicPr>
          <p:nvPr/>
        </p:nvPicPr>
        <p:blipFill>
          <a:blip r:embed="rId2"/>
          <a:stretch>
            <a:fillRect/>
          </a:stretch>
        </p:blipFill>
        <p:spPr>
          <a:xfrm>
            <a:off x="539750" y="1340485"/>
            <a:ext cx="7868920" cy="5262245"/>
          </a:xfrm>
          <a:prstGeom prst="rect">
            <a:avLst/>
          </a:prstGeom>
          <a:noFill/>
          <a:ln w="9525">
            <a:noFill/>
          </a:ln>
        </p:spPr>
      </p:pic>
      <p:sp>
        <p:nvSpPr>
          <p:cNvPr id="5" name="文本框 4"/>
          <p:cNvSpPr txBox="1"/>
          <p:nvPr/>
        </p:nvSpPr>
        <p:spPr>
          <a:xfrm>
            <a:off x="467360" y="116205"/>
            <a:ext cx="8018780" cy="953135"/>
          </a:xfrm>
          <a:prstGeom prst="rect">
            <a:avLst/>
          </a:prstGeom>
          <a:noFill/>
        </p:spPr>
        <p:txBody>
          <a:bodyPr wrap="square" rtlCol="0" anchor="t">
            <a:spAutoFit/>
          </a:bodyPr>
          <a:lstStyle/>
          <a:p>
            <a:r>
              <a:rPr kumimoji="1" lang="zh-CN" altLang="en-US" sz="2800" dirty="0">
                <a:latin typeface="微软雅黑" panose="020B0503020204020204" pitchFamily="34" charset="-122"/>
                <a:ea typeface="微软雅黑" panose="020B0503020204020204" pitchFamily="34" charset="-122"/>
                <a:sym typeface="+mn-ea"/>
              </a:rPr>
              <a:t>例：分析单总线结构</a:t>
            </a:r>
            <a:r>
              <a:rPr kumimoji="1" lang="en-US" altLang="zh-CN" sz="2800" dirty="0">
                <a:latin typeface="微软雅黑" panose="020B0503020204020204" pitchFamily="34" charset="-122"/>
                <a:ea typeface="微软雅黑" panose="020B0503020204020204" pitchFamily="34" charset="-122"/>
                <a:sym typeface="+mn-ea"/>
              </a:rPr>
              <a:t>CPU</a:t>
            </a:r>
            <a:r>
              <a:rPr kumimoji="1" lang="zh-CN" altLang="en-US" sz="2800" dirty="0">
                <a:latin typeface="微软雅黑" panose="020B0503020204020204" pitchFamily="34" charset="-122"/>
                <a:ea typeface="微软雅黑" panose="020B0503020204020204" pitchFamily="34" charset="-122"/>
                <a:sym typeface="+mn-ea"/>
              </a:rPr>
              <a:t>中，指令</a:t>
            </a:r>
            <a:r>
              <a:rPr kumimoji="1" lang="en-US" altLang="zh-CN" sz="2800" dirty="0">
                <a:solidFill>
                  <a:srgbClr val="7030A0"/>
                </a:solidFill>
                <a:latin typeface="微软雅黑" panose="020B0503020204020204" pitchFamily="34" charset="-122"/>
                <a:ea typeface="微软雅黑" panose="020B0503020204020204" pitchFamily="34" charset="-122"/>
                <a:sym typeface="+mn-ea"/>
              </a:rPr>
              <a:t>ADD (R</a:t>
            </a:r>
            <a:r>
              <a:rPr kumimoji="1" lang="en-US" altLang="zh-CN" sz="2800" baseline="-25000" dirty="0">
                <a:solidFill>
                  <a:srgbClr val="7030A0"/>
                </a:solidFill>
                <a:latin typeface="微软雅黑" panose="020B0503020204020204" pitchFamily="34" charset="-122"/>
                <a:ea typeface="微软雅黑" panose="020B0503020204020204" pitchFamily="34" charset="-122"/>
                <a:sym typeface="+mn-ea"/>
              </a:rPr>
              <a:t>1</a:t>
            </a:r>
            <a:r>
              <a:rPr kumimoji="1" lang="en-US" altLang="zh-CN" sz="2800" dirty="0">
                <a:solidFill>
                  <a:srgbClr val="7030A0"/>
                </a:solidFill>
                <a:latin typeface="微软雅黑" panose="020B0503020204020204" pitchFamily="34" charset="-122"/>
                <a:ea typeface="微软雅黑" panose="020B0503020204020204" pitchFamily="34" charset="-122"/>
                <a:sym typeface="+mn-ea"/>
              </a:rPr>
              <a:t>) </a:t>
            </a:r>
            <a:r>
              <a:rPr kumimoji="1" lang="zh-CN" altLang="en-US" sz="2800" dirty="0">
                <a:solidFill>
                  <a:srgbClr val="7030A0"/>
                </a:solidFill>
                <a:latin typeface="微软雅黑" panose="020B0503020204020204" pitchFamily="34" charset="-122"/>
                <a:ea typeface="微软雅黑" panose="020B0503020204020204" pitchFamily="34" charset="-122"/>
                <a:sym typeface="+mn-ea"/>
              </a:rPr>
              <a:t>，</a:t>
            </a:r>
            <a:r>
              <a:rPr kumimoji="1" lang="en-US" altLang="zh-CN" sz="2800" dirty="0">
                <a:solidFill>
                  <a:srgbClr val="7030A0"/>
                </a:solidFill>
                <a:latin typeface="微软雅黑" panose="020B0503020204020204" pitchFamily="34" charset="-122"/>
                <a:ea typeface="微软雅黑" panose="020B0503020204020204" pitchFamily="34" charset="-122"/>
                <a:sym typeface="+mn-ea"/>
              </a:rPr>
              <a:t>R</a:t>
            </a:r>
            <a:r>
              <a:rPr kumimoji="1" lang="en-US" altLang="zh-CN" sz="2800" baseline="-25000" dirty="0">
                <a:solidFill>
                  <a:srgbClr val="7030A0"/>
                </a:solidFill>
                <a:latin typeface="微软雅黑" panose="020B0503020204020204" pitchFamily="34" charset="-122"/>
                <a:ea typeface="微软雅黑" panose="020B0503020204020204" pitchFamily="34" charset="-122"/>
                <a:sym typeface="+mn-ea"/>
              </a:rPr>
              <a:t>0</a:t>
            </a:r>
            <a:r>
              <a:rPr kumimoji="1" lang="zh-CN" altLang="en-US" sz="2800" dirty="0">
                <a:latin typeface="微软雅黑" panose="020B0503020204020204" pitchFamily="34" charset="-122"/>
                <a:ea typeface="微软雅黑" panose="020B0503020204020204" pitchFamily="34" charset="-122"/>
                <a:sym typeface="+mn-ea"/>
              </a:rPr>
              <a:t>的指令流程。</a:t>
            </a:r>
          </a:p>
        </p:txBody>
      </p:sp>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AB07602-756D-4C21-8400-70097CFCA3B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133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p:cNvSpPr>
          <p:nvPr>
            <p:ph idx="1"/>
          </p:nvPr>
        </p:nvSpPr>
        <p:spPr>
          <a:xfrm>
            <a:off x="250825" y="533400"/>
            <a:ext cx="9029065" cy="5704205"/>
          </a:xfrm>
        </p:spPr>
        <p:txBody>
          <a:bodyPr vert="horz" wrap="square" lIns="91440" tIns="45720" rIns="91440" bIns="45720" anchor="t" anchorCtr="0"/>
          <a:lstStyle/>
          <a:p>
            <a:pPr eaLnBrk="1" hangingPunct="1">
              <a:lnSpc>
                <a:spcPct val="90000"/>
              </a:lnSpc>
            </a:pPr>
            <a:r>
              <a:rPr lang="zh-CN" altLang="en-US" sz="2800" dirty="0">
                <a:latin typeface="宋体" panose="02010600030101010101" pitchFamily="2" charset="-122"/>
              </a:rPr>
              <a:t>指令流程如下：</a:t>
            </a:r>
          </a:p>
          <a:p>
            <a:pPr eaLnBrk="1" hangingPunct="1">
              <a:lnSpc>
                <a:spcPct val="90000"/>
              </a:lnSpc>
            </a:pPr>
            <a:r>
              <a:rPr lang="en-US" altLang="zh-CN" sz="2400" dirty="0">
                <a:solidFill>
                  <a:srgbClr val="FF0000"/>
                </a:solidFill>
                <a:latin typeface="Times New Roman" panose="02020603050405020304" pitchFamily="18" charset="0"/>
              </a:rPr>
              <a:t>(1)</a:t>
            </a:r>
            <a:r>
              <a:rPr lang="en-US" altLang="zh-CN" sz="2400" dirty="0">
                <a:latin typeface="Times New Roman" panose="02020603050405020304" pitchFamily="18" charset="0"/>
              </a:rPr>
              <a:t>(PC)→MAR</a:t>
            </a:r>
            <a:r>
              <a:rPr lang="zh-CN" altLang="en-US" sz="2400" dirty="0">
                <a:latin typeface="Times New Roman" panose="02020603050405020304" pitchFamily="18" charset="0"/>
              </a:rPr>
              <a:t>，</a:t>
            </a:r>
            <a:r>
              <a:rPr lang="en-US" altLang="zh-CN" sz="2400" dirty="0">
                <a:latin typeface="Times New Roman" panose="02020603050405020304" pitchFamily="18" charset="0"/>
              </a:rPr>
              <a:t>Read</a:t>
            </a:r>
            <a:r>
              <a:rPr lang="zh-CN" altLang="en-US" sz="2400" dirty="0">
                <a:latin typeface="Times New Roman" panose="02020603050405020304" pitchFamily="18" charset="0"/>
              </a:rPr>
              <a:t>，</a:t>
            </a:r>
            <a:r>
              <a:rPr lang="en-US" altLang="zh-CN" sz="2400" dirty="0">
                <a:latin typeface="Times New Roman" panose="02020603050405020304" pitchFamily="18" charset="0"/>
              </a:rPr>
              <a:t>PC→Y </a:t>
            </a:r>
            <a:r>
              <a:rPr lang="zh-CN" altLang="en-US" sz="2400" dirty="0">
                <a:latin typeface="Times New Roman" panose="02020603050405020304" pitchFamily="18" charset="0"/>
              </a:rPr>
              <a:t>；送指令地址，读主存</a:t>
            </a:r>
          </a:p>
          <a:p>
            <a:pPr eaLnBrk="1" hangingPunct="1">
              <a:lnSpc>
                <a:spcPct val="90000"/>
              </a:lnSpc>
            </a:pPr>
            <a:r>
              <a:rPr lang="en-US" altLang="zh-CN" sz="2400" dirty="0">
                <a:solidFill>
                  <a:srgbClr val="FF0000"/>
                </a:solidFill>
                <a:latin typeface="Times New Roman" panose="02020603050405020304" pitchFamily="18" charset="0"/>
              </a:rPr>
              <a:t>(2)</a:t>
            </a:r>
            <a:r>
              <a:rPr lang="en-US" altLang="zh-CN" sz="2400" dirty="0">
                <a:solidFill>
                  <a:srgbClr val="FFFF00"/>
                </a:solidFill>
                <a:latin typeface="Times New Roman" panose="02020603050405020304" pitchFamily="18" charset="0"/>
              </a:rPr>
              <a:t> </a:t>
            </a:r>
            <a:r>
              <a:rPr lang="en-US" altLang="zh-CN" sz="2400" dirty="0">
                <a:solidFill>
                  <a:schemeClr val="tx1"/>
                </a:solidFill>
                <a:latin typeface="Times New Roman" panose="02020603050405020304" pitchFamily="18" charset="0"/>
              </a:rPr>
              <a:t>(M→MDR)</a:t>
            </a:r>
            <a:r>
              <a:rPr lang="en-US" altLang="zh-CN" sz="2400" dirty="0">
                <a:latin typeface="Times New Roman" panose="02020603050405020304" pitchFamily="18" charset="0"/>
              </a:rPr>
              <a:t>→IR </a:t>
            </a:r>
            <a:r>
              <a:rPr lang="zh-CN" altLang="en-US" sz="2400" dirty="0">
                <a:latin typeface="Times New Roman" panose="02020603050405020304" pitchFamily="18" charset="0"/>
              </a:rPr>
              <a:t>，</a:t>
            </a:r>
            <a:r>
              <a:rPr lang="en-US" altLang="zh-CN" sz="2400" dirty="0">
                <a:latin typeface="Times New Roman" panose="02020603050405020304" pitchFamily="18" charset="0"/>
              </a:rPr>
              <a:t>(Y)+1 →Z </a:t>
            </a:r>
            <a:r>
              <a:rPr lang="zh-CN" altLang="en-US" sz="2400" dirty="0">
                <a:latin typeface="Times New Roman" panose="02020603050405020304" pitchFamily="18" charset="0"/>
              </a:rPr>
              <a:t>；取指令到</a:t>
            </a:r>
            <a:r>
              <a:rPr lang="en-US" altLang="zh-CN" sz="2400" dirty="0">
                <a:latin typeface="Times New Roman" panose="02020603050405020304" pitchFamily="18" charset="0"/>
              </a:rPr>
              <a:t>IR, PC</a:t>
            </a: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暂存</a:t>
            </a:r>
            <a:r>
              <a:rPr lang="en-US" altLang="zh-CN" sz="2400" dirty="0">
                <a:latin typeface="Times New Roman" panose="02020603050405020304" pitchFamily="18" charset="0"/>
              </a:rPr>
              <a:t>Z</a:t>
            </a:r>
          </a:p>
          <a:p>
            <a:pPr eaLnBrk="1" hangingPunct="1">
              <a:lnSpc>
                <a:spcPct val="90000"/>
              </a:lnSpc>
            </a:pPr>
            <a:r>
              <a:rPr lang="en-US" altLang="zh-CN" sz="2400" dirty="0">
                <a:solidFill>
                  <a:srgbClr val="FF0000"/>
                </a:solidFill>
                <a:latin typeface="Times New Roman" panose="02020603050405020304" pitchFamily="18" charset="0"/>
              </a:rPr>
              <a:t>(3)</a:t>
            </a:r>
            <a:r>
              <a:rPr lang="en-US" altLang="zh-CN" sz="2400" dirty="0">
                <a:latin typeface="Times New Roman" panose="02020603050405020304" pitchFamily="18" charset="0"/>
              </a:rPr>
              <a:t> (Z)→PC                        </a:t>
            </a:r>
            <a:r>
              <a:rPr lang="zh-CN" altLang="en-US" sz="2400" dirty="0">
                <a:latin typeface="Times New Roman" panose="02020603050405020304" pitchFamily="18" charset="0"/>
              </a:rPr>
              <a:t>；</a:t>
            </a:r>
            <a:r>
              <a:rPr lang="en-US" altLang="zh-CN" sz="2400" dirty="0">
                <a:latin typeface="Times New Roman" panose="02020603050405020304" pitchFamily="18" charset="0"/>
              </a:rPr>
              <a:t>PC</a:t>
            </a:r>
            <a:r>
              <a:rPr lang="zh-CN" altLang="en-US" sz="2400" dirty="0">
                <a:latin typeface="Times New Roman" panose="02020603050405020304" pitchFamily="18" charset="0"/>
              </a:rPr>
              <a:t>＋</a:t>
            </a:r>
            <a:r>
              <a:rPr lang="en-US" altLang="zh-CN" sz="2400" dirty="0">
                <a:latin typeface="Times New Roman" panose="02020603050405020304" pitchFamily="18" charset="0"/>
              </a:rPr>
              <a:t>1→PC</a:t>
            </a:r>
          </a:p>
          <a:p>
            <a:pPr eaLnBrk="1" hangingPunct="1">
              <a:lnSpc>
                <a:spcPct val="90000"/>
              </a:lnSpc>
            </a:pPr>
            <a:r>
              <a:rPr lang="en-US" altLang="zh-CN" sz="2400" dirty="0">
                <a:latin typeface="Times New Roman" panose="02020603050405020304" pitchFamily="18" charset="0"/>
              </a:rPr>
              <a:t>(4)(R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)→MAR</a:t>
            </a:r>
            <a:r>
              <a:rPr lang="zh-CN" altLang="en-US" sz="2400" dirty="0">
                <a:latin typeface="Times New Roman" panose="02020603050405020304" pitchFamily="18" charset="0"/>
              </a:rPr>
              <a:t>，</a:t>
            </a:r>
            <a:r>
              <a:rPr lang="en-US" altLang="zh-CN" sz="2400" dirty="0">
                <a:latin typeface="Times New Roman" panose="02020603050405020304" pitchFamily="18" charset="0"/>
              </a:rPr>
              <a:t>Read        </a:t>
            </a:r>
            <a:r>
              <a:rPr lang="zh-CN" altLang="en-US" sz="2400" dirty="0">
                <a:latin typeface="Times New Roman" panose="02020603050405020304" pitchFamily="18" charset="0"/>
              </a:rPr>
              <a:t>；送源操作数地址</a:t>
            </a:r>
          </a:p>
          <a:p>
            <a:pPr eaLnBrk="1" hangingPunct="1">
              <a:lnSpc>
                <a:spcPct val="90000"/>
              </a:lnSpc>
            </a:pPr>
            <a:r>
              <a:rPr lang="en-US" altLang="zh-CN" sz="2400" dirty="0">
                <a:latin typeface="Times New Roman" panose="02020603050405020304" pitchFamily="18" charset="0"/>
              </a:rPr>
              <a:t>(5) (M→MDR)→Y               </a:t>
            </a:r>
            <a:r>
              <a:rPr lang="zh-CN" altLang="en-US" sz="2400" dirty="0">
                <a:latin typeface="Times New Roman" panose="02020603050405020304" pitchFamily="18" charset="0"/>
              </a:rPr>
              <a:t>；取出源操作数到</a:t>
            </a:r>
            <a:r>
              <a:rPr lang="en-US" altLang="zh-CN" sz="2400" dirty="0">
                <a:latin typeface="Times New Roman" panose="02020603050405020304" pitchFamily="18" charset="0"/>
              </a:rPr>
              <a:t>Y</a:t>
            </a:r>
            <a:r>
              <a:rPr lang="zh-CN" altLang="en-US" sz="2400" dirty="0">
                <a:latin typeface="Times New Roman" panose="02020603050405020304" pitchFamily="18" charset="0"/>
              </a:rPr>
              <a:t>中</a:t>
            </a:r>
          </a:p>
          <a:p>
            <a:pPr eaLnBrk="1" hangingPunct="1">
              <a:lnSpc>
                <a:spcPct val="90000"/>
              </a:lnSpc>
            </a:pPr>
            <a:r>
              <a:rPr lang="en-US" altLang="zh-CN" sz="2400" dirty="0">
                <a:latin typeface="Times New Roman" panose="02020603050405020304" pitchFamily="18" charset="0"/>
              </a:rPr>
              <a:t>(6)(Y)</a:t>
            </a:r>
            <a:r>
              <a:rPr lang="zh-CN" altLang="en-US" sz="2400" dirty="0">
                <a:latin typeface="Times New Roman" panose="02020603050405020304" pitchFamily="18" charset="0"/>
              </a:rPr>
              <a:t>＋</a:t>
            </a:r>
            <a:r>
              <a:rPr lang="en-US" altLang="zh-CN" sz="2400" dirty="0">
                <a:latin typeface="Times New Roman" panose="02020603050405020304" pitchFamily="18" charset="0"/>
              </a:rPr>
              <a:t>(R</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)→Z               </a:t>
            </a:r>
            <a:r>
              <a:rPr lang="zh-CN" altLang="en-US" sz="2400" dirty="0">
                <a:latin typeface="Times New Roman" panose="02020603050405020304" pitchFamily="18" charset="0"/>
              </a:rPr>
              <a:t>；执行加法运算，结果暂存</a:t>
            </a:r>
            <a:r>
              <a:rPr lang="en-US" altLang="zh-CN" sz="2400" dirty="0">
                <a:latin typeface="Times New Roman" panose="02020603050405020304" pitchFamily="18" charset="0"/>
              </a:rPr>
              <a:t>Z</a:t>
            </a:r>
          </a:p>
          <a:p>
            <a:pPr eaLnBrk="1" hangingPunct="1">
              <a:lnSpc>
                <a:spcPct val="90000"/>
              </a:lnSpc>
            </a:pPr>
            <a:r>
              <a:rPr lang="en-US" altLang="zh-CN" sz="2400" dirty="0">
                <a:latin typeface="Times New Roman" panose="02020603050405020304" pitchFamily="18" charset="0"/>
              </a:rPr>
              <a:t>(7)(Z)→R</a:t>
            </a:r>
            <a:r>
              <a:rPr lang="en-US" altLang="zh-CN" sz="2400" baseline="-25000" dirty="0">
                <a:latin typeface="Times New Roman" panose="02020603050405020304" pitchFamily="18" charset="0"/>
              </a:rPr>
              <a:t>0                                 </a:t>
            </a:r>
            <a:r>
              <a:rPr lang="zh-CN" altLang="en-US" sz="2400" dirty="0">
                <a:latin typeface="Times New Roman" panose="02020603050405020304" pitchFamily="18" charset="0"/>
              </a:rPr>
              <a:t>；加法结果送回目标寄存器</a:t>
            </a:r>
          </a:p>
          <a:p>
            <a:pPr eaLnBrk="1" hangingPunct="1">
              <a:lnSpc>
                <a:spcPct val="90000"/>
              </a:lnSpc>
            </a:pPr>
            <a:endParaRPr lang="zh-CN" altLang="en-US" sz="2400" dirty="0">
              <a:solidFill>
                <a:srgbClr val="FF00FF"/>
              </a:solidFill>
              <a:latin typeface="Times New Roman" panose="02020603050405020304" pitchFamily="18" charset="0"/>
            </a:endParaRPr>
          </a:p>
          <a:p>
            <a:pPr eaLnBrk="1" hangingPunct="1">
              <a:lnSpc>
                <a:spcPct val="90000"/>
              </a:lnSpc>
            </a:pPr>
            <a:r>
              <a:rPr lang="zh-CN" altLang="en-US" sz="2400" dirty="0">
                <a:solidFill>
                  <a:srgbClr val="FF00FF"/>
                </a:solidFill>
                <a:latin typeface="Times New Roman" panose="02020603050405020304" pitchFamily="18" charset="0"/>
              </a:rPr>
              <a:t>表中</a:t>
            </a:r>
            <a:r>
              <a:rPr lang="en-US" altLang="zh-CN" sz="2400" dirty="0">
                <a:solidFill>
                  <a:srgbClr val="FF00FF"/>
                </a:solidFill>
                <a:latin typeface="Times New Roman" panose="02020603050405020304" pitchFamily="18" charset="0"/>
              </a:rPr>
              <a:t>(</a:t>
            </a:r>
            <a:r>
              <a:rPr lang="zh-CN" altLang="en-US" sz="2400" dirty="0">
                <a:solidFill>
                  <a:srgbClr val="FF00FF"/>
                </a:solidFill>
                <a:latin typeface="Times New Roman" panose="02020603050405020304" pitchFamily="18" charset="0"/>
              </a:rPr>
              <a:t>前三步是取指令，公共操作，意思相同）</a:t>
            </a:r>
          </a:p>
          <a:p>
            <a:pPr eaLnBrk="1" hangingPunct="1">
              <a:lnSpc>
                <a:spcPct val="90000"/>
              </a:lnSpc>
            </a:pPr>
            <a:r>
              <a:rPr lang="en-US" altLang="zh-CN" sz="2400" dirty="0">
                <a:solidFill>
                  <a:srgbClr val="FF0000"/>
                </a:solidFill>
                <a:latin typeface="Times New Roman" panose="02020603050405020304" pitchFamily="18" charset="0"/>
              </a:rPr>
              <a:t>(1) </a:t>
            </a:r>
            <a:r>
              <a:rPr lang="en-US" altLang="zh-CN" sz="2400" dirty="0">
                <a:latin typeface="Times New Roman" panose="02020603050405020304" pitchFamily="18" charset="0"/>
              </a:rPr>
              <a:t>(PC)→MAR</a:t>
            </a:r>
            <a:r>
              <a:rPr lang="zh-CN" altLang="en-US" sz="2400" dirty="0">
                <a:latin typeface="Times New Roman" panose="02020603050405020304" pitchFamily="18" charset="0"/>
              </a:rPr>
              <a:t>，</a:t>
            </a:r>
            <a:r>
              <a:rPr lang="en-US" altLang="zh-CN" sz="2400" dirty="0">
                <a:latin typeface="Times New Roman" panose="02020603050405020304" pitchFamily="18" charset="0"/>
              </a:rPr>
              <a:t>Read</a:t>
            </a:r>
            <a:br>
              <a:rPr lang="en-US" altLang="zh-CN" sz="2400" dirty="0">
                <a:latin typeface="Times New Roman" panose="02020603050405020304" pitchFamily="18" charset="0"/>
              </a:rPr>
            </a:br>
            <a:r>
              <a:rPr lang="en-US" altLang="zh-CN" sz="2400" dirty="0">
                <a:solidFill>
                  <a:srgbClr val="FF0000"/>
                </a:solidFill>
                <a:latin typeface="Times New Roman" panose="02020603050405020304" pitchFamily="18" charset="0"/>
              </a:rPr>
              <a:t>(2)</a:t>
            </a:r>
            <a:r>
              <a:rPr lang="en-US" altLang="zh-CN" sz="2400" dirty="0">
                <a:latin typeface="Times New Roman" panose="02020603050405020304" pitchFamily="18" charset="0"/>
              </a:rPr>
              <a:t> (PC)</a:t>
            </a:r>
            <a:r>
              <a:rPr lang="zh-CN" altLang="en-US" sz="2400" dirty="0">
                <a:latin typeface="Times New Roman" panose="02020603050405020304" pitchFamily="18" charset="0"/>
              </a:rPr>
              <a:t>＋</a:t>
            </a:r>
            <a:r>
              <a:rPr lang="en-US" altLang="zh-CN" sz="2400" dirty="0">
                <a:latin typeface="Times New Roman" panose="02020603050405020304" pitchFamily="18" charset="0"/>
              </a:rPr>
              <a:t>1→PC</a:t>
            </a:r>
          </a:p>
          <a:p>
            <a:pPr eaLnBrk="1" hangingPunct="1">
              <a:lnSpc>
                <a:spcPct val="90000"/>
              </a:lnSpc>
            </a:pPr>
            <a:r>
              <a:rPr lang="en-US" altLang="zh-CN" sz="2400" dirty="0">
                <a:solidFill>
                  <a:srgbClr val="FF0000"/>
                </a:solidFill>
                <a:latin typeface="Times New Roman" panose="02020603050405020304" pitchFamily="18" charset="0"/>
              </a:rPr>
              <a:t>(3)</a:t>
            </a:r>
            <a:r>
              <a:rPr lang="en-US" altLang="zh-CN" sz="2400" dirty="0">
                <a:solidFill>
                  <a:srgbClr val="FFFF00"/>
                </a:solidFill>
                <a:latin typeface="Times New Roman" panose="02020603050405020304" pitchFamily="18" charset="0"/>
              </a:rPr>
              <a:t> </a:t>
            </a:r>
            <a:r>
              <a:rPr lang="en-US" altLang="zh-CN" sz="2400" dirty="0">
                <a:latin typeface="Times New Roman" panose="02020603050405020304" pitchFamily="18" charset="0"/>
                <a:sym typeface="+mn-ea"/>
              </a:rPr>
              <a:t>(M→MDR)→IR </a:t>
            </a:r>
            <a:endParaRPr lang="en-US" altLang="zh-CN" sz="2400" dirty="0">
              <a:latin typeface="Times New Roman" panose="02020603050405020304" pitchFamily="18" charset="0"/>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AB07602-756D-4C21-8400-70097CFCA3B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134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2"/>
          <p:cNvSpPr>
            <a:spLocks noGrp="1"/>
          </p:cNvSpPr>
          <p:nvPr>
            <p:ph type="title" idx="4294967295"/>
          </p:nvPr>
        </p:nvSpPr>
        <p:spPr>
          <a:xfrm>
            <a:off x="381000" y="381000"/>
            <a:ext cx="8001000" cy="609600"/>
          </a:xfrm>
        </p:spPr>
        <p:txBody>
          <a:bodyPr vert="horz" wrap="square" lIns="91440" tIns="45720" rIns="91440" bIns="45720" anchor="t" anchorCtr="0"/>
          <a:lstStyle/>
          <a:p>
            <a:pPr eaLnBrk="1" hangingPunct="1"/>
            <a:r>
              <a:rPr lang="zh-CN" altLang="en-US" dirty="0">
                <a:latin typeface="隶书" panose="02010509060101010101" pitchFamily="49" charset="-122"/>
              </a:rPr>
              <a:t>操作流程和控制信号序列</a:t>
            </a:r>
            <a:r>
              <a:rPr lang="zh-CN" altLang="en-US" dirty="0"/>
              <a:t> </a:t>
            </a:r>
          </a:p>
        </p:txBody>
      </p:sp>
      <p:sp>
        <p:nvSpPr>
          <p:cNvPr id="54280" name="Rectangle 3"/>
          <p:cNvSpPr>
            <a:spLocks noGrp="1"/>
          </p:cNvSpPr>
          <p:nvPr>
            <p:ph type="body" idx="4294967295"/>
          </p:nvPr>
        </p:nvSpPr>
        <p:spPr/>
        <p:txBody>
          <a:bodyPr vert="horz" wrap="square" lIns="91440" tIns="45720" rIns="91440" bIns="45720" anchor="t" anchorCtr="0"/>
          <a:lstStyle/>
          <a:p>
            <a:pPr eaLnBrk="1" hangingPunct="1"/>
            <a:r>
              <a:rPr lang="zh-CN" altLang="en-US" dirty="0"/>
              <a:t>单总线时： </a:t>
            </a:r>
            <a:r>
              <a:rPr lang="en-US" altLang="zh-CN" dirty="0"/>
              <a:t>ADD (R1),R0</a:t>
            </a:r>
            <a:r>
              <a:rPr lang="zh-CN" altLang="en-US" dirty="0"/>
              <a:t>（共</a:t>
            </a:r>
            <a:r>
              <a:rPr lang="en-US" altLang="zh-CN" dirty="0"/>
              <a:t>7</a:t>
            </a:r>
            <a:r>
              <a:rPr lang="zh-CN" altLang="en-US" dirty="0"/>
              <a:t>步）</a:t>
            </a:r>
            <a:endParaRPr lang="zh-CN" altLang="zh-CN" dirty="0"/>
          </a:p>
        </p:txBody>
      </p:sp>
      <p:sp>
        <p:nvSpPr>
          <p:cNvPr id="54281" name="Rectangle 4"/>
          <p:cNvSpPr/>
          <p:nvPr/>
        </p:nvSpPr>
        <p:spPr>
          <a:xfrm>
            <a:off x="2343150" y="25384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Char char="•"/>
              <a:defRPr kumimoji="1"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0"/>
              </a:spcBef>
              <a:buClrTx/>
              <a:buNone/>
            </a:pPr>
            <a:endParaRPr lang="zh-CN" altLang="zh-CN" sz="2400" b="0" dirty="0">
              <a:latin typeface="Times New Roman" panose="02020603050405020304" pitchFamily="18" charset="0"/>
            </a:endParaRPr>
          </a:p>
        </p:txBody>
      </p:sp>
      <p:graphicFrame>
        <p:nvGraphicFramePr>
          <p:cNvPr id="2" name="表格 1"/>
          <p:cNvGraphicFramePr>
            <a:graphicFrameLocks noGrp="1"/>
          </p:cNvGraphicFramePr>
          <p:nvPr>
            <p:custDataLst>
              <p:tags r:id="rId1"/>
            </p:custDataLst>
          </p:nvPr>
        </p:nvGraphicFramePr>
        <p:xfrm>
          <a:off x="828675" y="2255838"/>
          <a:ext cx="7553325" cy="3840160"/>
        </p:xfrm>
        <a:graphic>
          <a:graphicData uri="http://schemas.openxmlformats.org/drawingml/2006/table">
            <a:tbl>
              <a:tblPr firstRow="1" firstCol="1" bandRow="1">
                <a:tableStyleId>{5C22544A-7EE6-4342-B048-85BDC9FD1C3A}</a:tableStyleId>
              </a:tblPr>
              <a:tblGrid>
                <a:gridCol w="3774345">
                  <a:extLst>
                    <a:ext uri="{9D8B030D-6E8A-4147-A177-3AD203B41FA5}">
                      <a16:colId xmlns:a16="http://schemas.microsoft.com/office/drawing/2014/main" val="20000"/>
                    </a:ext>
                  </a:extLst>
                </a:gridCol>
                <a:gridCol w="3778980">
                  <a:extLst>
                    <a:ext uri="{9D8B030D-6E8A-4147-A177-3AD203B41FA5}">
                      <a16:colId xmlns:a16="http://schemas.microsoft.com/office/drawing/2014/main" val="20001"/>
                    </a:ext>
                  </a:extLst>
                </a:gridCol>
              </a:tblGrid>
              <a:tr h="474156">
                <a:tc>
                  <a:txBody>
                    <a:bodyPr/>
                    <a:lstStyle/>
                    <a:p>
                      <a:pPr algn="just"/>
                      <a:r>
                        <a:rPr lang="zh-CN" sz="2000" kern="100" baseline="0" dirty="0">
                          <a:solidFill>
                            <a:schemeClr val="tx1"/>
                          </a:solidFill>
                          <a:effectLst/>
                        </a:rPr>
                        <a:t>操作流程</a:t>
                      </a:r>
                      <a:endParaRPr lang="zh-CN" sz="2000"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CN" sz="2000" kern="100" baseline="0" dirty="0">
                          <a:solidFill>
                            <a:schemeClr val="tx1"/>
                          </a:solidFill>
                          <a:effectLst/>
                        </a:rPr>
                        <a:t>控制信号序列</a:t>
                      </a:r>
                      <a:endParaRPr lang="zh-CN" sz="2000"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74156">
                <a:tc>
                  <a:txBody>
                    <a:bodyPr/>
                    <a:lstStyle/>
                    <a:p>
                      <a:pPr algn="just"/>
                      <a:r>
                        <a:rPr lang="en-US" sz="1800" kern="100" baseline="0" dirty="0">
                          <a:solidFill>
                            <a:schemeClr val="tx1"/>
                          </a:solidFill>
                          <a:effectLst/>
                        </a:rPr>
                        <a:t>(1) (PC)→MAR</a:t>
                      </a:r>
                      <a:r>
                        <a:rPr lang="zh-CN" sz="1800" kern="100" baseline="0" dirty="0">
                          <a:solidFill>
                            <a:schemeClr val="tx1"/>
                          </a:solidFill>
                          <a:effectLst/>
                        </a:rPr>
                        <a:t>，</a:t>
                      </a:r>
                      <a:r>
                        <a:rPr lang="en-US" sz="1800" kern="100" baseline="0" dirty="0" err="1">
                          <a:solidFill>
                            <a:schemeClr val="tx1"/>
                          </a:solidFill>
                          <a:effectLst/>
                        </a:rPr>
                        <a:t>Read,PC→Y</a:t>
                      </a:r>
                      <a:endParaRPr lang="zh-CN" sz="1800"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b="1" kern="100" baseline="0" dirty="0" err="1">
                          <a:solidFill>
                            <a:schemeClr val="tx1"/>
                          </a:solidFill>
                          <a:effectLst/>
                        </a:rPr>
                        <a:t>PCout</a:t>
                      </a:r>
                      <a:r>
                        <a:rPr lang="zh-CN" sz="1800" b="1" kern="100" baseline="0" dirty="0">
                          <a:solidFill>
                            <a:schemeClr val="tx1"/>
                          </a:solidFill>
                          <a:effectLst/>
                        </a:rPr>
                        <a:t>、</a:t>
                      </a:r>
                      <a:r>
                        <a:rPr lang="en-US" sz="1800" b="1" kern="100" baseline="0" dirty="0" err="1">
                          <a:solidFill>
                            <a:schemeClr val="tx1"/>
                          </a:solidFill>
                          <a:effectLst/>
                        </a:rPr>
                        <a:t>MARin</a:t>
                      </a:r>
                      <a:r>
                        <a:rPr lang="zh-CN" sz="1800" b="1" kern="100" baseline="0" dirty="0">
                          <a:solidFill>
                            <a:schemeClr val="tx1"/>
                          </a:solidFill>
                          <a:effectLst/>
                        </a:rPr>
                        <a:t>、</a:t>
                      </a:r>
                      <a:r>
                        <a:rPr lang="en-US" sz="1800" b="1" kern="100" baseline="0" dirty="0">
                          <a:solidFill>
                            <a:schemeClr val="tx1"/>
                          </a:solidFill>
                          <a:effectLst/>
                        </a:rPr>
                        <a:t>Read</a:t>
                      </a:r>
                      <a:r>
                        <a:rPr lang="zh-CN" sz="1800" b="1" kern="100" baseline="0" dirty="0">
                          <a:solidFill>
                            <a:schemeClr val="tx1"/>
                          </a:solidFill>
                          <a:effectLst/>
                        </a:rPr>
                        <a:t>、</a:t>
                      </a:r>
                      <a:r>
                        <a:rPr lang="en-US" sz="1800" b="1" kern="100" baseline="0" dirty="0">
                          <a:solidFill>
                            <a:schemeClr val="tx1"/>
                          </a:solidFill>
                          <a:effectLst/>
                        </a:rPr>
                        <a:t>Yin</a:t>
                      </a:r>
                      <a:endParaRPr lang="zh-CN" sz="1800" b="1"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48669">
                <a:tc>
                  <a:txBody>
                    <a:bodyPr/>
                    <a:lstStyle/>
                    <a:p>
                      <a:pPr algn="just"/>
                      <a:r>
                        <a:rPr lang="en-US" sz="1800" kern="100" baseline="0" dirty="0">
                          <a:solidFill>
                            <a:schemeClr val="tx1"/>
                          </a:solidFill>
                          <a:effectLst/>
                        </a:rPr>
                        <a:t>(2) (MDR)→IR, (Y)+1→Z</a:t>
                      </a:r>
                      <a:endParaRPr lang="zh-CN" sz="1800"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b="1" kern="100" baseline="0" dirty="0" err="1">
                          <a:solidFill>
                            <a:schemeClr val="tx1"/>
                          </a:solidFill>
                          <a:effectLst/>
                        </a:rPr>
                        <a:t>MDRout</a:t>
                      </a:r>
                      <a:r>
                        <a:rPr lang="zh-CN" sz="1800" b="1" kern="100" baseline="0" dirty="0">
                          <a:solidFill>
                            <a:schemeClr val="tx1"/>
                          </a:solidFill>
                          <a:effectLst/>
                        </a:rPr>
                        <a:t>、</a:t>
                      </a:r>
                      <a:r>
                        <a:rPr lang="en-US" sz="1800" b="1" kern="100" baseline="0" dirty="0" err="1">
                          <a:solidFill>
                            <a:schemeClr val="tx1"/>
                          </a:solidFill>
                          <a:effectLst/>
                        </a:rPr>
                        <a:t>IRin</a:t>
                      </a:r>
                      <a:r>
                        <a:rPr lang="zh-CN" sz="1800" b="1" kern="100" baseline="0" dirty="0">
                          <a:solidFill>
                            <a:schemeClr val="tx1"/>
                          </a:solidFill>
                          <a:effectLst/>
                        </a:rPr>
                        <a:t>、</a:t>
                      </a:r>
                      <a:r>
                        <a:rPr lang="en-US" sz="1800" b="1" kern="100" baseline="0" dirty="0">
                          <a:solidFill>
                            <a:srgbClr val="C00000"/>
                          </a:solidFill>
                          <a:effectLst/>
                        </a:rPr>
                        <a:t>A+1</a:t>
                      </a:r>
                      <a:r>
                        <a:rPr lang="zh-CN" sz="1800" b="1" kern="100" baseline="0" dirty="0">
                          <a:solidFill>
                            <a:srgbClr val="C00000"/>
                          </a:solidFill>
                          <a:effectLst/>
                        </a:rPr>
                        <a:t>（</a:t>
                      </a:r>
                      <a:r>
                        <a:rPr lang="en-US" sz="1800" b="1" kern="100" baseline="0" dirty="0">
                          <a:solidFill>
                            <a:srgbClr val="C00000"/>
                          </a:solidFill>
                          <a:effectLst/>
                        </a:rPr>
                        <a:t>INC</a:t>
                      </a:r>
                      <a:r>
                        <a:rPr lang="zh-CN" sz="1800" b="1" kern="100" baseline="0" dirty="0">
                          <a:solidFill>
                            <a:srgbClr val="C00000"/>
                          </a:solidFill>
                          <a:effectLst/>
                        </a:rPr>
                        <a:t>）</a:t>
                      </a:r>
                      <a:r>
                        <a:rPr lang="zh-CN" sz="1800" b="1" kern="100" baseline="0" dirty="0">
                          <a:solidFill>
                            <a:schemeClr val="tx1"/>
                          </a:solidFill>
                          <a:effectLst/>
                        </a:rPr>
                        <a:t>、</a:t>
                      </a:r>
                      <a:r>
                        <a:rPr lang="en-US" sz="1800" b="1" kern="100" baseline="0" dirty="0">
                          <a:solidFill>
                            <a:schemeClr val="tx1"/>
                          </a:solidFill>
                          <a:effectLst/>
                        </a:rPr>
                        <a:t>Zin</a:t>
                      </a:r>
                      <a:endParaRPr lang="zh-CN" sz="1800" b="1"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74156">
                <a:tc>
                  <a:txBody>
                    <a:bodyPr/>
                    <a:lstStyle/>
                    <a:p>
                      <a:pPr algn="just"/>
                      <a:r>
                        <a:rPr lang="en-US" sz="1800" kern="100" baseline="0">
                          <a:solidFill>
                            <a:schemeClr val="tx1"/>
                          </a:solidFill>
                          <a:effectLst/>
                        </a:rPr>
                        <a:t>(3) (Z) →PC</a:t>
                      </a:r>
                      <a:endParaRPr lang="zh-CN" sz="1800" kern="100" baseline="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b="1" kern="100" baseline="0" dirty="0" err="1">
                          <a:solidFill>
                            <a:schemeClr val="tx1"/>
                          </a:solidFill>
                          <a:effectLst/>
                        </a:rPr>
                        <a:t>Zout</a:t>
                      </a:r>
                      <a:r>
                        <a:rPr lang="zh-CN" sz="1800" b="1" kern="100" baseline="0" dirty="0">
                          <a:solidFill>
                            <a:schemeClr val="tx1"/>
                          </a:solidFill>
                          <a:effectLst/>
                        </a:rPr>
                        <a:t>、</a:t>
                      </a:r>
                      <a:r>
                        <a:rPr lang="en-US" sz="1800" b="1" kern="100" baseline="0" dirty="0" err="1">
                          <a:solidFill>
                            <a:schemeClr val="tx1"/>
                          </a:solidFill>
                          <a:effectLst/>
                        </a:rPr>
                        <a:t>PCin</a:t>
                      </a:r>
                      <a:endParaRPr lang="zh-CN" sz="1800" b="1"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74156">
                <a:tc>
                  <a:txBody>
                    <a:bodyPr/>
                    <a:lstStyle/>
                    <a:p>
                      <a:pPr algn="just"/>
                      <a:r>
                        <a:rPr lang="pt-BR" sz="1800" kern="100" baseline="0">
                          <a:solidFill>
                            <a:schemeClr val="tx1"/>
                          </a:solidFill>
                          <a:effectLst/>
                        </a:rPr>
                        <a:t>(4) (R1)→MAR</a:t>
                      </a:r>
                      <a:r>
                        <a:rPr lang="zh-CN" sz="1800" kern="100" baseline="0">
                          <a:solidFill>
                            <a:schemeClr val="tx1"/>
                          </a:solidFill>
                          <a:effectLst/>
                        </a:rPr>
                        <a:t>，</a:t>
                      </a:r>
                      <a:r>
                        <a:rPr lang="pt-BR" sz="1800" kern="100" baseline="0">
                          <a:solidFill>
                            <a:schemeClr val="tx1"/>
                          </a:solidFill>
                          <a:effectLst/>
                        </a:rPr>
                        <a:t>Read</a:t>
                      </a:r>
                      <a:endParaRPr lang="zh-CN" sz="1800" kern="100" baseline="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pt-BR" sz="1800" b="1" kern="100" baseline="0" dirty="0">
                          <a:solidFill>
                            <a:schemeClr val="tx1"/>
                          </a:solidFill>
                          <a:effectLst/>
                        </a:rPr>
                        <a:t>R1out</a:t>
                      </a:r>
                      <a:r>
                        <a:rPr lang="zh-CN" sz="1800" b="1" kern="100" baseline="0" dirty="0">
                          <a:solidFill>
                            <a:schemeClr val="tx1"/>
                          </a:solidFill>
                          <a:effectLst/>
                        </a:rPr>
                        <a:t>、</a:t>
                      </a:r>
                      <a:r>
                        <a:rPr lang="pt-BR" sz="1800" b="1" kern="100" baseline="0" dirty="0">
                          <a:solidFill>
                            <a:schemeClr val="tx1"/>
                          </a:solidFill>
                          <a:effectLst/>
                        </a:rPr>
                        <a:t>MARin</a:t>
                      </a:r>
                      <a:r>
                        <a:rPr lang="zh-CN" sz="1800" b="1" kern="100" baseline="0" dirty="0">
                          <a:solidFill>
                            <a:schemeClr val="tx1"/>
                          </a:solidFill>
                          <a:effectLst/>
                        </a:rPr>
                        <a:t>、</a:t>
                      </a:r>
                      <a:r>
                        <a:rPr lang="pt-BR" sz="1800" b="1" kern="100" baseline="0" dirty="0">
                          <a:solidFill>
                            <a:schemeClr val="tx1"/>
                          </a:solidFill>
                          <a:effectLst/>
                        </a:rPr>
                        <a:t>Read</a:t>
                      </a:r>
                      <a:endParaRPr lang="zh-CN" sz="1800" b="1"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6555">
                <a:tc>
                  <a:txBody>
                    <a:bodyPr/>
                    <a:lstStyle/>
                    <a:p>
                      <a:pPr algn="just"/>
                      <a:r>
                        <a:rPr lang="en-US" sz="1800" kern="100" baseline="0">
                          <a:solidFill>
                            <a:schemeClr val="tx1"/>
                          </a:solidFill>
                          <a:effectLst/>
                        </a:rPr>
                        <a:t>(5) (MDR)→Y</a:t>
                      </a:r>
                      <a:endParaRPr lang="zh-CN" sz="1800" kern="100" baseline="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b="1" kern="100" baseline="0" dirty="0" err="1">
                          <a:solidFill>
                            <a:schemeClr val="tx1"/>
                          </a:solidFill>
                          <a:effectLst/>
                        </a:rPr>
                        <a:t>MDRout</a:t>
                      </a:r>
                      <a:r>
                        <a:rPr lang="zh-CN" sz="1800" b="1" kern="100" baseline="0" dirty="0">
                          <a:solidFill>
                            <a:schemeClr val="tx1"/>
                          </a:solidFill>
                          <a:effectLst/>
                        </a:rPr>
                        <a:t>、</a:t>
                      </a:r>
                      <a:r>
                        <a:rPr lang="en-US" sz="1800" b="1" kern="100" baseline="0" dirty="0">
                          <a:solidFill>
                            <a:schemeClr val="tx1"/>
                          </a:solidFill>
                          <a:effectLst/>
                        </a:rPr>
                        <a:t>Yin</a:t>
                      </a:r>
                      <a:endParaRPr lang="zh-CN" sz="1800" b="1"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74156">
                <a:tc>
                  <a:txBody>
                    <a:bodyPr/>
                    <a:lstStyle/>
                    <a:p>
                      <a:pPr algn="just"/>
                      <a:r>
                        <a:rPr lang="en-US" sz="1800" kern="100" baseline="0">
                          <a:solidFill>
                            <a:schemeClr val="tx1"/>
                          </a:solidFill>
                          <a:effectLst/>
                        </a:rPr>
                        <a:t>(6) (Y)+(R0)→Z</a:t>
                      </a:r>
                      <a:endParaRPr lang="zh-CN" sz="1800" kern="100" baseline="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pt-BR" sz="1800" b="1" kern="100" baseline="0" dirty="0">
                          <a:solidFill>
                            <a:schemeClr val="tx1"/>
                          </a:solidFill>
                          <a:effectLst/>
                        </a:rPr>
                        <a:t>R0out</a:t>
                      </a:r>
                      <a:r>
                        <a:rPr lang="zh-CN" sz="1800" b="1" kern="100" baseline="0" dirty="0">
                          <a:solidFill>
                            <a:schemeClr val="tx1"/>
                          </a:solidFill>
                          <a:effectLst/>
                        </a:rPr>
                        <a:t>、</a:t>
                      </a:r>
                      <a:r>
                        <a:rPr lang="pt-BR" sz="1800" b="1" kern="100" baseline="0" dirty="0">
                          <a:solidFill>
                            <a:srgbClr val="C00000"/>
                          </a:solidFill>
                          <a:effectLst/>
                        </a:rPr>
                        <a:t>A+B(ADD)</a:t>
                      </a:r>
                      <a:r>
                        <a:rPr lang="zh-CN" sz="1800" b="1" kern="100" baseline="0" dirty="0">
                          <a:solidFill>
                            <a:schemeClr val="tx1"/>
                          </a:solidFill>
                          <a:effectLst/>
                        </a:rPr>
                        <a:t>、</a:t>
                      </a:r>
                      <a:r>
                        <a:rPr lang="en-US" sz="1800" b="1" kern="100" baseline="0" dirty="0">
                          <a:solidFill>
                            <a:schemeClr val="tx1"/>
                          </a:solidFill>
                          <a:effectLst/>
                        </a:rPr>
                        <a:t>Zin</a:t>
                      </a:r>
                      <a:endParaRPr lang="zh-CN" sz="1800" b="1"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74156">
                <a:tc>
                  <a:txBody>
                    <a:bodyPr/>
                    <a:lstStyle/>
                    <a:p>
                      <a:pPr algn="just"/>
                      <a:r>
                        <a:rPr lang="en-US" sz="1800" kern="100" baseline="0" dirty="0">
                          <a:solidFill>
                            <a:schemeClr val="tx1"/>
                          </a:solidFill>
                          <a:effectLst/>
                        </a:rPr>
                        <a:t>(7) (Z) →R0</a:t>
                      </a:r>
                      <a:endParaRPr lang="zh-CN" sz="1800"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pt-BR" sz="1800" b="1" kern="100" baseline="0" dirty="0">
                          <a:solidFill>
                            <a:schemeClr val="tx1"/>
                          </a:solidFill>
                          <a:effectLst/>
                        </a:rPr>
                        <a:t>Zout</a:t>
                      </a:r>
                      <a:r>
                        <a:rPr lang="zh-CN" sz="1800" b="1" kern="100" baseline="0" dirty="0">
                          <a:solidFill>
                            <a:schemeClr val="tx1"/>
                          </a:solidFill>
                          <a:effectLst/>
                        </a:rPr>
                        <a:t>、</a:t>
                      </a:r>
                      <a:r>
                        <a:rPr lang="pt-BR" sz="1800" b="1" kern="100" baseline="0" dirty="0">
                          <a:solidFill>
                            <a:schemeClr val="tx1"/>
                          </a:solidFill>
                          <a:effectLst/>
                        </a:rPr>
                        <a:t>R0in</a:t>
                      </a:r>
                      <a:endParaRPr lang="zh-CN" sz="1800" b="1" kern="100" baseline="0" dirty="0">
                        <a:solidFill>
                          <a:schemeClr val="tx1"/>
                        </a:solidFill>
                        <a:effectLst/>
                        <a:latin typeface="Times New Roman" panose="02020603050405020304" pitchFamily="18" charset="0"/>
                        <a:ea typeface="宋体" panose="02010600030101010101" pitchFamily="2" charset="-122"/>
                      </a:endParaRPr>
                    </a:p>
                  </a:txBody>
                  <a:tcPr marL="68570" marR="6857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3" name="灯片编号占位符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AB07602-756D-4C21-8400-70097CFCA3B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135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idx="1"/>
          </p:nvPr>
        </p:nvSpPr>
        <p:spPr>
          <a:xfrm>
            <a:off x="685800" y="609600"/>
            <a:ext cx="7918450" cy="5483225"/>
          </a:xfrm>
        </p:spPr>
        <p:txBody>
          <a:bodyPr vert="horz" wrap="square" lIns="91440" tIns="45720" rIns="91440" bIns="45720" anchor="t" anchorCtr="0"/>
          <a:lstStyle/>
          <a:p>
            <a:pPr eaLnBrk="1" hangingPunct="1">
              <a:buSzPct val="70000"/>
              <a:buFontTx/>
              <a:buNone/>
            </a:pPr>
            <a:r>
              <a:rPr kumimoji="1" lang="zh-CN" altLang="en-US" sz="2800" kern="1200" dirty="0">
                <a:latin typeface="微软雅黑" panose="020B0503020204020204" pitchFamily="34" charset="-122"/>
                <a:ea typeface="微软雅黑" panose="020B0503020204020204" pitchFamily="34" charset="-122"/>
                <a:cs typeface="+mn-cs"/>
              </a:rPr>
              <a:t>例：分析双总线结构的</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中执行加法指令：</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ADD (R</a:t>
            </a:r>
            <a:r>
              <a:rPr kumimoji="1" lang="en-US" altLang="zh-CN" sz="2800" kern="1200" baseline="-25000" dirty="0">
                <a:solidFill>
                  <a:srgbClr val="7030A0"/>
                </a:solidFill>
                <a:latin typeface="微软雅黑" panose="020B0503020204020204" pitchFamily="34" charset="-122"/>
                <a:ea typeface="微软雅黑" panose="020B0503020204020204" pitchFamily="34" charset="-122"/>
                <a:cs typeface="+mn-cs"/>
              </a:rPr>
              <a:t>1</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R</a:t>
            </a:r>
            <a:r>
              <a:rPr kumimoji="1" lang="en-US" altLang="zh-CN" sz="2800" kern="1200" baseline="-25000" dirty="0">
                <a:solidFill>
                  <a:srgbClr val="7030A0"/>
                </a:solidFill>
                <a:latin typeface="微软雅黑" panose="020B0503020204020204" pitchFamily="34" charset="-122"/>
                <a:ea typeface="微软雅黑" panose="020B0503020204020204" pitchFamily="34" charset="-122"/>
                <a:cs typeface="+mn-cs"/>
              </a:rPr>
              <a:t>0 </a:t>
            </a:r>
            <a:r>
              <a:rPr kumimoji="1" lang="zh-CN" altLang="en-US" sz="2800" kern="1200" dirty="0">
                <a:latin typeface="微软雅黑" panose="020B0503020204020204" pitchFamily="34" charset="-122"/>
                <a:ea typeface="微软雅黑" panose="020B0503020204020204" pitchFamily="34" charset="-122"/>
                <a:cs typeface="+mn-cs"/>
              </a:rPr>
              <a:t>的操作流程和控制信号序列。 </a:t>
            </a:r>
            <a:r>
              <a:rPr kumimoji="1" lang="en-US" altLang="zh-CN" sz="2800" kern="1200" dirty="0">
                <a:latin typeface="微软雅黑" panose="020B0503020204020204" pitchFamily="34" charset="-122"/>
                <a:ea typeface="微软雅黑" panose="020B0503020204020204" pitchFamily="34" charset="-122"/>
                <a:cs typeface="+mn-cs"/>
              </a:rPr>
              <a:t>ALU</a:t>
            </a:r>
            <a:r>
              <a:rPr kumimoji="1" lang="zh-CN" altLang="en-US" sz="2800" kern="1200" dirty="0">
                <a:latin typeface="微软雅黑" panose="020B0503020204020204" pitchFamily="34" charset="-122"/>
                <a:ea typeface="微软雅黑" panose="020B0503020204020204" pitchFamily="34" charset="-122"/>
                <a:cs typeface="+mn-cs"/>
              </a:rPr>
              <a:t>的功能有：</a:t>
            </a:r>
          </a:p>
          <a:p>
            <a:pPr eaLnBrk="1" hangingPunct="1">
              <a:buSzPct val="70000"/>
              <a:buFontTx/>
              <a:buNone/>
            </a:pP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F</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A</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B</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ADD</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,F</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A</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B</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SUB</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a:t>
            </a:r>
            <a:br>
              <a:rPr kumimoji="1" lang="en-US" altLang="zh-CN" sz="2800" kern="1200" dirty="0">
                <a:latin typeface="微软雅黑" panose="020B0503020204020204" pitchFamily="34" charset="-122"/>
                <a:ea typeface="微软雅黑" panose="020B0503020204020204" pitchFamily="34" charset="-122"/>
                <a:cs typeface="+mn-cs"/>
              </a:rPr>
            </a:br>
            <a:r>
              <a:rPr kumimoji="1" lang="en-US" altLang="zh-CN" sz="2800" kern="1200" dirty="0">
                <a:latin typeface="微软雅黑" panose="020B0503020204020204" pitchFamily="34" charset="-122"/>
                <a:ea typeface="微软雅黑" panose="020B0503020204020204" pitchFamily="34" charset="-122"/>
                <a:cs typeface="+mn-cs"/>
              </a:rPr>
              <a:t>F</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A</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INC</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F</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A</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DEC</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指令功能：</a:t>
            </a:r>
            <a:r>
              <a:rPr kumimoji="1" lang="en-US" altLang="zh-CN" sz="2800" kern="1200" dirty="0">
                <a:latin typeface="微软雅黑" panose="020B0503020204020204" pitchFamily="34" charset="-122"/>
                <a:ea typeface="微软雅黑" panose="020B0503020204020204" pitchFamily="34" charset="-122"/>
                <a:cs typeface="+mn-cs"/>
              </a:rPr>
              <a:t>((R</a:t>
            </a:r>
            <a:r>
              <a:rPr kumimoji="1" lang="en-US" altLang="zh-CN" sz="2800" kern="1200" baseline="-30000" dirty="0">
                <a:latin typeface="微软雅黑" panose="020B0503020204020204" pitchFamily="34" charset="-122"/>
                <a:ea typeface="微软雅黑" panose="020B0503020204020204" pitchFamily="34" charset="-122"/>
                <a:cs typeface="+mn-cs"/>
              </a:rPr>
              <a:t>1</a:t>
            </a:r>
            <a:r>
              <a:rPr kumimoji="1" lang="en-US" altLang="zh-CN" sz="2800" kern="1200" dirty="0">
                <a:latin typeface="微软雅黑" panose="020B0503020204020204" pitchFamily="34" charset="-122"/>
                <a:ea typeface="微软雅黑" panose="020B0503020204020204" pitchFamily="34" charset="-122"/>
                <a:cs typeface="+mn-cs"/>
              </a:rPr>
              <a:t>)) </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(R</a:t>
            </a:r>
            <a:r>
              <a:rPr kumimoji="1" lang="en-US" altLang="zh-CN" sz="2800" kern="1200" baseline="-30000" dirty="0">
                <a:latin typeface="微软雅黑" panose="020B0503020204020204" pitchFamily="34" charset="-122"/>
                <a:ea typeface="微软雅黑" panose="020B0503020204020204" pitchFamily="34" charset="-122"/>
                <a:cs typeface="+mn-cs"/>
              </a:rPr>
              <a:t>0</a:t>
            </a:r>
            <a:r>
              <a:rPr kumimoji="1" lang="en-US" altLang="zh-CN" sz="2800" kern="1200" dirty="0">
                <a:latin typeface="微软雅黑" panose="020B0503020204020204" pitchFamily="34" charset="-122"/>
                <a:ea typeface="微软雅黑" panose="020B0503020204020204" pitchFamily="34" charset="-122"/>
                <a:cs typeface="+mn-cs"/>
              </a:rPr>
              <a:t>)→R</a:t>
            </a:r>
            <a:r>
              <a:rPr kumimoji="1" lang="en-US" altLang="zh-CN" sz="2800" kern="1200" baseline="-30000" dirty="0">
                <a:latin typeface="微软雅黑" panose="020B0503020204020204" pitchFamily="34" charset="-122"/>
                <a:ea typeface="微软雅黑" panose="020B0503020204020204" pitchFamily="34" charset="-122"/>
                <a:cs typeface="+mn-cs"/>
              </a:rPr>
              <a:t>0</a:t>
            </a:r>
            <a:r>
              <a:rPr kumimoji="1" lang="en-US" altLang="zh-CN" sz="2800" kern="1200" dirty="0">
                <a:latin typeface="微软雅黑" panose="020B0503020204020204" pitchFamily="34" charset="-122"/>
                <a:ea typeface="微软雅黑" panose="020B0503020204020204" pitchFamily="34" charset="-122"/>
                <a:cs typeface="+mn-cs"/>
              </a:rPr>
              <a:t> </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分析：在执行本条加法指令时，从取指令到产生结果，共需访问存储器</a:t>
            </a:r>
            <a:r>
              <a:rPr kumimoji="1" lang="en-US" altLang="zh-CN" sz="2800" kern="1200" dirty="0">
                <a:latin typeface="微软雅黑" panose="020B0503020204020204" pitchFamily="34" charset="-122"/>
                <a:ea typeface="微软雅黑" panose="020B0503020204020204" pitchFamily="34" charset="-122"/>
                <a:cs typeface="+mn-cs"/>
              </a:rPr>
              <a:t>2</a:t>
            </a:r>
            <a:r>
              <a:rPr kumimoji="1" lang="zh-CN" altLang="en-US" sz="2800" kern="1200" dirty="0">
                <a:latin typeface="微软雅黑" panose="020B0503020204020204" pitchFamily="34" charset="-122"/>
                <a:ea typeface="微软雅黑" panose="020B0503020204020204" pitchFamily="34" charset="-122"/>
                <a:cs typeface="+mn-cs"/>
              </a:rPr>
              <a:t>次，</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第</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次读取指令，第</a:t>
            </a:r>
            <a:r>
              <a:rPr kumimoji="1" lang="en-US" altLang="zh-CN" sz="2800" kern="1200" dirty="0">
                <a:latin typeface="微软雅黑" panose="020B0503020204020204" pitchFamily="34" charset="-122"/>
                <a:ea typeface="微软雅黑" panose="020B0503020204020204" pitchFamily="34" charset="-122"/>
                <a:cs typeface="+mn-cs"/>
              </a:rPr>
              <a:t>2</a:t>
            </a:r>
            <a:r>
              <a:rPr kumimoji="1" lang="zh-CN" altLang="en-US" sz="2800" kern="1200" dirty="0">
                <a:latin typeface="微软雅黑" panose="020B0503020204020204" pitchFamily="34" charset="-122"/>
                <a:ea typeface="微软雅黑" panose="020B0503020204020204" pitchFamily="34" charset="-122"/>
                <a:cs typeface="+mn-cs"/>
              </a:rPr>
              <a:t>次读取源操作数。</a:t>
            </a:r>
            <a:r>
              <a:rPr kumimoji="1" lang="zh-CN" altLang="en-US" kern="1200" dirty="0">
                <a:latin typeface="微软雅黑" panose="020B0503020204020204" pitchFamily="34" charset="-122"/>
                <a:ea typeface="微软雅黑" panose="020B0503020204020204" pitchFamily="34" charset="-122"/>
                <a:cs typeface="+mn-cs"/>
              </a:rPr>
              <a:t> </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2D5E24C-7B11-4877-A270-D819CAA14349}"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136</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操作流程和控制信号序列 </a:t>
            </a:r>
          </a:p>
        </p:txBody>
      </p:sp>
      <p:sp>
        <p:nvSpPr>
          <p:cNvPr id="77828" name="Rectangle 4"/>
          <p:cNvSpPr/>
          <p:nvPr/>
        </p:nvSpPr>
        <p:spPr>
          <a:xfrm>
            <a:off x="2343150" y="25384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aphicFrame>
        <p:nvGraphicFramePr>
          <p:cNvPr id="77829" name="Object 5"/>
          <p:cNvGraphicFramePr>
            <a:graphicFrameLocks noChangeAspect="1"/>
          </p:cNvGraphicFramePr>
          <p:nvPr/>
        </p:nvGraphicFramePr>
        <p:xfrm>
          <a:off x="377031" y="1554480"/>
          <a:ext cx="8390890" cy="3924300"/>
        </p:xfrm>
        <a:graphic>
          <a:graphicData uri="http://schemas.openxmlformats.org/presentationml/2006/ole">
            <mc:AlternateContent xmlns:mc="http://schemas.openxmlformats.org/markup-compatibility/2006">
              <mc:Choice xmlns:v="urn:schemas-microsoft-com:vml" Requires="v">
                <p:oleObj r:id="rId2" imgW="4476750" imgH="1800225" progId="Word.Picture.8">
                  <p:embed/>
                </p:oleObj>
              </mc:Choice>
              <mc:Fallback>
                <p:oleObj r:id="rId2" imgW="4476750" imgH="1800225" progId="Word.Picture.8">
                  <p:embed/>
                  <p:pic>
                    <p:nvPicPr>
                      <p:cNvPr id="0" name="图片 3091"/>
                      <p:cNvPicPr/>
                      <p:nvPr/>
                    </p:nvPicPr>
                    <p:blipFill>
                      <a:blip r:embed="rId3"/>
                      <a:stretch>
                        <a:fillRect/>
                      </a:stretch>
                    </p:blipFill>
                    <p:spPr>
                      <a:xfrm>
                        <a:off x="377031" y="1554480"/>
                        <a:ext cx="8390890" cy="3924300"/>
                      </a:xfrm>
                      <a:prstGeom prst="rect">
                        <a:avLst/>
                      </a:prstGeom>
                      <a:noFill/>
                      <a:ln w="38100">
                        <a:noFill/>
                        <a:miter/>
                      </a:ln>
                    </p:spPr>
                  </p:pic>
                </p:oleObj>
              </mc:Fallback>
            </mc:AlternateContent>
          </a:graphicData>
        </a:graphic>
      </p:graphicFrame>
      <p:sp>
        <p:nvSpPr>
          <p:cNvPr id="77830" name="AutoShape 6">
            <a:hlinkClick r:id="rId4" action="ppaction://hlinksldjump"/>
          </p:cNvPr>
          <p:cNvSpPr/>
          <p:nvPr/>
        </p:nvSpPr>
        <p:spPr>
          <a:xfrm>
            <a:off x="8610600" y="6400800"/>
            <a:ext cx="381000" cy="304800"/>
          </a:xfrm>
          <a:prstGeom prst="actionButtonBackPreviou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3D5D4603-5EC8-4EAD-B965-E057B9E595B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137</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微程序设计思想</a:t>
            </a:r>
          </a:p>
        </p:txBody>
      </p:sp>
      <p:sp>
        <p:nvSpPr>
          <p:cNvPr id="178179" name="Rectangle 3"/>
          <p:cNvSpPr>
            <a:spLocks noGrp="1"/>
          </p:cNvSpPr>
          <p:nvPr>
            <p:ph idx="1"/>
          </p:nvPr>
        </p:nvSpPr>
        <p:spPr>
          <a:xfrm>
            <a:off x="685800" y="1295400"/>
            <a:ext cx="7772400" cy="4953000"/>
          </a:xfrm>
        </p:spPr>
        <p:txBody>
          <a:bodyPr vert="horz" wrap="square" lIns="91440" tIns="45720" rIns="91440" bIns="45720" anchor="t" anchorCtr="0"/>
          <a:lstStyle/>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微程序控制的</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基本概念</a:t>
            </a:r>
          </a:p>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每一条指令都对应着自己的微操作序列，每一条指令的执行过程，都可以划分为若干基本的微操作。把各条指令的微操作序列，以二进制编码字（称为微指令）的形式编制成程序（称为微程序），并存放在一个存储器（称为控制存储器）中。执行指令时，通过读取并执行相应的微程序实现一条指令的功能</a:t>
            </a:r>
          </a:p>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微程序设计的</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实质</a:t>
            </a:r>
          </a:p>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用程序设计的思想方法来组织操作控制逻辑，用规整的存储逻辑代替繁杂的组合逻辑。 </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85F36E1C-E42A-4755-90A6-0DB6CA391BAF}"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138</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8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3.</a:t>
            </a:r>
            <a:r>
              <a:rPr kumimoji="1" lang="zh-CN" altLang="en-US" kern="1200" dirty="0">
                <a:latin typeface="微软雅黑" panose="020B0503020204020204" pitchFamily="34" charset="-122"/>
                <a:ea typeface="微软雅黑" panose="020B0503020204020204" pitchFamily="34" charset="-122"/>
                <a:cs typeface="+mj-cs"/>
              </a:rPr>
              <a:t>微程序控制器的工作过程</a:t>
            </a:r>
          </a:p>
        </p:txBody>
      </p:sp>
      <p:sp>
        <p:nvSpPr>
          <p:cNvPr id="178179" name="Rectangle 3"/>
          <p:cNvSpPr>
            <a:spLocks noGrp="1"/>
          </p:cNvSpPr>
          <p:nvPr>
            <p:ph idx="1"/>
          </p:nvPr>
        </p:nvSpPr>
        <p:spPr/>
        <p:txBody>
          <a:bodyPr vert="horz" wrap="square" lIns="91440" tIns="45720" rIns="91440" bIns="45720" anchor="t" anchorCtr="0"/>
          <a:lstStyle/>
          <a:p>
            <a:pPr eaLnBrk="1" hangingPunct="1">
              <a:buSzPct val="70000"/>
            </a:pPr>
            <a:endParaRPr kumimoji="1" lang="zh-CN" altLang="zh-CN" kern="1200" dirty="0">
              <a:latin typeface="微软雅黑" panose="020B0503020204020204" pitchFamily="34" charset="-122"/>
              <a:ea typeface="微软雅黑" panose="020B0503020204020204" pitchFamily="34" charset="-122"/>
              <a:cs typeface="+mn-cs"/>
            </a:endParaRPr>
          </a:p>
        </p:txBody>
      </p:sp>
      <p:pic>
        <p:nvPicPr>
          <p:cNvPr id="178180" name="Picture 4" descr="tu612"/>
          <p:cNvPicPr>
            <a:picLocks noChangeAspect="1"/>
          </p:cNvPicPr>
          <p:nvPr/>
        </p:nvPicPr>
        <p:blipFill>
          <a:blip r:embed="rId2"/>
          <a:stretch>
            <a:fillRect/>
          </a:stretch>
        </p:blipFill>
        <p:spPr>
          <a:xfrm>
            <a:off x="76200" y="1066800"/>
            <a:ext cx="9067800" cy="5562600"/>
          </a:xfrm>
          <a:prstGeom prst="rect">
            <a:avLst/>
          </a:prstGeom>
          <a:noFill/>
          <a:ln w="9525">
            <a:noFill/>
          </a:ln>
        </p:spPr>
      </p:pic>
      <p:sp>
        <p:nvSpPr>
          <p:cNvPr id="374791" name="Rectangle 7"/>
          <p:cNvSpPr/>
          <p:nvPr/>
        </p:nvSpPr>
        <p:spPr>
          <a:xfrm>
            <a:off x="838200" y="6096000"/>
            <a:ext cx="914400" cy="304800"/>
          </a:xfrm>
          <a:prstGeom prst="rect">
            <a:avLst/>
          </a:prstGeom>
          <a:solidFill>
            <a:srgbClr val="FF00FF">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792" name="AutoShape 8"/>
          <p:cNvSpPr/>
          <p:nvPr/>
        </p:nvSpPr>
        <p:spPr>
          <a:xfrm>
            <a:off x="1200150" y="5562600"/>
            <a:ext cx="228600" cy="457200"/>
          </a:xfrm>
          <a:prstGeom prst="up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793" name="Rectangle 9"/>
          <p:cNvSpPr/>
          <p:nvPr/>
        </p:nvSpPr>
        <p:spPr>
          <a:xfrm>
            <a:off x="838200" y="5257800"/>
            <a:ext cx="914400" cy="304800"/>
          </a:xfrm>
          <a:prstGeom prst="rect">
            <a:avLst/>
          </a:prstGeom>
          <a:solidFill>
            <a:srgbClr val="FF00FF">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pSp>
        <p:nvGrpSpPr>
          <p:cNvPr id="2" name="Group 13"/>
          <p:cNvGrpSpPr/>
          <p:nvPr/>
        </p:nvGrpSpPr>
        <p:grpSpPr>
          <a:xfrm>
            <a:off x="152400" y="5715000"/>
            <a:ext cx="762000" cy="577850"/>
            <a:chOff x="96" y="3600"/>
            <a:chExt cx="480" cy="364"/>
          </a:xfrm>
        </p:grpSpPr>
        <p:sp>
          <p:nvSpPr>
            <p:cNvPr id="178214" name="AutoShape 10"/>
            <p:cNvSpPr/>
            <p:nvPr/>
          </p:nvSpPr>
          <p:spPr>
            <a:xfrm>
              <a:off x="336" y="3600"/>
              <a:ext cx="240" cy="288"/>
            </a:xfrm>
            <a:custGeom>
              <a:avLst/>
              <a:gdLst>
                <a:gd name="txL" fmla="*/ 0 w 21600"/>
                <a:gd name="txT" fmla="*/ 8325 h 21600"/>
                <a:gd name="txR" fmla="*/ 6120 w 21600"/>
                <a:gd name="txB" fmla="*/ 21600 h 21600"/>
              </a:gdLst>
              <a:ahLst/>
              <a:cxnLst>
                <a:cxn ang="17694720">
                  <a:pos x="0" y="0"/>
                </a:cxn>
                <a:cxn ang="5898240">
                  <a:pos x="0" y="0"/>
                </a:cxn>
                <a:cxn ang="5898240">
                  <a:pos x="0" y="0"/>
                </a:cxn>
                <a:cxn ang="5898240">
                  <a:pos x="0" y="0"/>
                </a:cxn>
                <a:cxn ang="0">
                  <a:pos x="0" y="0"/>
                </a:cxn>
              </a:cxnLst>
              <a:rect l="txL" t="txT" r="txR" b="txB"/>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alpha val="100000"/>
              </a:scheme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sp>
          <p:nvSpPr>
            <p:cNvPr id="178215" name="Text Box 11"/>
            <p:cNvSpPr txBox="1"/>
            <p:nvPr/>
          </p:nvSpPr>
          <p:spPr>
            <a:xfrm>
              <a:off x="96" y="3696"/>
              <a:ext cx="192" cy="26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1400" b="1" dirty="0">
                  <a:solidFill>
                    <a:schemeClr val="bg1"/>
                  </a:solidFill>
                  <a:latin typeface="Times New Roman" panose="02020603050405020304" pitchFamily="18" charset="0"/>
                  <a:ea typeface="宋体" panose="02010600030101010101" pitchFamily="2" charset="-122"/>
                </a:rPr>
                <a:t>增量</a:t>
              </a:r>
            </a:p>
          </p:txBody>
        </p:sp>
      </p:grpSp>
      <p:sp>
        <p:nvSpPr>
          <p:cNvPr id="374798" name="AutoShape 14"/>
          <p:cNvSpPr/>
          <p:nvPr/>
        </p:nvSpPr>
        <p:spPr>
          <a:xfrm>
            <a:off x="1200150" y="4724400"/>
            <a:ext cx="228600" cy="457200"/>
          </a:xfrm>
          <a:prstGeom prst="up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799" name="Rectangle 15"/>
          <p:cNvSpPr/>
          <p:nvPr/>
        </p:nvSpPr>
        <p:spPr>
          <a:xfrm>
            <a:off x="838200" y="4267200"/>
            <a:ext cx="914400" cy="381000"/>
          </a:xfrm>
          <a:prstGeom prst="rect">
            <a:avLst/>
          </a:prstGeom>
          <a:solidFill>
            <a:srgbClr val="FF6600">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800" name="AutoShape 16"/>
          <p:cNvSpPr/>
          <p:nvPr/>
        </p:nvSpPr>
        <p:spPr>
          <a:xfrm>
            <a:off x="1190625" y="3581400"/>
            <a:ext cx="228600" cy="533400"/>
          </a:xfrm>
          <a:prstGeom prst="upArrow">
            <a:avLst>
              <a:gd name="adj1" fmla="val 50000"/>
              <a:gd name="adj2" fmla="val 58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801" name="Rectangle 17"/>
          <p:cNvSpPr/>
          <p:nvPr/>
        </p:nvSpPr>
        <p:spPr>
          <a:xfrm>
            <a:off x="838200" y="3200400"/>
            <a:ext cx="914400" cy="304800"/>
          </a:xfrm>
          <a:prstGeom prst="rect">
            <a:avLst/>
          </a:prstGeom>
          <a:solidFill>
            <a:srgbClr val="FF6600">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802" name="AutoShape 18"/>
          <p:cNvSpPr/>
          <p:nvPr/>
        </p:nvSpPr>
        <p:spPr>
          <a:xfrm>
            <a:off x="1219200" y="2514600"/>
            <a:ext cx="228600" cy="685800"/>
          </a:xfrm>
          <a:prstGeom prst="up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803" name="Rectangle 19"/>
          <p:cNvSpPr/>
          <p:nvPr/>
        </p:nvSpPr>
        <p:spPr>
          <a:xfrm>
            <a:off x="838200" y="2133600"/>
            <a:ext cx="914400" cy="304800"/>
          </a:xfrm>
          <a:prstGeom prst="rect">
            <a:avLst/>
          </a:prstGeom>
          <a:solidFill>
            <a:srgbClr val="FF6600">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pSp>
        <p:nvGrpSpPr>
          <p:cNvPr id="3" name="Group 23"/>
          <p:cNvGrpSpPr/>
          <p:nvPr/>
        </p:nvGrpSpPr>
        <p:grpSpPr>
          <a:xfrm>
            <a:off x="1981200" y="1600200"/>
            <a:ext cx="914400" cy="762000"/>
            <a:chOff x="1248" y="1008"/>
            <a:chExt cx="576" cy="480"/>
          </a:xfrm>
        </p:grpSpPr>
        <p:sp>
          <p:nvSpPr>
            <p:cNvPr id="178212" name="AutoShape 20"/>
            <p:cNvSpPr/>
            <p:nvPr/>
          </p:nvSpPr>
          <p:spPr>
            <a:xfrm>
              <a:off x="1248" y="1344"/>
              <a:ext cx="576" cy="144"/>
            </a:xfrm>
            <a:prstGeom prst="rightArrow">
              <a:avLst>
                <a:gd name="adj1" fmla="val 50000"/>
                <a:gd name="adj2" fmla="val 1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zh-CN" sz="2400" dirty="0">
                <a:latin typeface="Times New Roman" panose="02020603050405020304" pitchFamily="18" charset="0"/>
                <a:ea typeface="宋体" panose="02010600030101010101" pitchFamily="2" charset="-122"/>
              </a:endParaRPr>
            </a:p>
          </p:txBody>
        </p:sp>
        <p:sp>
          <p:nvSpPr>
            <p:cNvPr id="178213" name="AutoShape 22"/>
            <p:cNvSpPr/>
            <p:nvPr/>
          </p:nvSpPr>
          <p:spPr>
            <a:xfrm>
              <a:off x="1248" y="1008"/>
              <a:ext cx="576" cy="144"/>
            </a:xfrm>
            <a:prstGeom prst="rightArrow">
              <a:avLst>
                <a:gd name="adj1" fmla="val 50000"/>
                <a:gd name="adj2" fmla="val 1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zh-CN" sz="2400" dirty="0">
                <a:latin typeface="Times New Roman" panose="02020603050405020304" pitchFamily="18" charset="0"/>
                <a:ea typeface="宋体" panose="02010600030101010101" pitchFamily="2" charset="-122"/>
              </a:endParaRPr>
            </a:p>
          </p:txBody>
        </p:sp>
      </p:grpSp>
      <p:sp>
        <p:nvSpPr>
          <p:cNvPr id="374808" name="Rectangle 24"/>
          <p:cNvSpPr/>
          <p:nvPr/>
        </p:nvSpPr>
        <p:spPr>
          <a:xfrm>
            <a:off x="3048000" y="1600200"/>
            <a:ext cx="1143000" cy="685800"/>
          </a:xfrm>
          <a:prstGeom prst="rect">
            <a:avLst/>
          </a:prstGeom>
          <a:solidFill>
            <a:srgbClr val="00FF00">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809" name="Rectangle 25"/>
          <p:cNvSpPr/>
          <p:nvPr/>
        </p:nvSpPr>
        <p:spPr>
          <a:xfrm>
            <a:off x="2819400" y="2895600"/>
            <a:ext cx="1676400" cy="304800"/>
          </a:xfrm>
          <a:prstGeom prst="rect">
            <a:avLst/>
          </a:prstGeom>
          <a:solidFill>
            <a:srgbClr val="00FF00">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810" name="AutoShape 26"/>
          <p:cNvSpPr/>
          <p:nvPr/>
        </p:nvSpPr>
        <p:spPr>
          <a:xfrm>
            <a:off x="3429000" y="2362200"/>
            <a:ext cx="304800" cy="457200"/>
          </a:xfrm>
          <a:prstGeom prst="downArrow">
            <a:avLst>
              <a:gd name="adj1" fmla="val 50000"/>
              <a:gd name="adj2" fmla="val 3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pSp>
        <p:nvGrpSpPr>
          <p:cNvPr id="4" name="Group 31"/>
          <p:cNvGrpSpPr/>
          <p:nvPr/>
        </p:nvGrpSpPr>
        <p:grpSpPr>
          <a:xfrm>
            <a:off x="2790825" y="3200400"/>
            <a:ext cx="1552575" cy="2057400"/>
            <a:chOff x="1758" y="2016"/>
            <a:chExt cx="978" cy="1296"/>
          </a:xfrm>
        </p:grpSpPr>
        <p:sp>
          <p:nvSpPr>
            <p:cNvPr id="178209" name="AutoShape 28"/>
            <p:cNvSpPr/>
            <p:nvPr/>
          </p:nvSpPr>
          <p:spPr>
            <a:xfrm>
              <a:off x="1758" y="2016"/>
              <a:ext cx="144" cy="1296"/>
            </a:xfrm>
            <a:prstGeom prst="downArrow">
              <a:avLst>
                <a:gd name="adj1" fmla="val 50000"/>
                <a:gd name="adj2" fmla="val 134041"/>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178210" name="AutoShape 29"/>
            <p:cNvSpPr/>
            <p:nvPr/>
          </p:nvSpPr>
          <p:spPr>
            <a:xfrm>
              <a:off x="1920" y="2016"/>
              <a:ext cx="144" cy="1200"/>
            </a:xfrm>
            <a:prstGeom prst="downArrow">
              <a:avLst>
                <a:gd name="adj1" fmla="val 50000"/>
                <a:gd name="adj2" fmla="val 124112"/>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178211" name="AutoShape 30"/>
            <p:cNvSpPr/>
            <p:nvPr/>
          </p:nvSpPr>
          <p:spPr>
            <a:xfrm>
              <a:off x="2592" y="2064"/>
              <a:ext cx="144" cy="816"/>
            </a:xfrm>
            <a:prstGeom prst="downArrow">
              <a:avLst>
                <a:gd name="adj1" fmla="val 50000"/>
                <a:gd name="adj2" fmla="val 8439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pSp>
      <p:sp>
        <p:nvSpPr>
          <p:cNvPr id="374816" name="Rectangle 32"/>
          <p:cNvSpPr/>
          <p:nvPr/>
        </p:nvSpPr>
        <p:spPr>
          <a:xfrm>
            <a:off x="4419600" y="4724400"/>
            <a:ext cx="4038600" cy="152400"/>
          </a:xfrm>
          <a:prstGeom prst="rect">
            <a:avLst/>
          </a:prstGeom>
          <a:solidFill>
            <a:srgbClr val="FF0000">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pSp>
        <p:nvGrpSpPr>
          <p:cNvPr id="5" name="Group 42"/>
          <p:cNvGrpSpPr/>
          <p:nvPr/>
        </p:nvGrpSpPr>
        <p:grpSpPr>
          <a:xfrm>
            <a:off x="4800600" y="2895600"/>
            <a:ext cx="3581400" cy="304800"/>
            <a:chOff x="3024" y="1824"/>
            <a:chExt cx="2256" cy="192"/>
          </a:xfrm>
        </p:grpSpPr>
        <p:sp>
          <p:nvSpPr>
            <p:cNvPr id="178207" name="Rectangle 33"/>
            <p:cNvSpPr/>
            <p:nvPr/>
          </p:nvSpPr>
          <p:spPr>
            <a:xfrm>
              <a:off x="3024" y="1824"/>
              <a:ext cx="1056" cy="192"/>
            </a:xfrm>
            <a:prstGeom prst="rect">
              <a:avLst/>
            </a:prstGeom>
            <a:solidFill>
              <a:srgbClr val="FF0000">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178208" name="Rectangle 34"/>
            <p:cNvSpPr/>
            <p:nvPr/>
          </p:nvSpPr>
          <p:spPr>
            <a:xfrm>
              <a:off x="4176" y="1824"/>
              <a:ext cx="1104" cy="192"/>
            </a:xfrm>
            <a:prstGeom prst="rect">
              <a:avLst/>
            </a:prstGeom>
            <a:solidFill>
              <a:srgbClr val="FF0000">
                <a:alpha val="50195"/>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pSp>
      <p:grpSp>
        <p:nvGrpSpPr>
          <p:cNvPr id="6" name="Group 37"/>
          <p:cNvGrpSpPr/>
          <p:nvPr/>
        </p:nvGrpSpPr>
        <p:grpSpPr>
          <a:xfrm>
            <a:off x="5562600" y="3200400"/>
            <a:ext cx="2209800" cy="1524000"/>
            <a:chOff x="3504" y="2016"/>
            <a:chExt cx="1392" cy="960"/>
          </a:xfrm>
        </p:grpSpPr>
        <p:sp>
          <p:nvSpPr>
            <p:cNvPr id="178205" name="AutoShape 35"/>
            <p:cNvSpPr/>
            <p:nvPr/>
          </p:nvSpPr>
          <p:spPr>
            <a:xfrm>
              <a:off x="3504" y="2016"/>
              <a:ext cx="144" cy="960"/>
            </a:xfrm>
            <a:prstGeom prst="upArrow">
              <a:avLst>
                <a:gd name="adj1" fmla="val 50000"/>
                <a:gd name="adj2" fmla="val 166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178206" name="AutoShape 36"/>
            <p:cNvSpPr/>
            <p:nvPr/>
          </p:nvSpPr>
          <p:spPr>
            <a:xfrm>
              <a:off x="4752" y="2016"/>
              <a:ext cx="144" cy="960"/>
            </a:xfrm>
            <a:prstGeom prst="upArrow">
              <a:avLst>
                <a:gd name="adj1" fmla="val 50000"/>
                <a:gd name="adj2" fmla="val 166666"/>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grpSp>
      <p:sp>
        <p:nvSpPr>
          <p:cNvPr id="374822" name="AutoShape 38"/>
          <p:cNvSpPr/>
          <p:nvPr/>
        </p:nvSpPr>
        <p:spPr>
          <a:xfrm>
            <a:off x="5562600" y="2286000"/>
            <a:ext cx="228600" cy="533400"/>
          </a:xfrm>
          <a:prstGeom prst="upArrow">
            <a:avLst>
              <a:gd name="adj1" fmla="val 50000"/>
              <a:gd name="adj2" fmla="val 58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823" name="Rectangle 39"/>
          <p:cNvSpPr/>
          <p:nvPr/>
        </p:nvSpPr>
        <p:spPr>
          <a:xfrm>
            <a:off x="7543800" y="1066800"/>
            <a:ext cx="152400" cy="1752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824" name="Rectangle 40"/>
          <p:cNvSpPr/>
          <p:nvPr/>
        </p:nvSpPr>
        <p:spPr>
          <a:xfrm>
            <a:off x="3657600" y="1066800"/>
            <a:ext cx="4038600" cy="76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374825" name="AutoShape 41"/>
          <p:cNvSpPr/>
          <p:nvPr/>
        </p:nvSpPr>
        <p:spPr>
          <a:xfrm>
            <a:off x="3429000" y="1066800"/>
            <a:ext cx="304800" cy="457200"/>
          </a:xfrm>
          <a:prstGeom prst="downArrow">
            <a:avLst>
              <a:gd name="adj1" fmla="val 50000"/>
              <a:gd name="adj2" fmla="val 375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178203" name="AutoShape 43">
            <a:hlinkClick r:id="" action="ppaction://hlinkshowjump?jump=lastslideviewed"/>
          </p:cNvPr>
          <p:cNvSpPr/>
          <p:nvPr/>
        </p:nvSpPr>
        <p:spPr>
          <a:xfrm>
            <a:off x="8686800" y="6553200"/>
            <a:ext cx="457200" cy="304800"/>
          </a:xfrm>
          <a:prstGeom prst="actionButtonForwardNex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7" name="灯片编号占位符 6"/>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2C2FB484-9DAA-405B-90D9-3738B09573A4}"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139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47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4" fill="hold" grpId="0" nodeType="clickEffect">
                                  <p:stCondLst>
                                    <p:cond delay="0"/>
                                  </p:stCondLst>
                                  <p:childTnLst>
                                    <p:set>
                                      <p:cBhvr>
                                        <p:cTn id="10" dur="1" fill="hold">
                                          <p:stCondLst>
                                            <p:cond delay="0"/>
                                          </p:stCondLst>
                                        </p:cTn>
                                        <p:tgtEl>
                                          <p:spTgt spid="374792"/>
                                        </p:tgtEl>
                                        <p:attrNameLst>
                                          <p:attrName>style.visibility</p:attrName>
                                        </p:attrNameLst>
                                      </p:cBhvr>
                                      <p:to>
                                        <p:strVal val="visible"/>
                                      </p:to>
                                    </p:set>
                                    <p:anim calcmode="lin" valueType="num">
                                      <p:cBhvr>
                                        <p:cTn id="11" dur="500" fill="hold"/>
                                        <p:tgtEl>
                                          <p:spTgt spid="374792"/>
                                        </p:tgtEl>
                                        <p:attrNameLst>
                                          <p:attrName>ppt_x</p:attrName>
                                        </p:attrNameLst>
                                      </p:cBhvr>
                                      <p:tavLst>
                                        <p:tav tm="0">
                                          <p:val>
                                            <p:strVal val="#ppt_x"/>
                                          </p:val>
                                        </p:tav>
                                        <p:tav tm="100000">
                                          <p:val>
                                            <p:strVal val="#ppt_x"/>
                                          </p:val>
                                        </p:tav>
                                      </p:tavLst>
                                    </p:anim>
                                    <p:anim calcmode="lin" valueType="num">
                                      <p:cBhvr>
                                        <p:cTn id="12" dur="500" fill="hold"/>
                                        <p:tgtEl>
                                          <p:spTgt spid="374792"/>
                                        </p:tgtEl>
                                        <p:attrNameLst>
                                          <p:attrName>ppt_y</p:attrName>
                                        </p:attrNameLst>
                                      </p:cBhvr>
                                      <p:tavLst>
                                        <p:tav tm="0">
                                          <p:val>
                                            <p:strVal val="#ppt_y+#ppt_h/2"/>
                                          </p:val>
                                        </p:tav>
                                        <p:tav tm="100000">
                                          <p:val>
                                            <p:strVal val="#ppt_y"/>
                                          </p:val>
                                        </p:tav>
                                      </p:tavLst>
                                    </p:anim>
                                    <p:anim calcmode="lin" valueType="num">
                                      <p:cBhvr>
                                        <p:cTn id="13" dur="500" fill="hold"/>
                                        <p:tgtEl>
                                          <p:spTgt spid="374792"/>
                                        </p:tgtEl>
                                        <p:attrNameLst>
                                          <p:attrName>ppt_w</p:attrName>
                                        </p:attrNameLst>
                                      </p:cBhvr>
                                      <p:tavLst>
                                        <p:tav tm="0">
                                          <p:val>
                                            <p:strVal val="#ppt_w"/>
                                          </p:val>
                                        </p:tav>
                                        <p:tav tm="100000">
                                          <p:val>
                                            <p:strVal val="#ppt_w"/>
                                          </p:val>
                                        </p:tav>
                                      </p:tavLst>
                                    </p:anim>
                                    <p:anim calcmode="lin" valueType="num">
                                      <p:cBhvr>
                                        <p:cTn id="14" dur="500" fill="hold"/>
                                        <p:tgtEl>
                                          <p:spTgt spid="37479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47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ppt_h/2"/>
                                          </p:val>
                                        </p:tav>
                                        <p:tav tm="100000">
                                          <p:val>
                                            <p:strVal val="#ppt_y"/>
                                          </p:val>
                                        </p:tav>
                                      </p:tavLst>
                                    </p:anim>
                                    <p:anim calcmode="lin" valueType="num">
                                      <p:cBhvr>
                                        <p:cTn id="25" dur="500" fill="hold"/>
                                        <p:tgtEl>
                                          <p:spTgt spid="2"/>
                                        </p:tgtEl>
                                        <p:attrNameLst>
                                          <p:attrName>ppt_w</p:attrName>
                                        </p:attrNameLst>
                                      </p:cBhvr>
                                      <p:tavLst>
                                        <p:tav tm="0">
                                          <p:val>
                                            <p:strVal val="#ppt_w"/>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374798"/>
                                        </p:tgtEl>
                                        <p:attrNameLst>
                                          <p:attrName>style.visibility</p:attrName>
                                        </p:attrNameLst>
                                      </p:cBhvr>
                                      <p:to>
                                        <p:strVal val="visible"/>
                                      </p:to>
                                    </p:set>
                                    <p:anim calcmode="lin" valueType="num">
                                      <p:cBhvr>
                                        <p:cTn id="31" dur="500" fill="hold"/>
                                        <p:tgtEl>
                                          <p:spTgt spid="374798"/>
                                        </p:tgtEl>
                                        <p:attrNameLst>
                                          <p:attrName>ppt_x</p:attrName>
                                        </p:attrNameLst>
                                      </p:cBhvr>
                                      <p:tavLst>
                                        <p:tav tm="0">
                                          <p:val>
                                            <p:strVal val="#ppt_x"/>
                                          </p:val>
                                        </p:tav>
                                        <p:tav tm="100000">
                                          <p:val>
                                            <p:strVal val="#ppt_x"/>
                                          </p:val>
                                        </p:tav>
                                      </p:tavLst>
                                    </p:anim>
                                    <p:anim calcmode="lin" valueType="num">
                                      <p:cBhvr>
                                        <p:cTn id="32" dur="500" fill="hold"/>
                                        <p:tgtEl>
                                          <p:spTgt spid="374798"/>
                                        </p:tgtEl>
                                        <p:attrNameLst>
                                          <p:attrName>ppt_y</p:attrName>
                                        </p:attrNameLst>
                                      </p:cBhvr>
                                      <p:tavLst>
                                        <p:tav tm="0">
                                          <p:val>
                                            <p:strVal val="#ppt_y+#ppt_h/2"/>
                                          </p:val>
                                        </p:tav>
                                        <p:tav tm="100000">
                                          <p:val>
                                            <p:strVal val="#ppt_y"/>
                                          </p:val>
                                        </p:tav>
                                      </p:tavLst>
                                    </p:anim>
                                    <p:anim calcmode="lin" valueType="num">
                                      <p:cBhvr>
                                        <p:cTn id="33" dur="500" fill="hold"/>
                                        <p:tgtEl>
                                          <p:spTgt spid="374798"/>
                                        </p:tgtEl>
                                        <p:attrNameLst>
                                          <p:attrName>ppt_w</p:attrName>
                                        </p:attrNameLst>
                                      </p:cBhvr>
                                      <p:tavLst>
                                        <p:tav tm="0">
                                          <p:val>
                                            <p:strVal val="#ppt_w"/>
                                          </p:val>
                                        </p:tav>
                                        <p:tav tm="100000">
                                          <p:val>
                                            <p:strVal val="#ppt_w"/>
                                          </p:val>
                                        </p:tav>
                                      </p:tavLst>
                                    </p:anim>
                                    <p:anim calcmode="lin" valueType="num">
                                      <p:cBhvr>
                                        <p:cTn id="34" dur="500" fill="hold"/>
                                        <p:tgtEl>
                                          <p:spTgt spid="37479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747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7" presetClass="entr" presetSubtype="4" fill="hold" grpId="0" nodeType="clickEffect">
                                  <p:stCondLst>
                                    <p:cond delay="0"/>
                                  </p:stCondLst>
                                  <p:childTnLst>
                                    <p:set>
                                      <p:cBhvr>
                                        <p:cTn id="42" dur="1" fill="hold">
                                          <p:stCondLst>
                                            <p:cond delay="0"/>
                                          </p:stCondLst>
                                        </p:cTn>
                                        <p:tgtEl>
                                          <p:spTgt spid="374800"/>
                                        </p:tgtEl>
                                        <p:attrNameLst>
                                          <p:attrName>style.visibility</p:attrName>
                                        </p:attrNameLst>
                                      </p:cBhvr>
                                      <p:to>
                                        <p:strVal val="visible"/>
                                      </p:to>
                                    </p:set>
                                    <p:anim calcmode="lin" valueType="num">
                                      <p:cBhvr>
                                        <p:cTn id="43" dur="500" fill="hold"/>
                                        <p:tgtEl>
                                          <p:spTgt spid="374800"/>
                                        </p:tgtEl>
                                        <p:attrNameLst>
                                          <p:attrName>ppt_x</p:attrName>
                                        </p:attrNameLst>
                                      </p:cBhvr>
                                      <p:tavLst>
                                        <p:tav tm="0">
                                          <p:val>
                                            <p:strVal val="#ppt_x"/>
                                          </p:val>
                                        </p:tav>
                                        <p:tav tm="100000">
                                          <p:val>
                                            <p:strVal val="#ppt_x"/>
                                          </p:val>
                                        </p:tav>
                                      </p:tavLst>
                                    </p:anim>
                                    <p:anim calcmode="lin" valueType="num">
                                      <p:cBhvr>
                                        <p:cTn id="44" dur="500" fill="hold"/>
                                        <p:tgtEl>
                                          <p:spTgt spid="374800"/>
                                        </p:tgtEl>
                                        <p:attrNameLst>
                                          <p:attrName>ppt_y</p:attrName>
                                        </p:attrNameLst>
                                      </p:cBhvr>
                                      <p:tavLst>
                                        <p:tav tm="0">
                                          <p:val>
                                            <p:strVal val="#ppt_y+#ppt_h/2"/>
                                          </p:val>
                                        </p:tav>
                                        <p:tav tm="100000">
                                          <p:val>
                                            <p:strVal val="#ppt_y"/>
                                          </p:val>
                                        </p:tav>
                                      </p:tavLst>
                                    </p:anim>
                                    <p:anim calcmode="lin" valueType="num">
                                      <p:cBhvr>
                                        <p:cTn id="45" dur="500" fill="hold"/>
                                        <p:tgtEl>
                                          <p:spTgt spid="374800"/>
                                        </p:tgtEl>
                                        <p:attrNameLst>
                                          <p:attrName>ppt_w</p:attrName>
                                        </p:attrNameLst>
                                      </p:cBhvr>
                                      <p:tavLst>
                                        <p:tav tm="0">
                                          <p:val>
                                            <p:strVal val="#ppt_w"/>
                                          </p:val>
                                        </p:tav>
                                        <p:tav tm="100000">
                                          <p:val>
                                            <p:strVal val="#ppt_w"/>
                                          </p:val>
                                        </p:tav>
                                      </p:tavLst>
                                    </p:anim>
                                    <p:anim calcmode="lin" valueType="num">
                                      <p:cBhvr>
                                        <p:cTn id="46" dur="500" fill="hold"/>
                                        <p:tgtEl>
                                          <p:spTgt spid="374800"/>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7480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374802"/>
                                        </p:tgtEl>
                                        <p:attrNameLst>
                                          <p:attrName>style.visibility</p:attrName>
                                        </p:attrNameLst>
                                      </p:cBhvr>
                                      <p:to>
                                        <p:strVal val="visible"/>
                                      </p:to>
                                    </p:set>
                                    <p:anim calcmode="lin" valueType="num">
                                      <p:cBhvr>
                                        <p:cTn id="55" dur="500" fill="hold"/>
                                        <p:tgtEl>
                                          <p:spTgt spid="374802"/>
                                        </p:tgtEl>
                                        <p:attrNameLst>
                                          <p:attrName>ppt_x</p:attrName>
                                        </p:attrNameLst>
                                      </p:cBhvr>
                                      <p:tavLst>
                                        <p:tav tm="0">
                                          <p:val>
                                            <p:strVal val="#ppt_x"/>
                                          </p:val>
                                        </p:tav>
                                        <p:tav tm="100000">
                                          <p:val>
                                            <p:strVal val="#ppt_x"/>
                                          </p:val>
                                        </p:tav>
                                      </p:tavLst>
                                    </p:anim>
                                    <p:anim calcmode="lin" valueType="num">
                                      <p:cBhvr>
                                        <p:cTn id="56" dur="500" fill="hold"/>
                                        <p:tgtEl>
                                          <p:spTgt spid="374802"/>
                                        </p:tgtEl>
                                        <p:attrNameLst>
                                          <p:attrName>ppt_y</p:attrName>
                                        </p:attrNameLst>
                                      </p:cBhvr>
                                      <p:tavLst>
                                        <p:tav tm="0">
                                          <p:val>
                                            <p:strVal val="#ppt_y+#ppt_h/2"/>
                                          </p:val>
                                        </p:tav>
                                        <p:tav tm="100000">
                                          <p:val>
                                            <p:strVal val="#ppt_y"/>
                                          </p:val>
                                        </p:tav>
                                      </p:tavLst>
                                    </p:anim>
                                    <p:anim calcmode="lin" valueType="num">
                                      <p:cBhvr>
                                        <p:cTn id="57" dur="500" fill="hold"/>
                                        <p:tgtEl>
                                          <p:spTgt spid="374802"/>
                                        </p:tgtEl>
                                        <p:attrNameLst>
                                          <p:attrName>ppt_w</p:attrName>
                                        </p:attrNameLst>
                                      </p:cBhvr>
                                      <p:tavLst>
                                        <p:tav tm="0">
                                          <p:val>
                                            <p:strVal val="#ppt_w"/>
                                          </p:val>
                                        </p:tav>
                                        <p:tav tm="100000">
                                          <p:val>
                                            <p:strVal val="#ppt_w"/>
                                          </p:val>
                                        </p:tav>
                                      </p:tavLst>
                                    </p:anim>
                                    <p:anim calcmode="lin" valueType="num">
                                      <p:cBhvr>
                                        <p:cTn id="58" dur="500" fill="hold"/>
                                        <p:tgtEl>
                                          <p:spTgt spid="374802"/>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748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ppt_x</p:attrName>
                                        </p:attrNameLst>
                                      </p:cBhvr>
                                      <p:tavLst>
                                        <p:tav tm="0">
                                          <p:val>
                                            <p:strVal val="#ppt_x-#ppt_w/2"/>
                                          </p:val>
                                        </p:tav>
                                        <p:tav tm="100000">
                                          <p:val>
                                            <p:strVal val="#ppt_x"/>
                                          </p:val>
                                        </p:tav>
                                      </p:tavLst>
                                    </p:anim>
                                    <p:anim calcmode="lin" valueType="num">
                                      <p:cBhvr>
                                        <p:cTn id="68" dur="500" fill="hold"/>
                                        <p:tgtEl>
                                          <p:spTgt spid="3"/>
                                        </p:tgtEl>
                                        <p:attrNameLst>
                                          <p:attrName>ppt_y</p:attrName>
                                        </p:attrNameLst>
                                      </p:cBhvr>
                                      <p:tavLst>
                                        <p:tav tm="0">
                                          <p:val>
                                            <p:strVal val="#ppt_y"/>
                                          </p:val>
                                        </p:tav>
                                        <p:tav tm="100000">
                                          <p:val>
                                            <p:strVal val="#ppt_y"/>
                                          </p:val>
                                        </p:tav>
                                      </p:tavLst>
                                    </p:anim>
                                    <p:anim calcmode="lin" valueType="num">
                                      <p:cBhvr>
                                        <p:cTn id="69" dur="500" fill="hold"/>
                                        <p:tgtEl>
                                          <p:spTgt spid="3"/>
                                        </p:tgtEl>
                                        <p:attrNameLst>
                                          <p:attrName>ppt_w</p:attrName>
                                        </p:attrNameLst>
                                      </p:cBhvr>
                                      <p:tavLst>
                                        <p:tav tm="0">
                                          <p:val>
                                            <p:fltVal val="0"/>
                                          </p:val>
                                        </p:tav>
                                        <p:tav tm="100000">
                                          <p:val>
                                            <p:strVal val="#ppt_w"/>
                                          </p:val>
                                        </p:tav>
                                      </p:tavLst>
                                    </p:anim>
                                    <p:anim calcmode="lin" valueType="num">
                                      <p:cBhvr>
                                        <p:cTn id="70"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748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7" presetClass="entr" presetSubtype="1" fill="hold" grpId="0" nodeType="clickEffect">
                                  <p:stCondLst>
                                    <p:cond delay="0"/>
                                  </p:stCondLst>
                                  <p:childTnLst>
                                    <p:set>
                                      <p:cBhvr>
                                        <p:cTn id="78" dur="1" fill="hold">
                                          <p:stCondLst>
                                            <p:cond delay="0"/>
                                          </p:stCondLst>
                                        </p:cTn>
                                        <p:tgtEl>
                                          <p:spTgt spid="374810"/>
                                        </p:tgtEl>
                                        <p:attrNameLst>
                                          <p:attrName>style.visibility</p:attrName>
                                        </p:attrNameLst>
                                      </p:cBhvr>
                                      <p:to>
                                        <p:strVal val="visible"/>
                                      </p:to>
                                    </p:set>
                                    <p:anim calcmode="lin" valueType="num">
                                      <p:cBhvr>
                                        <p:cTn id="79" dur="500" fill="hold"/>
                                        <p:tgtEl>
                                          <p:spTgt spid="374810"/>
                                        </p:tgtEl>
                                        <p:attrNameLst>
                                          <p:attrName>ppt_x</p:attrName>
                                        </p:attrNameLst>
                                      </p:cBhvr>
                                      <p:tavLst>
                                        <p:tav tm="0">
                                          <p:val>
                                            <p:strVal val="#ppt_x"/>
                                          </p:val>
                                        </p:tav>
                                        <p:tav tm="100000">
                                          <p:val>
                                            <p:strVal val="#ppt_x"/>
                                          </p:val>
                                        </p:tav>
                                      </p:tavLst>
                                    </p:anim>
                                    <p:anim calcmode="lin" valueType="num">
                                      <p:cBhvr>
                                        <p:cTn id="80" dur="500" fill="hold"/>
                                        <p:tgtEl>
                                          <p:spTgt spid="374810"/>
                                        </p:tgtEl>
                                        <p:attrNameLst>
                                          <p:attrName>ppt_y</p:attrName>
                                        </p:attrNameLst>
                                      </p:cBhvr>
                                      <p:tavLst>
                                        <p:tav tm="0">
                                          <p:val>
                                            <p:strVal val="#ppt_y-#ppt_h/2"/>
                                          </p:val>
                                        </p:tav>
                                        <p:tav tm="100000">
                                          <p:val>
                                            <p:strVal val="#ppt_y"/>
                                          </p:val>
                                        </p:tav>
                                      </p:tavLst>
                                    </p:anim>
                                    <p:anim calcmode="lin" valueType="num">
                                      <p:cBhvr>
                                        <p:cTn id="81" dur="500" fill="hold"/>
                                        <p:tgtEl>
                                          <p:spTgt spid="374810"/>
                                        </p:tgtEl>
                                        <p:attrNameLst>
                                          <p:attrName>ppt_w</p:attrName>
                                        </p:attrNameLst>
                                      </p:cBhvr>
                                      <p:tavLst>
                                        <p:tav tm="0">
                                          <p:val>
                                            <p:strVal val="#ppt_w"/>
                                          </p:val>
                                        </p:tav>
                                        <p:tav tm="100000">
                                          <p:val>
                                            <p:strVal val="#ppt_w"/>
                                          </p:val>
                                        </p:tav>
                                      </p:tavLst>
                                    </p:anim>
                                    <p:anim calcmode="lin" valueType="num">
                                      <p:cBhvr>
                                        <p:cTn id="82" dur="500" fill="hold"/>
                                        <p:tgtEl>
                                          <p:spTgt spid="374810"/>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7480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7" presetClass="entr" presetSubtype="1"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p:cTn id="91" dur="500" fill="hold"/>
                                        <p:tgtEl>
                                          <p:spTgt spid="4"/>
                                        </p:tgtEl>
                                        <p:attrNameLst>
                                          <p:attrName>ppt_x</p:attrName>
                                        </p:attrNameLst>
                                      </p:cBhvr>
                                      <p:tavLst>
                                        <p:tav tm="0">
                                          <p:val>
                                            <p:strVal val="#ppt_x"/>
                                          </p:val>
                                        </p:tav>
                                        <p:tav tm="100000">
                                          <p:val>
                                            <p:strVal val="#ppt_x"/>
                                          </p:val>
                                        </p:tav>
                                      </p:tavLst>
                                    </p:anim>
                                    <p:anim calcmode="lin" valueType="num">
                                      <p:cBhvr>
                                        <p:cTn id="92" dur="500" fill="hold"/>
                                        <p:tgtEl>
                                          <p:spTgt spid="4"/>
                                        </p:tgtEl>
                                        <p:attrNameLst>
                                          <p:attrName>ppt_y</p:attrName>
                                        </p:attrNameLst>
                                      </p:cBhvr>
                                      <p:tavLst>
                                        <p:tav tm="0">
                                          <p:val>
                                            <p:strVal val="#ppt_y-#ppt_h/2"/>
                                          </p:val>
                                        </p:tav>
                                        <p:tav tm="100000">
                                          <p:val>
                                            <p:strVal val="#ppt_y"/>
                                          </p:val>
                                        </p:tav>
                                      </p:tavLst>
                                    </p:anim>
                                    <p:anim calcmode="lin" valueType="num">
                                      <p:cBhvr>
                                        <p:cTn id="93" dur="500" fill="hold"/>
                                        <p:tgtEl>
                                          <p:spTgt spid="4"/>
                                        </p:tgtEl>
                                        <p:attrNameLst>
                                          <p:attrName>ppt_w</p:attrName>
                                        </p:attrNameLst>
                                      </p:cBhvr>
                                      <p:tavLst>
                                        <p:tav tm="0">
                                          <p:val>
                                            <p:strVal val="#ppt_w"/>
                                          </p:val>
                                        </p:tav>
                                        <p:tav tm="100000">
                                          <p:val>
                                            <p:strVal val="#ppt_w"/>
                                          </p:val>
                                        </p:tav>
                                      </p:tavLst>
                                    </p:anim>
                                    <p:anim calcmode="lin" valueType="num">
                                      <p:cBhvr>
                                        <p:cTn id="9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3748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7" presetClass="entr" presetSubtype="4" fill="hold" nodeType="clickEffect">
                                  <p:stCondLst>
                                    <p:cond delay="0"/>
                                  </p:stCondLst>
                                  <p:childTnLst>
                                    <p:set>
                                      <p:cBhvr>
                                        <p:cTn id="102" dur="1" fill="hold">
                                          <p:stCondLst>
                                            <p:cond delay="0"/>
                                          </p:stCondLst>
                                        </p:cTn>
                                        <p:tgtEl>
                                          <p:spTgt spid="6"/>
                                        </p:tgtEl>
                                        <p:attrNameLst>
                                          <p:attrName>style.visibility</p:attrName>
                                        </p:attrNameLst>
                                      </p:cBhvr>
                                      <p:to>
                                        <p:strVal val="visible"/>
                                      </p:to>
                                    </p:set>
                                    <p:anim calcmode="lin" valueType="num">
                                      <p:cBhvr>
                                        <p:cTn id="103" dur="500" fill="hold"/>
                                        <p:tgtEl>
                                          <p:spTgt spid="6"/>
                                        </p:tgtEl>
                                        <p:attrNameLst>
                                          <p:attrName>ppt_x</p:attrName>
                                        </p:attrNameLst>
                                      </p:cBhvr>
                                      <p:tavLst>
                                        <p:tav tm="0">
                                          <p:val>
                                            <p:strVal val="#ppt_x"/>
                                          </p:val>
                                        </p:tav>
                                        <p:tav tm="100000">
                                          <p:val>
                                            <p:strVal val="#ppt_x"/>
                                          </p:val>
                                        </p:tav>
                                      </p:tavLst>
                                    </p:anim>
                                    <p:anim calcmode="lin" valueType="num">
                                      <p:cBhvr>
                                        <p:cTn id="104" dur="500" fill="hold"/>
                                        <p:tgtEl>
                                          <p:spTgt spid="6"/>
                                        </p:tgtEl>
                                        <p:attrNameLst>
                                          <p:attrName>ppt_y</p:attrName>
                                        </p:attrNameLst>
                                      </p:cBhvr>
                                      <p:tavLst>
                                        <p:tav tm="0">
                                          <p:val>
                                            <p:strVal val="#ppt_y+#ppt_h/2"/>
                                          </p:val>
                                        </p:tav>
                                        <p:tav tm="100000">
                                          <p:val>
                                            <p:strVal val="#ppt_y"/>
                                          </p:val>
                                        </p:tav>
                                      </p:tavLst>
                                    </p:anim>
                                    <p:anim calcmode="lin" valueType="num">
                                      <p:cBhvr>
                                        <p:cTn id="105" dur="500" fill="hold"/>
                                        <p:tgtEl>
                                          <p:spTgt spid="6"/>
                                        </p:tgtEl>
                                        <p:attrNameLst>
                                          <p:attrName>ppt_w</p:attrName>
                                        </p:attrNameLst>
                                      </p:cBhvr>
                                      <p:tavLst>
                                        <p:tav tm="0">
                                          <p:val>
                                            <p:strVal val="#ppt_w"/>
                                          </p:val>
                                        </p:tav>
                                        <p:tav tm="100000">
                                          <p:val>
                                            <p:strVal val="#ppt_w"/>
                                          </p:val>
                                        </p:tav>
                                      </p:tavLst>
                                    </p:anim>
                                    <p:anim calcmode="lin" valueType="num">
                                      <p:cBhvr>
                                        <p:cTn id="106"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499"/>
                                          </p:stCondLst>
                                        </p:cTn>
                                        <p:tgtEl>
                                          <p:spTgt spid="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7" presetClass="entr" presetSubtype="4" fill="hold" grpId="0" nodeType="clickEffect">
                                  <p:stCondLst>
                                    <p:cond delay="0"/>
                                  </p:stCondLst>
                                  <p:childTnLst>
                                    <p:set>
                                      <p:cBhvr>
                                        <p:cTn id="114" dur="1" fill="hold">
                                          <p:stCondLst>
                                            <p:cond delay="0"/>
                                          </p:stCondLst>
                                        </p:cTn>
                                        <p:tgtEl>
                                          <p:spTgt spid="374822"/>
                                        </p:tgtEl>
                                        <p:attrNameLst>
                                          <p:attrName>style.visibility</p:attrName>
                                        </p:attrNameLst>
                                      </p:cBhvr>
                                      <p:to>
                                        <p:strVal val="visible"/>
                                      </p:to>
                                    </p:set>
                                    <p:anim calcmode="lin" valueType="num">
                                      <p:cBhvr>
                                        <p:cTn id="115" dur="500" fill="hold"/>
                                        <p:tgtEl>
                                          <p:spTgt spid="374822"/>
                                        </p:tgtEl>
                                        <p:attrNameLst>
                                          <p:attrName>ppt_x</p:attrName>
                                        </p:attrNameLst>
                                      </p:cBhvr>
                                      <p:tavLst>
                                        <p:tav tm="0">
                                          <p:val>
                                            <p:strVal val="#ppt_x"/>
                                          </p:val>
                                        </p:tav>
                                        <p:tav tm="100000">
                                          <p:val>
                                            <p:strVal val="#ppt_x"/>
                                          </p:val>
                                        </p:tav>
                                      </p:tavLst>
                                    </p:anim>
                                    <p:anim calcmode="lin" valueType="num">
                                      <p:cBhvr>
                                        <p:cTn id="116" dur="500" fill="hold"/>
                                        <p:tgtEl>
                                          <p:spTgt spid="374822"/>
                                        </p:tgtEl>
                                        <p:attrNameLst>
                                          <p:attrName>ppt_y</p:attrName>
                                        </p:attrNameLst>
                                      </p:cBhvr>
                                      <p:tavLst>
                                        <p:tav tm="0">
                                          <p:val>
                                            <p:strVal val="#ppt_y+#ppt_h/2"/>
                                          </p:val>
                                        </p:tav>
                                        <p:tav tm="100000">
                                          <p:val>
                                            <p:strVal val="#ppt_y"/>
                                          </p:val>
                                        </p:tav>
                                      </p:tavLst>
                                    </p:anim>
                                    <p:anim calcmode="lin" valueType="num">
                                      <p:cBhvr>
                                        <p:cTn id="117" dur="500" fill="hold"/>
                                        <p:tgtEl>
                                          <p:spTgt spid="374822"/>
                                        </p:tgtEl>
                                        <p:attrNameLst>
                                          <p:attrName>ppt_w</p:attrName>
                                        </p:attrNameLst>
                                      </p:cBhvr>
                                      <p:tavLst>
                                        <p:tav tm="0">
                                          <p:val>
                                            <p:strVal val="#ppt_w"/>
                                          </p:val>
                                        </p:tav>
                                        <p:tav tm="100000">
                                          <p:val>
                                            <p:strVal val="#ppt_w"/>
                                          </p:val>
                                        </p:tav>
                                      </p:tavLst>
                                    </p:anim>
                                    <p:anim calcmode="lin" valueType="num">
                                      <p:cBhvr>
                                        <p:cTn id="118" dur="500" fill="hold"/>
                                        <p:tgtEl>
                                          <p:spTgt spid="374822"/>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17" presetClass="entr" presetSubtype="4" fill="hold" grpId="0" nodeType="clickEffect">
                                  <p:stCondLst>
                                    <p:cond delay="0"/>
                                  </p:stCondLst>
                                  <p:childTnLst>
                                    <p:set>
                                      <p:cBhvr>
                                        <p:cTn id="122" dur="1" fill="hold">
                                          <p:stCondLst>
                                            <p:cond delay="0"/>
                                          </p:stCondLst>
                                        </p:cTn>
                                        <p:tgtEl>
                                          <p:spTgt spid="374823"/>
                                        </p:tgtEl>
                                        <p:attrNameLst>
                                          <p:attrName>style.visibility</p:attrName>
                                        </p:attrNameLst>
                                      </p:cBhvr>
                                      <p:to>
                                        <p:strVal val="visible"/>
                                      </p:to>
                                    </p:set>
                                    <p:anim calcmode="lin" valueType="num">
                                      <p:cBhvr>
                                        <p:cTn id="123" dur="500" fill="hold"/>
                                        <p:tgtEl>
                                          <p:spTgt spid="374823"/>
                                        </p:tgtEl>
                                        <p:attrNameLst>
                                          <p:attrName>ppt_x</p:attrName>
                                        </p:attrNameLst>
                                      </p:cBhvr>
                                      <p:tavLst>
                                        <p:tav tm="0">
                                          <p:val>
                                            <p:strVal val="#ppt_x"/>
                                          </p:val>
                                        </p:tav>
                                        <p:tav tm="100000">
                                          <p:val>
                                            <p:strVal val="#ppt_x"/>
                                          </p:val>
                                        </p:tav>
                                      </p:tavLst>
                                    </p:anim>
                                    <p:anim calcmode="lin" valueType="num">
                                      <p:cBhvr>
                                        <p:cTn id="124" dur="500" fill="hold"/>
                                        <p:tgtEl>
                                          <p:spTgt spid="374823"/>
                                        </p:tgtEl>
                                        <p:attrNameLst>
                                          <p:attrName>ppt_y</p:attrName>
                                        </p:attrNameLst>
                                      </p:cBhvr>
                                      <p:tavLst>
                                        <p:tav tm="0">
                                          <p:val>
                                            <p:strVal val="#ppt_y+#ppt_h/2"/>
                                          </p:val>
                                        </p:tav>
                                        <p:tav tm="100000">
                                          <p:val>
                                            <p:strVal val="#ppt_y"/>
                                          </p:val>
                                        </p:tav>
                                      </p:tavLst>
                                    </p:anim>
                                    <p:anim calcmode="lin" valueType="num">
                                      <p:cBhvr>
                                        <p:cTn id="125" dur="500" fill="hold"/>
                                        <p:tgtEl>
                                          <p:spTgt spid="374823"/>
                                        </p:tgtEl>
                                        <p:attrNameLst>
                                          <p:attrName>ppt_w</p:attrName>
                                        </p:attrNameLst>
                                      </p:cBhvr>
                                      <p:tavLst>
                                        <p:tav tm="0">
                                          <p:val>
                                            <p:strVal val="#ppt_w"/>
                                          </p:val>
                                        </p:tav>
                                        <p:tav tm="100000">
                                          <p:val>
                                            <p:strVal val="#ppt_w"/>
                                          </p:val>
                                        </p:tav>
                                      </p:tavLst>
                                    </p:anim>
                                    <p:anim calcmode="lin" valueType="num">
                                      <p:cBhvr>
                                        <p:cTn id="126" dur="500" fill="hold"/>
                                        <p:tgtEl>
                                          <p:spTgt spid="374823"/>
                                        </p:tgtEl>
                                        <p:attrNameLst>
                                          <p:attrName>ppt_h</p:attrName>
                                        </p:attrNameLst>
                                      </p:cBhvr>
                                      <p:tavLst>
                                        <p:tav tm="0">
                                          <p:val>
                                            <p:fltVal val="0"/>
                                          </p:val>
                                        </p:tav>
                                        <p:tav tm="100000">
                                          <p:val>
                                            <p:strVal val="#ppt_h"/>
                                          </p:val>
                                        </p:tav>
                                      </p:tavLst>
                                    </p:anim>
                                  </p:childTnLst>
                                </p:cTn>
                              </p:par>
                            </p:childTnLst>
                          </p:cTn>
                        </p:par>
                      </p:childTnLst>
                    </p:cTn>
                  </p:par>
                  <p:par>
                    <p:cTn id="127" fill="hold">
                      <p:stCondLst>
                        <p:cond delay="indefinite"/>
                      </p:stCondLst>
                      <p:childTnLst>
                        <p:par>
                          <p:cTn id="128" fill="hold">
                            <p:stCondLst>
                              <p:cond delay="0"/>
                            </p:stCondLst>
                            <p:childTnLst>
                              <p:par>
                                <p:cTn id="129" presetID="17" presetClass="entr" presetSubtype="2" fill="hold" grpId="0" nodeType="clickEffect">
                                  <p:stCondLst>
                                    <p:cond delay="0"/>
                                  </p:stCondLst>
                                  <p:childTnLst>
                                    <p:set>
                                      <p:cBhvr>
                                        <p:cTn id="130" dur="1" fill="hold">
                                          <p:stCondLst>
                                            <p:cond delay="0"/>
                                          </p:stCondLst>
                                        </p:cTn>
                                        <p:tgtEl>
                                          <p:spTgt spid="374824"/>
                                        </p:tgtEl>
                                        <p:attrNameLst>
                                          <p:attrName>style.visibility</p:attrName>
                                        </p:attrNameLst>
                                      </p:cBhvr>
                                      <p:to>
                                        <p:strVal val="visible"/>
                                      </p:to>
                                    </p:set>
                                    <p:anim calcmode="lin" valueType="num">
                                      <p:cBhvr>
                                        <p:cTn id="131" dur="500" fill="hold"/>
                                        <p:tgtEl>
                                          <p:spTgt spid="374824"/>
                                        </p:tgtEl>
                                        <p:attrNameLst>
                                          <p:attrName>ppt_x</p:attrName>
                                        </p:attrNameLst>
                                      </p:cBhvr>
                                      <p:tavLst>
                                        <p:tav tm="0">
                                          <p:val>
                                            <p:strVal val="#ppt_x+#ppt_w/2"/>
                                          </p:val>
                                        </p:tav>
                                        <p:tav tm="100000">
                                          <p:val>
                                            <p:strVal val="#ppt_x"/>
                                          </p:val>
                                        </p:tav>
                                      </p:tavLst>
                                    </p:anim>
                                    <p:anim calcmode="lin" valueType="num">
                                      <p:cBhvr>
                                        <p:cTn id="132" dur="500" fill="hold"/>
                                        <p:tgtEl>
                                          <p:spTgt spid="374824"/>
                                        </p:tgtEl>
                                        <p:attrNameLst>
                                          <p:attrName>ppt_y</p:attrName>
                                        </p:attrNameLst>
                                      </p:cBhvr>
                                      <p:tavLst>
                                        <p:tav tm="0">
                                          <p:val>
                                            <p:strVal val="#ppt_y"/>
                                          </p:val>
                                        </p:tav>
                                        <p:tav tm="100000">
                                          <p:val>
                                            <p:strVal val="#ppt_y"/>
                                          </p:val>
                                        </p:tav>
                                      </p:tavLst>
                                    </p:anim>
                                    <p:anim calcmode="lin" valueType="num">
                                      <p:cBhvr>
                                        <p:cTn id="133" dur="500" fill="hold"/>
                                        <p:tgtEl>
                                          <p:spTgt spid="374824"/>
                                        </p:tgtEl>
                                        <p:attrNameLst>
                                          <p:attrName>ppt_w</p:attrName>
                                        </p:attrNameLst>
                                      </p:cBhvr>
                                      <p:tavLst>
                                        <p:tav tm="0">
                                          <p:val>
                                            <p:fltVal val="0"/>
                                          </p:val>
                                        </p:tav>
                                        <p:tav tm="100000">
                                          <p:val>
                                            <p:strVal val="#ppt_w"/>
                                          </p:val>
                                        </p:tav>
                                      </p:tavLst>
                                    </p:anim>
                                    <p:anim calcmode="lin" valueType="num">
                                      <p:cBhvr>
                                        <p:cTn id="134" dur="500" fill="hold"/>
                                        <p:tgtEl>
                                          <p:spTgt spid="374824"/>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7" presetClass="entr" presetSubtype="1" fill="hold" grpId="0" nodeType="clickEffect">
                                  <p:stCondLst>
                                    <p:cond delay="0"/>
                                  </p:stCondLst>
                                  <p:childTnLst>
                                    <p:set>
                                      <p:cBhvr>
                                        <p:cTn id="138" dur="1" fill="hold">
                                          <p:stCondLst>
                                            <p:cond delay="0"/>
                                          </p:stCondLst>
                                        </p:cTn>
                                        <p:tgtEl>
                                          <p:spTgt spid="374825"/>
                                        </p:tgtEl>
                                        <p:attrNameLst>
                                          <p:attrName>style.visibility</p:attrName>
                                        </p:attrNameLst>
                                      </p:cBhvr>
                                      <p:to>
                                        <p:strVal val="visible"/>
                                      </p:to>
                                    </p:set>
                                    <p:anim calcmode="lin" valueType="num">
                                      <p:cBhvr>
                                        <p:cTn id="139" dur="500" fill="hold"/>
                                        <p:tgtEl>
                                          <p:spTgt spid="374825"/>
                                        </p:tgtEl>
                                        <p:attrNameLst>
                                          <p:attrName>ppt_x</p:attrName>
                                        </p:attrNameLst>
                                      </p:cBhvr>
                                      <p:tavLst>
                                        <p:tav tm="0">
                                          <p:val>
                                            <p:strVal val="#ppt_x"/>
                                          </p:val>
                                        </p:tav>
                                        <p:tav tm="100000">
                                          <p:val>
                                            <p:strVal val="#ppt_x"/>
                                          </p:val>
                                        </p:tav>
                                      </p:tavLst>
                                    </p:anim>
                                    <p:anim calcmode="lin" valueType="num">
                                      <p:cBhvr>
                                        <p:cTn id="140" dur="500" fill="hold"/>
                                        <p:tgtEl>
                                          <p:spTgt spid="374825"/>
                                        </p:tgtEl>
                                        <p:attrNameLst>
                                          <p:attrName>ppt_y</p:attrName>
                                        </p:attrNameLst>
                                      </p:cBhvr>
                                      <p:tavLst>
                                        <p:tav tm="0">
                                          <p:val>
                                            <p:strVal val="#ppt_y-#ppt_h/2"/>
                                          </p:val>
                                        </p:tav>
                                        <p:tav tm="100000">
                                          <p:val>
                                            <p:strVal val="#ppt_y"/>
                                          </p:val>
                                        </p:tav>
                                      </p:tavLst>
                                    </p:anim>
                                    <p:anim calcmode="lin" valueType="num">
                                      <p:cBhvr>
                                        <p:cTn id="141" dur="500" fill="hold"/>
                                        <p:tgtEl>
                                          <p:spTgt spid="374825"/>
                                        </p:tgtEl>
                                        <p:attrNameLst>
                                          <p:attrName>ppt_w</p:attrName>
                                        </p:attrNameLst>
                                      </p:cBhvr>
                                      <p:tavLst>
                                        <p:tav tm="0">
                                          <p:val>
                                            <p:strVal val="#ppt_w"/>
                                          </p:val>
                                        </p:tav>
                                        <p:tav tm="100000">
                                          <p:val>
                                            <p:strVal val="#ppt_w"/>
                                          </p:val>
                                        </p:tav>
                                      </p:tavLst>
                                    </p:anim>
                                    <p:anim calcmode="lin" valueType="num">
                                      <p:cBhvr>
                                        <p:cTn id="142" dur="500" fill="hold"/>
                                        <p:tgtEl>
                                          <p:spTgt spid="3748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1" grpId="0" bldLvl="0" animBg="1"/>
      <p:bldP spid="374792" grpId="0" bldLvl="0" animBg="1"/>
      <p:bldP spid="374793" grpId="0" bldLvl="0" animBg="1"/>
      <p:bldP spid="374798" grpId="0" bldLvl="0" animBg="1"/>
      <p:bldP spid="374799" grpId="0" bldLvl="0" animBg="1"/>
      <p:bldP spid="374800" grpId="0" bldLvl="0" animBg="1"/>
      <p:bldP spid="374801" grpId="0" bldLvl="0" animBg="1"/>
      <p:bldP spid="374802" grpId="0" bldLvl="0" animBg="1"/>
      <p:bldP spid="374803" grpId="0" bldLvl="0" animBg="1"/>
      <p:bldP spid="374808" grpId="0" bldLvl="0" animBg="1"/>
      <p:bldP spid="374809" grpId="0" bldLvl="0" animBg="1"/>
      <p:bldP spid="374810" grpId="0" bldLvl="0" animBg="1"/>
      <p:bldP spid="374816" grpId="0" bldLvl="0" animBg="1"/>
      <p:bldP spid="374822" grpId="0" bldLvl="0" animBg="1"/>
      <p:bldP spid="374823" grpId="0" bldLvl="0" animBg="1"/>
      <p:bldP spid="374824" grpId="0" bldLvl="0" animBg="1"/>
      <p:bldP spid="37482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Microsoft YaHei UI" panose="020B0503020204020204" pitchFamily="34" charset="-122"/>
                <a:ea typeface="Microsoft YaHei UI" panose="020B0503020204020204" pitchFamily="34" charset="-122"/>
                <a:cs typeface="+mj-cs"/>
              </a:rPr>
              <a:t>2.2.2 </a:t>
            </a:r>
            <a:r>
              <a:rPr kumimoji="1" lang="zh-CN" altLang="en-US" kern="1200" dirty="0">
                <a:latin typeface="Microsoft YaHei UI" panose="020B0503020204020204" pitchFamily="34" charset="-122"/>
                <a:ea typeface="Microsoft YaHei UI" panose="020B0503020204020204" pitchFamily="34" charset="-122"/>
                <a:cs typeface="+mj-cs"/>
              </a:rPr>
              <a:t>原码表示</a:t>
            </a:r>
          </a:p>
        </p:txBody>
      </p:sp>
      <p:sp>
        <p:nvSpPr>
          <p:cNvPr id="249859" name="Rectangle 3"/>
          <p:cNvSpPr>
            <a:spLocks noGrp="1"/>
          </p:cNvSpPr>
          <p:nvPr>
            <p:ph idx="1"/>
          </p:nvPr>
        </p:nvSpPr>
        <p:spPr>
          <a:xfrm>
            <a:off x="685800" y="1295400"/>
            <a:ext cx="7772400" cy="2420938"/>
          </a:xfrm>
        </p:spPr>
        <p:txBody>
          <a:bodyPr vert="horz" wrap="square" lIns="91440" tIns="45720" rIns="91440" bIns="45720" anchor="t" anchorCtr="0"/>
          <a:lstStyle/>
          <a:p>
            <a:pPr eaLnBrk="1" hangingPunct="1">
              <a:lnSpc>
                <a:spcPct val="90000"/>
              </a:lnSpc>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原码表示</a:t>
            </a:r>
            <a:r>
              <a:rPr kumimoji="1" lang="zh-CN" altLang="en-US" sz="2800" kern="1200" dirty="0">
                <a:latin typeface="Microsoft YaHei UI" panose="020B0503020204020204" pitchFamily="34" charset="-122"/>
                <a:ea typeface="Microsoft YaHei UI" panose="020B0503020204020204" pitchFamily="34" charset="-122"/>
                <a:cs typeface="+mn-cs"/>
              </a:rPr>
              <a:t>：保持原有的数值部分的形式不变，只将符号用二进制代码表示。</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原码表示是最简单的机器数表示方法。</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纯小数原码</a:t>
            </a:r>
          </a:p>
        </p:txBody>
      </p:sp>
      <p:sp>
        <p:nvSpPr>
          <p:cNvPr id="249863" name="Rectangle 7"/>
          <p:cNvSpPr/>
          <p:nvPr/>
        </p:nvSpPr>
        <p:spPr>
          <a:xfrm>
            <a:off x="683895" y="3284538"/>
            <a:ext cx="7772400" cy="105251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例：</a:t>
            </a:r>
            <a:r>
              <a:rPr lang="en-US" altLang="zh-CN" sz="2800" dirty="0">
                <a:latin typeface="Microsoft YaHei UI" panose="020B0503020204020204" pitchFamily="34" charset="-122"/>
                <a:ea typeface="Microsoft YaHei UI" panose="020B0503020204020204" pitchFamily="34" charset="-122"/>
              </a:rPr>
              <a:t>[0.10011001]</a:t>
            </a:r>
            <a:r>
              <a:rPr lang="zh-CN" altLang="en-US" sz="2800" baseline="-25000" dirty="0">
                <a:latin typeface="Microsoft YaHei UI" panose="020B0503020204020204" pitchFamily="34" charset="-122"/>
                <a:ea typeface="Microsoft YaHei UI" panose="020B0503020204020204" pitchFamily="34" charset="-122"/>
              </a:rPr>
              <a:t>原</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0.10011001</a:t>
            </a:r>
          </a:p>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0.10011001]</a:t>
            </a:r>
            <a:r>
              <a:rPr lang="zh-CN" altLang="en-US" sz="2800" baseline="-25000" dirty="0">
                <a:latin typeface="Microsoft YaHei UI" panose="020B0503020204020204" pitchFamily="34" charset="-122"/>
                <a:ea typeface="Microsoft YaHei UI" panose="020B0503020204020204" pitchFamily="34" charset="-122"/>
              </a:rPr>
              <a:t>原</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1.10011001</a:t>
            </a:r>
          </a:p>
        </p:txBody>
      </p:sp>
      <p:sp>
        <p:nvSpPr>
          <p:cNvPr id="29702"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14</a:t>
            </a:fld>
            <a:endParaRPr lang="en-US" altLang="zh-CN" sz="1400" dirty="0">
              <a:latin typeface="Arial" panose="020B0604020202020204" pitchFamily="34" charset="0"/>
              <a:ea typeface="宋体" panose="02010600030101010101" pitchFamily="2" charset="-122"/>
            </a:endParaRPr>
          </a:p>
        </p:txBody>
      </p:sp>
      <p:sp>
        <p:nvSpPr>
          <p:cNvPr id="3" name="文本框 2"/>
          <p:cNvSpPr txBox="1"/>
          <p:nvPr/>
        </p:nvSpPr>
        <p:spPr>
          <a:xfrm>
            <a:off x="755650" y="4580890"/>
            <a:ext cx="4572000" cy="521970"/>
          </a:xfrm>
          <a:prstGeom prst="rect">
            <a:avLst/>
          </a:prstGeom>
          <a:noFill/>
        </p:spPr>
        <p:txBody>
          <a:bodyPr wrap="square" rtlCol="0" anchor="t">
            <a:spAutoFit/>
          </a:bodyPr>
          <a:lstStyle/>
          <a:p>
            <a:pPr marL="457200" indent="-457200" eaLnBrk="1" hangingPunct="1">
              <a:buSzPct val="70000"/>
              <a:buFont typeface="Arial" panose="020B0604020202020204" pitchFamily="34" charset="0"/>
              <a:buChar char="•"/>
            </a:pPr>
            <a:r>
              <a:rPr kumimoji="1" lang="zh-CN" altLang="en-US" sz="2800" dirty="0">
                <a:latin typeface="Microsoft YaHei UI" panose="020B0503020204020204" pitchFamily="34" charset="-122"/>
                <a:ea typeface="Microsoft YaHei UI" panose="020B0503020204020204" pitchFamily="34" charset="-122"/>
                <a:sym typeface="+mn-ea"/>
              </a:rPr>
              <a:t>纯整数原码定义：</a:t>
            </a:r>
          </a:p>
        </p:txBody>
      </p:sp>
      <p:sp>
        <p:nvSpPr>
          <p:cNvPr id="251911" name="Text Box 1031"/>
          <p:cNvSpPr txBox="1"/>
          <p:nvPr/>
        </p:nvSpPr>
        <p:spPr>
          <a:xfrm>
            <a:off x="853440" y="5156835"/>
            <a:ext cx="7848600" cy="1544638"/>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例：</a:t>
            </a:r>
          </a:p>
          <a:p>
            <a:pPr marL="0" lvl="0" indent="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 </a:t>
            </a:r>
            <a:r>
              <a:rPr lang="en-US" altLang="zh-CN" sz="2800" dirty="0">
                <a:latin typeface="Microsoft YaHei UI" panose="020B0503020204020204" pitchFamily="34" charset="-122"/>
                <a:ea typeface="Microsoft YaHei UI" panose="020B0503020204020204" pitchFamily="34" charset="-122"/>
              </a:rPr>
              <a:t>[10011001]</a:t>
            </a:r>
            <a:r>
              <a:rPr lang="zh-CN" altLang="en-US" sz="2800" baseline="-25000" dirty="0">
                <a:latin typeface="Microsoft YaHei UI" panose="020B0503020204020204" pitchFamily="34" charset="-122"/>
                <a:ea typeface="Microsoft YaHei UI" panose="020B0503020204020204" pitchFamily="34" charset="-122"/>
              </a:rPr>
              <a:t>原</a:t>
            </a:r>
            <a:r>
              <a:rPr lang="zh-CN" altLang="en-US" sz="2800" dirty="0">
                <a:latin typeface="Microsoft YaHei UI" panose="020B0503020204020204" pitchFamily="34" charset="-122"/>
                <a:ea typeface="Microsoft YaHei UI" panose="020B0503020204020204" pitchFamily="34" charset="-122"/>
              </a:rPr>
              <a:t>＝</a:t>
            </a:r>
            <a:r>
              <a:rPr lang="en-US" altLang="zh-CN" sz="2800" dirty="0">
                <a:solidFill>
                  <a:srgbClr val="FF0000"/>
                </a:solidFill>
                <a:latin typeface="Microsoft YaHei UI" panose="020B0503020204020204" pitchFamily="34" charset="-122"/>
                <a:ea typeface="Microsoft YaHei UI" panose="020B0503020204020204" pitchFamily="34" charset="-122"/>
              </a:rPr>
              <a:t>0</a:t>
            </a:r>
            <a:r>
              <a:rPr lang="en-US" altLang="zh-CN" sz="2800" dirty="0">
                <a:latin typeface="Microsoft YaHei UI" panose="020B0503020204020204" pitchFamily="34" charset="-122"/>
                <a:ea typeface="Microsoft YaHei UI" panose="020B0503020204020204" pitchFamily="34" charset="-122"/>
              </a:rPr>
              <a:t>10011001</a:t>
            </a:r>
          </a:p>
          <a:p>
            <a:pPr marL="0" lvl="0" indent="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10011001]</a:t>
            </a:r>
            <a:r>
              <a:rPr lang="zh-CN" altLang="en-US" sz="2800" baseline="-25000" dirty="0">
                <a:latin typeface="Microsoft YaHei UI" panose="020B0503020204020204" pitchFamily="34" charset="-122"/>
                <a:ea typeface="Microsoft YaHei UI" panose="020B0503020204020204" pitchFamily="34" charset="-122"/>
              </a:rPr>
              <a:t>原</a:t>
            </a:r>
            <a:r>
              <a:rPr lang="zh-CN" altLang="en-US" sz="2800" dirty="0">
                <a:latin typeface="Microsoft YaHei UI" panose="020B0503020204020204" pitchFamily="34" charset="-122"/>
                <a:ea typeface="Microsoft YaHei UI" panose="020B0503020204020204" pitchFamily="34" charset="-122"/>
              </a:rPr>
              <a:t>＝</a:t>
            </a:r>
            <a:r>
              <a:rPr lang="en-US" altLang="zh-CN" sz="2800" dirty="0">
                <a:solidFill>
                  <a:srgbClr val="FF0000"/>
                </a:solidFill>
                <a:latin typeface="Microsoft YaHei UI" panose="020B0503020204020204" pitchFamily="34" charset="-122"/>
                <a:ea typeface="Microsoft YaHei UI" panose="020B0503020204020204" pitchFamily="34" charset="-122"/>
              </a:rPr>
              <a:t>1</a:t>
            </a:r>
            <a:r>
              <a:rPr lang="en-US" altLang="zh-CN" sz="2800" dirty="0">
                <a:latin typeface="Microsoft YaHei UI" panose="020B0503020204020204" pitchFamily="34" charset="-122"/>
                <a:ea typeface="Microsoft YaHei UI" panose="020B0503020204020204" pitchFamily="34" charset="-122"/>
              </a:rPr>
              <a:t>10011001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9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9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98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251911"/>
                                        </p:tgtEl>
                                        <p:attrNameLst>
                                          <p:attrName>style.visibility</p:attrName>
                                        </p:attrNameLst>
                                      </p:cBhvr>
                                      <p:to>
                                        <p:strVal val="visible"/>
                                      </p:to>
                                    </p:set>
                                    <p:animEffect transition="in" filter="slide(fromBottom)">
                                      <p:cBhvr>
                                        <p:cTn id="23" dur="500"/>
                                        <p:tgtEl>
                                          <p:spTgt spid="25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P spid="249863" grpId="0"/>
      <p:bldP spid="2519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p:cNvSpPr>
          <p:nvPr>
            <p:ph idx="1"/>
          </p:nvPr>
        </p:nvSpPr>
        <p:spPr>
          <a:xfrm>
            <a:off x="395288" y="533400"/>
            <a:ext cx="8424862" cy="2362200"/>
          </a:xfrm>
        </p:spPr>
        <p:txBody>
          <a:bodyPr vert="horz" wrap="square" lIns="91440" tIns="45720" rIns="91440" bIns="45720" anchor="t" anchorCtr="0"/>
          <a:lstStyle/>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例：某机的微指令格式中共有</a:t>
            </a:r>
            <a:r>
              <a:rPr kumimoji="1" lang="en-US" altLang="zh-CN" sz="2800" kern="1200" dirty="0">
                <a:latin typeface="微软雅黑" panose="020B0503020204020204" pitchFamily="34" charset="-122"/>
                <a:ea typeface="微软雅黑" panose="020B0503020204020204" pitchFamily="34" charset="-122"/>
                <a:cs typeface="+mn-cs"/>
              </a:rPr>
              <a:t>8</a:t>
            </a:r>
            <a:r>
              <a:rPr kumimoji="1" lang="zh-CN" altLang="en-US" sz="2800" kern="1200" dirty="0">
                <a:latin typeface="微软雅黑" panose="020B0503020204020204" pitchFamily="34" charset="-122"/>
                <a:ea typeface="微软雅黑" panose="020B0503020204020204" pitchFamily="34" charset="-122"/>
                <a:cs typeface="+mn-cs"/>
              </a:rPr>
              <a:t>个控制字段，分别可以激活</a:t>
            </a:r>
            <a:r>
              <a:rPr kumimoji="1" lang="en-US" altLang="zh-CN" sz="2800" kern="1200" dirty="0">
                <a:latin typeface="微软雅黑" panose="020B0503020204020204" pitchFamily="34" charset="-122"/>
                <a:ea typeface="微软雅黑" panose="020B0503020204020204" pitchFamily="34" charset="-122"/>
                <a:cs typeface="+mn-cs"/>
              </a:rPr>
              <a:t>5</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8</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16</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7</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25</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种微命令。分别采用直接编码和字段直接编码方式设计微指令的操作控制字段，并说明两种方式的控制字段各需多少位。</a:t>
            </a:r>
          </a:p>
        </p:txBody>
      </p:sp>
      <p:sp>
        <p:nvSpPr>
          <p:cNvPr id="376836" name="Rectangle 4"/>
          <p:cNvSpPr/>
          <p:nvPr/>
        </p:nvSpPr>
        <p:spPr>
          <a:xfrm>
            <a:off x="457200" y="2971800"/>
            <a:ext cx="8229600" cy="2057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zh-CN" altLang="en-US" sz="2800" dirty="0"/>
              <a:t>解：</a:t>
            </a:r>
          </a:p>
          <a:p>
            <a:pPr marL="342900" lvl="0" indent="-342900" eaLnBrk="1" hangingPunct="1">
              <a:buSzTx/>
              <a:buFontTx/>
              <a:buChar char="•"/>
            </a:pPr>
            <a:r>
              <a:rPr lang="zh-CN" altLang="en-US" sz="2800" dirty="0"/>
              <a:t>（</a:t>
            </a:r>
            <a:r>
              <a:rPr lang="en-US" altLang="zh-CN" sz="2800" dirty="0"/>
              <a:t>1</a:t>
            </a:r>
            <a:r>
              <a:rPr lang="zh-CN" altLang="en-US" sz="2800" dirty="0"/>
              <a:t>）采用直接编码方式，微指令的操作控制字段的总位数等于微命令的个数，即：</a:t>
            </a:r>
          </a:p>
          <a:p>
            <a:pPr marL="342900" lvl="0" indent="-342900" eaLnBrk="1" hangingPunct="1">
              <a:buSzTx/>
              <a:buFontTx/>
              <a:buChar char="•"/>
            </a:pPr>
            <a:r>
              <a:rPr lang="zh-CN" altLang="en-US" sz="2800" dirty="0"/>
              <a:t>      </a:t>
            </a:r>
            <a:r>
              <a:rPr lang="en-US" altLang="zh-CN" sz="2800" dirty="0"/>
              <a:t>5</a:t>
            </a:r>
            <a:r>
              <a:rPr lang="zh-CN" altLang="en-US" sz="2800" dirty="0"/>
              <a:t>＋</a:t>
            </a:r>
            <a:r>
              <a:rPr lang="en-US" altLang="zh-CN" sz="2800" dirty="0"/>
              <a:t>8</a:t>
            </a:r>
            <a:r>
              <a:rPr lang="zh-CN" altLang="en-US" sz="2800" dirty="0"/>
              <a:t>＋</a:t>
            </a:r>
            <a:r>
              <a:rPr lang="en-US" altLang="zh-CN" sz="2800" dirty="0"/>
              <a:t>3</a:t>
            </a:r>
            <a:r>
              <a:rPr lang="zh-CN" altLang="en-US" sz="2800" dirty="0"/>
              <a:t>＋</a:t>
            </a:r>
            <a:r>
              <a:rPr lang="en-US" altLang="zh-CN" sz="2800" dirty="0"/>
              <a:t>16</a:t>
            </a:r>
            <a:r>
              <a:rPr lang="zh-CN" altLang="en-US" sz="2800" dirty="0"/>
              <a:t>＋</a:t>
            </a:r>
            <a:r>
              <a:rPr lang="en-US" altLang="zh-CN" sz="2800" dirty="0"/>
              <a:t>1</a:t>
            </a:r>
            <a:r>
              <a:rPr lang="zh-CN" altLang="en-US" sz="2800" dirty="0"/>
              <a:t>＋</a:t>
            </a:r>
            <a:r>
              <a:rPr lang="en-US" altLang="zh-CN" sz="2800" dirty="0"/>
              <a:t>7</a:t>
            </a:r>
            <a:r>
              <a:rPr lang="zh-CN" altLang="en-US" sz="2800" dirty="0"/>
              <a:t>＋</a:t>
            </a:r>
            <a:r>
              <a:rPr lang="en-US" altLang="zh-CN" sz="2800" dirty="0"/>
              <a:t>25</a:t>
            </a:r>
            <a:r>
              <a:rPr lang="zh-CN" altLang="en-US" sz="2800" dirty="0"/>
              <a:t>＋</a:t>
            </a:r>
            <a:r>
              <a:rPr lang="en-US" altLang="zh-CN" sz="2800" dirty="0"/>
              <a:t>4</a:t>
            </a:r>
            <a:r>
              <a:rPr lang="zh-CN" altLang="en-US" sz="2800" dirty="0"/>
              <a:t>＝</a:t>
            </a:r>
            <a:r>
              <a:rPr lang="en-US" altLang="zh-CN" sz="2800" dirty="0"/>
              <a:t>69</a:t>
            </a:r>
          </a:p>
        </p:txBody>
      </p:sp>
      <p:graphicFrame>
        <p:nvGraphicFramePr>
          <p:cNvPr id="376951" name="Group 119"/>
          <p:cNvGraphicFramePr>
            <a:graphicFrameLocks noGrp="1"/>
          </p:cNvGraphicFramePr>
          <p:nvPr/>
        </p:nvGraphicFramePr>
        <p:xfrm>
          <a:off x="609600" y="5029200"/>
          <a:ext cx="8001000" cy="517766"/>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2971800">
                  <a:extLst>
                    <a:ext uri="{9D8B030D-6E8A-4147-A177-3AD203B41FA5}">
                      <a16:colId xmlns:a16="http://schemas.microsoft.com/office/drawing/2014/main" val="20009"/>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523" marB="455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地址控制</a:t>
                      </a:r>
                    </a:p>
                  </a:txBody>
                  <a:tcPr marT="45523" marB="455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123"/>
          <p:cNvGrpSpPr/>
          <p:nvPr/>
        </p:nvGrpSpPr>
        <p:grpSpPr>
          <a:xfrm>
            <a:off x="609600" y="5562600"/>
            <a:ext cx="5029200" cy="762000"/>
            <a:chOff x="528" y="3504"/>
            <a:chExt cx="3168" cy="480"/>
          </a:xfrm>
        </p:grpSpPr>
        <p:sp>
          <p:nvSpPr>
            <p:cNvPr id="194590" name="AutoShape 120"/>
            <p:cNvSpPr/>
            <p:nvPr/>
          </p:nvSpPr>
          <p:spPr>
            <a:xfrm rot="5400000">
              <a:off x="2016" y="2016"/>
              <a:ext cx="192" cy="3168"/>
            </a:xfrm>
            <a:prstGeom prst="rightBrace">
              <a:avLst>
                <a:gd name="adj1" fmla="val 137500"/>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194591" name="Text Box 121"/>
            <p:cNvSpPr txBox="1"/>
            <p:nvPr/>
          </p:nvSpPr>
          <p:spPr>
            <a:xfrm>
              <a:off x="1440" y="3696"/>
              <a:ext cx="129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宋体" panose="02010600030101010101" pitchFamily="2" charset="-122"/>
                </a:rPr>
                <a:t>微命令   </a:t>
              </a:r>
              <a:r>
                <a:rPr lang="en-US" altLang="zh-CN" sz="2400" b="1" dirty="0">
                  <a:latin typeface="Times New Roman" panose="02020603050405020304" pitchFamily="18" charset="0"/>
                  <a:ea typeface="宋体" panose="02010600030101010101" pitchFamily="2" charset="-122"/>
                </a:rPr>
                <a:t>69</a:t>
              </a:r>
              <a:r>
                <a:rPr lang="zh-CN" altLang="en-US" sz="2400" b="1" dirty="0">
                  <a:latin typeface="Times New Roman" panose="02020603050405020304" pitchFamily="18" charset="0"/>
                  <a:ea typeface="宋体" panose="02010600030101010101" pitchFamily="2" charset="-122"/>
                </a:rPr>
                <a:t>位</a:t>
              </a:r>
            </a:p>
          </p:txBody>
        </p:sp>
      </p:grpSp>
      <p:sp>
        <p:nvSpPr>
          <p:cNvPr id="3" name="灯片编号占位符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E9F919D-AB2B-4A11-A89D-67A429720836}"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140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68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769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p:cNvSpPr>
          <p:nvPr>
            <p:ph idx="1"/>
          </p:nvPr>
        </p:nvSpPr>
        <p:spPr>
          <a:xfrm>
            <a:off x="533400" y="533400"/>
            <a:ext cx="7772400" cy="25146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2</a:t>
            </a:r>
            <a:r>
              <a:rPr kumimoji="1" lang="zh-CN" altLang="en-US" sz="2800" kern="1200" dirty="0">
                <a:latin typeface="微软雅黑" panose="020B0503020204020204" pitchFamily="34" charset="-122"/>
                <a:ea typeface="微软雅黑" panose="020B0503020204020204" pitchFamily="34" charset="-122"/>
                <a:cs typeface="+mn-cs"/>
              </a:rPr>
              <a:t>）采用字段直接编码方式，共需</a:t>
            </a:r>
            <a:r>
              <a:rPr kumimoji="1" lang="en-US" altLang="zh-CN" sz="2800" kern="1200" dirty="0">
                <a:latin typeface="微软雅黑" panose="020B0503020204020204" pitchFamily="34" charset="-122"/>
                <a:ea typeface="微软雅黑" panose="020B0503020204020204" pitchFamily="34" charset="-122"/>
                <a:cs typeface="+mn-cs"/>
              </a:rPr>
              <a:t>8</a:t>
            </a:r>
            <a:r>
              <a:rPr kumimoji="1" lang="zh-CN" altLang="en-US" sz="2800" kern="1200" dirty="0">
                <a:latin typeface="微软雅黑" panose="020B0503020204020204" pitchFamily="34" charset="-122"/>
                <a:ea typeface="微软雅黑" panose="020B0503020204020204" pitchFamily="34" charset="-122"/>
                <a:cs typeface="+mn-cs"/>
              </a:rPr>
              <a:t>个控制字段，每个字段分别需激活</a:t>
            </a:r>
            <a:r>
              <a:rPr kumimoji="1" lang="en-US" altLang="zh-CN" sz="2800" kern="1200" dirty="0">
                <a:latin typeface="微软雅黑" panose="020B0503020204020204" pitchFamily="34" charset="-122"/>
                <a:ea typeface="微软雅黑" panose="020B0503020204020204" pitchFamily="34" charset="-122"/>
                <a:cs typeface="+mn-cs"/>
              </a:rPr>
              <a:t>5</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8</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16</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7</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25</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种微命令，共各需</a:t>
            </a: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2</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5</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5</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位。微指令的操作控制字段的总位数为：</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2</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5</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5</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26</a:t>
            </a:r>
            <a:endParaRPr kumimoji="1" lang="en-US" altLang="zh-CN" kern="1200" dirty="0">
              <a:latin typeface="微软雅黑" panose="020B0503020204020204" pitchFamily="34" charset="-122"/>
              <a:ea typeface="微软雅黑" panose="020B0503020204020204" pitchFamily="34" charset="-122"/>
              <a:cs typeface="+mn-cs"/>
            </a:endParaRPr>
          </a:p>
        </p:txBody>
      </p:sp>
      <p:graphicFrame>
        <p:nvGraphicFramePr>
          <p:cNvPr id="377907" name="Group 51"/>
          <p:cNvGraphicFramePr>
            <a:graphicFrameLocks noGrp="1"/>
          </p:cNvGraphicFramePr>
          <p:nvPr/>
        </p:nvGraphicFramePr>
        <p:xfrm>
          <a:off x="1066800" y="3276600"/>
          <a:ext cx="7239000" cy="517818"/>
        </p:xfrm>
        <a:graphic>
          <a:graphicData uri="http://schemas.openxmlformats.org/drawingml/2006/table">
            <a:tbl>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579438">
                  <a:extLst>
                    <a:ext uri="{9D8B030D-6E8A-4147-A177-3AD203B41FA5}">
                      <a16:colId xmlns:a16="http://schemas.microsoft.com/office/drawing/2014/main" val="20007"/>
                    </a:ext>
                  </a:extLst>
                </a:gridCol>
                <a:gridCol w="2163762">
                  <a:extLst>
                    <a:ext uri="{9D8B030D-6E8A-4147-A177-3AD203B41FA5}">
                      <a16:colId xmlns:a16="http://schemas.microsoft.com/office/drawing/2014/main" val="20008"/>
                    </a:ext>
                  </a:extLst>
                </a:gridCol>
              </a:tblGrid>
              <a:tr h="517525">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549" marB="455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549" marB="455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地址控制</a:t>
                      </a:r>
                    </a:p>
                  </a:txBody>
                  <a:tcPr marT="45549" marB="455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 name="Group 52"/>
          <p:cNvGrpSpPr/>
          <p:nvPr/>
        </p:nvGrpSpPr>
        <p:grpSpPr>
          <a:xfrm>
            <a:off x="1066800" y="3810000"/>
            <a:ext cx="5029200" cy="914400"/>
            <a:chOff x="672" y="2400"/>
            <a:chExt cx="3168" cy="576"/>
          </a:xfrm>
        </p:grpSpPr>
        <p:sp>
          <p:nvSpPr>
            <p:cNvPr id="195611" name="AutoShape 28"/>
            <p:cNvSpPr/>
            <p:nvPr/>
          </p:nvSpPr>
          <p:spPr>
            <a:xfrm rot="5400000">
              <a:off x="2160" y="912"/>
              <a:ext cx="192" cy="3168"/>
            </a:xfrm>
            <a:prstGeom prst="rightBrace">
              <a:avLst>
                <a:gd name="adj1" fmla="val 137500"/>
                <a:gd name="adj2" fmla="val 50000"/>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400" dirty="0">
                <a:latin typeface="Times New Roman" panose="02020603050405020304" pitchFamily="18" charset="0"/>
                <a:ea typeface="宋体" panose="02010600030101010101" pitchFamily="2" charset="-122"/>
              </a:endParaRPr>
            </a:p>
          </p:txBody>
        </p:sp>
        <p:sp>
          <p:nvSpPr>
            <p:cNvPr id="195612" name="Text Box 29"/>
            <p:cNvSpPr txBox="1"/>
            <p:nvPr/>
          </p:nvSpPr>
          <p:spPr>
            <a:xfrm>
              <a:off x="1632" y="2688"/>
              <a:ext cx="129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宋体" panose="02010600030101010101" pitchFamily="2" charset="-122"/>
                </a:rPr>
                <a:t>微命令   </a:t>
              </a:r>
              <a:r>
                <a:rPr lang="en-US" altLang="zh-CN" sz="2400" b="1" dirty="0">
                  <a:latin typeface="Times New Roman" panose="02020603050405020304" pitchFamily="18" charset="0"/>
                  <a:ea typeface="宋体" panose="02010600030101010101" pitchFamily="2" charset="-122"/>
                </a:rPr>
                <a:t>26</a:t>
              </a:r>
              <a:r>
                <a:rPr lang="zh-CN" altLang="en-US" sz="2400" b="1" dirty="0">
                  <a:latin typeface="Times New Roman" panose="02020603050405020304" pitchFamily="18" charset="0"/>
                  <a:ea typeface="宋体" panose="02010600030101010101" pitchFamily="2" charset="-122"/>
                </a:rPr>
                <a:t>位</a:t>
              </a:r>
            </a:p>
          </p:txBody>
        </p:sp>
      </p:grpSp>
      <p:sp>
        <p:nvSpPr>
          <p:cNvPr id="3" name="灯片编号占位符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FDED6C1-EE66-4B28-BCC3-FEB577A40898}"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141</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7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7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779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7.</a:t>
            </a:r>
            <a:r>
              <a:rPr kumimoji="1" lang="zh-CN" altLang="en-US" kern="1200" dirty="0">
                <a:latin typeface="微软雅黑" panose="020B0503020204020204" pitchFamily="34" charset="-122"/>
                <a:ea typeface="微软雅黑" panose="020B0503020204020204" pitchFamily="34" charset="-122"/>
                <a:cs typeface="+mj-cs"/>
              </a:rPr>
              <a:t>总线技术</a:t>
            </a:r>
          </a:p>
        </p:txBody>
      </p:sp>
      <p:sp>
        <p:nvSpPr>
          <p:cNvPr id="7170" name="Rectangle 3"/>
          <p:cNvSpPr>
            <a:spLocks noGrp="1"/>
          </p:cNvSpPr>
          <p:nvPr>
            <p:ph idx="1"/>
          </p:nvPr>
        </p:nvSpPr>
        <p:spPr/>
        <p:txBody>
          <a:bodyPr vert="horz" wrap="square" lIns="91440" tIns="45720" rIns="91440" bIns="45720" anchor="t" anchorCtr="0"/>
          <a:lstStyle/>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总线的组成与结构 </a:t>
            </a:r>
          </a:p>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总线的设计与实现 </a:t>
            </a:r>
          </a:p>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总线与计算机系统 </a:t>
            </a:r>
          </a:p>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常见的总线 </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599087C0-C719-480A-AA6C-D9A003968B19}"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142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p:cNvSpPr>
          <p:nvPr>
            <p:ph idx="1"/>
          </p:nvPr>
        </p:nvSpPr>
        <p:spPr>
          <a:xfrm>
            <a:off x="539750" y="549275"/>
            <a:ext cx="8135938" cy="5394325"/>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例：某同步总线的时钟频率为</a:t>
            </a:r>
            <a:r>
              <a:rPr kumimoji="1" lang="en-US" altLang="zh-CN" sz="2800" kern="1200" dirty="0">
                <a:latin typeface="微软雅黑" panose="020B0503020204020204" pitchFamily="34" charset="-122"/>
                <a:ea typeface="微软雅黑" panose="020B0503020204020204" pitchFamily="34" charset="-122"/>
                <a:cs typeface="+mn-cs"/>
              </a:rPr>
              <a:t>100MHz</a:t>
            </a:r>
            <a:r>
              <a:rPr kumimoji="1" lang="zh-CN" altLang="en-US" sz="2800" kern="1200" dirty="0">
                <a:latin typeface="微软雅黑" panose="020B0503020204020204" pitchFamily="34" charset="-122"/>
                <a:ea typeface="微软雅黑" panose="020B0503020204020204" pitchFamily="34" charset="-122"/>
                <a:cs typeface="+mn-cs"/>
              </a:rPr>
              <a:t>，宽度为</a:t>
            </a:r>
            <a:r>
              <a:rPr kumimoji="1" lang="en-US" altLang="zh-CN" sz="2800" kern="1200" dirty="0">
                <a:latin typeface="微软雅黑" panose="020B0503020204020204" pitchFamily="34" charset="-122"/>
                <a:ea typeface="微软雅黑" panose="020B0503020204020204" pitchFamily="34" charset="-122"/>
                <a:cs typeface="+mn-cs"/>
              </a:rPr>
              <a:t>32</a:t>
            </a:r>
            <a:r>
              <a:rPr kumimoji="1" lang="zh-CN" altLang="en-US" sz="2800" kern="1200" dirty="0">
                <a:latin typeface="微软雅黑" panose="020B0503020204020204" pitchFamily="34" charset="-122"/>
                <a:ea typeface="微软雅黑" panose="020B0503020204020204" pitchFamily="34" charset="-122"/>
                <a:cs typeface="+mn-cs"/>
              </a:rPr>
              <a:t>位，地址</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数据线复用，每传输一个地址或数据占用一个时钟周期。</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该总线的带宽是多少？</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(2) </a:t>
            </a:r>
            <a:r>
              <a:rPr kumimoji="1" lang="zh-CN" altLang="en-US" sz="2800" kern="1200" dirty="0">
                <a:latin typeface="微软雅黑" panose="020B0503020204020204" pitchFamily="34" charset="-122"/>
                <a:ea typeface="微软雅黑" panose="020B0503020204020204" pitchFamily="34" charset="-122"/>
                <a:cs typeface="+mn-cs"/>
              </a:rPr>
              <a:t>按正常传输方式进行“主存写”总线事务，传输</a:t>
            </a:r>
            <a:r>
              <a:rPr kumimoji="1" lang="en-US" altLang="zh-CN" sz="2800" kern="1200" dirty="0">
                <a:latin typeface="微软雅黑" panose="020B0503020204020204" pitchFamily="34" charset="-122"/>
                <a:ea typeface="微软雅黑" panose="020B0503020204020204" pitchFamily="34" charset="-122"/>
                <a:cs typeface="+mn-cs"/>
              </a:rPr>
              <a:t>128</a:t>
            </a:r>
            <a:r>
              <a:rPr kumimoji="1" lang="zh-CN" altLang="en-US" sz="2800" kern="1200" dirty="0">
                <a:latin typeface="微软雅黑" panose="020B0503020204020204" pitchFamily="34" charset="-122"/>
                <a:ea typeface="微软雅黑" panose="020B0503020204020204" pitchFamily="34" charset="-122"/>
                <a:cs typeface="+mn-cs"/>
              </a:rPr>
              <a:t>位数据需要的时间至少是多少？</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(3) </a:t>
            </a:r>
            <a:r>
              <a:rPr kumimoji="1" lang="zh-CN" altLang="en-US" sz="2800" kern="1200" dirty="0">
                <a:latin typeface="微软雅黑" panose="020B0503020204020204" pitchFamily="34" charset="-122"/>
                <a:ea typeface="微软雅黑" panose="020B0503020204020204" pitchFamily="34" charset="-122"/>
                <a:cs typeface="+mn-cs"/>
              </a:rPr>
              <a:t>若该总线支持猝发传输模式，则一次“主存写”总线事务，传输</a:t>
            </a:r>
            <a:r>
              <a:rPr kumimoji="1" lang="en-US" altLang="zh-CN" sz="2800" kern="1200" dirty="0">
                <a:latin typeface="微软雅黑" panose="020B0503020204020204" pitchFamily="34" charset="-122"/>
                <a:ea typeface="微软雅黑" panose="020B0503020204020204" pitchFamily="34" charset="-122"/>
                <a:cs typeface="+mn-cs"/>
              </a:rPr>
              <a:t>128</a:t>
            </a:r>
            <a:r>
              <a:rPr kumimoji="1" lang="zh-CN" altLang="en-US" sz="2800" kern="1200" dirty="0">
                <a:latin typeface="微软雅黑" panose="020B0503020204020204" pitchFamily="34" charset="-122"/>
                <a:ea typeface="微软雅黑" panose="020B0503020204020204" pitchFamily="34" charset="-122"/>
                <a:cs typeface="+mn-cs"/>
              </a:rPr>
              <a:t>位数据所需要的时间至少是多少？</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B34237DD-DC7E-4B85-9568-39E7378EC4C0}"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143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p:cNvSpPr>
          <p:nvPr>
            <p:ph idx="1"/>
          </p:nvPr>
        </p:nvSpPr>
        <p:spPr>
          <a:xfrm>
            <a:off x="685800" y="549275"/>
            <a:ext cx="7772400" cy="5394325"/>
          </a:xfrm>
        </p:spPr>
        <p:txBody>
          <a:bodyPr vert="horz" wrap="square" lIns="91440" tIns="45720" rIns="91440" bIns="45720" anchor="t" anchorCtr="0"/>
          <a:lstStyle/>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解：</a:t>
            </a:r>
          </a:p>
          <a:p>
            <a:pPr eaLnBrk="1" hangingPunct="1">
              <a:lnSpc>
                <a:spcPct val="90000"/>
              </a:lnSpc>
              <a:buSzPct val="70000"/>
            </a:pPr>
            <a:r>
              <a:rPr kumimoji="1" lang="en-US" altLang="zh-CN" sz="2800" kern="1200" dirty="0">
                <a:latin typeface="微软雅黑" panose="020B0503020204020204" pitchFamily="34" charset="-122"/>
                <a:ea typeface="微软雅黑" panose="020B0503020204020204" pitchFamily="34" charset="-122"/>
                <a:cs typeface="+mn-cs"/>
              </a:rPr>
              <a:t>(1) </a:t>
            </a:r>
            <a:r>
              <a:rPr kumimoji="1" lang="zh-CN"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总线带宽＝总线工作频率</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总线宽度</a:t>
            </a:r>
            <a:r>
              <a:rPr kumimoji="1" lang="en-US" altLang="zh-CN" sz="2800" kern="1200" dirty="0">
                <a:latin typeface="微软雅黑" panose="020B0503020204020204" pitchFamily="34" charset="-122"/>
                <a:ea typeface="微软雅黑" panose="020B0503020204020204" pitchFamily="34" charset="-122"/>
                <a:cs typeface="+mn-cs"/>
              </a:rPr>
              <a:t>/8)</a:t>
            </a:r>
          </a:p>
          <a:p>
            <a:pPr eaLnBrk="1" hangingPunct="1">
              <a:lnSpc>
                <a:spcPct val="90000"/>
              </a:lnSpc>
              <a:buSzPct val="70000"/>
            </a:pP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总线带宽＝</a:t>
            </a:r>
            <a:r>
              <a:rPr kumimoji="1" lang="en-US" altLang="zh-CN" sz="2800" kern="1200" dirty="0">
                <a:latin typeface="微软雅黑" panose="020B0503020204020204" pitchFamily="34" charset="-122"/>
                <a:ea typeface="微软雅黑" panose="020B0503020204020204" pitchFamily="34" charset="-122"/>
                <a:cs typeface="+mn-cs"/>
              </a:rPr>
              <a:t>100MHz×(32/8)</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400MB/s</a:t>
            </a:r>
            <a:endParaRPr kumimoji="1" lang="en-US" altLang="zh-CN" sz="2400" kern="1200" dirty="0">
              <a:latin typeface="微软雅黑" panose="020B0503020204020204" pitchFamily="34" charset="-122"/>
              <a:ea typeface="微软雅黑" panose="020B0503020204020204" pitchFamily="34" charset="-122"/>
              <a:cs typeface="+mn-cs"/>
            </a:endParaRPr>
          </a:p>
          <a:p>
            <a:pPr eaLnBrk="1" hangingPunct="1">
              <a:lnSpc>
                <a:spcPct val="90000"/>
              </a:lnSpc>
              <a:buSzPct val="70000"/>
            </a:pPr>
            <a:endParaRPr kumimoji="1" lang="en-US" altLang="zh-CN" sz="2800" kern="1200" dirty="0">
              <a:latin typeface="微软雅黑" panose="020B0503020204020204" pitchFamily="34" charset="-122"/>
              <a:ea typeface="微软雅黑" panose="020B0503020204020204" pitchFamily="34" charset="-122"/>
              <a:cs typeface="+mn-cs"/>
            </a:endParaRPr>
          </a:p>
          <a:p>
            <a:pPr eaLnBrk="1" hangingPunct="1">
              <a:lnSpc>
                <a:spcPct val="90000"/>
              </a:lnSpc>
              <a:buSzPct val="70000"/>
            </a:pPr>
            <a:r>
              <a:rPr kumimoji="1" lang="en-US" altLang="zh-CN" sz="2800" kern="1200" dirty="0">
                <a:latin typeface="微软雅黑" panose="020B0503020204020204" pitchFamily="34" charset="-122"/>
                <a:ea typeface="微软雅黑" panose="020B0503020204020204" pitchFamily="34" charset="-122"/>
                <a:cs typeface="+mn-cs"/>
              </a:rPr>
              <a:t>(2)</a:t>
            </a:r>
            <a:r>
              <a:rPr kumimoji="1" lang="zh-CN" altLang="en-US" sz="2800" kern="1200" dirty="0">
                <a:latin typeface="微软雅黑" panose="020B0503020204020204" pitchFamily="34" charset="-122"/>
                <a:ea typeface="微软雅黑" panose="020B0503020204020204" pitchFamily="34" charset="-122"/>
                <a:cs typeface="+mn-cs"/>
              </a:rPr>
              <a:t>按正常传输方式，每传输</a:t>
            </a:r>
            <a:r>
              <a:rPr kumimoji="1" lang="en-US" altLang="zh-CN" sz="2800" kern="1200" dirty="0">
                <a:latin typeface="微软雅黑" panose="020B0503020204020204" pitchFamily="34" charset="-122"/>
                <a:ea typeface="微软雅黑" panose="020B0503020204020204" pitchFamily="34" charset="-122"/>
                <a:cs typeface="+mn-cs"/>
              </a:rPr>
              <a:t>32</a:t>
            </a:r>
            <a:r>
              <a:rPr kumimoji="1" lang="zh-CN" altLang="en-US" sz="2800" kern="1200" dirty="0">
                <a:latin typeface="微软雅黑" panose="020B0503020204020204" pitchFamily="34" charset="-122"/>
                <a:ea typeface="微软雅黑" panose="020B0503020204020204" pitchFamily="34" charset="-122"/>
                <a:cs typeface="+mn-cs"/>
              </a:rPr>
              <a:t>位数据需要发送一次地址，</a:t>
            </a:r>
            <a:r>
              <a:rPr kumimoji="1" lang="en-US" altLang="zh-CN" sz="2800" kern="1200" dirty="0">
                <a:latin typeface="微软雅黑" panose="020B0503020204020204" pitchFamily="34" charset="-122"/>
                <a:ea typeface="微软雅黑" panose="020B0503020204020204" pitchFamily="34" charset="-122"/>
                <a:cs typeface="+mn-cs"/>
              </a:rPr>
              <a:t>128</a:t>
            </a:r>
            <a:r>
              <a:rPr kumimoji="1" lang="zh-CN" altLang="en-US" sz="2800" kern="1200" dirty="0">
                <a:latin typeface="微软雅黑" panose="020B0503020204020204" pitchFamily="34" charset="-122"/>
                <a:ea typeface="微软雅黑" panose="020B0503020204020204" pitchFamily="34" charset="-122"/>
                <a:cs typeface="+mn-cs"/>
              </a:rPr>
              <a:t>位数据需要传输</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次地址，</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次数据，共</a:t>
            </a:r>
            <a:r>
              <a:rPr kumimoji="1" lang="en-US" altLang="zh-CN" sz="2800" kern="1200" dirty="0">
                <a:latin typeface="微软雅黑" panose="020B0503020204020204" pitchFamily="34" charset="-122"/>
                <a:ea typeface="微软雅黑" panose="020B0503020204020204" pitchFamily="34" charset="-122"/>
                <a:cs typeface="+mn-cs"/>
              </a:rPr>
              <a:t>8</a:t>
            </a:r>
            <a:r>
              <a:rPr kumimoji="1" lang="zh-CN" altLang="en-US" sz="2800" kern="1200" dirty="0">
                <a:latin typeface="微软雅黑" panose="020B0503020204020204" pitchFamily="34" charset="-122"/>
                <a:ea typeface="微软雅黑" panose="020B0503020204020204" pitchFamily="34" charset="-122"/>
                <a:cs typeface="+mn-cs"/>
              </a:rPr>
              <a:t>次。</a:t>
            </a:r>
          </a:p>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所需要的时间：</a:t>
            </a:r>
            <a:r>
              <a:rPr kumimoji="1" lang="en-US" altLang="zh-CN" sz="2800" kern="1200" dirty="0">
                <a:latin typeface="微软雅黑" panose="020B0503020204020204" pitchFamily="34" charset="-122"/>
                <a:ea typeface="微软雅黑" panose="020B0503020204020204" pitchFamily="34" charset="-122"/>
                <a:cs typeface="+mn-cs"/>
              </a:rPr>
              <a:t>8×1/100MHz</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80ns</a:t>
            </a:r>
          </a:p>
          <a:p>
            <a:pPr eaLnBrk="1" hangingPunct="1">
              <a:lnSpc>
                <a:spcPct val="90000"/>
              </a:lnSpc>
              <a:buSzPct val="70000"/>
            </a:pPr>
            <a:endParaRPr kumimoji="1" lang="en-US" altLang="zh-CN" sz="2800" kern="1200" dirty="0">
              <a:latin typeface="微软雅黑" panose="020B0503020204020204" pitchFamily="34" charset="-122"/>
              <a:ea typeface="微软雅黑" panose="020B0503020204020204" pitchFamily="34" charset="-122"/>
              <a:cs typeface="+mn-cs"/>
            </a:endParaRPr>
          </a:p>
          <a:p>
            <a:pPr eaLnBrk="1" hangingPunct="1">
              <a:lnSpc>
                <a:spcPct val="90000"/>
              </a:lnSpc>
              <a:buSzPct val="70000"/>
            </a:pP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按猝发传输模式，一次“主存写”只需要传输</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次地址，</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次数据，共</a:t>
            </a:r>
            <a:r>
              <a:rPr kumimoji="1" lang="en-US" altLang="zh-CN" sz="2800" kern="1200" dirty="0">
                <a:latin typeface="微软雅黑" panose="020B0503020204020204" pitchFamily="34" charset="-122"/>
                <a:ea typeface="微软雅黑" panose="020B0503020204020204" pitchFamily="34" charset="-122"/>
                <a:cs typeface="+mn-cs"/>
              </a:rPr>
              <a:t>5</a:t>
            </a:r>
            <a:r>
              <a:rPr kumimoji="1" lang="zh-CN" altLang="en-US" sz="2800" kern="1200" dirty="0">
                <a:latin typeface="微软雅黑" panose="020B0503020204020204" pitchFamily="34" charset="-122"/>
                <a:ea typeface="微软雅黑" panose="020B0503020204020204" pitchFamily="34" charset="-122"/>
                <a:cs typeface="+mn-cs"/>
              </a:rPr>
              <a:t>次。</a:t>
            </a:r>
          </a:p>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所需要的时间：</a:t>
            </a:r>
            <a:r>
              <a:rPr kumimoji="1" lang="en-US" altLang="zh-CN" sz="2800" kern="1200" dirty="0">
                <a:latin typeface="微软雅黑" panose="020B0503020204020204" pitchFamily="34" charset="-122"/>
                <a:ea typeface="微软雅黑" panose="020B0503020204020204" pitchFamily="34" charset="-122"/>
                <a:cs typeface="+mn-cs"/>
              </a:rPr>
              <a:t>5×1/100MHz</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50ns</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BDE061E-87F9-4DB6-B949-A92D57A266F9}"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144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9.</a:t>
            </a:r>
            <a:r>
              <a:rPr kumimoji="1" lang="zh-CN" altLang="en-US" kern="1200" dirty="0">
                <a:latin typeface="微软雅黑" panose="020B0503020204020204" pitchFamily="34" charset="-122"/>
                <a:ea typeface="微软雅黑" panose="020B0503020204020204" pitchFamily="34" charset="-122"/>
                <a:cs typeface="+mj-cs"/>
              </a:rPr>
              <a:t>系统组织</a:t>
            </a:r>
          </a:p>
        </p:txBody>
      </p:sp>
      <p:sp>
        <p:nvSpPr>
          <p:cNvPr id="7171" name="Rectangle 3"/>
          <p:cNvSpPr>
            <a:spLocks noGrp="1"/>
          </p:cNvSpPr>
          <p:nvPr>
            <p:ph idx="1"/>
          </p:nvPr>
        </p:nvSpPr>
        <p:spPr/>
        <p:txBody>
          <a:bodyPr vert="horz" wrap="square" lIns="91440" tIns="45720" rIns="91440" bIns="45720" anchor="t" anchorCtr="0"/>
          <a:lstStyle/>
          <a:p>
            <a:pPr eaLnBrk="1" hangingPunct="1">
              <a:buSzPct val="70000"/>
            </a:pPr>
            <a:r>
              <a:rPr kumimoji="1" lang="en-US" altLang="zh-CN" kern="1200" dirty="0">
                <a:latin typeface="微软雅黑" panose="020B0503020204020204" pitchFamily="34" charset="-122"/>
                <a:ea typeface="微软雅黑" panose="020B0503020204020204" pitchFamily="34" charset="-122"/>
                <a:cs typeface="+mn-cs"/>
              </a:rPr>
              <a:t>I/O</a:t>
            </a:r>
            <a:r>
              <a:rPr kumimoji="1" lang="zh-CN" altLang="en-US" kern="1200" dirty="0">
                <a:latin typeface="微软雅黑" panose="020B0503020204020204" pitchFamily="34" charset="-122"/>
                <a:ea typeface="微软雅黑" panose="020B0503020204020204" pitchFamily="34" charset="-122"/>
                <a:cs typeface="+mn-cs"/>
              </a:rPr>
              <a:t>系统的功能</a:t>
            </a:r>
          </a:p>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接口的功能</a:t>
            </a:r>
          </a:p>
          <a:p>
            <a:pPr eaLnBrk="1" hangingPunct="1">
              <a:buSzPct val="70000"/>
            </a:pPr>
            <a:r>
              <a:rPr kumimoji="1" lang="zh-CN" altLang="en-US" kern="1200" dirty="0">
                <a:solidFill>
                  <a:srgbClr val="FF0000"/>
                </a:solidFill>
                <a:latin typeface="微软雅黑" panose="020B0503020204020204" pitchFamily="34" charset="-122"/>
                <a:ea typeface="微软雅黑" panose="020B0503020204020204" pitchFamily="34" charset="-122"/>
                <a:cs typeface="+mn-cs"/>
              </a:rPr>
              <a:t>中断的基本概念</a:t>
            </a: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en-US" altLang="zh-CN" kern="1200" dirty="0">
                <a:latin typeface="微软雅黑" panose="020B0503020204020204" pitchFamily="34" charset="-122"/>
                <a:ea typeface="微软雅黑" panose="020B0503020204020204" pitchFamily="34" charset="-122"/>
                <a:cs typeface="+mn-cs"/>
              </a:rPr>
              <a:t>DMA</a:t>
            </a:r>
            <a:r>
              <a:rPr kumimoji="1" lang="zh-CN" altLang="en-US" kern="1200" dirty="0">
                <a:latin typeface="微软雅黑" panose="020B0503020204020204" pitchFamily="34" charset="-122"/>
                <a:ea typeface="微软雅黑" panose="020B0503020204020204" pitchFamily="34" charset="-122"/>
                <a:cs typeface="+mn-cs"/>
              </a:rPr>
              <a:t>的基本概念</a:t>
            </a:r>
          </a:p>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通道的基本概念</a:t>
            </a:r>
          </a:p>
        </p:txBody>
      </p:sp>
      <p:sp>
        <p:nvSpPr>
          <p:cNvPr id="7172"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145</a:t>
            </a:fld>
            <a:endParaRPr lang="en-US" altLang="zh-CN" sz="1400" dirty="0">
              <a:latin typeface="Arial" panose="020B0604020202020204" pitchFamily="34" charset="0"/>
              <a:ea typeface="宋体" panose="02010600030101010101" pitchFamily="2" charset="-122"/>
            </a:endParaRP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7992745" y="1576070"/>
            <a:ext cx="935990" cy="439229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外</a:t>
            </a: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部</a:t>
            </a: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设</a:t>
            </a: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备</a:t>
            </a:r>
          </a:p>
        </p:txBody>
      </p:sp>
      <p:sp>
        <p:nvSpPr>
          <p:cNvPr id="9" name="矩形 8"/>
          <p:cNvSpPr/>
          <p:nvPr/>
        </p:nvSpPr>
        <p:spPr>
          <a:xfrm>
            <a:off x="1983105" y="1917065"/>
            <a:ext cx="5159375" cy="3729355"/>
          </a:xfrm>
          <a:prstGeom prst="rect">
            <a:avLst/>
          </a:prstGeom>
          <a:ln w="19050">
            <a:solidFill>
              <a:srgbClr val="FF0000"/>
            </a:solidFill>
            <a:prstDash val="sysDash"/>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I/O</a:t>
            </a:r>
            <a:r>
              <a:rPr kumimoji="1" lang="zh-CN" altLang="en-US" sz="2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接口</a:t>
            </a:r>
          </a:p>
        </p:txBody>
      </p:sp>
      <p:sp>
        <p:nvSpPr>
          <p:cNvPr id="52226"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接口的基本组成</a:t>
            </a:r>
          </a:p>
        </p:txBody>
      </p:sp>
      <p:sp>
        <p:nvSpPr>
          <p:cNvPr id="52229"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146</a:t>
            </a:fld>
            <a:endParaRPr lang="en-US" altLang="zh-CN" sz="1400" dirty="0">
              <a:latin typeface="Arial" panose="020B0604020202020204" pitchFamily="34" charset="0"/>
              <a:ea typeface="宋体" panose="02010600030101010101" pitchFamily="2" charset="-122"/>
            </a:endParaRPr>
          </a:p>
        </p:txBody>
      </p:sp>
      <p:sp>
        <p:nvSpPr>
          <p:cNvPr id="2" name="矩形 1"/>
          <p:cNvSpPr/>
          <p:nvPr/>
        </p:nvSpPr>
        <p:spPr>
          <a:xfrm>
            <a:off x="109855" y="1557020"/>
            <a:ext cx="935990" cy="439229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CPU</a:t>
            </a:r>
          </a:p>
        </p:txBody>
      </p:sp>
      <p:sp>
        <p:nvSpPr>
          <p:cNvPr id="4" name="矩形 3"/>
          <p:cNvSpPr/>
          <p:nvPr/>
        </p:nvSpPr>
        <p:spPr>
          <a:xfrm>
            <a:off x="2128520" y="2708910"/>
            <a:ext cx="1920875" cy="85788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数据缓冲</a:t>
            </a:r>
          </a:p>
          <a:p>
            <a:pPr marL="0" marR="0" indent="0" algn="ctr"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寄存器</a:t>
            </a:r>
            <a:r>
              <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DBR</a:t>
            </a:r>
          </a:p>
        </p:txBody>
      </p:sp>
      <p:sp>
        <p:nvSpPr>
          <p:cNvPr id="5" name="矩形 4"/>
          <p:cNvSpPr/>
          <p:nvPr/>
        </p:nvSpPr>
        <p:spPr>
          <a:xfrm>
            <a:off x="2128520" y="4077335"/>
            <a:ext cx="1920875" cy="85788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设备状态</a:t>
            </a:r>
          </a:p>
          <a:p>
            <a:pPr marL="0" marR="0" indent="0" algn="ctr"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标记</a:t>
            </a:r>
          </a:p>
        </p:txBody>
      </p:sp>
      <p:sp>
        <p:nvSpPr>
          <p:cNvPr id="6" name="矩形 5"/>
          <p:cNvSpPr/>
          <p:nvPr/>
        </p:nvSpPr>
        <p:spPr>
          <a:xfrm>
            <a:off x="4937125" y="2708910"/>
            <a:ext cx="1920875" cy="85788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设备选择</a:t>
            </a:r>
          </a:p>
          <a:p>
            <a:pPr marL="0" marR="0" indent="0" algn="ctr"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电路</a:t>
            </a:r>
          </a:p>
        </p:txBody>
      </p:sp>
      <p:sp>
        <p:nvSpPr>
          <p:cNvPr id="7" name="矩形 6"/>
          <p:cNvSpPr/>
          <p:nvPr/>
        </p:nvSpPr>
        <p:spPr>
          <a:xfrm>
            <a:off x="4937125" y="4077335"/>
            <a:ext cx="1920875" cy="85788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命令寄存器</a:t>
            </a:r>
          </a:p>
          <a:p>
            <a:pPr marL="0" marR="0" indent="0" algn="ctr"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和命令译码器</a:t>
            </a:r>
          </a:p>
        </p:txBody>
      </p:sp>
      <p:sp>
        <p:nvSpPr>
          <p:cNvPr id="8" name="文本框 7"/>
          <p:cNvSpPr txBox="1"/>
          <p:nvPr/>
        </p:nvSpPr>
        <p:spPr>
          <a:xfrm>
            <a:off x="4170045" y="2708910"/>
            <a:ext cx="646430" cy="2306955"/>
          </a:xfrm>
          <a:prstGeom prst="rect">
            <a:avLst/>
          </a:prstGeom>
          <a:noFill/>
          <a:ln>
            <a:solidFill>
              <a:schemeClr val="tx1"/>
            </a:solidFill>
          </a:ln>
        </p:spPr>
        <p:txBody>
          <a:bodyPr wrap="square" rtlCol="0">
            <a:spAutoFit/>
          </a:bodyPr>
          <a:lstStyle/>
          <a:p>
            <a:r>
              <a:rPr lang="zh-CN" altLang="en-US"/>
              <a:t>控制逻辑电路</a:t>
            </a:r>
          </a:p>
        </p:txBody>
      </p:sp>
      <p:sp>
        <p:nvSpPr>
          <p:cNvPr id="10" name="左右箭头 9"/>
          <p:cNvSpPr/>
          <p:nvPr/>
        </p:nvSpPr>
        <p:spPr>
          <a:xfrm>
            <a:off x="1045845" y="2348865"/>
            <a:ext cx="944880" cy="4191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左右箭头 10"/>
          <p:cNvSpPr/>
          <p:nvPr/>
        </p:nvSpPr>
        <p:spPr>
          <a:xfrm>
            <a:off x="7142480" y="2277110"/>
            <a:ext cx="866775" cy="419100"/>
          </a:xfrm>
          <a:prstGeom prst="lef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2" name="右箭头 11"/>
          <p:cNvSpPr/>
          <p:nvPr/>
        </p:nvSpPr>
        <p:spPr>
          <a:xfrm>
            <a:off x="1089025" y="3284855"/>
            <a:ext cx="891540" cy="575945"/>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3" name="右箭头 12"/>
          <p:cNvSpPr/>
          <p:nvPr/>
        </p:nvSpPr>
        <p:spPr>
          <a:xfrm>
            <a:off x="1116330" y="4220845"/>
            <a:ext cx="891540" cy="575945"/>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4" name="右箭头 13"/>
          <p:cNvSpPr/>
          <p:nvPr/>
        </p:nvSpPr>
        <p:spPr>
          <a:xfrm rot="10800000">
            <a:off x="1068705" y="5070475"/>
            <a:ext cx="891540" cy="575945"/>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5" name="文本框 14"/>
          <p:cNvSpPr txBox="1"/>
          <p:nvPr/>
        </p:nvSpPr>
        <p:spPr>
          <a:xfrm>
            <a:off x="1044575" y="1988820"/>
            <a:ext cx="1768475" cy="398780"/>
          </a:xfrm>
          <a:prstGeom prst="rect">
            <a:avLst/>
          </a:prstGeom>
          <a:noFill/>
        </p:spPr>
        <p:txBody>
          <a:bodyPr wrap="square" rtlCol="0">
            <a:spAutoFit/>
          </a:bodyPr>
          <a:lstStyle/>
          <a:p>
            <a:r>
              <a:rPr lang="zh-CN" altLang="en-US" sz="2000"/>
              <a:t>数据线</a:t>
            </a:r>
          </a:p>
        </p:txBody>
      </p:sp>
      <p:sp>
        <p:nvSpPr>
          <p:cNvPr id="16" name="文本框 15"/>
          <p:cNvSpPr txBox="1"/>
          <p:nvPr/>
        </p:nvSpPr>
        <p:spPr>
          <a:xfrm>
            <a:off x="1044575" y="2997200"/>
            <a:ext cx="1768475" cy="398780"/>
          </a:xfrm>
          <a:prstGeom prst="rect">
            <a:avLst/>
          </a:prstGeom>
          <a:noFill/>
        </p:spPr>
        <p:txBody>
          <a:bodyPr wrap="square" rtlCol="0">
            <a:spAutoFit/>
          </a:bodyPr>
          <a:lstStyle/>
          <a:p>
            <a:r>
              <a:rPr lang="zh-CN" altLang="en-US" sz="2000"/>
              <a:t>地址线</a:t>
            </a:r>
          </a:p>
        </p:txBody>
      </p:sp>
      <p:sp>
        <p:nvSpPr>
          <p:cNvPr id="17" name="文本框 16"/>
          <p:cNvSpPr txBox="1"/>
          <p:nvPr/>
        </p:nvSpPr>
        <p:spPr>
          <a:xfrm>
            <a:off x="1043940" y="3933190"/>
            <a:ext cx="1768475" cy="398780"/>
          </a:xfrm>
          <a:prstGeom prst="rect">
            <a:avLst/>
          </a:prstGeom>
          <a:noFill/>
        </p:spPr>
        <p:txBody>
          <a:bodyPr wrap="square" rtlCol="0">
            <a:spAutoFit/>
          </a:bodyPr>
          <a:lstStyle/>
          <a:p>
            <a:r>
              <a:rPr lang="zh-CN" altLang="en-US" sz="2000"/>
              <a:t>控制线</a:t>
            </a:r>
          </a:p>
        </p:txBody>
      </p:sp>
      <p:sp>
        <p:nvSpPr>
          <p:cNvPr id="18" name="文本框 17"/>
          <p:cNvSpPr txBox="1"/>
          <p:nvPr/>
        </p:nvSpPr>
        <p:spPr>
          <a:xfrm>
            <a:off x="1044575" y="4784090"/>
            <a:ext cx="1768475" cy="398780"/>
          </a:xfrm>
          <a:prstGeom prst="rect">
            <a:avLst/>
          </a:prstGeom>
          <a:noFill/>
        </p:spPr>
        <p:txBody>
          <a:bodyPr wrap="square" rtlCol="0">
            <a:spAutoFit/>
          </a:bodyPr>
          <a:lstStyle/>
          <a:p>
            <a:r>
              <a:rPr lang="zh-CN" altLang="en-US" sz="2000"/>
              <a:t>状态线</a:t>
            </a:r>
          </a:p>
        </p:txBody>
      </p:sp>
      <p:sp>
        <p:nvSpPr>
          <p:cNvPr id="20" name="文本框 19"/>
          <p:cNvSpPr txBox="1"/>
          <p:nvPr/>
        </p:nvSpPr>
        <p:spPr>
          <a:xfrm>
            <a:off x="7092315" y="1917065"/>
            <a:ext cx="1768475" cy="398780"/>
          </a:xfrm>
          <a:prstGeom prst="rect">
            <a:avLst/>
          </a:prstGeom>
          <a:noFill/>
        </p:spPr>
        <p:txBody>
          <a:bodyPr wrap="square" rtlCol="0">
            <a:spAutoFit/>
          </a:bodyPr>
          <a:lstStyle/>
          <a:p>
            <a:r>
              <a:rPr lang="zh-CN" altLang="en-US" sz="2000"/>
              <a:t>数据线</a:t>
            </a:r>
          </a:p>
        </p:txBody>
      </p:sp>
      <p:cxnSp>
        <p:nvCxnSpPr>
          <p:cNvPr id="21" name="直接箭头连接符 20"/>
          <p:cNvCxnSpPr/>
          <p:nvPr/>
        </p:nvCxnSpPr>
        <p:spPr>
          <a:xfrm>
            <a:off x="7115810" y="3949700"/>
            <a:ext cx="83820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2" name="直接箭头连接符 21"/>
          <p:cNvCxnSpPr/>
          <p:nvPr/>
        </p:nvCxnSpPr>
        <p:spPr>
          <a:xfrm flipH="1">
            <a:off x="7179310" y="4914900"/>
            <a:ext cx="74930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3" name="文本框 22"/>
          <p:cNvSpPr txBox="1"/>
          <p:nvPr/>
        </p:nvSpPr>
        <p:spPr>
          <a:xfrm>
            <a:off x="7165340" y="3500755"/>
            <a:ext cx="1768475" cy="398780"/>
          </a:xfrm>
          <a:prstGeom prst="rect">
            <a:avLst/>
          </a:prstGeom>
          <a:noFill/>
        </p:spPr>
        <p:txBody>
          <a:bodyPr wrap="square" rtlCol="0">
            <a:spAutoFit/>
          </a:bodyPr>
          <a:lstStyle/>
          <a:p>
            <a:r>
              <a:rPr lang="zh-CN" altLang="en-US" sz="2000"/>
              <a:t>命令</a:t>
            </a:r>
          </a:p>
        </p:txBody>
      </p:sp>
      <p:sp>
        <p:nvSpPr>
          <p:cNvPr id="24" name="文本框 23"/>
          <p:cNvSpPr txBox="1"/>
          <p:nvPr/>
        </p:nvSpPr>
        <p:spPr>
          <a:xfrm>
            <a:off x="7165340" y="4495165"/>
            <a:ext cx="1768475" cy="398780"/>
          </a:xfrm>
          <a:prstGeom prst="rect">
            <a:avLst/>
          </a:prstGeom>
          <a:noFill/>
        </p:spPr>
        <p:txBody>
          <a:bodyPr wrap="square" rtlCol="0">
            <a:spAutoFit/>
          </a:bodyPr>
          <a:lstStyle/>
          <a:p>
            <a:r>
              <a:rPr lang="zh-CN" altLang="en-US" sz="2000"/>
              <a:t>状态</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idx="1"/>
          </p:nvPr>
        </p:nvSpPr>
        <p:spPr>
          <a:xfrm>
            <a:off x="457200" y="609600"/>
            <a:ext cx="8305800" cy="5638800"/>
          </a:xfrm>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⑴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设备选择电路</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用于接收总线传来的地址信息，经译码后，决定选择哪个设备或</a:t>
            </a:r>
            <a:r>
              <a:rPr kumimoji="1" lang="en-US" altLang="zh-CN" sz="2800" kern="1200" dirty="0">
                <a:latin typeface="微软雅黑" panose="020B0503020204020204" pitchFamily="34" charset="-122"/>
                <a:ea typeface="微软雅黑" panose="020B0503020204020204" pitchFamily="34" charset="-122"/>
                <a:cs typeface="+mn-cs"/>
              </a:rPr>
              <a:t>I/O</a:t>
            </a:r>
            <a:r>
              <a:rPr kumimoji="1" lang="zh-CN" altLang="en-US" sz="2800" kern="1200" dirty="0">
                <a:latin typeface="微软雅黑" panose="020B0503020204020204" pitchFamily="34" charset="-122"/>
                <a:ea typeface="微软雅黑" panose="020B0503020204020204" pitchFamily="34" charset="-122"/>
                <a:cs typeface="+mn-cs"/>
              </a:rPr>
              <a:t>接口内部的部件。</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⑵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数据缓冲寄存器（数据端口）</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用于存放主机与外设之间要传递的数据信息。</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⑶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命令寄存器（控制端口）</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用于存放主机向外设发送的控制命令。</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⑷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状态寄存器（状态端口）</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用于存放外设或接口的工作状态。</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⑸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其它有关部件</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如中断控制逻辑、</a:t>
            </a:r>
            <a:r>
              <a:rPr kumimoji="1" lang="en-US" altLang="zh-CN" sz="2800" kern="1200" dirty="0">
                <a:latin typeface="微软雅黑" panose="020B0503020204020204" pitchFamily="34" charset="-122"/>
                <a:ea typeface="微软雅黑" panose="020B0503020204020204" pitchFamily="34" charset="-122"/>
                <a:cs typeface="+mn-cs"/>
              </a:rPr>
              <a:t>DMA</a:t>
            </a:r>
            <a:r>
              <a:rPr kumimoji="1" lang="zh-CN" altLang="en-US" sz="2800" kern="1200" dirty="0">
                <a:latin typeface="微软雅黑" panose="020B0503020204020204" pitchFamily="34" charset="-122"/>
                <a:ea typeface="微软雅黑" panose="020B0503020204020204" pitchFamily="34" charset="-122"/>
                <a:cs typeface="+mn-cs"/>
              </a:rPr>
              <a:t>控制逻辑以及各类特殊部件。</a:t>
            </a:r>
          </a:p>
        </p:txBody>
      </p:sp>
      <p:sp>
        <p:nvSpPr>
          <p:cNvPr id="53251"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147</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050"/>
          <p:cNvSpPr>
            <a:spLocks noGrp="1"/>
          </p:cNvSpPr>
          <p:nvPr>
            <p:ph idx="1"/>
          </p:nvPr>
        </p:nvSpPr>
        <p:spPr>
          <a:xfrm>
            <a:off x="468313" y="476250"/>
            <a:ext cx="8001000" cy="5486400"/>
          </a:xfrm>
        </p:spPr>
        <p:txBody>
          <a:bodyPr vert="horz" wrap="square" lIns="91440" tIns="45720" rIns="91440" bIns="45720" anchor="t" anchorCtr="0"/>
          <a:lstStyle/>
          <a:p>
            <a:pPr eaLnBrk="1" hangingPunct="1"/>
            <a:endParaRPr lang="en-US" altLang="zh-CN" dirty="0"/>
          </a:p>
          <a:p>
            <a:pPr eaLnBrk="1" hangingPunct="1"/>
            <a:r>
              <a:rPr lang="zh-CN" altLang="en-US" sz="2400" dirty="0">
                <a:solidFill>
                  <a:schemeClr val="tx1"/>
                </a:solidFill>
                <a:latin typeface="宋体" panose="02010600030101010101" pitchFamily="2" charset="-122"/>
              </a:rPr>
              <a:t>直接程序控制方式</a:t>
            </a:r>
            <a:r>
              <a:rPr lang="zh-CN" altLang="en-US" sz="2400" dirty="0">
                <a:latin typeface="宋体" panose="02010600030101010101" pitchFamily="2" charset="-122"/>
              </a:rPr>
              <a:t>：完全由软件实现</a:t>
            </a:r>
          </a:p>
          <a:p>
            <a:pPr eaLnBrk="1" hangingPunct="1"/>
            <a:endParaRPr lang="zh-CN" altLang="en-US" sz="2400" dirty="0">
              <a:latin typeface="宋体" panose="02010600030101010101" pitchFamily="2" charset="-122"/>
            </a:endParaRPr>
          </a:p>
          <a:p>
            <a:pPr eaLnBrk="1" hangingPunct="1"/>
            <a:r>
              <a:rPr lang="zh-CN" altLang="en-US" sz="2400" dirty="0">
                <a:solidFill>
                  <a:srgbClr val="FF0000"/>
                </a:solidFill>
                <a:latin typeface="宋体" panose="02010600030101010101" pitchFamily="2" charset="-122"/>
              </a:rPr>
              <a:t>程序中断方式</a:t>
            </a:r>
            <a:r>
              <a:rPr lang="zh-CN" altLang="en-US" sz="2400" dirty="0">
                <a:latin typeface="宋体" panose="02010600030101010101" pitchFamily="2" charset="-122"/>
              </a:rPr>
              <a:t>：软硬结合，以软件为主。</a:t>
            </a:r>
          </a:p>
          <a:p>
            <a:pPr eaLnBrk="1" hangingPunct="1"/>
            <a:endParaRPr lang="zh-CN" altLang="en-US" sz="2400" dirty="0">
              <a:latin typeface="宋体" panose="02010600030101010101" pitchFamily="2" charset="-122"/>
            </a:endParaRPr>
          </a:p>
          <a:p>
            <a:pPr eaLnBrk="1" hangingPunct="1"/>
            <a:r>
              <a:rPr lang="en-US" altLang="zh-CN" sz="2400" dirty="0">
                <a:solidFill>
                  <a:srgbClr val="FF0000"/>
                </a:solidFill>
                <a:latin typeface="宋体" panose="02010600030101010101" pitchFamily="2" charset="-122"/>
              </a:rPr>
              <a:t>DMA</a:t>
            </a:r>
            <a:r>
              <a:rPr lang="zh-CN" altLang="en-US" sz="2400" dirty="0">
                <a:solidFill>
                  <a:srgbClr val="FF0000"/>
                </a:solidFill>
                <a:latin typeface="宋体" panose="02010600030101010101" pitchFamily="2" charset="-122"/>
              </a:rPr>
              <a:t>方式</a:t>
            </a:r>
            <a:endParaRPr lang="zh-CN" altLang="en-US" sz="2400" dirty="0">
              <a:latin typeface="宋体" panose="02010600030101010101" pitchFamily="2" charset="-122"/>
            </a:endParaRPr>
          </a:p>
          <a:p>
            <a:pPr eaLnBrk="1" hangingPunct="1"/>
            <a:endParaRPr lang="zh-CN" altLang="en-US" sz="2400" dirty="0">
              <a:latin typeface="宋体" panose="02010600030101010101" pitchFamily="2" charset="-122"/>
            </a:endParaRPr>
          </a:p>
          <a:p>
            <a:pPr eaLnBrk="1" hangingPunct="1"/>
            <a:r>
              <a:rPr lang="zh-CN" altLang="en-US" sz="2400" dirty="0">
                <a:solidFill>
                  <a:schemeClr val="tx1"/>
                </a:solidFill>
                <a:latin typeface="宋体" panose="02010600030101010101" pitchFamily="2" charset="-122"/>
              </a:rPr>
              <a:t>通道方式</a:t>
            </a:r>
            <a:endParaRPr lang="zh-CN" altLang="en-US" sz="2400" dirty="0">
              <a:solidFill>
                <a:srgbClr val="FF0000"/>
              </a:solidFill>
              <a:latin typeface="宋体" panose="02010600030101010101" pitchFamily="2" charset="-122"/>
            </a:endParaRPr>
          </a:p>
          <a:p>
            <a:pPr eaLnBrk="1" hangingPunct="1"/>
            <a:endParaRPr lang="zh-CN" altLang="en-US" sz="2400" dirty="0">
              <a:latin typeface="宋体" panose="02010600030101010101" pitchFamily="2" charset="-122"/>
            </a:endParaRPr>
          </a:p>
          <a:p>
            <a:pPr eaLnBrk="1" hangingPunct="1"/>
            <a:r>
              <a:rPr lang="en-US" altLang="zh-CN" sz="2400" dirty="0">
                <a:solidFill>
                  <a:schemeClr val="tx1"/>
                </a:solidFill>
                <a:latin typeface="宋体" panose="02010600030101010101" pitchFamily="2" charset="-122"/>
              </a:rPr>
              <a:t>I/O</a:t>
            </a:r>
            <a:r>
              <a:rPr lang="zh-CN" altLang="en-US" sz="2400" dirty="0">
                <a:solidFill>
                  <a:schemeClr val="tx1"/>
                </a:solidFill>
                <a:latin typeface="宋体" panose="02010600030101010101" pitchFamily="2" charset="-122"/>
              </a:rPr>
              <a:t>处理机方式</a:t>
            </a:r>
          </a:p>
        </p:txBody>
      </p:sp>
      <p:sp>
        <p:nvSpPr>
          <p:cNvPr id="45062" name="AutoShape 2051"/>
          <p:cNvSpPr/>
          <p:nvPr/>
        </p:nvSpPr>
        <p:spPr>
          <a:xfrm>
            <a:off x="6400800" y="1066800"/>
            <a:ext cx="76200" cy="1143000"/>
          </a:xfrm>
          <a:prstGeom prst="rightBrace">
            <a:avLst>
              <a:gd name="adj1" fmla="val 125000"/>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b="1">
                <a:solidFill>
                  <a:schemeClr val="tx1"/>
                </a:solidFill>
                <a:latin typeface="+mn-lt"/>
                <a:ea typeface="+mn-ea"/>
              </a:defRPr>
            </a:lvl5pPr>
          </a:lstStyle>
          <a:p>
            <a:pPr marL="0" lvl="0" indent="0" algn="ctr" eaLnBrk="1" hangingPunct="1">
              <a:spcBef>
                <a:spcPct val="0"/>
              </a:spcBef>
              <a:buClrTx/>
              <a:buNone/>
            </a:pPr>
            <a:endParaRPr lang="zh-CN" altLang="en-US" b="0" dirty="0">
              <a:latin typeface="Times New Roman" panose="02020603050405020304" pitchFamily="18" charset="0"/>
            </a:endParaRPr>
          </a:p>
        </p:txBody>
      </p:sp>
      <p:sp>
        <p:nvSpPr>
          <p:cNvPr id="45063" name="Text Box 2052"/>
          <p:cNvSpPr txBox="1"/>
          <p:nvPr/>
        </p:nvSpPr>
        <p:spPr>
          <a:xfrm>
            <a:off x="6553200" y="1371600"/>
            <a:ext cx="1524000" cy="7620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b="1">
                <a:solidFill>
                  <a:schemeClr val="tx1"/>
                </a:solidFill>
                <a:latin typeface="+mn-lt"/>
                <a:ea typeface="+mn-ea"/>
              </a:defRPr>
            </a:lvl5pPr>
          </a:lstStyle>
          <a:p>
            <a:pPr marL="0" lvl="0" indent="0" algn="ctr" eaLnBrk="1" hangingPunct="1">
              <a:spcBef>
                <a:spcPct val="50000"/>
              </a:spcBef>
              <a:buClrTx/>
              <a:buNone/>
            </a:pPr>
            <a:r>
              <a:rPr lang="zh-CN" altLang="en-US" sz="2000" dirty="0">
                <a:latin typeface="Times New Roman" panose="02020603050405020304" pitchFamily="18" charset="0"/>
              </a:rPr>
              <a:t>适用于慢速</a:t>
            </a:r>
          </a:p>
          <a:p>
            <a:pPr marL="0" lvl="0" indent="0" algn="ctr" eaLnBrk="1" hangingPunct="1">
              <a:spcBef>
                <a:spcPct val="50000"/>
              </a:spcBef>
              <a:buClrTx/>
              <a:buNone/>
            </a:pPr>
            <a:r>
              <a:rPr lang="zh-CN" altLang="en-US" sz="2000" dirty="0">
                <a:latin typeface="Times New Roman" panose="02020603050405020304" pitchFamily="18" charset="0"/>
              </a:rPr>
              <a:t>外设</a:t>
            </a:r>
          </a:p>
        </p:txBody>
      </p:sp>
      <p:sp>
        <p:nvSpPr>
          <p:cNvPr id="45064" name="AutoShape 2053"/>
          <p:cNvSpPr/>
          <p:nvPr/>
        </p:nvSpPr>
        <p:spPr>
          <a:xfrm>
            <a:off x="8001000" y="990600"/>
            <a:ext cx="228600" cy="2133600"/>
          </a:xfrm>
          <a:prstGeom prst="rightBrace">
            <a:avLst>
              <a:gd name="adj1" fmla="val 77777"/>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b="1">
                <a:solidFill>
                  <a:schemeClr val="tx1"/>
                </a:solidFill>
                <a:latin typeface="+mn-lt"/>
                <a:ea typeface="+mn-ea"/>
              </a:defRPr>
            </a:lvl5pPr>
          </a:lstStyle>
          <a:p>
            <a:pPr marL="0" lvl="0" indent="0" algn="ctr" eaLnBrk="1" hangingPunct="1">
              <a:spcBef>
                <a:spcPct val="0"/>
              </a:spcBef>
              <a:buClrTx/>
              <a:buNone/>
            </a:pPr>
            <a:endParaRPr lang="zh-CN" altLang="en-US" b="0" dirty="0">
              <a:latin typeface="Times New Roman" panose="02020603050405020304" pitchFamily="18" charset="0"/>
            </a:endParaRPr>
          </a:p>
        </p:txBody>
      </p:sp>
      <p:sp>
        <p:nvSpPr>
          <p:cNvPr id="45065" name="Text Box 2054"/>
          <p:cNvSpPr txBox="1"/>
          <p:nvPr/>
        </p:nvSpPr>
        <p:spPr>
          <a:xfrm>
            <a:off x="3429000" y="3429000"/>
            <a:ext cx="1295400" cy="73025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b="1">
                <a:solidFill>
                  <a:schemeClr val="tx1"/>
                </a:solidFill>
                <a:latin typeface="+mn-lt"/>
                <a:ea typeface="+mn-ea"/>
              </a:defRPr>
            </a:lvl5pPr>
          </a:lstStyle>
          <a:p>
            <a:pPr marL="0" lvl="0" indent="0" algn="ctr" eaLnBrk="1" hangingPunct="1">
              <a:spcBef>
                <a:spcPct val="50000"/>
              </a:spcBef>
              <a:buClrTx/>
              <a:buNone/>
            </a:pPr>
            <a:r>
              <a:rPr lang="zh-CN" altLang="en-US" sz="2400" dirty="0">
                <a:latin typeface="Times New Roman" panose="02020603050405020304" pitchFamily="18" charset="0"/>
              </a:rPr>
              <a:t>采用辅助硬件实现</a:t>
            </a:r>
          </a:p>
        </p:txBody>
      </p:sp>
      <p:sp>
        <p:nvSpPr>
          <p:cNvPr id="45066" name="AutoShape 2055"/>
          <p:cNvSpPr/>
          <p:nvPr/>
        </p:nvSpPr>
        <p:spPr>
          <a:xfrm>
            <a:off x="4876800" y="2743200"/>
            <a:ext cx="152400" cy="381000"/>
          </a:xfrm>
          <a:prstGeom prst="rightBrace">
            <a:avLst>
              <a:gd name="adj1" fmla="val 20833"/>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b="1">
                <a:solidFill>
                  <a:schemeClr val="tx1"/>
                </a:solidFill>
                <a:latin typeface="+mn-lt"/>
                <a:ea typeface="+mn-ea"/>
              </a:defRPr>
            </a:lvl5pPr>
          </a:lstStyle>
          <a:p>
            <a:pPr marL="0" lvl="0" indent="0" algn="ctr" eaLnBrk="1" hangingPunct="1">
              <a:spcBef>
                <a:spcPct val="0"/>
              </a:spcBef>
              <a:buClrTx/>
              <a:buNone/>
            </a:pPr>
            <a:endParaRPr lang="zh-CN" altLang="en-US" b="0" dirty="0">
              <a:latin typeface="Times New Roman" panose="02020603050405020304" pitchFamily="18" charset="0"/>
            </a:endParaRPr>
          </a:p>
        </p:txBody>
      </p:sp>
      <p:sp>
        <p:nvSpPr>
          <p:cNvPr id="45067" name="Text Box 2056"/>
          <p:cNvSpPr txBox="1"/>
          <p:nvPr/>
        </p:nvSpPr>
        <p:spPr>
          <a:xfrm>
            <a:off x="5334000" y="2667000"/>
            <a:ext cx="1981200" cy="365125"/>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b="1">
                <a:solidFill>
                  <a:schemeClr val="tx1"/>
                </a:solidFill>
                <a:latin typeface="+mn-lt"/>
                <a:ea typeface="+mn-ea"/>
              </a:defRPr>
            </a:lvl5pPr>
          </a:lstStyle>
          <a:p>
            <a:pPr marL="0" lvl="0" indent="0" algn="ctr" eaLnBrk="1" hangingPunct="1">
              <a:spcBef>
                <a:spcPct val="50000"/>
              </a:spcBef>
              <a:buClrTx/>
              <a:buNone/>
            </a:pPr>
            <a:r>
              <a:rPr lang="zh-CN" altLang="en-US" sz="2400" dirty="0">
                <a:latin typeface="Times New Roman" panose="02020603050405020304" pitchFamily="18" charset="0"/>
              </a:rPr>
              <a:t>适合快速外设</a:t>
            </a:r>
          </a:p>
        </p:txBody>
      </p:sp>
      <p:sp>
        <p:nvSpPr>
          <p:cNvPr id="45068" name="AutoShape 2057"/>
          <p:cNvSpPr/>
          <p:nvPr/>
        </p:nvSpPr>
        <p:spPr>
          <a:xfrm>
            <a:off x="4876800" y="3733800"/>
            <a:ext cx="228600" cy="1219200"/>
          </a:xfrm>
          <a:prstGeom prst="rightBrace">
            <a:avLst>
              <a:gd name="adj1" fmla="val 44444"/>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b="1">
                <a:solidFill>
                  <a:schemeClr val="tx1"/>
                </a:solidFill>
                <a:latin typeface="+mn-lt"/>
                <a:ea typeface="+mn-ea"/>
              </a:defRPr>
            </a:lvl5pPr>
          </a:lstStyle>
          <a:p>
            <a:pPr marL="0" lvl="0" indent="0" algn="ctr" eaLnBrk="1" hangingPunct="1">
              <a:spcBef>
                <a:spcPct val="0"/>
              </a:spcBef>
              <a:buClrTx/>
              <a:buNone/>
            </a:pPr>
            <a:endParaRPr lang="zh-CN" altLang="en-US" b="0" dirty="0">
              <a:latin typeface="Times New Roman" panose="02020603050405020304" pitchFamily="18" charset="0"/>
            </a:endParaRPr>
          </a:p>
        </p:txBody>
      </p:sp>
      <p:sp>
        <p:nvSpPr>
          <p:cNvPr id="45069" name="Text Box 2058"/>
          <p:cNvSpPr txBox="1"/>
          <p:nvPr/>
        </p:nvSpPr>
        <p:spPr>
          <a:xfrm>
            <a:off x="5257800" y="3886200"/>
            <a:ext cx="2514600" cy="912813"/>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b="1">
                <a:solidFill>
                  <a:schemeClr val="tx1"/>
                </a:solidFill>
                <a:latin typeface="+mn-lt"/>
                <a:ea typeface="+mn-ea"/>
              </a:defRPr>
            </a:lvl5pPr>
          </a:lstStyle>
          <a:p>
            <a:pPr marL="0" lvl="0" indent="0" algn="ctr" eaLnBrk="1" hangingPunct="1">
              <a:spcBef>
                <a:spcPct val="50000"/>
              </a:spcBef>
              <a:buClrTx/>
              <a:buNone/>
            </a:pPr>
            <a:r>
              <a:rPr lang="zh-CN" altLang="en-US" sz="2400" dirty="0">
                <a:latin typeface="Times New Roman" panose="02020603050405020304" pitchFamily="18" charset="0"/>
              </a:rPr>
              <a:t>快慢设备均适用</a:t>
            </a:r>
          </a:p>
          <a:p>
            <a:pPr marL="0" lvl="0" indent="0" algn="ctr" eaLnBrk="1" hangingPunct="1">
              <a:spcBef>
                <a:spcPct val="50000"/>
              </a:spcBef>
              <a:buClrTx/>
              <a:buNone/>
            </a:pPr>
            <a:r>
              <a:rPr lang="zh-CN" altLang="en-US" sz="2400" dirty="0">
                <a:latin typeface="Times New Roman" panose="02020603050405020304" pitchFamily="18" charset="0"/>
              </a:rPr>
              <a:t>适合于大、中型机</a:t>
            </a:r>
          </a:p>
        </p:txBody>
      </p:sp>
      <p:sp>
        <p:nvSpPr>
          <p:cNvPr id="45070" name="Text Box 2059"/>
          <p:cNvSpPr txBox="1"/>
          <p:nvPr/>
        </p:nvSpPr>
        <p:spPr>
          <a:xfrm>
            <a:off x="8305800" y="1066800"/>
            <a:ext cx="457200" cy="21336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b="1">
                <a:solidFill>
                  <a:schemeClr val="tx1"/>
                </a:solidFill>
                <a:latin typeface="+mn-lt"/>
                <a:ea typeface="+mn-ea"/>
              </a:defRPr>
            </a:lvl5pPr>
          </a:lstStyle>
          <a:p>
            <a:pPr marL="0" lvl="0" indent="0" algn="ctr" eaLnBrk="1" hangingPunct="1">
              <a:spcBef>
                <a:spcPct val="50000"/>
              </a:spcBef>
              <a:buClrTx/>
              <a:buNone/>
            </a:pPr>
            <a:r>
              <a:rPr lang="zh-CN" altLang="en-US" sz="2000" dirty="0">
                <a:latin typeface="Times New Roman" panose="02020603050405020304" pitchFamily="18" charset="0"/>
              </a:rPr>
              <a:t>适合于小微型机</a:t>
            </a:r>
          </a:p>
        </p:txBody>
      </p:sp>
      <p:sp>
        <p:nvSpPr>
          <p:cNvPr id="45071" name="AutoShape 2060"/>
          <p:cNvSpPr/>
          <p:nvPr/>
        </p:nvSpPr>
        <p:spPr>
          <a:xfrm>
            <a:off x="3048000" y="2667000"/>
            <a:ext cx="228600" cy="2133600"/>
          </a:xfrm>
          <a:prstGeom prst="rightBrace">
            <a:avLst>
              <a:gd name="adj1" fmla="val 77777"/>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accent1"/>
              </a:buClr>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Char char="»"/>
              <a:defRPr kumimoji="1" b="1">
                <a:solidFill>
                  <a:schemeClr val="tx1"/>
                </a:solidFill>
                <a:latin typeface="+mn-lt"/>
                <a:ea typeface="+mn-ea"/>
              </a:defRPr>
            </a:lvl5pPr>
          </a:lstStyle>
          <a:p>
            <a:pPr marL="0" lvl="0" indent="0" algn="ctr" eaLnBrk="1" hangingPunct="1">
              <a:spcBef>
                <a:spcPct val="0"/>
              </a:spcBef>
              <a:buClrTx/>
              <a:buNone/>
            </a:pPr>
            <a:endParaRPr lang="zh-CN" altLang="en-US" b="0" dirty="0">
              <a:latin typeface="Times New Roman" panose="02020603050405020304" pitchFamily="18"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中断处理的全过程</a:t>
            </a:r>
            <a:endParaRPr kumimoji="1" lang="en-US" altLang="zh-CN" kern="1200" dirty="0">
              <a:latin typeface="微软雅黑" panose="020B0503020204020204" pitchFamily="34" charset="-122"/>
              <a:ea typeface="微软雅黑" panose="020B0503020204020204" pitchFamily="34" charset="-122"/>
              <a:cs typeface="+mj-cs"/>
            </a:endParaRPr>
          </a:p>
        </p:txBody>
      </p:sp>
      <p:sp>
        <p:nvSpPr>
          <p:cNvPr id="144388"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149</a:t>
            </a:fld>
            <a:endParaRPr lang="en-US" altLang="zh-CN" sz="1400" dirty="0">
              <a:latin typeface="Arial" panose="020B0604020202020204" pitchFamily="34" charset="0"/>
              <a:ea typeface="宋体" panose="02010600030101010101" pitchFamily="2" charset="-122"/>
            </a:endParaRPr>
          </a:p>
        </p:txBody>
      </p:sp>
      <p:sp>
        <p:nvSpPr>
          <p:cNvPr id="3" name="文本框 2"/>
          <p:cNvSpPr txBox="1"/>
          <p:nvPr/>
        </p:nvSpPr>
        <p:spPr>
          <a:xfrm>
            <a:off x="5148580" y="1844675"/>
            <a:ext cx="3140075" cy="2027555"/>
          </a:xfrm>
          <a:prstGeom prst="rect">
            <a:avLst/>
          </a:prstGeom>
          <a:noFill/>
        </p:spPr>
        <p:txBody>
          <a:bodyPr wrap="square" rtlCol="0" anchor="t">
            <a:spAutoFit/>
          </a:bodyPr>
          <a:lstStyle/>
          <a:p>
            <a:pPr marL="0" indent="0" eaLnBrk="1" hangingPunct="1">
              <a:lnSpc>
                <a:spcPct val="90000"/>
              </a:lnSpc>
              <a:buSzPct val="70000"/>
              <a:buNone/>
            </a:pPr>
            <a:r>
              <a:rPr kumimoji="1" lang="en-US" altLang="zh-CN" sz="2800" dirty="0">
                <a:solidFill>
                  <a:srgbClr val="7030A0"/>
                </a:solidFill>
                <a:latin typeface="微软雅黑" panose="020B0503020204020204" pitchFamily="34" charset="-122"/>
                <a:ea typeface="微软雅黑" panose="020B0503020204020204" pitchFamily="34" charset="-122"/>
                <a:sym typeface="+mn-ea"/>
              </a:rPr>
              <a:t>① </a:t>
            </a:r>
            <a:r>
              <a:rPr kumimoji="1" lang="zh-CN" altLang="en-US" sz="2800" dirty="0">
                <a:solidFill>
                  <a:srgbClr val="7030A0"/>
                </a:solidFill>
                <a:latin typeface="微软雅黑" panose="020B0503020204020204" pitchFamily="34" charset="-122"/>
                <a:ea typeface="微软雅黑" panose="020B0503020204020204" pitchFamily="34" charset="-122"/>
                <a:sym typeface="+mn-ea"/>
              </a:rPr>
              <a:t>中断请求；</a:t>
            </a:r>
            <a:endParaRPr kumimoji="1" lang="zh-CN" altLang="en-US" sz="2800" kern="1200" dirty="0">
              <a:solidFill>
                <a:srgbClr val="7030A0"/>
              </a:solidFill>
              <a:latin typeface="微软雅黑" panose="020B0503020204020204" pitchFamily="34" charset="-122"/>
              <a:ea typeface="微软雅黑" panose="020B0503020204020204" pitchFamily="34" charset="-122"/>
              <a:cs typeface="+mn-cs"/>
            </a:endParaRPr>
          </a:p>
          <a:p>
            <a:pPr marL="0" indent="0" eaLnBrk="1" hangingPunct="1">
              <a:lnSpc>
                <a:spcPct val="90000"/>
              </a:lnSpc>
              <a:buSzPct val="70000"/>
              <a:buNone/>
            </a:pPr>
            <a:r>
              <a:rPr kumimoji="1" lang="zh-CN" altLang="en-US" sz="2800" dirty="0">
                <a:solidFill>
                  <a:srgbClr val="7030A0"/>
                </a:solidFill>
                <a:latin typeface="微软雅黑" panose="020B0503020204020204" pitchFamily="34" charset="-122"/>
                <a:ea typeface="微软雅黑" panose="020B0503020204020204" pitchFamily="34" charset="-122"/>
                <a:sym typeface="+mn-ea"/>
              </a:rPr>
              <a:t>② 中断判优；</a:t>
            </a:r>
            <a:endParaRPr kumimoji="1" lang="zh-CN" altLang="en-US" sz="2800" kern="1200" dirty="0">
              <a:solidFill>
                <a:srgbClr val="7030A0"/>
              </a:solidFill>
              <a:latin typeface="微软雅黑" panose="020B0503020204020204" pitchFamily="34" charset="-122"/>
              <a:ea typeface="微软雅黑" panose="020B0503020204020204" pitchFamily="34" charset="-122"/>
              <a:cs typeface="+mn-cs"/>
            </a:endParaRPr>
          </a:p>
          <a:p>
            <a:pPr marL="0" indent="0" eaLnBrk="1" hangingPunct="1">
              <a:lnSpc>
                <a:spcPct val="90000"/>
              </a:lnSpc>
              <a:buSzPct val="70000"/>
              <a:buNone/>
            </a:pPr>
            <a:r>
              <a:rPr kumimoji="1" lang="zh-CN" altLang="en-US" sz="2800" dirty="0">
                <a:solidFill>
                  <a:srgbClr val="7030A0"/>
                </a:solidFill>
                <a:latin typeface="微软雅黑" panose="020B0503020204020204" pitchFamily="34" charset="-122"/>
                <a:ea typeface="微软雅黑" panose="020B0503020204020204" pitchFamily="34" charset="-122"/>
                <a:sym typeface="+mn-ea"/>
              </a:rPr>
              <a:t>③ 中断响应</a:t>
            </a:r>
          </a:p>
          <a:p>
            <a:pPr marL="0" indent="0" eaLnBrk="1" hangingPunct="1">
              <a:lnSpc>
                <a:spcPct val="90000"/>
              </a:lnSpc>
              <a:buSzPct val="70000"/>
              <a:buNone/>
            </a:pPr>
            <a:r>
              <a:rPr kumimoji="1" lang="zh-CN" altLang="en-US" sz="2800" dirty="0">
                <a:solidFill>
                  <a:srgbClr val="7030A0"/>
                </a:solidFill>
                <a:latin typeface="微软雅黑" panose="020B0503020204020204" pitchFamily="34" charset="-122"/>
                <a:ea typeface="微软雅黑" panose="020B0503020204020204" pitchFamily="34" charset="-122"/>
                <a:sym typeface="+mn-ea"/>
              </a:rPr>
              <a:t>④ 中断处理；</a:t>
            </a:r>
          </a:p>
          <a:p>
            <a:pPr marL="0" indent="0" eaLnBrk="1" hangingPunct="1">
              <a:lnSpc>
                <a:spcPct val="90000"/>
              </a:lnSpc>
              <a:buSzPct val="70000"/>
              <a:buNone/>
            </a:pPr>
            <a:r>
              <a:rPr kumimoji="1" lang="zh-CN" altLang="en-US" sz="2800" dirty="0">
                <a:solidFill>
                  <a:srgbClr val="7030A0"/>
                </a:solidFill>
                <a:latin typeface="微软雅黑" panose="020B0503020204020204" pitchFamily="34" charset="-122"/>
                <a:ea typeface="微软雅黑" panose="020B0503020204020204" pitchFamily="34" charset="-122"/>
                <a:sym typeface="+mn-ea"/>
              </a:rPr>
              <a:t>⑤ 中断返回；</a:t>
            </a:r>
          </a:p>
        </p:txBody>
      </p:sp>
      <p:sp>
        <p:nvSpPr>
          <p:cNvPr id="4" name="文本框 3"/>
          <p:cNvSpPr txBox="1"/>
          <p:nvPr/>
        </p:nvSpPr>
        <p:spPr>
          <a:xfrm>
            <a:off x="899795" y="4581525"/>
            <a:ext cx="7074535" cy="1640205"/>
          </a:xfrm>
          <a:prstGeom prst="rect">
            <a:avLst/>
          </a:prstGeom>
          <a:noFill/>
        </p:spPr>
        <p:txBody>
          <a:bodyPr wrap="square" rtlCol="0">
            <a:spAutoFit/>
          </a:bodyPr>
          <a:lstStyle/>
          <a:p>
            <a:pPr eaLnBrk="1" hangingPunct="1">
              <a:lnSpc>
                <a:spcPct val="90000"/>
              </a:lnSpc>
              <a:buSzPct val="70000"/>
            </a:pPr>
            <a:r>
              <a:rPr kumimoji="1" lang="zh-CN" altLang="en-US" sz="2800" dirty="0">
                <a:latin typeface="微软雅黑" panose="020B0503020204020204" pitchFamily="34" charset="-122"/>
                <a:ea typeface="微软雅黑" panose="020B0503020204020204" pitchFamily="34" charset="-122"/>
                <a:sym typeface="+mn-ea"/>
              </a:rPr>
              <a:t>在中断处理的过程中，有些是由硬件完成的，有些是由软件完成的，因此中断是一种软、硬件结合的技术手段。不同的机器，软、硬件功能分配的比例有所不同。</a:t>
            </a:r>
            <a:endParaRPr kumimoji="1" lang="zh-CN" altLang="en-US" sz="2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28040" y="1651000"/>
            <a:ext cx="4572000" cy="2414905"/>
          </a:xfrm>
          <a:prstGeom prst="rect">
            <a:avLst/>
          </a:prstGeom>
          <a:noFill/>
        </p:spPr>
        <p:txBody>
          <a:bodyPr wrap="square" rtlCol="0">
            <a:spAutoFit/>
          </a:bodyPr>
          <a:lstStyle/>
          <a:p>
            <a:pPr marL="0" indent="0" eaLnBrk="1" hangingPunct="1">
              <a:lnSpc>
                <a:spcPct val="90000"/>
              </a:lnSpc>
              <a:buSzPct val="70000"/>
              <a:buNone/>
            </a:pPr>
            <a:r>
              <a:rPr kumimoji="1" lang="en-US" altLang="zh-CN" sz="2800" dirty="0">
                <a:latin typeface="微软雅黑" panose="020B0503020204020204" pitchFamily="34" charset="-122"/>
                <a:ea typeface="微软雅黑" panose="020B0503020204020204" pitchFamily="34" charset="-122"/>
                <a:sym typeface="+mn-ea"/>
              </a:rPr>
              <a:t>① </a:t>
            </a:r>
            <a:r>
              <a:rPr kumimoji="1" lang="zh-CN" altLang="en-US" sz="2800" dirty="0">
                <a:latin typeface="微软雅黑" panose="020B0503020204020204" pitchFamily="34" charset="-122"/>
                <a:ea typeface="微软雅黑" panose="020B0503020204020204" pitchFamily="34" charset="-122"/>
                <a:sym typeface="+mn-ea"/>
              </a:rPr>
              <a:t>中断请求；</a:t>
            </a:r>
            <a:endParaRPr kumimoji="1" lang="zh-CN" altLang="en-US" sz="2800" kern="1200" dirty="0">
              <a:latin typeface="微软雅黑" panose="020B0503020204020204" pitchFamily="34" charset="-122"/>
              <a:ea typeface="微软雅黑" panose="020B0503020204020204" pitchFamily="34" charset="-122"/>
              <a:cs typeface="+mn-cs"/>
            </a:endParaRPr>
          </a:p>
          <a:p>
            <a:pPr marL="0" indent="0" eaLnBrk="1" hangingPunct="1">
              <a:lnSpc>
                <a:spcPct val="90000"/>
              </a:lnSpc>
              <a:buSzPct val="70000"/>
              <a:buNone/>
            </a:pPr>
            <a:r>
              <a:rPr kumimoji="1" lang="zh-CN" altLang="en-US" sz="2800" dirty="0">
                <a:latin typeface="微软雅黑" panose="020B0503020204020204" pitchFamily="34" charset="-122"/>
                <a:ea typeface="微软雅黑" panose="020B0503020204020204" pitchFamily="34" charset="-122"/>
                <a:sym typeface="+mn-ea"/>
              </a:rPr>
              <a:t>② 择优响应；    </a:t>
            </a:r>
            <a:endParaRPr kumimoji="1" lang="zh-CN" altLang="en-US" sz="2800" kern="1200" dirty="0">
              <a:latin typeface="微软雅黑" panose="020B0503020204020204" pitchFamily="34" charset="-122"/>
              <a:ea typeface="微软雅黑" panose="020B0503020204020204" pitchFamily="34" charset="-122"/>
              <a:cs typeface="+mn-cs"/>
            </a:endParaRPr>
          </a:p>
          <a:p>
            <a:pPr marL="0" indent="0" eaLnBrk="1" hangingPunct="1">
              <a:lnSpc>
                <a:spcPct val="90000"/>
              </a:lnSpc>
              <a:buSzPct val="70000"/>
              <a:buNone/>
            </a:pPr>
            <a:r>
              <a:rPr kumimoji="1" lang="zh-CN" altLang="en-US" sz="2800" dirty="0">
                <a:latin typeface="微软雅黑" panose="020B0503020204020204" pitchFamily="34" charset="-122"/>
                <a:ea typeface="微软雅黑" panose="020B0503020204020204" pitchFamily="34" charset="-122"/>
                <a:sym typeface="+mn-ea"/>
              </a:rPr>
              <a:t>③ 保护现场；</a:t>
            </a:r>
            <a:endParaRPr kumimoji="1" lang="zh-CN" altLang="en-US" sz="2800" kern="1200" dirty="0">
              <a:latin typeface="微软雅黑" panose="020B0503020204020204" pitchFamily="34" charset="-122"/>
              <a:ea typeface="微软雅黑" panose="020B0503020204020204" pitchFamily="34" charset="-122"/>
              <a:cs typeface="+mn-cs"/>
            </a:endParaRPr>
          </a:p>
          <a:p>
            <a:pPr marL="0" indent="0" eaLnBrk="1" hangingPunct="1">
              <a:lnSpc>
                <a:spcPct val="90000"/>
              </a:lnSpc>
              <a:buSzPct val="70000"/>
              <a:buNone/>
            </a:pPr>
            <a:r>
              <a:rPr kumimoji="1" lang="zh-CN" altLang="en-US" sz="2800" dirty="0">
                <a:latin typeface="微软雅黑" panose="020B0503020204020204" pitchFamily="34" charset="-122"/>
                <a:ea typeface="微软雅黑" panose="020B0503020204020204" pitchFamily="34" charset="-122"/>
                <a:sym typeface="+mn-ea"/>
              </a:rPr>
              <a:t>④ 中断服务；</a:t>
            </a:r>
            <a:endParaRPr kumimoji="1" lang="zh-CN" altLang="en-US" sz="2800" kern="1200" dirty="0">
              <a:latin typeface="微软雅黑" panose="020B0503020204020204" pitchFamily="34" charset="-122"/>
              <a:ea typeface="微软雅黑" panose="020B0503020204020204" pitchFamily="34" charset="-122"/>
              <a:cs typeface="+mn-cs"/>
            </a:endParaRPr>
          </a:p>
          <a:p>
            <a:pPr marL="0" indent="0" eaLnBrk="1" hangingPunct="1">
              <a:lnSpc>
                <a:spcPct val="90000"/>
              </a:lnSpc>
              <a:buSzPct val="70000"/>
              <a:buNone/>
            </a:pPr>
            <a:r>
              <a:rPr kumimoji="1" lang="zh-CN" altLang="en-US" sz="2800" dirty="0">
                <a:latin typeface="微软雅黑" panose="020B0503020204020204" pitchFamily="34" charset="-122"/>
                <a:ea typeface="微软雅黑" panose="020B0503020204020204" pitchFamily="34" charset="-122"/>
                <a:sym typeface="+mn-ea"/>
              </a:rPr>
              <a:t>⑤ 恢复现场；</a:t>
            </a:r>
            <a:endParaRPr kumimoji="1" lang="zh-CN" altLang="en-US" sz="2800" kern="1200" dirty="0">
              <a:latin typeface="微软雅黑" panose="020B0503020204020204" pitchFamily="34" charset="-122"/>
              <a:ea typeface="微软雅黑" panose="020B0503020204020204" pitchFamily="34" charset="-122"/>
              <a:cs typeface="+mn-cs"/>
            </a:endParaRPr>
          </a:p>
          <a:p>
            <a:pPr marL="0" indent="0" eaLnBrk="1" hangingPunct="1">
              <a:lnSpc>
                <a:spcPct val="90000"/>
              </a:lnSpc>
              <a:buSzPct val="70000"/>
              <a:buNone/>
            </a:pPr>
            <a:r>
              <a:rPr kumimoji="1" lang="zh-CN" altLang="en-US" sz="2800" dirty="0">
                <a:latin typeface="微软雅黑" panose="020B0503020204020204" pitchFamily="34" charset="-122"/>
                <a:ea typeface="微软雅黑" panose="020B0503020204020204" pitchFamily="34" charset="-122"/>
                <a:sym typeface="+mn-ea"/>
              </a:rPr>
              <a:t>⑥ 中断返回；</a:t>
            </a:r>
            <a:endParaRPr kumimoji="1" lang="zh-CN" altLang="en-US"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idx="1"/>
          </p:nvPr>
        </p:nvSpPr>
        <p:spPr>
          <a:xfrm>
            <a:off x="533400" y="533400"/>
            <a:ext cx="8077200" cy="54102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例：设机器字长为</a:t>
            </a:r>
            <a:r>
              <a:rPr kumimoji="1" lang="en-US" altLang="zh-CN" sz="2800" kern="1200" dirty="0">
                <a:latin typeface="Microsoft YaHei UI" panose="020B0503020204020204" pitchFamily="34" charset="-122"/>
                <a:ea typeface="Microsoft YaHei UI" panose="020B0503020204020204" pitchFamily="34" charset="-122"/>
                <a:cs typeface="+mn-cs"/>
              </a:rPr>
              <a:t>8</a:t>
            </a:r>
            <a:r>
              <a:rPr kumimoji="1" lang="zh-CN" altLang="en-US" sz="2800" kern="1200" dirty="0">
                <a:latin typeface="Microsoft YaHei UI" panose="020B0503020204020204" pitchFamily="34" charset="-122"/>
                <a:ea typeface="Microsoft YaHei UI" panose="020B0503020204020204" pitchFamily="34" charset="-122"/>
                <a:cs typeface="+mn-cs"/>
              </a:rPr>
              <a:t>位，写出＋</a:t>
            </a:r>
            <a:r>
              <a:rPr kumimoji="1" lang="en-US" altLang="zh-CN" sz="2800" kern="1200" dirty="0">
                <a:latin typeface="Microsoft YaHei UI" panose="020B0503020204020204" pitchFamily="34" charset="-122"/>
                <a:ea typeface="Microsoft YaHei UI" panose="020B0503020204020204" pitchFamily="34" charset="-122"/>
                <a:cs typeface="+mn-cs"/>
              </a:rPr>
              <a:t>0.375</a:t>
            </a:r>
            <a:r>
              <a:rPr kumimoji="1" lang="zh-CN" altLang="en-US" sz="2800" kern="1200" dirty="0">
                <a:latin typeface="Microsoft YaHei UI" panose="020B0503020204020204" pitchFamily="34" charset="-122"/>
                <a:ea typeface="Microsoft YaHei UI" panose="020B0503020204020204" pitchFamily="34" charset="-122"/>
                <a:cs typeface="+mn-cs"/>
              </a:rPr>
              <a:t>和</a:t>
            </a:r>
            <a:br>
              <a:rPr kumimoji="1" lang="zh-CN" altLang="en-US" sz="2800" kern="1200" dirty="0">
                <a:latin typeface="Microsoft YaHei UI" panose="020B0503020204020204" pitchFamily="34" charset="-122"/>
                <a:ea typeface="Microsoft YaHei UI" panose="020B0503020204020204" pitchFamily="34" charset="-122"/>
                <a:cs typeface="+mn-cs"/>
              </a:rPr>
            </a:b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0.6875</a:t>
            </a:r>
            <a:r>
              <a:rPr kumimoji="1" lang="zh-CN" altLang="en-US" sz="2800" kern="1200" dirty="0">
                <a:latin typeface="Microsoft YaHei UI" panose="020B0503020204020204" pitchFamily="34" charset="-122"/>
                <a:ea typeface="Microsoft YaHei UI" panose="020B0503020204020204" pitchFamily="34" charset="-122"/>
                <a:cs typeface="+mn-cs"/>
              </a:rPr>
              <a:t>的二进制原码表示。</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解：</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0.375)</a:t>
            </a:r>
            <a:r>
              <a:rPr kumimoji="1" lang="en-US" altLang="zh-CN" sz="2800" kern="1200" baseline="-25000" dirty="0">
                <a:latin typeface="Microsoft YaHei UI" panose="020B0503020204020204" pitchFamily="34" charset="-122"/>
                <a:ea typeface="Microsoft YaHei UI" panose="020B0503020204020204" pitchFamily="34" charset="-122"/>
                <a:cs typeface="+mn-cs"/>
              </a:rPr>
              <a:t>10</a:t>
            </a:r>
            <a:r>
              <a:rPr kumimoji="1" lang="en-US" altLang="zh-CN" sz="2000" kern="1200" dirty="0">
                <a:latin typeface="Microsoft YaHei UI" panose="020B0503020204020204" pitchFamily="34" charset="-122"/>
                <a:ea typeface="Microsoft YaHei UI" panose="020B0503020204020204" pitchFamily="34" charset="-122"/>
                <a:cs typeface="+mn-cs"/>
              </a:rPr>
              <a:t> </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(0.011)</a:t>
            </a:r>
            <a:r>
              <a:rPr kumimoji="1" lang="en-US" altLang="zh-CN" sz="2800" kern="1200" baseline="-25000" dirty="0">
                <a:latin typeface="Microsoft YaHei UI" panose="020B0503020204020204" pitchFamily="34" charset="-122"/>
                <a:ea typeface="Microsoft YaHei UI" panose="020B0503020204020204" pitchFamily="34" charset="-122"/>
                <a:cs typeface="+mn-cs"/>
              </a:rPr>
              <a:t>2 </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(0.0110000)</a:t>
            </a:r>
            <a:r>
              <a:rPr kumimoji="1" lang="en-US" altLang="zh-CN" sz="2800" kern="1200" baseline="-25000" dirty="0">
                <a:latin typeface="Microsoft YaHei UI" panose="020B0503020204020204" pitchFamily="34" charset="-122"/>
                <a:ea typeface="Microsoft YaHei UI" panose="020B0503020204020204" pitchFamily="34" charset="-122"/>
                <a:cs typeface="+mn-cs"/>
              </a:rPr>
              <a:t>2 </a:t>
            </a:r>
            <a:endParaRPr kumimoji="1" lang="en-US" altLang="zh-CN" sz="20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 [0.0110000]</a:t>
            </a:r>
            <a:r>
              <a:rPr kumimoji="1" lang="zh-CN" altLang="en-US" sz="2800" kern="1200" baseline="-25000" dirty="0">
                <a:latin typeface="Microsoft YaHei UI" panose="020B0503020204020204" pitchFamily="34" charset="-122"/>
                <a:ea typeface="Microsoft YaHei UI" panose="020B0503020204020204" pitchFamily="34" charset="-122"/>
                <a:cs typeface="+mn-cs"/>
              </a:rPr>
              <a:t>原</a:t>
            </a: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0.0110000</a:t>
            </a:r>
          </a:p>
          <a:p>
            <a:pPr eaLnBrk="1" hangingPunct="1">
              <a:buSzPct val="70000"/>
            </a:pPr>
            <a:endParaRPr kumimoji="1" lang="en-US" altLang="zh-CN" sz="28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 (</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0.6875)</a:t>
            </a:r>
            <a:r>
              <a:rPr kumimoji="1" lang="en-US" altLang="zh-CN" sz="2800" kern="1200" baseline="-25000" dirty="0">
                <a:latin typeface="Microsoft YaHei UI" panose="020B0503020204020204" pitchFamily="34" charset="-122"/>
                <a:ea typeface="Microsoft YaHei UI" panose="020B0503020204020204" pitchFamily="34" charset="-122"/>
                <a:cs typeface="+mn-cs"/>
              </a:rPr>
              <a:t>10</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0.1011)</a:t>
            </a:r>
            <a:r>
              <a:rPr kumimoji="1" lang="en-US" altLang="zh-CN" sz="2800" kern="1200" baseline="-25000" dirty="0">
                <a:latin typeface="Microsoft YaHei UI" panose="020B0503020204020204" pitchFamily="34" charset="-122"/>
                <a:ea typeface="Microsoft YaHei UI" panose="020B0503020204020204" pitchFamily="34" charset="-122"/>
                <a:cs typeface="+mn-cs"/>
              </a:rPr>
              <a:t>2</a:t>
            </a:r>
            <a:r>
              <a:rPr kumimoji="1" lang="en-US" altLang="zh-CN" sz="2000" kern="1200" dirty="0">
                <a:latin typeface="Microsoft YaHei UI" panose="020B0503020204020204" pitchFamily="34" charset="-122"/>
                <a:ea typeface="Microsoft YaHei UI" panose="020B0503020204020204" pitchFamily="34" charset="-122"/>
                <a:cs typeface="+mn-cs"/>
              </a:rPr>
              <a:t> </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0.1011000)</a:t>
            </a:r>
            <a:r>
              <a:rPr kumimoji="1" lang="en-US" altLang="zh-CN" sz="2800" kern="1200" baseline="-25000" dirty="0">
                <a:latin typeface="Microsoft YaHei UI" panose="020B0503020204020204" pitchFamily="34" charset="-122"/>
                <a:ea typeface="Microsoft YaHei UI" panose="020B0503020204020204" pitchFamily="34" charset="-122"/>
                <a:cs typeface="+mn-cs"/>
              </a:rPr>
              <a:t>2 </a:t>
            </a:r>
            <a:endParaRPr kumimoji="1" lang="en-US" altLang="zh-CN" sz="20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 [</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0.1011000]</a:t>
            </a:r>
            <a:r>
              <a:rPr kumimoji="1" lang="zh-CN" altLang="en-US" sz="2800" kern="1200" baseline="-25000" dirty="0">
                <a:latin typeface="Microsoft YaHei UI" panose="020B0503020204020204" pitchFamily="34" charset="-122"/>
                <a:ea typeface="Microsoft YaHei UI" panose="020B0503020204020204" pitchFamily="34" charset="-122"/>
                <a:cs typeface="+mn-cs"/>
              </a:rPr>
              <a:t>原</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1.1011000</a:t>
            </a:r>
          </a:p>
        </p:txBody>
      </p:sp>
      <p:sp>
        <p:nvSpPr>
          <p:cNvPr id="31747"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15</a:t>
            </a:fld>
            <a:endParaRPr lang="en-US" altLang="zh-CN" sz="1400" dirty="0">
              <a:latin typeface="Arial" panose="020B0604020202020204" pitchFamily="34" charset="0"/>
              <a:ea typeface="宋体" panose="02010600030101010101" pitchFamily="2" charset="-122"/>
            </a:endParaRPr>
          </a:p>
        </p:txBody>
      </p:sp>
      <p:sp>
        <p:nvSpPr>
          <p:cNvPr id="2" name="等腰三角形 1"/>
          <p:cNvSpPr/>
          <p:nvPr/>
        </p:nvSpPr>
        <p:spPr bwMode="auto">
          <a:xfrm>
            <a:off x="3923928" y="2924944"/>
            <a:ext cx="144016" cy="144016"/>
          </a:xfrm>
          <a:prstGeom prst="triangle">
            <a:avLst/>
          </a:prstGeom>
          <a:solidFill>
            <a:srgbClr val="FF0000"/>
          </a:solidFill>
          <a:ln w="9525" cap="flat" cmpd="sng" algn="ctr">
            <a:no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 name="等腰三角形 4"/>
          <p:cNvSpPr/>
          <p:nvPr/>
        </p:nvSpPr>
        <p:spPr bwMode="auto">
          <a:xfrm>
            <a:off x="4211960" y="4437112"/>
            <a:ext cx="144016" cy="144016"/>
          </a:xfrm>
          <a:prstGeom prst="triangle">
            <a:avLst/>
          </a:prstGeom>
          <a:solidFill>
            <a:srgbClr val="FF0000"/>
          </a:solidFill>
          <a:ln w="9525" cap="flat" cmpd="sng" algn="ctr">
            <a:noFill/>
            <a:prstDash val="solid"/>
            <a:round/>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2" grpId="0" bldLvl="0" animBg="1"/>
      <p:bldP spid="5" grpId="0" bldLvl="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a:xfrm>
            <a:off x="381000" y="381000"/>
            <a:ext cx="7848600" cy="609600"/>
          </a:xfrm>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4. </a:t>
            </a:r>
            <a:r>
              <a:rPr kumimoji="1" lang="zh-CN" altLang="en-US" kern="1200" dirty="0">
                <a:latin typeface="微软雅黑" panose="020B0503020204020204" pitchFamily="34" charset="-122"/>
                <a:ea typeface="微软雅黑" panose="020B0503020204020204" pitchFamily="34" charset="-122"/>
                <a:cs typeface="+mj-cs"/>
              </a:rPr>
              <a:t>中断响应</a:t>
            </a:r>
          </a:p>
        </p:txBody>
      </p:sp>
      <p:sp>
        <p:nvSpPr>
          <p:cNvPr id="99331" name="Rectangle 3"/>
          <p:cNvSpPr>
            <a:spLocks noGrp="1"/>
          </p:cNvSpPr>
          <p:nvPr>
            <p:ph idx="1"/>
          </p:nvPr>
        </p:nvSpPr>
        <p:spPr>
          <a:xfrm>
            <a:off x="457200" y="1143000"/>
            <a:ext cx="8305800" cy="5029200"/>
          </a:xfrm>
        </p:spPr>
        <p:txBody>
          <a:bodyPr vert="horz" wrap="square" lIns="91440" tIns="45720" rIns="91440" bIns="45720" anchor="t" anchorCtr="0"/>
          <a:lstStyle/>
          <a:p>
            <a:pPr marL="0" indent="0" eaLnBrk="1" hangingPunct="1">
              <a:buSzPct val="70000"/>
              <a:buNone/>
            </a:pPr>
            <a:r>
              <a:rPr kumimoji="1" lang="en-US" altLang="zh-CN" kern="1200" dirty="0">
                <a:latin typeface="微软雅黑" panose="020B0503020204020204" pitchFamily="34" charset="-122"/>
                <a:ea typeface="微软雅黑" panose="020B0503020204020204" pitchFamily="34" charset="-122"/>
                <a:cs typeface="+mn-cs"/>
              </a:rPr>
              <a:t>CPU</a:t>
            </a:r>
            <a:r>
              <a:rPr kumimoji="1" lang="zh-CN" altLang="en-US" kern="1200" dirty="0">
                <a:latin typeface="微软雅黑" panose="020B0503020204020204" pitchFamily="34" charset="-122"/>
                <a:ea typeface="微软雅黑" panose="020B0503020204020204" pitchFamily="34" charset="-122"/>
                <a:cs typeface="+mn-cs"/>
              </a:rPr>
              <a:t>接到中断请求信号后，若满足响应中断的条件，即暂停现行程序的执行，而转入中断处理，将这一过程称为</a:t>
            </a:r>
            <a:r>
              <a:rPr kumimoji="1" lang="zh-CN" altLang="en-US" kern="1200" dirty="0">
                <a:solidFill>
                  <a:srgbClr val="7030A0"/>
                </a:solidFill>
                <a:latin typeface="微软雅黑" panose="020B0503020204020204" pitchFamily="34" charset="-122"/>
                <a:ea typeface="微软雅黑" panose="020B0503020204020204" pitchFamily="34" charset="-122"/>
                <a:cs typeface="+mn-cs"/>
              </a:rPr>
              <a:t>中断响应</a:t>
            </a:r>
            <a:r>
              <a:rPr kumimoji="1" lang="zh-CN" altLang="en-US"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en-US" altLang="zh-CN" kern="1200" dirty="0">
                <a:latin typeface="微软雅黑" panose="020B0503020204020204" pitchFamily="34" charset="-122"/>
                <a:ea typeface="微软雅黑" panose="020B0503020204020204" pitchFamily="34" charset="-122"/>
                <a:cs typeface="+mn-cs"/>
              </a:rPr>
              <a:t>1</a:t>
            </a:r>
            <a:r>
              <a:rPr kumimoji="1" lang="zh-CN" altLang="en-US" kern="1200" dirty="0">
                <a:latin typeface="微软雅黑" panose="020B0503020204020204" pitchFamily="34" charset="-122"/>
                <a:ea typeface="微软雅黑" panose="020B0503020204020204" pitchFamily="34" charset="-122"/>
                <a:cs typeface="+mn-cs"/>
              </a:rPr>
              <a:t>）</a:t>
            </a:r>
            <a:r>
              <a:rPr kumimoji="1" lang="en-US" altLang="zh-CN" kern="1200" dirty="0">
                <a:latin typeface="微软雅黑" panose="020B0503020204020204" pitchFamily="34" charset="-122"/>
                <a:ea typeface="微软雅黑" panose="020B0503020204020204" pitchFamily="34" charset="-122"/>
                <a:cs typeface="+mn-cs"/>
              </a:rPr>
              <a:t>CPU</a:t>
            </a:r>
            <a:r>
              <a:rPr kumimoji="1" lang="zh-CN" altLang="en-US" kern="1200" dirty="0">
                <a:latin typeface="微软雅黑" panose="020B0503020204020204" pitchFamily="34" charset="-122"/>
                <a:ea typeface="微软雅黑" panose="020B0503020204020204" pitchFamily="34" charset="-122"/>
                <a:cs typeface="+mn-cs"/>
              </a:rPr>
              <a:t>响应中断应具备的条件：</a:t>
            </a:r>
          </a:p>
          <a:p>
            <a:pPr eaLnBrk="1" hangingPunct="1">
              <a:buSzPct val="70000"/>
            </a:pPr>
            <a:r>
              <a:rPr kumimoji="1" lang="en-US" altLang="zh-CN" kern="1200" dirty="0">
                <a:solidFill>
                  <a:srgbClr val="7030A0"/>
                </a:solidFill>
                <a:latin typeface="微软雅黑" panose="020B0503020204020204" pitchFamily="34" charset="-122"/>
                <a:ea typeface="微软雅黑" panose="020B0503020204020204" pitchFamily="34" charset="-122"/>
                <a:cs typeface="+mn-cs"/>
              </a:rPr>
              <a:t>(1)</a:t>
            </a:r>
            <a:r>
              <a:rPr kumimoji="1" lang="en-US" altLang="zh-CN" kern="1200" dirty="0">
                <a:solidFill>
                  <a:srgbClr val="FFFF00"/>
                </a:solidFill>
                <a:latin typeface="微软雅黑" panose="020B0503020204020204" pitchFamily="34" charset="-122"/>
                <a:ea typeface="微软雅黑" panose="020B0503020204020204" pitchFamily="34" charset="-122"/>
                <a:cs typeface="+mn-cs"/>
              </a:rPr>
              <a:t> </a:t>
            </a:r>
            <a:r>
              <a:rPr kumimoji="1" lang="zh-CN" altLang="en-US" kern="1200" dirty="0">
                <a:latin typeface="微软雅黑" panose="020B0503020204020204" pitchFamily="34" charset="-122"/>
                <a:ea typeface="微软雅黑" panose="020B0503020204020204" pitchFamily="34" charset="-122"/>
                <a:cs typeface="+mn-cs"/>
              </a:rPr>
              <a:t>有中断源请求中断。</a:t>
            </a:r>
          </a:p>
          <a:p>
            <a:pPr eaLnBrk="1" hangingPunct="1">
              <a:buSzPct val="70000"/>
            </a:pPr>
            <a:r>
              <a:rPr kumimoji="1" lang="en-US" altLang="zh-CN" kern="1200" dirty="0">
                <a:solidFill>
                  <a:srgbClr val="7030A0"/>
                </a:solidFill>
                <a:latin typeface="微软雅黑" panose="020B0503020204020204" pitchFamily="34" charset="-122"/>
                <a:ea typeface="微软雅黑" panose="020B0503020204020204" pitchFamily="34" charset="-122"/>
                <a:cs typeface="+mn-cs"/>
              </a:rPr>
              <a:t>(2)</a:t>
            </a:r>
            <a:r>
              <a:rPr kumimoji="1" lang="en-US" altLang="zh-CN" kern="1200" dirty="0">
                <a:solidFill>
                  <a:srgbClr val="FFFF00"/>
                </a:solidFill>
                <a:latin typeface="微软雅黑" panose="020B0503020204020204" pitchFamily="34" charset="-122"/>
                <a:ea typeface="微软雅黑" panose="020B0503020204020204" pitchFamily="34" charset="-122"/>
                <a:cs typeface="+mn-cs"/>
              </a:rPr>
              <a:t> </a:t>
            </a:r>
            <a:r>
              <a:rPr kumimoji="1" lang="en-US" altLang="zh-CN" kern="1200" dirty="0">
                <a:latin typeface="微软雅黑" panose="020B0503020204020204" pitchFamily="34" charset="-122"/>
                <a:ea typeface="微软雅黑" panose="020B0503020204020204" pitchFamily="34" charset="-122"/>
                <a:cs typeface="+mn-cs"/>
              </a:rPr>
              <a:t>CPU</a:t>
            </a:r>
            <a:r>
              <a:rPr kumimoji="1" lang="zh-CN" altLang="en-US" kern="1200" dirty="0">
                <a:latin typeface="微软雅黑" panose="020B0503020204020204" pitchFamily="34" charset="-122"/>
                <a:ea typeface="微软雅黑" panose="020B0503020204020204" pitchFamily="34" charset="-122"/>
                <a:cs typeface="+mn-cs"/>
              </a:rPr>
              <a:t>允许响应中断，即处于开中断状态。</a:t>
            </a:r>
          </a:p>
          <a:p>
            <a:pPr eaLnBrk="1" hangingPunct="1">
              <a:buSzPct val="70000"/>
            </a:pPr>
            <a:r>
              <a:rPr kumimoji="1" lang="en-US" altLang="zh-CN" kern="1200" dirty="0">
                <a:solidFill>
                  <a:srgbClr val="7030A0"/>
                </a:solidFill>
                <a:latin typeface="微软雅黑" panose="020B0503020204020204" pitchFamily="34" charset="-122"/>
                <a:ea typeface="微软雅黑" panose="020B0503020204020204" pitchFamily="34" charset="-122"/>
                <a:cs typeface="+mn-cs"/>
              </a:rPr>
              <a:t>(3)</a:t>
            </a:r>
            <a:r>
              <a:rPr kumimoji="1" lang="en-US" altLang="zh-CN" kern="1200" dirty="0">
                <a:solidFill>
                  <a:srgbClr val="FFFF00"/>
                </a:solidFill>
                <a:latin typeface="微软雅黑" panose="020B0503020204020204" pitchFamily="34" charset="-122"/>
                <a:ea typeface="微软雅黑" panose="020B0503020204020204" pitchFamily="34" charset="-122"/>
                <a:cs typeface="+mn-cs"/>
              </a:rPr>
              <a:t> </a:t>
            </a:r>
            <a:r>
              <a:rPr kumimoji="1" lang="zh-CN" altLang="en-US" kern="1200" dirty="0">
                <a:latin typeface="微软雅黑" panose="020B0503020204020204" pitchFamily="34" charset="-122"/>
                <a:ea typeface="微软雅黑" panose="020B0503020204020204" pitchFamily="34" charset="-122"/>
                <a:cs typeface="+mn-cs"/>
              </a:rPr>
              <a:t>现行指令不是停机指令</a:t>
            </a:r>
          </a:p>
          <a:p>
            <a:pPr eaLnBrk="1" hangingPunct="1">
              <a:buSzPct val="70000"/>
            </a:pPr>
            <a:r>
              <a:rPr kumimoji="1" lang="en-US" altLang="zh-CN" kern="1200" dirty="0">
                <a:solidFill>
                  <a:srgbClr val="7030A0"/>
                </a:solidFill>
                <a:latin typeface="微软雅黑" panose="020B0503020204020204" pitchFamily="34" charset="-122"/>
                <a:ea typeface="微软雅黑" panose="020B0503020204020204" pitchFamily="34" charset="-122"/>
                <a:cs typeface="+mn-cs"/>
              </a:rPr>
              <a:t>(4)</a:t>
            </a:r>
            <a:r>
              <a:rPr kumimoji="1" lang="en-US" altLang="zh-CN" kern="1200" dirty="0">
                <a:solidFill>
                  <a:srgbClr val="FFFF00"/>
                </a:solidFill>
                <a:latin typeface="微软雅黑" panose="020B0503020204020204" pitchFamily="34" charset="-122"/>
                <a:ea typeface="微软雅黑" panose="020B0503020204020204" pitchFamily="34" charset="-122"/>
                <a:cs typeface="+mn-cs"/>
              </a:rPr>
              <a:t> </a:t>
            </a:r>
            <a:r>
              <a:rPr kumimoji="1" lang="zh-CN" altLang="en-US" kern="1200" dirty="0">
                <a:latin typeface="微软雅黑" panose="020B0503020204020204" pitchFamily="34" charset="-122"/>
                <a:ea typeface="微软雅黑" panose="020B0503020204020204" pitchFamily="34" charset="-122"/>
                <a:cs typeface="+mn-cs"/>
              </a:rPr>
              <a:t>一条指令执行结束。</a:t>
            </a:r>
          </a:p>
        </p:txBody>
      </p:sp>
      <p:sp>
        <p:nvSpPr>
          <p:cNvPr id="111620"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150</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3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2</a:t>
            </a:r>
            <a:r>
              <a:rPr kumimoji="1" lang="zh-CN" altLang="en-US" kern="1200" dirty="0">
                <a:latin typeface="微软雅黑" panose="020B0503020204020204" pitchFamily="34" charset="-122"/>
                <a:ea typeface="微软雅黑" panose="020B0503020204020204" pitchFamily="34" charset="-122"/>
                <a:cs typeface="+mj-cs"/>
              </a:rPr>
              <a:t>）向量中断</a:t>
            </a:r>
          </a:p>
        </p:txBody>
      </p:sp>
      <p:sp>
        <p:nvSpPr>
          <p:cNvPr id="119812"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151</a:t>
            </a:fld>
            <a:endParaRPr lang="en-US" altLang="zh-CN" sz="1400" dirty="0">
              <a:latin typeface="Arial" panose="020B0604020202020204" pitchFamily="34" charset="0"/>
              <a:ea typeface="宋体" panose="02010600030101010101" pitchFamily="2" charset="-122"/>
            </a:endParaRPr>
          </a:p>
        </p:txBody>
      </p:sp>
      <p:sp>
        <p:nvSpPr>
          <p:cNvPr id="2" name="内容占位符 1"/>
          <p:cNvSpPr>
            <a:spLocks noGrp="1"/>
          </p:cNvSpPr>
          <p:nvPr>
            <p:ph idx="1"/>
          </p:nvPr>
        </p:nvSpPr>
        <p:spPr/>
        <p:txBody>
          <a:bodyPr/>
          <a:lstStyle/>
          <a:p>
            <a:pPr eaLnBrk="1" hangingPunct="1">
              <a:lnSpc>
                <a:spcPct val="90000"/>
              </a:lnSpc>
            </a:pPr>
            <a:r>
              <a:rPr lang="zh-CN" altLang="en-US" dirty="0">
                <a:solidFill>
                  <a:srgbClr val="FF0000"/>
                </a:solidFill>
                <a:latin typeface="宋体" panose="02010600030101010101" pitchFamily="2" charset="-122"/>
                <a:sym typeface="+mn-ea"/>
              </a:rPr>
              <a:t>中断向量</a:t>
            </a:r>
            <a:r>
              <a:rPr lang="zh-CN" altLang="en-US" dirty="0">
                <a:latin typeface="宋体" panose="02010600030101010101" pitchFamily="2" charset="-122"/>
                <a:sym typeface="+mn-ea"/>
              </a:rPr>
              <a:t>：中断源对应的中断服务程序的入口地址。</a:t>
            </a:r>
            <a:endParaRPr lang="zh-CN" altLang="en-US" dirty="0">
              <a:latin typeface="宋体" panose="02010600030101010101" pitchFamily="2" charset="-122"/>
            </a:endParaRPr>
          </a:p>
          <a:p>
            <a:pPr eaLnBrk="1" hangingPunct="1">
              <a:lnSpc>
                <a:spcPct val="90000"/>
              </a:lnSpc>
            </a:pPr>
            <a:r>
              <a:rPr lang="zh-CN" altLang="en-US" dirty="0">
                <a:solidFill>
                  <a:srgbClr val="FF0000"/>
                </a:solidFill>
                <a:latin typeface="宋体" panose="02010600030101010101" pitchFamily="2" charset="-122"/>
                <a:sym typeface="+mn-ea"/>
              </a:rPr>
              <a:t>中断向量表</a:t>
            </a:r>
            <a:r>
              <a:rPr lang="zh-CN" altLang="en-US" dirty="0">
                <a:latin typeface="宋体" panose="02010600030101010101" pitchFamily="2" charset="-122"/>
                <a:sym typeface="+mn-ea"/>
              </a:rPr>
              <a:t>：存放中断向量的表。</a:t>
            </a:r>
            <a:endParaRPr lang="zh-CN" altLang="en-US" dirty="0">
              <a:latin typeface="宋体" panose="02010600030101010101" pitchFamily="2" charset="-122"/>
            </a:endParaRPr>
          </a:p>
          <a:p>
            <a:pPr eaLnBrk="1" hangingPunct="1">
              <a:lnSpc>
                <a:spcPct val="90000"/>
              </a:lnSpc>
            </a:pPr>
            <a:r>
              <a:rPr lang="zh-CN" altLang="en-US" dirty="0">
                <a:latin typeface="宋体" panose="02010600030101010101" pitchFamily="2" charset="-122"/>
                <a:sym typeface="+mn-ea"/>
              </a:rPr>
              <a:t>所有的中断服务程序入口地址</a:t>
            </a:r>
            <a:r>
              <a:rPr lang="en-US" altLang="zh-CN" dirty="0">
                <a:latin typeface="宋体" panose="02010600030101010101" pitchFamily="2" charset="-122"/>
                <a:sym typeface="+mn-ea"/>
              </a:rPr>
              <a:t>(</a:t>
            </a:r>
            <a:r>
              <a:rPr lang="zh-CN" altLang="en-US" dirty="0">
                <a:latin typeface="宋体" panose="02010600030101010101" pitchFamily="2" charset="-122"/>
                <a:sym typeface="+mn-ea"/>
              </a:rPr>
              <a:t>组织成一个一维的表格，存放在一段连续的存储区中。</a:t>
            </a:r>
            <a:endParaRPr lang="zh-CN" altLang="en-US" dirty="0">
              <a:latin typeface="宋体" panose="02010600030101010101" pitchFamily="2" charset="-122"/>
            </a:endParaRPr>
          </a:p>
          <a:p>
            <a:pPr eaLnBrk="1" hangingPunct="1">
              <a:lnSpc>
                <a:spcPct val="90000"/>
              </a:lnSpc>
            </a:pPr>
            <a:r>
              <a:rPr lang="zh-CN" altLang="en-US" dirty="0">
                <a:solidFill>
                  <a:srgbClr val="FF0000"/>
                </a:solidFill>
                <a:latin typeface="宋体" panose="02010600030101010101" pitchFamily="2" charset="-122"/>
                <a:sym typeface="+mn-ea"/>
              </a:rPr>
              <a:t>中断向量地址</a:t>
            </a:r>
            <a:r>
              <a:rPr lang="zh-CN" altLang="en-US" dirty="0">
                <a:latin typeface="宋体" panose="02010600030101010101" pitchFamily="2" charset="-122"/>
                <a:sym typeface="+mn-ea"/>
              </a:rPr>
              <a:t>：访问中断向量表的地址码，即读取中断向量所需的地址，也称为中断指针。</a:t>
            </a:r>
            <a:endParaRPr lang="zh-CN"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Group 2"/>
          <p:cNvGraphicFramePr>
            <a:graphicFrameLocks noGrp="1"/>
          </p:cNvGraphicFramePr>
          <p:nvPr>
            <p:custDataLst>
              <p:tags r:id="rId1"/>
            </p:custDataLst>
          </p:nvPr>
        </p:nvGraphicFramePr>
        <p:xfrm>
          <a:off x="1835785" y="1985010"/>
          <a:ext cx="3962400" cy="3073400"/>
        </p:xfrm>
        <a:graphic>
          <a:graphicData uri="http://schemas.openxmlformats.org/drawingml/2006/table">
            <a:tbl>
              <a:tblPr/>
              <a:tblGrid>
                <a:gridCol w="2286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中断向量地址</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入口地址</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中断向量地址</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入口地址</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中断向量地址</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n</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入口地址</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0876" name="Text Box 44"/>
          <p:cNvSpPr txBox="1"/>
          <p:nvPr/>
        </p:nvSpPr>
        <p:spPr>
          <a:xfrm>
            <a:off x="3969385" y="1375410"/>
            <a:ext cx="19050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zh-CN" altLang="en-US" sz="2400" b="1" dirty="0">
                <a:latin typeface="Times New Roman" panose="02020603050405020304" pitchFamily="18" charset="0"/>
                <a:ea typeface="宋体" panose="02010600030101010101" pitchFamily="2" charset="-122"/>
              </a:rPr>
              <a:t>中断向量表</a:t>
            </a:r>
          </a:p>
        </p:txBody>
      </p:sp>
      <p:sp>
        <p:nvSpPr>
          <p:cNvPr id="120877" name="AutoShape 45"/>
          <p:cNvSpPr/>
          <p:nvPr/>
        </p:nvSpPr>
        <p:spPr>
          <a:xfrm>
            <a:off x="5930265" y="2091055"/>
            <a:ext cx="96520" cy="2895600"/>
          </a:xfrm>
          <a:prstGeom prst="rightBrace">
            <a:avLst>
              <a:gd name="adj1" fmla="val 250000"/>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endParaRPr lang="zh-CN" altLang="en-US" sz="2800" dirty="0">
              <a:latin typeface="Times New Roman" panose="02020603050405020304" pitchFamily="18" charset="0"/>
              <a:ea typeface="宋体" panose="02010600030101010101" pitchFamily="2" charset="-122"/>
            </a:endParaRPr>
          </a:p>
        </p:txBody>
      </p:sp>
      <p:sp>
        <p:nvSpPr>
          <p:cNvPr id="120878" name="Text Box 46"/>
          <p:cNvSpPr txBox="1"/>
          <p:nvPr/>
        </p:nvSpPr>
        <p:spPr>
          <a:xfrm>
            <a:off x="6214110" y="2957830"/>
            <a:ext cx="1066800" cy="82232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zh-CN" altLang="en-US" sz="2400" b="1" dirty="0">
                <a:latin typeface="Times New Roman" panose="02020603050405020304" pitchFamily="18" charset="0"/>
                <a:ea typeface="宋体" panose="02010600030101010101" pitchFamily="2" charset="-122"/>
              </a:rPr>
              <a:t>中断向量</a:t>
            </a:r>
          </a:p>
        </p:txBody>
      </p:sp>
      <p:sp>
        <p:nvSpPr>
          <p:cNvPr id="120879"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152</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724" name="Group 4"/>
          <p:cNvGrpSpPr/>
          <p:nvPr/>
        </p:nvGrpSpPr>
        <p:grpSpPr>
          <a:xfrm>
            <a:off x="4653915" y="1851660"/>
            <a:ext cx="2514600" cy="2746375"/>
            <a:chOff x="4032" y="1440"/>
            <a:chExt cx="1584" cy="1730"/>
          </a:xfrm>
        </p:grpSpPr>
        <p:sp>
          <p:nvSpPr>
            <p:cNvPr id="43012" name="Text Box 5"/>
            <p:cNvSpPr txBox="1"/>
            <p:nvPr/>
          </p:nvSpPr>
          <p:spPr>
            <a:xfrm>
              <a:off x="4550" y="2056"/>
              <a:ext cx="1040" cy="250"/>
            </a:xfrm>
            <a:prstGeom prst="rect">
              <a:avLst/>
            </a:prstGeom>
            <a:noFill/>
            <a:ln w="9525">
              <a:noFill/>
            </a:ln>
          </p:spPr>
          <p:txBody>
            <a:bodyPr wrap="none" anchor="t" anchorCtr="0">
              <a:spAutoFit/>
            </a:bodyPr>
            <a:lstStyle/>
            <a:p>
              <a:r>
                <a:rPr lang="zh-CN" altLang="en-US" sz="2000" b="1" dirty="0">
                  <a:solidFill>
                    <a:srgbClr val="FF0000"/>
                  </a:solidFill>
                  <a:latin typeface="Times New Roman" panose="02020603050405020304" pitchFamily="18" charset="0"/>
                </a:rPr>
                <a:t>入口地址 200</a:t>
              </a:r>
            </a:p>
          </p:txBody>
        </p:sp>
        <p:sp>
          <p:nvSpPr>
            <p:cNvPr id="43013" name="Rectangle 6"/>
            <p:cNvSpPr/>
            <p:nvPr/>
          </p:nvSpPr>
          <p:spPr>
            <a:xfrm>
              <a:off x="4464" y="2018"/>
              <a:ext cx="1152" cy="28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solidFill>
                  <a:srgbClr val="FF0000"/>
                </a:solidFill>
                <a:latin typeface="Times New Roman" panose="02020603050405020304" pitchFamily="18" charset="0"/>
              </a:endParaRPr>
            </a:p>
          </p:txBody>
        </p:sp>
        <p:sp>
          <p:nvSpPr>
            <p:cNvPr id="43014" name="Text Box 7"/>
            <p:cNvSpPr txBox="1"/>
            <p:nvPr/>
          </p:nvSpPr>
          <p:spPr>
            <a:xfrm>
              <a:off x="4550" y="2344"/>
              <a:ext cx="1040" cy="250"/>
            </a:xfrm>
            <a:prstGeom prst="rect">
              <a:avLst/>
            </a:prstGeom>
            <a:noFill/>
            <a:ln w="9525">
              <a:noFill/>
            </a:ln>
          </p:spPr>
          <p:txBody>
            <a:bodyPr wrap="none" anchor="t" anchorCtr="0">
              <a:spAutoFit/>
            </a:bodyPr>
            <a:lstStyle/>
            <a:p>
              <a:r>
                <a:rPr lang="zh-CN" altLang="en-US" sz="2000" b="1" dirty="0">
                  <a:solidFill>
                    <a:srgbClr val="FF0000"/>
                  </a:solidFill>
                  <a:latin typeface="Times New Roman" panose="02020603050405020304" pitchFamily="18" charset="0"/>
                </a:rPr>
                <a:t>入口地址 300</a:t>
              </a:r>
            </a:p>
          </p:txBody>
        </p:sp>
        <p:sp>
          <p:nvSpPr>
            <p:cNvPr id="43015" name="Rectangle 8"/>
            <p:cNvSpPr/>
            <p:nvPr/>
          </p:nvSpPr>
          <p:spPr>
            <a:xfrm>
              <a:off x="4464" y="2306"/>
              <a:ext cx="1152" cy="28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solidFill>
                  <a:srgbClr val="FF0000"/>
                </a:solidFill>
                <a:latin typeface="Times New Roman" panose="02020603050405020304" pitchFamily="18" charset="0"/>
              </a:endParaRPr>
            </a:p>
          </p:txBody>
        </p:sp>
        <p:sp>
          <p:nvSpPr>
            <p:cNvPr id="43016" name="Text Box 9"/>
            <p:cNvSpPr txBox="1"/>
            <p:nvPr/>
          </p:nvSpPr>
          <p:spPr>
            <a:xfrm>
              <a:off x="4550" y="2632"/>
              <a:ext cx="1040" cy="250"/>
            </a:xfrm>
            <a:prstGeom prst="rect">
              <a:avLst/>
            </a:prstGeom>
            <a:noFill/>
            <a:ln w="9525">
              <a:noFill/>
            </a:ln>
          </p:spPr>
          <p:txBody>
            <a:bodyPr wrap="none" anchor="t" anchorCtr="0">
              <a:spAutoFit/>
            </a:bodyPr>
            <a:lstStyle/>
            <a:p>
              <a:r>
                <a:rPr lang="zh-CN" altLang="en-US" sz="2000" b="1" dirty="0">
                  <a:solidFill>
                    <a:srgbClr val="FF0000"/>
                  </a:solidFill>
                  <a:latin typeface="Times New Roman" panose="02020603050405020304" pitchFamily="18" charset="0"/>
                </a:rPr>
                <a:t>入口地址 400</a:t>
              </a:r>
            </a:p>
          </p:txBody>
        </p:sp>
        <p:sp>
          <p:nvSpPr>
            <p:cNvPr id="43017" name="Rectangle 10"/>
            <p:cNvSpPr/>
            <p:nvPr/>
          </p:nvSpPr>
          <p:spPr>
            <a:xfrm>
              <a:off x="4464" y="2594"/>
              <a:ext cx="1152" cy="28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solidFill>
                  <a:srgbClr val="FF0000"/>
                </a:solidFill>
                <a:latin typeface="Times New Roman" panose="02020603050405020304" pitchFamily="18" charset="0"/>
              </a:endParaRPr>
            </a:p>
          </p:txBody>
        </p:sp>
        <p:sp>
          <p:nvSpPr>
            <p:cNvPr id="43018" name="Rectangle 11"/>
            <p:cNvSpPr/>
            <p:nvPr/>
          </p:nvSpPr>
          <p:spPr>
            <a:xfrm>
              <a:off x="4464" y="1730"/>
              <a:ext cx="1152" cy="28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solidFill>
                  <a:srgbClr val="FF0000"/>
                </a:solidFill>
                <a:latin typeface="Times New Roman" panose="02020603050405020304" pitchFamily="18" charset="0"/>
              </a:endParaRPr>
            </a:p>
          </p:txBody>
        </p:sp>
        <p:sp>
          <p:nvSpPr>
            <p:cNvPr id="43019" name="Rectangle 12"/>
            <p:cNvSpPr/>
            <p:nvPr/>
          </p:nvSpPr>
          <p:spPr>
            <a:xfrm>
              <a:off x="4464" y="2882"/>
              <a:ext cx="1152" cy="28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solidFill>
                  <a:srgbClr val="FF0000"/>
                </a:solidFill>
                <a:latin typeface="Times New Roman" panose="02020603050405020304" pitchFamily="18" charset="0"/>
              </a:endParaRPr>
            </a:p>
          </p:txBody>
        </p:sp>
        <p:sp>
          <p:nvSpPr>
            <p:cNvPr id="43020" name="Rectangle 13"/>
            <p:cNvSpPr/>
            <p:nvPr/>
          </p:nvSpPr>
          <p:spPr>
            <a:xfrm>
              <a:off x="4032" y="2018"/>
              <a:ext cx="384" cy="336"/>
            </a:xfrm>
            <a:prstGeom prst="rect">
              <a:avLst/>
            </a:prstGeom>
            <a:noFill/>
            <a:ln w="9525">
              <a:noFill/>
            </a:ln>
          </p:spPr>
          <p:txBody>
            <a:bodyPr wrap="none" lIns="0" rIns="0" anchor="ctr" anchorCtr="0"/>
            <a:lstStyle/>
            <a:p>
              <a:r>
                <a:rPr lang="zh-CN" altLang="en-US" sz="2000" b="1" dirty="0">
                  <a:solidFill>
                    <a:srgbClr val="FF0000"/>
                  </a:solidFill>
                  <a:latin typeface="Times New Roman" panose="02020603050405020304" pitchFamily="18" charset="0"/>
                </a:rPr>
                <a:t>12 </a:t>
              </a:r>
              <a:r>
                <a:rPr lang="en-US" altLang="zh-CN" sz="2000" b="1" dirty="0">
                  <a:solidFill>
                    <a:srgbClr val="FF0000"/>
                  </a:solidFill>
                  <a:latin typeface="Times New Roman" panose="02020603050405020304" pitchFamily="18" charset="0"/>
                </a:rPr>
                <a:t>H</a:t>
              </a:r>
            </a:p>
          </p:txBody>
        </p:sp>
        <p:sp>
          <p:nvSpPr>
            <p:cNvPr id="43021" name="Rectangle 14"/>
            <p:cNvSpPr/>
            <p:nvPr/>
          </p:nvSpPr>
          <p:spPr>
            <a:xfrm>
              <a:off x="4032" y="2306"/>
              <a:ext cx="384" cy="336"/>
            </a:xfrm>
            <a:prstGeom prst="rect">
              <a:avLst/>
            </a:prstGeom>
            <a:noFill/>
            <a:ln w="9525">
              <a:noFill/>
            </a:ln>
          </p:spPr>
          <p:txBody>
            <a:bodyPr wrap="none" lIns="0" rIns="0" anchor="ctr" anchorCtr="0"/>
            <a:lstStyle/>
            <a:p>
              <a:r>
                <a:rPr lang="zh-CN" altLang="en-US" sz="2000" b="1" dirty="0">
                  <a:solidFill>
                    <a:srgbClr val="FF0000"/>
                  </a:solidFill>
                  <a:latin typeface="Times New Roman" panose="02020603050405020304" pitchFamily="18" charset="0"/>
                </a:rPr>
                <a:t>13 </a:t>
              </a:r>
              <a:r>
                <a:rPr lang="en-US" altLang="zh-CN" sz="2000" b="1" dirty="0">
                  <a:solidFill>
                    <a:srgbClr val="FF0000"/>
                  </a:solidFill>
                  <a:latin typeface="Times New Roman" panose="02020603050405020304" pitchFamily="18" charset="0"/>
                </a:rPr>
                <a:t>H</a:t>
              </a:r>
            </a:p>
          </p:txBody>
        </p:sp>
        <p:sp>
          <p:nvSpPr>
            <p:cNvPr id="43022" name="Rectangle 15"/>
            <p:cNvSpPr/>
            <p:nvPr/>
          </p:nvSpPr>
          <p:spPr>
            <a:xfrm>
              <a:off x="4032" y="2594"/>
              <a:ext cx="384" cy="336"/>
            </a:xfrm>
            <a:prstGeom prst="rect">
              <a:avLst/>
            </a:prstGeom>
            <a:noFill/>
            <a:ln w="9525">
              <a:noFill/>
            </a:ln>
          </p:spPr>
          <p:txBody>
            <a:bodyPr wrap="none" lIns="0" rIns="0" anchor="ctr" anchorCtr="0"/>
            <a:lstStyle/>
            <a:p>
              <a:r>
                <a:rPr lang="zh-CN" altLang="en-US" sz="2000" b="1" dirty="0">
                  <a:solidFill>
                    <a:srgbClr val="FF0000"/>
                  </a:solidFill>
                  <a:latin typeface="Times New Roman" panose="02020603050405020304" pitchFamily="18" charset="0"/>
                </a:rPr>
                <a:t>14 </a:t>
              </a:r>
              <a:r>
                <a:rPr lang="en-US" altLang="zh-CN" sz="2000" b="1" dirty="0">
                  <a:solidFill>
                    <a:srgbClr val="FF0000"/>
                  </a:solidFill>
                  <a:latin typeface="Times New Roman" panose="02020603050405020304" pitchFamily="18" charset="0"/>
                </a:rPr>
                <a:t>H</a:t>
              </a:r>
            </a:p>
          </p:txBody>
        </p:sp>
        <p:sp>
          <p:nvSpPr>
            <p:cNvPr id="43023" name="Text Box 16"/>
            <p:cNvSpPr txBox="1"/>
            <p:nvPr/>
          </p:nvSpPr>
          <p:spPr>
            <a:xfrm>
              <a:off x="4842" y="1440"/>
              <a:ext cx="438" cy="250"/>
            </a:xfrm>
            <a:prstGeom prst="rect">
              <a:avLst/>
            </a:prstGeom>
            <a:noFill/>
            <a:ln w="9525">
              <a:noFill/>
            </a:ln>
          </p:spPr>
          <p:txBody>
            <a:bodyPr wrap="none" anchor="t" anchorCtr="0">
              <a:spAutoFit/>
            </a:bodyPr>
            <a:lstStyle/>
            <a:p>
              <a:r>
                <a:rPr lang="zh-CN" altLang="en-US" sz="2000" b="1" dirty="0">
                  <a:solidFill>
                    <a:schemeClr val="tx1"/>
                  </a:solidFill>
                  <a:latin typeface="Times New Roman" panose="02020603050405020304" pitchFamily="18" charset="0"/>
                </a:rPr>
                <a:t>主存</a:t>
              </a:r>
            </a:p>
          </p:txBody>
        </p:sp>
      </p:grpSp>
      <p:grpSp>
        <p:nvGrpSpPr>
          <p:cNvPr id="158738" name="Group 18"/>
          <p:cNvGrpSpPr/>
          <p:nvPr/>
        </p:nvGrpSpPr>
        <p:grpSpPr>
          <a:xfrm>
            <a:off x="1453515" y="1851660"/>
            <a:ext cx="2590800" cy="2743200"/>
            <a:chOff x="2016" y="1440"/>
            <a:chExt cx="1632" cy="1728"/>
          </a:xfrm>
        </p:grpSpPr>
        <p:grpSp>
          <p:nvGrpSpPr>
            <p:cNvPr id="43025" name="Group 19"/>
            <p:cNvGrpSpPr/>
            <p:nvPr/>
          </p:nvGrpSpPr>
          <p:grpSpPr>
            <a:xfrm>
              <a:off x="2016" y="1728"/>
              <a:ext cx="1632" cy="1440"/>
              <a:chOff x="2016" y="1728"/>
              <a:chExt cx="1632" cy="1440"/>
            </a:xfrm>
          </p:grpSpPr>
          <p:sp>
            <p:nvSpPr>
              <p:cNvPr id="43026" name="Rectangle 20"/>
              <p:cNvSpPr/>
              <p:nvPr/>
            </p:nvSpPr>
            <p:spPr>
              <a:xfrm>
                <a:off x="2016" y="2016"/>
                <a:ext cx="384" cy="336"/>
              </a:xfrm>
              <a:prstGeom prst="rect">
                <a:avLst/>
              </a:prstGeom>
              <a:noFill/>
              <a:ln w="9525">
                <a:noFill/>
              </a:ln>
            </p:spPr>
            <p:txBody>
              <a:bodyPr wrap="none" lIns="0" rIns="0" anchor="ctr" anchorCtr="0"/>
              <a:lstStyle/>
              <a:p>
                <a:r>
                  <a:rPr lang="zh-CN" altLang="en-US" sz="2000" b="1" dirty="0">
                    <a:solidFill>
                      <a:srgbClr val="FF0000"/>
                    </a:solidFill>
                    <a:latin typeface="Times New Roman" panose="02020603050405020304" pitchFamily="18" charset="0"/>
                  </a:rPr>
                  <a:t>12 </a:t>
                </a:r>
                <a:r>
                  <a:rPr lang="en-US" altLang="zh-CN" sz="2000" b="1" dirty="0">
                    <a:solidFill>
                      <a:srgbClr val="FF0000"/>
                    </a:solidFill>
                    <a:latin typeface="Times New Roman" panose="02020603050405020304" pitchFamily="18" charset="0"/>
                  </a:rPr>
                  <a:t>H</a:t>
                </a:r>
              </a:p>
            </p:txBody>
          </p:sp>
          <p:sp>
            <p:nvSpPr>
              <p:cNvPr id="43027" name="Rectangle 21"/>
              <p:cNvSpPr/>
              <p:nvPr/>
            </p:nvSpPr>
            <p:spPr>
              <a:xfrm>
                <a:off x="2016" y="2304"/>
                <a:ext cx="384" cy="336"/>
              </a:xfrm>
              <a:prstGeom prst="rect">
                <a:avLst/>
              </a:prstGeom>
              <a:noFill/>
              <a:ln w="9525">
                <a:noFill/>
              </a:ln>
            </p:spPr>
            <p:txBody>
              <a:bodyPr wrap="none" lIns="0" rIns="0" anchor="ctr" anchorCtr="0"/>
              <a:lstStyle/>
              <a:p>
                <a:r>
                  <a:rPr lang="zh-CN" altLang="en-US" sz="2000" b="1" dirty="0">
                    <a:solidFill>
                      <a:srgbClr val="FF0000"/>
                    </a:solidFill>
                    <a:latin typeface="Times New Roman" panose="02020603050405020304" pitchFamily="18" charset="0"/>
                  </a:rPr>
                  <a:t>13 </a:t>
                </a:r>
                <a:r>
                  <a:rPr lang="en-US" altLang="zh-CN" sz="2000" b="1" dirty="0">
                    <a:solidFill>
                      <a:srgbClr val="FF0000"/>
                    </a:solidFill>
                    <a:latin typeface="Times New Roman" panose="02020603050405020304" pitchFamily="18" charset="0"/>
                  </a:rPr>
                  <a:t>H</a:t>
                </a:r>
              </a:p>
            </p:txBody>
          </p:sp>
          <p:sp>
            <p:nvSpPr>
              <p:cNvPr id="43028" name="Rectangle 22"/>
              <p:cNvSpPr/>
              <p:nvPr/>
            </p:nvSpPr>
            <p:spPr>
              <a:xfrm>
                <a:off x="2016" y="2592"/>
                <a:ext cx="384" cy="336"/>
              </a:xfrm>
              <a:prstGeom prst="rect">
                <a:avLst/>
              </a:prstGeom>
              <a:noFill/>
              <a:ln w="9525">
                <a:noFill/>
              </a:ln>
            </p:spPr>
            <p:txBody>
              <a:bodyPr wrap="none" lIns="0" rIns="0" anchor="ctr" anchorCtr="0"/>
              <a:lstStyle/>
              <a:p>
                <a:r>
                  <a:rPr lang="zh-CN" altLang="en-US" sz="2000" b="1" dirty="0">
                    <a:solidFill>
                      <a:srgbClr val="FF0000"/>
                    </a:solidFill>
                    <a:latin typeface="Times New Roman" panose="02020603050405020304" pitchFamily="18" charset="0"/>
                  </a:rPr>
                  <a:t>14 </a:t>
                </a:r>
                <a:r>
                  <a:rPr lang="en-US" altLang="zh-CN" sz="2000" b="1" dirty="0">
                    <a:solidFill>
                      <a:srgbClr val="FF0000"/>
                    </a:solidFill>
                    <a:latin typeface="Times New Roman" panose="02020603050405020304" pitchFamily="18" charset="0"/>
                  </a:rPr>
                  <a:t>H</a:t>
                </a:r>
              </a:p>
            </p:txBody>
          </p:sp>
          <p:sp>
            <p:nvSpPr>
              <p:cNvPr id="43029" name="Text Box 23"/>
              <p:cNvSpPr txBox="1"/>
              <p:nvPr/>
            </p:nvSpPr>
            <p:spPr>
              <a:xfrm>
                <a:off x="2496" y="2054"/>
                <a:ext cx="1152" cy="250"/>
              </a:xfrm>
              <a:prstGeom prst="rect">
                <a:avLst/>
              </a:prstGeom>
              <a:noFill/>
              <a:ln w="9525">
                <a:noFill/>
              </a:ln>
            </p:spPr>
            <p:txBody>
              <a:bodyPr anchor="t" anchorCtr="0">
                <a:spAutoFit/>
              </a:bodyPr>
              <a:lstStyle/>
              <a:p>
                <a:r>
                  <a:rPr lang="en-US" altLang="zh-CN" sz="2000" b="1" dirty="0">
                    <a:solidFill>
                      <a:srgbClr val="FF0000"/>
                    </a:solidFill>
                    <a:latin typeface="Times New Roman" panose="02020603050405020304" pitchFamily="18" charset="0"/>
                  </a:rPr>
                  <a:t>JMP        200</a:t>
                </a:r>
              </a:p>
            </p:txBody>
          </p:sp>
          <p:sp>
            <p:nvSpPr>
              <p:cNvPr id="43030" name="Rectangle 24"/>
              <p:cNvSpPr/>
              <p:nvPr/>
            </p:nvSpPr>
            <p:spPr>
              <a:xfrm>
                <a:off x="2448" y="2016"/>
                <a:ext cx="1152" cy="28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solidFill>
                    <a:srgbClr val="FF0000"/>
                  </a:solidFill>
                  <a:latin typeface="Times New Roman" panose="02020603050405020304" pitchFamily="18" charset="0"/>
                </a:endParaRPr>
              </a:p>
            </p:txBody>
          </p:sp>
          <p:sp>
            <p:nvSpPr>
              <p:cNvPr id="43031" name="Rectangle 25"/>
              <p:cNvSpPr/>
              <p:nvPr/>
            </p:nvSpPr>
            <p:spPr>
              <a:xfrm>
                <a:off x="2448" y="2304"/>
                <a:ext cx="1152" cy="28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solidFill>
                    <a:srgbClr val="FF0000"/>
                  </a:solidFill>
                  <a:latin typeface="Times New Roman" panose="02020603050405020304" pitchFamily="18" charset="0"/>
                </a:endParaRPr>
              </a:p>
            </p:txBody>
          </p:sp>
          <p:sp>
            <p:nvSpPr>
              <p:cNvPr id="43032" name="Rectangle 26"/>
              <p:cNvSpPr/>
              <p:nvPr/>
            </p:nvSpPr>
            <p:spPr>
              <a:xfrm>
                <a:off x="2448" y="2592"/>
                <a:ext cx="1152" cy="28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solidFill>
                    <a:srgbClr val="FF0000"/>
                  </a:solidFill>
                  <a:latin typeface="Times New Roman" panose="02020603050405020304" pitchFamily="18" charset="0"/>
                </a:endParaRPr>
              </a:p>
            </p:txBody>
          </p:sp>
          <p:sp>
            <p:nvSpPr>
              <p:cNvPr id="43033" name="Rectangle 27"/>
              <p:cNvSpPr/>
              <p:nvPr/>
            </p:nvSpPr>
            <p:spPr>
              <a:xfrm>
                <a:off x="2448" y="1728"/>
                <a:ext cx="1152" cy="28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solidFill>
                    <a:srgbClr val="FF0000"/>
                  </a:solidFill>
                  <a:latin typeface="Times New Roman" panose="02020603050405020304" pitchFamily="18" charset="0"/>
                </a:endParaRPr>
              </a:p>
            </p:txBody>
          </p:sp>
          <p:sp>
            <p:nvSpPr>
              <p:cNvPr id="43034" name="Rectangle 28"/>
              <p:cNvSpPr/>
              <p:nvPr/>
            </p:nvSpPr>
            <p:spPr>
              <a:xfrm>
                <a:off x="2448" y="2880"/>
                <a:ext cx="1152" cy="288"/>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solidFill>
                    <a:srgbClr val="FF0000"/>
                  </a:solidFill>
                  <a:latin typeface="Times New Roman" panose="02020603050405020304" pitchFamily="18" charset="0"/>
                </a:endParaRPr>
              </a:p>
            </p:txBody>
          </p:sp>
          <p:sp>
            <p:nvSpPr>
              <p:cNvPr id="43035" name="Text Box 29"/>
              <p:cNvSpPr txBox="1"/>
              <p:nvPr/>
            </p:nvSpPr>
            <p:spPr>
              <a:xfrm>
                <a:off x="2496" y="2342"/>
                <a:ext cx="1152" cy="250"/>
              </a:xfrm>
              <a:prstGeom prst="rect">
                <a:avLst/>
              </a:prstGeom>
              <a:noFill/>
              <a:ln w="9525">
                <a:noFill/>
              </a:ln>
            </p:spPr>
            <p:txBody>
              <a:bodyPr anchor="t" anchorCtr="0">
                <a:spAutoFit/>
              </a:bodyPr>
              <a:lstStyle/>
              <a:p>
                <a:r>
                  <a:rPr lang="en-US" altLang="zh-CN" sz="2000" b="1" dirty="0">
                    <a:solidFill>
                      <a:srgbClr val="FF0000"/>
                    </a:solidFill>
                    <a:latin typeface="Times New Roman" panose="02020603050405020304" pitchFamily="18" charset="0"/>
                  </a:rPr>
                  <a:t>JMP        300</a:t>
                </a:r>
              </a:p>
            </p:txBody>
          </p:sp>
          <p:sp>
            <p:nvSpPr>
              <p:cNvPr id="43036" name="Text Box 30"/>
              <p:cNvSpPr txBox="1"/>
              <p:nvPr/>
            </p:nvSpPr>
            <p:spPr>
              <a:xfrm>
                <a:off x="2496" y="2630"/>
                <a:ext cx="1152" cy="250"/>
              </a:xfrm>
              <a:prstGeom prst="rect">
                <a:avLst/>
              </a:prstGeom>
              <a:noFill/>
              <a:ln w="9525">
                <a:noFill/>
              </a:ln>
            </p:spPr>
            <p:txBody>
              <a:bodyPr anchor="t" anchorCtr="0">
                <a:spAutoFit/>
              </a:bodyPr>
              <a:lstStyle/>
              <a:p>
                <a:r>
                  <a:rPr lang="en-US" altLang="zh-CN" sz="2000" b="1" dirty="0">
                    <a:solidFill>
                      <a:srgbClr val="FF0000"/>
                    </a:solidFill>
                    <a:latin typeface="Times New Roman" panose="02020603050405020304" pitchFamily="18" charset="0"/>
                  </a:rPr>
                  <a:t>JMP        400</a:t>
                </a:r>
              </a:p>
            </p:txBody>
          </p:sp>
        </p:grpSp>
        <p:sp>
          <p:nvSpPr>
            <p:cNvPr id="43037" name="Text Box 31"/>
            <p:cNvSpPr txBox="1"/>
            <p:nvPr/>
          </p:nvSpPr>
          <p:spPr>
            <a:xfrm>
              <a:off x="2826" y="1440"/>
              <a:ext cx="438" cy="250"/>
            </a:xfrm>
            <a:prstGeom prst="rect">
              <a:avLst/>
            </a:prstGeom>
            <a:noFill/>
            <a:ln w="9525">
              <a:noFill/>
            </a:ln>
          </p:spPr>
          <p:txBody>
            <a:bodyPr wrap="none" anchor="t" anchorCtr="0">
              <a:spAutoFit/>
            </a:bodyPr>
            <a:lstStyle/>
            <a:p>
              <a:r>
                <a:rPr lang="zh-CN" altLang="en-US" sz="2000" b="1" dirty="0">
                  <a:solidFill>
                    <a:schemeClr val="tx1"/>
                  </a:solidFill>
                  <a:latin typeface="Times New Roman" panose="02020603050405020304" pitchFamily="18" charset="0"/>
                </a:rPr>
                <a:t>主存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58738"/>
                                        </p:tgtEl>
                                        <p:attrNameLst>
                                          <p:attrName>style.visibility</p:attrName>
                                        </p:attrNameLst>
                                      </p:cBhvr>
                                      <p:to>
                                        <p:strVal val="visible"/>
                                      </p:to>
                                    </p:set>
                                    <p:animEffect transition="in" filter="barn(outVertical)">
                                      <p:cBhvr>
                                        <p:cTn id="7" dur="500"/>
                                        <p:tgtEl>
                                          <p:spTgt spid="15873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58724"/>
                                        </p:tgtEl>
                                        <p:attrNameLst>
                                          <p:attrName>style.visibility</p:attrName>
                                        </p:attrNameLst>
                                      </p:cBhvr>
                                      <p:to>
                                        <p:strVal val="visible"/>
                                      </p:to>
                                    </p:set>
                                    <p:animEffect transition="in" filter="barn(outVertical)">
                                      <p:cBhvr>
                                        <p:cTn id="12" dur="500"/>
                                        <p:tgtEl>
                                          <p:spTgt spid="158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idx="1"/>
          </p:nvPr>
        </p:nvSpPr>
        <p:spPr>
          <a:xfrm>
            <a:off x="685800" y="685800"/>
            <a:ext cx="7772400" cy="5715000"/>
          </a:xfrm>
        </p:spPr>
        <p:txBody>
          <a:bodyPr vert="horz" wrap="square" lIns="91440" tIns="45720" rIns="91440" bIns="45720" anchor="t" anchorCtr="0"/>
          <a:lstStyle/>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向量中断</a:t>
            </a:r>
            <a:r>
              <a:rPr kumimoji="1" lang="zh-CN" altLang="en-US" sz="2800" kern="1200" dirty="0">
                <a:latin typeface="微软雅黑" panose="020B0503020204020204" pitchFamily="34" charset="-122"/>
                <a:ea typeface="微软雅黑" panose="020B0503020204020204" pitchFamily="34" charset="-122"/>
                <a:cs typeface="+mn-cs"/>
              </a:rPr>
              <a:t>：将各个中断服务程序的入口地址</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或包括状态字</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组织成中断向量表；响应中断时，由</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硬件</a:t>
            </a:r>
            <a:r>
              <a:rPr kumimoji="1" lang="zh-CN" altLang="en-US" sz="2800" kern="1200" dirty="0">
                <a:latin typeface="微软雅黑" panose="020B0503020204020204" pitchFamily="34" charset="-122"/>
                <a:ea typeface="微软雅黑" panose="020B0503020204020204" pitchFamily="34" charset="-122"/>
                <a:cs typeface="+mn-cs"/>
              </a:rPr>
              <a:t>直接产生对应于中断源的向量地址；据此访问中断向量表，从中读取服务程序入口地址，由此转向中断服务程序。</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向量中断的响应工作一般在中断周期中由硬件直接实现。</a:t>
            </a:r>
          </a:p>
          <a:p>
            <a:pPr marL="0" indent="0" eaLnBrk="1" hangingPunct="1">
              <a:buSzPct val="70000"/>
              <a:buNone/>
            </a:pPr>
            <a:r>
              <a:rPr kumimoji="1" lang="zh-CN" altLang="en-US" sz="2800" kern="1200" dirty="0">
                <a:solidFill>
                  <a:srgbClr val="FF0000"/>
                </a:solidFill>
                <a:latin typeface="微软雅黑" panose="020B0503020204020204" pitchFamily="34" charset="-122"/>
                <a:ea typeface="微软雅黑" panose="020B0503020204020204" pitchFamily="34" charset="-122"/>
                <a:cs typeface="+mn-cs"/>
              </a:rPr>
              <a:t>向量中断的特点：</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能够根据中断请求信号快速、直接地转向对应的中断服务程序。</a:t>
            </a:r>
          </a:p>
          <a:p>
            <a:pPr marL="0" indent="0" eaLnBrk="1" hangingPunct="1">
              <a:buSzPct val="70000"/>
              <a:buNone/>
            </a:pPr>
            <a:endParaRPr kumimoji="1" lang="zh-CN" altLang="en-US" sz="2800" kern="1200" dirty="0">
              <a:latin typeface="微软雅黑" panose="020B0503020204020204" pitchFamily="34" charset="-122"/>
              <a:ea typeface="微软雅黑" panose="020B0503020204020204" pitchFamily="34" charset="-122"/>
              <a:cs typeface="+mn-cs"/>
            </a:endParaRPr>
          </a:p>
        </p:txBody>
      </p:sp>
      <p:sp>
        <p:nvSpPr>
          <p:cNvPr id="121859"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154</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5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95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solidFill>
                  <a:schemeClr val="tx1"/>
                </a:solidFill>
                <a:latin typeface="微软雅黑" panose="020B0503020204020204" pitchFamily="34" charset="-122"/>
                <a:ea typeface="微软雅黑" panose="020B0503020204020204" pitchFamily="34" charset="-122"/>
                <a:cs typeface="+mj-cs"/>
              </a:rPr>
              <a:t>向量中断的工作过程</a:t>
            </a:r>
          </a:p>
        </p:txBody>
      </p:sp>
      <p:sp>
        <p:nvSpPr>
          <p:cNvPr id="111619" name="Rectangle 3"/>
          <p:cNvSpPr>
            <a:spLocks noGrp="1"/>
          </p:cNvSpPr>
          <p:nvPr>
            <p:ph idx="1"/>
          </p:nvPr>
        </p:nvSpPr>
        <p:spPr>
          <a:xfrm>
            <a:off x="457200" y="1295400"/>
            <a:ext cx="8382000" cy="4800600"/>
          </a:xfrm>
        </p:spPr>
        <p:txBody>
          <a:bodyPr vert="horz" wrap="square" lIns="91440" tIns="45720" rIns="91440" bIns="45720" anchor="t" anchorCtr="0"/>
          <a:lstStyle/>
          <a:p>
            <a:pPr marL="0" indent="0" eaLnBrk="1" hangingPunct="1">
              <a:buSzPct val="70000"/>
              <a:buNone/>
            </a:pPr>
            <a:r>
              <a:rPr kumimoji="1" lang="en-US" altLang="zh-CN" sz="2800" kern="1200" dirty="0">
                <a:latin typeface="微软雅黑" panose="020B0503020204020204" pitchFamily="34" charset="-122"/>
                <a:ea typeface="微软雅黑" panose="020B0503020204020204" pitchFamily="34" charset="-122"/>
                <a:cs typeface="+mn-cs"/>
              </a:rPr>
              <a:t>⑴ </a:t>
            </a:r>
            <a:r>
              <a:rPr kumimoji="1" lang="zh-CN" altLang="en-US" sz="2800" kern="1200" dirty="0">
                <a:latin typeface="微软雅黑" panose="020B0503020204020204" pitchFamily="34" charset="-122"/>
                <a:ea typeface="微软雅黑" panose="020B0503020204020204" pitchFamily="34" charset="-122"/>
                <a:cs typeface="+mn-cs"/>
              </a:rPr>
              <a:t>中断源提出中断请求。</a:t>
            </a:r>
          </a:p>
          <a:p>
            <a:pPr marL="0" indent="0" eaLnBrk="1" hangingPunct="1">
              <a:buSzPct val="70000"/>
              <a:buNone/>
            </a:pPr>
            <a:r>
              <a:rPr kumimoji="1" lang="zh-CN" altLang="en-US" sz="2800" kern="1200" dirty="0">
                <a:latin typeface="微软雅黑" panose="020B0503020204020204" pitchFamily="34" charset="-122"/>
                <a:ea typeface="微软雅黑" panose="020B0503020204020204" pitchFamily="34" charset="-122"/>
                <a:cs typeface="+mn-cs"/>
              </a:rPr>
              <a:t>⑵ 若</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允许中断，则发出中断回答信号。</a:t>
            </a:r>
          </a:p>
          <a:p>
            <a:pPr marL="0" indent="0" eaLnBrk="1" hangingPunct="1">
              <a:buSzPct val="70000"/>
              <a:buNone/>
            </a:pPr>
            <a:r>
              <a:rPr kumimoji="1" lang="zh-CN" altLang="en-US" sz="2800" kern="1200" dirty="0">
                <a:latin typeface="微软雅黑" panose="020B0503020204020204" pitchFamily="34" charset="-122"/>
                <a:ea typeface="微软雅黑" panose="020B0503020204020204" pitchFamily="34" charset="-122"/>
                <a:cs typeface="+mn-cs"/>
              </a:rPr>
              <a:t>⑶ 优先级编码电路形成优先级最高的中断请求的中断向量地址存入中断向量地址寄存器</a:t>
            </a:r>
            <a:r>
              <a:rPr kumimoji="1" lang="en-US" altLang="zh-CN" sz="2800" kern="1200" dirty="0">
                <a:latin typeface="微软雅黑" panose="020B0503020204020204" pitchFamily="34" charset="-122"/>
                <a:ea typeface="微软雅黑" panose="020B0503020204020204" pitchFamily="34" charset="-122"/>
                <a:cs typeface="+mn-cs"/>
              </a:rPr>
              <a:t>VAR</a:t>
            </a:r>
            <a:r>
              <a:rPr kumimoji="1" lang="zh-CN" altLang="en-US" sz="2800" kern="1200" dirty="0">
                <a:latin typeface="微软雅黑" panose="020B0503020204020204" pitchFamily="34" charset="-122"/>
                <a:ea typeface="微软雅黑" panose="020B0503020204020204" pitchFamily="34" charset="-122"/>
                <a:cs typeface="+mn-cs"/>
              </a:rPr>
              <a:t>。</a:t>
            </a:r>
          </a:p>
          <a:p>
            <a:pPr marL="0" indent="0" eaLnBrk="1" hangingPunct="1">
              <a:buSzPct val="70000"/>
              <a:buNone/>
            </a:pPr>
            <a:r>
              <a:rPr kumimoji="1" lang="zh-CN" altLang="en-US" sz="2800" kern="1200" dirty="0">
                <a:latin typeface="微软雅黑" panose="020B0503020204020204" pitchFamily="34" charset="-122"/>
                <a:ea typeface="微软雅黑" panose="020B0503020204020204" pitchFamily="34" charset="-122"/>
                <a:cs typeface="+mn-cs"/>
              </a:rPr>
              <a:t>⑷ 保护断点和现场，</a:t>
            </a:r>
            <a:r>
              <a:rPr kumimoji="1" lang="en-US" altLang="zh-CN" sz="2800" kern="1200" dirty="0">
                <a:latin typeface="微软雅黑" panose="020B0503020204020204" pitchFamily="34" charset="-122"/>
                <a:ea typeface="微软雅黑" panose="020B0503020204020204" pitchFamily="34" charset="-122"/>
                <a:cs typeface="+mn-cs"/>
              </a:rPr>
              <a:t>PC</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PSW</a:t>
            </a:r>
            <a:r>
              <a:rPr kumimoji="1" lang="zh-CN" altLang="en-US" sz="2800" kern="1200" dirty="0">
                <a:latin typeface="微软雅黑" panose="020B0503020204020204" pitchFamily="34" charset="-122"/>
                <a:ea typeface="微软雅黑" panose="020B0503020204020204" pitchFamily="34" charset="-122"/>
                <a:cs typeface="+mn-cs"/>
              </a:rPr>
              <a:t>入栈。</a:t>
            </a:r>
          </a:p>
          <a:p>
            <a:pPr marL="0" indent="0" eaLnBrk="1" hangingPunct="1">
              <a:buSzPct val="70000"/>
              <a:buNone/>
            </a:pPr>
            <a:r>
              <a:rPr kumimoji="1" lang="zh-CN" altLang="en-US" sz="2800" kern="1200" dirty="0">
                <a:latin typeface="微软雅黑" panose="020B0503020204020204" pitchFamily="34" charset="-122"/>
                <a:ea typeface="微软雅黑" panose="020B0503020204020204" pitchFamily="34" charset="-122"/>
                <a:cs typeface="+mn-cs"/>
              </a:rPr>
              <a:t>⑸ 根据中断向量地址，将对应的中断服务程序入口地址和</a:t>
            </a:r>
            <a:r>
              <a:rPr kumimoji="1" lang="en-US" altLang="zh-CN" sz="2800" kern="1200" dirty="0">
                <a:latin typeface="微软雅黑" panose="020B0503020204020204" pitchFamily="34" charset="-122"/>
                <a:ea typeface="微软雅黑" panose="020B0503020204020204" pitchFamily="34" charset="-122"/>
                <a:cs typeface="+mn-cs"/>
              </a:rPr>
              <a:t>PSW</a:t>
            </a:r>
            <a:r>
              <a:rPr kumimoji="1" lang="zh-CN" altLang="en-US" sz="2800" kern="1200" dirty="0">
                <a:latin typeface="微软雅黑" panose="020B0503020204020204" pitchFamily="34" charset="-122"/>
                <a:ea typeface="微软雅黑" panose="020B0503020204020204" pitchFamily="34" charset="-122"/>
                <a:cs typeface="+mn-cs"/>
              </a:rPr>
              <a:t>送入</a:t>
            </a:r>
            <a:r>
              <a:rPr kumimoji="1" lang="en-US" altLang="zh-CN" sz="2800" kern="1200" dirty="0">
                <a:latin typeface="微软雅黑" panose="020B0503020204020204" pitchFamily="34" charset="-122"/>
                <a:ea typeface="微软雅黑" panose="020B0503020204020204" pitchFamily="34" charset="-122"/>
                <a:cs typeface="+mn-cs"/>
              </a:rPr>
              <a:t>PC</a:t>
            </a:r>
            <a:r>
              <a:rPr kumimoji="1" lang="zh-CN" altLang="en-US" sz="2800" kern="1200" dirty="0">
                <a:latin typeface="微软雅黑" panose="020B0503020204020204" pitchFamily="34" charset="-122"/>
                <a:ea typeface="微软雅黑" panose="020B0503020204020204" pitchFamily="34" charset="-122"/>
                <a:cs typeface="+mn-cs"/>
              </a:rPr>
              <a:t>和</a:t>
            </a:r>
            <a:r>
              <a:rPr kumimoji="1" lang="en-US" altLang="zh-CN" sz="2800" kern="1200" dirty="0">
                <a:latin typeface="微软雅黑" panose="020B0503020204020204" pitchFamily="34" charset="-122"/>
                <a:ea typeface="微软雅黑" panose="020B0503020204020204" pitchFamily="34" charset="-122"/>
                <a:cs typeface="+mn-cs"/>
              </a:rPr>
              <a:t>PSR</a:t>
            </a:r>
            <a:r>
              <a:rPr kumimoji="1" lang="zh-CN" altLang="en-US" sz="2800" kern="1200" dirty="0">
                <a:latin typeface="微软雅黑" panose="020B0503020204020204" pitchFamily="34" charset="-122"/>
                <a:ea typeface="微软雅黑" panose="020B0503020204020204" pitchFamily="34" charset="-122"/>
                <a:cs typeface="+mn-cs"/>
              </a:rPr>
              <a:t>。</a:t>
            </a:r>
          </a:p>
          <a:p>
            <a:pPr marL="0" indent="0" eaLnBrk="1" hangingPunct="1">
              <a:buSzPct val="70000"/>
              <a:buNone/>
            </a:pPr>
            <a:r>
              <a:rPr kumimoji="1" lang="zh-CN" altLang="en-US" sz="2800" kern="1200" dirty="0">
                <a:latin typeface="微软雅黑" panose="020B0503020204020204" pitchFamily="34" charset="-122"/>
                <a:ea typeface="微软雅黑" panose="020B0503020204020204" pitchFamily="34" charset="-122"/>
                <a:cs typeface="+mn-cs"/>
              </a:rPr>
              <a:t>⑹ 转入中断服务程序，进行中断服务。</a:t>
            </a:r>
          </a:p>
          <a:p>
            <a:pPr marL="0" indent="0" eaLnBrk="1" hangingPunct="1">
              <a:buSzPct val="70000"/>
              <a:buNone/>
            </a:pPr>
            <a:r>
              <a:rPr kumimoji="1" lang="zh-CN" altLang="en-US" sz="2800" kern="1200" dirty="0">
                <a:latin typeface="微软雅黑" panose="020B0503020204020204" pitchFamily="34" charset="-122"/>
                <a:ea typeface="微软雅黑" panose="020B0503020204020204" pitchFamily="34" charset="-122"/>
                <a:cs typeface="+mn-cs"/>
              </a:rPr>
              <a:t>⑺ 中断返回，将保存的</a:t>
            </a:r>
            <a:r>
              <a:rPr kumimoji="1" lang="en-US" altLang="zh-CN" sz="2800" kern="1200" dirty="0">
                <a:latin typeface="微软雅黑" panose="020B0503020204020204" pitchFamily="34" charset="-122"/>
                <a:ea typeface="微软雅黑" panose="020B0503020204020204" pitchFamily="34" charset="-122"/>
                <a:cs typeface="+mn-cs"/>
              </a:rPr>
              <a:t>PC</a:t>
            </a:r>
            <a:r>
              <a:rPr kumimoji="1" lang="zh-CN" altLang="en-US" sz="2800" kern="1200" dirty="0">
                <a:latin typeface="微软雅黑" panose="020B0503020204020204" pitchFamily="34" charset="-122"/>
                <a:ea typeface="微软雅黑" panose="020B0503020204020204" pitchFamily="34" charset="-122"/>
                <a:cs typeface="+mn-cs"/>
              </a:rPr>
              <a:t>和</a:t>
            </a:r>
            <a:r>
              <a:rPr kumimoji="1" lang="en-US" altLang="zh-CN" sz="2800" kern="1200" dirty="0">
                <a:latin typeface="微软雅黑" panose="020B0503020204020204" pitchFamily="34" charset="-122"/>
                <a:ea typeface="微软雅黑" panose="020B0503020204020204" pitchFamily="34" charset="-122"/>
                <a:cs typeface="+mn-cs"/>
              </a:rPr>
              <a:t>PSW</a:t>
            </a:r>
            <a:r>
              <a:rPr kumimoji="1" lang="zh-CN" altLang="en-US" sz="2800" kern="1200" dirty="0">
                <a:latin typeface="微软雅黑" panose="020B0503020204020204" pitchFamily="34" charset="-122"/>
                <a:ea typeface="微软雅黑" panose="020B0503020204020204" pitchFamily="34" charset="-122"/>
                <a:cs typeface="+mn-cs"/>
              </a:rPr>
              <a:t>弹回</a:t>
            </a:r>
            <a:r>
              <a:rPr kumimoji="1" lang="en-US" altLang="zh-CN" sz="2800" kern="1200" dirty="0">
                <a:latin typeface="微软雅黑" panose="020B0503020204020204" pitchFamily="34" charset="-122"/>
                <a:ea typeface="微软雅黑" panose="020B0503020204020204" pitchFamily="34" charset="-122"/>
                <a:cs typeface="+mn-cs"/>
              </a:rPr>
              <a:t>PC</a:t>
            </a:r>
            <a:r>
              <a:rPr kumimoji="1" lang="zh-CN" altLang="en-US" sz="2800" kern="1200" dirty="0">
                <a:latin typeface="微软雅黑" panose="020B0503020204020204" pitchFamily="34" charset="-122"/>
                <a:ea typeface="微软雅黑" panose="020B0503020204020204" pitchFamily="34" charset="-122"/>
                <a:cs typeface="+mn-cs"/>
              </a:rPr>
              <a:t>和</a:t>
            </a:r>
            <a:r>
              <a:rPr kumimoji="1" lang="en-US" altLang="zh-CN" sz="2800" kern="1200" dirty="0">
                <a:latin typeface="微软雅黑" panose="020B0503020204020204" pitchFamily="34" charset="-122"/>
                <a:ea typeface="微软雅黑" panose="020B0503020204020204" pitchFamily="34" charset="-122"/>
                <a:cs typeface="+mn-cs"/>
              </a:rPr>
              <a:t>PSR</a:t>
            </a:r>
            <a:r>
              <a:rPr kumimoji="1" lang="zh-CN" altLang="en-US" sz="2800" kern="1200" dirty="0">
                <a:latin typeface="微软雅黑" panose="020B0503020204020204" pitchFamily="34" charset="-122"/>
                <a:ea typeface="微软雅黑" panose="020B0503020204020204" pitchFamily="34" charset="-122"/>
                <a:cs typeface="+mn-cs"/>
              </a:rPr>
              <a:t>。</a:t>
            </a:r>
          </a:p>
        </p:txBody>
      </p:sp>
      <p:sp>
        <p:nvSpPr>
          <p:cNvPr id="122884"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155</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16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16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2" name="Group 2"/>
          <p:cNvGraphicFramePr>
            <a:graphicFrameLocks noGrp="1"/>
          </p:cNvGraphicFramePr>
          <p:nvPr/>
        </p:nvGraphicFramePr>
        <p:xfrm>
          <a:off x="2411095" y="811530"/>
          <a:ext cx="1676400" cy="2956048"/>
        </p:xfrm>
        <a:graphic>
          <a:graphicData uri="http://schemas.openxmlformats.org/drawingml/2006/table">
            <a:tbl>
              <a:tblPr/>
              <a:tblGrid>
                <a:gridCol w="1676400">
                  <a:extLst>
                    <a:ext uri="{9D8B030D-6E8A-4147-A177-3AD203B41FA5}">
                      <a16:colId xmlns:a16="http://schemas.microsoft.com/office/drawing/2014/main" val="20000"/>
                    </a:ext>
                  </a:extLst>
                </a:gridCol>
              </a:tblGrid>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主存</a:t>
                      </a:r>
                    </a:p>
                  </a:txBody>
                  <a:tcPr marT="45688" marB="45688"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a:t>
                      </a:r>
                      <a:r>
                        <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级入口</a:t>
                      </a:r>
                    </a:p>
                  </a:txBody>
                  <a:tcPr marT="45688" marB="456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0</a:t>
                      </a:r>
                      <a:r>
                        <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级</a:t>
                      </a: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PSW</a:t>
                      </a:r>
                    </a:p>
                  </a:txBody>
                  <a:tcPr marT="45688" marB="456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r>
                        <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级入口</a:t>
                      </a:r>
                    </a:p>
                  </a:txBody>
                  <a:tcPr marT="45688" marB="456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r>
                        <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级</a:t>
                      </a: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PSW</a:t>
                      </a:r>
                    </a:p>
                  </a:txBody>
                  <a:tcPr marT="45688" marB="456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59">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marT="45688" marB="456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7</a:t>
                      </a:r>
                      <a:r>
                        <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级入口</a:t>
                      </a:r>
                    </a:p>
                  </a:txBody>
                  <a:tcPr marT="45688" marB="456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681">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7</a:t>
                      </a:r>
                      <a:r>
                        <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级</a:t>
                      </a: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PSW</a:t>
                      </a:r>
                    </a:p>
                  </a:txBody>
                  <a:tcPr marT="45688" marB="4568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23928" name="Rectangle 26"/>
          <p:cNvSpPr/>
          <p:nvPr/>
        </p:nvSpPr>
        <p:spPr>
          <a:xfrm>
            <a:off x="4925695" y="3326130"/>
            <a:ext cx="1143000" cy="38100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en-US" altLang="zh-CN" sz="2000" b="1" dirty="0">
                <a:latin typeface="宋体" panose="02010600030101010101" pitchFamily="2" charset="-122"/>
                <a:ea typeface="宋体" panose="02010600030101010101" pitchFamily="2" charset="-122"/>
              </a:rPr>
              <a:t>VAR</a:t>
            </a:r>
          </a:p>
        </p:txBody>
      </p:sp>
      <p:sp>
        <p:nvSpPr>
          <p:cNvPr id="123929" name="Rectangle 27"/>
          <p:cNvSpPr/>
          <p:nvPr/>
        </p:nvSpPr>
        <p:spPr>
          <a:xfrm>
            <a:off x="2258695" y="4773930"/>
            <a:ext cx="1600200" cy="175260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endParaRPr lang="zh-CN" altLang="zh-CN" sz="2000" b="1" dirty="0">
              <a:latin typeface="宋体" panose="02010600030101010101" pitchFamily="2" charset="-122"/>
              <a:ea typeface="宋体" panose="02010600030101010101" pitchFamily="2" charset="-122"/>
            </a:endParaRPr>
          </a:p>
        </p:txBody>
      </p:sp>
      <p:sp>
        <p:nvSpPr>
          <p:cNvPr id="123930" name="Line 28"/>
          <p:cNvSpPr/>
          <p:nvPr/>
        </p:nvSpPr>
        <p:spPr>
          <a:xfrm flipH="1">
            <a:off x="6144895" y="4545330"/>
            <a:ext cx="685800" cy="0"/>
          </a:xfrm>
          <a:prstGeom prst="line">
            <a:avLst/>
          </a:prstGeom>
          <a:ln w="28575" cap="flat" cmpd="sng">
            <a:solidFill>
              <a:schemeClr val="tx1"/>
            </a:solidFill>
            <a:prstDash val="solid"/>
            <a:headEnd type="none" w="med" len="med"/>
            <a:tailEnd type="triangle" w="med" len="med"/>
          </a:ln>
        </p:spPr>
      </p:sp>
      <p:sp>
        <p:nvSpPr>
          <p:cNvPr id="123931" name="Text Box 29"/>
          <p:cNvSpPr txBox="1"/>
          <p:nvPr/>
        </p:nvSpPr>
        <p:spPr>
          <a:xfrm>
            <a:off x="6906895" y="4316730"/>
            <a:ext cx="8382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INTR</a:t>
            </a:r>
            <a:r>
              <a:rPr lang="en-US" altLang="zh-CN" sz="2000" b="1" baseline="-25000" dirty="0">
                <a:latin typeface="宋体" panose="02010600030101010101" pitchFamily="2" charset="-122"/>
                <a:ea typeface="宋体" panose="02010600030101010101" pitchFamily="2" charset="-122"/>
              </a:rPr>
              <a:t>0</a:t>
            </a:r>
          </a:p>
        </p:txBody>
      </p:sp>
      <p:sp>
        <p:nvSpPr>
          <p:cNvPr id="123932" name="Line 30"/>
          <p:cNvSpPr/>
          <p:nvPr/>
        </p:nvSpPr>
        <p:spPr>
          <a:xfrm flipH="1">
            <a:off x="6144895" y="4926330"/>
            <a:ext cx="685800" cy="0"/>
          </a:xfrm>
          <a:prstGeom prst="line">
            <a:avLst/>
          </a:prstGeom>
          <a:ln w="28575" cap="flat" cmpd="sng">
            <a:solidFill>
              <a:schemeClr val="tx1"/>
            </a:solidFill>
            <a:prstDash val="solid"/>
            <a:headEnd type="none" w="med" len="med"/>
            <a:tailEnd type="triangle" w="med" len="med"/>
          </a:ln>
        </p:spPr>
      </p:sp>
      <p:sp>
        <p:nvSpPr>
          <p:cNvPr id="123933" name="Text Box 31"/>
          <p:cNvSpPr txBox="1"/>
          <p:nvPr/>
        </p:nvSpPr>
        <p:spPr>
          <a:xfrm>
            <a:off x="6906895" y="4697730"/>
            <a:ext cx="8382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INTR</a:t>
            </a:r>
            <a:r>
              <a:rPr lang="en-US" altLang="zh-CN" sz="2000" b="1" baseline="-25000" dirty="0">
                <a:latin typeface="宋体" panose="02010600030101010101" pitchFamily="2" charset="-122"/>
                <a:ea typeface="宋体" panose="02010600030101010101" pitchFamily="2" charset="-122"/>
              </a:rPr>
              <a:t>1</a:t>
            </a:r>
          </a:p>
        </p:txBody>
      </p:sp>
      <p:sp>
        <p:nvSpPr>
          <p:cNvPr id="123934" name="Line 32"/>
          <p:cNvSpPr/>
          <p:nvPr/>
        </p:nvSpPr>
        <p:spPr>
          <a:xfrm flipH="1">
            <a:off x="6144895" y="5840730"/>
            <a:ext cx="685800" cy="0"/>
          </a:xfrm>
          <a:prstGeom prst="line">
            <a:avLst/>
          </a:prstGeom>
          <a:ln w="28575" cap="flat" cmpd="sng">
            <a:solidFill>
              <a:schemeClr val="tx1"/>
            </a:solidFill>
            <a:prstDash val="solid"/>
            <a:headEnd type="none" w="med" len="med"/>
            <a:tailEnd type="triangle" w="med" len="med"/>
          </a:ln>
        </p:spPr>
      </p:sp>
      <p:sp>
        <p:nvSpPr>
          <p:cNvPr id="123935" name="Text Box 33"/>
          <p:cNvSpPr txBox="1"/>
          <p:nvPr/>
        </p:nvSpPr>
        <p:spPr>
          <a:xfrm>
            <a:off x="6906895" y="5612130"/>
            <a:ext cx="8382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INTR</a:t>
            </a:r>
            <a:r>
              <a:rPr lang="en-US" altLang="zh-CN" sz="2000" b="1" baseline="-25000" dirty="0">
                <a:latin typeface="宋体" panose="02010600030101010101" pitchFamily="2" charset="-122"/>
                <a:ea typeface="宋体" panose="02010600030101010101" pitchFamily="2" charset="-122"/>
              </a:rPr>
              <a:t>7</a:t>
            </a:r>
          </a:p>
        </p:txBody>
      </p:sp>
      <p:graphicFrame>
        <p:nvGraphicFramePr>
          <p:cNvPr id="112674" name="Group 34"/>
          <p:cNvGraphicFramePr>
            <a:graphicFrameLocks noGrp="1"/>
          </p:cNvGraphicFramePr>
          <p:nvPr/>
        </p:nvGraphicFramePr>
        <p:xfrm>
          <a:off x="48895" y="4240530"/>
          <a:ext cx="1295400" cy="2194044"/>
        </p:xfrm>
        <a:graphic>
          <a:graphicData uri="http://schemas.openxmlformats.org/drawingml/2006/table">
            <a:tbl>
              <a:tblPr/>
              <a:tblGrid>
                <a:gridCol w="1295400">
                  <a:extLst>
                    <a:ext uri="{9D8B030D-6E8A-4147-A177-3AD203B41FA5}">
                      <a16:colId xmlns:a16="http://schemas.microsoft.com/office/drawing/2014/main" val="20000"/>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堆栈</a:t>
                      </a:r>
                    </a:p>
                  </a:txBody>
                  <a:tcPr marT="45677" marB="45677"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77" marB="456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PSW</a:t>
                      </a:r>
                    </a:p>
                  </a:txBody>
                  <a:tcPr marT="45677" marB="456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PC</a:t>
                      </a:r>
                    </a:p>
                  </a:txBody>
                  <a:tcPr marT="45677" marB="456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677" marB="456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a:t>
                      </a:r>
                    </a:p>
                  </a:txBody>
                  <a:tcPr marT="45677" marB="4567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3954" name="Rectangle 54"/>
          <p:cNvSpPr/>
          <p:nvPr/>
        </p:nvSpPr>
        <p:spPr>
          <a:xfrm>
            <a:off x="4925695" y="4392930"/>
            <a:ext cx="1219200" cy="190500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zh-CN" altLang="en-US" sz="2000" b="1" dirty="0">
                <a:latin typeface="宋体" panose="02010600030101010101" pitchFamily="2" charset="-122"/>
                <a:ea typeface="宋体" panose="02010600030101010101" pitchFamily="2" charset="-122"/>
              </a:rPr>
              <a:t>优先级</a:t>
            </a:r>
          </a:p>
          <a:p>
            <a:pPr marL="0" lvl="0" indent="0" algn="ctr" eaLnBrk="1" hangingPunct="1">
              <a:spcBef>
                <a:spcPct val="0"/>
              </a:spcBef>
              <a:buClrTx/>
              <a:buSzTx/>
              <a:buFontTx/>
              <a:buNone/>
            </a:pPr>
            <a:r>
              <a:rPr lang="zh-CN" altLang="en-US" sz="2000" b="1" dirty="0">
                <a:latin typeface="宋体" panose="02010600030101010101" pitchFamily="2" charset="-122"/>
                <a:ea typeface="宋体" panose="02010600030101010101" pitchFamily="2" charset="-122"/>
              </a:rPr>
              <a:t>编码电路</a:t>
            </a:r>
          </a:p>
        </p:txBody>
      </p:sp>
      <p:sp>
        <p:nvSpPr>
          <p:cNvPr id="123955" name="Rectangle 55"/>
          <p:cNvSpPr/>
          <p:nvPr/>
        </p:nvSpPr>
        <p:spPr>
          <a:xfrm>
            <a:off x="2334895" y="5002530"/>
            <a:ext cx="533400" cy="30480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en-US" altLang="zh-CN" sz="2000" b="1" dirty="0">
                <a:latin typeface="宋体" panose="02010600030101010101" pitchFamily="2" charset="-122"/>
                <a:ea typeface="宋体" panose="02010600030101010101" pitchFamily="2" charset="-122"/>
              </a:rPr>
              <a:t>PC</a:t>
            </a:r>
          </a:p>
        </p:txBody>
      </p:sp>
      <p:sp>
        <p:nvSpPr>
          <p:cNvPr id="123956" name="Rectangle 56"/>
          <p:cNvSpPr/>
          <p:nvPr/>
        </p:nvSpPr>
        <p:spPr>
          <a:xfrm>
            <a:off x="2334895" y="5535930"/>
            <a:ext cx="533400" cy="30480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en-US" altLang="zh-CN" sz="2000" b="1" dirty="0">
                <a:latin typeface="宋体" panose="02010600030101010101" pitchFamily="2" charset="-122"/>
                <a:ea typeface="宋体" panose="02010600030101010101" pitchFamily="2" charset="-122"/>
              </a:rPr>
              <a:t>PSR</a:t>
            </a:r>
          </a:p>
        </p:txBody>
      </p:sp>
      <p:sp>
        <p:nvSpPr>
          <p:cNvPr id="123957" name="Text Box 57"/>
          <p:cNvSpPr txBox="1"/>
          <p:nvPr/>
        </p:nvSpPr>
        <p:spPr>
          <a:xfrm>
            <a:off x="2639695" y="4392930"/>
            <a:ext cx="8382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CPU</a:t>
            </a:r>
            <a:endParaRPr lang="en-US" altLang="zh-CN" sz="2000" b="1" baseline="-25000" dirty="0">
              <a:latin typeface="宋体" panose="02010600030101010101" pitchFamily="2" charset="-122"/>
              <a:ea typeface="宋体" panose="02010600030101010101" pitchFamily="2" charset="-122"/>
            </a:endParaRPr>
          </a:p>
        </p:txBody>
      </p:sp>
      <p:sp>
        <p:nvSpPr>
          <p:cNvPr id="123958" name="Line 58"/>
          <p:cNvSpPr/>
          <p:nvPr/>
        </p:nvSpPr>
        <p:spPr>
          <a:xfrm>
            <a:off x="1344295" y="6145530"/>
            <a:ext cx="914400" cy="0"/>
          </a:xfrm>
          <a:prstGeom prst="line">
            <a:avLst/>
          </a:prstGeom>
          <a:ln w="57150" cap="flat" cmpd="sng">
            <a:solidFill>
              <a:schemeClr val="tx1"/>
            </a:solidFill>
            <a:prstDash val="solid"/>
            <a:headEnd type="none" w="med" len="med"/>
            <a:tailEnd type="triangle" w="med" len="med"/>
          </a:ln>
        </p:spPr>
      </p:sp>
      <p:sp>
        <p:nvSpPr>
          <p:cNvPr id="123959" name="Line 59"/>
          <p:cNvSpPr/>
          <p:nvPr/>
        </p:nvSpPr>
        <p:spPr>
          <a:xfrm>
            <a:off x="1344295" y="5764530"/>
            <a:ext cx="914400" cy="0"/>
          </a:xfrm>
          <a:prstGeom prst="line">
            <a:avLst/>
          </a:prstGeom>
          <a:ln w="57150" cap="flat" cmpd="sng">
            <a:solidFill>
              <a:schemeClr val="tx1"/>
            </a:solidFill>
            <a:prstDash val="solid"/>
            <a:headEnd type="triangle" w="med" len="med"/>
            <a:tailEnd type="none" w="med" len="med"/>
          </a:ln>
        </p:spPr>
      </p:sp>
      <p:sp>
        <p:nvSpPr>
          <p:cNvPr id="123960" name="Line 60"/>
          <p:cNvSpPr/>
          <p:nvPr/>
        </p:nvSpPr>
        <p:spPr>
          <a:xfrm flipV="1">
            <a:off x="5535295" y="3707130"/>
            <a:ext cx="0" cy="685800"/>
          </a:xfrm>
          <a:prstGeom prst="line">
            <a:avLst/>
          </a:prstGeom>
          <a:ln w="57150" cap="flat" cmpd="sng">
            <a:solidFill>
              <a:schemeClr val="tx1"/>
            </a:solidFill>
            <a:prstDash val="solid"/>
            <a:headEnd type="none" w="med" len="med"/>
            <a:tailEnd type="triangle" w="med" len="med"/>
          </a:ln>
        </p:spPr>
      </p:sp>
      <p:grpSp>
        <p:nvGrpSpPr>
          <p:cNvPr id="123961" name="Group 80"/>
          <p:cNvGrpSpPr/>
          <p:nvPr/>
        </p:nvGrpSpPr>
        <p:grpSpPr>
          <a:xfrm>
            <a:off x="4087495" y="2640330"/>
            <a:ext cx="1447800" cy="685800"/>
            <a:chOff x="3072" y="1392"/>
            <a:chExt cx="912" cy="432"/>
          </a:xfrm>
        </p:grpSpPr>
        <p:sp>
          <p:nvSpPr>
            <p:cNvPr id="123988" name="Line 61"/>
            <p:cNvSpPr/>
            <p:nvPr/>
          </p:nvSpPr>
          <p:spPr>
            <a:xfrm flipV="1">
              <a:off x="3984" y="1392"/>
              <a:ext cx="0" cy="432"/>
            </a:xfrm>
            <a:prstGeom prst="line">
              <a:avLst/>
            </a:prstGeom>
            <a:ln w="57150" cap="flat" cmpd="sng">
              <a:solidFill>
                <a:schemeClr val="tx1"/>
              </a:solidFill>
              <a:prstDash val="solid"/>
              <a:headEnd type="none" w="med" len="med"/>
              <a:tailEnd type="none" w="med" len="med"/>
            </a:ln>
          </p:spPr>
        </p:sp>
        <p:sp>
          <p:nvSpPr>
            <p:cNvPr id="123989" name="Line 62"/>
            <p:cNvSpPr/>
            <p:nvPr/>
          </p:nvSpPr>
          <p:spPr>
            <a:xfrm flipH="1">
              <a:off x="3072" y="1392"/>
              <a:ext cx="912" cy="0"/>
            </a:xfrm>
            <a:prstGeom prst="line">
              <a:avLst/>
            </a:prstGeom>
            <a:ln w="57150" cap="flat" cmpd="sng">
              <a:solidFill>
                <a:schemeClr val="tx1"/>
              </a:solidFill>
              <a:prstDash val="solid"/>
              <a:headEnd type="none" w="med" len="med"/>
              <a:tailEnd type="triangle" w="med" len="med"/>
            </a:ln>
          </p:spPr>
        </p:sp>
      </p:grpSp>
      <p:sp>
        <p:nvSpPr>
          <p:cNvPr id="123962" name="Line 63"/>
          <p:cNvSpPr/>
          <p:nvPr/>
        </p:nvSpPr>
        <p:spPr>
          <a:xfrm flipH="1">
            <a:off x="1649095" y="2487930"/>
            <a:ext cx="762000" cy="0"/>
          </a:xfrm>
          <a:prstGeom prst="line">
            <a:avLst/>
          </a:prstGeom>
          <a:ln w="57150" cap="flat" cmpd="sng">
            <a:solidFill>
              <a:schemeClr val="tx1"/>
            </a:solidFill>
            <a:prstDash val="solid"/>
            <a:headEnd type="none" w="med" len="med"/>
            <a:tailEnd type="none" w="med" len="med"/>
          </a:ln>
        </p:spPr>
      </p:sp>
      <p:sp>
        <p:nvSpPr>
          <p:cNvPr id="123963" name="Line 64"/>
          <p:cNvSpPr/>
          <p:nvPr/>
        </p:nvSpPr>
        <p:spPr>
          <a:xfrm>
            <a:off x="1649095" y="2487930"/>
            <a:ext cx="0" cy="2819400"/>
          </a:xfrm>
          <a:prstGeom prst="line">
            <a:avLst/>
          </a:prstGeom>
          <a:ln w="57150" cap="flat" cmpd="sng">
            <a:solidFill>
              <a:schemeClr val="tx1"/>
            </a:solidFill>
            <a:prstDash val="solid"/>
            <a:headEnd type="none" w="med" len="med"/>
            <a:tailEnd type="none" w="med" len="med"/>
          </a:ln>
        </p:spPr>
      </p:sp>
      <p:sp>
        <p:nvSpPr>
          <p:cNvPr id="123964" name="Line 65"/>
          <p:cNvSpPr/>
          <p:nvPr/>
        </p:nvSpPr>
        <p:spPr>
          <a:xfrm>
            <a:off x="1649095" y="5307330"/>
            <a:ext cx="609600" cy="0"/>
          </a:xfrm>
          <a:prstGeom prst="line">
            <a:avLst/>
          </a:prstGeom>
          <a:ln w="57150" cap="flat" cmpd="sng">
            <a:solidFill>
              <a:schemeClr val="tx1"/>
            </a:solidFill>
            <a:prstDash val="solid"/>
            <a:headEnd type="none" w="med" len="med"/>
            <a:tailEnd type="triangle" w="med" len="med"/>
          </a:ln>
        </p:spPr>
      </p:sp>
      <p:sp>
        <p:nvSpPr>
          <p:cNvPr id="123965" name="Line 66"/>
          <p:cNvSpPr/>
          <p:nvPr/>
        </p:nvSpPr>
        <p:spPr>
          <a:xfrm flipH="1">
            <a:off x="3858895" y="5231130"/>
            <a:ext cx="1066800" cy="0"/>
          </a:xfrm>
          <a:prstGeom prst="line">
            <a:avLst/>
          </a:prstGeom>
          <a:ln w="28575" cap="flat" cmpd="sng">
            <a:solidFill>
              <a:schemeClr val="tx1"/>
            </a:solidFill>
            <a:prstDash val="solid"/>
            <a:headEnd type="none" w="med" len="med"/>
            <a:tailEnd type="triangle" w="med" len="med"/>
          </a:ln>
        </p:spPr>
      </p:sp>
      <p:sp>
        <p:nvSpPr>
          <p:cNvPr id="123966" name="Line 67"/>
          <p:cNvSpPr/>
          <p:nvPr/>
        </p:nvSpPr>
        <p:spPr>
          <a:xfrm flipH="1">
            <a:off x="3858895" y="6069330"/>
            <a:ext cx="1066800" cy="0"/>
          </a:xfrm>
          <a:prstGeom prst="line">
            <a:avLst/>
          </a:prstGeom>
          <a:ln w="28575" cap="flat" cmpd="sng">
            <a:solidFill>
              <a:schemeClr val="tx1"/>
            </a:solidFill>
            <a:prstDash val="solid"/>
            <a:headEnd type="triangle" w="med" len="med"/>
            <a:tailEnd type="none" w="med" len="med"/>
          </a:ln>
        </p:spPr>
      </p:sp>
      <p:sp>
        <p:nvSpPr>
          <p:cNvPr id="123967" name="Text Box 68"/>
          <p:cNvSpPr txBox="1"/>
          <p:nvPr/>
        </p:nvSpPr>
        <p:spPr>
          <a:xfrm>
            <a:off x="3973195" y="4850130"/>
            <a:ext cx="8382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INTR</a:t>
            </a:r>
            <a:endParaRPr lang="en-US" altLang="zh-CN" sz="2000" b="1" baseline="-25000" dirty="0">
              <a:latin typeface="宋体" panose="02010600030101010101" pitchFamily="2" charset="-122"/>
              <a:ea typeface="宋体" panose="02010600030101010101" pitchFamily="2" charset="-122"/>
            </a:endParaRPr>
          </a:p>
        </p:txBody>
      </p:sp>
      <p:sp>
        <p:nvSpPr>
          <p:cNvPr id="123968" name="Text Box 69"/>
          <p:cNvSpPr txBox="1"/>
          <p:nvPr/>
        </p:nvSpPr>
        <p:spPr>
          <a:xfrm>
            <a:off x="3973195" y="5688330"/>
            <a:ext cx="8382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INTA</a:t>
            </a:r>
            <a:endParaRPr lang="en-US" altLang="zh-CN" sz="2000" b="1" baseline="-25000" dirty="0">
              <a:latin typeface="宋体" panose="02010600030101010101" pitchFamily="2" charset="-122"/>
              <a:ea typeface="宋体" panose="02010600030101010101" pitchFamily="2" charset="-122"/>
            </a:endParaRPr>
          </a:p>
        </p:txBody>
      </p:sp>
      <p:sp>
        <p:nvSpPr>
          <p:cNvPr id="123969" name="Text Box 70"/>
          <p:cNvSpPr txBox="1"/>
          <p:nvPr/>
        </p:nvSpPr>
        <p:spPr>
          <a:xfrm>
            <a:off x="1191895" y="3173730"/>
            <a:ext cx="3810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⑤</a:t>
            </a:r>
          </a:p>
        </p:txBody>
      </p:sp>
      <p:sp>
        <p:nvSpPr>
          <p:cNvPr id="123970" name="Text Box 71"/>
          <p:cNvSpPr txBox="1"/>
          <p:nvPr/>
        </p:nvSpPr>
        <p:spPr>
          <a:xfrm>
            <a:off x="5687695" y="3859530"/>
            <a:ext cx="3810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③</a:t>
            </a:r>
          </a:p>
        </p:txBody>
      </p:sp>
      <p:sp>
        <p:nvSpPr>
          <p:cNvPr id="123971" name="Text Box 72"/>
          <p:cNvSpPr txBox="1"/>
          <p:nvPr/>
        </p:nvSpPr>
        <p:spPr>
          <a:xfrm>
            <a:off x="4239895" y="5307330"/>
            <a:ext cx="3810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①</a:t>
            </a:r>
          </a:p>
        </p:txBody>
      </p:sp>
      <p:sp>
        <p:nvSpPr>
          <p:cNvPr id="123972" name="Text Box 73"/>
          <p:cNvSpPr txBox="1"/>
          <p:nvPr/>
        </p:nvSpPr>
        <p:spPr>
          <a:xfrm>
            <a:off x="4239895" y="6145530"/>
            <a:ext cx="3810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②</a:t>
            </a:r>
          </a:p>
        </p:txBody>
      </p:sp>
      <p:sp>
        <p:nvSpPr>
          <p:cNvPr id="123973" name="Text Box 74"/>
          <p:cNvSpPr txBox="1"/>
          <p:nvPr/>
        </p:nvSpPr>
        <p:spPr>
          <a:xfrm>
            <a:off x="1572895" y="5383530"/>
            <a:ext cx="3810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④</a:t>
            </a:r>
          </a:p>
        </p:txBody>
      </p:sp>
      <p:sp>
        <p:nvSpPr>
          <p:cNvPr id="123974" name="Text Box 75"/>
          <p:cNvSpPr txBox="1"/>
          <p:nvPr/>
        </p:nvSpPr>
        <p:spPr>
          <a:xfrm>
            <a:off x="1572895" y="6221730"/>
            <a:ext cx="3810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⑦</a:t>
            </a:r>
          </a:p>
        </p:txBody>
      </p:sp>
      <p:sp>
        <p:nvSpPr>
          <p:cNvPr id="123975" name="Text Box 76"/>
          <p:cNvSpPr txBox="1"/>
          <p:nvPr/>
        </p:nvSpPr>
        <p:spPr>
          <a:xfrm>
            <a:off x="2487295" y="3935730"/>
            <a:ext cx="15240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latin typeface="宋体" panose="02010600030101010101" pitchFamily="2" charset="-122"/>
                <a:ea typeface="宋体" panose="02010600030101010101" pitchFamily="2" charset="-122"/>
              </a:rPr>
              <a:t>⑥ </a:t>
            </a:r>
            <a:r>
              <a:rPr lang="zh-CN" altLang="en-US" sz="2000" b="1" dirty="0">
                <a:latin typeface="宋体" panose="02010600030101010101" pitchFamily="2" charset="-122"/>
                <a:ea typeface="宋体" panose="02010600030101010101" pitchFamily="2" charset="-122"/>
              </a:rPr>
              <a:t>中断服务</a:t>
            </a:r>
          </a:p>
        </p:txBody>
      </p:sp>
      <p:sp>
        <p:nvSpPr>
          <p:cNvPr id="112717" name="Line 77"/>
          <p:cNvSpPr/>
          <p:nvPr/>
        </p:nvSpPr>
        <p:spPr>
          <a:xfrm flipH="1">
            <a:off x="3858895" y="5231130"/>
            <a:ext cx="1066800" cy="0"/>
          </a:xfrm>
          <a:prstGeom prst="line">
            <a:avLst/>
          </a:prstGeom>
          <a:ln w="28575" cap="flat" cmpd="sng">
            <a:solidFill>
              <a:srgbClr val="7030A0"/>
            </a:solidFill>
            <a:prstDash val="solid"/>
            <a:headEnd type="none" w="med" len="med"/>
            <a:tailEnd type="triangle" w="med" len="med"/>
          </a:ln>
        </p:spPr>
      </p:sp>
      <p:sp>
        <p:nvSpPr>
          <p:cNvPr id="112718" name="Line 78"/>
          <p:cNvSpPr/>
          <p:nvPr/>
        </p:nvSpPr>
        <p:spPr>
          <a:xfrm flipH="1">
            <a:off x="3858895" y="6069330"/>
            <a:ext cx="1066800" cy="0"/>
          </a:xfrm>
          <a:prstGeom prst="line">
            <a:avLst/>
          </a:prstGeom>
          <a:ln w="28575" cap="flat" cmpd="sng">
            <a:solidFill>
              <a:srgbClr val="7030A0"/>
            </a:solidFill>
            <a:prstDash val="solid"/>
            <a:headEnd type="triangle" w="med" len="med"/>
            <a:tailEnd type="none" w="med" len="med"/>
          </a:ln>
        </p:spPr>
      </p:sp>
      <p:sp>
        <p:nvSpPr>
          <p:cNvPr id="112719" name="Line 79"/>
          <p:cNvSpPr/>
          <p:nvPr/>
        </p:nvSpPr>
        <p:spPr>
          <a:xfrm flipV="1">
            <a:off x="5535295" y="3707130"/>
            <a:ext cx="0" cy="685800"/>
          </a:xfrm>
          <a:prstGeom prst="line">
            <a:avLst/>
          </a:prstGeom>
          <a:ln w="57150" cap="flat" cmpd="sng">
            <a:solidFill>
              <a:srgbClr val="7030A0"/>
            </a:solidFill>
            <a:prstDash val="solid"/>
            <a:headEnd type="none" w="med" len="med"/>
            <a:tailEnd type="triangle" w="med" len="med"/>
          </a:ln>
        </p:spPr>
      </p:sp>
      <p:sp>
        <p:nvSpPr>
          <p:cNvPr id="112722" name="Line 82"/>
          <p:cNvSpPr/>
          <p:nvPr/>
        </p:nvSpPr>
        <p:spPr>
          <a:xfrm flipV="1">
            <a:off x="5535295" y="2640330"/>
            <a:ext cx="0" cy="685800"/>
          </a:xfrm>
          <a:prstGeom prst="line">
            <a:avLst/>
          </a:prstGeom>
          <a:ln w="57150" cap="flat" cmpd="sng">
            <a:solidFill>
              <a:srgbClr val="7030A0"/>
            </a:solidFill>
            <a:prstDash val="solid"/>
            <a:headEnd type="none" w="med" len="med"/>
            <a:tailEnd type="none" w="med" len="med"/>
          </a:ln>
        </p:spPr>
      </p:sp>
      <p:sp>
        <p:nvSpPr>
          <p:cNvPr id="112723" name="Line 83"/>
          <p:cNvSpPr/>
          <p:nvPr/>
        </p:nvSpPr>
        <p:spPr>
          <a:xfrm flipH="1">
            <a:off x="4087495" y="2640330"/>
            <a:ext cx="1447800" cy="0"/>
          </a:xfrm>
          <a:prstGeom prst="line">
            <a:avLst/>
          </a:prstGeom>
          <a:ln w="57150" cap="flat" cmpd="sng">
            <a:solidFill>
              <a:srgbClr val="7030A0"/>
            </a:solidFill>
            <a:prstDash val="solid"/>
            <a:headEnd type="none" w="med" len="med"/>
            <a:tailEnd type="triangle" w="med" len="med"/>
          </a:ln>
        </p:spPr>
      </p:sp>
      <p:sp>
        <p:nvSpPr>
          <p:cNvPr id="112724" name="Line 84"/>
          <p:cNvSpPr/>
          <p:nvPr/>
        </p:nvSpPr>
        <p:spPr>
          <a:xfrm>
            <a:off x="1344295" y="5764530"/>
            <a:ext cx="914400" cy="0"/>
          </a:xfrm>
          <a:prstGeom prst="line">
            <a:avLst/>
          </a:prstGeom>
          <a:ln w="57150" cap="flat" cmpd="sng">
            <a:solidFill>
              <a:srgbClr val="7030A0"/>
            </a:solidFill>
            <a:prstDash val="solid"/>
            <a:headEnd type="triangle" w="med" len="med"/>
            <a:tailEnd type="none" w="med" len="med"/>
          </a:ln>
        </p:spPr>
      </p:sp>
      <p:sp>
        <p:nvSpPr>
          <p:cNvPr id="112725" name="Line 85"/>
          <p:cNvSpPr/>
          <p:nvPr/>
        </p:nvSpPr>
        <p:spPr>
          <a:xfrm flipH="1">
            <a:off x="1649095" y="2487930"/>
            <a:ext cx="762000" cy="0"/>
          </a:xfrm>
          <a:prstGeom prst="line">
            <a:avLst/>
          </a:prstGeom>
          <a:ln w="57150" cap="flat" cmpd="sng">
            <a:solidFill>
              <a:srgbClr val="7030A0"/>
            </a:solidFill>
            <a:prstDash val="solid"/>
            <a:headEnd type="none" w="med" len="med"/>
            <a:tailEnd type="none" w="med" len="med"/>
          </a:ln>
        </p:spPr>
      </p:sp>
      <p:sp>
        <p:nvSpPr>
          <p:cNvPr id="112726" name="Line 86"/>
          <p:cNvSpPr/>
          <p:nvPr/>
        </p:nvSpPr>
        <p:spPr>
          <a:xfrm>
            <a:off x="1649095" y="2487930"/>
            <a:ext cx="0" cy="2819400"/>
          </a:xfrm>
          <a:prstGeom prst="line">
            <a:avLst/>
          </a:prstGeom>
          <a:ln w="57150" cap="flat" cmpd="sng">
            <a:solidFill>
              <a:srgbClr val="7030A0"/>
            </a:solidFill>
            <a:prstDash val="solid"/>
            <a:headEnd type="none" w="med" len="med"/>
            <a:tailEnd type="none" w="med" len="med"/>
          </a:ln>
        </p:spPr>
      </p:sp>
      <p:sp>
        <p:nvSpPr>
          <p:cNvPr id="112727" name="Line 87"/>
          <p:cNvSpPr/>
          <p:nvPr/>
        </p:nvSpPr>
        <p:spPr>
          <a:xfrm>
            <a:off x="1649095" y="5307330"/>
            <a:ext cx="609600" cy="0"/>
          </a:xfrm>
          <a:prstGeom prst="line">
            <a:avLst/>
          </a:prstGeom>
          <a:ln w="57150" cap="flat" cmpd="sng">
            <a:solidFill>
              <a:srgbClr val="7030A0"/>
            </a:solidFill>
            <a:prstDash val="solid"/>
            <a:headEnd type="none" w="med" len="med"/>
            <a:tailEnd type="triangle" w="med" len="med"/>
          </a:ln>
        </p:spPr>
      </p:sp>
      <p:sp>
        <p:nvSpPr>
          <p:cNvPr id="112728" name="Text Box 88"/>
          <p:cNvSpPr txBox="1"/>
          <p:nvPr/>
        </p:nvSpPr>
        <p:spPr>
          <a:xfrm>
            <a:off x="2487295" y="3935730"/>
            <a:ext cx="1524000" cy="304800"/>
          </a:xfrm>
          <a:prstGeom prst="rect">
            <a:avLst/>
          </a:prstGeom>
          <a:noFill/>
          <a:ln w="2857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solidFill>
                  <a:srgbClr val="7030A0"/>
                </a:solidFill>
                <a:latin typeface="宋体" panose="02010600030101010101" pitchFamily="2" charset="-122"/>
                <a:ea typeface="宋体" panose="02010600030101010101" pitchFamily="2" charset="-122"/>
              </a:rPr>
              <a:t>⑥ </a:t>
            </a:r>
            <a:r>
              <a:rPr lang="zh-CN" altLang="en-US" sz="2000" b="1" dirty="0">
                <a:solidFill>
                  <a:srgbClr val="7030A0"/>
                </a:solidFill>
                <a:latin typeface="宋体" panose="02010600030101010101" pitchFamily="2" charset="-122"/>
                <a:ea typeface="宋体" panose="02010600030101010101" pitchFamily="2" charset="-122"/>
              </a:rPr>
              <a:t>中断服务</a:t>
            </a:r>
          </a:p>
        </p:txBody>
      </p:sp>
      <p:sp>
        <p:nvSpPr>
          <p:cNvPr id="112729" name="Line 89"/>
          <p:cNvSpPr/>
          <p:nvPr/>
        </p:nvSpPr>
        <p:spPr>
          <a:xfrm>
            <a:off x="1344295" y="6145530"/>
            <a:ext cx="914400" cy="0"/>
          </a:xfrm>
          <a:prstGeom prst="line">
            <a:avLst/>
          </a:prstGeom>
          <a:ln w="57150" cap="flat" cmpd="sng">
            <a:solidFill>
              <a:srgbClr val="7030A0"/>
            </a:solidFill>
            <a:prstDash val="solid"/>
            <a:headEnd type="none" w="med" len="med"/>
            <a:tailEnd type="triangle" w="med" len="med"/>
          </a:ln>
        </p:spPr>
      </p:sp>
      <p:sp>
        <p:nvSpPr>
          <p:cNvPr id="123987"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156</a:t>
            </a:fld>
            <a:endParaRPr lang="en-US" altLang="zh-CN" sz="1400" dirty="0">
              <a:latin typeface="Arial" panose="020B0604020202020204" pitchFamily="34" charset="0"/>
              <a:ea typeface="宋体" panose="02010600030101010101" pitchFamily="2" charset="-122"/>
            </a:endParaRPr>
          </a:p>
        </p:txBody>
      </p:sp>
      <p:sp>
        <p:nvSpPr>
          <p:cNvPr id="3" name="文本框 2"/>
          <p:cNvSpPr txBox="1"/>
          <p:nvPr/>
        </p:nvSpPr>
        <p:spPr>
          <a:xfrm>
            <a:off x="4500245" y="116840"/>
            <a:ext cx="4572000" cy="2306955"/>
          </a:xfrm>
          <a:prstGeom prst="rect">
            <a:avLst/>
          </a:prstGeom>
          <a:noFill/>
        </p:spPr>
        <p:txBody>
          <a:bodyPr wrap="square" rtlCol="0" anchor="t">
            <a:spAutoFit/>
          </a:bodyPr>
          <a:lstStyle/>
          <a:p>
            <a:pPr marL="0" indent="0" eaLnBrk="1" hangingPunct="1">
              <a:buSzPct val="70000"/>
              <a:buNone/>
            </a:pPr>
            <a:r>
              <a:rPr kumimoji="1" lang="en-US" altLang="zh-CN" sz="1600" dirty="0">
                <a:highlight>
                  <a:srgbClr val="FFFF00"/>
                </a:highlight>
                <a:latin typeface="微软雅黑" panose="020B0503020204020204" pitchFamily="34" charset="-122"/>
                <a:ea typeface="微软雅黑" panose="020B0503020204020204" pitchFamily="34" charset="-122"/>
                <a:sym typeface="+mn-ea"/>
              </a:rPr>
              <a:t>⑴ </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中断源提出中断请求。</a:t>
            </a:r>
            <a:endParaRPr kumimoji="1" lang="zh-CN" altLang="en-US" sz="1600" kern="1200" dirty="0">
              <a:highlight>
                <a:srgbClr val="FFFF00"/>
              </a:highlight>
              <a:latin typeface="微软雅黑" panose="020B0503020204020204" pitchFamily="34" charset="-122"/>
              <a:ea typeface="微软雅黑" panose="020B0503020204020204" pitchFamily="34" charset="-122"/>
              <a:cs typeface="+mn-cs"/>
            </a:endParaRPr>
          </a:p>
          <a:p>
            <a:pPr marL="0" indent="0" eaLnBrk="1" hangingPunct="1">
              <a:buSzPct val="70000"/>
              <a:buNone/>
            </a:pPr>
            <a:r>
              <a:rPr kumimoji="1" lang="zh-CN" altLang="en-US" sz="1600" dirty="0">
                <a:highlight>
                  <a:srgbClr val="FFFF00"/>
                </a:highlight>
                <a:latin typeface="微软雅黑" panose="020B0503020204020204" pitchFamily="34" charset="-122"/>
                <a:ea typeface="微软雅黑" panose="020B0503020204020204" pitchFamily="34" charset="-122"/>
                <a:sym typeface="+mn-ea"/>
              </a:rPr>
              <a:t>⑵ 若</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CPU</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允许中断，则发出中断回答信号。</a:t>
            </a:r>
            <a:endParaRPr kumimoji="1" lang="zh-CN" altLang="en-US" sz="1600" kern="1200" dirty="0">
              <a:highlight>
                <a:srgbClr val="FFFF00"/>
              </a:highlight>
              <a:latin typeface="微软雅黑" panose="020B0503020204020204" pitchFamily="34" charset="-122"/>
              <a:ea typeface="微软雅黑" panose="020B0503020204020204" pitchFamily="34" charset="-122"/>
              <a:cs typeface="+mn-cs"/>
            </a:endParaRPr>
          </a:p>
          <a:p>
            <a:pPr marL="0" indent="0" eaLnBrk="1" hangingPunct="1">
              <a:buSzPct val="70000"/>
              <a:buNone/>
            </a:pPr>
            <a:r>
              <a:rPr kumimoji="1" lang="zh-CN" altLang="en-US" sz="1600" dirty="0">
                <a:highlight>
                  <a:srgbClr val="FFFF00"/>
                </a:highlight>
                <a:latin typeface="微软雅黑" panose="020B0503020204020204" pitchFamily="34" charset="-122"/>
                <a:ea typeface="微软雅黑" panose="020B0503020204020204" pitchFamily="34" charset="-122"/>
                <a:sym typeface="+mn-ea"/>
              </a:rPr>
              <a:t>⑶ 优先级编码电路形成优先级最高的中断请求的中断向量地址存入中断向量地址寄存器</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VAR</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a:t>
            </a:r>
            <a:endParaRPr kumimoji="1" lang="zh-CN" altLang="en-US" sz="1600" kern="1200" dirty="0">
              <a:highlight>
                <a:srgbClr val="FFFF00"/>
              </a:highlight>
              <a:latin typeface="微软雅黑" panose="020B0503020204020204" pitchFamily="34" charset="-122"/>
              <a:ea typeface="微软雅黑" panose="020B0503020204020204" pitchFamily="34" charset="-122"/>
              <a:cs typeface="+mn-cs"/>
            </a:endParaRPr>
          </a:p>
          <a:p>
            <a:pPr marL="0" indent="0" eaLnBrk="1" hangingPunct="1">
              <a:buSzPct val="70000"/>
              <a:buNone/>
            </a:pPr>
            <a:r>
              <a:rPr kumimoji="1" lang="zh-CN" altLang="en-US" sz="1600" dirty="0">
                <a:highlight>
                  <a:srgbClr val="FFFF00"/>
                </a:highlight>
                <a:latin typeface="微软雅黑" panose="020B0503020204020204" pitchFamily="34" charset="-122"/>
                <a:ea typeface="微软雅黑" panose="020B0503020204020204" pitchFamily="34" charset="-122"/>
                <a:sym typeface="+mn-ea"/>
              </a:rPr>
              <a:t>⑷ 保护断点和现场，</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PC</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PSW</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入栈。</a:t>
            </a:r>
            <a:endParaRPr kumimoji="1" lang="zh-CN" altLang="en-US" sz="1600" kern="1200" dirty="0">
              <a:highlight>
                <a:srgbClr val="FFFF00"/>
              </a:highlight>
              <a:latin typeface="微软雅黑" panose="020B0503020204020204" pitchFamily="34" charset="-122"/>
              <a:ea typeface="微软雅黑" panose="020B0503020204020204" pitchFamily="34" charset="-122"/>
              <a:cs typeface="+mn-cs"/>
            </a:endParaRPr>
          </a:p>
          <a:p>
            <a:pPr marL="0" indent="0" eaLnBrk="1" hangingPunct="1">
              <a:buSzPct val="70000"/>
              <a:buNone/>
            </a:pPr>
            <a:r>
              <a:rPr kumimoji="1" lang="zh-CN" altLang="en-US" sz="1600" dirty="0">
                <a:highlight>
                  <a:srgbClr val="FFFF00"/>
                </a:highlight>
                <a:latin typeface="微软雅黑" panose="020B0503020204020204" pitchFamily="34" charset="-122"/>
                <a:ea typeface="微软雅黑" panose="020B0503020204020204" pitchFamily="34" charset="-122"/>
                <a:sym typeface="+mn-ea"/>
              </a:rPr>
              <a:t>⑸ 根据中断向量地址，将对应的中断服务程序入口地址和</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PSW</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送入</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PC</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和</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PSR</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a:t>
            </a:r>
            <a:endParaRPr kumimoji="1" lang="zh-CN" altLang="en-US" sz="1600" kern="1200" dirty="0">
              <a:highlight>
                <a:srgbClr val="FFFF00"/>
              </a:highlight>
              <a:latin typeface="微软雅黑" panose="020B0503020204020204" pitchFamily="34" charset="-122"/>
              <a:ea typeface="微软雅黑" panose="020B0503020204020204" pitchFamily="34" charset="-122"/>
              <a:cs typeface="+mn-cs"/>
            </a:endParaRPr>
          </a:p>
          <a:p>
            <a:pPr marL="0" indent="0" eaLnBrk="1" hangingPunct="1">
              <a:buSzPct val="70000"/>
              <a:buNone/>
            </a:pPr>
            <a:r>
              <a:rPr kumimoji="1" lang="zh-CN" altLang="en-US" sz="1600" dirty="0">
                <a:highlight>
                  <a:srgbClr val="FFFF00"/>
                </a:highlight>
                <a:latin typeface="微软雅黑" panose="020B0503020204020204" pitchFamily="34" charset="-122"/>
                <a:ea typeface="微软雅黑" panose="020B0503020204020204" pitchFamily="34" charset="-122"/>
                <a:sym typeface="+mn-ea"/>
              </a:rPr>
              <a:t>⑹ 转入中断服务程序，进行中断服务。</a:t>
            </a:r>
            <a:endParaRPr kumimoji="1" lang="zh-CN" altLang="en-US" sz="1600" kern="1200" dirty="0">
              <a:highlight>
                <a:srgbClr val="FFFF00"/>
              </a:highlight>
              <a:latin typeface="微软雅黑" panose="020B0503020204020204" pitchFamily="34" charset="-122"/>
              <a:ea typeface="微软雅黑" panose="020B0503020204020204" pitchFamily="34" charset="-122"/>
              <a:cs typeface="+mn-cs"/>
            </a:endParaRPr>
          </a:p>
          <a:p>
            <a:pPr marL="0" indent="0" eaLnBrk="1" hangingPunct="1">
              <a:buSzPct val="70000"/>
              <a:buNone/>
            </a:pPr>
            <a:r>
              <a:rPr kumimoji="1" lang="zh-CN" altLang="en-US" sz="1600" dirty="0">
                <a:highlight>
                  <a:srgbClr val="FFFF00"/>
                </a:highlight>
                <a:latin typeface="微软雅黑" panose="020B0503020204020204" pitchFamily="34" charset="-122"/>
                <a:ea typeface="微软雅黑" panose="020B0503020204020204" pitchFamily="34" charset="-122"/>
                <a:sym typeface="+mn-ea"/>
              </a:rPr>
              <a:t>⑺ 中断返回，将保存的</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PC</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和</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PSW</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弹回</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PC</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和</a:t>
            </a:r>
            <a:r>
              <a:rPr kumimoji="1" lang="en-US" altLang="zh-CN" sz="1600" dirty="0">
                <a:highlight>
                  <a:srgbClr val="FFFF00"/>
                </a:highlight>
                <a:latin typeface="微软雅黑" panose="020B0503020204020204" pitchFamily="34" charset="-122"/>
                <a:ea typeface="微软雅黑" panose="020B0503020204020204" pitchFamily="34" charset="-122"/>
                <a:sym typeface="+mn-ea"/>
              </a:rPr>
              <a:t>PSR</a:t>
            </a:r>
            <a:r>
              <a:rPr kumimoji="1" lang="zh-CN" altLang="en-US" sz="1600" dirty="0">
                <a:highlight>
                  <a:srgbClr val="FFFF00"/>
                </a:highlight>
                <a:latin typeface="微软雅黑" panose="020B0503020204020204" pitchFamily="34" charset="-122"/>
                <a:ea typeface="微软雅黑" panose="020B0503020204020204" pitchFamily="34" charset="-122"/>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112717"/>
                                        </p:tgtEl>
                                        <p:attrNameLst>
                                          <p:attrName>style.visibility</p:attrName>
                                        </p:attrNameLst>
                                      </p:cBhvr>
                                      <p:to>
                                        <p:strVal val="visible"/>
                                      </p:to>
                                    </p:set>
                                    <p:anim calcmode="lin" valueType="num">
                                      <p:cBhvr>
                                        <p:cTn id="7" dur="500" fill="hold"/>
                                        <p:tgtEl>
                                          <p:spTgt spid="112717"/>
                                        </p:tgtEl>
                                        <p:attrNameLst>
                                          <p:attrName>ppt_x</p:attrName>
                                        </p:attrNameLst>
                                      </p:cBhvr>
                                      <p:tavLst>
                                        <p:tav tm="0">
                                          <p:val>
                                            <p:strVal val="#ppt_x+#ppt_w/2"/>
                                          </p:val>
                                        </p:tav>
                                        <p:tav tm="100000">
                                          <p:val>
                                            <p:strVal val="#ppt_x"/>
                                          </p:val>
                                        </p:tav>
                                      </p:tavLst>
                                    </p:anim>
                                    <p:anim calcmode="lin" valueType="num">
                                      <p:cBhvr>
                                        <p:cTn id="8" dur="500" fill="hold"/>
                                        <p:tgtEl>
                                          <p:spTgt spid="112717"/>
                                        </p:tgtEl>
                                        <p:attrNameLst>
                                          <p:attrName>ppt_y</p:attrName>
                                        </p:attrNameLst>
                                      </p:cBhvr>
                                      <p:tavLst>
                                        <p:tav tm="0">
                                          <p:val>
                                            <p:strVal val="#ppt_y"/>
                                          </p:val>
                                        </p:tav>
                                        <p:tav tm="100000">
                                          <p:val>
                                            <p:strVal val="#ppt_y"/>
                                          </p:val>
                                        </p:tav>
                                      </p:tavLst>
                                    </p:anim>
                                    <p:anim calcmode="lin" valueType="num">
                                      <p:cBhvr>
                                        <p:cTn id="9" dur="500" fill="hold"/>
                                        <p:tgtEl>
                                          <p:spTgt spid="112717"/>
                                        </p:tgtEl>
                                        <p:attrNameLst>
                                          <p:attrName>ppt_w</p:attrName>
                                        </p:attrNameLst>
                                      </p:cBhvr>
                                      <p:tavLst>
                                        <p:tav tm="0">
                                          <p:val>
                                            <p:fltVal val="0"/>
                                          </p:val>
                                        </p:tav>
                                        <p:tav tm="100000">
                                          <p:val>
                                            <p:strVal val="#ppt_w"/>
                                          </p:val>
                                        </p:tav>
                                      </p:tavLst>
                                    </p:anim>
                                    <p:anim calcmode="lin" valueType="num">
                                      <p:cBhvr>
                                        <p:cTn id="10" dur="500" fill="hold"/>
                                        <p:tgtEl>
                                          <p:spTgt spid="11271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112718"/>
                                        </p:tgtEl>
                                        <p:attrNameLst>
                                          <p:attrName>style.visibility</p:attrName>
                                        </p:attrNameLst>
                                      </p:cBhvr>
                                      <p:to>
                                        <p:strVal val="visible"/>
                                      </p:to>
                                    </p:set>
                                    <p:anim calcmode="lin" valueType="num">
                                      <p:cBhvr>
                                        <p:cTn id="15" dur="500" fill="hold"/>
                                        <p:tgtEl>
                                          <p:spTgt spid="112718"/>
                                        </p:tgtEl>
                                        <p:attrNameLst>
                                          <p:attrName>ppt_x</p:attrName>
                                        </p:attrNameLst>
                                      </p:cBhvr>
                                      <p:tavLst>
                                        <p:tav tm="0">
                                          <p:val>
                                            <p:strVal val="#ppt_x-#ppt_w/2"/>
                                          </p:val>
                                        </p:tav>
                                        <p:tav tm="100000">
                                          <p:val>
                                            <p:strVal val="#ppt_x"/>
                                          </p:val>
                                        </p:tav>
                                      </p:tavLst>
                                    </p:anim>
                                    <p:anim calcmode="lin" valueType="num">
                                      <p:cBhvr>
                                        <p:cTn id="16" dur="500" fill="hold"/>
                                        <p:tgtEl>
                                          <p:spTgt spid="112718"/>
                                        </p:tgtEl>
                                        <p:attrNameLst>
                                          <p:attrName>ppt_y</p:attrName>
                                        </p:attrNameLst>
                                      </p:cBhvr>
                                      <p:tavLst>
                                        <p:tav tm="0">
                                          <p:val>
                                            <p:strVal val="#ppt_y"/>
                                          </p:val>
                                        </p:tav>
                                        <p:tav tm="100000">
                                          <p:val>
                                            <p:strVal val="#ppt_y"/>
                                          </p:val>
                                        </p:tav>
                                      </p:tavLst>
                                    </p:anim>
                                    <p:anim calcmode="lin" valueType="num">
                                      <p:cBhvr>
                                        <p:cTn id="17" dur="500" fill="hold"/>
                                        <p:tgtEl>
                                          <p:spTgt spid="112718"/>
                                        </p:tgtEl>
                                        <p:attrNameLst>
                                          <p:attrName>ppt_w</p:attrName>
                                        </p:attrNameLst>
                                      </p:cBhvr>
                                      <p:tavLst>
                                        <p:tav tm="0">
                                          <p:val>
                                            <p:fltVal val="0"/>
                                          </p:val>
                                        </p:tav>
                                        <p:tav tm="100000">
                                          <p:val>
                                            <p:strVal val="#ppt_w"/>
                                          </p:val>
                                        </p:tav>
                                      </p:tavLst>
                                    </p:anim>
                                    <p:anim calcmode="lin" valueType="num">
                                      <p:cBhvr>
                                        <p:cTn id="18" dur="500" fill="hold"/>
                                        <p:tgtEl>
                                          <p:spTgt spid="11271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nodeType="clickEffect">
                                  <p:stCondLst>
                                    <p:cond delay="0"/>
                                  </p:stCondLst>
                                  <p:childTnLst>
                                    <p:set>
                                      <p:cBhvr>
                                        <p:cTn id="22" dur="1" fill="hold">
                                          <p:stCondLst>
                                            <p:cond delay="0"/>
                                          </p:stCondLst>
                                        </p:cTn>
                                        <p:tgtEl>
                                          <p:spTgt spid="112719"/>
                                        </p:tgtEl>
                                        <p:attrNameLst>
                                          <p:attrName>style.visibility</p:attrName>
                                        </p:attrNameLst>
                                      </p:cBhvr>
                                      <p:to>
                                        <p:strVal val="visible"/>
                                      </p:to>
                                    </p:set>
                                    <p:anim calcmode="lin" valueType="num">
                                      <p:cBhvr>
                                        <p:cTn id="23" dur="500" fill="hold"/>
                                        <p:tgtEl>
                                          <p:spTgt spid="112719"/>
                                        </p:tgtEl>
                                        <p:attrNameLst>
                                          <p:attrName>ppt_x</p:attrName>
                                        </p:attrNameLst>
                                      </p:cBhvr>
                                      <p:tavLst>
                                        <p:tav tm="0">
                                          <p:val>
                                            <p:strVal val="#ppt_x"/>
                                          </p:val>
                                        </p:tav>
                                        <p:tav tm="100000">
                                          <p:val>
                                            <p:strVal val="#ppt_x"/>
                                          </p:val>
                                        </p:tav>
                                      </p:tavLst>
                                    </p:anim>
                                    <p:anim calcmode="lin" valueType="num">
                                      <p:cBhvr>
                                        <p:cTn id="24" dur="500" fill="hold"/>
                                        <p:tgtEl>
                                          <p:spTgt spid="112719"/>
                                        </p:tgtEl>
                                        <p:attrNameLst>
                                          <p:attrName>ppt_y</p:attrName>
                                        </p:attrNameLst>
                                      </p:cBhvr>
                                      <p:tavLst>
                                        <p:tav tm="0">
                                          <p:val>
                                            <p:strVal val="#ppt_y+#ppt_h/2"/>
                                          </p:val>
                                        </p:tav>
                                        <p:tav tm="100000">
                                          <p:val>
                                            <p:strVal val="#ppt_y"/>
                                          </p:val>
                                        </p:tav>
                                      </p:tavLst>
                                    </p:anim>
                                    <p:anim calcmode="lin" valueType="num">
                                      <p:cBhvr>
                                        <p:cTn id="25" dur="500" fill="hold"/>
                                        <p:tgtEl>
                                          <p:spTgt spid="112719"/>
                                        </p:tgtEl>
                                        <p:attrNameLst>
                                          <p:attrName>ppt_w</p:attrName>
                                        </p:attrNameLst>
                                      </p:cBhvr>
                                      <p:tavLst>
                                        <p:tav tm="0">
                                          <p:val>
                                            <p:strVal val="#ppt_w"/>
                                          </p:val>
                                        </p:tav>
                                        <p:tav tm="100000">
                                          <p:val>
                                            <p:strVal val="#ppt_w"/>
                                          </p:val>
                                        </p:tav>
                                      </p:tavLst>
                                    </p:anim>
                                    <p:anim calcmode="lin" valueType="num">
                                      <p:cBhvr>
                                        <p:cTn id="26" dur="500" fill="hold"/>
                                        <p:tgtEl>
                                          <p:spTgt spid="11271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childTnLst>
                                    <p:set>
                                      <p:cBhvr>
                                        <p:cTn id="30" dur="1" fill="hold">
                                          <p:stCondLst>
                                            <p:cond delay="0"/>
                                          </p:stCondLst>
                                        </p:cTn>
                                        <p:tgtEl>
                                          <p:spTgt spid="112722"/>
                                        </p:tgtEl>
                                        <p:attrNameLst>
                                          <p:attrName>style.visibility</p:attrName>
                                        </p:attrNameLst>
                                      </p:cBhvr>
                                      <p:to>
                                        <p:strVal val="visible"/>
                                      </p:to>
                                    </p:set>
                                    <p:anim calcmode="lin" valueType="num">
                                      <p:cBhvr>
                                        <p:cTn id="31" dur="500" fill="hold"/>
                                        <p:tgtEl>
                                          <p:spTgt spid="112722"/>
                                        </p:tgtEl>
                                        <p:attrNameLst>
                                          <p:attrName>ppt_x</p:attrName>
                                        </p:attrNameLst>
                                      </p:cBhvr>
                                      <p:tavLst>
                                        <p:tav tm="0">
                                          <p:val>
                                            <p:strVal val="#ppt_x"/>
                                          </p:val>
                                        </p:tav>
                                        <p:tav tm="100000">
                                          <p:val>
                                            <p:strVal val="#ppt_x"/>
                                          </p:val>
                                        </p:tav>
                                      </p:tavLst>
                                    </p:anim>
                                    <p:anim calcmode="lin" valueType="num">
                                      <p:cBhvr>
                                        <p:cTn id="32" dur="500" fill="hold"/>
                                        <p:tgtEl>
                                          <p:spTgt spid="112722"/>
                                        </p:tgtEl>
                                        <p:attrNameLst>
                                          <p:attrName>ppt_y</p:attrName>
                                        </p:attrNameLst>
                                      </p:cBhvr>
                                      <p:tavLst>
                                        <p:tav tm="0">
                                          <p:val>
                                            <p:strVal val="#ppt_y+#ppt_h/2"/>
                                          </p:val>
                                        </p:tav>
                                        <p:tav tm="100000">
                                          <p:val>
                                            <p:strVal val="#ppt_y"/>
                                          </p:val>
                                        </p:tav>
                                      </p:tavLst>
                                    </p:anim>
                                    <p:anim calcmode="lin" valueType="num">
                                      <p:cBhvr>
                                        <p:cTn id="33" dur="500" fill="hold"/>
                                        <p:tgtEl>
                                          <p:spTgt spid="112722"/>
                                        </p:tgtEl>
                                        <p:attrNameLst>
                                          <p:attrName>ppt_w</p:attrName>
                                        </p:attrNameLst>
                                      </p:cBhvr>
                                      <p:tavLst>
                                        <p:tav tm="0">
                                          <p:val>
                                            <p:strVal val="#ppt_w"/>
                                          </p:val>
                                        </p:tav>
                                        <p:tav tm="100000">
                                          <p:val>
                                            <p:strVal val="#ppt_w"/>
                                          </p:val>
                                        </p:tav>
                                      </p:tavLst>
                                    </p:anim>
                                    <p:anim calcmode="lin" valueType="num">
                                      <p:cBhvr>
                                        <p:cTn id="34" dur="500" fill="hold"/>
                                        <p:tgtEl>
                                          <p:spTgt spid="112722"/>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2" fill="hold" nodeType="clickEffect">
                                  <p:stCondLst>
                                    <p:cond delay="0"/>
                                  </p:stCondLst>
                                  <p:childTnLst>
                                    <p:set>
                                      <p:cBhvr>
                                        <p:cTn id="38" dur="1" fill="hold">
                                          <p:stCondLst>
                                            <p:cond delay="0"/>
                                          </p:stCondLst>
                                        </p:cTn>
                                        <p:tgtEl>
                                          <p:spTgt spid="112723"/>
                                        </p:tgtEl>
                                        <p:attrNameLst>
                                          <p:attrName>style.visibility</p:attrName>
                                        </p:attrNameLst>
                                      </p:cBhvr>
                                      <p:to>
                                        <p:strVal val="visible"/>
                                      </p:to>
                                    </p:set>
                                    <p:anim calcmode="lin" valueType="num">
                                      <p:cBhvr>
                                        <p:cTn id="39" dur="500" fill="hold"/>
                                        <p:tgtEl>
                                          <p:spTgt spid="112723"/>
                                        </p:tgtEl>
                                        <p:attrNameLst>
                                          <p:attrName>ppt_x</p:attrName>
                                        </p:attrNameLst>
                                      </p:cBhvr>
                                      <p:tavLst>
                                        <p:tav tm="0">
                                          <p:val>
                                            <p:strVal val="#ppt_x+#ppt_w/2"/>
                                          </p:val>
                                        </p:tav>
                                        <p:tav tm="100000">
                                          <p:val>
                                            <p:strVal val="#ppt_x"/>
                                          </p:val>
                                        </p:tav>
                                      </p:tavLst>
                                    </p:anim>
                                    <p:anim calcmode="lin" valueType="num">
                                      <p:cBhvr>
                                        <p:cTn id="40" dur="500" fill="hold"/>
                                        <p:tgtEl>
                                          <p:spTgt spid="112723"/>
                                        </p:tgtEl>
                                        <p:attrNameLst>
                                          <p:attrName>ppt_y</p:attrName>
                                        </p:attrNameLst>
                                      </p:cBhvr>
                                      <p:tavLst>
                                        <p:tav tm="0">
                                          <p:val>
                                            <p:strVal val="#ppt_y"/>
                                          </p:val>
                                        </p:tav>
                                        <p:tav tm="100000">
                                          <p:val>
                                            <p:strVal val="#ppt_y"/>
                                          </p:val>
                                        </p:tav>
                                      </p:tavLst>
                                    </p:anim>
                                    <p:anim calcmode="lin" valueType="num">
                                      <p:cBhvr>
                                        <p:cTn id="41" dur="500" fill="hold"/>
                                        <p:tgtEl>
                                          <p:spTgt spid="112723"/>
                                        </p:tgtEl>
                                        <p:attrNameLst>
                                          <p:attrName>ppt_w</p:attrName>
                                        </p:attrNameLst>
                                      </p:cBhvr>
                                      <p:tavLst>
                                        <p:tav tm="0">
                                          <p:val>
                                            <p:fltVal val="0"/>
                                          </p:val>
                                        </p:tav>
                                        <p:tav tm="100000">
                                          <p:val>
                                            <p:strVal val="#ppt_w"/>
                                          </p:val>
                                        </p:tav>
                                      </p:tavLst>
                                    </p:anim>
                                    <p:anim calcmode="lin" valueType="num">
                                      <p:cBhvr>
                                        <p:cTn id="42" dur="500" fill="hold"/>
                                        <p:tgtEl>
                                          <p:spTgt spid="112723"/>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2" fill="hold" nodeType="clickEffect">
                                  <p:stCondLst>
                                    <p:cond delay="0"/>
                                  </p:stCondLst>
                                  <p:childTnLst>
                                    <p:set>
                                      <p:cBhvr>
                                        <p:cTn id="46" dur="1" fill="hold">
                                          <p:stCondLst>
                                            <p:cond delay="0"/>
                                          </p:stCondLst>
                                        </p:cTn>
                                        <p:tgtEl>
                                          <p:spTgt spid="112724"/>
                                        </p:tgtEl>
                                        <p:attrNameLst>
                                          <p:attrName>style.visibility</p:attrName>
                                        </p:attrNameLst>
                                      </p:cBhvr>
                                      <p:to>
                                        <p:strVal val="visible"/>
                                      </p:to>
                                    </p:set>
                                    <p:anim calcmode="lin" valueType="num">
                                      <p:cBhvr>
                                        <p:cTn id="47" dur="500" fill="hold"/>
                                        <p:tgtEl>
                                          <p:spTgt spid="112724"/>
                                        </p:tgtEl>
                                        <p:attrNameLst>
                                          <p:attrName>ppt_x</p:attrName>
                                        </p:attrNameLst>
                                      </p:cBhvr>
                                      <p:tavLst>
                                        <p:tav tm="0">
                                          <p:val>
                                            <p:strVal val="#ppt_x+#ppt_w/2"/>
                                          </p:val>
                                        </p:tav>
                                        <p:tav tm="100000">
                                          <p:val>
                                            <p:strVal val="#ppt_x"/>
                                          </p:val>
                                        </p:tav>
                                      </p:tavLst>
                                    </p:anim>
                                    <p:anim calcmode="lin" valueType="num">
                                      <p:cBhvr>
                                        <p:cTn id="48" dur="500" fill="hold"/>
                                        <p:tgtEl>
                                          <p:spTgt spid="112724"/>
                                        </p:tgtEl>
                                        <p:attrNameLst>
                                          <p:attrName>ppt_y</p:attrName>
                                        </p:attrNameLst>
                                      </p:cBhvr>
                                      <p:tavLst>
                                        <p:tav tm="0">
                                          <p:val>
                                            <p:strVal val="#ppt_y"/>
                                          </p:val>
                                        </p:tav>
                                        <p:tav tm="100000">
                                          <p:val>
                                            <p:strVal val="#ppt_y"/>
                                          </p:val>
                                        </p:tav>
                                      </p:tavLst>
                                    </p:anim>
                                    <p:anim calcmode="lin" valueType="num">
                                      <p:cBhvr>
                                        <p:cTn id="49" dur="500" fill="hold"/>
                                        <p:tgtEl>
                                          <p:spTgt spid="112724"/>
                                        </p:tgtEl>
                                        <p:attrNameLst>
                                          <p:attrName>ppt_w</p:attrName>
                                        </p:attrNameLst>
                                      </p:cBhvr>
                                      <p:tavLst>
                                        <p:tav tm="0">
                                          <p:val>
                                            <p:fltVal val="0"/>
                                          </p:val>
                                        </p:tav>
                                        <p:tav tm="100000">
                                          <p:val>
                                            <p:strVal val="#ppt_w"/>
                                          </p:val>
                                        </p:tav>
                                      </p:tavLst>
                                    </p:anim>
                                    <p:anim calcmode="lin" valueType="num">
                                      <p:cBhvr>
                                        <p:cTn id="50" dur="500" fill="hold"/>
                                        <p:tgtEl>
                                          <p:spTgt spid="112724"/>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2" fill="hold" nodeType="clickEffect">
                                  <p:stCondLst>
                                    <p:cond delay="0"/>
                                  </p:stCondLst>
                                  <p:childTnLst>
                                    <p:set>
                                      <p:cBhvr>
                                        <p:cTn id="54" dur="1" fill="hold">
                                          <p:stCondLst>
                                            <p:cond delay="0"/>
                                          </p:stCondLst>
                                        </p:cTn>
                                        <p:tgtEl>
                                          <p:spTgt spid="112725"/>
                                        </p:tgtEl>
                                        <p:attrNameLst>
                                          <p:attrName>style.visibility</p:attrName>
                                        </p:attrNameLst>
                                      </p:cBhvr>
                                      <p:to>
                                        <p:strVal val="visible"/>
                                      </p:to>
                                    </p:set>
                                    <p:anim calcmode="lin" valueType="num">
                                      <p:cBhvr>
                                        <p:cTn id="55" dur="500" fill="hold"/>
                                        <p:tgtEl>
                                          <p:spTgt spid="112725"/>
                                        </p:tgtEl>
                                        <p:attrNameLst>
                                          <p:attrName>ppt_x</p:attrName>
                                        </p:attrNameLst>
                                      </p:cBhvr>
                                      <p:tavLst>
                                        <p:tav tm="0">
                                          <p:val>
                                            <p:strVal val="#ppt_x+#ppt_w/2"/>
                                          </p:val>
                                        </p:tav>
                                        <p:tav tm="100000">
                                          <p:val>
                                            <p:strVal val="#ppt_x"/>
                                          </p:val>
                                        </p:tav>
                                      </p:tavLst>
                                    </p:anim>
                                    <p:anim calcmode="lin" valueType="num">
                                      <p:cBhvr>
                                        <p:cTn id="56" dur="500" fill="hold"/>
                                        <p:tgtEl>
                                          <p:spTgt spid="112725"/>
                                        </p:tgtEl>
                                        <p:attrNameLst>
                                          <p:attrName>ppt_y</p:attrName>
                                        </p:attrNameLst>
                                      </p:cBhvr>
                                      <p:tavLst>
                                        <p:tav tm="0">
                                          <p:val>
                                            <p:strVal val="#ppt_y"/>
                                          </p:val>
                                        </p:tav>
                                        <p:tav tm="100000">
                                          <p:val>
                                            <p:strVal val="#ppt_y"/>
                                          </p:val>
                                        </p:tav>
                                      </p:tavLst>
                                    </p:anim>
                                    <p:anim calcmode="lin" valueType="num">
                                      <p:cBhvr>
                                        <p:cTn id="57" dur="500" fill="hold"/>
                                        <p:tgtEl>
                                          <p:spTgt spid="112725"/>
                                        </p:tgtEl>
                                        <p:attrNameLst>
                                          <p:attrName>ppt_w</p:attrName>
                                        </p:attrNameLst>
                                      </p:cBhvr>
                                      <p:tavLst>
                                        <p:tav tm="0">
                                          <p:val>
                                            <p:fltVal val="0"/>
                                          </p:val>
                                        </p:tav>
                                        <p:tav tm="100000">
                                          <p:val>
                                            <p:strVal val="#ppt_w"/>
                                          </p:val>
                                        </p:tav>
                                      </p:tavLst>
                                    </p:anim>
                                    <p:anim calcmode="lin" valueType="num">
                                      <p:cBhvr>
                                        <p:cTn id="58" dur="500" fill="hold"/>
                                        <p:tgtEl>
                                          <p:spTgt spid="112725"/>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nodeType="clickEffect">
                                  <p:stCondLst>
                                    <p:cond delay="0"/>
                                  </p:stCondLst>
                                  <p:childTnLst>
                                    <p:set>
                                      <p:cBhvr>
                                        <p:cTn id="62" dur="1" fill="hold">
                                          <p:stCondLst>
                                            <p:cond delay="0"/>
                                          </p:stCondLst>
                                        </p:cTn>
                                        <p:tgtEl>
                                          <p:spTgt spid="112726"/>
                                        </p:tgtEl>
                                        <p:attrNameLst>
                                          <p:attrName>style.visibility</p:attrName>
                                        </p:attrNameLst>
                                      </p:cBhvr>
                                      <p:to>
                                        <p:strVal val="visible"/>
                                      </p:to>
                                    </p:set>
                                    <p:anim calcmode="lin" valueType="num">
                                      <p:cBhvr>
                                        <p:cTn id="63" dur="500" fill="hold"/>
                                        <p:tgtEl>
                                          <p:spTgt spid="112726"/>
                                        </p:tgtEl>
                                        <p:attrNameLst>
                                          <p:attrName>ppt_x</p:attrName>
                                        </p:attrNameLst>
                                      </p:cBhvr>
                                      <p:tavLst>
                                        <p:tav tm="0">
                                          <p:val>
                                            <p:strVal val="#ppt_x"/>
                                          </p:val>
                                        </p:tav>
                                        <p:tav tm="100000">
                                          <p:val>
                                            <p:strVal val="#ppt_x"/>
                                          </p:val>
                                        </p:tav>
                                      </p:tavLst>
                                    </p:anim>
                                    <p:anim calcmode="lin" valueType="num">
                                      <p:cBhvr>
                                        <p:cTn id="64" dur="500" fill="hold"/>
                                        <p:tgtEl>
                                          <p:spTgt spid="112726"/>
                                        </p:tgtEl>
                                        <p:attrNameLst>
                                          <p:attrName>ppt_y</p:attrName>
                                        </p:attrNameLst>
                                      </p:cBhvr>
                                      <p:tavLst>
                                        <p:tav tm="0">
                                          <p:val>
                                            <p:strVal val="#ppt_y-#ppt_h/2"/>
                                          </p:val>
                                        </p:tav>
                                        <p:tav tm="100000">
                                          <p:val>
                                            <p:strVal val="#ppt_y"/>
                                          </p:val>
                                        </p:tav>
                                      </p:tavLst>
                                    </p:anim>
                                    <p:anim calcmode="lin" valueType="num">
                                      <p:cBhvr>
                                        <p:cTn id="65" dur="500" fill="hold"/>
                                        <p:tgtEl>
                                          <p:spTgt spid="112726"/>
                                        </p:tgtEl>
                                        <p:attrNameLst>
                                          <p:attrName>ppt_w</p:attrName>
                                        </p:attrNameLst>
                                      </p:cBhvr>
                                      <p:tavLst>
                                        <p:tav tm="0">
                                          <p:val>
                                            <p:strVal val="#ppt_w"/>
                                          </p:val>
                                        </p:tav>
                                        <p:tav tm="100000">
                                          <p:val>
                                            <p:strVal val="#ppt_w"/>
                                          </p:val>
                                        </p:tav>
                                      </p:tavLst>
                                    </p:anim>
                                    <p:anim calcmode="lin" valueType="num">
                                      <p:cBhvr>
                                        <p:cTn id="66" dur="500" fill="hold"/>
                                        <p:tgtEl>
                                          <p:spTgt spid="112726"/>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112727"/>
                                        </p:tgtEl>
                                        <p:attrNameLst>
                                          <p:attrName>style.visibility</p:attrName>
                                        </p:attrNameLst>
                                      </p:cBhvr>
                                      <p:to>
                                        <p:strVal val="visible"/>
                                      </p:to>
                                    </p:set>
                                    <p:anim calcmode="lin" valueType="num">
                                      <p:cBhvr>
                                        <p:cTn id="71" dur="500" fill="hold"/>
                                        <p:tgtEl>
                                          <p:spTgt spid="112727"/>
                                        </p:tgtEl>
                                        <p:attrNameLst>
                                          <p:attrName>ppt_x</p:attrName>
                                        </p:attrNameLst>
                                      </p:cBhvr>
                                      <p:tavLst>
                                        <p:tav tm="0">
                                          <p:val>
                                            <p:strVal val="#ppt_x-#ppt_w/2"/>
                                          </p:val>
                                        </p:tav>
                                        <p:tav tm="100000">
                                          <p:val>
                                            <p:strVal val="#ppt_x"/>
                                          </p:val>
                                        </p:tav>
                                      </p:tavLst>
                                    </p:anim>
                                    <p:anim calcmode="lin" valueType="num">
                                      <p:cBhvr>
                                        <p:cTn id="72" dur="500" fill="hold"/>
                                        <p:tgtEl>
                                          <p:spTgt spid="112727"/>
                                        </p:tgtEl>
                                        <p:attrNameLst>
                                          <p:attrName>ppt_y</p:attrName>
                                        </p:attrNameLst>
                                      </p:cBhvr>
                                      <p:tavLst>
                                        <p:tav tm="0">
                                          <p:val>
                                            <p:strVal val="#ppt_y"/>
                                          </p:val>
                                        </p:tav>
                                        <p:tav tm="100000">
                                          <p:val>
                                            <p:strVal val="#ppt_y"/>
                                          </p:val>
                                        </p:tav>
                                      </p:tavLst>
                                    </p:anim>
                                    <p:anim calcmode="lin" valueType="num">
                                      <p:cBhvr>
                                        <p:cTn id="73" dur="500" fill="hold"/>
                                        <p:tgtEl>
                                          <p:spTgt spid="112727"/>
                                        </p:tgtEl>
                                        <p:attrNameLst>
                                          <p:attrName>ppt_w</p:attrName>
                                        </p:attrNameLst>
                                      </p:cBhvr>
                                      <p:tavLst>
                                        <p:tav tm="0">
                                          <p:val>
                                            <p:fltVal val="0"/>
                                          </p:val>
                                        </p:tav>
                                        <p:tav tm="100000">
                                          <p:val>
                                            <p:strVal val="#ppt_w"/>
                                          </p:val>
                                        </p:tav>
                                      </p:tavLst>
                                    </p:anim>
                                    <p:anim calcmode="lin" valueType="num">
                                      <p:cBhvr>
                                        <p:cTn id="74" dur="500" fill="hold"/>
                                        <p:tgtEl>
                                          <p:spTgt spid="112727"/>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127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nodeType="clickEffect">
                                  <p:stCondLst>
                                    <p:cond delay="0"/>
                                  </p:stCondLst>
                                  <p:childTnLst>
                                    <p:set>
                                      <p:cBhvr>
                                        <p:cTn id="82" dur="1" fill="hold">
                                          <p:stCondLst>
                                            <p:cond delay="0"/>
                                          </p:stCondLst>
                                        </p:cTn>
                                        <p:tgtEl>
                                          <p:spTgt spid="112729"/>
                                        </p:tgtEl>
                                        <p:attrNameLst>
                                          <p:attrName>style.visibility</p:attrName>
                                        </p:attrNameLst>
                                      </p:cBhvr>
                                      <p:to>
                                        <p:strVal val="visible"/>
                                      </p:to>
                                    </p:set>
                                    <p:anim calcmode="lin" valueType="num">
                                      <p:cBhvr>
                                        <p:cTn id="83" dur="500" fill="hold"/>
                                        <p:tgtEl>
                                          <p:spTgt spid="112729"/>
                                        </p:tgtEl>
                                        <p:attrNameLst>
                                          <p:attrName>ppt_x</p:attrName>
                                        </p:attrNameLst>
                                      </p:cBhvr>
                                      <p:tavLst>
                                        <p:tav tm="0">
                                          <p:val>
                                            <p:strVal val="#ppt_x-#ppt_w/2"/>
                                          </p:val>
                                        </p:tav>
                                        <p:tav tm="100000">
                                          <p:val>
                                            <p:strVal val="#ppt_x"/>
                                          </p:val>
                                        </p:tav>
                                      </p:tavLst>
                                    </p:anim>
                                    <p:anim calcmode="lin" valueType="num">
                                      <p:cBhvr>
                                        <p:cTn id="84" dur="500" fill="hold"/>
                                        <p:tgtEl>
                                          <p:spTgt spid="112729"/>
                                        </p:tgtEl>
                                        <p:attrNameLst>
                                          <p:attrName>ppt_y</p:attrName>
                                        </p:attrNameLst>
                                      </p:cBhvr>
                                      <p:tavLst>
                                        <p:tav tm="0">
                                          <p:val>
                                            <p:strVal val="#ppt_y"/>
                                          </p:val>
                                        </p:tav>
                                        <p:tav tm="100000">
                                          <p:val>
                                            <p:strVal val="#ppt_y"/>
                                          </p:val>
                                        </p:tav>
                                      </p:tavLst>
                                    </p:anim>
                                    <p:anim calcmode="lin" valueType="num">
                                      <p:cBhvr>
                                        <p:cTn id="85" dur="500" fill="hold"/>
                                        <p:tgtEl>
                                          <p:spTgt spid="112729"/>
                                        </p:tgtEl>
                                        <p:attrNameLst>
                                          <p:attrName>ppt_w</p:attrName>
                                        </p:attrNameLst>
                                      </p:cBhvr>
                                      <p:tavLst>
                                        <p:tav tm="0">
                                          <p:val>
                                            <p:fltVal val="0"/>
                                          </p:val>
                                        </p:tav>
                                        <p:tav tm="100000">
                                          <p:val>
                                            <p:strVal val="#ppt_w"/>
                                          </p:val>
                                        </p:tav>
                                      </p:tavLst>
                                    </p:anim>
                                    <p:anim calcmode="lin" valueType="num">
                                      <p:cBhvr>
                                        <p:cTn id="86" dur="500" fill="hold"/>
                                        <p:tgtEl>
                                          <p:spTgt spid="1127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8"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例</a:t>
            </a:r>
          </a:p>
        </p:txBody>
      </p:sp>
      <p:sp>
        <p:nvSpPr>
          <p:cNvPr id="128003" name="Rectangle 3"/>
          <p:cNvSpPr>
            <a:spLocks noGrp="1"/>
          </p:cNvSpPr>
          <p:nvPr>
            <p:ph idx="1"/>
          </p:nvPr>
        </p:nvSpPr>
        <p:spPr>
          <a:xfrm>
            <a:off x="685800" y="1295400"/>
            <a:ext cx="7989888" cy="46482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某计算机的中断系统有五级中断</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优先次序为</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              </a:t>
            </a:r>
            <a:r>
              <a:rPr lang="en-US" altLang="zh-CN" sz="2800" dirty="0">
                <a:sym typeface="+mn-ea"/>
              </a:rPr>
              <a:t>1</a:t>
            </a:r>
            <a:r>
              <a:rPr lang="en-US" altLang="zh-CN" sz="2800" dirty="0">
                <a:sym typeface="Wingdings" panose="05000000000000000000" pitchFamily="2" charset="2"/>
              </a:rPr>
              <a:t>2345</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若</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在执行正常程序时</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有下列事件发生</a:t>
            </a:r>
            <a:r>
              <a:rPr kumimoji="1" lang="en-US" altLang="zh-CN"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  (1) </a:t>
            </a:r>
            <a:r>
              <a:rPr kumimoji="1" lang="zh-CN" altLang="en-US" sz="2800" kern="1200" dirty="0">
                <a:latin typeface="微软雅黑" panose="020B0503020204020204" pitchFamily="34" charset="-122"/>
                <a:ea typeface="微软雅黑" panose="020B0503020204020204" pitchFamily="34" charset="-122"/>
                <a:cs typeface="+mn-cs"/>
              </a:rPr>
              <a:t>中断</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2</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4 </a:t>
            </a:r>
            <a:r>
              <a:rPr kumimoji="1" lang="zh-CN" altLang="en-US" sz="2800" kern="1200" dirty="0">
                <a:latin typeface="微软雅黑" panose="020B0503020204020204" pitchFamily="34" charset="-122"/>
                <a:ea typeface="微软雅黑" panose="020B0503020204020204" pitchFamily="34" charset="-122"/>
                <a:cs typeface="+mn-cs"/>
              </a:rPr>
              <a:t>提出请求；</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(2) </a:t>
            </a:r>
            <a:r>
              <a:rPr kumimoji="1" lang="zh-CN" altLang="en-US" sz="2800" kern="1200" dirty="0">
                <a:latin typeface="微软雅黑" panose="020B0503020204020204" pitchFamily="34" charset="-122"/>
                <a:ea typeface="微软雅黑" panose="020B0503020204020204" pitchFamily="34" charset="-122"/>
                <a:cs typeface="+mn-cs"/>
              </a:rPr>
              <a:t>在处理中断</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过程中，又有中断</a:t>
            </a: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提出请求；</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(3) </a:t>
            </a:r>
            <a:r>
              <a:rPr kumimoji="1" lang="zh-CN" altLang="en-US" sz="2800" kern="1200" dirty="0">
                <a:latin typeface="微软雅黑" panose="020B0503020204020204" pitchFamily="34" charset="-122"/>
                <a:ea typeface="微软雅黑" panose="020B0503020204020204" pitchFamily="34" charset="-122"/>
                <a:cs typeface="+mn-cs"/>
              </a:rPr>
              <a:t>在处理中断</a:t>
            </a:r>
            <a:r>
              <a:rPr kumimoji="1" lang="en-US" altLang="zh-CN" sz="2800" kern="1200" dirty="0">
                <a:latin typeface="微软雅黑" panose="020B0503020204020204" pitchFamily="34" charset="-122"/>
                <a:ea typeface="微软雅黑" panose="020B0503020204020204" pitchFamily="34" charset="-122"/>
                <a:cs typeface="+mn-cs"/>
              </a:rPr>
              <a:t>3</a:t>
            </a:r>
            <a:r>
              <a:rPr kumimoji="1" lang="zh-CN" altLang="en-US" sz="2800" kern="1200" dirty="0">
                <a:latin typeface="微软雅黑" panose="020B0503020204020204" pitchFamily="34" charset="-122"/>
                <a:ea typeface="微软雅黑" panose="020B0503020204020204" pitchFamily="34" charset="-122"/>
                <a:cs typeface="+mn-cs"/>
              </a:rPr>
              <a:t>时，又出现</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5</a:t>
            </a:r>
            <a:r>
              <a:rPr kumimoji="1" lang="zh-CN" altLang="en-US" sz="2800" kern="1200" dirty="0">
                <a:latin typeface="微软雅黑" panose="020B0503020204020204" pitchFamily="34" charset="-122"/>
                <a:ea typeface="微软雅黑" panose="020B0503020204020204" pitchFamily="34" charset="-122"/>
                <a:cs typeface="+mn-cs"/>
              </a:rPr>
              <a:t>中断请求。</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请画出</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对所有事件的处理过程图。</a:t>
            </a:r>
          </a:p>
        </p:txBody>
      </p:sp>
      <p:sp>
        <p:nvSpPr>
          <p:cNvPr id="128004"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157</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idx="1"/>
          </p:nvPr>
        </p:nvSpPr>
        <p:spPr>
          <a:xfrm>
            <a:off x="685800" y="685800"/>
            <a:ext cx="7772400" cy="5638800"/>
          </a:xfrm>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   </a:t>
            </a:r>
            <a:r>
              <a:rPr kumimoji="1" lang="zh-CN" altLang="en-US" sz="2800" kern="1200" dirty="0">
                <a:latin typeface="微软雅黑" panose="020B0503020204020204" pitchFamily="34" charset="-122"/>
                <a:ea typeface="微软雅黑" panose="020B0503020204020204" pitchFamily="34" charset="-122"/>
                <a:cs typeface="+mn-cs"/>
              </a:rPr>
              <a:t>中断源   用户程序           中断服务程序</a:t>
            </a:r>
          </a:p>
        </p:txBody>
      </p:sp>
      <p:sp>
        <p:nvSpPr>
          <p:cNvPr id="129027" name="Line 3"/>
          <p:cNvSpPr/>
          <p:nvPr/>
        </p:nvSpPr>
        <p:spPr>
          <a:xfrm>
            <a:off x="1066800" y="990600"/>
            <a:ext cx="0" cy="4800600"/>
          </a:xfrm>
          <a:prstGeom prst="line">
            <a:avLst/>
          </a:prstGeom>
          <a:ln w="28575" cap="flat" cmpd="sng">
            <a:solidFill>
              <a:schemeClr val="tx1"/>
            </a:solidFill>
            <a:prstDash val="solid"/>
            <a:headEnd type="none" w="med" len="med"/>
            <a:tailEnd type="triangle" w="med" len="med"/>
          </a:ln>
        </p:spPr>
      </p:sp>
      <p:sp>
        <p:nvSpPr>
          <p:cNvPr id="129028" name="Text Box 4"/>
          <p:cNvSpPr txBox="1"/>
          <p:nvPr/>
        </p:nvSpPr>
        <p:spPr>
          <a:xfrm>
            <a:off x="2117725" y="1568450"/>
            <a:ext cx="625475"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endParaRPr lang="zh-CN" altLang="zh-CN" sz="2800" dirty="0">
              <a:latin typeface="Times New Roman" panose="02020603050405020304" pitchFamily="18" charset="0"/>
              <a:ea typeface="宋体" panose="02010600030101010101" pitchFamily="2" charset="-122"/>
            </a:endParaRPr>
          </a:p>
        </p:txBody>
      </p:sp>
      <p:sp>
        <p:nvSpPr>
          <p:cNvPr id="129029" name="Line 6"/>
          <p:cNvSpPr/>
          <p:nvPr/>
        </p:nvSpPr>
        <p:spPr>
          <a:xfrm>
            <a:off x="3581400" y="1219200"/>
            <a:ext cx="0" cy="457200"/>
          </a:xfrm>
          <a:prstGeom prst="line">
            <a:avLst/>
          </a:prstGeom>
          <a:ln w="28575" cap="flat" cmpd="sng">
            <a:solidFill>
              <a:schemeClr val="tx1"/>
            </a:solidFill>
            <a:prstDash val="solid"/>
            <a:headEnd type="none" w="med" len="med"/>
            <a:tailEnd type="none" w="med" len="med"/>
          </a:ln>
        </p:spPr>
      </p:sp>
      <p:sp>
        <p:nvSpPr>
          <p:cNvPr id="129030" name="Text Box 7"/>
          <p:cNvSpPr txBox="1"/>
          <p:nvPr/>
        </p:nvSpPr>
        <p:spPr>
          <a:xfrm>
            <a:off x="5186045" y="1143000"/>
            <a:ext cx="2895600" cy="519113"/>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ea typeface="宋体" panose="02010600030101010101" pitchFamily="2" charset="-122"/>
              </a:rPr>
              <a:t>1     2     3     4     5</a:t>
            </a:r>
            <a:r>
              <a:rPr lang="en-US" altLang="zh-CN" sz="2800" dirty="0">
                <a:latin typeface="Times New Roman" panose="02020603050405020304" pitchFamily="18" charset="0"/>
                <a:ea typeface="宋体" panose="02010600030101010101" pitchFamily="2" charset="-122"/>
              </a:rPr>
              <a:t> </a:t>
            </a:r>
          </a:p>
        </p:txBody>
      </p:sp>
      <p:grpSp>
        <p:nvGrpSpPr>
          <p:cNvPr id="129031" name="Group 62"/>
          <p:cNvGrpSpPr/>
          <p:nvPr/>
        </p:nvGrpSpPr>
        <p:grpSpPr>
          <a:xfrm>
            <a:off x="1181100" y="1295400"/>
            <a:ext cx="2324100" cy="519113"/>
            <a:chOff x="744" y="816"/>
            <a:chExt cx="1464" cy="327"/>
          </a:xfrm>
        </p:grpSpPr>
        <p:sp>
          <p:nvSpPr>
            <p:cNvPr id="129085" name="Text Box 5"/>
            <p:cNvSpPr txBox="1"/>
            <p:nvPr/>
          </p:nvSpPr>
          <p:spPr>
            <a:xfrm>
              <a:off x="744" y="816"/>
              <a:ext cx="900" cy="327"/>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4</a:t>
              </a:r>
            </a:p>
          </p:txBody>
        </p:sp>
        <p:sp>
          <p:nvSpPr>
            <p:cNvPr id="129086" name="Line 8"/>
            <p:cNvSpPr/>
            <p:nvPr/>
          </p:nvSpPr>
          <p:spPr>
            <a:xfrm>
              <a:off x="1680" y="1056"/>
              <a:ext cx="528" cy="0"/>
            </a:xfrm>
            <a:prstGeom prst="line">
              <a:avLst/>
            </a:prstGeom>
            <a:ln w="28575" cap="flat" cmpd="sng">
              <a:solidFill>
                <a:srgbClr val="FF0000"/>
              </a:solidFill>
              <a:prstDash val="solid"/>
              <a:headEnd type="none" w="med" len="med"/>
              <a:tailEnd type="triangle" w="med" len="med"/>
            </a:ln>
          </p:spPr>
        </p:sp>
      </p:grpSp>
      <p:sp>
        <p:nvSpPr>
          <p:cNvPr id="129055" name="Line 32"/>
          <p:cNvSpPr/>
          <p:nvPr/>
        </p:nvSpPr>
        <p:spPr>
          <a:xfrm>
            <a:off x="3581400" y="4648200"/>
            <a:ext cx="0" cy="1143000"/>
          </a:xfrm>
          <a:prstGeom prst="line">
            <a:avLst/>
          </a:prstGeom>
          <a:ln w="28575" cap="flat" cmpd="sng">
            <a:solidFill>
              <a:srgbClr val="7030A0"/>
            </a:solidFill>
            <a:prstDash val="solid"/>
            <a:headEnd type="none" w="med" len="med"/>
            <a:tailEnd type="triangle" w="med" len="med"/>
          </a:ln>
        </p:spPr>
      </p:sp>
      <p:sp>
        <p:nvSpPr>
          <p:cNvPr id="129056" name="Text Box 33"/>
          <p:cNvSpPr txBox="1"/>
          <p:nvPr/>
        </p:nvSpPr>
        <p:spPr>
          <a:xfrm>
            <a:off x="1143000" y="5334000"/>
            <a:ext cx="814388" cy="519113"/>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en-US" altLang="zh-CN" sz="2800" dirty="0">
                <a:latin typeface="Times New Roman" panose="02020603050405020304" pitchFamily="18" charset="0"/>
                <a:ea typeface="宋体" panose="02010600030101010101" pitchFamily="2" charset="-122"/>
              </a:rPr>
              <a:t>time</a:t>
            </a:r>
          </a:p>
        </p:txBody>
      </p:sp>
      <p:sp>
        <p:nvSpPr>
          <p:cNvPr id="129057" name="Text Box 34"/>
          <p:cNvSpPr txBox="1"/>
          <p:nvPr/>
        </p:nvSpPr>
        <p:spPr>
          <a:xfrm>
            <a:off x="1905000" y="2438400"/>
            <a:ext cx="361950" cy="519113"/>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ea typeface="宋体" panose="02010600030101010101" pitchFamily="2" charset="-122"/>
              </a:rPr>
              <a:t>3</a:t>
            </a:r>
          </a:p>
        </p:txBody>
      </p:sp>
      <p:sp>
        <p:nvSpPr>
          <p:cNvPr id="129058" name="Line 35"/>
          <p:cNvSpPr/>
          <p:nvPr/>
        </p:nvSpPr>
        <p:spPr>
          <a:xfrm>
            <a:off x="2667000" y="2667000"/>
            <a:ext cx="838200" cy="0"/>
          </a:xfrm>
          <a:prstGeom prst="line">
            <a:avLst/>
          </a:prstGeom>
          <a:ln w="28575" cap="flat" cmpd="sng">
            <a:solidFill>
              <a:srgbClr val="FF0000"/>
            </a:solidFill>
            <a:prstDash val="solid"/>
            <a:headEnd type="none" w="med" len="med"/>
            <a:tailEnd type="triangle" w="med" len="med"/>
          </a:ln>
        </p:spPr>
      </p:sp>
      <p:sp>
        <p:nvSpPr>
          <p:cNvPr id="129059" name="Text Box 36"/>
          <p:cNvSpPr txBox="1"/>
          <p:nvPr/>
        </p:nvSpPr>
        <p:spPr>
          <a:xfrm>
            <a:off x="1543050" y="2895600"/>
            <a:ext cx="895350" cy="519113"/>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5</a:t>
            </a:r>
          </a:p>
        </p:txBody>
      </p:sp>
      <p:sp>
        <p:nvSpPr>
          <p:cNvPr id="129060" name="Line 37"/>
          <p:cNvSpPr/>
          <p:nvPr/>
        </p:nvSpPr>
        <p:spPr>
          <a:xfrm>
            <a:off x="2667000" y="3138488"/>
            <a:ext cx="838200" cy="0"/>
          </a:xfrm>
          <a:prstGeom prst="line">
            <a:avLst/>
          </a:prstGeom>
          <a:ln w="28575" cap="flat" cmpd="sng">
            <a:solidFill>
              <a:srgbClr val="FF0000"/>
            </a:solidFill>
            <a:prstDash val="solid"/>
            <a:headEnd type="none" w="med" len="med"/>
            <a:tailEnd type="triangle" w="med" len="med"/>
          </a:ln>
        </p:spPr>
      </p:sp>
      <p:sp>
        <p:nvSpPr>
          <p:cNvPr id="117798" name="Line 38"/>
          <p:cNvSpPr/>
          <p:nvPr/>
        </p:nvSpPr>
        <p:spPr>
          <a:xfrm>
            <a:off x="3581083" y="1684338"/>
            <a:ext cx="1828800" cy="0"/>
          </a:xfrm>
          <a:prstGeom prst="line">
            <a:avLst/>
          </a:prstGeom>
          <a:ln w="28575" cap="flat" cmpd="sng">
            <a:solidFill>
              <a:srgbClr val="7030A0"/>
            </a:solidFill>
            <a:prstDash val="solid"/>
            <a:headEnd type="none" w="med" len="med"/>
            <a:tailEnd type="triangle" w="med" len="med"/>
          </a:ln>
        </p:spPr>
      </p:sp>
      <p:sp>
        <p:nvSpPr>
          <p:cNvPr id="117799" name="Line 39"/>
          <p:cNvSpPr/>
          <p:nvPr/>
        </p:nvSpPr>
        <p:spPr>
          <a:xfrm>
            <a:off x="5410200" y="1676400"/>
            <a:ext cx="0" cy="228600"/>
          </a:xfrm>
          <a:prstGeom prst="line">
            <a:avLst/>
          </a:prstGeom>
          <a:ln w="28575" cap="flat" cmpd="sng">
            <a:solidFill>
              <a:srgbClr val="7030A0"/>
            </a:solidFill>
            <a:prstDash val="solid"/>
            <a:headEnd type="none" w="med" len="med"/>
            <a:tailEnd type="none" w="med" len="med"/>
          </a:ln>
        </p:spPr>
      </p:sp>
      <p:sp>
        <p:nvSpPr>
          <p:cNvPr id="117800" name="Line 40"/>
          <p:cNvSpPr/>
          <p:nvPr/>
        </p:nvSpPr>
        <p:spPr>
          <a:xfrm flipH="1">
            <a:off x="3581400" y="1905000"/>
            <a:ext cx="1828800" cy="0"/>
          </a:xfrm>
          <a:prstGeom prst="line">
            <a:avLst/>
          </a:prstGeom>
          <a:ln w="28575" cap="flat" cmpd="sng">
            <a:solidFill>
              <a:srgbClr val="7030A0"/>
            </a:solidFill>
            <a:prstDash val="solid"/>
            <a:headEnd type="none" w="med" len="med"/>
            <a:tailEnd type="triangle" w="med" len="med"/>
          </a:ln>
        </p:spPr>
      </p:sp>
      <p:sp>
        <p:nvSpPr>
          <p:cNvPr id="117801" name="Line 41"/>
          <p:cNvSpPr/>
          <p:nvPr/>
        </p:nvSpPr>
        <p:spPr>
          <a:xfrm>
            <a:off x="3581400" y="1905000"/>
            <a:ext cx="0" cy="152400"/>
          </a:xfrm>
          <a:prstGeom prst="line">
            <a:avLst/>
          </a:prstGeom>
          <a:ln w="28575" cap="flat" cmpd="sng">
            <a:solidFill>
              <a:srgbClr val="7030A0"/>
            </a:solidFill>
            <a:prstDash val="solid"/>
            <a:headEnd type="none" w="med" len="med"/>
            <a:tailEnd type="none" w="med" len="med"/>
          </a:ln>
        </p:spPr>
      </p:sp>
      <p:sp>
        <p:nvSpPr>
          <p:cNvPr id="117802" name="Line 42"/>
          <p:cNvSpPr/>
          <p:nvPr/>
        </p:nvSpPr>
        <p:spPr>
          <a:xfrm>
            <a:off x="3581400" y="2060575"/>
            <a:ext cx="2438400" cy="0"/>
          </a:xfrm>
          <a:prstGeom prst="line">
            <a:avLst/>
          </a:prstGeom>
          <a:ln w="28575" cap="flat" cmpd="sng">
            <a:solidFill>
              <a:srgbClr val="7030A0"/>
            </a:solidFill>
            <a:prstDash val="solid"/>
            <a:headEnd type="none" w="med" len="med"/>
            <a:tailEnd type="triangle" w="med" len="med"/>
          </a:ln>
        </p:spPr>
      </p:sp>
      <p:sp>
        <p:nvSpPr>
          <p:cNvPr id="117803" name="Line 43"/>
          <p:cNvSpPr/>
          <p:nvPr/>
        </p:nvSpPr>
        <p:spPr>
          <a:xfrm>
            <a:off x="6019800" y="2057400"/>
            <a:ext cx="0" cy="228600"/>
          </a:xfrm>
          <a:prstGeom prst="line">
            <a:avLst/>
          </a:prstGeom>
          <a:ln w="28575" cap="flat" cmpd="sng">
            <a:solidFill>
              <a:srgbClr val="7030A0"/>
            </a:solidFill>
            <a:prstDash val="solid"/>
            <a:headEnd type="none" w="med" len="med"/>
            <a:tailEnd type="none" w="med" len="med"/>
          </a:ln>
        </p:spPr>
      </p:sp>
      <p:sp>
        <p:nvSpPr>
          <p:cNvPr id="117804" name="Line 44"/>
          <p:cNvSpPr/>
          <p:nvPr/>
        </p:nvSpPr>
        <p:spPr>
          <a:xfrm flipH="1">
            <a:off x="3581400" y="2286000"/>
            <a:ext cx="2438400" cy="0"/>
          </a:xfrm>
          <a:prstGeom prst="line">
            <a:avLst/>
          </a:prstGeom>
          <a:ln w="28575" cap="flat" cmpd="sng">
            <a:solidFill>
              <a:srgbClr val="7030A0"/>
            </a:solidFill>
            <a:prstDash val="solid"/>
            <a:headEnd type="none" w="med" len="med"/>
            <a:tailEnd type="triangle" w="med" len="med"/>
          </a:ln>
        </p:spPr>
      </p:sp>
      <p:sp>
        <p:nvSpPr>
          <p:cNvPr id="117805" name="Line 45"/>
          <p:cNvSpPr/>
          <p:nvPr/>
        </p:nvSpPr>
        <p:spPr>
          <a:xfrm>
            <a:off x="3581400" y="2286000"/>
            <a:ext cx="0" cy="152400"/>
          </a:xfrm>
          <a:prstGeom prst="line">
            <a:avLst/>
          </a:prstGeom>
          <a:ln w="28575" cap="flat" cmpd="sng">
            <a:solidFill>
              <a:srgbClr val="7030A0"/>
            </a:solidFill>
            <a:prstDash val="solid"/>
            <a:headEnd type="none" w="med" len="med"/>
            <a:tailEnd type="none" w="med" len="med"/>
          </a:ln>
        </p:spPr>
      </p:sp>
      <p:sp>
        <p:nvSpPr>
          <p:cNvPr id="117806" name="Line 46"/>
          <p:cNvSpPr/>
          <p:nvPr/>
        </p:nvSpPr>
        <p:spPr>
          <a:xfrm>
            <a:off x="3581400" y="2438400"/>
            <a:ext cx="3733800" cy="0"/>
          </a:xfrm>
          <a:prstGeom prst="line">
            <a:avLst/>
          </a:prstGeom>
          <a:ln w="28575" cap="flat" cmpd="sng">
            <a:solidFill>
              <a:srgbClr val="7030A0"/>
            </a:solidFill>
            <a:prstDash val="solid"/>
            <a:headEnd type="none" w="med" len="med"/>
            <a:tailEnd type="triangle" w="med" len="med"/>
          </a:ln>
        </p:spPr>
      </p:sp>
      <p:sp>
        <p:nvSpPr>
          <p:cNvPr id="117807" name="Line 47"/>
          <p:cNvSpPr/>
          <p:nvPr/>
        </p:nvSpPr>
        <p:spPr>
          <a:xfrm>
            <a:off x="7315200" y="2438400"/>
            <a:ext cx="0" cy="228600"/>
          </a:xfrm>
          <a:prstGeom prst="line">
            <a:avLst/>
          </a:prstGeom>
          <a:ln w="28575" cap="flat" cmpd="sng">
            <a:solidFill>
              <a:srgbClr val="7030A0"/>
            </a:solidFill>
            <a:prstDash val="solid"/>
            <a:headEnd type="none" w="med" len="med"/>
            <a:tailEnd type="none" w="med" len="med"/>
          </a:ln>
        </p:spPr>
      </p:sp>
      <p:sp>
        <p:nvSpPr>
          <p:cNvPr id="117808" name="Line 48"/>
          <p:cNvSpPr/>
          <p:nvPr/>
        </p:nvSpPr>
        <p:spPr>
          <a:xfrm flipH="1">
            <a:off x="6705600" y="2667000"/>
            <a:ext cx="609600" cy="0"/>
          </a:xfrm>
          <a:prstGeom prst="line">
            <a:avLst/>
          </a:prstGeom>
          <a:ln w="28575" cap="flat" cmpd="sng">
            <a:solidFill>
              <a:srgbClr val="7030A0"/>
            </a:solidFill>
            <a:prstDash val="solid"/>
            <a:headEnd type="none" w="med" len="med"/>
            <a:tailEnd type="triangle" w="med" len="med"/>
          </a:ln>
        </p:spPr>
      </p:sp>
      <p:sp>
        <p:nvSpPr>
          <p:cNvPr id="117809" name="Line 49"/>
          <p:cNvSpPr/>
          <p:nvPr/>
        </p:nvSpPr>
        <p:spPr>
          <a:xfrm>
            <a:off x="6705600" y="2667000"/>
            <a:ext cx="0" cy="381000"/>
          </a:xfrm>
          <a:prstGeom prst="line">
            <a:avLst/>
          </a:prstGeom>
          <a:ln w="28575" cap="flat" cmpd="sng">
            <a:solidFill>
              <a:srgbClr val="7030A0"/>
            </a:solidFill>
            <a:prstDash val="solid"/>
            <a:headEnd type="none" w="med" len="med"/>
            <a:tailEnd type="none" w="med" len="med"/>
          </a:ln>
        </p:spPr>
      </p:sp>
      <p:sp>
        <p:nvSpPr>
          <p:cNvPr id="117810" name="Line 50"/>
          <p:cNvSpPr/>
          <p:nvPr/>
        </p:nvSpPr>
        <p:spPr>
          <a:xfrm flipH="1">
            <a:off x="5334000" y="3048000"/>
            <a:ext cx="1371600" cy="0"/>
          </a:xfrm>
          <a:prstGeom prst="line">
            <a:avLst/>
          </a:prstGeom>
          <a:ln w="28575" cap="flat" cmpd="sng">
            <a:solidFill>
              <a:srgbClr val="7030A0"/>
            </a:solidFill>
            <a:prstDash val="solid"/>
            <a:headEnd type="none" w="med" len="med"/>
            <a:tailEnd type="triangle" w="med" len="med"/>
          </a:ln>
        </p:spPr>
      </p:sp>
      <p:sp>
        <p:nvSpPr>
          <p:cNvPr id="117811" name="Line 51"/>
          <p:cNvSpPr/>
          <p:nvPr/>
        </p:nvSpPr>
        <p:spPr>
          <a:xfrm>
            <a:off x="5334000" y="3048000"/>
            <a:ext cx="0" cy="228600"/>
          </a:xfrm>
          <a:prstGeom prst="line">
            <a:avLst/>
          </a:prstGeom>
          <a:ln w="28575" cap="flat" cmpd="sng">
            <a:solidFill>
              <a:srgbClr val="7030A0"/>
            </a:solidFill>
            <a:prstDash val="solid"/>
            <a:headEnd type="none" w="med" len="med"/>
            <a:tailEnd type="none" w="med" len="med"/>
          </a:ln>
        </p:spPr>
      </p:sp>
      <p:sp>
        <p:nvSpPr>
          <p:cNvPr id="117812" name="Line 52"/>
          <p:cNvSpPr/>
          <p:nvPr/>
        </p:nvSpPr>
        <p:spPr>
          <a:xfrm>
            <a:off x="5334000" y="3276600"/>
            <a:ext cx="1371600" cy="0"/>
          </a:xfrm>
          <a:prstGeom prst="line">
            <a:avLst/>
          </a:prstGeom>
          <a:ln w="28575" cap="flat" cmpd="sng">
            <a:solidFill>
              <a:srgbClr val="7030A0"/>
            </a:solidFill>
            <a:prstDash val="solid"/>
            <a:headEnd type="none" w="med" len="med"/>
            <a:tailEnd type="triangle" w="med" len="med"/>
          </a:ln>
        </p:spPr>
      </p:sp>
      <p:sp>
        <p:nvSpPr>
          <p:cNvPr id="117813" name="Line 53"/>
          <p:cNvSpPr/>
          <p:nvPr/>
        </p:nvSpPr>
        <p:spPr>
          <a:xfrm>
            <a:off x="6705600" y="3276600"/>
            <a:ext cx="0" cy="228600"/>
          </a:xfrm>
          <a:prstGeom prst="line">
            <a:avLst/>
          </a:prstGeom>
          <a:ln w="28575" cap="flat" cmpd="sng">
            <a:solidFill>
              <a:srgbClr val="7030A0"/>
            </a:solidFill>
            <a:prstDash val="solid"/>
            <a:headEnd type="none" w="med" len="med"/>
            <a:tailEnd type="none" w="med" len="med"/>
          </a:ln>
        </p:spPr>
      </p:sp>
      <p:sp>
        <p:nvSpPr>
          <p:cNvPr id="117814" name="Line 54"/>
          <p:cNvSpPr/>
          <p:nvPr/>
        </p:nvSpPr>
        <p:spPr>
          <a:xfrm>
            <a:off x="6705600" y="3505200"/>
            <a:ext cx="609600" cy="0"/>
          </a:xfrm>
          <a:prstGeom prst="line">
            <a:avLst/>
          </a:prstGeom>
          <a:ln w="28575" cap="flat" cmpd="sng">
            <a:solidFill>
              <a:srgbClr val="7030A0"/>
            </a:solidFill>
            <a:prstDash val="solid"/>
            <a:headEnd type="none" w="med" len="med"/>
            <a:tailEnd type="triangle" w="med" len="med"/>
          </a:ln>
        </p:spPr>
      </p:sp>
      <p:sp>
        <p:nvSpPr>
          <p:cNvPr id="117815" name="Line 55"/>
          <p:cNvSpPr/>
          <p:nvPr/>
        </p:nvSpPr>
        <p:spPr>
          <a:xfrm flipH="1">
            <a:off x="7315200" y="3505200"/>
            <a:ext cx="0" cy="381000"/>
          </a:xfrm>
          <a:prstGeom prst="line">
            <a:avLst/>
          </a:prstGeom>
          <a:ln w="28575" cap="flat" cmpd="sng">
            <a:solidFill>
              <a:srgbClr val="7030A0"/>
            </a:solidFill>
            <a:prstDash val="solid"/>
            <a:headEnd type="none" w="med" len="med"/>
            <a:tailEnd type="none" w="med" len="med"/>
          </a:ln>
        </p:spPr>
      </p:sp>
      <p:sp>
        <p:nvSpPr>
          <p:cNvPr id="117816" name="Line 56"/>
          <p:cNvSpPr/>
          <p:nvPr/>
        </p:nvSpPr>
        <p:spPr>
          <a:xfrm flipH="1">
            <a:off x="3581400" y="3886200"/>
            <a:ext cx="3733800" cy="0"/>
          </a:xfrm>
          <a:prstGeom prst="line">
            <a:avLst/>
          </a:prstGeom>
          <a:ln w="28575" cap="flat" cmpd="sng">
            <a:solidFill>
              <a:srgbClr val="7030A0"/>
            </a:solidFill>
            <a:prstDash val="solid"/>
            <a:headEnd type="none" w="med" len="med"/>
            <a:tailEnd type="triangle" w="med" len="med"/>
          </a:ln>
        </p:spPr>
      </p:sp>
      <p:sp>
        <p:nvSpPr>
          <p:cNvPr id="117817" name="Line 57"/>
          <p:cNvSpPr/>
          <p:nvPr/>
        </p:nvSpPr>
        <p:spPr>
          <a:xfrm>
            <a:off x="3581400" y="3886200"/>
            <a:ext cx="0" cy="304800"/>
          </a:xfrm>
          <a:prstGeom prst="line">
            <a:avLst/>
          </a:prstGeom>
          <a:ln w="28575" cap="flat" cmpd="sng">
            <a:solidFill>
              <a:srgbClr val="7030A0"/>
            </a:solidFill>
            <a:prstDash val="solid"/>
            <a:headEnd type="none" w="med" len="med"/>
            <a:tailEnd type="none" w="med" len="med"/>
          </a:ln>
        </p:spPr>
      </p:sp>
      <p:sp>
        <p:nvSpPr>
          <p:cNvPr id="117818" name="Line 58"/>
          <p:cNvSpPr/>
          <p:nvPr/>
        </p:nvSpPr>
        <p:spPr>
          <a:xfrm>
            <a:off x="3581400" y="4191000"/>
            <a:ext cx="4343400" cy="0"/>
          </a:xfrm>
          <a:prstGeom prst="line">
            <a:avLst/>
          </a:prstGeom>
          <a:ln w="28575" cap="flat" cmpd="sng">
            <a:solidFill>
              <a:srgbClr val="7030A0"/>
            </a:solidFill>
            <a:prstDash val="solid"/>
            <a:headEnd type="none" w="med" len="med"/>
            <a:tailEnd type="triangle" w="med" len="med"/>
          </a:ln>
        </p:spPr>
      </p:sp>
      <p:sp>
        <p:nvSpPr>
          <p:cNvPr id="117819" name="Line 59"/>
          <p:cNvSpPr/>
          <p:nvPr/>
        </p:nvSpPr>
        <p:spPr>
          <a:xfrm>
            <a:off x="7924800" y="4191000"/>
            <a:ext cx="0" cy="457200"/>
          </a:xfrm>
          <a:prstGeom prst="line">
            <a:avLst/>
          </a:prstGeom>
          <a:ln w="28575" cap="flat" cmpd="sng">
            <a:solidFill>
              <a:srgbClr val="7030A0"/>
            </a:solidFill>
            <a:prstDash val="solid"/>
            <a:headEnd type="none" w="med" len="med"/>
            <a:tailEnd type="none" w="med" len="med"/>
          </a:ln>
        </p:spPr>
      </p:sp>
      <p:sp>
        <p:nvSpPr>
          <p:cNvPr id="117820" name="Line 60"/>
          <p:cNvSpPr/>
          <p:nvPr/>
        </p:nvSpPr>
        <p:spPr>
          <a:xfrm flipH="1">
            <a:off x="3581400" y="4648200"/>
            <a:ext cx="4343400" cy="0"/>
          </a:xfrm>
          <a:prstGeom prst="line">
            <a:avLst/>
          </a:prstGeom>
          <a:ln w="28575" cap="flat" cmpd="sng">
            <a:solidFill>
              <a:srgbClr val="7030A0"/>
            </a:solidFill>
            <a:prstDash val="solid"/>
            <a:headEnd type="none" w="med" len="med"/>
            <a:tailEnd type="triangle" w="med" len="med"/>
          </a:ln>
        </p:spPr>
      </p:sp>
      <p:sp>
        <p:nvSpPr>
          <p:cNvPr id="129084"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158</a:t>
            </a:fld>
            <a:endParaRPr lang="en-US" altLang="zh-CN" sz="1400" dirty="0">
              <a:latin typeface="Arial" panose="020B0604020202020204" pitchFamily="34" charset="0"/>
              <a:ea typeface="宋体" panose="02010600030101010101" pitchFamily="2" charset="-122"/>
            </a:endParaRPr>
          </a:p>
        </p:txBody>
      </p:sp>
      <p:sp>
        <p:nvSpPr>
          <p:cNvPr id="3" name="文本框 2"/>
          <p:cNvSpPr txBox="1"/>
          <p:nvPr/>
        </p:nvSpPr>
        <p:spPr>
          <a:xfrm>
            <a:off x="4572000" y="5157470"/>
            <a:ext cx="3712845" cy="1630045"/>
          </a:xfrm>
          <a:prstGeom prst="rect">
            <a:avLst/>
          </a:prstGeom>
          <a:noFill/>
        </p:spPr>
        <p:txBody>
          <a:bodyPr wrap="square" rtlCol="0" anchor="t">
            <a:spAutoFit/>
          </a:bodyPr>
          <a:lstStyle/>
          <a:p>
            <a:pPr algn="l" eaLnBrk="1" hangingPunct="1">
              <a:buSzPct val="70000"/>
            </a:pPr>
            <a:r>
              <a:rPr kumimoji="1" lang="en-US" altLang="zh-CN" sz="2000" u="sng" dirty="0">
                <a:latin typeface="+mn-ea"/>
                <a:ea typeface="+mn-ea"/>
                <a:cs typeface="+mn-ea"/>
                <a:sym typeface="+mn-ea"/>
              </a:rPr>
              <a:t>(1) </a:t>
            </a:r>
            <a:r>
              <a:rPr kumimoji="1" lang="zh-CN" altLang="en-US" sz="2000" u="sng" dirty="0">
                <a:latin typeface="+mn-ea"/>
                <a:ea typeface="+mn-ea"/>
                <a:cs typeface="+mn-ea"/>
                <a:sym typeface="+mn-ea"/>
              </a:rPr>
              <a:t>中断</a:t>
            </a:r>
            <a:r>
              <a:rPr kumimoji="1" lang="en-US" altLang="zh-CN" sz="2000" u="sng" dirty="0">
                <a:latin typeface="+mn-ea"/>
                <a:ea typeface="+mn-ea"/>
                <a:cs typeface="+mn-ea"/>
                <a:sym typeface="+mn-ea"/>
              </a:rPr>
              <a:t>1</a:t>
            </a:r>
            <a:r>
              <a:rPr kumimoji="1" lang="zh-CN" altLang="en-US" sz="2000" u="sng" dirty="0">
                <a:latin typeface="+mn-ea"/>
                <a:ea typeface="+mn-ea"/>
                <a:cs typeface="+mn-ea"/>
                <a:sym typeface="+mn-ea"/>
              </a:rPr>
              <a:t>，</a:t>
            </a:r>
            <a:r>
              <a:rPr kumimoji="1" lang="en-US" altLang="zh-CN" sz="2000" u="sng" dirty="0">
                <a:latin typeface="+mn-ea"/>
                <a:ea typeface="+mn-ea"/>
                <a:cs typeface="+mn-ea"/>
                <a:sym typeface="+mn-ea"/>
              </a:rPr>
              <a:t>2</a:t>
            </a:r>
            <a:r>
              <a:rPr kumimoji="1" lang="zh-CN" altLang="en-US" sz="2000" u="sng" dirty="0">
                <a:latin typeface="+mn-ea"/>
                <a:ea typeface="+mn-ea"/>
                <a:cs typeface="+mn-ea"/>
                <a:sym typeface="+mn-ea"/>
              </a:rPr>
              <a:t>，</a:t>
            </a:r>
            <a:r>
              <a:rPr kumimoji="1" lang="en-US" altLang="zh-CN" sz="2000" u="sng" dirty="0">
                <a:latin typeface="+mn-ea"/>
                <a:ea typeface="+mn-ea"/>
                <a:cs typeface="+mn-ea"/>
                <a:sym typeface="+mn-ea"/>
              </a:rPr>
              <a:t>4 </a:t>
            </a:r>
            <a:r>
              <a:rPr kumimoji="1" lang="zh-CN" altLang="en-US" sz="2000" u="sng" dirty="0">
                <a:latin typeface="+mn-ea"/>
                <a:ea typeface="+mn-ea"/>
                <a:cs typeface="+mn-ea"/>
                <a:sym typeface="+mn-ea"/>
              </a:rPr>
              <a:t>提出请求；</a:t>
            </a:r>
          </a:p>
          <a:p>
            <a:pPr algn="l" eaLnBrk="1" hangingPunct="1">
              <a:buSzPct val="70000"/>
            </a:pPr>
            <a:r>
              <a:rPr kumimoji="1" lang="en-US" altLang="zh-CN" sz="2000" u="sng" dirty="0">
                <a:latin typeface="+mn-ea"/>
                <a:ea typeface="+mn-ea"/>
                <a:cs typeface="+mn-ea"/>
                <a:sym typeface="+mn-ea"/>
              </a:rPr>
              <a:t>(2) </a:t>
            </a:r>
            <a:r>
              <a:rPr kumimoji="1" lang="zh-CN" altLang="en-US" sz="2000" u="sng" dirty="0">
                <a:latin typeface="+mn-ea"/>
                <a:ea typeface="+mn-ea"/>
                <a:cs typeface="+mn-ea"/>
                <a:sym typeface="+mn-ea"/>
              </a:rPr>
              <a:t>在处理中断</a:t>
            </a:r>
            <a:r>
              <a:rPr kumimoji="1" lang="en-US" altLang="zh-CN" sz="2000" u="sng" dirty="0">
                <a:latin typeface="+mn-ea"/>
                <a:ea typeface="+mn-ea"/>
                <a:cs typeface="+mn-ea"/>
                <a:sym typeface="+mn-ea"/>
              </a:rPr>
              <a:t>4</a:t>
            </a:r>
            <a:r>
              <a:rPr kumimoji="1" lang="zh-CN" altLang="en-US" sz="2000" u="sng" dirty="0">
                <a:latin typeface="+mn-ea"/>
                <a:ea typeface="+mn-ea"/>
                <a:cs typeface="+mn-ea"/>
                <a:sym typeface="+mn-ea"/>
              </a:rPr>
              <a:t>过程中，又有中断</a:t>
            </a:r>
            <a:r>
              <a:rPr kumimoji="1" lang="en-US" altLang="zh-CN" sz="2000" u="sng" dirty="0">
                <a:latin typeface="+mn-ea"/>
                <a:ea typeface="+mn-ea"/>
                <a:cs typeface="+mn-ea"/>
                <a:sym typeface="+mn-ea"/>
              </a:rPr>
              <a:t>3</a:t>
            </a:r>
            <a:r>
              <a:rPr kumimoji="1" lang="zh-CN" altLang="en-US" sz="2000" u="sng" dirty="0">
                <a:latin typeface="+mn-ea"/>
                <a:ea typeface="+mn-ea"/>
                <a:cs typeface="+mn-ea"/>
                <a:sym typeface="+mn-ea"/>
              </a:rPr>
              <a:t>提出请求；</a:t>
            </a:r>
            <a:endParaRPr kumimoji="1" lang="zh-CN" altLang="en-US" sz="2000" u="sng" kern="1200" dirty="0">
              <a:latin typeface="+mn-ea"/>
              <a:ea typeface="+mn-ea"/>
              <a:cs typeface="+mn-ea"/>
            </a:endParaRPr>
          </a:p>
          <a:p>
            <a:pPr algn="l" eaLnBrk="1" hangingPunct="1">
              <a:buSzPct val="70000"/>
            </a:pPr>
            <a:r>
              <a:rPr kumimoji="1" lang="en-US" altLang="zh-CN" sz="2000" u="sng" dirty="0">
                <a:latin typeface="+mn-ea"/>
                <a:ea typeface="+mn-ea"/>
                <a:cs typeface="+mn-ea"/>
                <a:sym typeface="+mn-ea"/>
              </a:rPr>
              <a:t>(3) </a:t>
            </a:r>
            <a:r>
              <a:rPr kumimoji="1" lang="zh-CN" altLang="en-US" sz="2000" u="sng" dirty="0">
                <a:latin typeface="+mn-ea"/>
                <a:ea typeface="+mn-ea"/>
                <a:cs typeface="+mn-ea"/>
                <a:sym typeface="+mn-ea"/>
              </a:rPr>
              <a:t>在处理中断</a:t>
            </a:r>
            <a:r>
              <a:rPr kumimoji="1" lang="en-US" altLang="zh-CN" sz="2000" u="sng" dirty="0">
                <a:latin typeface="+mn-ea"/>
                <a:ea typeface="+mn-ea"/>
                <a:cs typeface="+mn-ea"/>
                <a:sym typeface="+mn-ea"/>
              </a:rPr>
              <a:t>3</a:t>
            </a:r>
            <a:r>
              <a:rPr kumimoji="1" lang="zh-CN" altLang="en-US" sz="2000" u="sng" dirty="0">
                <a:latin typeface="+mn-ea"/>
                <a:ea typeface="+mn-ea"/>
                <a:cs typeface="+mn-ea"/>
                <a:sym typeface="+mn-ea"/>
              </a:rPr>
              <a:t>时，又出现</a:t>
            </a:r>
            <a:r>
              <a:rPr kumimoji="1" lang="en-US" altLang="zh-CN" sz="2000" u="sng" dirty="0">
                <a:latin typeface="+mn-ea"/>
                <a:ea typeface="+mn-ea"/>
                <a:cs typeface="+mn-ea"/>
                <a:sym typeface="+mn-ea"/>
              </a:rPr>
              <a:t>1</a:t>
            </a:r>
            <a:r>
              <a:rPr kumimoji="1" lang="zh-CN" altLang="en-US" sz="2000" u="sng" dirty="0">
                <a:latin typeface="+mn-ea"/>
                <a:ea typeface="+mn-ea"/>
                <a:cs typeface="+mn-ea"/>
                <a:sym typeface="+mn-ea"/>
              </a:rPr>
              <a:t>，</a:t>
            </a:r>
            <a:r>
              <a:rPr kumimoji="1" lang="en-US" altLang="zh-CN" sz="2000" u="sng" dirty="0">
                <a:latin typeface="+mn-ea"/>
                <a:ea typeface="+mn-ea"/>
                <a:cs typeface="+mn-ea"/>
                <a:sym typeface="+mn-ea"/>
              </a:rPr>
              <a:t>5</a:t>
            </a:r>
            <a:r>
              <a:rPr kumimoji="1" lang="zh-CN" altLang="en-US" sz="2000" u="sng" dirty="0">
                <a:latin typeface="+mn-ea"/>
                <a:ea typeface="+mn-ea"/>
                <a:cs typeface="+mn-ea"/>
                <a:sym typeface="+mn-ea"/>
              </a:rPr>
              <a:t>中断请求</a:t>
            </a:r>
            <a:r>
              <a:rPr kumimoji="1" lang="zh-CN" altLang="en-US" sz="2000" dirty="0">
                <a:latin typeface="+mn-ea"/>
                <a:ea typeface="+mn-ea"/>
                <a:cs typeface="+mn-ea"/>
                <a:sym typeface="+mn-ea"/>
              </a:rPr>
              <a:t>。</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4959350" y="0"/>
              <a:ext cx="12700" cy="360"/>
            </p14:xfrm>
          </p:contentPart>
        </mc:Choice>
        <mc:Fallback xmlns="">
          <p:pic>
            <p:nvPicPr>
              <p:cNvPr id="5" name="墨迹 4"/>
            </p:nvPicPr>
            <p:blipFill>
              <a:blip r:embed="rId3"/>
            </p:blipFill>
            <p:spPr>
              <a:xfrm>
                <a:off x="4959350" y="0"/>
                <a:ext cx="12700" cy="36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7798"/>
                                        </p:tgtEl>
                                        <p:attrNameLst>
                                          <p:attrName>style.visibility</p:attrName>
                                        </p:attrNameLst>
                                      </p:cBhvr>
                                      <p:to>
                                        <p:strVal val="visible"/>
                                      </p:to>
                                    </p:set>
                                    <p:anim calcmode="lin" valueType="num">
                                      <p:cBhvr>
                                        <p:cTn id="7" dur="500" fill="hold"/>
                                        <p:tgtEl>
                                          <p:spTgt spid="117798"/>
                                        </p:tgtEl>
                                        <p:attrNameLst>
                                          <p:attrName>ppt_x</p:attrName>
                                        </p:attrNameLst>
                                      </p:cBhvr>
                                      <p:tavLst>
                                        <p:tav tm="0">
                                          <p:val>
                                            <p:strVal val="#ppt_x-#ppt_w/2"/>
                                          </p:val>
                                        </p:tav>
                                        <p:tav tm="100000">
                                          <p:val>
                                            <p:strVal val="#ppt_x"/>
                                          </p:val>
                                        </p:tav>
                                      </p:tavLst>
                                    </p:anim>
                                    <p:anim calcmode="lin" valueType="num">
                                      <p:cBhvr>
                                        <p:cTn id="8" dur="500" fill="hold"/>
                                        <p:tgtEl>
                                          <p:spTgt spid="117798"/>
                                        </p:tgtEl>
                                        <p:attrNameLst>
                                          <p:attrName>ppt_y</p:attrName>
                                        </p:attrNameLst>
                                      </p:cBhvr>
                                      <p:tavLst>
                                        <p:tav tm="0">
                                          <p:val>
                                            <p:strVal val="#ppt_y"/>
                                          </p:val>
                                        </p:tav>
                                        <p:tav tm="100000">
                                          <p:val>
                                            <p:strVal val="#ppt_y"/>
                                          </p:val>
                                        </p:tav>
                                      </p:tavLst>
                                    </p:anim>
                                    <p:anim calcmode="lin" valueType="num">
                                      <p:cBhvr>
                                        <p:cTn id="9" dur="500" fill="hold"/>
                                        <p:tgtEl>
                                          <p:spTgt spid="117798"/>
                                        </p:tgtEl>
                                        <p:attrNameLst>
                                          <p:attrName>ppt_w</p:attrName>
                                        </p:attrNameLst>
                                      </p:cBhvr>
                                      <p:tavLst>
                                        <p:tav tm="0">
                                          <p:val>
                                            <p:fltVal val="0"/>
                                          </p:val>
                                        </p:tav>
                                        <p:tav tm="100000">
                                          <p:val>
                                            <p:strVal val="#ppt_w"/>
                                          </p:val>
                                        </p:tav>
                                      </p:tavLst>
                                    </p:anim>
                                    <p:anim calcmode="lin" valueType="num">
                                      <p:cBhvr>
                                        <p:cTn id="10" dur="500" fill="hold"/>
                                        <p:tgtEl>
                                          <p:spTgt spid="11779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117799"/>
                                        </p:tgtEl>
                                        <p:attrNameLst>
                                          <p:attrName>style.visibility</p:attrName>
                                        </p:attrNameLst>
                                      </p:cBhvr>
                                      <p:to>
                                        <p:strVal val="visible"/>
                                      </p:to>
                                    </p:set>
                                    <p:anim calcmode="lin" valueType="num">
                                      <p:cBhvr>
                                        <p:cTn id="15" dur="500" fill="hold"/>
                                        <p:tgtEl>
                                          <p:spTgt spid="117799"/>
                                        </p:tgtEl>
                                        <p:attrNameLst>
                                          <p:attrName>ppt_x</p:attrName>
                                        </p:attrNameLst>
                                      </p:cBhvr>
                                      <p:tavLst>
                                        <p:tav tm="0">
                                          <p:val>
                                            <p:strVal val="#ppt_x"/>
                                          </p:val>
                                        </p:tav>
                                        <p:tav tm="100000">
                                          <p:val>
                                            <p:strVal val="#ppt_x"/>
                                          </p:val>
                                        </p:tav>
                                      </p:tavLst>
                                    </p:anim>
                                    <p:anim calcmode="lin" valueType="num">
                                      <p:cBhvr>
                                        <p:cTn id="16" dur="500" fill="hold"/>
                                        <p:tgtEl>
                                          <p:spTgt spid="117799"/>
                                        </p:tgtEl>
                                        <p:attrNameLst>
                                          <p:attrName>ppt_y</p:attrName>
                                        </p:attrNameLst>
                                      </p:cBhvr>
                                      <p:tavLst>
                                        <p:tav tm="0">
                                          <p:val>
                                            <p:strVal val="#ppt_y-#ppt_h/2"/>
                                          </p:val>
                                        </p:tav>
                                        <p:tav tm="100000">
                                          <p:val>
                                            <p:strVal val="#ppt_y"/>
                                          </p:val>
                                        </p:tav>
                                      </p:tavLst>
                                    </p:anim>
                                    <p:anim calcmode="lin" valueType="num">
                                      <p:cBhvr>
                                        <p:cTn id="17" dur="500" fill="hold"/>
                                        <p:tgtEl>
                                          <p:spTgt spid="117799"/>
                                        </p:tgtEl>
                                        <p:attrNameLst>
                                          <p:attrName>ppt_w</p:attrName>
                                        </p:attrNameLst>
                                      </p:cBhvr>
                                      <p:tavLst>
                                        <p:tav tm="0">
                                          <p:val>
                                            <p:strVal val="#ppt_w"/>
                                          </p:val>
                                        </p:tav>
                                        <p:tav tm="100000">
                                          <p:val>
                                            <p:strVal val="#ppt_w"/>
                                          </p:val>
                                        </p:tav>
                                      </p:tavLst>
                                    </p:anim>
                                    <p:anim calcmode="lin" valueType="num">
                                      <p:cBhvr>
                                        <p:cTn id="18" dur="500" fill="hold"/>
                                        <p:tgtEl>
                                          <p:spTgt spid="11779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nodeType="clickEffect">
                                  <p:stCondLst>
                                    <p:cond delay="0"/>
                                  </p:stCondLst>
                                  <p:childTnLst>
                                    <p:set>
                                      <p:cBhvr>
                                        <p:cTn id="22" dur="1" fill="hold">
                                          <p:stCondLst>
                                            <p:cond delay="0"/>
                                          </p:stCondLst>
                                        </p:cTn>
                                        <p:tgtEl>
                                          <p:spTgt spid="117800"/>
                                        </p:tgtEl>
                                        <p:attrNameLst>
                                          <p:attrName>style.visibility</p:attrName>
                                        </p:attrNameLst>
                                      </p:cBhvr>
                                      <p:to>
                                        <p:strVal val="visible"/>
                                      </p:to>
                                    </p:set>
                                    <p:anim calcmode="lin" valueType="num">
                                      <p:cBhvr>
                                        <p:cTn id="23" dur="500" fill="hold"/>
                                        <p:tgtEl>
                                          <p:spTgt spid="117800"/>
                                        </p:tgtEl>
                                        <p:attrNameLst>
                                          <p:attrName>ppt_x</p:attrName>
                                        </p:attrNameLst>
                                      </p:cBhvr>
                                      <p:tavLst>
                                        <p:tav tm="0">
                                          <p:val>
                                            <p:strVal val="#ppt_x+#ppt_w/2"/>
                                          </p:val>
                                        </p:tav>
                                        <p:tav tm="100000">
                                          <p:val>
                                            <p:strVal val="#ppt_x"/>
                                          </p:val>
                                        </p:tav>
                                      </p:tavLst>
                                    </p:anim>
                                    <p:anim calcmode="lin" valueType="num">
                                      <p:cBhvr>
                                        <p:cTn id="24" dur="500" fill="hold"/>
                                        <p:tgtEl>
                                          <p:spTgt spid="117800"/>
                                        </p:tgtEl>
                                        <p:attrNameLst>
                                          <p:attrName>ppt_y</p:attrName>
                                        </p:attrNameLst>
                                      </p:cBhvr>
                                      <p:tavLst>
                                        <p:tav tm="0">
                                          <p:val>
                                            <p:strVal val="#ppt_y"/>
                                          </p:val>
                                        </p:tav>
                                        <p:tav tm="100000">
                                          <p:val>
                                            <p:strVal val="#ppt_y"/>
                                          </p:val>
                                        </p:tav>
                                      </p:tavLst>
                                    </p:anim>
                                    <p:anim calcmode="lin" valueType="num">
                                      <p:cBhvr>
                                        <p:cTn id="25" dur="500" fill="hold"/>
                                        <p:tgtEl>
                                          <p:spTgt spid="117800"/>
                                        </p:tgtEl>
                                        <p:attrNameLst>
                                          <p:attrName>ppt_w</p:attrName>
                                        </p:attrNameLst>
                                      </p:cBhvr>
                                      <p:tavLst>
                                        <p:tav tm="0">
                                          <p:val>
                                            <p:fltVal val="0"/>
                                          </p:val>
                                        </p:tav>
                                        <p:tav tm="100000">
                                          <p:val>
                                            <p:strVal val="#ppt_w"/>
                                          </p:val>
                                        </p:tav>
                                      </p:tavLst>
                                    </p:anim>
                                    <p:anim calcmode="lin" valueType="num">
                                      <p:cBhvr>
                                        <p:cTn id="26" dur="500" fill="hold"/>
                                        <p:tgtEl>
                                          <p:spTgt spid="11780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117801"/>
                                        </p:tgtEl>
                                        <p:attrNameLst>
                                          <p:attrName>style.visibility</p:attrName>
                                        </p:attrNameLst>
                                      </p:cBhvr>
                                      <p:to>
                                        <p:strVal val="visible"/>
                                      </p:to>
                                    </p:set>
                                    <p:anim calcmode="lin" valueType="num">
                                      <p:cBhvr>
                                        <p:cTn id="31" dur="500" fill="hold"/>
                                        <p:tgtEl>
                                          <p:spTgt spid="117801"/>
                                        </p:tgtEl>
                                        <p:attrNameLst>
                                          <p:attrName>ppt_x</p:attrName>
                                        </p:attrNameLst>
                                      </p:cBhvr>
                                      <p:tavLst>
                                        <p:tav tm="0">
                                          <p:val>
                                            <p:strVal val="#ppt_x"/>
                                          </p:val>
                                        </p:tav>
                                        <p:tav tm="100000">
                                          <p:val>
                                            <p:strVal val="#ppt_x"/>
                                          </p:val>
                                        </p:tav>
                                      </p:tavLst>
                                    </p:anim>
                                    <p:anim calcmode="lin" valueType="num">
                                      <p:cBhvr>
                                        <p:cTn id="32" dur="500" fill="hold"/>
                                        <p:tgtEl>
                                          <p:spTgt spid="117801"/>
                                        </p:tgtEl>
                                        <p:attrNameLst>
                                          <p:attrName>ppt_y</p:attrName>
                                        </p:attrNameLst>
                                      </p:cBhvr>
                                      <p:tavLst>
                                        <p:tav tm="0">
                                          <p:val>
                                            <p:strVal val="#ppt_y-#ppt_h/2"/>
                                          </p:val>
                                        </p:tav>
                                        <p:tav tm="100000">
                                          <p:val>
                                            <p:strVal val="#ppt_y"/>
                                          </p:val>
                                        </p:tav>
                                      </p:tavLst>
                                    </p:anim>
                                    <p:anim calcmode="lin" valueType="num">
                                      <p:cBhvr>
                                        <p:cTn id="33" dur="500" fill="hold"/>
                                        <p:tgtEl>
                                          <p:spTgt spid="117801"/>
                                        </p:tgtEl>
                                        <p:attrNameLst>
                                          <p:attrName>ppt_w</p:attrName>
                                        </p:attrNameLst>
                                      </p:cBhvr>
                                      <p:tavLst>
                                        <p:tav tm="0">
                                          <p:val>
                                            <p:strVal val="#ppt_w"/>
                                          </p:val>
                                        </p:tav>
                                        <p:tav tm="100000">
                                          <p:val>
                                            <p:strVal val="#ppt_w"/>
                                          </p:val>
                                        </p:tav>
                                      </p:tavLst>
                                    </p:anim>
                                    <p:anim calcmode="lin" valueType="num">
                                      <p:cBhvr>
                                        <p:cTn id="34" dur="500" fill="hold"/>
                                        <p:tgtEl>
                                          <p:spTgt spid="117801"/>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117802"/>
                                        </p:tgtEl>
                                        <p:attrNameLst>
                                          <p:attrName>style.visibility</p:attrName>
                                        </p:attrNameLst>
                                      </p:cBhvr>
                                      <p:to>
                                        <p:strVal val="visible"/>
                                      </p:to>
                                    </p:set>
                                    <p:anim calcmode="lin" valueType="num">
                                      <p:cBhvr>
                                        <p:cTn id="39" dur="500" fill="hold"/>
                                        <p:tgtEl>
                                          <p:spTgt spid="117802"/>
                                        </p:tgtEl>
                                        <p:attrNameLst>
                                          <p:attrName>ppt_x</p:attrName>
                                        </p:attrNameLst>
                                      </p:cBhvr>
                                      <p:tavLst>
                                        <p:tav tm="0">
                                          <p:val>
                                            <p:strVal val="#ppt_x-#ppt_w/2"/>
                                          </p:val>
                                        </p:tav>
                                        <p:tav tm="100000">
                                          <p:val>
                                            <p:strVal val="#ppt_x"/>
                                          </p:val>
                                        </p:tav>
                                      </p:tavLst>
                                    </p:anim>
                                    <p:anim calcmode="lin" valueType="num">
                                      <p:cBhvr>
                                        <p:cTn id="40" dur="500" fill="hold"/>
                                        <p:tgtEl>
                                          <p:spTgt spid="117802"/>
                                        </p:tgtEl>
                                        <p:attrNameLst>
                                          <p:attrName>ppt_y</p:attrName>
                                        </p:attrNameLst>
                                      </p:cBhvr>
                                      <p:tavLst>
                                        <p:tav tm="0">
                                          <p:val>
                                            <p:strVal val="#ppt_y"/>
                                          </p:val>
                                        </p:tav>
                                        <p:tav tm="100000">
                                          <p:val>
                                            <p:strVal val="#ppt_y"/>
                                          </p:val>
                                        </p:tav>
                                      </p:tavLst>
                                    </p:anim>
                                    <p:anim calcmode="lin" valueType="num">
                                      <p:cBhvr>
                                        <p:cTn id="41" dur="500" fill="hold"/>
                                        <p:tgtEl>
                                          <p:spTgt spid="117802"/>
                                        </p:tgtEl>
                                        <p:attrNameLst>
                                          <p:attrName>ppt_w</p:attrName>
                                        </p:attrNameLst>
                                      </p:cBhvr>
                                      <p:tavLst>
                                        <p:tav tm="0">
                                          <p:val>
                                            <p:fltVal val="0"/>
                                          </p:val>
                                        </p:tav>
                                        <p:tav tm="100000">
                                          <p:val>
                                            <p:strVal val="#ppt_w"/>
                                          </p:val>
                                        </p:tav>
                                      </p:tavLst>
                                    </p:anim>
                                    <p:anim calcmode="lin" valueType="num">
                                      <p:cBhvr>
                                        <p:cTn id="42" dur="500" fill="hold"/>
                                        <p:tgtEl>
                                          <p:spTgt spid="117802"/>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117803"/>
                                        </p:tgtEl>
                                        <p:attrNameLst>
                                          <p:attrName>style.visibility</p:attrName>
                                        </p:attrNameLst>
                                      </p:cBhvr>
                                      <p:to>
                                        <p:strVal val="visible"/>
                                      </p:to>
                                    </p:set>
                                    <p:anim calcmode="lin" valueType="num">
                                      <p:cBhvr>
                                        <p:cTn id="47" dur="500" fill="hold"/>
                                        <p:tgtEl>
                                          <p:spTgt spid="117803"/>
                                        </p:tgtEl>
                                        <p:attrNameLst>
                                          <p:attrName>ppt_x</p:attrName>
                                        </p:attrNameLst>
                                      </p:cBhvr>
                                      <p:tavLst>
                                        <p:tav tm="0">
                                          <p:val>
                                            <p:strVal val="#ppt_x"/>
                                          </p:val>
                                        </p:tav>
                                        <p:tav tm="100000">
                                          <p:val>
                                            <p:strVal val="#ppt_x"/>
                                          </p:val>
                                        </p:tav>
                                      </p:tavLst>
                                    </p:anim>
                                    <p:anim calcmode="lin" valueType="num">
                                      <p:cBhvr>
                                        <p:cTn id="48" dur="500" fill="hold"/>
                                        <p:tgtEl>
                                          <p:spTgt spid="117803"/>
                                        </p:tgtEl>
                                        <p:attrNameLst>
                                          <p:attrName>ppt_y</p:attrName>
                                        </p:attrNameLst>
                                      </p:cBhvr>
                                      <p:tavLst>
                                        <p:tav tm="0">
                                          <p:val>
                                            <p:strVal val="#ppt_y-#ppt_h/2"/>
                                          </p:val>
                                        </p:tav>
                                        <p:tav tm="100000">
                                          <p:val>
                                            <p:strVal val="#ppt_y"/>
                                          </p:val>
                                        </p:tav>
                                      </p:tavLst>
                                    </p:anim>
                                    <p:anim calcmode="lin" valueType="num">
                                      <p:cBhvr>
                                        <p:cTn id="49" dur="500" fill="hold"/>
                                        <p:tgtEl>
                                          <p:spTgt spid="117803"/>
                                        </p:tgtEl>
                                        <p:attrNameLst>
                                          <p:attrName>ppt_w</p:attrName>
                                        </p:attrNameLst>
                                      </p:cBhvr>
                                      <p:tavLst>
                                        <p:tav tm="0">
                                          <p:val>
                                            <p:strVal val="#ppt_w"/>
                                          </p:val>
                                        </p:tav>
                                        <p:tav tm="100000">
                                          <p:val>
                                            <p:strVal val="#ppt_w"/>
                                          </p:val>
                                        </p:tav>
                                      </p:tavLst>
                                    </p:anim>
                                    <p:anim calcmode="lin" valueType="num">
                                      <p:cBhvr>
                                        <p:cTn id="50" dur="500" fill="hold"/>
                                        <p:tgtEl>
                                          <p:spTgt spid="117803"/>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2" fill="hold" nodeType="clickEffect">
                                  <p:stCondLst>
                                    <p:cond delay="0"/>
                                  </p:stCondLst>
                                  <p:childTnLst>
                                    <p:set>
                                      <p:cBhvr>
                                        <p:cTn id="54" dur="1" fill="hold">
                                          <p:stCondLst>
                                            <p:cond delay="0"/>
                                          </p:stCondLst>
                                        </p:cTn>
                                        <p:tgtEl>
                                          <p:spTgt spid="117804"/>
                                        </p:tgtEl>
                                        <p:attrNameLst>
                                          <p:attrName>style.visibility</p:attrName>
                                        </p:attrNameLst>
                                      </p:cBhvr>
                                      <p:to>
                                        <p:strVal val="visible"/>
                                      </p:to>
                                    </p:set>
                                    <p:anim calcmode="lin" valueType="num">
                                      <p:cBhvr>
                                        <p:cTn id="55" dur="500" fill="hold"/>
                                        <p:tgtEl>
                                          <p:spTgt spid="117804"/>
                                        </p:tgtEl>
                                        <p:attrNameLst>
                                          <p:attrName>ppt_x</p:attrName>
                                        </p:attrNameLst>
                                      </p:cBhvr>
                                      <p:tavLst>
                                        <p:tav tm="0">
                                          <p:val>
                                            <p:strVal val="#ppt_x+#ppt_w/2"/>
                                          </p:val>
                                        </p:tav>
                                        <p:tav tm="100000">
                                          <p:val>
                                            <p:strVal val="#ppt_x"/>
                                          </p:val>
                                        </p:tav>
                                      </p:tavLst>
                                    </p:anim>
                                    <p:anim calcmode="lin" valueType="num">
                                      <p:cBhvr>
                                        <p:cTn id="56" dur="500" fill="hold"/>
                                        <p:tgtEl>
                                          <p:spTgt spid="117804"/>
                                        </p:tgtEl>
                                        <p:attrNameLst>
                                          <p:attrName>ppt_y</p:attrName>
                                        </p:attrNameLst>
                                      </p:cBhvr>
                                      <p:tavLst>
                                        <p:tav tm="0">
                                          <p:val>
                                            <p:strVal val="#ppt_y"/>
                                          </p:val>
                                        </p:tav>
                                        <p:tav tm="100000">
                                          <p:val>
                                            <p:strVal val="#ppt_y"/>
                                          </p:val>
                                        </p:tav>
                                      </p:tavLst>
                                    </p:anim>
                                    <p:anim calcmode="lin" valueType="num">
                                      <p:cBhvr>
                                        <p:cTn id="57" dur="500" fill="hold"/>
                                        <p:tgtEl>
                                          <p:spTgt spid="117804"/>
                                        </p:tgtEl>
                                        <p:attrNameLst>
                                          <p:attrName>ppt_w</p:attrName>
                                        </p:attrNameLst>
                                      </p:cBhvr>
                                      <p:tavLst>
                                        <p:tav tm="0">
                                          <p:val>
                                            <p:fltVal val="0"/>
                                          </p:val>
                                        </p:tav>
                                        <p:tav tm="100000">
                                          <p:val>
                                            <p:strVal val="#ppt_w"/>
                                          </p:val>
                                        </p:tav>
                                      </p:tavLst>
                                    </p:anim>
                                    <p:anim calcmode="lin" valueType="num">
                                      <p:cBhvr>
                                        <p:cTn id="58" dur="500" fill="hold"/>
                                        <p:tgtEl>
                                          <p:spTgt spid="117804"/>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nodeType="clickEffect">
                                  <p:stCondLst>
                                    <p:cond delay="0"/>
                                  </p:stCondLst>
                                  <p:childTnLst>
                                    <p:set>
                                      <p:cBhvr>
                                        <p:cTn id="62" dur="1" fill="hold">
                                          <p:stCondLst>
                                            <p:cond delay="0"/>
                                          </p:stCondLst>
                                        </p:cTn>
                                        <p:tgtEl>
                                          <p:spTgt spid="117805"/>
                                        </p:tgtEl>
                                        <p:attrNameLst>
                                          <p:attrName>style.visibility</p:attrName>
                                        </p:attrNameLst>
                                      </p:cBhvr>
                                      <p:to>
                                        <p:strVal val="visible"/>
                                      </p:to>
                                    </p:set>
                                    <p:anim calcmode="lin" valueType="num">
                                      <p:cBhvr>
                                        <p:cTn id="63" dur="500" fill="hold"/>
                                        <p:tgtEl>
                                          <p:spTgt spid="117805"/>
                                        </p:tgtEl>
                                        <p:attrNameLst>
                                          <p:attrName>ppt_x</p:attrName>
                                        </p:attrNameLst>
                                      </p:cBhvr>
                                      <p:tavLst>
                                        <p:tav tm="0">
                                          <p:val>
                                            <p:strVal val="#ppt_x"/>
                                          </p:val>
                                        </p:tav>
                                        <p:tav tm="100000">
                                          <p:val>
                                            <p:strVal val="#ppt_x"/>
                                          </p:val>
                                        </p:tav>
                                      </p:tavLst>
                                    </p:anim>
                                    <p:anim calcmode="lin" valueType="num">
                                      <p:cBhvr>
                                        <p:cTn id="64" dur="500" fill="hold"/>
                                        <p:tgtEl>
                                          <p:spTgt spid="117805"/>
                                        </p:tgtEl>
                                        <p:attrNameLst>
                                          <p:attrName>ppt_y</p:attrName>
                                        </p:attrNameLst>
                                      </p:cBhvr>
                                      <p:tavLst>
                                        <p:tav tm="0">
                                          <p:val>
                                            <p:strVal val="#ppt_y-#ppt_h/2"/>
                                          </p:val>
                                        </p:tav>
                                        <p:tav tm="100000">
                                          <p:val>
                                            <p:strVal val="#ppt_y"/>
                                          </p:val>
                                        </p:tav>
                                      </p:tavLst>
                                    </p:anim>
                                    <p:anim calcmode="lin" valueType="num">
                                      <p:cBhvr>
                                        <p:cTn id="65" dur="500" fill="hold"/>
                                        <p:tgtEl>
                                          <p:spTgt spid="117805"/>
                                        </p:tgtEl>
                                        <p:attrNameLst>
                                          <p:attrName>ppt_w</p:attrName>
                                        </p:attrNameLst>
                                      </p:cBhvr>
                                      <p:tavLst>
                                        <p:tav tm="0">
                                          <p:val>
                                            <p:strVal val="#ppt_w"/>
                                          </p:val>
                                        </p:tav>
                                        <p:tav tm="100000">
                                          <p:val>
                                            <p:strVal val="#ppt_w"/>
                                          </p:val>
                                        </p:tav>
                                      </p:tavLst>
                                    </p:anim>
                                    <p:anim calcmode="lin" valueType="num">
                                      <p:cBhvr>
                                        <p:cTn id="66" dur="500" fill="hold"/>
                                        <p:tgtEl>
                                          <p:spTgt spid="117805"/>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117806"/>
                                        </p:tgtEl>
                                        <p:attrNameLst>
                                          <p:attrName>style.visibility</p:attrName>
                                        </p:attrNameLst>
                                      </p:cBhvr>
                                      <p:to>
                                        <p:strVal val="visible"/>
                                      </p:to>
                                    </p:set>
                                    <p:anim calcmode="lin" valueType="num">
                                      <p:cBhvr>
                                        <p:cTn id="71" dur="500" fill="hold"/>
                                        <p:tgtEl>
                                          <p:spTgt spid="117806"/>
                                        </p:tgtEl>
                                        <p:attrNameLst>
                                          <p:attrName>ppt_x</p:attrName>
                                        </p:attrNameLst>
                                      </p:cBhvr>
                                      <p:tavLst>
                                        <p:tav tm="0">
                                          <p:val>
                                            <p:strVal val="#ppt_x-#ppt_w/2"/>
                                          </p:val>
                                        </p:tav>
                                        <p:tav tm="100000">
                                          <p:val>
                                            <p:strVal val="#ppt_x"/>
                                          </p:val>
                                        </p:tav>
                                      </p:tavLst>
                                    </p:anim>
                                    <p:anim calcmode="lin" valueType="num">
                                      <p:cBhvr>
                                        <p:cTn id="72" dur="500" fill="hold"/>
                                        <p:tgtEl>
                                          <p:spTgt spid="117806"/>
                                        </p:tgtEl>
                                        <p:attrNameLst>
                                          <p:attrName>ppt_y</p:attrName>
                                        </p:attrNameLst>
                                      </p:cBhvr>
                                      <p:tavLst>
                                        <p:tav tm="0">
                                          <p:val>
                                            <p:strVal val="#ppt_y"/>
                                          </p:val>
                                        </p:tav>
                                        <p:tav tm="100000">
                                          <p:val>
                                            <p:strVal val="#ppt_y"/>
                                          </p:val>
                                        </p:tav>
                                      </p:tavLst>
                                    </p:anim>
                                    <p:anim calcmode="lin" valueType="num">
                                      <p:cBhvr>
                                        <p:cTn id="73" dur="500" fill="hold"/>
                                        <p:tgtEl>
                                          <p:spTgt spid="117806"/>
                                        </p:tgtEl>
                                        <p:attrNameLst>
                                          <p:attrName>ppt_w</p:attrName>
                                        </p:attrNameLst>
                                      </p:cBhvr>
                                      <p:tavLst>
                                        <p:tav tm="0">
                                          <p:val>
                                            <p:fltVal val="0"/>
                                          </p:val>
                                        </p:tav>
                                        <p:tav tm="100000">
                                          <p:val>
                                            <p:strVal val="#ppt_w"/>
                                          </p:val>
                                        </p:tav>
                                      </p:tavLst>
                                    </p:anim>
                                    <p:anim calcmode="lin" valueType="num">
                                      <p:cBhvr>
                                        <p:cTn id="74" dur="500" fill="hold"/>
                                        <p:tgtEl>
                                          <p:spTgt spid="117806"/>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 fill="hold" nodeType="clickEffect">
                                  <p:stCondLst>
                                    <p:cond delay="0"/>
                                  </p:stCondLst>
                                  <p:childTnLst>
                                    <p:set>
                                      <p:cBhvr>
                                        <p:cTn id="78" dur="1" fill="hold">
                                          <p:stCondLst>
                                            <p:cond delay="0"/>
                                          </p:stCondLst>
                                        </p:cTn>
                                        <p:tgtEl>
                                          <p:spTgt spid="117807"/>
                                        </p:tgtEl>
                                        <p:attrNameLst>
                                          <p:attrName>style.visibility</p:attrName>
                                        </p:attrNameLst>
                                      </p:cBhvr>
                                      <p:to>
                                        <p:strVal val="visible"/>
                                      </p:to>
                                    </p:set>
                                    <p:anim calcmode="lin" valueType="num">
                                      <p:cBhvr>
                                        <p:cTn id="79" dur="500" fill="hold"/>
                                        <p:tgtEl>
                                          <p:spTgt spid="117807"/>
                                        </p:tgtEl>
                                        <p:attrNameLst>
                                          <p:attrName>ppt_x</p:attrName>
                                        </p:attrNameLst>
                                      </p:cBhvr>
                                      <p:tavLst>
                                        <p:tav tm="0">
                                          <p:val>
                                            <p:strVal val="#ppt_x"/>
                                          </p:val>
                                        </p:tav>
                                        <p:tav tm="100000">
                                          <p:val>
                                            <p:strVal val="#ppt_x"/>
                                          </p:val>
                                        </p:tav>
                                      </p:tavLst>
                                    </p:anim>
                                    <p:anim calcmode="lin" valueType="num">
                                      <p:cBhvr>
                                        <p:cTn id="80" dur="500" fill="hold"/>
                                        <p:tgtEl>
                                          <p:spTgt spid="117807"/>
                                        </p:tgtEl>
                                        <p:attrNameLst>
                                          <p:attrName>ppt_y</p:attrName>
                                        </p:attrNameLst>
                                      </p:cBhvr>
                                      <p:tavLst>
                                        <p:tav tm="0">
                                          <p:val>
                                            <p:strVal val="#ppt_y-#ppt_h/2"/>
                                          </p:val>
                                        </p:tav>
                                        <p:tav tm="100000">
                                          <p:val>
                                            <p:strVal val="#ppt_y"/>
                                          </p:val>
                                        </p:tav>
                                      </p:tavLst>
                                    </p:anim>
                                    <p:anim calcmode="lin" valueType="num">
                                      <p:cBhvr>
                                        <p:cTn id="81" dur="500" fill="hold"/>
                                        <p:tgtEl>
                                          <p:spTgt spid="117807"/>
                                        </p:tgtEl>
                                        <p:attrNameLst>
                                          <p:attrName>ppt_w</p:attrName>
                                        </p:attrNameLst>
                                      </p:cBhvr>
                                      <p:tavLst>
                                        <p:tav tm="0">
                                          <p:val>
                                            <p:strVal val="#ppt_w"/>
                                          </p:val>
                                        </p:tav>
                                        <p:tav tm="100000">
                                          <p:val>
                                            <p:strVal val="#ppt_w"/>
                                          </p:val>
                                        </p:tav>
                                      </p:tavLst>
                                    </p:anim>
                                    <p:anim calcmode="lin" valueType="num">
                                      <p:cBhvr>
                                        <p:cTn id="82" dur="500" fill="hold"/>
                                        <p:tgtEl>
                                          <p:spTgt spid="117807"/>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2" fill="hold" nodeType="clickEffect">
                                  <p:stCondLst>
                                    <p:cond delay="0"/>
                                  </p:stCondLst>
                                  <p:childTnLst>
                                    <p:set>
                                      <p:cBhvr>
                                        <p:cTn id="86" dur="1" fill="hold">
                                          <p:stCondLst>
                                            <p:cond delay="0"/>
                                          </p:stCondLst>
                                        </p:cTn>
                                        <p:tgtEl>
                                          <p:spTgt spid="117808"/>
                                        </p:tgtEl>
                                        <p:attrNameLst>
                                          <p:attrName>style.visibility</p:attrName>
                                        </p:attrNameLst>
                                      </p:cBhvr>
                                      <p:to>
                                        <p:strVal val="visible"/>
                                      </p:to>
                                    </p:set>
                                    <p:anim calcmode="lin" valueType="num">
                                      <p:cBhvr>
                                        <p:cTn id="87" dur="500" fill="hold"/>
                                        <p:tgtEl>
                                          <p:spTgt spid="117808"/>
                                        </p:tgtEl>
                                        <p:attrNameLst>
                                          <p:attrName>ppt_x</p:attrName>
                                        </p:attrNameLst>
                                      </p:cBhvr>
                                      <p:tavLst>
                                        <p:tav tm="0">
                                          <p:val>
                                            <p:strVal val="#ppt_x+#ppt_w/2"/>
                                          </p:val>
                                        </p:tav>
                                        <p:tav tm="100000">
                                          <p:val>
                                            <p:strVal val="#ppt_x"/>
                                          </p:val>
                                        </p:tav>
                                      </p:tavLst>
                                    </p:anim>
                                    <p:anim calcmode="lin" valueType="num">
                                      <p:cBhvr>
                                        <p:cTn id="88" dur="500" fill="hold"/>
                                        <p:tgtEl>
                                          <p:spTgt spid="117808"/>
                                        </p:tgtEl>
                                        <p:attrNameLst>
                                          <p:attrName>ppt_y</p:attrName>
                                        </p:attrNameLst>
                                      </p:cBhvr>
                                      <p:tavLst>
                                        <p:tav tm="0">
                                          <p:val>
                                            <p:strVal val="#ppt_y"/>
                                          </p:val>
                                        </p:tav>
                                        <p:tav tm="100000">
                                          <p:val>
                                            <p:strVal val="#ppt_y"/>
                                          </p:val>
                                        </p:tav>
                                      </p:tavLst>
                                    </p:anim>
                                    <p:anim calcmode="lin" valueType="num">
                                      <p:cBhvr>
                                        <p:cTn id="89" dur="500" fill="hold"/>
                                        <p:tgtEl>
                                          <p:spTgt spid="117808"/>
                                        </p:tgtEl>
                                        <p:attrNameLst>
                                          <p:attrName>ppt_w</p:attrName>
                                        </p:attrNameLst>
                                      </p:cBhvr>
                                      <p:tavLst>
                                        <p:tav tm="0">
                                          <p:val>
                                            <p:fltVal val="0"/>
                                          </p:val>
                                        </p:tav>
                                        <p:tav tm="100000">
                                          <p:val>
                                            <p:strVal val="#ppt_w"/>
                                          </p:val>
                                        </p:tav>
                                      </p:tavLst>
                                    </p:anim>
                                    <p:anim calcmode="lin" valueType="num">
                                      <p:cBhvr>
                                        <p:cTn id="90" dur="500" fill="hold"/>
                                        <p:tgtEl>
                                          <p:spTgt spid="117808"/>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1" fill="hold" nodeType="clickEffect">
                                  <p:stCondLst>
                                    <p:cond delay="0"/>
                                  </p:stCondLst>
                                  <p:childTnLst>
                                    <p:set>
                                      <p:cBhvr>
                                        <p:cTn id="94" dur="1" fill="hold">
                                          <p:stCondLst>
                                            <p:cond delay="0"/>
                                          </p:stCondLst>
                                        </p:cTn>
                                        <p:tgtEl>
                                          <p:spTgt spid="117809"/>
                                        </p:tgtEl>
                                        <p:attrNameLst>
                                          <p:attrName>style.visibility</p:attrName>
                                        </p:attrNameLst>
                                      </p:cBhvr>
                                      <p:to>
                                        <p:strVal val="visible"/>
                                      </p:to>
                                    </p:set>
                                    <p:anim calcmode="lin" valueType="num">
                                      <p:cBhvr>
                                        <p:cTn id="95" dur="500" fill="hold"/>
                                        <p:tgtEl>
                                          <p:spTgt spid="117809"/>
                                        </p:tgtEl>
                                        <p:attrNameLst>
                                          <p:attrName>ppt_x</p:attrName>
                                        </p:attrNameLst>
                                      </p:cBhvr>
                                      <p:tavLst>
                                        <p:tav tm="0">
                                          <p:val>
                                            <p:strVal val="#ppt_x"/>
                                          </p:val>
                                        </p:tav>
                                        <p:tav tm="100000">
                                          <p:val>
                                            <p:strVal val="#ppt_x"/>
                                          </p:val>
                                        </p:tav>
                                      </p:tavLst>
                                    </p:anim>
                                    <p:anim calcmode="lin" valueType="num">
                                      <p:cBhvr>
                                        <p:cTn id="96" dur="500" fill="hold"/>
                                        <p:tgtEl>
                                          <p:spTgt spid="117809"/>
                                        </p:tgtEl>
                                        <p:attrNameLst>
                                          <p:attrName>ppt_y</p:attrName>
                                        </p:attrNameLst>
                                      </p:cBhvr>
                                      <p:tavLst>
                                        <p:tav tm="0">
                                          <p:val>
                                            <p:strVal val="#ppt_y-#ppt_h/2"/>
                                          </p:val>
                                        </p:tav>
                                        <p:tav tm="100000">
                                          <p:val>
                                            <p:strVal val="#ppt_y"/>
                                          </p:val>
                                        </p:tav>
                                      </p:tavLst>
                                    </p:anim>
                                    <p:anim calcmode="lin" valueType="num">
                                      <p:cBhvr>
                                        <p:cTn id="97" dur="500" fill="hold"/>
                                        <p:tgtEl>
                                          <p:spTgt spid="117809"/>
                                        </p:tgtEl>
                                        <p:attrNameLst>
                                          <p:attrName>ppt_w</p:attrName>
                                        </p:attrNameLst>
                                      </p:cBhvr>
                                      <p:tavLst>
                                        <p:tav tm="0">
                                          <p:val>
                                            <p:strVal val="#ppt_w"/>
                                          </p:val>
                                        </p:tav>
                                        <p:tav tm="100000">
                                          <p:val>
                                            <p:strVal val="#ppt_w"/>
                                          </p:val>
                                        </p:tav>
                                      </p:tavLst>
                                    </p:anim>
                                    <p:anim calcmode="lin" valueType="num">
                                      <p:cBhvr>
                                        <p:cTn id="98" dur="500" fill="hold"/>
                                        <p:tgtEl>
                                          <p:spTgt spid="117809"/>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2" fill="hold" nodeType="clickEffect">
                                  <p:stCondLst>
                                    <p:cond delay="0"/>
                                  </p:stCondLst>
                                  <p:childTnLst>
                                    <p:set>
                                      <p:cBhvr>
                                        <p:cTn id="102" dur="1" fill="hold">
                                          <p:stCondLst>
                                            <p:cond delay="0"/>
                                          </p:stCondLst>
                                        </p:cTn>
                                        <p:tgtEl>
                                          <p:spTgt spid="117810"/>
                                        </p:tgtEl>
                                        <p:attrNameLst>
                                          <p:attrName>style.visibility</p:attrName>
                                        </p:attrNameLst>
                                      </p:cBhvr>
                                      <p:to>
                                        <p:strVal val="visible"/>
                                      </p:to>
                                    </p:set>
                                    <p:anim calcmode="lin" valueType="num">
                                      <p:cBhvr>
                                        <p:cTn id="103" dur="500" fill="hold"/>
                                        <p:tgtEl>
                                          <p:spTgt spid="117810"/>
                                        </p:tgtEl>
                                        <p:attrNameLst>
                                          <p:attrName>ppt_x</p:attrName>
                                        </p:attrNameLst>
                                      </p:cBhvr>
                                      <p:tavLst>
                                        <p:tav tm="0">
                                          <p:val>
                                            <p:strVal val="#ppt_x+#ppt_w/2"/>
                                          </p:val>
                                        </p:tav>
                                        <p:tav tm="100000">
                                          <p:val>
                                            <p:strVal val="#ppt_x"/>
                                          </p:val>
                                        </p:tav>
                                      </p:tavLst>
                                    </p:anim>
                                    <p:anim calcmode="lin" valueType="num">
                                      <p:cBhvr>
                                        <p:cTn id="104" dur="500" fill="hold"/>
                                        <p:tgtEl>
                                          <p:spTgt spid="117810"/>
                                        </p:tgtEl>
                                        <p:attrNameLst>
                                          <p:attrName>ppt_y</p:attrName>
                                        </p:attrNameLst>
                                      </p:cBhvr>
                                      <p:tavLst>
                                        <p:tav tm="0">
                                          <p:val>
                                            <p:strVal val="#ppt_y"/>
                                          </p:val>
                                        </p:tav>
                                        <p:tav tm="100000">
                                          <p:val>
                                            <p:strVal val="#ppt_y"/>
                                          </p:val>
                                        </p:tav>
                                      </p:tavLst>
                                    </p:anim>
                                    <p:anim calcmode="lin" valueType="num">
                                      <p:cBhvr>
                                        <p:cTn id="105" dur="500" fill="hold"/>
                                        <p:tgtEl>
                                          <p:spTgt spid="117810"/>
                                        </p:tgtEl>
                                        <p:attrNameLst>
                                          <p:attrName>ppt_w</p:attrName>
                                        </p:attrNameLst>
                                      </p:cBhvr>
                                      <p:tavLst>
                                        <p:tav tm="0">
                                          <p:val>
                                            <p:fltVal val="0"/>
                                          </p:val>
                                        </p:tav>
                                        <p:tav tm="100000">
                                          <p:val>
                                            <p:strVal val="#ppt_w"/>
                                          </p:val>
                                        </p:tav>
                                      </p:tavLst>
                                    </p:anim>
                                    <p:anim calcmode="lin" valueType="num">
                                      <p:cBhvr>
                                        <p:cTn id="106" dur="500" fill="hold"/>
                                        <p:tgtEl>
                                          <p:spTgt spid="117810"/>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nodeType="clickEffect">
                                  <p:stCondLst>
                                    <p:cond delay="0"/>
                                  </p:stCondLst>
                                  <p:childTnLst>
                                    <p:set>
                                      <p:cBhvr>
                                        <p:cTn id="110" dur="1" fill="hold">
                                          <p:stCondLst>
                                            <p:cond delay="0"/>
                                          </p:stCondLst>
                                        </p:cTn>
                                        <p:tgtEl>
                                          <p:spTgt spid="117811"/>
                                        </p:tgtEl>
                                        <p:attrNameLst>
                                          <p:attrName>style.visibility</p:attrName>
                                        </p:attrNameLst>
                                      </p:cBhvr>
                                      <p:to>
                                        <p:strVal val="visible"/>
                                      </p:to>
                                    </p:set>
                                    <p:anim calcmode="lin" valueType="num">
                                      <p:cBhvr>
                                        <p:cTn id="111" dur="500" fill="hold"/>
                                        <p:tgtEl>
                                          <p:spTgt spid="117811"/>
                                        </p:tgtEl>
                                        <p:attrNameLst>
                                          <p:attrName>ppt_x</p:attrName>
                                        </p:attrNameLst>
                                      </p:cBhvr>
                                      <p:tavLst>
                                        <p:tav tm="0">
                                          <p:val>
                                            <p:strVal val="#ppt_x"/>
                                          </p:val>
                                        </p:tav>
                                        <p:tav tm="100000">
                                          <p:val>
                                            <p:strVal val="#ppt_x"/>
                                          </p:val>
                                        </p:tav>
                                      </p:tavLst>
                                    </p:anim>
                                    <p:anim calcmode="lin" valueType="num">
                                      <p:cBhvr>
                                        <p:cTn id="112" dur="500" fill="hold"/>
                                        <p:tgtEl>
                                          <p:spTgt spid="117811"/>
                                        </p:tgtEl>
                                        <p:attrNameLst>
                                          <p:attrName>ppt_y</p:attrName>
                                        </p:attrNameLst>
                                      </p:cBhvr>
                                      <p:tavLst>
                                        <p:tav tm="0">
                                          <p:val>
                                            <p:strVal val="#ppt_y-#ppt_h/2"/>
                                          </p:val>
                                        </p:tav>
                                        <p:tav tm="100000">
                                          <p:val>
                                            <p:strVal val="#ppt_y"/>
                                          </p:val>
                                        </p:tav>
                                      </p:tavLst>
                                    </p:anim>
                                    <p:anim calcmode="lin" valueType="num">
                                      <p:cBhvr>
                                        <p:cTn id="113" dur="500" fill="hold"/>
                                        <p:tgtEl>
                                          <p:spTgt spid="117811"/>
                                        </p:tgtEl>
                                        <p:attrNameLst>
                                          <p:attrName>ppt_w</p:attrName>
                                        </p:attrNameLst>
                                      </p:cBhvr>
                                      <p:tavLst>
                                        <p:tav tm="0">
                                          <p:val>
                                            <p:strVal val="#ppt_w"/>
                                          </p:val>
                                        </p:tav>
                                        <p:tav tm="100000">
                                          <p:val>
                                            <p:strVal val="#ppt_w"/>
                                          </p:val>
                                        </p:tav>
                                      </p:tavLst>
                                    </p:anim>
                                    <p:anim calcmode="lin" valueType="num">
                                      <p:cBhvr>
                                        <p:cTn id="114" dur="500" fill="hold"/>
                                        <p:tgtEl>
                                          <p:spTgt spid="117811"/>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nodeType="clickEffect">
                                  <p:stCondLst>
                                    <p:cond delay="0"/>
                                  </p:stCondLst>
                                  <p:childTnLst>
                                    <p:set>
                                      <p:cBhvr>
                                        <p:cTn id="118" dur="1" fill="hold">
                                          <p:stCondLst>
                                            <p:cond delay="0"/>
                                          </p:stCondLst>
                                        </p:cTn>
                                        <p:tgtEl>
                                          <p:spTgt spid="117812"/>
                                        </p:tgtEl>
                                        <p:attrNameLst>
                                          <p:attrName>style.visibility</p:attrName>
                                        </p:attrNameLst>
                                      </p:cBhvr>
                                      <p:to>
                                        <p:strVal val="visible"/>
                                      </p:to>
                                    </p:set>
                                    <p:anim calcmode="lin" valueType="num">
                                      <p:cBhvr>
                                        <p:cTn id="119" dur="500" fill="hold"/>
                                        <p:tgtEl>
                                          <p:spTgt spid="117812"/>
                                        </p:tgtEl>
                                        <p:attrNameLst>
                                          <p:attrName>ppt_x</p:attrName>
                                        </p:attrNameLst>
                                      </p:cBhvr>
                                      <p:tavLst>
                                        <p:tav tm="0">
                                          <p:val>
                                            <p:strVal val="#ppt_x-#ppt_w/2"/>
                                          </p:val>
                                        </p:tav>
                                        <p:tav tm="100000">
                                          <p:val>
                                            <p:strVal val="#ppt_x"/>
                                          </p:val>
                                        </p:tav>
                                      </p:tavLst>
                                    </p:anim>
                                    <p:anim calcmode="lin" valueType="num">
                                      <p:cBhvr>
                                        <p:cTn id="120" dur="500" fill="hold"/>
                                        <p:tgtEl>
                                          <p:spTgt spid="117812"/>
                                        </p:tgtEl>
                                        <p:attrNameLst>
                                          <p:attrName>ppt_y</p:attrName>
                                        </p:attrNameLst>
                                      </p:cBhvr>
                                      <p:tavLst>
                                        <p:tav tm="0">
                                          <p:val>
                                            <p:strVal val="#ppt_y"/>
                                          </p:val>
                                        </p:tav>
                                        <p:tav tm="100000">
                                          <p:val>
                                            <p:strVal val="#ppt_y"/>
                                          </p:val>
                                        </p:tav>
                                      </p:tavLst>
                                    </p:anim>
                                    <p:anim calcmode="lin" valueType="num">
                                      <p:cBhvr>
                                        <p:cTn id="121" dur="500" fill="hold"/>
                                        <p:tgtEl>
                                          <p:spTgt spid="117812"/>
                                        </p:tgtEl>
                                        <p:attrNameLst>
                                          <p:attrName>ppt_w</p:attrName>
                                        </p:attrNameLst>
                                      </p:cBhvr>
                                      <p:tavLst>
                                        <p:tav tm="0">
                                          <p:val>
                                            <p:fltVal val="0"/>
                                          </p:val>
                                        </p:tav>
                                        <p:tav tm="100000">
                                          <p:val>
                                            <p:strVal val="#ppt_w"/>
                                          </p:val>
                                        </p:tav>
                                      </p:tavLst>
                                    </p:anim>
                                    <p:anim calcmode="lin" valueType="num">
                                      <p:cBhvr>
                                        <p:cTn id="122" dur="500" fill="hold"/>
                                        <p:tgtEl>
                                          <p:spTgt spid="117812"/>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1" fill="hold" nodeType="clickEffect">
                                  <p:stCondLst>
                                    <p:cond delay="0"/>
                                  </p:stCondLst>
                                  <p:childTnLst>
                                    <p:set>
                                      <p:cBhvr>
                                        <p:cTn id="126" dur="1" fill="hold">
                                          <p:stCondLst>
                                            <p:cond delay="0"/>
                                          </p:stCondLst>
                                        </p:cTn>
                                        <p:tgtEl>
                                          <p:spTgt spid="117813"/>
                                        </p:tgtEl>
                                        <p:attrNameLst>
                                          <p:attrName>style.visibility</p:attrName>
                                        </p:attrNameLst>
                                      </p:cBhvr>
                                      <p:to>
                                        <p:strVal val="visible"/>
                                      </p:to>
                                    </p:set>
                                    <p:anim calcmode="lin" valueType="num">
                                      <p:cBhvr>
                                        <p:cTn id="127" dur="500" fill="hold"/>
                                        <p:tgtEl>
                                          <p:spTgt spid="117813"/>
                                        </p:tgtEl>
                                        <p:attrNameLst>
                                          <p:attrName>ppt_x</p:attrName>
                                        </p:attrNameLst>
                                      </p:cBhvr>
                                      <p:tavLst>
                                        <p:tav tm="0">
                                          <p:val>
                                            <p:strVal val="#ppt_x"/>
                                          </p:val>
                                        </p:tav>
                                        <p:tav tm="100000">
                                          <p:val>
                                            <p:strVal val="#ppt_x"/>
                                          </p:val>
                                        </p:tav>
                                      </p:tavLst>
                                    </p:anim>
                                    <p:anim calcmode="lin" valueType="num">
                                      <p:cBhvr>
                                        <p:cTn id="128" dur="500" fill="hold"/>
                                        <p:tgtEl>
                                          <p:spTgt spid="117813"/>
                                        </p:tgtEl>
                                        <p:attrNameLst>
                                          <p:attrName>ppt_y</p:attrName>
                                        </p:attrNameLst>
                                      </p:cBhvr>
                                      <p:tavLst>
                                        <p:tav tm="0">
                                          <p:val>
                                            <p:strVal val="#ppt_y-#ppt_h/2"/>
                                          </p:val>
                                        </p:tav>
                                        <p:tav tm="100000">
                                          <p:val>
                                            <p:strVal val="#ppt_y"/>
                                          </p:val>
                                        </p:tav>
                                      </p:tavLst>
                                    </p:anim>
                                    <p:anim calcmode="lin" valueType="num">
                                      <p:cBhvr>
                                        <p:cTn id="129" dur="500" fill="hold"/>
                                        <p:tgtEl>
                                          <p:spTgt spid="117813"/>
                                        </p:tgtEl>
                                        <p:attrNameLst>
                                          <p:attrName>ppt_w</p:attrName>
                                        </p:attrNameLst>
                                      </p:cBhvr>
                                      <p:tavLst>
                                        <p:tav tm="0">
                                          <p:val>
                                            <p:strVal val="#ppt_w"/>
                                          </p:val>
                                        </p:tav>
                                        <p:tav tm="100000">
                                          <p:val>
                                            <p:strVal val="#ppt_w"/>
                                          </p:val>
                                        </p:tav>
                                      </p:tavLst>
                                    </p:anim>
                                    <p:anim calcmode="lin" valueType="num">
                                      <p:cBhvr>
                                        <p:cTn id="130" dur="500" fill="hold"/>
                                        <p:tgtEl>
                                          <p:spTgt spid="117813"/>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8" fill="hold" nodeType="clickEffect">
                                  <p:stCondLst>
                                    <p:cond delay="0"/>
                                  </p:stCondLst>
                                  <p:childTnLst>
                                    <p:set>
                                      <p:cBhvr>
                                        <p:cTn id="134" dur="1" fill="hold">
                                          <p:stCondLst>
                                            <p:cond delay="0"/>
                                          </p:stCondLst>
                                        </p:cTn>
                                        <p:tgtEl>
                                          <p:spTgt spid="117814"/>
                                        </p:tgtEl>
                                        <p:attrNameLst>
                                          <p:attrName>style.visibility</p:attrName>
                                        </p:attrNameLst>
                                      </p:cBhvr>
                                      <p:to>
                                        <p:strVal val="visible"/>
                                      </p:to>
                                    </p:set>
                                    <p:anim calcmode="lin" valueType="num">
                                      <p:cBhvr>
                                        <p:cTn id="135" dur="500" fill="hold"/>
                                        <p:tgtEl>
                                          <p:spTgt spid="117814"/>
                                        </p:tgtEl>
                                        <p:attrNameLst>
                                          <p:attrName>ppt_x</p:attrName>
                                        </p:attrNameLst>
                                      </p:cBhvr>
                                      <p:tavLst>
                                        <p:tav tm="0">
                                          <p:val>
                                            <p:strVal val="#ppt_x-#ppt_w/2"/>
                                          </p:val>
                                        </p:tav>
                                        <p:tav tm="100000">
                                          <p:val>
                                            <p:strVal val="#ppt_x"/>
                                          </p:val>
                                        </p:tav>
                                      </p:tavLst>
                                    </p:anim>
                                    <p:anim calcmode="lin" valueType="num">
                                      <p:cBhvr>
                                        <p:cTn id="136" dur="500" fill="hold"/>
                                        <p:tgtEl>
                                          <p:spTgt spid="117814"/>
                                        </p:tgtEl>
                                        <p:attrNameLst>
                                          <p:attrName>ppt_y</p:attrName>
                                        </p:attrNameLst>
                                      </p:cBhvr>
                                      <p:tavLst>
                                        <p:tav tm="0">
                                          <p:val>
                                            <p:strVal val="#ppt_y"/>
                                          </p:val>
                                        </p:tav>
                                        <p:tav tm="100000">
                                          <p:val>
                                            <p:strVal val="#ppt_y"/>
                                          </p:val>
                                        </p:tav>
                                      </p:tavLst>
                                    </p:anim>
                                    <p:anim calcmode="lin" valueType="num">
                                      <p:cBhvr>
                                        <p:cTn id="137" dur="500" fill="hold"/>
                                        <p:tgtEl>
                                          <p:spTgt spid="117814"/>
                                        </p:tgtEl>
                                        <p:attrNameLst>
                                          <p:attrName>ppt_w</p:attrName>
                                        </p:attrNameLst>
                                      </p:cBhvr>
                                      <p:tavLst>
                                        <p:tav tm="0">
                                          <p:val>
                                            <p:fltVal val="0"/>
                                          </p:val>
                                        </p:tav>
                                        <p:tav tm="100000">
                                          <p:val>
                                            <p:strVal val="#ppt_w"/>
                                          </p:val>
                                        </p:tav>
                                      </p:tavLst>
                                    </p:anim>
                                    <p:anim calcmode="lin" valueType="num">
                                      <p:cBhvr>
                                        <p:cTn id="138" dur="500" fill="hold"/>
                                        <p:tgtEl>
                                          <p:spTgt spid="117814"/>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1" fill="hold" nodeType="clickEffect">
                                  <p:stCondLst>
                                    <p:cond delay="0"/>
                                  </p:stCondLst>
                                  <p:childTnLst>
                                    <p:set>
                                      <p:cBhvr>
                                        <p:cTn id="142" dur="1" fill="hold">
                                          <p:stCondLst>
                                            <p:cond delay="0"/>
                                          </p:stCondLst>
                                        </p:cTn>
                                        <p:tgtEl>
                                          <p:spTgt spid="117815"/>
                                        </p:tgtEl>
                                        <p:attrNameLst>
                                          <p:attrName>style.visibility</p:attrName>
                                        </p:attrNameLst>
                                      </p:cBhvr>
                                      <p:to>
                                        <p:strVal val="visible"/>
                                      </p:to>
                                    </p:set>
                                    <p:anim calcmode="lin" valueType="num">
                                      <p:cBhvr>
                                        <p:cTn id="143" dur="500" fill="hold"/>
                                        <p:tgtEl>
                                          <p:spTgt spid="117815"/>
                                        </p:tgtEl>
                                        <p:attrNameLst>
                                          <p:attrName>ppt_x</p:attrName>
                                        </p:attrNameLst>
                                      </p:cBhvr>
                                      <p:tavLst>
                                        <p:tav tm="0">
                                          <p:val>
                                            <p:strVal val="#ppt_x"/>
                                          </p:val>
                                        </p:tav>
                                        <p:tav tm="100000">
                                          <p:val>
                                            <p:strVal val="#ppt_x"/>
                                          </p:val>
                                        </p:tav>
                                      </p:tavLst>
                                    </p:anim>
                                    <p:anim calcmode="lin" valueType="num">
                                      <p:cBhvr>
                                        <p:cTn id="144" dur="500" fill="hold"/>
                                        <p:tgtEl>
                                          <p:spTgt spid="117815"/>
                                        </p:tgtEl>
                                        <p:attrNameLst>
                                          <p:attrName>ppt_y</p:attrName>
                                        </p:attrNameLst>
                                      </p:cBhvr>
                                      <p:tavLst>
                                        <p:tav tm="0">
                                          <p:val>
                                            <p:strVal val="#ppt_y-#ppt_h/2"/>
                                          </p:val>
                                        </p:tav>
                                        <p:tav tm="100000">
                                          <p:val>
                                            <p:strVal val="#ppt_y"/>
                                          </p:val>
                                        </p:tav>
                                      </p:tavLst>
                                    </p:anim>
                                    <p:anim calcmode="lin" valueType="num">
                                      <p:cBhvr>
                                        <p:cTn id="145" dur="500" fill="hold"/>
                                        <p:tgtEl>
                                          <p:spTgt spid="117815"/>
                                        </p:tgtEl>
                                        <p:attrNameLst>
                                          <p:attrName>ppt_w</p:attrName>
                                        </p:attrNameLst>
                                      </p:cBhvr>
                                      <p:tavLst>
                                        <p:tav tm="0">
                                          <p:val>
                                            <p:strVal val="#ppt_w"/>
                                          </p:val>
                                        </p:tav>
                                        <p:tav tm="100000">
                                          <p:val>
                                            <p:strVal val="#ppt_w"/>
                                          </p:val>
                                        </p:tav>
                                      </p:tavLst>
                                    </p:anim>
                                    <p:anim calcmode="lin" valueType="num">
                                      <p:cBhvr>
                                        <p:cTn id="146" dur="500" fill="hold"/>
                                        <p:tgtEl>
                                          <p:spTgt spid="117815"/>
                                        </p:tgtEl>
                                        <p:attrNameLst>
                                          <p:attrName>ppt_h</p:attrName>
                                        </p:attrNameLst>
                                      </p:cBhvr>
                                      <p:tavLst>
                                        <p:tav tm="0">
                                          <p:val>
                                            <p:fltVal val="0"/>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2" fill="hold" nodeType="clickEffect">
                                  <p:stCondLst>
                                    <p:cond delay="0"/>
                                  </p:stCondLst>
                                  <p:childTnLst>
                                    <p:set>
                                      <p:cBhvr>
                                        <p:cTn id="150" dur="1" fill="hold">
                                          <p:stCondLst>
                                            <p:cond delay="0"/>
                                          </p:stCondLst>
                                        </p:cTn>
                                        <p:tgtEl>
                                          <p:spTgt spid="117816"/>
                                        </p:tgtEl>
                                        <p:attrNameLst>
                                          <p:attrName>style.visibility</p:attrName>
                                        </p:attrNameLst>
                                      </p:cBhvr>
                                      <p:to>
                                        <p:strVal val="visible"/>
                                      </p:to>
                                    </p:set>
                                    <p:anim calcmode="lin" valueType="num">
                                      <p:cBhvr>
                                        <p:cTn id="151" dur="500" fill="hold"/>
                                        <p:tgtEl>
                                          <p:spTgt spid="117816"/>
                                        </p:tgtEl>
                                        <p:attrNameLst>
                                          <p:attrName>ppt_x</p:attrName>
                                        </p:attrNameLst>
                                      </p:cBhvr>
                                      <p:tavLst>
                                        <p:tav tm="0">
                                          <p:val>
                                            <p:strVal val="#ppt_x+#ppt_w/2"/>
                                          </p:val>
                                        </p:tav>
                                        <p:tav tm="100000">
                                          <p:val>
                                            <p:strVal val="#ppt_x"/>
                                          </p:val>
                                        </p:tav>
                                      </p:tavLst>
                                    </p:anim>
                                    <p:anim calcmode="lin" valueType="num">
                                      <p:cBhvr>
                                        <p:cTn id="152" dur="500" fill="hold"/>
                                        <p:tgtEl>
                                          <p:spTgt spid="117816"/>
                                        </p:tgtEl>
                                        <p:attrNameLst>
                                          <p:attrName>ppt_y</p:attrName>
                                        </p:attrNameLst>
                                      </p:cBhvr>
                                      <p:tavLst>
                                        <p:tav tm="0">
                                          <p:val>
                                            <p:strVal val="#ppt_y"/>
                                          </p:val>
                                        </p:tav>
                                        <p:tav tm="100000">
                                          <p:val>
                                            <p:strVal val="#ppt_y"/>
                                          </p:val>
                                        </p:tav>
                                      </p:tavLst>
                                    </p:anim>
                                    <p:anim calcmode="lin" valueType="num">
                                      <p:cBhvr>
                                        <p:cTn id="153" dur="500" fill="hold"/>
                                        <p:tgtEl>
                                          <p:spTgt spid="117816"/>
                                        </p:tgtEl>
                                        <p:attrNameLst>
                                          <p:attrName>ppt_w</p:attrName>
                                        </p:attrNameLst>
                                      </p:cBhvr>
                                      <p:tavLst>
                                        <p:tav tm="0">
                                          <p:val>
                                            <p:fltVal val="0"/>
                                          </p:val>
                                        </p:tav>
                                        <p:tav tm="100000">
                                          <p:val>
                                            <p:strVal val="#ppt_w"/>
                                          </p:val>
                                        </p:tav>
                                      </p:tavLst>
                                    </p:anim>
                                    <p:anim calcmode="lin" valueType="num">
                                      <p:cBhvr>
                                        <p:cTn id="154" dur="500" fill="hold"/>
                                        <p:tgtEl>
                                          <p:spTgt spid="117816"/>
                                        </p:tgtEl>
                                        <p:attrNameLst>
                                          <p:attrName>ppt_h</p:attrName>
                                        </p:attrNameLst>
                                      </p:cBhvr>
                                      <p:tavLst>
                                        <p:tav tm="0">
                                          <p:val>
                                            <p:strVal val="#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17" presetClass="entr" presetSubtype="1" fill="hold" nodeType="clickEffect">
                                  <p:stCondLst>
                                    <p:cond delay="0"/>
                                  </p:stCondLst>
                                  <p:childTnLst>
                                    <p:set>
                                      <p:cBhvr>
                                        <p:cTn id="158" dur="1" fill="hold">
                                          <p:stCondLst>
                                            <p:cond delay="0"/>
                                          </p:stCondLst>
                                        </p:cTn>
                                        <p:tgtEl>
                                          <p:spTgt spid="117817"/>
                                        </p:tgtEl>
                                        <p:attrNameLst>
                                          <p:attrName>style.visibility</p:attrName>
                                        </p:attrNameLst>
                                      </p:cBhvr>
                                      <p:to>
                                        <p:strVal val="visible"/>
                                      </p:to>
                                    </p:set>
                                    <p:anim calcmode="lin" valueType="num">
                                      <p:cBhvr>
                                        <p:cTn id="159" dur="500" fill="hold"/>
                                        <p:tgtEl>
                                          <p:spTgt spid="117817"/>
                                        </p:tgtEl>
                                        <p:attrNameLst>
                                          <p:attrName>ppt_x</p:attrName>
                                        </p:attrNameLst>
                                      </p:cBhvr>
                                      <p:tavLst>
                                        <p:tav tm="0">
                                          <p:val>
                                            <p:strVal val="#ppt_x"/>
                                          </p:val>
                                        </p:tav>
                                        <p:tav tm="100000">
                                          <p:val>
                                            <p:strVal val="#ppt_x"/>
                                          </p:val>
                                        </p:tav>
                                      </p:tavLst>
                                    </p:anim>
                                    <p:anim calcmode="lin" valueType="num">
                                      <p:cBhvr>
                                        <p:cTn id="160" dur="500" fill="hold"/>
                                        <p:tgtEl>
                                          <p:spTgt spid="117817"/>
                                        </p:tgtEl>
                                        <p:attrNameLst>
                                          <p:attrName>ppt_y</p:attrName>
                                        </p:attrNameLst>
                                      </p:cBhvr>
                                      <p:tavLst>
                                        <p:tav tm="0">
                                          <p:val>
                                            <p:strVal val="#ppt_y-#ppt_h/2"/>
                                          </p:val>
                                        </p:tav>
                                        <p:tav tm="100000">
                                          <p:val>
                                            <p:strVal val="#ppt_y"/>
                                          </p:val>
                                        </p:tav>
                                      </p:tavLst>
                                    </p:anim>
                                    <p:anim calcmode="lin" valueType="num">
                                      <p:cBhvr>
                                        <p:cTn id="161" dur="500" fill="hold"/>
                                        <p:tgtEl>
                                          <p:spTgt spid="117817"/>
                                        </p:tgtEl>
                                        <p:attrNameLst>
                                          <p:attrName>ppt_w</p:attrName>
                                        </p:attrNameLst>
                                      </p:cBhvr>
                                      <p:tavLst>
                                        <p:tav tm="0">
                                          <p:val>
                                            <p:strVal val="#ppt_w"/>
                                          </p:val>
                                        </p:tav>
                                        <p:tav tm="100000">
                                          <p:val>
                                            <p:strVal val="#ppt_w"/>
                                          </p:val>
                                        </p:tav>
                                      </p:tavLst>
                                    </p:anim>
                                    <p:anim calcmode="lin" valueType="num">
                                      <p:cBhvr>
                                        <p:cTn id="162" dur="500" fill="hold"/>
                                        <p:tgtEl>
                                          <p:spTgt spid="117817"/>
                                        </p:tgtEl>
                                        <p:attrNameLst>
                                          <p:attrName>ppt_h</p:attrName>
                                        </p:attrNameLst>
                                      </p:cBhvr>
                                      <p:tavLst>
                                        <p:tav tm="0">
                                          <p:val>
                                            <p:fltVal val="0"/>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7" presetClass="entr" presetSubtype="8" fill="hold" nodeType="clickEffect">
                                  <p:stCondLst>
                                    <p:cond delay="0"/>
                                  </p:stCondLst>
                                  <p:childTnLst>
                                    <p:set>
                                      <p:cBhvr>
                                        <p:cTn id="166" dur="1" fill="hold">
                                          <p:stCondLst>
                                            <p:cond delay="0"/>
                                          </p:stCondLst>
                                        </p:cTn>
                                        <p:tgtEl>
                                          <p:spTgt spid="117818"/>
                                        </p:tgtEl>
                                        <p:attrNameLst>
                                          <p:attrName>style.visibility</p:attrName>
                                        </p:attrNameLst>
                                      </p:cBhvr>
                                      <p:to>
                                        <p:strVal val="visible"/>
                                      </p:to>
                                    </p:set>
                                    <p:anim calcmode="lin" valueType="num">
                                      <p:cBhvr>
                                        <p:cTn id="167" dur="500" fill="hold"/>
                                        <p:tgtEl>
                                          <p:spTgt spid="117818"/>
                                        </p:tgtEl>
                                        <p:attrNameLst>
                                          <p:attrName>ppt_x</p:attrName>
                                        </p:attrNameLst>
                                      </p:cBhvr>
                                      <p:tavLst>
                                        <p:tav tm="0">
                                          <p:val>
                                            <p:strVal val="#ppt_x-#ppt_w/2"/>
                                          </p:val>
                                        </p:tav>
                                        <p:tav tm="100000">
                                          <p:val>
                                            <p:strVal val="#ppt_x"/>
                                          </p:val>
                                        </p:tav>
                                      </p:tavLst>
                                    </p:anim>
                                    <p:anim calcmode="lin" valueType="num">
                                      <p:cBhvr>
                                        <p:cTn id="168" dur="500" fill="hold"/>
                                        <p:tgtEl>
                                          <p:spTgt spid="117818"/>
                                        </p:tgtEl>
                                        <p:attrNameLst>
                                          <p:attrName>ppt_y</p:attrName>
                                        </p:attrNameLst>
                                      </p:cBhvr>
                                      <p:tavLst>
                                        <p:tav tm="0">
                                          <p:val>
                                            <p:strVal val="#ppt_y"/>
                                          </p:val>
                                        </p:tav>
                                        <p:tav tm="100000">
                                          <p:val>
                                            <p:strVal val="#ppt_y"/>
                                          </p:val>
                                        </p:tav>
                                      </p:tavLst>
                                    </p:anim>
                                    <p:anim calcmode="lin" valueType="num">
                                      <p:cBhvr>
                                        <p:cTn id="169" dur="500" fill="hold"/>
                                        <p:tgtEl>
                                          <p:spTgt spid="117818"/>
                                        </p:tgtEl>
                                        <p:attrNameLst>
                                          <p:attrName>ppt_w</p:attrName>
                                        </p:attrNameLst>
                                      </p:cBhvr>
                                      <p:tavLst>
                                        <p:tav tm="0">
                                          <p:val>
                                            <p:fltVal val="0"/>
                                          </p:val>
                                        </p:tav>
                                        <p:tav tm="100000">
                                          <p:val>
                                            <p:strVal val="#ppt_w"/>
                                          </p:val>
                                        </p:tav>
                                      </p:tavLst>
                                    </p:anim>
                                    <p:anim calcmode="lin" valueType="num">
                                      <p:cBhvr>
                                        <p:cTn id="170" dur="500" fill="hold"/>
                                        <p:tgtEl>
                                          <p:spTgt spid="117818"/>
                                        </p:tgtEl>
                                        <p:attrNameLst>
                                          <p:attrName>ppt_h</p:attrName>
                                        </p:attrNameLst>
                                      </p:cBhvr>
                                      <p:tavLst>
                                        <p:tav tm="0">
                                          <p:val>
                                            <p:strVal val="#ppt_h"/>
                                          </p:val>
                                        </p:tav>
                                        <p:tav tm="100000">
                                          <p:val>
                                            <p:strVal val="#ppt_h"/>
                                          </p:val>
                                        </p:tav>
                                      </p:tavLst>
                                    </p:anim>
                                  </p:childTnLst>
                                </p:cTn>
                              </p:par>
                            </p:childTnLst>
                          </p:cTn>
                        </p:par>
                      </p:childTnLst>
                    </p:cTn>
                  </p:par>
                  <p:par>
                    <p:cTn id="171" fill="hold">
                      <p:stCondLst>
                        <p:cond delay="indefinite"/>
                      </p:stCondLst>
                      <p:childTnLst>
                        <p:par>
                          <p:cTn id="172" fill="hold">
                            <p:stCondLst>
                              <p:cond delay="0"/>
                            </p:stCondLst>
                            <p:childTnLst>
                              <p:par>
                                <p:cTn id="173" presetID="17" presetClass="entr" presetSubtype="1" fill="hold" nodeType="clickEffect">
                                  <p:stCondLst>
                                    <p:cond delay="0"/>
                                  </p:stCondLst>
                                  <p:childTnLst>
                                    <p:set>
                                      <p:cBhvr>
                                        <p:cTn id="174" dur="1" fill="hold">
                                          <p:stCondLst>
                                            <p:cond delay="0"/>
                                          </p:stCondLst>
                                        </p:cTn>
                                        <p:tgtEl>
                                          <p:spTgt spid="117819"/>
                                        </p:tgtEl>
                                        <p:attrNameLst>
                                          <p:attrName>style.visibility</p:attrName>
                                        </p:attrNameLst>
                                      </p:cBhvr>
                                      <p:to>
                                        <p:strVal val="visible"/>
                                      </p:to>
                                    </p:set>
                                    <p:anim calcmode="lin" valueType="num">
                                      <p:cBhvr>
                                        <p:cTn id="175" dur="500" fill="hold"/>
                                        <p:tgtEl>
                                          <p:spTgt spid="117819"/>
                                        </p:tgtEl>
                                        <p:attrNameLst>
                                          <p:attrName>ppt_x</p:attrName>
                                        </p:attrNameLst>
                                      </p:cBhvr>
                                      <p:tavLst>
                                        <p:tav tm="0">
                                          <p:val>
                                            <p:strVal val="#ppt_x"/>
                                          </p:val>
                                        </p:tav>
                                        <p:tav tm="100000">
                                          <p:val>
                                            <p:strVal val="#ppt_x"/>
                                          </p:val>
                                        </p:tav>
                                      </p:tavLst>
                                    </p:anim>
                                    <p:anim calcmode="lin" valueType="num">
                                      <p:cBhvr>
                                        <p:cTn id="176" dur="500" fill="hold"/>
                                        <p:tgtEl>
                                          <p:spTgt spid="117819"/>
                                        </p:tgtEl>
                                        <p:attrNameLst>
                                          <p:attrName>ppt_y</p:attrName>
                                        </p:attrNameLst>
                                      </p:cBhvr>
                                      <p:tavLst>
                                        <p:tav tm="0">
                                          <p:val>
                                            <p:strVal val="#ppt_y-#ppt_h/2"/>
                                          </p:val>
                                        </p:tav>
                                        <p:tav tm="100000">
                                          <p:val>
                                            <p:strVal val="#ppt_y"/>
                                          </p:val>
                                        </p:tav>
                                      </p:tavLst>
                                    </p:anim>
                                    <p:anim calcmode="lin" valueType="num">
                                      <p:cBhvr>
                                        <p:cTn id="177" dur="500" fill="hold"/>
                                        <p:tgtEl>
                                          <p:spTgt spid="117819"/>
                                        </p:tgtEl>
                                        <p:attrNameLst>
                                          <p:attrName>ppt_w</p:attrName>
                                        </p:attrNameLst>
                                      </p:cBhvr>
                                      <p:tavLst>
                                        <p:tav tm="0">
                                          <p:val>
                                            <p:strVal val="#ppt_w"/>
                                          </p:val>
                                        </p:tav>
                                        <p:tav tm="100000">
                                          <p:val>
                                            <p:strVal val="#ppt_w"/>
                                          </p:val>
                                        </p:tav>
                                      </p:tavLst>
                                    </p:anim>
                                    <p:anim calcmode="lin" valueType="num">
                                      <p:cBhvr>
                                        <p:cTn id="178" dur="500" fill="hold"/>
                                        <p:tgtEl>
                                          <p:spTgt spid="117819"/>
                                        </p:tgtEl>
                                        <p:attrNameLst>
                                          <p:attrName>ppt_h</p:attrName>
                                        </p:attrNameLst>
                                      </p:cBhvr>
                                      <p:tavLst>
                                        <p:tav tm="0">
                                          <p:val>
                                            <p:fltVal val="0"/>
                                          </p:val>
                                        </p:tav>
                                        <p:tav tm="100000">
                                          <p:val>
                                            <p:strVal val="#ppt_h"/>
                                          </p:val>
                                        </p:tav>
                                      </p:tavLst>
                                    </p:anim>
                                  </p:childTnLst>
                                </p:cTn>
                              </p:par>
                            </p:childTnLst>
                          </p:cTn>
                        </p:par>
                      </p:childTnLst>
                    </p:cTn>
                  </p:par>
                  <p:par>
                    <p:cTn id="179" fill="hold">
                      <p:stCondLst>
                        <p:cond delay="indefinite"/>
                      </p:stCondLst>
                      <p:childTnLst>
                        <p:par>
                          <p:cTn id="180" fill="hold">
                            <p:stCondLst>
                              <p:cond delay="0"/>
                            </p:stCondLst>
                            <p:childTnLst>
                              <p:par>
                                <p:cTn id="181" presetID="17" presetClass="entr" presetSubtype="2" fill="hold" nodeType="clickEffect">
                                  <p:stCondLst>
                                    <p:cond delay="0"/>
                                  </p:stCondLst>
                                  <p:childTnLst>
                                    <p:set>
                                      <p:cBhvr>
                                        <p:cTn id="182" dur="1" fill="hold">
                                          <p:stCondLst>
                                            <p:cond delay="0"/>
                                          </p:stCondLst>
                                        </p:cTn>
                                        <p:tgtEl>
                                          <p:spTgt spid="117820"/>
                                        </p:tgtEl>
                                        <p:attrNameLst>
                                          <p:attrName>style.visibility</p:attrName>
                                        </p:attrNameLst>
                                      </p:cBhvr>
                                      <p:to>
                                        <p:strVal val="visible"/>
                                      </p:to>
                                    </p:set>
                                    <p:anim calcmode="lin" valueType="num">
                                      <p:cBhvr>
                                        <p:cTn id="183" dur="500" fill="hold"/>
                                        <p:tgtEl>
                                          <p:spTgt spid="117820"/>
                                        </p:tgtEl>
                                        <p:attrNameLst>
                                          <p:attrName>ppt_x</p:attrName>
                                        </p:attrNameLst>
                                      </p:cBhvr>
                                      <p:tavLst>
                                        <p:tav tm="0">
                                          <p:val>
                                            <p:strVal val="#ppt_x+#ppt_w/2"/>
                                          </p:val>
                                        </p:tav>
                                        <p:tav tm="100000">
                                          <p:val>
                                            <p:strVal val="#ppt_x"/>
                                          </p:val>
                                        </p:tav>
                                      </p:tavLst>
                                    </p:anim>
                                    <p:anim calcmode="lin" valueType="num">
                                      <p:cBhvr>
                                        <p:cTn id="184" dur="500" fill="hold"/>
                                        <p:tgtEl>
                                          <p:spTgt spid="117820"/>
                                        </p:tgtEl>
                                        <p:attrNameLst>
                                          <p:attrName>ppt_y</p:attrName>
                                        </p:attrNameLst>
                                      </p:cBhvr>
                                      <p:tavLst>
                                        <p:tav tm="0">
                                          <p:val>
                                            <p:strVal val="#ppt_y"/>
                                          </p:val>
                                        </p:tav>
                                        <p:tav tm="100000">
                                          <p:val>
                                            <p:strVal val="#ppt_y"/>
                                          </p:val>
                                        </p:tav>
                                      </p:tavLst>
                                    </p:anim>
                                    <p:anim calcmode="lin" valueType="num">
                                      <p:cBhvr>
                                        <p:cTn id="185" dur="500" fill="hold"/>
                                        <p:tgtEl>
                                          <p:spTgt spid="117820"/>
                                        </p:tgtEl>
                                        <p:attrNameLst>
                                          <p:attrName>ppt_w</p:attrName>
                                        </p:attrNameLst>
                                      </p:cBhvr>
                                      <p:tavLst>
                                        <p:tav tm="0">
                                          <p:val>
                                            <p:fltVal val="0"/>
                                          </p:val>
                                        </p:tav>
                                        <p:tav tm="100000">
                                          <p:val>
                                            <p:strVal val="#ppt_w"/>
                                          </p:val>
                                        </p:tav>
                                      </p:tavLst>
                                    </p:anim>
                                    <p:anim calcmode="lin" valueType="num">
                                      <p:cBhvr>
                                        <p:cTn id="186" dur="500" fill="hold"/>
                                        <p:tgtEl>
                                          <p:spTgt spid="117820"/>
                                        </p:tgtEl>
                                        <p:attrNameLst>
                                          <p:attrName>ppt_h</p:attrName>
                                        </p:attrNameLst>
                                      </p:cBhvr>
                                      <p:tavLst>
                                        <p:tav tm="0">
                                          <p:val>
                                            <p:strVal val="#ppt_h"/>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129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xfrm>
            <a:off x="381000" y="457200"/>
            <a:ext cx="8001000" cy="457200"/>
          </a:xfrm>
        </p:spPr>
        <p:txBody>
          <a:bodyPr vert="horz" wrap="square" lIns="91440" tIns="45720" rIns="91440" bIns="45720" anchor="ctr" anchorCtr="0"/>
          <a:lstStyle/>
          <a:p>
            <a:pPr eaLnBrk="1" hangingPunct="1"/>
            <a:r>
              <a:rPr kumimoji="1" lang="zh-CN" altLang="en-US" sz="2800" kern="1200" dirty="0">
                <a:latin typeface="微软雅黑" panose="020B0503020204020204" pitchFamily="34" charset="-122"/>
                <a:ea typeface="微软雅黑" panose="020B0503020204020204" pitchFamily="34" charset="-122"/>
                <a:cs typeface="+mj-cs"/>
              </a:rPr>
              <a:t>例：优先级顺序为</a:t>
            </a:r>
            <a:r>
              <a:rPr lang="zh-CN" altLang="en-US" sz="2800" dirty="0">
                <a:sym typeface="+mn-ea"/>
              </a:rPr>
              <a:t> </a:t>
            </a:r>
            <a:r>
              <a:rPr lang="en-US" altLang="zh-CN" sz="2800" dirty="0">
                <a:sym typeface="+mn-ea"/>
              </a:rPr>
              <a:t>1</a:t>
            </a:r>
            <a:r>
              <a:rPr lang="en-US" altLang="zh-CN" sz="2800" dirty="0">
                <a:sym typeface="Wingdings" panose="05000000000000000000" pitchFamily="2" charset="2"/>
              </a:rPr>
              <a:t></a:t>
            </a:r>
            <a:r>
              <a:rPr lang="en-US" altLang="zh-CN" sz="2800" dirty="0">
                <a:sym typeface="+mn-ea"/>
              </a:rPr>
              <a:t>2</a:t>
            </a:r>
            <a:r>
              <a:rPr lang="en-US" altLang="zh-CN" sz="2800" dirty="0">
                <a:sym typeface="Wingdings" panose="05000000000000000000" pitchFamily="2" charset="2"/>
              </a:rPr>
              <a:t></a:t>
            </a:r>
            <a:r>
              <a:rPr lang="en-US" altLang="zh-CN" sz="2800" dirty="0">
                <a:sym typeface="+mn-ea"/>
              </a:rPr>
              <a:t>3</a:t>
            </a:r>
            <a:r>
              <a:rPr lang="en-US" altLang="zh-CN" sz="2800" dirty="0">
                <a:sym typeface="Wingdings" panose="05000000000000000000" pitchFamily="2" charset="2"/>
              </a:rPr>
              <a:t></a:t>
            </a:r>
            <a:r>
              <a:rPr lang="en-US" altLang="zh-CN" sz="2800" dirty="0">
                <a:sym typeface="+mn-ea"/>
              </a:rPr>
              <a:t>4</a:t>
            </a:r>
            <a:r>
              <a:rPr lang="en-US" altLang="zh-CN" sz="2800" dirty="0">
                <a:sym typeface="Wingdings" panose="05000000000000000000" pitchFamily="2" charset="2"/>
              </a:rPr>
              <a:t></a:t>
            </a:r>
            <a:r>
              <a:rPr lang="en-US" altLang="zh-CN" sz="2800" dirty="0">
                <a:sym typeface="+mn-ea"/>
              </a:rPr>
              <a:t>5</a:t>
            </a:r>
            <a:r>
              <a:rPr kumimoji="1" lang="en-US" altLang="zh-CN" sz="2800" kern="1200" dirty="0">
                <a:latin typeface="微软雅黑" panose="020B0503020204020204" pitchFamily="34" charset="-122"/>
                <a:ea typeface="微软雅黑" panose="020B0503020204020204" pitchFamily="34" charset="-122"/>
                <a:cs typeface="+mj-cs"/>
              </a:rPr>
              <a:t> </a:t>
            </a:r>
            <a:r>
              <a:rPr kumimoji="1" lang="zh-CN" altLang="en-US" sz="2800" kern="1200" dirty="0">
                <a:latin typeface="微软雅黑" panose="020B0503020204020204" pitchFamily="34" charset="-122"/>
                <a:ea typeface="微软雅黑" panose="020B0503020204020204" pitchFamily="34" charset="-122"/>
                <a:cs typeface="+mj-cs"/>
              </a:rPr>
              <a:t>时的屏蔽码</a:t>
            </a:r>
          </a:p>
        </p:txBody>
      </p:sp>
      <p:graphicFrame>
        <p:nvGraphicFramePr>
          <p:cNvPr id="131075" name="Object 3"/>
          <p:cNvGraphicFramePr>
            <a:graphicFrameLocks noChangeAspect="1"/>
          </p:cNvGraphicFramePr>
          <p:nvPr/>
        </p:nvGraphicFramePr>
        <p:xfrm>
          <a:off x="323850" y="1700530"/>
          <a:ext cx="8358188" cy="4191000"/>
        </p:xfrm>
        <a:graphic>
          <a:graphicData uri="http://schemas.openxmlformats.org/presentationml/2006/ole">
            <mc:AlternateContent xmlns:mc="http://schemas.openxmlformats.org/markup-compatibility/2006">
              <mc:Choice xmlns:v="urn:schemas-microsoft-com:vml" Requires="v">
                <p:oleObj r:id="rId2" imgW="4962525" imgH="1924050" progId="PBrush">
                  <p:embed/>
                </p:oleObj>
              </mc:Choice>
              <mc:Fallback>
                <p:oleObj r:id="rId2" imgW="4962525" imgH="1924050" progId="PBrush">
                  <p:embed/>
                  <p:pic>
                    <p:nvPicPr>
                      <p:cNvPr id="0" name="图片 3088"/>
                      <p:cNvPicPr/>
                      <p:nvPr/>
                    </p:nvPicPr>
                    <p:blipFill>
                      <a:blip r:embed="rId3"/>
                      <a:stretch>
                        <a:fillRect/>
                      </a:stretch>
                    </p:blipFill>
                    <p:spPr>
                      <a:xfrm>
                        <a:off x="323850" y="1700530"/>
                        <a:ext cx="8358188" cy="4191000"/>
                      </a:xfrm>
                      <a:prstGeom prst="rect">
                        <a:avLst/>
                      </a:prstGeom>
                      <a:noFill/>
                      <a:ln w="38100">
                        <a:noFill/>
                        <a:miter/>
                      </a:ln>
                    </p:spPr>
                  </p:pic>
                </p:oleObj>
              </mc:Fallback>
            </mc:AlternateContent>
          </a:graphicData>
        </a:graphic>
      </p:graphicFrame>
      <p:sp>
        <p:nvSpPr>
          <p:cNvPr id="131076"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159</a:t>
            </a:fld>
            <a:endParaRPr lang="en-US" altLang="zh-CN" sz="1400" dirty="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4"/>
          <a:stretch>
            <a:fillRect/>
          </a:stretch>
        </p:blipFill>
        <p:spPr>
          <a:xfrm>
            <a:off x="1763395" y="3411855"/>
            <a:ext cx="962025" cy="327025"/>
          </a:xfrm>
          <a:prstGeom prst="rect">
            <a:avLst/>
          </a:prstGeom>
        </p:spPr>
      </p:pic>
      <p:pic>
        <p:nvPicPr>
          <p:cNvPr id="4" name="图片 3"/>
          <p:cNvPicPr>
            <a:picLocks noChangeAspect="1"/>
          </p:cNvPicPr>
          <p:nvPr/>
        </p:nvPicPr>
        <p:blipFill>
          <a:blip r:embed="rId4"/>
          <a:stretch>
            <a:fillRect/>
          </a:stretch>
        </p:blipFill>
        <p:spPr>
          <a:xfrm>
            <a:off x="3131820" y="3429000"/>
            <a:ext cx="962025" cy="327025"/>
          </a:xfrm>
          <a:prstGeom prst="rect">
            <a:avLst/>
          </a:prstGeom>
        </p:spPr>
      </p:pic>
      <p:pic>
        <p:nvPicPr>
          <p:cNvPr id="5" name="图片 4"/>
          <p:cNvPicPr>
            <a:picLocks noChangeAspect="1"/>
          </p:cNvPicPr>
          <p:nvPr/>
        </p:nvPicPr>
        <p:blipFill>
          <a:blip r:embed="rId4"/>
          <a:stretch>
            <a:fillRect/>
          </a:stretch>
        </p:blipFill>
        <p:spPr>
          <a:xfrm>
            <a:off x="4499610" y="3411855"/>
            <a:ext cx="962025" cy="327025"/>
          </a:xfrm>
          <a:prstGeom prst="rect">
            <a:avLst/>
          </a:prstGeom>
        </p:spPr>
      </p:pic>
      <p:pic>
        <p:nvPicPr>
          <p:cNvPr id="6" name="图片 5"/>
          <p:cNvPicPr>
            <a:picLocks noChangeAspect="1"/>
          </p:cNvPicPr>
          <p:nvPr/>
        </p:nvPicPr>
        <p:blipFill>
          <a:blip r:embed="rId4"/>
          <a:stretch>
            <a:fillRect/>
          </a:stretch>
        </p:blipFill>
        <p:spPr>
          <a:xfrm>
            <a:off x="5868035" y="3429000"/>
            <a:ext cx="962025" cy="327025"/>
          </a:xfrm>
          <a:prstGeom prst="rect">
            <a:avLst/>
          </a:prstGeom>
        </p:spPr>
      </p:pic>
      <p:pic>
        <p:nvPicPr>
          <p:cNvPr id="7" name="图片 6"/>
          <p:cNvPicPr>
            <a:picLocks noChangeAspect="1"/>
          </p:cNvPicPr>
          <p:nvPr/>
        </p:nvPicPr>
        <p:blipFill>
          <a:blip r:embed="rId4"/>
          <a:stretch>
            <a:fillRect/>
          </a:stretch>
        </p:blipFill>
        <p:spPr>
          <a:xfrm>
            <a:off x="7308215" y="3417570"/>
            <a:ext cx="962025" cy="327025"/>
          </a:xfrm>
          <a:prstGeom prst="rect">
            <a:avLst/>
          </a:prstGeom>
        </p:spPr>
      </p:pic>
      <p:pic>
        <p:nvPicPr>
          <p:cNvPr id="8" name="图片 7"/>
          <p:cNvPicPr>
            <a:picLocks noChangeAspect="1"/>
          </p:cNvPicPr>
          <p:nvPr/>
        </p:nvPicPr>
        <p:blipFill>
          <a:blip r:embed="rId4"/>
          <a:stretch>
            <a:fillRect/>
          </a:stretch>
        </p:blipFill>
        <p:spPr>
          <a:xfrm>
            <a:off x="1691640" y="3843655"/>
            <a:ext cx="962025" cy="327025"/>
          </a:xfrm>
          <a:prstGeom prst="rect">
            <a:avLst/>
          </a:prstGeom>
        </p:spPr>
      </p:pic>
      <p:pic>
        <p:nvPicPr>
          <p:cNvPr id="9" name="图片 8"/>
          <p:cNvPicPr>
            <a:picLocks noChangeAspect="1"/>
          </p:cNvPicPr>
          <p:nvPr/>
        </p:nvPicPr>
        <p:blipFill>
          <a:blip r:embed="rId4"/>
          <a:stretch>
            <a:fillRect/>
          </a:stretch>
        </p:blipFill>
        <p:spPr>
          <a:xfrm>
            <a:off x="3060065" y="3860800"/>
            <a:ext cx="962025" cy="327025"/>
          </a:xfrm>
          <a:prstGeom prst="rect">
            <a:avLst/>
          </a:prstGeom>
        </p:spPr>
      </p:pic>
      <p:pic>
        <p:nvPicPr>
          <p:cNvPr id="10" name="图片 9"/>
          <p:cNvPicPr>
            <a:picLocks noChangeAspect="1"/>
          </p:cNvPicPr>
          <p:nvPr/>
        </p:nvPicPr>
        <p:blipFill>
          <a:blip r:embed="rId4"/>
          <a:stretch>
            <a:fillRect/>
          </a:stretch>
        </p:blipFill>
        <p:spPr>
          <a:xfrm>
            <a:off x="4427855" y="3843655"/>
            <a:ext cx="962025" cy="327025"/>
          </a:xfrm>
          <a:prstGeom prst="rect">
            <a:avLst/>
          </a:prstGeom>
        </p:spPr>
      </p:pic>
      <p:pic>
        <p:nvPicPr>
          <p:cNvPr id="11" name="图片 10"/>
          <p:cNvPicPr>
            <a:picLocks noChangeAspect="1"/>
          </p:cNvPicPr>
          <p:nvPr/>
        </p:nvPicPr>
        <p:blipFill>
          <a:blip r:embed="rId4"/>
          <a:stretch>
            <a:fillRect/>
          </a:stretch>
        </p:blipFill>
        <p:spPr>
          <a:xfrm>
            <a:off x="5796280" y="3860800"/>
            <a:ext cx="962025" cy="327025"/>
          </a:xfrm>
          <a:prstGeom prst="rect">
            <a:avLst/>
          </a:prstGeom>
        </p:spPr>
      </p:pic>
      <p:pic>
        <p:nvPicPr>
          <p:cNvPr id="12" name="图片 11"/>
          <p:cNvPicPr>
            <a:picLocks noChangeAspect="1"/>
          </p:cNvPicPr>
          <p:nvPr/>
        </p:nvPicPr>
        <p:blipFill>
          <a:blip r:embed="rId4"/>
          <a:stretch>
            <a:fillRect/>
          </a:stretch>
        </p:blipFill>
        <p:spPr>
          <a:xfrm>
            <a:off x="7236460" y="3849370"/>
            <a:ext cx="962025" cy="327025"/>
          </a:xfrm>
          <a:prstGeom prst="rect">
            <a:avLst/>
          </a:prstGeom>
        </p:spPr>
      </p:pic>
      <p:pic>
        <p:nvPicPr>
          <p:cNvPr id="13" name="图片 12"/>
          <p:cNvPicPr>
            <a:picLocks noChangeAspect="1"/>
          </p:cNvPicPr>
          <p:nvPr/>
        </p:nvPicPr>
        <p:blipFill>
          <a:blip r:embed="rId4"/>
          <a:stretch>
            <a:fillRect/>
          </a:stretch>
        </p:blipFill>
        <p:spPr>
          <a:xfrm>
            <a:off x="1691640" y="4347845"/>
            <a:ext cx="962025" cy="327025"/>
          </a:xfrm>
          <a:prstGeom prst="rect">
            <a:avLst/>
          </a:prstGeom>
        </p:spPr>
      </p:pic>
      <p:pic>
        <p:nvPicPr>
          <p:cNvPr id="14" name="图片 13"/>
          <p:cNvPicPr>
            <a:picLocks noChangeAspect="1"/>
          </p:cNvPicPr>
          <p:nvPr/>
        </p:nvPicPr>
        <p:blipFill>
          <a:blip r:embed="rId4"/>
          <a:stretch>
            <a:fillRect/>
          </a:stretch>
        </p:blipFill>
        <p:spPr>
          <a:xfrm>
            <a:off x="3060065" y="4364990"/>
            <a:ext cx="962025" cy="327025"/>
          </a:xfrm>
          <a:prstGeom prst="rect">
            <a:avLst/>
          </a:prstGeom>
        </p:spPr>
      </p:pic>
      <p:pic>
        <p:nvPicPr>
          <p:cNvPr id="15" name="图片 14"/>
          <p:cNvPicPr>
            <a:picLocks noChangeAspect="1"/>
          </p:cNvPicPr>
          <p:nvPr/>
        </p:nvPicPr>
        <p:blipFill>
          <a:blip r:embed="rId4"/>
          <a:stretch>
            <a:fillRect/>
          </a:stretch>
        </p:blipFill>
        <p:spPr>
          <a:xfrm>
            <a:off x="4427855" y="4347845"/>
            <a:ext cx="962025" cy="327025"/>
          </a:xfrm>
          <a:prstGeom prst="rect">
            <a:avLst/>
          </a:prstGeom>
        </p:spPr>
      </p:pic>
      <p:pic>
        <p:nvPicPr>
          <p:cNvPr id="16" name="图片 15"/>
          <p:cNvPicPr>
            <a:picLocks noChangeAspect="1"/>
          </p:cNvPicPr>
          <p:nvPr/>
        </p:nvPicPr>
        <p:blipFill>
          <a:blip r:embed="rId4"/>
          <a:stretch>
            <a:fillRect/>
          </a:stretch>
        </p:blipFill>
        <p:spPr>
          <a:xfrm>
            <a:off x="5796280" y="4364990"/>
            <a:ext cx="962025" cy="327025"/>
          </a:xfrm>
          <a:prstGeom prst="rect">
            <a:avLst/>
          </a:prstGeom>
        </p:spPr>
      </p:pic>
      <p:pic>
        <p:nvPicPr>
          <p:cNvPr id="17" name="图片 16"/>
          <p:cNvPicPr>
            <a:picLocks noChangeAspect="1"/>
          </p:cNvPicPr>
          <p:nvPr/>
        </p:nvPicPr>
        <p:blipFill>
          <a:blip r:embed="rId4"/>
          <a:stretch>
            <a:fillRect/>
          </a:stretch>
        </p:blipFill>
        <p:spPr>
          <a:xfrm>
            <a:off x="7236460" y="4353560"/>
            <a:ext cx="962025" cy="327025"/>
          </a:xfrm>
          <a:prstGeom prst="rect">
            <a:avLst/>
          </a:prstGeom>
        </p:spPr>
      </p:pic>
      <p:pic>
        <p:nvPicPr>
          <p:cNvPr id="18" name="图片 17"/>
          <p:cNvPicPr>
            <a:picLocks noChangeAspect="1"/>
          </p:cNvPicPr>
          <p:nvPr/>
        </p:nvPicPr>
        <p:blipFill>
          <a:blip r:embed="rId4"/>
          <a:stretch>
            <a:fillRect/>
          </a:stretch>
        </p:blipFill>
        <p:spPr>
          <a:xfrm>
            <a:off x="1763395" y="4780280"/>
            <a:ext cx="962025" cy="327025"/>
          </a:xfrm>
          <a:prstGeom prst="rect">
            <a:avLst/>
          </a:prstGeom>
        </p:spPr>
      </p:pic>
      <p:pic>
        <p:nvPicPr>
          <p:cNvPr id="19" name="图片 18"/>
          <p:cNvPicPr>
            <a:picLocks noChangeAspect="1"/>
          </p:cNvPicPr>
          <p:nvPr/>
        </p:nvPicPr>
        <p:blipFill>
          <a:blip r:embed="rId4"/>
          <a:stretch>
            <a:fillRect/>
          </a:stretch>
        </p:blipFill>
        <p:spPr>
          <a:xfrm>
            <a:off x="3131820" y="4797425"/>
            <a:ext cx="962025" cy="327025"/>
          </a:xfrm>
          <a:prstGeom prst="rect">
            <a:avLst/>
          </a:prstGeom>
        </p:spPr>
      </p:pic>
      <p:pic>
        <p:nvPicPr>
          <p:cNvPr id="20" name="图片 19"/>
          <p:cNvPicPr>
            <a:picLocks noChangeAspect="1"/>
          </p:cNvPicPr>
          <p:nvPr/>
        </p:nvPicPr>
        <p:blipFill>
          <a:blip r:embed="rId4"/>
          <a:stretch>
            <a:fillRect/>
          </a:stretch>
        </p:blipFill>
        <p:spPr>
          <a:xfrm>
            <a:off x="4499610" y="4780280"/>
            <a:ext cx="962025" cy="327025"/>
          </a:xfrm>
          <a:prstGeom prst="rect">
            <a:avLst/>
          </a:prstGeom>
        </p:spPr>
      </p:pic>
      <p:pic>
        <p:nvPicPr>
          <p:cNvPr id="21" name="图片 20"/>
          <p:cNvPicPr>
            <a:picLocks noChangeAspect="1"/>
          </p:cNvPicPr>
          <p:nvPr/>
        </p:nvPicPr>
        <p:blipFill>
          <a:blip r:embed="rId4"/>
          <a:stretch>
            <a:fillRect/>
          </a:stretch>
        </p:blipFill>
        <p:spPr>
          <a:xfrm>
            <a:off x="5868035" y="4797425"/>
            <a:ext cx="962025" cy="327025"/>
          </a:xfrm>
          <a:prstGeom prst="rect">
            <a:avLst/>
          </a:prstGeom>
        </p:spPr>
      </p:pic>
      <p:pic>
        <p:nvPicPr>
          <p:cNvPr id="22" name="图片 21"/>
          <p:cNvPicPr>
            <a:picLocks noChangeAspect="1"/>
          </p:cNvPicPr>
          <p:nvPr/>
        </p:nvPicPr>
        <p:blipFill>
          <a:blip r:embed="rId4"/>
          <a:stretch>
            <a:fillRect/>
          </a:stretch>
        </p:blipFill>
        <p:spPr>
          <a:xfrm>
            <a:off x="7308215" y="4785995"/>
            <a:ext cx="962025" cy="327025"/>
          </a:xfrm>
          <a:prstGeom prst="rect">
            <a:avLst/>
          </a:prstGeom>
        </p:spPr>
      </p:pic>
      <p:pic>
        <p:nvPicPr>
          <p:cNvPr id="23" name="图片 22"/>
          <p:cNvPicPr>
            <a:picLocks noChangeAspect="1"/>
          </p:cNvPicPr>
          <p:nvPr/>
        </p:nvPicPr>
        <p:blipFill>
          <a:blip r:embed="rId4"/>
          <a:stretch>
            <a:fillRect/>
          </a:stretch>
        </p:blipFill>
        <p:spPr>
          <a:xfrm>
            <a:off x="1763395" y="5283835"/>
            <a:ext cx="962025" cy="327025"/>
          </a:xfrm>
          <a:prstGeom prst="rect">
            <a:avLst/>
          </a:prstGeom>
        </p:spPr>
      </p:pic>
      <p:pic>
        <p:nvPicPr>
          <p:cNvPr id="24" name="图片 23"/>
          <p:cNvPicPr>
            <a:picLocks noChangeAspect="1"/>
          </p:cNvPicPr>
          <p:nvPr/>
        </p:nvPicPr>
        <p:blipFill>
          <a:blip r:embed="rId4"/>
          <a:stretch>
            <a:fillRect/>
          </a:stretch>
        </p:blipFill>
        <p:spPr>
          <a:xfrm>
            <a:off x="3131820" y="5300980"/>
            <a:ext cx="962025" cy="327025"/>
          </a:xfrm>
          <a:prstGeom prst="rect">
            <a:avLst/>
          </a:prstGeom>
        </p:spPr>
      </p:pic>
      <p:pic>
        <p:nvPicPr>
          <p:cNvPr id="25" name="图片 24"/>
          <p:cNvPicPr>
            <a:picLocks noChangeAspect="1"/>
          </p:cNvPicPr>
          <p:nvPr/>
        </p:nvPicPr>
        <p:blipFill>
          <a:blip r:embed="rId4"/>
          <a:stretch>
            <a:fillRect/>
          </a:stretch>
        </p:blipFill>
        <p:spPr>
          <a:xfrm>
            <a:off x="4499610" y="5283835"/>
            <a:ext cx="962025" cy="327025"/>
          </a:xfrm>
          <a:prstGeom prst="rect">
            <a:avLst/>
          </a:prstGeom>
        </p:spPr>
      </p:pic>
      <p:pic>
        <p:nvPicPr>
          <p:cNvPr id="26" name="图片 25"/>
          <p:cNvPicPr>
            <a:picLocks noChangeAspect="1"/>
          </p:cNvPicPr>
          <p:nvPr/>
        </p:nvPicPr>
        <p:blipFill>
          <a:blip r:embed="rId4"/>
          <a:stretch>
            <a:fillRect/>
          </a:stretch>
        </p:blipFill>
        <p:spPr>
          <a:xfrm>
            <a:off x="5868035" y="5300980"/>
            <a:ext cx="962025" cy="327025"/>
          </a:xfrm>
          <a:prstGeom prst="rect">
            <a:avLst/>
          </a:prstGeom>
        </p:spPr>
      </p:pic>
      <p:pic>
        <p:nvPicPr>
          <p:cNvPr id="27" name="图片 26"/>
          <p:cNvPicPr>
            <a:picLocks noChangeAspect="1"/>
          </p:cNvPicPr>
          <p:nvPr/>
        </p:nvPicPr>
        <p:blipFill>
          <a:blip r:embed="rId4"/>
          <a:stretch>
            <a:fillRect/>
          </a:stretch>
        </p:blipFill>
        <p:spPr>
          <a:xfrm>
            <a:off x="7308215" y="5289550"/>
            <a:ext cx="962025" cy="327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1" name="Rectangle 1027"/>
          <p:cNvSpPr>
            <a:spLocks noGrp="1"/>
          </p:cNvSpPr>
          <p:nvPr>
            <p:ph idx="1"/>
          </p:nvPr>
        </p:nvSpPr>
        <p:spPr>
          <a:xfrm>
            <a:off x="468313" y="534988"/>
            <a:ext cx="7989887" cy="54864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例：设机器字长为</a:t>
            </a:r>
            <a:r>
              <a:rPr kumimoji="1" lang="en-US" altLang="zh-CN" sz="2800" kern="1200" dirty="0">
                <a:latin typeface="Microsoft YaHei UI" panose="020B0503020204020204" pitchFamily="34" charset="-122"/>
                <a:ea typeface="Microsoft YaHei UI" panose="020B0503020204020204" pitchFamily="34" charset="-122"/>
                <a:cs typeface="+mn-cs"/>
              </a:rPr>
              <a:t>8</a:t>
            </a:r>
            <a:r>
              <a:rPr kumimoji="1" lang="zh-CN" altLang="en-US" sz="2800" kern="1200" dirty="0">
                <a:latin typeface="Microsoft YaHei UI" panose="020B0503020204020204" pitchFamily="34" charset="-122"/>
                <a:ea typeface="Microsoft YaHei UI" panose="020B0503020204020204" pitchFamily="34" charset="-122"/>
                <a:cs typeface="+mn-cs"/>
              </a:rPr>
              <a:t>位，写出＋</a:t>
            </a:r>
            <a:r>
              <a:rPr kumimoji="1" lang="en-US" altLang="zh-CN" sz="2800" kern="1200" dirty="0">
                <a:latin typeface="Microsoft YaHei UI" panose="020B0503020204020204" pitchFamily="34" charset="-122"/>
                <a:ea typeface="Microsoft YaHei UI" panose="020B0503020204020204" pitchFamily="34" charset="-122"/>
                <a:cs typeface="+mn-cs"/>
              </a:rPr>
              <a:t>37</a:t>
            </a:r>
            <a:r>
              <a:rPr kumimoji="1" lang="zh-CN" altLang="en-US" sz="2800" kern="1200" dirty="0">
                <a:latin typeface="Microsoft YaHei UI" panose="020B0503020204020204" pitchFamily="34" charset="-122"/>
                <a:ea typeface="Microsoft YaHei UI" panose="020B0503020204020204" pitchFamily="34" charset="-122"/>
                <a:cs typeface="+mn-cs"/>
              </a:rPr>
              <a:t>和－</a:t>
            </a:r>
            <a:r>
              <a:rPr kumimoji="1" lang="en-US" altLang="zh-CN" sz="2800" kern="1200" dirty="0">
                <a:latin typeface="Microsoft YaHei UI" panose="020B0503020204020204" pitchFamily="34" charset="-122"/>
                <a:ea typeface="Microsoft YaHei UI" panose="020B0503020204020204" pitchFamily="34" charset="-122"/>
                <a:cs typeface="+mn-cs"/>
              </a:rPr>
              <a:t>37</a:t>
            </a:r>
            <a:r>
              <a:rPr kumimoji="1" lang="zh-CN" altLang="en-US" sz="2800" kern="1200" dirty="0">
                <a:latin typeface="Microsoft YaHei UI" panose="020B0503020204020204" pitchFamily="34" charset="-122"/>
                <a:ea typeface="Microsoft YaHei UI" panose="020B0503020204020204" pitchFamily="34" charset="-122"/>
                <a:cs typeface="+mn-cs"/>
              </a:rPr>
              <a:t>的二进制原码，并用十六进制表示。</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解：</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37)</a:t>
            </a:r>
            <a:r>
              <a:rPr kumimoji="1" lang="en-US" altLang="zh-CN" sz="2000" kern="1200" dirty="0">
                <a:latin typeface="Microsoft YaHei UI" panose="020B0503020204020204" pitchFamily="34" charset="-122"/>
                <a:ea typeface="Microsoft YaHei UI" panose="020B0503020204020204" pitchFamily="34" charset="-122"/>
                <a:cs typeface="+mn-cs"/>
              </a:rPr>
              <a:t>10</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(100101)</a:t>
            </a:r>
            <a:r>
              <a:rPr kumimoji="1" lang="en-US" altLang="zh-CN" sz="2000" kern="1200" dirty="0">
                <a:latin typeface="Microsoft YaHei UI" panose="020B0503020204020204" pitchFamily="34" charset="-122"/>
                <a:ea typeface="Microsoft YaHei UI" panose="020B0503020204020204" pitchFamily="34" charset="-122"/>
                <a:cs typeface="+mn-cs"/>
              </a:rPr>
              <a:t>2 </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(00100101)</a:t>
            </a:r>
            <a:r>
              <a:rPr kumimoji="1" lang="en-US" altLang="zh-CN" sz="2000" kern="1200" dirty="0">
                <a:latin typeface="Microsoft YaHei UI" panose="020B0503020204020204" pitchFamily="34" charset="-122"/>
                <a:ea typeface="Microsoft YaHei UI" panose="020B0503020204020204" pitchFamily="34" charset="-122"/>
                <a:cs typeface="+mn-cs"/>
              </a:rPr>
              <a:t>2</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 [00100101]</a:t>
            </a:r>
            <a:r>
              <a:rPr kumimoji="1" lang="zh-CN" altLang="en-US" sz="2800" kern="1200" baseline="-25000" dirty="0">
                <a:latin typeface="Microsoft YaHei UI" panose="020B0503020204020204" pitchFamily="34" charset="-122"/>
                <a:ea typeface="Microsoft YaHei UI" panose="020B0503020204020204" pitchFamily="34" charset="-122"/>
                <a:cs typeface="+mn-cs"/>
              </a:rPr>
              <a:t>原</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00100101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25H</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 (</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37)</a:t>
            </a:r>
            <a:r>
              <a:rPr kumimoji="1" lang="en-US" altLang="zh-CN" sz="2000" kern="1200" dirty="0">
                <a:latin typeface="Microsoft YaHei UI" panose="020B0503020204020204" pitchFamily="34" charset="-122"/>
                <a:ea typeface="Microsoft YaHei UI" panose="020B0503020204020204" pitchFamily="34" charset="-122"/>
                <a:cs typeface="+mn-cs"/>
              </a:rPr>
              <a:t>10</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100101)</a:t>
            </a:r>
            <a:r>
              <a:rPr kumimoji="1" lang="en-US" altLang="zh-CN" sz="2000" kern="1200" dirty="0">
                <a:latin typeface="Microsoft YaHei UI" panose="020B0503020204020204" pitchFamily="34" charset="-122"/>
                <a:ea typeface="Microsoft YaHei UI" panose="020B0503020204020204" pitchFamily="34" charset="-122"/>
                <a:cs typeface="+mn-cs"/>
              </a:rPr>
              <a:t>2 </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00100101)</a:t>
            </a:r>
            <a:r>
              <a:rPr kumimoji="1" lang="en-US" altLang="zh-CN" sz="2000" kern="1200" dirty="0">
                <a:latin typeface="Microsoft YaHei UI" panose="020B0503020204020204" pitchFamily="34" charset="-122"/>
                <a:ea typeface="Microsoft YaHei UI" panose="020B0503020204020204" pitchFamily="34" charset="-122"/>
                <a:cs typeface="+mn-cs"/>
              </a:rPr>
              <a:t>2</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 [</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00100101]</a:t>
            </a:r>
            <a:r>
              <a:rPr kumimoji="1" lang="zh-CN" altLang="en-US" sz="2800" kern="1200" baseline="-25000" dirty="0">
                <a:latin typeface="Microsoft YaHei UI" panose="020B0503020204020204" pitchFamily="34" charset="-122"/>
                <a:ea typeface="Microsoft YaHei UI" panose="020B0503020204020204" pitchFamily="34" charset="-122"/>
                <a:cs typeface="+mn-cs"/>
              </a:rPr>
              <a:t>原</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10100101=A5H</a:t>
            </a:r>
          </a:p>
          <a:p>
            <a:pPr eaLnBrk="1" hangingPunct="1">
              <a:buSzPct val="70000"/>
            </a:pPr>
            <a:endParaRPr kumimoji="1" lang="zh-CN" altLang="en-US" sz="28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可见</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将</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[x]</a:t>
            </a:r>
            <a:r>
              <a:rPr kumimoji="1" lang="zh-CN" altLang="en-US" sz="2800" kern="1200" baseline="-25000" dirty="0">
                <a:solidFill>
                  <a:srgbClr val="7030A0"/>
                </a:solidFill>
                <a:latin typeface="Microsoft YaHei UI" panose="020B0503020204020204" pitchFamily="34" charset="-122"/>
                <a:ea typeface="Microsoft YaHei UI" panose="020B0503020204020204" pitchFamily="34" charset="-122"/>
                <a:cs typeface="+mn-cs"/>
              </a:rPr>
              <a:t>原</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的符号取反即可得到</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x]</a:t>
            </a:r>
            <a:r>
              <a:rPr kumimoji="1" lang="zh-CN" altLang="en-US" sz="2800" kern="1200" baseline="-25000" dirty="0">
                <a:solidFill>
                  <a:srgbClr val="7030A0"/>
                </a:solidFill>
                <a:latin typeface="Microsoft YaHei UI" panose="020B0503020204020204" pitchFamily="34" charset="-122"/>
                <a:ea typeface="Microsoft YaHei UI" panose="020B0503020204020204" pitchFamily="34" charset="-122"/>
                <a:cs typeface="+mn-cs"/>
              </a:rPr>
              <a:t>原</a:t>
            </a:r>
          </a:p>
        </p:txBody>
      </p:sp>
      <p:sp>
        <p:nvSpPr>
          <p:cNvPr id="32771"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16</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2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29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29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29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xfrm>
            <a:off x="381000" y="457200"/>
            <a:ext cx="8001000" cy="457200"/>
          </a:xfrm>
        </p:spPr>
        <p:txBody>
          <a:bodyPr vert="horz" wrap="square" lIns="91440" tIns="45720" rIns="91440" bIns="45720" anchor="ctr" anchorCtr="0"/>
          <a:lstStyle/>
          <a:p>
            <a:pPr eaLnBrk="1" hangingPunct="1"/>
            <a:r>
              <a:rPr kumimoji="1" lang="zh-CN" altLang="en-US" sz="2800" kern="1200" dirty="0">
                <a:latin typeface="微软雅黑" panose="020B0503020204020204" pitchFamily="34" charset="-122"/>
                <a:ea typeface="微软雅黑" panose="020B0503020204020204" pitchFamily="34" charset="-122"/>
                <a:cs typeface="+mj-cs"/>
              </a:rPr>
              <a:t>例：优先级顺序为 </a:t>
            </a:r>
            <a:r>
              <a:rPr kumimoji="1" lang="en-US" altLang="zh-CN" sz="2800" kern="1200" dirty="0">
                <a:latin typeface="微软雅黑" panose="020B0503020204020204" pitchFamily="34" charset="-122"/>
                <a:ea typeface="微软雅黑" panose="020B0503020204020204" pitchFamily="34" charset="-122"/>
                <a:cs typeface="+mj-cs"/>
              </a:rPr>
              <a:t>1</a:t>
            </a:r>
            <a:r>
              <a:rPr lang="en-US" altLang="zh-CN" sz="2800" dirty="0">
                <a:sym typeface="Wingdings" panose="05000000000000000000" pitchFamily="2" charset="2"/>
              </a:rPr>
              <a:t></a:t>
            </a:r>
            <a:r>
              <a:rPr kumimoji="1" lang="en-US" altLang="zh-CN" sz="2800" kern="1200" dirty="0">
                <a:latin typeface="微软雅黑" panose="020B0503020204020204" pitchFamily="34" charset="-122"/>
                <a:ea typeface="微软雅黑" panose="020B0503020204020204" pitchFamily="34" charset="-122"/>
                <a:cs typeface="+mj-cs"/>
              </a:rPr>
              <a:t>2</a:t>
            </a:r>
            <a:r>
              <a:rPr lang="en-US" altLang="zh-CN" sz="2800" dirty="0">
                <a:sym typeface="Wingdings" panose="05000000000000000000" pitchFamily="2" charset="2"/>
              </a:rPr>
              <a:t></a:t>
            </a:r>
            <a:r>
              <a:rPr kumimoji="1" lang="en-US" altLang="zh-CN" sz="2800" kern="1200" dirty="0">
                <a:latin typeface="微软雅黑" panose="020B0503020204020204" pitchFamily="34" charset="-122"/>
                <a:ea typeface="微软雅黑" panose="020B0503020204020204" pitchFamily="34" charset="-122"/>
                <a:cs typeface="+mj-cs"/>
              </a:rPr>
              <a:t>3</a:t>
            </a:r>
            <a:r>
              <a:rPr lang="en-US" altLang="zh-CN" sz="2800" dirty="0">
                <a:sym typeface="Wingdings" panose="05000000000000000000" pitchFamily="2" charset="2"/>
              </a:rPr>
              <a:t></a:t>
            </a:r>
            <a:r>
              <a:rPr kumimoji="1" lang="en-US" altLang="zh-CN" sz="2800" kern="1200" dirty="0">
                <a:latin typeface="微软雅黑" panose="020B0503020204020204" pitchFamily="34" charset="-122"/>
                <a:ea typeface="微软雅黑" panose="020B0503020204020204" pitchFamily="34" charset="-122"/>
                <a:cs typeface="+mj-cs"/>
              </a:rPr>
              <a:t>4</a:t>
            </a:r>
            <a:r>
              <a:rPr lang="en-US" altLang="zh-CN" sz="2800" dirty="0">
                <a:sym typeface="Wingdings" panose="05000000000000000000" pitchFamily="2" charset="2"/>
              </a:rPr>
              <a:t></a:t>
            </a:r>
            <a:r>
              <a:rPr kumimoji="1" lang="en-US" altLang="zh-CN" sz="2800" kern="1200" dirty="0">
                <a:latin typeface="微软雅黑" panose="020B0503020204020204" pitchFamily="34" charset="-122"/>
                <a:ea typeface="微软雅黑" panose="020B0503020204020204" pitchFamily="34" charset="-122"/>
                <a:cs typeface="+mj-cs"/>
              </a:rPr>
              <a:t>5 </a:t>
            </a:r>
            <a:r>
              <a:rPr kumimoji="1" lang="zh-CN" altLang="en-US" sz="2800" kern="1200" dirty="0">
                <a:latin typeface="微软雅黑" panose="020B0503020204020204" pitchFamily="34" charset="-122"/>
                <a:ea typeface="微软雅黑" panose="020B0503020204020204" pitchFamily="34" charset="-122"/>
                <a:cs typeface="+mj-cs"/>
              </a:rPr>
              <a:t>时的屏蔽码</a:t>
            </a:r>
          </a:p>
        </p:txBody>
      </p:sp>
      <p:graphicFrame>
        <p:nvGraphicFramePr>
          <p:cNvPr id="131075" name="Object 3"/>
          <p:cNvGraphicFramePr>
            <a:graphicFrameLocks noChangeAspect="1"/>
          </p:cNvGraphicFramePr>
          <p:nvPr/>
        </p:nvGraphicFramePr>
        <p:xfrm>
          <a:off x="323850" y="1700530"/>
          <a:ext cx="8358188" cy="4191000"/>
        </p:xfrm>
        <a:graphic>
          <a:graphicData uri="http://schemas.openxmlformats.org/presentationml/2006/ole">
            <mc:AlternateContent xmlns:mc="http://schemas.openxmlformats.org/markup-compatibility/2006">
              <mc:Choice xmlns:v="urn:schemas-microsoft-com:vml" Requires="v">
                <p:oleObj r:id="rId2" imgW="4962525" imgH="1924050" progId="PBrush">
                  <p:embed/>
                </p:oleObj>
              </mc:Choice>
              <mc:Fallback>
                <p:oleObj r:id="rId2" imgW="4962525" imgH="1924050" progId="PBrush">
                  <p:embed/>
                  <p:pic>
                    <p:nvPicPr>
                      <p:cNvPr id="0" name="图片 3088"/>
                      <p:cNvPicPr/>
                      <p:nvPr/>
                    </p:nvPicPr>
                    <p:blipFill>
                      <a:blip r:embed="rId3"/>
                      <a:stretch>
                        <a:fillRect/>
                      </a:stretch>
                    </p:blipFill>
                    <p:spPr>
                      <a:xfrm>
                        <a:off x="323850" y="1700530"/>
                        <a:ext cx="8358188" cy="4191000"/>
                      </a:xfrm>
                      <a:prstGeom prst="rect">
                        <a:avLst/>
                      </a:prstGeom>
                      <a:noFill/>
                      <a:ln w="38100">
                        <a:noFill/>
                        <a:miter/>
                      </a:ln>
                    </p:spPr>
                  </p:pic>
                </p:oleObj>
              </mc:Fallback>
            </mc:AlternateContent>
          </a:graphicData>
        </a:graphic>
      </p:graphicFrame>
      <p:sp>
        <p:nvSpPr>
          <p:cNvPr id="131076"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160</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a:xfrm>
            <a:off x="381000" y="457200"/>
            <a:ext cx="8001000" cy="609600"/>
          </a:xfrm>
        </p:spPr>
        <p:txBody>
          <a:bodyPr vert="horz" wrap="square" lIns="91440" tIns="45720" rIns="91440" bIns="45720" anchor="ctr" anchorCtr="0"/>
          <a:lstStyle/>
          <a:p>
            <a:pPr eaLnBrk="1" hangingPunct="1"/>
            <a:r>
              <a:rPr kumimoji="1" lang="zh-CN" altLang="en-US" sz="2800" kern="1200" dirty="0">
                <a:latin typeface="微软雅黑" panose="020B0503020204020204" pitchFamily="34" charset="-122"/>
                <a:ea typeface="微软雅黑" panose="020B0503020204020204" pitchFamily="34" charset="-122"/>
                <a:cs typeface="+mj-cs"/>
              </a:rPr>
              <a:t>优先级顺序修改为 </a:t>
            </a:r>
            <a:r>
              <a:rPr lang="zh-CN" altLang="en-US" sz="2800" dirty="0">
                <a:sym typeface="+mn-ea"/>
              </a:rPr>
              <a:t> </a:t>
            </a:r>
            <a:r>
              <a:rPr lang="en-US" altLang="zh-CN" sz="2800" dirty="0">
                <a:sym typeface="+mn-ea"/>
              </a:rPr>
              <a:t>1</a:t>
            </a:r>
            <a:r>
              <a:rPr lang="en-US" altLang="zh-CN" sz="2800" dirty="0">
                <a:sym typeface="Wingdings" panose="05000000000000000000" pitchFamily="2" charset="2"/>
              </a:rPr>
              <a:t>4325</a:t>
            </a:r>
            <a:r>
              <a:rPr kumimoji="1" lang="zh-CN" altLang="en-US" sz="2800" kern="1200" dirty="0">
                <a:latin typeface="微软雅黑" panose="020B0503020204020204" pitchFamily="34" charset="-122"/>
                <a:ea typeface="微软雅黑" panose="020B0503020204020204" pitchFamily="34" charset="-122"/>
                <a:cs typeface="+mj-cs"/>
              </a:rPr>
              <a:t>时的屏蔽码</a:t>
            </a:r>
          </a:p>
        </p:txBody>
      </p:sp>
      <p:graphicFrame>
        <p:nvGraphicFramePr>
          <p:cNvPr id="132100" name="Object 4"/>
          <p:cNvGraphicFramePr>
            <a:graphicFrameLocks noChangeAspect="1"/>
          </p:cNvGraphicFramePr>
          <p:nvPr/>
        </p:nvGraphicFramePr>
        <p:xfrm>
          <a:off x="425450" y="1219200"/>
          <a:ext cx="8289925" cy="3995738"/>
        </p:xfrm>
        <a:graphic>
          <a:graphicData uri="http://schemas.openxmlformats.org/presentationml/2006/ole">
            <mc:AlternateContent xmlns:mc="http://schemas.openxmlformats.org/markup-compatibility/2006">
              <mc:Choice xmlns:v="urn:schemas-microsoft-com:vml" Requires="v">
                <p:oleObj r:id="rId2" imgW="4933950" imgH="1771650" progId="PBrush">
                  <p:embed/>
                </p:oleObj>
              </mc:Choice>
              <mc:Fallback>
                <p:oleObj r:id="rId2" imgW="4933950" imgH="1771650" progId="PBrush">
                  <p:embed/>
                  <p:pic>
                    <p:nvPicPr>
                      <p:cNvPr id="0" name="图片 3087"/>
                      <p:cNvPicPr/>
                      <p:nvPr/>
                    </p:nvPicPr>
                    <p:blipFill>
                      <a:blip r:embed="rId3"/>
                      <a:stretch>
                        <a:fillRect/>
                      </a:stretch>
                    </p:blipFill>
                    <p:spPr>
                      <a:xfrm>
                        <a:off x="425450" y="1219200"/>
                        <a:ext cx="8289925" cy="3995738"/>
                      </a:xfrm>
                      <a:prstGeom prst="rect">
                        <a:avLst/>
                      </a:prstGeom>
                      <a:noFill/>
                      <a:ln w="38100">
                        <a:noFill/>
                        <a:miter/>
                      </a:ln>
                    </p:spPr>
                  </p:pic>
                </p:oleObj>
              </mc:Fallback>
            </mc:AlternateContent>
          </a:graphicData>
        </a:graphic>
      </p:graphicFrame>
      <p:sp>
        <p:nvSpPr>
          <p:cNvPr id="132101"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161</a:t>
            </a:fld>
            <a:endParaRPr lang="en-US" altLang="zh-CN" sz="1400" dirty="0">
              <a:latin typeface="Arial" panose="020B0604020202020204" pitchFamily="34" charset="0"/>
              <a:ea typeface="宋体" panose="02010600030101010101" pitchFamily="2" charset="-122"/>
            </a:endParaRPr>
          </a:p>
        </p:txBody>
      </p:sp>
      <p:pic>
        <p:nvPicPr>
          <p:cNvPr id="10" name="图片 9"/>
          <p:cNvPicPr>
            <a:picLocks noChangeAspect="1"/>
          </p:cNvPicPr>
          <p:nvPr/>
        </p:nvPicPr>
        <p:blipFill>
          <a:blip r:embed="rId4"/>
          <a:stretch>
            <a:fillRect/>
          </a:stretch>
        </p:blipFill>
        <p:spPr>
          <a:xfrm>
            <a:off x="1835150" y="6355080"/>
            <a:ext cx="962025" cy="327025"/>
          </a:xfrm>
          <a:prstGeom prst="rect">
            <a:avLst/>
          </a:prstGeom>
        </p:spPr>
      </p:pic>
      <p:pic>
        <p:nvPicPr>
          <p:cNvPr id="11" name="图片 10"/>
          <p:cNvPicPr>
            <a:picLocks noChangeAspect="1"/>
          </p:cNvPicPr>
          <p:nvPr/>
        </p:nvPicPr>
        <p:blipFill>
          <a:blip r:embed="rId4"/>
          <a:stretch>
            <a:fillRect/>
          </a:stretch>
        </p:blipFill>
        <p:spPr>
          <a:xfrm>
            <a:off x="3203575" y="6372225"/>
            <a:ext cx="962025" cy="327025"/>
          </a:xfrm>
          <a:prstGeom prst="rect">
            <a:avLst/>
          </a:prstGeom>
        </p:spPr>
      </p:pic>
      <p:pic>
        <p:nvPicPr>
          <p:cNvPr id="12" name="图片 11"/>
          <p:cNvPicPr>
            <a:picLocks noChangeAspect="1"/>
          </p:cNvPicPr>
          <p:nvPr/>
        </p:nvPicPr>
        <p:blipFill>
          <a:blip r:embed="rId4"/>
          <a:stretch>
            <a:fillRect/>
          </a:stretch>
        </p:blipFill>
        <p:spPr>
          <a:xfrm>
            <a:off x="4571365" y="6355080"/>
            <a:ext cx="962025" cy="327025"/>
          </a:xfrm>
          <a:prstGeom prst="rect">
            <a:avLst/>
          </a:prstGeom>
        </p:spPr>
      </p:pic>
      <p:pic>
        <p:nvPicPr>
          <p:cNvPr id="13" name="图片 12"/>
          <p:cNvPicPr>
            <a:picLocks noChangeAspect="1"/>
          </p:cNvPicPr>
          <p:nvPr/>
        </p:nvPicPr>
        <p:blipFill>
          <a:blip r:embed="rId4"/>
          <a:stretch>
            <a:fillRect/>
          </a:stretch>
        </p:blipFill>
        <p:spPr>
          <a:xfrm>
            <a:off x="5939790" y="6372225"/>
            <a:ext cx="962025" cy="327025"/>
          </a:xfrm>
          <a:prstGeom prst="rect">
            <a:avLst/>
          </a:prstGeom>
        </p:spPr>
      </p:pic>
      <p:pic>
        <p:nvPicPr>
          <p:cNvPr id="14" name="图片 13"/>
          <p:cNvPicPr>
            <a:picLocks noChangeAspect="1"/>
          </p:cNvPicPr>
          <p:nvPr/>
        </p:nvPicPr>
        <p:blipFill>
          <a:blip r:embed="rId4"/>
          <a:stretch>
            <a:fillRect/>
          </a:stretch>
        </p:blipFill>
        <p:spPr>
          <a:xfrm>
            <a:off x="7379970" y="6360795"/>
            <a:ext cx="962025" cy="327025"/>
          </a:xfrm>
          <a:prstGeom prst="rect">
            <a:avLst/>
          </a:prstGeom>
        </p:spPr>
      </p:pic>
      <p:pic>
        <p:nvPicPr>
          <p:cNvPr id="35" name="图片 34"/>
          <p:cNvPicPr>
            <a:picLocks noChangeAspect="1"/>
          </p:cNvPicPr>
          <p:nvPr/>
        </p:nvPicPr>
        <p:blipFill>
          <a:blip r:embed="rId4"/>
          <a:stretch>
            <a:fillRect/>
          </a:stretch>
        </p:blipFill>
        <p:spPr>
          <a:xfrm>
            <a:off x="1978660" y="2981325"/>
            <a:ext cx="962025" cy="327025"/>
          </a:xfrm>
          <a:prstGeom prst="rect">
            <a:avLst/>
          </a:prstGeom>
        </p:spPr>
      </p:pic>
      <p:pic>
        <p:nvPicPr>
          <p:cNvPr id="36" name="图片 35"/>
          <p:cNvPicPr>
            <a:picLocks noChangeAspect="1"/>
          </p:cNvPicPr>
          <p:nvPr/>
        </p:nvPicPr>
        <p:blipFill>
          <a:blip r:embed="rId4"/>
          <a:stretch>
            <a:fillRect/>
          </a:stretch>
        </p:blipFill>
        <p:spPr>
          <a:xfrm>
            <a:off x="3347085" y="2998470"/>
            <a:ext cx="962025" cy="327025"/>
          </a:xfrm>
          <a:prstGeom prst="rect">
            <a:avLst/>
          </a:prstGeom>
        </p:spPr>
      </p:pic>
      <p:pic>
        <p:nvPicPr>
          <p:cNvPr id="37" name="图片 36"/>
          <p:cNvPicPr>
            <a:picLocks noChangeAspect="1"/>
          </p:cNvPicPr>
          <p:nvPr/>
        </p:nvPicPr>
        <p:blipFill>
          <a:blip r:embed="rId4"/>
          <a:stretch>
            <a:fillRect/>
          </a:stretch>
        </p:blipFill>
        <p:spPr>
          <a:xfrm>
            <a:off x="4714875" y="2981325"/>
            <a:ext cx="962025" cy="327025"/>
          </a:xfrm>
          <a:prstGeom prst="rect">
            <a:avLst/>
          </a:prstGeom>
        </p:spPr>
      </p:pic>
      <p:pic>
        <p:nvPicPr>
          <p:cNvPr id="38" name="图片 37"/>
          <p:cNvPicPr>
            <a:picLocks noChangeAspect="1"/>
          </p:cNvPicPr>
          <p:nvPr/>
        </p:nvPicPr>
        <p:blipFill>
          <a:blip r:embed="rId4"/>
          <a:stretch>
            <a:fillRect/>
          </a:stretch>
        </p:blipFill>
        <p:spPr>
          <a:xfrm>
            <a:off x="6083300" y="2998470"/>
            <a:ext cx="962025" cy="327025"/>
          </a:xfrm>
          <a:prstGeom prst="rect">
            <a:avLst/>
          </a:prstGeom>
        </p:spPr>
      </p:pic>
      <p:pic>
        <p:nvPicPr>
          <p:cNvPr id="39" name="图片 38"/>
          <p:cNvPicPr>
            <a:picLocks noChangeAspect="1"/>
          </p:cNvPicPr>
          <p:nvPr/>
        </p:nvPicPr>
        <p:blipFill>
          <a:blip r:embed="rId4"/>
          <a:stretch>
            <a:fillRect/>
          </a:stretch>
        </p:blipFill>
        <p:spPr>
          <a:xfrm>
            <a:off x="7523480" y="2987040"/>
            <a:ext cx="962025" cy="327025"/>
          </a:xfrm>
          <a:prstGeom prst="rect">
            <a:avLst/>
          </a:prstGeom>
        </p:spPr>
      </p:pic>
      <p:pic>
        <p:nvPicPr>
          <p:cNvPr id="40" name="图片 39"/>
          <p:cNvPicPr>
            <a:picLocks noChangeAspect="1"/>
          </p:cNvPicPr>
          <p:nvPr/>
        </p:nvPicPr>
        <p:blipFill>
          <a:blip r:embed="rId4"/>
          <a:stretch>
            <a:fillRect/>
          </a:stretch>
        </p:blipFill>
        <p:spPr>
          <a:xfrm>
            <a:off x="1906905" y="3377565"/>
            <a:ext cx="962025" cy="327025"/>
          </a:xfrm>
          <a:prstGeom prst="rect">
            <a:avLst/>
          </a:prstGeom>
        </p:spPr>
      </p:pic>
      <p:pic>
        <p:nvPicPr>
          <p:cNvPr id="41" name="图片 40"/>
          <p:cNvPicPr>
            <a:picLocks noChangeAspect="1"/>
          </p:cNvPicPr>
          <p:nvPr/>
        </p:nvPicPr>
        <p:blipFill>
          <a:blip r:embed="rId4"/>
          <a:stretch>
            <a:fillRect/>
          </a:stretch>
        </p:blipFill>
        <p:spPr>
          <a:xfrm>
            <a:off x="3275330" y="3394710"/>
            <a:ext cx="962025" cy="327025"/>
          </a:xfrm>
          <a:prstGeom prst="rect">
            <a:avLst/>
          </a:prstGeom>
        </p:spPr>
      </p:pic>
      <p:pic>
        <p:nvPicPr>
          <p:cNvPr id="42" name="图片 41"/>
          <p:cNvPicPr>
            <a:picLocks noChangeAspect="1"/>
          </p:cNvPicPr>
          <p:nvPr/>
        </p:nvPicPr>
        <p:blipFill>
          <a:blip r:embed="rId4"/>
          <a:stretch>
            <a:fillRect/>
          </a:stretch>
        </p:blipFill>
        <p:spPr>
          <a:xfrm>
            <a:off x="4643120" y="3377565"/>
            <a:ext cx="962025" cy="327025"/>
          </a:xfrm>
          <a:prstGeom prst="rect">
            <a:avLst/>
          </a:prstGeom>
        </p:spPr>
      </p:pic>
      <p:pic>
        <p:nvPicPr>
          <p:cNvPr id="43" name="图片 42"/>
          <p:cNvPicPr>
            <a:picLocks noChangeAspect="1"/>
          </p:cNvPicPr>
          <p:nvPr/>
        </p:nvPicPr>
        <p:blipFill>
          <a:blip r:embed="rId4"/>
          <a:stretch>
            <a:fillRect/>
          </a:stretch>
        </p:blipFill>
        <p:spPr>
          <a:xfrm>
            <a:off x="6011545" y="3394710"/>
            <a:ext cx="962025" cy="327025"/>
          </a:xfrm>
          <a:prstGeom prst="rect">
            <a:avLst/>
          </a:prstGeom>
        </p:spPr>
      </p:pic>
      <p:pic>
        <p:nvPicPr>
          <p:cNvPr id="44" name="图片 43"/>
          <p:cNvPicPr>
            <a:picLocks noChangeAspect="1"/>
          </p:cNvPicPr>
          <p:nvPr/>
        </p:nvPicPr>
        <p:blipFill>
          <a:blip r:embed="rId4"/>
          <a:stretch>
            <a:fillRect/>
          </a:stretch>
        </p:blipFill>
        <p:spPr>
          <a:xfrm>
            <a:off x="7451725" y="3383280"/>
            <a:ext cx="962025" cy="327025"/>
          </a:xfrm>
          <a:prstGeom prst="rect">
            <a:avLst/>
          </a:prstGeom>
        </p:spPr>
      </p:pic>
      <p:pic>
        <p:nvPicPr>
          <p:cNvPr id="45" name="图片 44"/>
          <p:cNvPicPr>
            <a:picLocks noChangeAspect="1"/>
          </p:cNvPicPr>
          <p:nvPr/>
        </p:nvPicPr>
        <p:blipFill>
          <a:blip r:embed="rId4"/>
          <a:stretch>
            <a:fillRect/>
          </a:stretch>
        </p:blipFill>
        <p:spPr>
          <a:xfrm>
            <a:off x="1906905" y="3773805"/>
            <a:ext cx="962025" cy="327025"/>
          </a:xfrm>
          <a:prstGeom prst="rect">
            <a:avLst/>
          </a:prstGeom>
        </p:spPr>
      </p:pic>
      <p:pic>
        <p:nvPicPr>
          <p:cNvPr id="46" name="图片 45"/>
          <p:cNvPicPr>
            <a:picLocks noChangeAspect="1"/>
          </p:cNvPicPr>
          <p:nvPr/>
        </p:nvPicPr>
        <p:blipFill>
          <a:blip r:embed="rId4"/>
          <a:stretch>
            <a:fillRect/>
          </a:stretch>
        </p:blipFill>
        <p:spPr>
          <a:xfrm>
            <a:off x="3275330" y="3790950"/>
            <a:ext cx="962025" cy="327025"/>
          </a:xfrm>
          <a:prstGeom prst="rect">
            <a:avLst/>
          </a:prstGeom>
        </p:spPr>
      </p:pic>
      <p:pic>
        <p:nvPicPr>
          <p:cNvPr id="47" name="图片 46"/>
          <p:cNvPicPr>
            <a:picLocks noChangeAspect="1"/>
          </p:cNvPicPr>
          <p:nvPr/>
        </p:nvPicPr>
        <p:blipFill>
          <a:blip r:embed="rId4"/>
          <a:stretch>
            <a:fillRect/>
          </a:stretch>
        </p:blipFill>
        <p:spPr>
          <a:xfrm>
            <a:off x="4643120" y="3773805"/>
            <a:ext cx="962025" cy="327025"/>
          </a:xfrm>
          <a:prstGeom prst="rect">
            <a:avLst/>
          </a:prstGeom>
        </p:spPr>
      </p:pic>
      <p:pic>
        <p:nvPicPr>
          <p:cNvPr id="48" name="图片 47"/>
          <p:cNvPicPr>
            <a:picLocks noChangeAspect="1"/>
          </p:cNvPicPr>
          <p:nvPr/>
        </p:nvPicPr>
        <p:blipFill>
          <a:blip r:embed="rId4"/>
          <a:stretch>
            <a:fillRect/>
          </a:stretch>
        </p:blipFill>
        <p:spPr>
          <a:xfrm>
            <a:off x="6011545" y="3790950"/>
            <a:ext cx="962025" cy="327025"/>
          </a:xfrm>
          <a:prstGeom prst="rect">
            <a:avLst/>
          </a:prstGeom>
        </p:spPr>
      </p:pic>
      <p:pic>
        <p:nvPicPr>
          <p:cNvPr id="49" name="图片 48"/>
          <p:cNvPicPr>
            <a:picLocks noChangeAspect="1"/>
          </p:cNvPicPr>
          <p:nvPr/>
        </p:nvPicPr>
        <p:blipFill>
          <a:blip r:embed="rId4"/>
          <a:stretch>
            <a:fillRect/>
          </a:stretch>
        </p:blipFill>
        <p:spPr>
          <a:xfrm>
            <a:off x="7451725" y="3779520"/>
            <a:ext cx="962025" cy="327025"/>
          </a:xfrm>
          <a:prstGeom prst="rect">
            <a:avLst/>
          </a:prstGeom>
        </p:spPr>
      </p:pic>
      <p:pic>
        <p:nvPicPr>
          <p:cNvPr id="50" name="图片 49"/>
          <p:cNvPicPr>
            <a:picLocks noChangeAspect="1"/>
          </p:cNvPicPr>
          <p:nvPr/>
        </p:nvPicPr>
        <p:blipFill>
          <a:blip r:embed="rId4"/>
          <a:stretch>
            <a:fillRect/>
          </a:stretch>
        </p:blipFill>
        <p:spPr>
          <a:xfrm>
            <a:off x="1978660" y="4206240"/>
            <a:ext cx="962025" cy="327025"/>
          </a:xfrm>
          <a:prstGeom prst="rect">
            <a:avLst/>
          </a:prstGeom>
        </p:spPr>
      </p:pic>
      <p:pic>
        <p:nvPicPr>
          <p:cNvPr id="51" name="图片 50"/>
          <p:cNvPicPr>
            <a:picLocks noChangeAspect="1"/>
          </p:cNvPicPr>
          <p:nvPr/>
        </p:nvPicPr>
        <p:blipFill>
          <a:blip r:embed="rId4"/>
          <a:stretch>
            <a:fillRect/>
          </a:stretch>
        </p:blipFill>
        <p:spPr>
          <a:xfrm>
            <a:off x="3347085" y="4223385"/>
            <a:ext cx="962025" cy="327025"/>
          </a:xfrm>
          <a:prstGeom prst="rect">
            <a:avLst/>
          </a:prstGeom>
        </p:spPr>
      </p:pic>
      <p:pic>
        <p:nvPicPr>
          <p:cNvPr id="52" name="图片 51"/>
          <p:cNvPicPr>
            <a:picLocks noChangeAspect="1"/>
          </p:cNvPicPr>
          <p:nvPr/>
        </p:nvPicPr>
        <p:blipFill>
          <a:blip r:embed="rId4"/>
          <a:stretch>
            <a:fillRect/>
          </a:stretch>
        </p:blipFill>
        <p:spPr>
          <a:xfrm>
            <a:off x="4714875" y="4206240"/>
            <a:ext cx="962025" cy="327025"/>
          </a:xfrm>
          <a:prstGeom prst="rect">
            <a:avLst/>
          </a:prstGeom>
        </p:spPr>
      </p:pic>
      <p:pic>
        <p:nvPicPr>
          <p:cNvPr id="53" name="图片 52"/>
          <p:cNvPicPr>
            <a:picLocks noChangeAspect="1"/>
          </p:cNvPicPr>
          <p:nvPr/>
        </p:nvPicPr>
        <p:blipFill>
          <a:blip r:embed="rId4"/>
          <a:stretch>
            <a:fillRect/>
          </a:stretch>
        </p:blipFill>
        <p:spPr>
          <a:xfrm>
            <a:off x="6083300" y="4223385"/>
            <a:ext cx="962025" cy="327025"/>
          </a:xfrm>
          <a:prstGeom prst="rect">
            <a:avLst/>
          </a:prstGeom>
        </p:spPr>
      </p:pic>
      <p:pic>
        <p:nvPicPr>
          <p:cNvPr id="54" name="图片 53"/>
          <p:cNvPicPr>
            <a:picLocks noChangeAspect="1"/>
          </p:cNvPicPr>
          <p:nvPr/>
        </p:nvPicPr>
        <p:blipFill>
          <a:blip r:embed="rId4"/>
          <a:stretch>
            <a:fillRect/>
          </a:stretch>
        </p:blipFill>
        <p:spPr>
          <a:xfrm>
            <a:off x="7523480" y="4211955"/>
            <a:ext cx="962025" cy="327025"/>
          </a:xfrm>
          <a:prstGeom prst="rect">
            <a:avLst/>
          </a:prstGeom>
        </p:spPr>
      </p:pic>
      <p:pic>
        <p:nvPicPr>
          <p:cNvPr id="55" name="图片 54"/>
          <p:cNvPicPr>
            <a:picLocks noChangeAspect="1"/>
          </p:cNvPicPr>
          <p:nvPr/>
        </p:nvPicPr>
        <p:blipFill>
          <a:blip r:embed="rId4"/>
          <a:stretch>
            <a:fillRect/>
          </a:stretch>
        </p:blipFill>
        <p:spPr>
          <a:xfrm>
            <a:off x="1978660" y="4638040"/>
            <a:ext cx="962025" cy="327025"/>
          </a:xfrm>
          <a:prstGeom prst="rect">
            <a:avLst/>
          </a:prstGeom>
        </p:spPr>
      </p:pic>
      <p:pic>
        <p:nvPicPr>
          <p:cNvPr id="56" name="图片 55"/>
          <p:cNvPicPr>
            <a:picLocks noChangeAspect="1"/>
          </p:cNvPicPr>
          <p:nvPr/>
        </p:nvPicPr>
        <p:blipFill>
          <a:blip r:embed="rId4"/>
          <a:stretch>
            <a:fillRect/>
          </a:stretch>
        </p:blipFill>
        <p:spPr>
          <a:xfrm>
            <a:off x="3347085" y="4655185"/>
            <a:ext cx="962025" cy="327025"/>
          </a:xfrm>
          <a:prstGeom prst="rect">
            <a:avLst/>
          </a:prstGeom>
        </p:spPr>
      </p:pic>
      <p:pic>
        <p:nvPicPr>
          <p:cNvPr id="57" name="图片 56"/>
          <p:cNvPicPr>
            <a:picLocks noChangeAspect="1"/>
          </p:cNvPicPr>
          <p:nvPr/>
        </p:nvPicPr>
        <p:blipFill>
          <a:blip r:embed="rId4"/>
          <a:stretch>
            <a:fillRect/>
          </a:stretch>
        </p:blipFill>
        <p:spPr>
          <a:xfrm>
            <a:off x="4714875" y="4638040"/>
            <a:ext cx="962025" cy="327025"/>
          </a:xfrm>
          <a:prstGeom prst="rect">
            <a:avLst/>
          </a:prstGeom>
        </p:spPr>
      </p:pic>
      <p:pic>
        <p:nvPicPr>
          <p:cNvPr id="58" name="图片 57"/>
          <p:cNvPicPr>
            <a:picLocks noChangeAspect="1"/>
          </p:cNvPicPr>
          <p:nvPr/>
        </p:nvPicPr>
        <p:blipFill>
          <a:blip r:embed="rId4"/>
          <a:stretch>
            <a:fillRect/>
          </a:stretch>
        </p:blipFill>
        <p:spPr>
          <a:xfrm>
            <a:off x="6083300" y="4655185"/>
            <a:ext cx="962025" cy="327025"/>
          </a:xfrm>
          <a:prstGeom prst="rect">
            <a:avLst/>
          </a:prstGeom>
        </p:spPr>
      </p:pic>
      <p:pic>
        <p:nvPicPr>
          <p:cNvPr id="59" name="图片 58"/>
          <p:cNvPicPr>
            <a:picLocks noChangeAspect="1"/>
          </p:cNvPicPr>
          <p:nvPr/>
        </p:nvPicPr>
        <p:blipFill>
          <a:blip r:embed="rId4"/>
          <a:stretch>
            <a:fillRect/>
          </a:stretch>
        </p:blipFill>
        <p:spPr>
          <a:xfrm>
            <a:off x="7523480" y="4643755"/>
            <a:ext cx="962025" cy="327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4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5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5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4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45"/>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4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4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5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52"/>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5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57"/>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5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a:xfrm>
            <a:off x="914400" y="533400"/>
            <a:ext cx="7467600" cy="838200"/>
          </a:xfrm>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DMA</a:t>
            </a:r>
            <a:r>
              <a:rPr kumimoji="1" lang="zh-CN" altLang="en-US" kern="1200" dirty="0">
                <a:latin typeface="微软雅黑" panose="020B0503020204020204" pitchFamily="34" charset="-122"/>
                <a:ea typeface="微软雅黑" panose="020B0503020204020204" pitchFamily="34" charset="-122"/>
                <a:cs typeface="+mj-cs"/>
              </a:rPr>
              <a:t>方式</a:t>
            </a:r>
          </a:p>
        </p:txBody>
      </p:sp>
      <p:sp>
        <p:nvSpPr>
          <p:cNvPr id="146435" name="Rectangle 3"/>
          <p:cNvSpPr/>
          <p:nvPr/>
        </p:nvSpPr>
        <p:spPr>
          <a:xfrm>
            <a:off x="1905000" y="1828800"/>
            <a:ext cx="1295400" cy="53340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en-US" altLang="zh-CN" sz="2400" b="1" dirty="0">
                <a:latin typeface="宋体" panose="02010600030101010101" pitchFamily="2" charset="-122"/>
                <a:ea typeface="宋体" panose="02010600030101010101" pitchFamily="2" charset="-122"/>
              </a:rPr>
              <a:t>CPU</a:t>
            </a:r>
          </a:p>
        </p:txBody>
      </p:sp>
      <p:sp>
        <p:nvSpPr>
          <p:cNvPr id="146436" name="Rectangle 4"/>
          <p:cNvSpPr/>
          <p:nvPr/>
        </p:nvSpPr>
        <p:spPr>
          <a:xfrm>
            <a:off x="1905000" y="3200400"/>
            <a:ext cx="1295400" cy="53340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zh-CN" altLang="en-US" sz="2400" b="1" dirty="0">
                <a:latin typeface="宋体" panose="02010600030101010101" pitchFamily="2" charset="-122"/>
                <a:ea typeface="宋体" panose="02010600030101010101" pitchFamily="2" charset="-122"/>
              </a:rPr>
              <a:t>主存</a:t>
            </a:r>
          </a:p>
        </p:txBody>
      </p:sp>
      <p:sp>
        <p:nvSpPr>
          <p:cNvPr id="146437" name="Rectangle 5"/>
          <p:cNvSpPr/>
          <p:nvPr/>
        </p:nvSpPr>
        <p:spPr>
          <a:xfrm>
            <a:off x="4038600" y="3200400"/>
            <a:ext cx="1295400" cy="53340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zh-CN" altLang="en-US" sz="2400" b="1" dirty="0">
                <a:latin typeface="宋体" panose="02010600030101010101" pitchFamily="2" charset="-122"/>
                <a:ea typeface="宋体" panose="02010600030101010101" pitchFamily="2" charset="-122"/>
              </a:rPr>
              <a:t>接口</a:t>
            </a:r>
          </a:p>
        </p:txBody>
      </p:sp>
      <p:sp>
        <p:nvSpPr>
          <p:cNvPr id="146438" name="Rectangle 6"/>
          <p:cNvSpPr/>
          <p:nvPr/>
        </p:nvSpPr>
        <p:spPr>
          <a:xfrm>
            <a:off x="6172200" y="3200400"/>
            <a:ext cx="1295400" cy="533400"/>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zh-CN" altLang="en-US" sz="2400" b="1" dirty="0">
                <a:latin typeface="宋体" panose="02010600030101010101" pitchFamily="2" charset="-122"/>
                <a:ea typeface="宋体" panose="02010600030101010101" pitchFamily="2" charset="-122"/>
              </a:rPr>
              <a:t>设备</a:t>
            </a:r>
          </a:p>
        </p:txBody>
      </p:sp>
      <p:sp>
        <p:nvSpPr>
          <p:cNvPr id="146439" name="Line 7"/>
          <p:cNvSpPr/>
          <p:nvPr/>
        </p:nvSpPr>
        <p:spPr>
          <a:xfrm>
            <a:off x="5334000" y="3429000"/>
            <a:ext cx="838200" cy="0"/>
          </a:xfrm>
          <a:prstGeom prst="line">
            <a:avLst/>
          </a:prstGeom>
          <a:ln w="57150" cap="flat" cmpd="sng">
            <a:solidFill>
              <a:schemeClr val="tx1"/>
            </a:solidFill>
            <a:prstDash val="solid"/>
            <a:headEnd type="triangle" w="med" len="med"/>
            <a:tailEnd type="triangle" w="med" len="med"/>
          </a:ln>
        </p:spPr>
      </p:sp>
      <p:sp>
        <p:nvSpPr>
          <p:cNvPr id="146440" name="Line 8"/>
          <p:cNvSpPr/>
          <p:nvPr/>
        </p:nvSpPr>
        <p:spPr>
          <a:xfrm>
            <a:off x="3200400" y="2057400"/>
            <a:ext cx="1295400" cy="1143000"/>
          </a:xfrm>
          <a:prstGeom prst="line">
            <a:avLst/>
          </a:prstGeom>
          <a:ln w="57150" cap="flat" cmpd="sng">
            <a:solidFill>
              <a:schemeClr val="tx1"/>
            </a:solidFill>
            <a:prstDash val="solid"/>
            <a:headEnd type="triangle" w="med" len="med"/>
            <a:tailEnd type="triangle" w="med" len="med"/>
          </a:ln>
        </p:spPr>
      </p:sp>
      <p:sp>
        <p:nvSpPr>
          <p:cNvPr id="146441" name="Line 9"/>
          <p:cNvSpPr/>
          <p:nvPr/>
        </p:nvSpPr>
        <p:spPr>
          <a:xfrm>
            <a:off x="2514600" y="2362200"/>
            <a:ext cx="0" cy="838200"/>
          </a:xfrm>
          <a:prstGeom prst="line">
            <a:avLst/>
          </a:prstGeom>
          <a:ln w="57150" cap="flat" cmpd="sng">
            <a:solidFill>
              <a:schemeClr val="tx1"/>
            </a:solidFill>
            <a:prstDash val="solid"/>
            <a:headEnd type="triangle" w="med" len="med"/>
            <a:tailEnd type="triangle" w="med" len="med"/>
          </a:ln>
        </p:spPr>
      </p:sp>
      <p:sp>
        <p:nvSpPr>
          <p:cNvPr id="146442" name="Line 10"/>
          <p:cNvSpPr/>
          <p:nvPr/>
        </p:nvSpPr>
        <p:spPr>
          <a:xfrm flipV="1">
            <a:off x="4191000" y="3733800"/>
            <a:ext cx="609600" cy="838200"/>
          </a:xfrm>
          <a:prstGeom prst="line">
            <a:avLst/>
          </a:prstGeom>
          <a:ln w="57150" cap="flat" cmpd="sng">
            <a:solidFill>
              <a:srgbClr val="FF0000"/>
            </a:solidFill>
            <a:prstDash val="solid"/>
            <a:headEnd type="none" w="med" len="med"/>
            <a:tailEnd type="triangle" w="med" len="med"/>
          </a:ln>
        </p:spPr>
      </p:sp>
      <p:sp>
        <p:nvSpPr>
          <p:cNvPr id="146443" name="Rectangle 11"/>
          <p:cNvSpPr/>
          <p:nvPr/>
        </p:nvSpPr>
        <p:spPr>
          <a:xfrm>
            <a:off x="2971800" y="4572000"/>
            <a:ext cx="1295400" cy="914400"/>
          </a:xfrm>
          <a:prstGeom prst="rect">
            <a:avLst/>
          </a:prstGeom>
          <a:noFill/>
          <a:ln w="28575" cap="flat" cmpd="sng">
            <a:solidFill>
              <a:srgbClr val="7030A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0"/>
              </a:spcBef>
              <a:buClrTx/>
              <a:buSzTx/>
              <a:buFontTx/>
              <a:buNone/>
            </a:pPr>
            <a:r>
              <a:rPr lang="en-US" altLang="zh-CN" sz="2400" b="1" dirty="0">
                <a:solidFill>
                  <a:srgbClr val="7030A0"/>
                </a:solidFill>
                <a:latin typeface="宋体" panose="02010600030101010101" pitchFamily="2" charset="-122"/>
                <a:ea typeface="宋体" panose="02010600030101010101" pitchFamily="2" charset="-122"/>
              </a:rPr>
              <a:t>DMA</a:t>
            </a:r>
          </a:p>
          <a:p>
            <a:pPr marL="0" lvl="0" indent="0" algn="ctr" eaLnBrk="1" hangingPunct="1">
              <a:spcBef>
                <a:spcPct val="0"/>
              </a:spcBef>
              <a:buClrTx/>
              <a:buSzTx/>
              <a:buFontTx/>
              <a:buNone/>
            </a:pPr>
            <a:r>
              <a:rPr lang="zh-CN" altLang="en-US" sz="2400" b="1" dirty="0">
                <a:solidFill>
                  <a:srgbClr val="7030A0"/>
                </a:solidFill>
                <a:latin typeface="宋体" panose="02010600030101010101" pitchFamily="2" charset="-122"/>
                <a:ea typeface="宋体" panose="02010600030101010101" pitchFamily="2" charset="-122"/>
              </a:rPr>
              <a:t>控制器</a:t>
            </a:r>
          </a:p>
        </p:txBody>
      </p:sp>
      <p:sp>
        <p:nvSpPr>
          <p:cNvPr id="146444" name="Line 12"/>
          <p:cNvSpPr/>
          <p:nvPr/>
        </p:nvSpPr>
        <p:spPr>
          <a:xfrm flipH="1" flipV="1">
            <a:off x="2590800" y="3733800"/>
            <a:ext cx="457200" cy="838200"/>
          </a:xfrm>
          <a:prstGeom prst="line">
            <a:avLst/>
          </a:prstGeom>
          <a:ln w="57150" cap="flat" cmpd="sng">
            <a:solidFill>
              <a:srgbClr val="7030A0"/>
            </a:solidFill>
            <a:prstDash val="solid"/>
            <a:headEnd type="none" w="med" len="med"/>
            <a:tailEnd type="triangle" w="med" len="med"/>
          </a:ln>
        </p:spPr>
      </p:sp>
      <p:sp>
        <p:nvSpPr>
          <p:cNvPr id="146445" name="Text Box 13"/>
          <p:cNvSpPr txBox="1"/>
          <p:nvPr/>
        </p:nvSpPr>
        <p:spPr>
          <a:xfrm>
            <a:off x="3810000" y="2057400"/>
            <a:ext cx="1447800"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zh-CN" altLang="en-US" sz="2000" b="1" dirty="0">
                <a:latin typeface="Times New Roman" panose="02020603050405020304" pitchFamily="18" charset="0"/>
                <a:ea typeface="宋体" panose="02010600030101010101" pitchFamily="2" charset="-122"/>
              </a:rPr>
              <a:t>程序控制</a:t>
            </a:r>
          </a:p>
        </p:txBody>
      </p:sp>
      <p:sp>
        <p:nvSpPr>
          <p:cNvPr id="146446" name="Text Box 14"/>
          <p:cNvSpPr txBox="1"/>
          <p:nvPr/>
        </p:nvSpPr>
        <p:spPr>
          <a:xfrm>
            <a:off x="4572000" y="4495800"/>
            <a:ext cx="1371600"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000" b="1" dirty="0">
                <a:solidFill>
                  <a:srgbClr val="7030A0"/>
                </a:solidFill>
                <a:latin typeface="Times New Roman" panose="02020603050405020304" pitchFamily="18" charset="0"/>
                <a:ea typeface="宋体" panose="02010600030101010101" pitchFamily="2" charset="-122"/>
              </a:rPr>
              <a:t>DMA</a:t>
            </a:r>
            <a:r>
              <a:rPr lang="zh-CN" altLang="en-US" sz="2000" b="1" dirty="0">
                <a:solidFill>
                  <a:srgbClr val="7030A0"/>
                </a:solidFill>
                <a:latin typeface="Times New Roman" panose="02020603050405020304" pitchFamily="18" charset="0"/>
                <a:ea typeface="宋体" panose="02010600030101010101" pitchFamily="2" charset="-122"/>
              </a:rPr>
              <a:t>控制</a:t>
            </a:r>
          </a:p>
        </p:txBody>
      </p:sp>
      <p:sp>
        <p:nvSpPr>
          <p:cNvPr id="146447" name="Line 15"/>
          <p:cNvSpPr/>
          <p:nvPr/>
        </p:nvSpPr>
        <p:spPr>
          <a:xfrm flipH="1" flipV="1">
            <a:off x="3200400" y="3429000"/>
            <a:ext cx="838200" cy="0"/>
          </a:xfrm>
          <a:prstGeom prst="line">
            <a:avLst/>
          </a:prstGeom>
          <a:ln w="57150" cap="flat" cmpd="sng">
            <a:solidFill>
              <a:srgbClr val="FF0000"/>
            </a:solidFill>
            <a:prstDash val="solid"/>
            <a:headEnd type="triangle" w="med" len="med"/>
            <a:tailEnd type="triangle" w="med" len="med"/>
          </a:ln>
        </p:spPr>
      </p:sp>
      <p:sp>
        <p:nvSpPr>
          <p:cNvPr id="146448" name="Line 16"/>
          <p:cNvSpPr/>
          <p:nvPr/>
        </p:nvSpPr>
        <p:spPr>
          <a:xfrm flipV="1">
            <a:off x="4194175" y="3733800"/>
            <a:ext cx="609600" cy="838200"/>
          </a:xfrm>
          <a:prstGeom prst="line">
            <a:avLst/>
          </a:prstGeom>
          <a:ln w="57150" cap="flat" cmpd="sng">
            <a:solidFill>
              <a:srgbClr val="7030A0"/>
            </a:solidFill>
            <a:prstDash val="solid"/>
            <a:headEnd type="none" w="med" len="med"/>
            <a:tailEnd type="triangle" w="med" len="med"/>
          </a:ln>
        </p:spPr>
      </p:sp>
      <p:sp>
        <p:nvSpPr>
          <p:cNvPr id="146449" name="Line 17"/>
          <p:cNvSpPr/>
          <p:nvPr/>
        </p:nvSpPr>
        <p:spPr>
          <a:xfrm flipH="1" flipV="1">
            <a:off x="3203575" y="3429000"/>
            <a:ext cx="838200" cy="0"/>
          </a:xfrm>
          <a:prstGeom prst="line">
            <a:avLst/>
          </a:prstGeom>
          <a:ln w="57150" cap="flat" cmpd="sng">
            <a:solidFill>
              <a:srgbClr val="7030A0"/>
            </a:solidFill>
            <a:prstDash val="solid"/>
            <a:headEnd type="triangle" w="med" len="med"/>
            <a:tailEnd type="triangle" w="med" len="med"/>
          </a:ln>
        </p:spPr>
      </p:sp>
      <p:sp>
        <p:nvSpPr>
          <p:cNvPr id="146450"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162</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a:xfrm>
            <a:off x="381000" y="381000"/>
            <a:ext cx="8001000" cy="685800"/>
          </a:xfrm>
        </p:spPr>
        <p:txBody>
          <a:bodyPr vert="horz" wrap="square" lIns="91440" tIns="45720" rIns="91440" bIns="45720" anchor="ctr" anchorCtr="0"/>
          <a:lstStyle/>
          <a:p>
            <a:pPr eaLnBrk="1" hangingPunct="1"/>
            <a:r>
              <a:rPr kumimoji="1" lang="en-US" altLang="zh-CN" sz="3600" kern="1200" dirty="0">
                <a:latin typeface="微软雅黑" panose="020B0503020204020204" pitchFamily="34" charset="-122"/>
                <a:ea typeface="微软雅黑" panose="020B0503020204020204" pitchFamily="34" charset="-122"/>
                <a:cs typeface="+mj-cs"/>
              </a:rPr>
              <a:t> 9.4.1  DMA</a:t>
            </a:r>
            <a:r>
              <a:rPr kumimoji="1" lang="zh-CN" altLang="en-US" sz="3600" kern="1200" dirty="0">
                <a:latin typeface="微软雅黑" panose="020B0503020204020204" pitchFamily="34" charset="-122"/>
                <a:ea typeface="微软雅黑" panose="020B0503020204020204" pitchFamily="34" charset="-122"/>
                <a:cs typeface="+mj-cs"/>
              </a:rPr>
              <a:t>方式的特点与应用场合</a:t>
            </a:r>
          </a:p>
        </p:txBody>
      </p:sp>
      <p:sp>
        <p:nvSpPr>
          <p:cNvPr id="131075" name="Rectangle 3"/>
          <p:cNvSpPr>
            <a:spLocks noGrp="1"/>
          </p:cNvSpPr>
          <p:nvPr>
            <p:ph idx="1"/>
          </p:nvPr>
        </p:nvSpPr>
        <p:spPr>
          <a:xfrm>
            <a:off x="533400" y="1295400"/>
            <a:ext cx="8153400" cy="5105400"/>
          </a:xfrm>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1. DMA</a:t>
            </a:r>
            <a:r>
              <a:rPr kumimoji="1" lang="zh-CN" altLang="en-US" sz="2800" kern="1200" dirty="0">
                <a:latin typeface="微软雅黑" panose="020B0503020204020204" pitchFamily="34" charset="-122"/>
                <a:ea typeface="微软雅黑" panose="020B0503020204020204" pitchFamily="34" charset="-122"/>
                <a:cs typeface="+mn-cs"/>
              </a:rPr>
              <a:t>方式的特点</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⑴ 以响应随机请求的方式，实现</a:t>
            </a:r>
            <a:r>
              <a:rPr kumimoji="1" lang="zh-CN" altLang="en-US" sz="2800" kern="1200" dirty="0">
                <a:solidFill>
                  <a:srgbClr val="FF0000"/>
                </a:solidFill>
                <a:latin typeface="微软雅黑" panose="020B0503020204020204" pitchFamily="34" charset="-122"/>
                <a:ea typeface="微软雅黑" panose="020B0503020204020204" pitchFamily="34" charset="-122"/>
                <a:cs typeface="+mn-cs"/>
              </a:rPr>
              <a:t>主存与</a:t>
            </a:r>
            <a:r>
              <a:rPr kumimoji="1" lang="en-US" altLang="zh-CN" sz="2800" kern="1200" dirty="0">
                <a:solidFill>
                  <a:srgbClr val="FF0000"/>
                </a:solidFill>
                <a:latin typeface="微软雅黑" panose="020B0503020204020204" pitchFamily="34" charset="-122"/>
                <a:ea typeface="微软雅黑" panose="020B0503020204020204" pitchFamily="34" charset="-122"/>
                <a:cs typeface="+mn-cs"/>
              </a:rPr>
              <a:t>I/O</a:t>
            </a:r>
            <a:r>
              <a:rPr kumimoji="1" lang="zh-CN" altLang="en-US" sz="2800" kern="1200" dirty="0">
                <a:solidFill>
                  <a:srgbClr val="FF0000"/>
                </a:solidFill>
                <a:latin typeface="微软雅黑" panose="020B0503020204020204" pitchFamily="34" charset="-122"/>
                <a:ea typeface="微软雅黑" panose="020B0503020204020204" pitchFamily="34" charset="-122"/>
                <a:cs typeface="+mn-cs"/>
              </a:rPr>
              <a:t>设备</a:t>
            </a:r>
            <a:r>
              <a:rPr kumimoji="1" lang="zh-CN" altLang="en-US" sz="2800" kern="1200" dirty="0">
                <a:latin typeface="微软雅黑" panose="020B0503020204020204" pitchFamily="34" charset="-122"/>
                <a:ea typeface="微软雅黑" panose="020B0503020204020204" pitchFamily="34" charset="-122"/>
                <a:cs typeface="+mn-cs"/>
              </a:rPr>
              <a:t>间的快速数据传送。</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⑵ 采用</a:t>
            </a:r>
            <a:r>
              <a:rPr kumimoji="1" lang="en-US" altLang="zh-CN" sz="2800" kern="1200" dirty="0">
                <a:latin typeface="微软雅黑" panose="020B0503020204020204" pitchFamily="34" charset="-122"/>
                <a:ea typeface="微软雅黑" panose="020B0503020204020204" pitchFamily="34" charset="-122"/>
                <a:cs typeface="+mn-cs"/>
              </a:rPr>
              <a:t>DMA</a:t>
            </a:r>
            <a:r>
              <a:rPr kumimoji="1" lang="zh-CN" altLang="en-US" sz="2800" kern="1200" dirty="0">
                <a:latin typeface="微软雅黑" panose="020B0503020204020204" pitchFamily="34" charset="-122"/>
                <a:ea typeface="微软雅黑" panose="020B0503020204020204" pitchFamily="34" charset="-122"/>
                <a:cs typeface="+mn-cs"/>
              </a:rPr>
              <a:t>方式控制数据传送时，仅需</a:t>
            </a:r>
            <a:r>
              <a:rPr kumimoji="1" lang="zh-CN" altLang="en-US" sz="2800" kern="1200" dirty="0">
                <a:solidFill>
                  <a:srgbClr val="FF0000"/>
                </a:solidFill>
                <a:latin typeface="微软雅黑" panose="020B0503020204020204" pitchFamily="34" charset="-122"/>
                <a:ea typeface="微软雅黑" panose="020B0503020204020204" pitchFamily="34" charset="-122"/>
                <a:cs typeface="+mn-cs"/>
              </a:rPr>
              <a:t>占用系统总线</a:t>
            </a:r>
            <a:r>
              <a:rPr kumimoji="1" lang="zh-CN" altLang="en-US" sz="2800" kern="1200" dirty="0">
                <a:latin typeface="微软雅黑" panose="020B0503020204020204" pitchFamily="34" charset="-122"/>
                <a:ea typeface="微软雅黑" panose="020B0503020204020204" pitchFamily="34" charset="-122"/>
                <a:cs typeface="+mn-cs"/>
              </a:rPr>
              <a:t>，不切换程序，不存在保存断点、保护现场、恢复现场、恢复断点等操作。因此</a:t>
            </a:r>
            <a:r>
              <a:rPr kumimoji="1" lang="en-US" altLang="zh-CN" sz="2800" kern="1200" dirty="0">
                <a:latin typeface="微软雅黑" panose="020B0503020204020204" pitchFamily="34" charset="-122"/>
                <a:ea typeface="微软雅黑" panose="020B0503020204020204" pitchFamily="34" charset="-122"/>
                <a:cs typeface="+mn-cs"/>
              </a:rPr>
              <a:t>DMA</a:t>
            </a:r>
            <a:r>
              <a:rPr kumimoji="1" lang="zh-CN" altLang="en-US" sz="2800" kern="1200" dirty="0">
                <a:latin typeface="微软雅黑" panose="020B0503020204020204" pitchFamily="34" charset="-122"/>
                <a:ea typeface="微软雅黑" panose="020B0503020204020204" pitchFamily="34" charset="-122"/>
                <a:cs typeface="+mn-cs"/>
              </a:rPr>
              <a:t>传送的插入不影响</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的程序执行状态，除了访问主存的冲突外，</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可以继续执行自己的程序，提高了</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的利用率。</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⑶ </a:t>
            </a:r>
            <a:r>
              <a:rPr kumimoji="1" lang="en-US" altLang="zh-CN" sz="2800" kern="1200" dirty="0">
                <a:latin typeface="微软雅黑" panose="020B0503020204020204" pitchFamily="34" charset="-122"/>
                <a:ea typeface="微软雅黑" panose="020B0503020204020204" pitchFamily="34" charset="-122"/>
                <a:cs typeface="+mn-cs"/>
              </a:rPr>
              <a:t>DMA</a:t>
            </a:r>
            <a:r>
              <a:rPr kumimoji="1" lang="zh-CN" altLang="en-US" sz="2800" kern="1200" dirty="0">
                <a:latin typeface="微软雅黑" panose="020B0503020204020204" pitchFamily="34" charset="-122"/>
                <a:ea typeface="微软雅黑" panose="020B0503020204020204" pitchFamily="34" charset="-122"/>
                <a:cs typeface="+mn-cs"/>
              </a:rPr>
              <a:t>方式只能处理简单的</a:t>
            </a:r>
            <a:r>
              <a:rPr kumimoji="1" lang="zh-CN" altLang="en-US" sz="2800" kern="1200" dirty="0">
                <a:solidFill>
                  <a:srgbClr val="FF0000"/>
                </a:solidFill>
                <a:latin typeface="微软雅黑" panose="020B0503020204020204" pitchFamily="34" charset="-122"/>
                <a:ea typeface="微软雅黑" panose="020B0503020204020204" pitchFamily="34" charset="-122"/>
                <a:cs typeface="+mn-cs"/>
              </a:rPr>
              <a:t>数据传送</a:t>
            </a:r>
            <a:r>
              <a:rPr kumimoji="1" lang="zh-CN" altLang="en-US" sz="2800" kern="1200" dirty="0">
                <a:latin typeface="微软雅黑" panose="020B0503020204020204" pitchFamily="34" charset="-122"/>
                <a:ea typeface="微软雅黑" panose="020B0503020204020204" pitchFamily="34" charset="-122"/>
                <a:cs typeface="+mn-cs"/>
              </a:rPr>
              <a:t>，难以识别与处理复杂的情况（中断方式的优势）。  </a:t>
            </a:r>
          </a:p>
        </p:txBody>
      </p:sp>
      <p:sp>
        <p:nvSpPr>
          <p:cNvPr id="147460"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163</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1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1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idx="1"/>
          </p:nvPr>
        </p:nvSpPr>
        <p:spPr>
          <a:xfrm>
            <a:off x="685800" y="533400"/>
            <a:ext cx="7772400" cy="5867400"/>
          </a:xfrm>
        </p:spPr>
        <p:txBody>
          <a:bodyPr vert="horz" wrap="square" lIns="91440" tIns="45720" rIns="91440" bIns="45720" anchor="t" anchorCtr="0"/>
          <a:lstStyle/>
          <a:p>
            <a:pPr eaLnBrk="1" hangingPunct="1">
              <a:buSzPct val="70000"/>
            </a:pPr>
            <a:r>
              <a:rPr kumimoji="1" lang="en-US" altLang="zh-CN" kern="1200" dirty="0">
                <a:latin typeface="微软雅黑" panose="020B0503020204020204" pitchFamily="34" charset="-122"/>
                <a:ea typeface="微软雅黑" panose="020B0503020204020204" pitchFamily="34" charset="-122"/>
                <a:cs typeface="+mn-cs"/>
              </a:rPr>
              <a:t>2. DMA</a:t>
            </a:r>
            <a:r>
              <a:rPr kumimoji="1" lang="zh-CN" altLang="en-US" kern="1200" dirty="0">
                <a:latin typeface="微软雅黑" panose="020B0503020204020204" pitchFamily="34" charset="-122"/>
                <a:ea typeface="微软雅黑" panose="020B0503020204020204" pitchFamily="34" charset="-122"/>
                <a:cs typeface="+mn-cs"/>
              </a:rPr>
              <a:t>方式的应用</a:t>
            </a:r>
          </a:p>
          <a:p>
            <a:pPr eaLnBrk="1" hangingPunct="1">
              <a:buSzPct val="70000"/>
            </a:pPr>
            <a:r>
              <a:rPr kumimoji="1" lang="en-US" altLang="zh-CN" kern="1200" dirty="0">
                <a:latin typeface="微软雅黑" panose="020B0503020204020204" pitchFamily="34" charset="-122"/>
                <a:ea typeface="微软雅黑" panose="020B0503020204020204" pitchFamily="34" charset="-122"/>
                <a:cs typeface="+mn-cs"/>
              </a:rPr>
              <a:t>DMA</a:t>
            </a:r>
            <a:r>
              <a:rPr kumimoji="1" lang="zh-CN" altLang="en-US" kern="1200" dirty="0">
                <a:latin typeface="微软雅黑" panose="020B0503020204020204" pitchFamily="34" charset="-122"/>
                <a:ea typeface="微软雅黑" panose="020B0503020204020204" pitchFamily="34" charset="-122"/>
                <a:cs typeface="+mn-cs"/>
              </a:rPr>
              <a:t>方式一般应用于</a:t>
            </a:r>
            <a:r>
              <a:rPr kumimoji="1" lang="zh-CN" altLang="en-US" kern="1200" dirty="0">
                <a:solidFill>
                  <a:srgbClr val="FF0000"/>
                </a:solidFill>
                <a:latin typeface="微软雅黑" panose="020B0503020204020204" pitchFamily="34" charset="-122"/>
                <a:ea typeface="微软雅黑" panose="020B0503020204020204" pitchFamily="34" charset="-122"/>
                <a:cs typeface="+mn-cs"/>
              </a:rPr>
              <a:t>主存与高速</a:t>
            </a:r>
            <a:r>
              <a:rPr kumimoji="1" lang="en-US" altLang="zh-CN" kern="1200" dirty="0">
                <a:solidFill>
                  <a:srgbClr val="FF0000"/>
                </a:solidFill>
                <a:latin typeface="微软雅黑" panose="020B0503020204020204" pitchFamily="34" charset="-122"/>
                <a:ea typeface="微软雅黑" panose="020B0503020204020204" pitchFamily="34" charset="-122"/>
                <a:cs typeface="+mn-cs"/>
              </a:rPr>
              <a:t>I/O</a:t>
            </a:r>
            <a:r>
              <a:rPr kumimoji="1" lang="zh-CN" altLang="en-US" kern="1200" dirty="0">
                <a:solidFill>
                  <a:srgbClr val="FF0000"/>
                </a:solidFill>
                <a:latin typeface="微软雅黑" panose="020B0503020204020204" pitchFamily="34" charset="-122"/>
                <a:ea typeface="微软雅黑" panose="020B0503020204020204" pitchFamily="34" charset="-122"/>
                <a:cs typeface="+mn-cs"/>
              </a:rPr>
              <a:t>设备间</a:t>
            </a:r>
            <a:r>
              <a:rPr kumimoji="1" lang="zh-CN" altLang="en-US" kern="1200" dirty="0">
                <a:latin typeface="微软雅黑" panose="020B0503020204020204" pitchFamily="34" charset="-122"/>
                <a:ea typeface="微软雅黑" panose="020B0503020204020204" pitchFamily="34" charset="-122"/>
                <a:cs typeface="+mn-cs"/>
              </a:rPr>
              <a:t>的简单数据传送</a:t>
            </a:r>
            <a:r>
              <a:rPr kumimoji="1" lang="en-US" altLang="zh-CN" kern="1200" dirty="0">
                <a:latin typeface="微软雅黑" panose="020B0503020204020204" pitchFamily="34" charset="-122"/>
                <a:ea typeface="微软雅黑" panose="020B0503020204020204" pitchFamily="34" charset="-122"/>
                <a:cs typeface="+mn-cs"/>
              </a:rPr>
              <a:t>(</a:t>
            </a:r>
            <a:r>
              <a:rPr kumimoji="1" lang="zh-CN" altLang="en-US" kern="1200" dirty="0">
                <a:latin typeface="微软雅黑" panose="020B0503020204020204" pitchFamily="34" charset="-122"/>
                <a:ea typeface="微软雅黑" panose="020B0503020204020204" pitchFamily="34" charset="-122"/>
                <a:cs typeface="+mn-cs"/>
              </a:rPr>
              <a:t>高速</a:t>
            </a:r>
            <a:r>
              <a:rPr kumimoji="1" lang="en-US" altLang="zh-CN" kern="1200" dirty="0">
                <a:latin typeface="微软雅黑" panose="020B0503020204020204" pitchFamily="34" charset="-122"/>
                <a:ea typeface="微软雅黑" panose="020B0503020204020204" pitchFamily="34" charset="-122"/>
                <a:cs typeface="+mn-cs"/>
              </a:rPr>
              <a:t>I/O</a:t>
            </a:r>
            <a:r>
              <a:rPr kumimoji="1" lang="zh-CN" altLang="en-US" kern="1200" dirty="0">
                <a:latin typeface="微软雅黑" panose="020B0503020204020204" pitchFamily="34" charset="-122"/>
                <a:ea typeface="微软雅黑" panose="020B0503020204020204" pitchFamily="34" charset="-122"/>
                <a:cs typeface="+mn-cs"/>
              </a:rPr>
              <a:t>设备如磁盘、磁带、光盘等外存储器</a:t>
            </a:r>
            <a:r>
              <a:rPr kumimoji="1" lang="en-US" altLang="zh-CN" kern="1200" dirty="0">
                <a:latin typeface="微软雅黑" panose="020B0503020204020204" pitchFamily="34" charset="-122"/>
                <a:ea typeface="微软雅黑" panose="020B0503020204020204" pitchFamily="34" charset="-122"/>
                <a:cs typeface="+mn-cs"/>
              </a:rPr>
              <a:t>)</a:t>
            </a:r>
            <a:r>
              <a:rPr kumimoji="1" lang="zh-CN" altLang="en-US" kern="1200" dirty="0">
                <a:latin typeface="微软雅黑" panose="020B0503020204020204" pitchFamily="34" charset="-122"/>
                <a:ea typeface="微软雅黑" panose="020B0503020204020204" pitchFamily="34" charset="-122"/>
                <a:cs typeface="+mn-cs"/>
              </a:rPr>
              <a:t>，以及其它带有局部存储器的外围设备、通信设备等。如：</a:t>
            </a:r>
          </a:p>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⑴ 磁盘与主存的成块数据传送</a:t>
            </a:r>
          </a:p>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⑵ 通信设备的批量数据传送</a:t>
            </a:r>
          </a:p>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⑶ 动态存储器的刷新</a:t>
            </a:r>
          </a:p>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⑷ 大批量数据采集系统</a:t>
            </a:r>
          </a:p>
        </p:txBody>
      </p:sp>
      <p:sp>
        <p:nvSpPr>
          <p:cNvPr id="148483"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164</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DMA</a:t>
            </a:r>
            <a:r>
              <a:rPr kumimoji="1" lang="zh-CN" altLang="en-US" kern="1200" dirty="0">
                <a:latin typeface="微软雅黑" panose="020B0503020204020204" pitchFamily="34" charset="-122"/>
                <a:ea typeface="微软雅黑" panose="020B0503020204020204" pitchFamily="34" charset="-122"/>
                <a:cs typeface="+mj-cs"/>
              </a:rPr>
              <a:t>方式与程序中断的比较</a:t>
            </a:r>
          </a:p>
        </p:txBody>
      </p:sp>
      <p:graphicFrame>
        <p:nvGraphicFramePr>
          <p:cNvPr id="163866" name="Group 26"/>
          <p:cNvGraphicFramePr>
            <a:graphicFrameLocks noGrp="1"/>
          </p:cNvGraphicFramePr>
          <p:nvPr>
            <p:custDataLst>
              <p:tags r:id="rId1"/>
            </p:custDataLst>
          </p:nvPr>
        </p:nvGraphicFramePr>
        <p:xfrm>
          <a:off x="533400" y="1143000"/>
          <a:ext cx="8229600" cy="5434013"/>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7227">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程序中断</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DMA</a:t>
                      </a: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方式</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5457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以</a:t>
                      </a:r>
                      <a:r>
                        <a:rPr kumimoji="1" lang="en-US" altLang="zh-CN"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CPU</a:t>
                      </a:r>
                      <a:r>
                        <a:rPr kumimoji="1"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为中心，采用软硬结合，以软件为主的方式，控制设备与主机之间的数据传送。</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以主存为中心，采用硬件手段，控制设备与主存间直接进行数据传送。</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4571">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因为需要程序切换，所以需要保护与恢复现场。</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由</a:t>
                      </a:r>
                      <a:r>
                        <a:rPr kumimoji="1" lang="en-US" altLang="zh-CN"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DMA</a:t>
                      </a: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控制器直接控制数据传送。在数据传送期间，不需要</a:t>
                      </a:r>
                      <a:r>
                        <a:rPr kumimoji="1" lang="en-US" altLang="zh-CN"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CPU</a:t>
                      </a: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干预，不需保护与恢复现场。</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31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适合于慢速外设。</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适合于快速外设。</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300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必须在一条指令执行结束后才能响应。</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在一个访存周期结束后即可响应。</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231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可实现多种处理功能</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仅用于数据传送</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3322" name="灯片编号占位符 1"/>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165</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en-US" altLang="zh-CN" sz="4000" kern="1200" dirty="0">
                <a:latin typeface="Microsoft YaHei UI" panose="020B0503020204020204" pitchFamily="34" charset="-122"/>
                <a:ea typeface="Microsoft YaHei UI" panose="020B0503020204020204" pitchFamily="34" charset="-122"/>
                <a:cs typeface="+mj-cs"/>
              </a:rPr>
              <a:t>2. </a:t>
            </a:r>
            <a:r>
              <a:rPr kumimoji="1" lang="zh-CN" altLang="en-US" sz="4000" kern="1200" dirty="0">
                <a:latin typeface="Microsoft YaHei UI" panose="020B0503020204020204" pitchFamily="34" charset="-122"/>
                <a:ea typeface="Microsoft YaHei UI" panose="020B0503020204020204" pitchFamily="34" charset="-122"/>
                <a:cs typeface="+mj-cs"/>
              </a:rPr>
              <a:t>原码中 </a:t>
            </a:r>
            <a:r>
              <a:rPr kumimoji="1" lang="en-US" altLang="zh-CN" sz="4000" kern="1200" dirty="0">
                <a:latin typeface="Microsoft YaHei UI" panose="020B0503020204020204" pitchFamily="34" charset="-122"/>
                <a:ea typeface="Microsoft YaHei UI" panose="020B0503020204020204" pitchFamily="34" charset="-122"/>
                <a:cs typeface="+mj-cs"/>
              </a:rPr>
              <a:t>0 </a:t>
            </a:r>
            <a:r>
              <a:rPr kumimoji="1" lang="zh-CN" altLang="en-US" sz="4000" kern="1200" dirty="0">
                <a:latin typeface="Microsoft YaHei UI" panose="020B0503020204020204" pitchFamily="34" charset="-122"/>
                <a:ea typeface="Microsoft YaHei UI" panose="020B0503020204020204" pitchFamily="34" charset="-122"/>
                <a:cs typeface="+mj-cs"/>
              </a:rPr>
              <a:t>的表示</a:t>
            </a:r>
          </a:p>
        </p:txBody>
      </p:sp>
      <p:sp>
        <p:nvSpPr>
          <p:cNvPr id="33795" name="Rectangle 3"/>
          <p:cNvSpPr>
            <a:spLocks noGrp="1"/>
          </p:cNvSpPr>
          <p:nvPr>
            <p:ph idx="1"/>
          </p:nvPr>
        </p:nvSpPr>
        <p:spPr>
          <a:xfrm>
            <a:off x="838200" y="1295400"/>
            <a:ext cx="7620000" cy="4800600"/>
          </a:xfrm>
        </p:spPr>
        <p:txBody>
          <a:bodyPr vert="horz" wrap="square" lIns="91440" tIns="45720" rIns="91440" bIns="45720" anchor="t" anchorCtr="0"/>
          <a:lstStyle/>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原码中“</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kern="1200" dirty="0">
                <a:latin typeface="Microsoft YaHei UI" panose="020B0503020204020204" pitchFamily="34" charset="-122"/>
                <a:ea typeface="Microsoft YaHei UI" panose="020B0503020204020204" pitchFamily="34" charset="-122"/>
                <a:cs typeface="+mn-cs"/>
              </a:rPr>
              <a:t>有两种表示</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纯小数原码</a:t>
            </a:r>
          </a:p>
          <a:p>
            <a:pPr eaLnBrk="1" hangingPunct="1">
              <a:buSzPct val="70000"/>
              <a:buFontTx/>
              <a:buNone/>
            </a:pPr>
            <a:r>
              <a:rPr kumimoji="1" lang="zh-CN" altLang="en-US" kern="1200" dirty="0">
                <a:latin typeface="Microsoft YaHei UI" panose="020B0503020204020204" pitchFamily="34" charset="-122"/>
                <a:ea typeface="Microsoft YaHei UI" panose="020B0503020204020204" pitchFamily="34" charset="-122"/>
                <a:cs typeface="+mn-cs"/>
              </a:rPr>
              <a:t>  </a:t>
            </a:r>
            <a:r>
              <a:rPr kumimoji="1" lang="en-US" altLang="zh-CN" kern="1200" dirty="0">
                <a:latin typeface="Microsoft YaHei UI" panose="020B0503020204020204" pitchFamily="34" charset="-122"/>
                <a:ea typeface="Microsoft YaHei UI" panose="020B0503020204020204" pitchFamily="34" charset="-122"/>
                <a:cs typeface="+mn-cs"/>
              </a:rPr>
              <a:t>[</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sz="2800" kern="1200" baseline="-25000" dirty="0">
                <a:latin typeface="Microsoft YaHei UI" panose="020B0503020204020204" pitchFamily="34" charset="-122"/>
                <a:ea typeface="Microsoft YaHei UI" panose="020B0503020204020204" pitchFamily="34" charset="-122"/>
                <a:cs typeface="+mn-cs"/>
              </a:rPr>
              <a:t>原</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0.00…0</a:t>
            </a:r>
          </a:p>
          <a:p>
            <a:pPr eaLnBrk="1" hangingPunct="1">
              <a:buSzPct val="70000"/>
              <a:buFontTx/>
              <a:buNone/>
            </a:pPr>
            <a:r>
              <a:rPr kumimoji="1" lang="en-US" altLang="zh-CN" kern="1200" dirty="0">
                <a:latin typeface="Microsoft YaHei UI" panose="020B0503020204020204" pitchFamily="34" charset="-122"/>
                <a:ea typeface="Microsoft YaHei UI" panose="020B0503020204020204" pitchFamily="34" charset="-122"/>
                <a:cs typeface="+mn-cs"/>
              </a:rPr>
              <a:t>  [</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sz="2800" kern="1200" baseline="-25000" dirty="0">
                <a:latin typeface="Microsoft YaHei UI" panose="020B0503020204020204" pitchFamily="34" charset="-122"/>
                <a:ea typeface="Microsoft YaHei UI" panose="020B0503020204020204" pitchFamily="34" charset="-122"/>
                <a:cs typeface="+mn-cs"/>
              </a:rPr>
              <a:t>原</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1.00…0</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纯整数原码</a:t>
            </a:r>
          </a:p>
          <a:p>
            <a:pPr eaLnBrk="1" hangingPunct="1">
              <a:buSzPct val="70000"/>
              <a:buFontTx/>
              <a:buNone/>
            </a:pPr>
            <a:r>
              <a:rPr kumimoji="1" lang="zh-CN" altLang="en-US" kern="1200" dirty="0">
                <a:latin typeface="Microsoft YaHei UI" panose="020B0503020204020204" pitchFamily="34" charset="-122"/>
                <a:ea typeface="Microsoft YaHei UI" panose="020B0503020204020204" pitchFamily="34" charset="-122"/>
                <a:cs typeface="+mn-cs"/>
              </a:rPr>
              <a:t>  </a:t>
            </a:r>
            <a:r>
              <a:rPr kumimoji="1" lang="en-US" altLang="zh-CN" kern="1200" dirty="0">
                <a:latin typeface="Microsoft YaHei UI" panose="020B0503020204020204" pitchFamily="34" charset="-122"/>
                <a:ea typeface="Microsoft YaHei UI" panose="020B0503020204020204" pitchFamily="34" charset="-122"/>
                <a:cs typeface="+mn-cs"/>
              </a:rPr>
              <a:t>[</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sz="2800" kern="1200" baseline="-25000" dirty="0">
                <a:latin typeface="Microsoft YaHei UI" panose="020B0503020204020204" pitchFamily="34" charset="-122"/>
                <a:ea typeface="Microsoft YaHei UI" panose="020B0503020204020204" pitchFamily="34" charset="-122"/>
                <a:cs typeface="+mn-cs"/>
              </a:rPr>
              <a:t>原</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00…0</a:t>
            </a:r>
          </a:p>
          <a:p>
            <a:pPr eaLnBrk="1" hangingPunct="1">
              <a:buSzPct val="70000"/>
              <a:buFontTx/>
              <a:buNone/>
            </a:pPr>
            <a:r>
              <a:rPr kumimoji="1" lang="en-US" altLang="zh-CN" kern="1200" dirty="0">
                <a:latin typeface="Microsoft YaHei UI" panose="020B0503020204020204" pitchFamily="34" charset="-122"/>
                <a:ea typeface="Microsoft YaHei UI" panose="020B0503020204020204" pitchFamily="34" charset="-122"/>
                <a:cs typeface="+mn-cs"/>
              </a:rPr>
              <a:t>  [</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sz="2800" kern="1200" baseline="-25000" dirty="0">
                <a:latin typeface="Microsoft YaHei UI" panose="020B0503020204020204" pitchFamily="34" charset="-122"/>
                <a:ea typeface="Microsoft YaHei UI" panose="020B0503020204020204" pitchFamily="34" charset="-122"/>
                <a:cs typeface="+mn-cs"/>
              </a:rPr>
              <a:t>原</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10…0</a:t>
            </a:r>
          </a:p>
        </p:txBody>
      </p:sp>
      <p:sp>
        <p:nvSpPr>
          <p:cNvPr id="33796"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17</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vert="horz" wrap="square" lIns="91440" tIns="45720" rIns="91440" bIns="45720" anchor="ctr" anchorCtr="0"/>
          <a:lstStyle/>
          <a:p>
            <a:pPr eaLnBrk="1" hangingPunct="1"/>
            <a:r>
              <a:rPr kumimoji="1" lang="en-US" altLang="zh-CN" sz="4000" kern="1200" dirty="0">
                <a:latin typeface="Microsoft YaHei UI" panose="020B0503020204020204" pitchFamily="34" charset="-122"/>
                <a:ea typeface="Microsoft YaHei UI" panose="020B0503020204020204" pitchFamily="34" charset="-122"/>
                <a:cs typeface="+mj-cs"/>
              </a:rPr>
              <a:t>4. </a:t>
            </a:r>
            <a:r>
              <a:rPr kumimoji="1" lang="zh-CN" altLang="en-US" sz="4000" kern="1200" dirty="0">
                <a:latin typeface="Microsoft YaHei UI" panose="020B0503020204020204" pitchFamily="34" charset="-122"/>
                <a:ea typeface="Microsoft YaHei UI" panose="020B0503020204020204" pitchFamily="34" charset="-122"/>
                <a:cs typeface="+mj-cs"/>
              </a:rPr>
              <a:t>补码 </a:t>
            </a:r>
          </a:p>
        </p:txBody>
      </p:sp>
      <p:sp>
        <p:nvSpPr>
          <p:cNvPr id="49155" name="Rectangle 3"/>
          <p:cNvSpPr>
            <a:spLocks noGrp="1"/>
          </p:cNvSpPr>
          <p:nvPr>
            <p:ph idx="1"/>
          </p:nvPr>
        </p:nvSpPr>
        <p:spPr>
          <a:xfrm>
            <a:off x="304800" y="1219200"/>
            <a:ext cx="8534400" cy="1676400"/>
          </a:xfrm>
        </p:spPr>
        <p:txBody>
          <a:bodyPr vert="horz" wrap="square" lIns="91440" tIns="45720" rIns="91440" bIns="45720" anchor="t" anchorCtr="0"/>
          <a:lstStyle/>
          <a:p>
            <a:pPr eaLnBrk="1" hangingPunct="1">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若</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x≥0</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，则</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[x]</a:t>
            </a:r>
            <a:r>
              <a:rPr kumimoji="1" lang="zh-CN" altLang="en-US" sz="2800" kern="1200" baseline="-25000" dirty="0">
                <a:solidFill>
                  <a:srgbClr val="7030A0"/>
                </a:solidFill>
                <a:latin typeface="Microsoft YaHei UI" panose="020B0503020204020204" pitchFamily="34" charset="-122"/>
                <a:ea typeface="Microsoft YaHei UI" panose="020B0503020204020204" pitchFamily="34" charset="-122"/>
                <a:cs typeface="+mn-cs"/>
              </a:rPr>
              <a:t>补</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x</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，符号位为</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0</a:t>
            </a:r>
          </a:p>
          <a:p>
            <a:pPr eaLnBrk="1" hangingPunct="1">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若</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x</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0</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，则将</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x</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的各位取反，然后在最低位上加</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1</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，符号位等于</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1</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，即得到</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[x]</a:t>
            </a:r>
            <a:r>
              <a:rPr kumimoji="1" lang="zh-CN" altLang="en-US" sz="2800" kern="1200" baseline="-25000" dirty="0">
                <a:solidFill>
                  <a:srgbClr val="7030A0"/>
                </a:solidFill>
                <a:latin typeface="Microsoft YaHei UI" panose="020B0503020204020204" pitchFamily="34" charset="-122"/>
                <a:ea typeface="Microsoft YaHei UI" panose="020B0503020204020204" pitchFamily="34" charset="-122"/>
                <a:cs typeface="+mn-cs"/>
              </a:rPr>
              <a:t>补</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a:t>
            </a:r>
          </a:p>
        </p:txBody>
      </p:sp>
      <p:sp>
        <p:nvSpPr>
          <p:cNvPr id="45060" name="Text Box 4"/>
          <p:cNvSpPr txBox="1"/>
          <p:nvPr/>
        </p:nvSpPr>
        <p:spPr>
          <a:xfrm>
            <a:off x="533400" y="2819400"/>
            <a:ext cx="8077200" cy="3625608"/>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例： </a:t>
            </a:r>
          </a:p>
          <a:p>
            <a:pPr marL="0" lvl="0" indent="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 </a:t>
            </a:r>
            <a:r>
              <a:rPr lang="zh-CN" altLang="zh-CN" sz="2800" dirty="0">
                <a:latin typeface="Microsoft YaHei UI" panose="020B0503020204020204" pitchFamily="34" charset="-122"/>
                <a:ea typeface="Microsoft YaHei UI" panose="020B0503020204020204" pitchFamily="34" charset="-122"/>
              </a:rPr>
              <a:t>⑴</a:t>
            </a:r>
            <a:r>
              <a:rPr lang="zh-CN" altLang="en-US" sz="2800" dirty="0">
                <a:latin typeface="Microsoft YaHei UI" panose="020B0503020204020204" pitchFamily="34" charset="-122"/>
                <a:ea typeface="Microsoft YaHei UI" panose="020B0503020204020204" pitchFamily="34" charset="-122"/>
              </a:rPr>
              <a:t> </a:t>
            </a: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0.1011001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[x]</a:t>
            </a:r>
            <a:r>
              <a:rPr lang="zh-CN" altLang="en-US" sz="2800" baseline="-25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0.1011001 </a:t>
            </a:r>
          </a:p>
          <a:p>
            <a:pPr marL="0" lvl="0" indent="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 </a:t>
            </a:r>
            <a:r>
              <a:rPr lang="zh-CN" altLang="zh-CN" sz="2800" dirty="0">
                <a:latin typeface="Microsoft YaHei UI" panose="020B0503020204020204" pitchFamily="34" charset="-122"/>
                <a:ea typeface="Microsoft YaHei UI" panose="020B0503020204020204" pitchFamily="34" charset="-122"/>
              </a:rPr>
              <a:t>⑵</a:t>
            </a:r>
            <a:r>
              <a:rPr lang="en-US" altLang="zh-CN" sz="2800" dirty="0">
                <a:latin typeface="Microsoft YaHei UI" panose="020B0503020204020204" pitchFamily="34" charset="-122"/>
                <a:ea typeface="Microsoft YaHei UI" panose="020B0503020204020204" pitchFamily="34" charset="-122"/>
              </a:rPr>
              <a:t> 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0.1011001 </a:t>
            </a:r>
          </a:p>
          <a:p>
            <a:pPr marL="0" lvl="0" indent="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      [x]</a:t>
            </a:r>
            <a:r>
              <a:rPr lang="zh-CN" altLang="en-US" sz="2800" baseline="-25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1.0100110</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0.0000001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1.0100111</a:t>
            </a:r>
          </a:p>
          <a:p>
            <a:pPr marL="0" lvl="0" indent="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 </a:t>
            </a:r>
            <a:r>
              <a:rPr lang="zh-CN" altLang="zh-CN" sz="2800" dirty="0">
                <a:latin typeface="Microsoft YaHei UI" panose="020B0503020204020204" pitchFamily="34" charset="-122"/>
                <a:ea typeface="Microsoft YaHei UI" panose="020B0503020204020204" pitchFamily="34" charset="-122"/>
              </a:rPr>
              <a:t>⑶</a:t>
            </a:r>
            <a:r>
              <a:rPr lang="en-US" altLang="zh-CN" sz="2800" dirty="0">
                <a:latin typeface="Microsoft YaHei UI" panose="020B0503020204020204" pitchFamily="34" charset="-122"/>
                <a:ea typeface="Microsoft YaHei UI" panose="020B0503020204020204" pitchFamily="34" charset="-122"/>
              </a:rPr>
              <a:t> 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1101010</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[x]</a:t>
            </a:r>
            <a:r>
              <a:rPr lang="zh-CN" altLang="en-US" sz="2800" baseline="-25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01101010</a:t>
            </a:r>
          </a:p>
          <a:p>
            <a:pPr marL="0" lvl="0" indent="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 </a:t>
            </a:r>
            <a:r>
              <a:rPr lang="zh-CN" altLang="zh-CN" sz="2800" dirty="0">
                <a:latin typeface="Microsoft YaHei UI" panose="020B0503020204020204" pitchFamily="34" charset="-122"/>
                <a:ea typeface="Microsoft YaHei UI" panose="020B0503020204020204" pitchFamily="34" charset="-122"/>
              </a:rPr>
              <a:t>⑷</a:t>
            </a:r>
            <a:r>
              <a:rPr lang="en-US" altLang="zh-CN" sz="2800" dirty="0">
                <a:latin typeface="Microsoft YaHei UI" panose="020B0503020204020204" pitchFamily="34" charset="-122"/>
                <a:ea typeface="Microsoft YaHei UI" panose="020B0503020204020204" pitchFamily="34" charset="-122"/>
              </a:rPr>
              <a:t> x</a:t>
            </a:r>
            <a:r>
              <a:rPr lang="zh-CN" altLang="en-US" sz="2800" dirty="0">
                <a:latin typeface="Microsoft YaHei UI" panose="020B0503020204020204" pitchFamily="34" charset="-122"/>
                <a:ea typeface="Microsoft YaHei UI" panose="020B0503020204020204" pitchFamily="34" charset="-122"/>
              </a:rPr>
              <a:t>＝－</a:t>
            </a:r>
            <a:r>
              <a:rPr lang="en-US" altLang="zh-CN" sz="2800" dirty="0">
                <a:solidFill>
                  <a:srgbClr val="FF0000"/>
                </a:solidFill>
                <a:latin typeface="Microsoft YaHei UI" panose="020B0503020204020204" pitchFamily="34" charset="-122"/>
                <a:ea typeface="Microsoft YaHei UI" panose="020B0503020204020204" pitchFamily="34" charset="-122"/>
              </a:rPr>
              <a:t>1101010</a:t>
            </a:r>
            <a:r>
              <a:rPr lang="zh-CN" altLang="en-US" sz="2800" dirty="0">
                <a:latin typeface="Microsoft YaHei UI" panose="020B0503020204020204" pitchFamily="34" charset="-122"/>
                <a:ea typeface="Microsoft YaHei UI" panose="020B0503020204020204" pitchFamily="34" charset="-122"/>
              </a:rPr>
              <a:t>，</a:t>
            </a:r>
            <a:endParaRPr lang="en-US" altLang="zh-CN" sz="2800" dirty="0">
              <a:latin typeface="Microsoft YaHei UI" panose="020B0503020204020204" pitchFamily="34" charset="-122"/>
              <a:ea typeface="Microsoft YaHei UI" panose="020B0503020204020204" pitchFamily="34" charset="-122"/>
            </a:endParaRPr>
          </a:p>
          <a:p>
            <a:pPr marL="0" lvl="0" indent="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  [x]</a:t>
            </a:r>
            <a:r>
              <a:rPr lang="zh-CN" altLang="en-US" sz="2800" baseline="-25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a:t>
            </a:r>
            <a:r>
              <a:rPr lang="en-US" altLang="zh-CN" sz="2800" dirty="0">
                <a:solidFill>
                  <a:srgbClr val="FF0000"/>
                </a:solidFill>
                <a:latin typeface="Microsoft YaHei UI" panose="020B0503020204020204" pitchFamily="34" charset="-122"/>
                <a:ea typeface="Microsoft YaHei UI" panose="020B0503020204020204" pitchFamily="34" charset="-122"/>
              </a:rPr>
              <a:t>0010101</a:t>
            </a:r>
            <a:r>
              <a:rPr lang="en-US" altLang="zh-CN" sz="2800" dirty="0">
                <a:latin typeface="Microsoft YaHei UI" panose="020B0503020204020204" pitchFamily="34" charset="-122"/>
                <a:ea typeface="Microsoft YaHei UI" panose="020B0503020204020204" pitchFamily="34" charset="-122"/>
              </a:rPr>
              <a:t>+1=10010110</a:t>
            </a:r>
          </a:p>
        </p:txBody>
      </p:sp>
      <p:sp>
        <p:nvSpPr>
          <p:cNvPr id="49157"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18</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p:cNvSpPr>
          <p:nvPr>
            <p:ph idx="1"/>
          </p:nvPr>
        </p:nvSpPr>
        <p:spPr>
          <a:xfrm>
            <a:off x="685800" y="1295400"/>
            <a:ext cx="7772400" cy="2057400"/>
          </a:xfrm>
        </p:spPr>
        <p:txBody>
          <a:bodyPr vert="horz" wrap="square" lIns="91440" tIns="45720" rIns="91440" bIns="45720" anchor="t" anchorCtr="0"/>
          <a:lstStyle/>
          <a:p>
            <a:pPr eaLnBrk="1" hangingPunct="1">
              <a:buSzPct val="70000"/>
            </a:pPr>
            <a:r>
              <a:rPr kumimoji="1" lang="zh-CN" altLang="en-US" kern="1200" dirty="0">
                <a:solidFill>
                  <a:srgbClr val="FF3300"/>
                </a:solidFill>
                <a:latin typeface="Microsoft YaHei UI" panose="020B0503020204020204" pitchFamily="34" charset="-122"/>
                <a:ea typeface="Microsoft YaHei UI" panose="020B0503020204020204" pitchFamily="34" charset="-122"/>
                <a:cs typeface="+mn-cs"/>
              </a:rPr>
              <a:t>补码中“</a:t>
            </a:r>
            <a:r>
              <a:rPr kumimoji="1" lang="en-US" altLang="zh-CN" kern="1200" dirty="0">
                <a:solidFill>
                  <a:srgbClr val="FF3300"/>
                </a:solidFill>
                <a:latin typeface="Microsoft YaHei UI" panose="020B0503020204020204" pitchFamily="34" charset="-122"/>
                <a:ea typeface="Microsoft YaHei UI" panose="020B0503020204020204" pitchFamily="34" charset="-122"/>
                <a:cs typeface="+mn-cs"/>
              </a:rPr>
              <a:t>0”</a:t>
            </a:r>
            <a:r>
              <a:rPr kumimoji="1" lang="zh-CN" altLang="en-US" kern="1200" dirty="0">
                <a:solidFill>
                  <a:srgbClr val="FF3300"/>
                </a:solidFill>
                <a:latin typeface="Microsoft YaHei UI" panose="020B0503020204020204" pitchFamily="34" charset="-122"/>
                <a:ea typeface="Microsoft YaHei UI" panose="020B0503020204020204" pitchFamily="34" charset="-122"/>
                <a:cs typeface="+mn-cs"/>
              </a:rPr>
              <a:t>的表示是唯一的</a:t>
            </a:r>
          </a:p>
          <a:p>
            <a:pPr eaLnBrk="1" hangingPunct="1">
              <a:buSzPct val="70000"/>
            </a:pPr>
            <a:r>
              <a:rPr kumimoji="1" lang="en-US" altLang="zh-CN" kern="1200" dirty="0">
                <a:latin typeface="Microsoft YaHei UI" panose="020B0503020204020204" pitchFamily="34" charset="-122"/>
                <a:ea typeface="Microsoft YaHei UI" panose="020B0503020204020204" pitchFamily="34" charset="-122"/>
                <a:cs typeface="+mn-cs"/>
              </a:rPr>
              <a:t>[</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0.00…0 </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纯小数）</a:t>
            </a:r>
            <a:endParaRPr kumimoji="1" lang="zh-CN" altLang="en-US"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en-US" altLang="zh-CN" kern="1200" dirty="0">
                <a:latin typeface="Microsoft YaHei UI" panose="020B0503020204020204" pitchFamily="34" charset="-122"/>
                <a:ea typeface="Microsoft YaHei UI" panose="020B0503020204020204" pitchFamily="34" charset="-122"/>
                <a:cs typeface="+mn-cs"/>
              </a:rPr>
              <a:t>[</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00…0   </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纯整数）</a:t>
            </a:r>
          </a:p>
          <a:p>
            <a:pPr eaLnBrk="1" hangingPunct="1">
              <a:buSzPct val="70000"/>
            </a:pPr>
            <a:endParaRPr kumimoji="1" lang="en-US" altLang="zh-CN" sz="2400" kern="1200" dirty="0">
              <a:latin typeface="Microsoft YaHei UI" panose="020B0503020204020204" pitchFamily="34" charset="-122"/>
              <a:ea typeface="Microsoft YaHei UI" panose="020B0503020204020204" pitchFamily="34" charset="-122"/>
              <a:cs typeface="+mn-cs"/>
            </a:endParaRPr>
          </a:p>
        </p:txBody>
      </p:sp>
      <p:sp>
        <p:nvSpPr>
          <p:cNvPr id="46083" name="Rectangle 4"/>
          <p:cNvSpPr>
            <a:spLocks noGrp="1"/>
          </p:cNvSpPr>
          <p:nvPr>
            <p:ph type="title"/>
          </p:nvPr>
        </p:nvSpPr>
        <p:spPr/>
        <p:txBody>
          <a:bodyPr vert="horz" wrap="square" lIns="91440" tIns="45720" rIns="91440" bIns="45720" anchor="ctr" anchorCtr="0"/>
          <a:lstStyle/>
          <a:p>
            <a:pPr eaLnBrk="1" hangingPunct="1">
              <a:buNone/>
            </a:pPr>
            <a:r>
              <a:rPr kumimoji="1" lang="en-US" altLang="zh-CN" sz="4000" kern="1200" dirty="0">
                <a:solidFill>
                  <a:schemeClr val="tx1"/>
                </a:solidFill>
                <a:latin typeface="Microsoft YaHei UI" panose="020B0503020204020204" pitchFamily="34" charset="-122"/>
                <a:ea typeface="Microsoft YaHei UI" panose="020B0503020204020204" pitchFamily="34" charset="-122"/>
                <a:cs typeface="+mj-cs"/>
              </a:rPr>
              <a:t>3. </a:t>
            </a:r>
            <a:r>
              <a:rPr kumimoji="1" lang="zh-CN" altLang="en-US" sz="4000" kern="1200" dirty="0">
                <a:solidFill>
                  <a:schemeClr val="tx1"/>
                </a:solidFill>
                <a:latin typeface="Microsoft YaHei UI" panose="020B0503020204020204" pitchFamily="34" charset="-122"/>
                <a:ea typeface="Microsoft YaHei UI" panose="020B0503020204020204" pitchFamily="34" charset="-122"/>
                <a:cs typeface="+mj-cs"/>
              </a:rPr>
              <a:t>特殊数的补码表示</a:t>
            </a:r>
          </a:p>
        </p:txBody>
      </p:sp>
      <p:sp>
        <p:nvSpPr>
          <p:cNvPr id="564229" name="Rectangle 5"/>
          <p:cNvSpPr/>
          <p:nvPr/>
        </p:nvSpPr>
        <p:spPr>
          <a:xfrm>
            <a:off x="685800" y="3352800"/>
            <a:ext cx="7772400" cy="2667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zh-CN" altLang="en-US" dirty="0">
                <a:solidFill>
                  <a:srgbClr val="FF3300"/>
                </a:solidFill>
                <a:latin typeface="Microsoft YaHei UI" panose="020B0503020204020204" pitchFamily="34" charset="-122"/>
                <a:ea typeface="Microsoft YaHei UI" panose="020B0503020204020204" pitchFamily="34" charset="-122"/>
              </a:rPr>
              <a:t>补码表示的最小数可以表示到－</a:t>
            </a:r>
            <a:r>
              <a:rPr lang="en-US" altLang="zh-CN" dirty="0">
                <a:solidFill>
                  <a:srgbClr val="FF3300"/>
                </a:solidFill>
                <a:latin typeface="Microsoft YaHei UI" panose="020B0503020204020204" pitchFamily="34" charset="-122"/>
                <a:ea typeface="Microsoft YaHei UI" panose="020B0503020204020204" pitchFamily="34" charset="-122"/>
              </a:rPr>
              <a:t>1</a:t>
            </a:r>
            <a:r>
              <a:rPr lang="zh-CN" altLang="en-US" dirty="0">
                <a:solidFill>
                  <a:srgbClr val="FF3300"/>
                </a:solidFill>
                <a:latin typeface="Microsoft YaHei UI" panose="020B0503020204020204" pitchFamily="34" charset="-122"/>
                <a:ea typeface="Microsoft YaHei UI" panose="020B0503020204020204" pitchFamily="34" charset="-122"/>
              </a:rPr>
              <a:t>或－</a:t>
            </a:r>
            <a:r>
              <a:rPr lang="en-US" altLang="zh-CN" dirty="0">
                <a:solidFill>
                  <a:srgbClr val="FF3300"/>
                </a:solidFill>
                <a:latin typeface="Microsoft YaHei UI" panose="020B0503020204020204" pitchFamily="34" charset="-122"/>
                <a:ea typeface="Microsoft YaHei UI" panose="020B0503020204020204" pitchFamily="34" charset="-122"/>
              </a:rPr>
              <a:t>2</a:t>
            </a:r>
            <a:r>
              <a:rPr lang="en-US" altLang="zh-CN" baseline="30000" dirty="0">
                <a:solidFill>
                  <a:srgbClr val="FF3300"/>
                </a:solidFill>
                <a:latin typeface="Microsoft YaHei UI" panose="020B0503020204020204" pitchFamily="34" charset="-122"/>
                <a:ea typeface="Microsoft YaHei UI" panose="020B0503020204020204" pitchFamily="34" charset="-122"/>
              </a:rPr>
              <a:t>n</a:t>
            </a:r>
          </a:p>
          <a:p>
            <a:pPr marL="342900" lvl="0" indent="-34290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对于纯小数</a:t>
            </a:r>
          </a:p>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a:t>
            </a:r>
            <a:r>
              <a:rPr lang="zh-CN" altLang="en-US" sz="2800" baseline="-25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2</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1.00…0 (mod 2)</a:t>
            </a:r>
          </a:p>
          <a:p>
            <a:pPr marL="342900" lvl="0" indent="-34290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对于纯整数</a:t>
            </a:r>
          </a:p>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2</a:t>
            </a:r>
            <a:r>
              <a:rPr lang="en-US" altLang="zh-CN" sz="2800" baseline="30000" dirty="0">
                <a:latin typeface="Microsoft YaHei UI" panose="020B0503020204020204" pitchFamily="34" charset="-122"/>
                <a:ea typeface="Microsoft YaHei UI" panose="020B0503020204020204" pitchFamily="34" charset="-122"/>
              </a:rPr>
              <a:t>n</a:t>
            </a:r>
            <a:r>
              <a:rPr lang="en-US" altLang="zh-CN" sz="2800" dirty="0">
                <a:latin typeface="Microsoft YaHei UI" panose="020B0503020204020204" pitchFamily="34" charset="-122"/>
                <a:ea typeface="Microsoft YaHei UI" panose="020B0503020204020204" pitchFamily="34" charset="-122"/>
              </a:rPr>
              <a:t>]</a:t>
            </a:r>
            <a:r>
              <a:rPr lang="zh-CN" altLang="en-US" sz="2800" baseline="-25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2</a:t>
            </a:r>
            <a:r>
              <a:rPr lang="en-US" altLang="zh-CN" sz="2800" baseline="30000" dirty="0">
                <a:latin typeface="Microsoft YaHei UI" panose="020B0503020204020204" pitchFamily="34" charset="-122"/>
                <a:ea typeface="Microsoft YaHei UI" panose="020B0503020204020204" pitchFamily="34" charset="-122"/>
              </a:rPr>
              <a:t>n</a:t>
            </a:r>
            <a:r>
              <a:rPr lang="zh-CN" altLang="en-US" sz="2800" baseline="30000" dirty="0">
                <a:latin typeface="Microsoft YaHei UI" panose="020B0503020204020204" pitchFamily="34" charset="-122"/>
                <a:ea typeface="Microsoft YaHei UI" panose="020B0503020204020204" pitchFamily="34" charset="-122"/>
              </a:rPr>
              <a:t>＋</a:t>
            </a:r>
            <a:r>
              <a:rPr lang="en-US" altLang="zh-CN" sz="2800" baseline="30000" dirty="0">
                <a:latin typeface="Microsoft YaHei UI" panose="020B0503020204020204" pitchFamily="34" charset="-122"/>
                <a:ea typeface="Microsoft YaHei UI" panose="020B0503020204020204" pitchFamily="34" charset="-122"/>
              </a:rPr>
              <a:t>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2</a:t>
            </a:r>
            <a:r>
              <a:rPr lang="en-US" altLang="zh-CN" sz="2800" baseline="30000" dirty="0">
                <a:latin typeface="Microsoft YaHei UI" panose="020B0503020204020204" pitchFamily="34" charset="-122"/>
                <a:ea typeface="Microsoft YaHei UI" panose="020B0503020204020204" pitchFamily="34" charset="-122"/>
              </a:rPr>
              <a:t>n</a:t>
            </a:r>
            <a:r>
              <a:rPr lang="en-US" altLang="zh-CN" sz="2800" dirty="0">
                <a:latin typeface="Microsoft YaHei UI" panose="020B0503020204020204" pitchFamily="34" charset="-122"/>
                <a:ea typeface="Microsoft YaHei UI" panose="020B0503020204020204" pitchFamily="34" charset="-122"/>
              </a:rPr>
              <a:t>)</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100…0 </a:t>
            </a:r>
            <a:r>
              <a:rPr lang="zh-CN" altLang="en-US" sz="2800" dirty="0">
                <a:latin typeface="Microsoft YaHei UI" panose="020B0503020204020204" pitchFamily="34" charset="-122"/>
                <a:ea typeface="Microsoft YaHei UI" panose="020B0503020204020204" pitchFamily="34" charset="-122"/>
              </a:rPr>
              <a:t>（</a:t>
            </a:r>
            <a:r>
              <a:rPr lang="en-US" altLang="zh-CN" sz="2400" dirty="0">
                <a:latin typeface="Microsoft YaHei UI" panose="020B0503020204020204" pitchFamily="34" charset="-122"/>
                <a:ea typeface="Microsoft YaHei UI" panose="020B0503020204020204" pitchFamily="34" charset="-122"/>
              </a:rPr>
              <a:t>mod </a:t>
            </a:r>
            <a:r>
              <a:rPr lang="en-US" altLang="zh-CN" sz="2800" dirty="0">
                <a:latin typeface="Microsoft YaHei UI" panose="020B0503020204020204" pitchFamily="34" charset="-122"/>
                <a:ea typeface="Microsoft YaHei UI" panose="020B0503020204020204" pitchFamily="34" charset="-122"/>
              </a:rPr>
              <a:t>2</a:t>
            </a:r>
            <a:r>
              <a:rPr lang="en-US" altLang="zh-CN" sz="2800" baseline="30000" dirty="0">
                <a:latin typeface="Microsoft YaHei UI" panose="020B0503020204020204" pitchFamily="34" charset="-122"/>
                <a:ea typeface="Microsoft YaHei UI" panose="020B0503020204020204" pitchFamily="34" charset="-122"/>
              </a:rPr>
              <a:t>n</a:t>
            </a:r>
            <a:r>
              <a:rPr lang="zh-CN" altLang="en-US" sz="2800" baseline="30000" dirty="0">
                <a:latin typeface="Microsoft YaHei UI" panose="020B0503020204020204" pitchFamily="34" charset="-122"/>
                <a:ea typeface="Microsoft YaHei UI" panose="020B0503020204020204" pitchFamily="34" charset="-122"/>
              </a:rPr>
              <a:t>＋</a:t>
            </a:r>
            <a:r>
              <a:rPr lang="en-US" altLang="zh-CN" sz="2800" baseline="30000" dirty="0">
                <a:latin typeface="Microsoft YaHei UI" panose="020B0503020204020204" pitchFamily="34" charset="-122"/>
                <a:ea typeface="Microsoft YaHei UI" panose="020B0503020204020204" pitchFamily="34" charset="-122"/>
              </a:rPr>
              <a:t>1</a:t>
            </a:r>
            <a:r>
              <a:rPr lang="zh-CN" altLang="en-US" sz="2400" dirty="0">
                <a:latin typeface="Microsoft YaHei UI" panose="020B0503020204020204" pitchFamily="34" charset="-122"/>
                <a:ea typeface="Microsoft YaHei UI" panose="020B0503020204020204" pitchFamily="34" charset="-122"/>
              </a:rPr>
              <a:t>）</a:t>
            </a:r>
          </a:p>
        </p:txBody>
      </p:sp>
      <p:sp>
        <p:nvSpPr>
          <p:cNvPr id="46085"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19</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4229"/>
                                        </p:tgtEl>
                                        <p:attrNameLst>
                                          <p:attrName>style.visibility</p:attrName>
                                        </p:attrNameLst>
                                      </p:cBhvr>
                                      <p:to>
                                        <p:strVal val="visible"/>
                                      </p:to>
                                    </p:set>
                                    <p:animEffect transition="in" filter="slide(fromBottom)">
                                      <p:cBhvr>
                                        <p:cTn id="7" dur="500"/>
                                        <p:tgtEl>
                                          <p:spTgt spid="564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B7D90432-5336-4C9B-A1AF-062453393CFA}"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410"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Microsoft YaHei UI" panose="020B0503020204020204" pitchFamily="34" charset="-122"/>
                <a:ea typeface="Microsoft YaHei UI" panose="020B0503020204020204" pitchFamily="34" charset="-122"/>
                <a:cs typeface="+mj-cs"/>
              </a:rPr>
              <a:t>课程简介</a:t>
            </a:r>
            <a:endParaRPr kumimoji="1" lang="zh-CN" altLang="en-US" sz="3600" kern="1200" dirty="0">
              <a:latin typeface="Microsoft YaHei UI" panose="020B0503020204020204" pitchFamily="34" charset="-122"/>
              <a:ea typeface="Microsoft YaHei UI" panose="020B0503020204020204" pitchFamily="34" charset="-122"/>
              <a:cs typeface="+mj-cs"/>
            </a:endParaRPr>
          </a:p>
        </p:txBody>
      </p:sp>
      <p:sp>
        <p:nvSpPr>
          <p:cNvPr id="17411" name="矩形 1"/>
          <p:cNvSpPr/>
          <p:nvPr/>
        </p:nvSpPr>
        <p:spPr>
          <a:xfrm>
            <a:off x="754698" y="5517198"/>
            <a:ext cx="7050087" cy="1198880"/>
          </a:xfrm>
          <a:prstGeom prst="rect">
            <a:avLst/>
          </a:prstGeom>
          <a:noFill/>
          <a:ln w="9525">
            <a:noFill/>
          </a:ln>
        </p:spPr>
        <p:txBody>
          <a:bodyPr anchor="t" anchorCtr="0">
            <a:spAutoFit/>
          </a:bodyPr>
          <a:lstStyle/>
          <a:p>
            <a:pPr>
              <a:lnSpc>
                <a:spcPct val="150000"/>
              </a:lnSpc>
              <a:buClrTx/>
              <a:buFontTx/>
            </a:pPr>
            <a:r>
              <a:rPr lang="zh-CN" b="1" dirty="0">
                <a:solidFill>
                  <a:srgbClr val="FF0000"/>
                </a:solidFill>
                <a:highlight>
                  <a:srgbClr val="FFFF00"/>
                </a:highlight>
                <a:latin typeface="微软雅黑" panose="020B0503020204020204" pitchFamily="34" charset="-122"/>
                <a:ea typeface="微软雅黑" panose="020B0503020204020204" pitchFamily="34" charset="-122"/>
              </a:rPr>
              <a:t>期末考试前学习通</a:t>
            </a:r>
            <a:r>
              <a:rPr lang="zh-CN" b="1" dirty="0">
                <a:solidFill>
                  <a:srgbClr val="FF0000"/>
                </a:solidFill>
                <a:highlight>
                  <a:srgbClr val="FFFF00"/>
                </a:highlight>
                <a:latin typeface="微软雅黑" panose="020B0503020204020204" pitchFamily="34" charset="-122"/>
                <a:ea typeface="微软雅黑" panose="020B0503020204020204" pitchFamily="34" charset="-122"/>
                <a:sym typeface="+mn-ea"/>
              </a:rPr>
              <a:t>把</a:t>
            </a:r>
            <a:r>
              <a:rPr lang="zh-CN" b="1" dirty="0">
                <a:solidFill>
                  <a:srgbClr val="FF0000"/>
                </a:solidFill>
                <a:highlight>
                  <a:srgbClr val="FFFF00"/>
                </a:highlight>
                <a:latin typeface="微软雅黑" panose="020B0503020204020204" pitchFamily="34" charset="-122"/>
                <a:ea typeface="微软雅黑" panose="020B0503020204020204" pitchFamily="34" charset="-122"/>
              </a:rPr>
              <a:t>（自行修改后的）作业扫描版发给我！</a:t>
            </a:r>
          </a:p>
        </p:txBody>
      </p:sp>
      <p:sp>
        <p:nvSpPr>
          <p:cNvPr id="17412" name="Rectangle 3"/>
          <p:cNvSpPr txBox="1"/>
          <p:nvPr/>
        </p:nvSpPr>
        <p:spPr>
          <a:xfrm>
            <a:off x="569913" y="1371600"/>
            <a:ext cx="8335962" cy="3741738"/>
          </a:xfrm>
          <a:prstGeom prst="rect">
            <a:avLst/>
          </a:prstGeom>
          <a:noFill/>
          <a:ln w="9525">
            <a:noFill/>
          </a:ln>
        </p:spPr>
        <p:txBody>
          <a:bodyPr anchor="t" anchorCtr="0"/>
          <a:lstStyle/>
          <a:p>
            <a:pPr marL="342900" indent="-342900">
              <a:spcBef>
                <a:spcPct val="20000"/>
              </a:spcBef>
              <a:buClr>
                <a:schemeClr val="accent1"/>
              </a:buClr>
              <a:buSzPct val="70000"/>
              <a:buFont typeface="Wingdings" panose="05000000000000000000" pitchFamily="2" charset="2"/>
              <a:buChar char="ü"/>
            </a:pPr>
            <a:r>
              <a:rPr lang="zh-CN" altLang="en-US" sz="3200" dirty="0">
                <a:latin typeface="Microsoft YaHei UI" panose="020B0503020204020204" pitchFamily="34" charset="-122"/>
                <a:ea typeface="Microsoft YaHei UI" panose="020B0503020204020204" pitchFamily="34" charset="-122"/>
              </a:rPr>
              <a:t>上课时间：周一上午</a:t>
            </a:r>
            <a:r>
              <a:rPr lang="en-US" altLang="zh-CN" sz="3200" dirty="0">
                <a:latin typeface="Microsoft YaHei UI" panose="020B0503020204020204" pitchFamily="34" charset="-122"/>
                <a:ea typeface="Microsoft YaHei UI" panose="020B0503020204020204" pitchFamily="34" charset="-122"/>
              </a:rPr>
              <a:t>1-2</a:t>
            </a:r>
            <a:r>
              <a:rPr lang="zh-CN" altLang="en-US" sz="3200" dirty="0">
                <a:latin typeface="Microsoft YaHei UI" panose="020B0503020204020204" pitchFamily="34" charset="-122"/>
                <a:ea typeface="Microsoft YaHei UI" panose="020B0503020204020204" pitchFamily="34" charset="-122"/>
              </a:rPr>
              <a:t>节  </a:t>
            </a:r>
          </a:p>
          <a:p>
            <a:pPr>
              <a:spcBef>
                <a:spcPct val="20000"/>
              </a:spcBef>
              <a:buClr>
                <a:schemeClr val="accent1"/>
              </a:buClr>
              <a:buSzPct val="70000"/>
            </a:pPr>
            <a:r>
              <a:rPr lang="zh-CN" altLang="en-US" sz="3200" dirty="0">
                <a:latin typeface="Microsoft YaHei UI" panose="020B0503020204020204" pitchFamily="34" charset="-122"/>
                <a:ea typeface="Microsoft YaHei UI" panose="020B0503020204020204" pitchFamily="34" charset="-122"/>
              </a:rPr>
              <a:t>    </a:t>
            </a:r>
            <a:r>
              <a:rPr lang="en-US" altLang="zh-CN" sz="3200" dirty="0">
                <a:latin typeface="Microsoft YaHei UI" panose="020B0503020204020204" pitchFamily="34" charset="-122"/>
                <a:ea typeface="Microsoft YaHei UI" panose="020B0503020204020204" pitchFamily="34" charset="-122"/>
              </a:rPr>
              <a:t>   </a:t>
            </a:r>
            <a:r>
              <a:rPr lang="zh-CN" altLang="en-US" sz="3200" dirty="0">
                <a:latin typeface="Microsoft YaHei UI" panose="020B0503020204020204" pitchFamily="34" charset="-122"/>
                <a:ea typeface="Microsoft YaHei UI" panose="020B0503020204020204" pitchFamily="34" charset="-122"/>
              </a:rPr>
              <a:t>             周三上午</a:t>
            </a:r>
            <a:r>
              <a:rPr lang="en-US" altLang="zh-CN" sz="3200" dirty="0">
                <a:latin typeface="Microsoft YaHei UI" panose="020B0503020204020204" pitchFamily="34" charset="-122"/>
                <a:ea typeface="Microsoft YaHei UI" panose="020B0503020204020204" pitchFamily="34" charset="-122"/>
              </a:rPr>
              <a:t>1-2</a:t>
            </a:r>
            <a:r>
              <a:rPr lang="zh-CN" altLang="en-US" sz="3200" dirty="0">
                <a:latin typeface="Microsoft YaHei UI" panose="020B0503020204020204" pitchFamily="34" charset="-122"/>
                <a:ea typeface="Microsoft YaHei UI" panose="020B0503020204020204" pitchFamily="34" charset="-122"/>
              </a:rPr>
              <a:t>节 </a:t>
            </a:r>
          </a:p>
          <a:p>
            <a:pPr marL="342900" indent="-342900">
              <a:spcBef>
                <a:spcPct val="20000"/>
              </a:spcBef>
              <a:buClr>
                <a:schemeClr val="accent1"/>
              </a:buClr>
              <a:buSzPct val="70000"/>
              <a:buFont typeface="Wingdings" panose="05000000000000000000" pitchFamily="2" charset="2"/>
              <a:buChar char="ü"/>
            </a:pPr>
            <a:r>
              <a:rPr lang="zh-CN" altLang="en-US" sz="3200" dirty="0">
                <a:latin typeface="Microsoft YaHei UI" panose="020B0503020204020204" pitchFamily="34" charset="-122"/>
                <a:ea typeface="Microsoft YaHei UI" panose="020B0503020204020204" pitchFamily="34" charset="-122"/>
              </a:rPr>
              <a:t>地点：仁智楼</a:t>
            </a:r>
            <a:r>
              <a:rPr lang="en-US" altLang="zh-CN" sz="3200" dirty="0">
                <a:latin typeface="Microsoft YaHei UI" panose="020B0503020204020204" pitchFamily="34" charset="-122"/>
                <a:ea typeface="Microsoft YaHei UI" panose="020B0503020204020204" pitchFamily="34" charset="-122"/>
              </a:rPr>
              <a:t>418</a:t>
            </a:r>
            <a:r>
              <a:rPr lang="zh-CN" altLang="en-US" sz="3200" dirty="0">
                <a:latin typeface="Microsoft YaHei UI" panose="020B0503020204020204" pitchFamily="34" charset="-122"/>
                <a:ea typeface="Microsoft YaHei UI" panose="020B0503020204020204" pitchFamily="34" charset="-122"/>
              </a:rPr>
              <a:t> </a:t>
            </a:r>
          </a:p>
          <a:p>
            <a:pPr marL="342900" indent="-342900">
              <a:spcBef>
                <a:spcPct val="20000"/>
              </a:spcBef>
              <a:buClr>
                <a:schemeClr val="accent1"/>
              </a:buClr>
              <a:buSzPct val="70000"/>
              <a:buFont typeface="Wingdings" panose="05000000000000000000" pitchFamily="2" charset="2"/>
              <a:buChar char="ü"/>
            </a:pPr>
            <a:r>
              <a:rPr lang="zh-CN" altLang="en-US" sz="3200" dirty="0">
                <a:latin typeface="Microsoft YaHei UI" panose="020B0503020204020204" pitchFamily="34" charset="-122"/>
                <a:ea typeface="Microsoft YaHei UI" panose="020B0503020204020204" pitchFamily="34" charset="-122"/>
              </a:rPr>
              <a:t>学习方式：课堂讲解</a:t>
            </a:r>
            <a:r>
              <a:rPr lang="en-US" altLang="zh-CN" sz="3200" dirty="0">
                <a:latin typeface="Microsoft YaHei UI" panose="020B0503020204020204" pitchFamily="34" charset="-122"/>
                <a:ea typeface="Microsoft YaHei UI" panose="020B0503020204020204" pitchFamily="34" charset="-122"/>
              </a:rPr>
              <a:t>+</a:t>
            </a:r>
            <a:r>
              <a:rPr lang="zh-CN" altLang="en-US" sz="3200" dirty="0">
                <a:latin typeface="Microsoft YaHei UI" panose="020B0503020204020204" pitchFamily="34" charset="-122"/>
                <a:ea typeface="Microsoft YaHei UI" panose="020B0503020204020204" pitchFamily="34" charset="-122"/>
              </a:rPr>
              <a:t>课后作业</a:t>
            </a:r>
            <a:r>
              <a:rPr lang="en-US" altLang="zh-CN" sz="3200" dirty="0">
                <a:latin typeface="Microsoft YaHei UI" panose="020B0503020204020204" pitchFamily="34" charset="-122"/>
                <a:ea typeface="Microsoft YaHei UI" panose="020B0503020204020204" pitchFamily="34" charset="-122"/>
              </a:rPr>
              <a:t>+</a:t>
            </a:r>
            <a:r>
              <a:rPr lang="zh-CN" altLang="en-US" sz="3200" dirty="0">
                <a:latin typeface="Microsoft YaHei UI" panose="020B0503020204020204" pitchFamily="34" charset="-122"/>
                <a:ea typeface="Microsoft YaHei UI" panose="020B0503020204020204" pitchFamily="34" charset="-122"/>
              </a:rPr>
              <a:t>上机实践</a:t>
            </a:r>
          </a:p>
          <a:p>
            <a:pPr marL="342900" indent="-342900" algn="l">
              <a:spcBef>
                <a:spcPct val="20000"/>
              </a:spcBef>
              <a:buClr>
                <a:schemeClr val="accent1"/>
              </a:buClr>
              <a:buSzPct val="70000"/>
              <a:buFont typeface="Wingdings" panose="05000000000000000000" pitchFamily="2" charset="2"/>
              <a:buChar char="ü"/>
            </a:pPr>
            <a:r>
              <a:rPr lang="zh-CN" altLang="en-US" sz="3200" dirty="0">
                <a:latin typeface="Microsoft YaHei UI" panose="020B0503020204020204" pitchFamily="34" charset="-122"/>
                <a:ea typeface="Microsoft YaHei UI" panose="020B0503020204020204" pitchFamily="34" charset="-122"/>
              </a:rPr>
              <a:t>考试成绩：</a:t>
            </a:r>
            <a:r>
              <a:rPr lang="zh-CN" altLang="en-US" sz="3200" b="1" dirty="0">
                <a:solidFill>
                  <a:srgbClr val="FF0000"/>
                </a:solidFill>
                <a:latin typeface="Microsoft YaHei UI" panose="020B0503020204020204" pitchFamily="34" charset="-122"/>
                <a:ea typeface="Microsoft YaHei UI" panose="020B0503020204020204" pitchFamily="34" charset="-122"/>
                <a:sym typeface="+mn-ea"/>
              </a:rPr>
              <a:t>总成绩=期末考试（60%）+平时成绩（20%）+上机成绩（20%）</a:t>
            </a:r>
            <a:endParaRPr lang="zh-CN" altLang="en-US" sz="3200" dirty="0">
              <a:solidFill>
                <a:srgbClr val="C00000"/>
              </a:solidFill>
              <a:latin typeface="Microsoft YaHei UI" panose="020B0503020204020204" pitchFamily="34" charset="-122"/>
              <a:ea typeface="Microsoft YaHei UI" panose="020B0503020204020204" pitchFamily="34" charset="-122"/>
              <a:sym typeface="+mn-ea"/>
            </a:endParaRPr>
          </a:p>
          <a:p>
            <a:pPr marL="342900" indent="-342900" algn="l">
              <a:spcBef>
                <a:spcPct val="20000"/>
              </a:spcBef>
              <a:buClr>
                <a:schemeClr val="accent1"/>
              </a:buClr>
              <a:buSzPct val="70000"/>
              <a:buFont typeface="Wingdings" panose="05000000000000000000" pitchFamily="2" charset="2"/>
              <a:buChar char="ü"/>
            </a:pPr>
            <a:r>
              <a:rPr lang="zh-CN" altLang="en-US" sz="3200" b="1" dirty="0">
                <a:solidFill>
                  <a:srgbClr val="002060"/>
                </a:solidFill>
                <a:highlight>
                  <a:srgbClr val="FFFF00"/>
                </a:highlight>
                <a:latin typeface="Microsoft YaHei UI" panose="020B0503020204020204" pitchFamily="34" charset="-122"/>
                <a:ea typeface="Microsoft YaHei UI" panose="020B0503020204020204" pitchFamily="34" charset="-122"/>
              </a:rPr>
              <a:t>课堂纪律：不逃课，不迟到，不早退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en-US" altLang="zh-CN" sz="4000" kern="1200" dirty="0">
                <a:latin typeface="Microsoft YaHei UI" panose="020B0503020204020204" pitchFamily="34" charset="-122"/>
                <a:ea typeface="Microsoft YaHei UI" panose="020B0503020204020204" pitchFamily="34" charset="-122"/>
                <a:cs typeface="+mj-cs"/>
              </a:rPr>
              <a:t>3) </a:t>
            </a:r>
            <a:r>
              <a:rPr kumimoji="1" lang="zh-CN" altLang="en-US" sz="4000" kern="1200" dirty="0">
                <a:latin typeface="Microsoft YaHei UI" panose="020B0503020204020204" pitchFamily="34" charset="-122"/>
                <a:ea typeface="Microsoft YaHei UI" panose="020B0503020204020204" pitchFamily="34" charset="-122"/>
                <a:cs typeface="+mj-cs"/>
              </a:rPr>
              <a:t>补码的移位规则</a:t>
            </a:r>
          </a:p>
        </p:txBody>
      </p:sp>
      <p:sp>
        <p:nvSpPr>
          <p:cNvPr id="49155" name="Rectangle 3"/>
          <p:cNvSpPr>
            <a:spLocks noGrp="1"/>
          </p:cNvSpPr>
          <p:nvPr>
            <p:ph idx="1"/>
          </p:nvPr>
        </p:nvSpPr>
        <p:spPr>
          <a:xfrm>
            <a:off x="457200" y="1371600"/>
            <a:ext cx="8153400" cy="4572000"/>
          </a:xfrm>
        </p:spPr>
        <p:txBody>
          <a:bodyPr vert="horz" wrap="square" lIns="91440" tIns="45720" rIns="91440" bIns="45720" anchor="t" anchorCtr="0"/>
          <a:lstStyle/>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补码的</a:t>
            </a:r>
            <a:r>
              <a:rPr kumimoji="1" lang="zh-CN" altLang="en-US" kern="1200" dirty="0">
                <a:solidFill>
                  <a:srgbClr val="7030A0"/>
                </a:solidFill>
                <a:latin typeface="Microsoft YaHei UI" panose="020B0503020204020204" pitchFamily="34" charset="-122"/>
                <a:ea typeface="Microsoft YaHei UI" panose="020B0503020204020204" pitchFamily="34" charset="-122"/>
                <a:cs typeface="+mn-cs"/>
              </a:rPr>
              <a:t>右移规则</a:t>
            </a:r>
            <a:r>
              <a:rPr kumimoji="1" lang="zh-CN" altLang="en-US"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符号位不变，数值位各位向右移位，</a:t>
            </a:r>
            <a:r>
              <a:rPr kumimoji="1" lang="zh-CN" altLang="en-US" u="sng" kern="1200" dirty="0">
                <a:solidFill>
                  <a:srgbClr val="7030A0"/>
                </a:solidFill>
                <a:latin typeface="Microsoft YaHei UI" panose="020B0503020204020204" pitchFamily="34" charset="-122"/>
                <a:ea typeface="Microsoft YaHei UI" panose="020B0503020204020204" pitchFamily="34" charset="-122"/>
                <a:cs typeface="+mn-cs"/>
              </a:rPr>
              <a:t>高位移空位置补与符号位相同的代码</a:t>
            </a:r>
            <a:r>
              <a:rPr kumimoji="1" lang="zh-CN" altLang="en-US"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补码的</a:t>
            </a:r>
            <a:r>
              <a:rPr kumimoji="1" lang="zh-CN" altLang="en-US" kern="1200" dirty="0">
                <a:solidFill>
                  <a:srgbClr val="7030A0"/>
                </a:solidFill>
                <a:latin typeface="Microsoft YaHei UI" panose="020B0503020204020204" pitchFamily="34" charset="-122"/>
                <a:ea typeface="Microsoft YaHei UI" panose="020B0503020204020204" pitchFamily="34" charset="-122"/>
                <a:cs typeface="+mn-cs"/>
              </a:rPr>
              <a:t>左移规则</a:t>
            </a:r>
            <a:r>
              <a:rPr kumimoji="1" lang="zh-CN" altLang="en-US"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连同符号位同时左移，</a:t>
            </a:r>
            <a:r>
              <a:rPr kumimoji="1" lang="zh-CN" altLang="en-US" kern="1200" dirty="0">
                <a:solidFill>
                  <a:srgbClr val="7030A0"/>
                </a:solidFill>
                <a:latin typeface="Microsoft YaHei UI" panose="020B0503020204020204" pitchFamily="34" charset="-122"/>
                <a:ea typeface="Microsoft YaHei UI" panose="020B0503020204020204" pitchFamily="34" charset="-122"/>
                <a:cs typeface="+mn-cs"/>
              </a:rPr>
              <a:t>低位移空位置补</a:t>
            </a:r>
            <a:r>
              <a:rPr kumimoji="1" lang="en-US" altLang="zh-CN" kern="1200" dirty="0">
                <a:solidFill>
                  <a:srgbClr val="7030A0"/>
                </a:solidFill>
                <a:latin typeface="Microsoft YaHei UI" panose="020B0503020204020204" pitchFamily="34" charset="-122"/>
                <a:ea typeface="Microsoft YaHei UI" panose="020B0503020204020204" pitchFamily="34" charset="-122"/>
                <a:cs typeface="+mn-cs"/>
              </a:rPr>
              <a:t>0</a:t>
            </a:r>
            <a:r>
              <a:rPr kumimoji="1" lang="zh-CN" altLang="en-US" kern="1200" dirty="0">
                <a:latin typeface="Microsoft YaHei UI" panose="020B0503020204020204" pitchFamily="34" charset="-122"/>
                <a:ea typeface="Microsoft YaHei UI" panose="020B0503020204020204" pitchFamily="34" charset="-122"/>
                <a:cs typeface="+mn-cs"/>
              </a:rPr>
              <a:t>。如果移位后符号位与移位前符号位不一致，说明移位出错，将有效位移出了。</a:t>
            </a:r>
          </a:p>
        </p:txBody>
      </p:sp>
      <p:sp>
        <p:nvSpPr>
          <p:cNvPr id="58372"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20</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1440" tIns="45720" rIns="91440" bIns="45720" anchor="ctr" anchorCtr="0"/>
          <a:lstStyle/>
          <a:p>
            <a:pPr eaLnBrk="1" hangingPunct="1"/>
            <a:r>
              <a:rPr kumimoji="1" lang="en-US" altLang="zh-CN" sz="4000" kern="1200" dirty="0">
                <a:latin typeface="Microsoft YaHei UI" panose="020B0503020204020204" pitchFamily="34" charset="-122"/>
                <a:ea typeface="Microsoft YaHei UI" panose="020B0503020204020204" pitchFamily="34" charset="-122"/>
                <a:cs typeface="+mj-cs"/>
              </a:rPr>
              <a:t>2. </a:t>
            </a:r>
            <a:r>
              <a:rPr kumimoji="1" lang="zh-CN" altLang="en-US" sz="4000" kern="1200" dirty="0">
                <a:latin typeface="Microsoft YaHei UI" panose="020B0503020204020204" pitchFamily="34" charset="-122"/>
                <a:ea typeface="Microsoft YaHei UI" panose="020B0503020204020204" pitchFamily="34" charset="-122"/>
                <a:cs typeface="+mj-cs"/>
              </a:rPr>
              <a:t>反码的求法</a:t>
            </a:r>
          </a:p>
        </p:txBody>
      </p:sp>
      <p:sp>
        <p:nvSpPr>
          <p:cNvPr id="54275" name="Rectangle 3"/>
          <p:cNvSpPr>
            <a:spLocks noGrp="1"/>
          </p:cNvSpPr>
          <p:nvPr>
            <p:ph idx="1"/>
          </p:nvPr>
        </p:nvSpPr>
        <p:spPr>
          <a:xfrm>
            <a:off x="533400" y="1295400"/>
            <a:ext cx="8077200" cy="46482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a:t>
            </a:r>
            <a:r>
              <a:rPr kumimoji="1" lang="en-US" altLang="zh-CN" sz="2800" kern="1200" dirty="0">
                <a:latin typeface="Microsoft YaHei UI" panose="020B0503020204020204" pitchFamily="34" charset="-122"/>
                <a:ea typeface="Microsoft YaHei UI" panose="020B0503020204020204" pitchFamily="34" charset="-122"/>
                <a:cs typeface="+mn-cs"/>
              </a:rPr>
              <a:t>x≥0 </a:t>
            </a:r>
            <a:r>
              <a:rPr kumimoji="1" lang="zh-CN" altLang="en-US" sz="2800" kern="1200" dirty="0">
                <a:latin typeface="Microsoft YaHei UI" panose="020B0503020204020204" pitchFamily="34" charset="-122"/>
                <a:ea typeface="Microsoft YaHei UI" panose="020B0503020204020204" pitchFamily="34" charset="-122"/>
                <a:cs typeface="+mn-cs"/>
              </a:rPr>
              <a:t>则</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反</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，符号位为</a:t>
            </a:r>
            <a:r>
              <a:rPr kumimoji="1" lang="en-US" altLang="zh-CN" sz="2800" kern="1200" dirty="0">
                <a:latin typeface="Microsoft YaHei UI" panose="020B0503020204020204" pitchFamily="34" charset="-122"/>
                <a:ea typeface="Microsoft YaHei UI" panose="020B0503020204020204" pitchFamily="34" charset="-122"/>
                <a:cs typeface="+mn-cs"/>
              </a:rPr>
              <a:t>0</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，则将</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的各位取反，符号位等于</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，即得到</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反</a:t>
            </a:r>
            <a:r>
              <a:rPr kumimoji="1" lang="zh-CN" altLang="en-US" sz="2800" kern="1200" dirty="0">
                <a:latin typeface="Microsoft YaHei UI" panose="020B0503020204020204" pitchFamily="34" charset="-122"/>
                <a:ea typeface="Microsoft YaHei UI" panose="020B0503020204020204" pitchFamily="34" charset="-122"/>
                <a:cs typeface="+mn-cs"/>
              </a:rPr>
              <a:t>。</a:t>
            </a:r>
            <a:endParaRPr kumimoji="1" lang="zh-CN" altLang="en-US" sz="18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a:t>
            </a:r>
            <a:r>
              <a:rPr kumimoji="1" lang="en-US" altLang="zh-CN" sz="2800" kern="1200" dirty="0">
                <a:latin typeface="Microsoft YaHei UI" panose="020B0503020204020204" pitchFamily="34" charset="-122"/>
                <a:ea typeface="Microsoft YaHei UI" panose="020B0503020204020204" pitchFamily="34" charset="-122"/>
                <a:cs typeface="+mn-cs"/>
              </a:rPr>
              <a:t>2.19 </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0.1001100    </a:t>
            </a:r>
            <a:r>
              <a:rPr kumimoji="1" lang="zh-CN" altLang="en-US" sz="2800" kern="1200" dirty="0">
                <a:latin typeface="Microsoft YaHei UI" panose="020B0503020204020204" pitchFamily="34" charset="-122"/>
                <a:ea typeface="Microsoft YaHei UI" panose="020B0503020204020204" pitchFamily="34" charset="-122"/>
                <a:cs typeface="+mn-cs"/>
              </a:rPr>
              <a:t>则</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反</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0</a:t>
            </a:r>
            <a:r>
              <a:rPr kumimoji="1" lang="en-US" altLang="zh-CN" sz="2800" kern="1200" dirty="0">
                <a:latin typeface="Microsoft YaHei UI" panose="020B0503020204020204" pitchFamily="34" charset="-122"/>
                <a:ea typeface="Microsoft YaHei UI" panose="020B0503020204020204" pitchFamily="34" charset="-122"/>
                <a:cs typeface="+mn-cs"/>
              </a:rPr>
              <a:t>.1001100 </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0.1001100    </a:t>
            </a:r>
            <a:r>
              <a:rPr kumimoji="1" lang="zh-CN" altLang="en-US" sz="2800" kern="1200" dirty="0">
                <a:latin typeface="Microsoft YaHei UI" panose="020B0503020204020204" pitchFamily="34" charset="-122"/>
                <a:ea typeface="Microsoft YaHei UI" panose="020B0503020204020204" pitchFamily="34" charset="-122"/>
                <a:cs typeface="+mn-cs"/>
              </a:rPr>
              <a:t>则</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反</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.0110011</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1001100      </a:t>
            </a:r>
            <a:r>
              <a:rPr kumimoji="1" lang="zh-CN" altLang="en-US" sz="2800" kern="1200" dirty="0">
                <a:latin typeface="Microsoft YaHei UI" panose="020B0503020204020204" pitchFamily="34" charset="-122"/>
                <a:ea typeface="Microsoft YaHei UI" panose="020B0503020204020204" pitchFamily="34" charset="-122"/>
                <a:cs typeface="+mn-cs"/>
              </a:rPr>
              <a:t>则</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反</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0</a:t>
            </a:r>
            <a:r>
              <a:rPr kumimoji="1" lang="en-US" altLang="zh-CN" sz="2800" kern="1200" dirty="0">
                <a:latin typeface="Microsoft YaHei UI" panose="020B0503020204020204" pitchFamily="34" charset="-122"/>
                <a:ea typeface="Microsoft YaHei UI" panose="020B0503020204020204" pitchFamily="34" charset="-122"/>
                <a:cs typeface="+mn-cs"/>
              </a:rPr>
              <a:t>1001100</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1001100      </a:t>
            </a:r>
            <a:r>
              <a:rPr kumimoji="1" lang="zh-CN" altLang="en-US" sz="2800" kern="1200" dirty="0">
                <a:latin typeface="Microsoft YaHei UI" panose="020B0503020204020204" pitchFamily="34" charset="-122"/>
                <a:ea typeface="Microsoft YaHei UI" panose="020B0503020204020204" pitchFamily="34" charset="-122"/>
                <a:cs typeface="+mn-cs"/>
              </a:rPr>
              <a:t>则</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反</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0110011</a:t>
            </a:r>
          </a:p>
        </p:txBody>
      </p:sp>
      <p:sp>
        <p:nvSpPr>
          <p:cNvPr id="63492"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21</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457200" y="533400"/>
            <a:ext cx="8001000" cy="685800"/>
          </a:xfrm>
        </p:spPr>
        <p:txBody>
          <a:bodyPr vert="horz" wrap="square" lIns="91440" tIns="45720" rIns="91440" bIns="45720" anchor="ctr" anchorCtr="0"/>
          <a:lstStyle/>
          <a:p>
            <a:pPr eaLnBrk="1" hangingPunct="1"/>
            <a:r>
              <a:rPr kumimoji="1" lang="en-US" altLang="zh-CN" sz="4000" kern="1200" dirty="0">
                <a:latin typeface="Microsoft YaHei UI" panose="020B0503020204020204" pitchFamily="34" charset="-122"/>
                <a:ea typeface="Microsoft YaHei UI" panose="020B0503020204020204" pitchFamily="34" charset="-122"/>
                <a:cs typeface="+mj-cs"/>
              </a:rPr>
              <a:t>3. </a:t>
            </a:r>
            <a:r>
              <a:rPr kumimoji="1" lang="zh-CN" altLang="en-US" sz="4000" kern="1200" dirty="0">
                <a:latin typeface="Microsoft YaHei UI" panose="020B0503020204020204" pitchFamily="34" charset="-122"/>
                <a:ea typeface="Microsoft YaHei UI" panose="020B0503020204020204" pitchFamily="34" charset="-122"/>
                <a:cs typeface="+mj-cs"/>
              </a:rPr>
              <a:t>反码中“</a:t>
            </a:r>
            <a:r>
              <a:rPr kumimoji="1" lang="en-US" altLang="zh-CN" sz="4000" kern="1200" dirty="0">
                <a:latin typeface="Microsoft YaHei UI" panose="020B0503020204020204" pitchFamily="34" charset="-122"/>
                <a:ea typeface="Microsoft YaHei UI" panose="020B0503020204020204" pitchFamily="34" charset="-122"/>
                <a:cs typeface="+mj-cs"/>
              </a:rPr>
              <a:t>0”</a:t>
            </a:r>
            <a:r>
              <a:rPr kumimoji="1" lang="zh-CN" altLang="en-US" sz="4000" kern="1200" dirty="0">
                <a:latin typeface="Microsoft YaHei UI" panose="020B0503020204020204" pitchFamily="34" charset="-122"/>
                <a:ea typeface="Microsoft YaHei UI" panose="020B0503020204020204" pitchFamily="34" charset="-122"/>
                <a:cs typeface="+mj-cs"/>
              </a:rPr>
              <a:t>的表示</a:t>
            </a:r>
          </a:p>
        </p:txBody>
      </p:sp>
      <p:sp>
        <p:nvSpPr>
          <p:cNvPr id="64515" name="Rectangle 3"/>
          <p:cNvSpPr>
            <a:spLocks noGrp="1"/>
          </p:cNvSpPr>
          <p:nvPr>
            <p:ph idx="1"/>
          </p:nvPr>
        </p:nvSpPr>
        <p:spPr>
          <a:xfrm>
            <a:off x="685800" y="1371600"/>
            <a:ext cx="7772400" cy="4343400"/>
          </a:xfrm>
        </p:spPr>
        <p:txBody>
          <a:bodyPr vert="horz" wrap="square" lIns="91440" tIns="45720" rIns="91440" bIns="45720" anchor="t" anchorCtr="0"/>
          <a:lstStyle/>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反码中“</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kern="1200" dirty="0">
                <a:latin typeface="Microsoft YaHei UI" panose="020B0503020204020204" pitchFamily="34" charset="-122"/>
                <a:ea typeface="Microsoft YaHei UI" panose="020B0503020204020204" pitchFamily="34" charset="-122"/>
                <a:cs typeface="+mn-cs"/>
              </a:rPr>
              <a:t>有两种表示</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纯小数反码</a:t>
            </a:r>
          </a:p>
          <a:p>
            <a:pPr eaLnBrk="1" hangingPunct="1">
              <a:buSzPct val="70000"/>
              <a:buFontTx/>
              <a:buNone/>
            </a:pPr>
            <a:r>
              <a:rPr kumimoji="1" lang="zh-CN" altLang="en-US" kern="1200" dirty="0">
                <a:latin typeface="Microsoft YaHei UI" panose="020B0503020204020204" pitchFamily="34" charset="-122"/>
                <a:ea typeface="Microsoft YaHei UI" panose="020B0503020204020204" pitchFamily="34" charset="-122"/>
                <a:cs typeface="+mn-cs"/>
              </a:rPr>
              <a:t>  </a:t>
            </a:r>
            <a:r>
              <a:rPr kumimoji="1" lang="en-US" altLang="zh-CN" kern="1200" dirty="0">
                <a:latin typeface="Microsoft YaHei UI" panose="020B0503020204020204" pitchFamily="34" charset="-122"/>
                <a:ea typeface="Microsoft YaHei UI" panose="020B0503020204020204" pitchFamily="34" charset="-122"/>
                <a:cs typeface="+mn-cs"/>
              </a:rPr>
              <a:t>[</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kern="1200" baseline="-25000" dirty="0">
                <a:latin typeface="Microsoft YaHei UI" panose="020B0503020204020204" pitchFamily="34" charset="-122"/>
                <a:ea typeface="Microsoft YaHei UI" panose="020B0503020204020204" pitchFamily="34" charset="-122"/>
                <a:cs typeface="+mn-cs"/>
              </a:rPr>
              <a:t>反</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0.00…0</a:t>
            </a:r>
          </a:p>
          <a:p>
            <a:pPr eaLnBrk="1" hangingPunct="1">
              <a:buSzPct val="70000"/>
              <a:buFontTx/>
              <a:buNone/>
            </a:pPr>
            <a:r>
              <a:rPr kumimoji="1" lang="en-US" altLang="zh-CN" kern="1200" dirty="0">
                <a:latin typeface="Microsoft YaHei UI" panose="020B0503020204020204" pitchFamily="34" charset="-122"/>
                <a:ea typeface="Microsoft YaHei UI" panose="020B0503020204020204" pitchFamily="34" charset="-122"/>
                <a:cs typeface="+mn-cs"/>
              </a:rPr>
              <a:t>  [</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kern="1200" baseline="-25000" dirty="0">
                <a:latin typeface="Microsoft YaHei UI" panose="020B0503020204020204" pitchFamily="34" charset="-122"/>
                <a:ea typeface="Microsoft YaHei UI" panose="020B0503020204020204" pitchFamily="34" charset="-122"/>
                <a:cs typeface="+mn-cs"/>
              </a:rPr>
              <a:t>反</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1.11…1</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纯整数反码</a:t>
            </a:r>
          </a:p>
          <a:p>
            <a:pPr eaLnBrk="1" hangingPunct="1">
              <a:buSzPct val="70000"/>
              <a:buFontTx/>
              <a:buNone/>
            </a:pPr>
            <a:r>
              <a:rPr kumimoji="1" lang="zh-CN" altLang="en-US" kern="1200" dirty="0">
                <a:latin typeface="Microsoft YaHei UI" panose="020B0503020204020204" pitchFamily="34" charset="-122"/>
                <a:ea typeface="Microsoft YaHei UI" panose="020B0503020204020204" pitchFamily="34" charset="-122"/>
                <a:cs typeface="+mn-cs"/>
              </a:rPr>
              <a:t>  </a:t>
            </a:r>
            <a:r>
              <a:rPr kumimoji="1" lang="en-US" altLang="zh-CN" kern="1200" dirty="0">
                <a:latin typeface="Microsoft YaHei UI" panose="020B0503020204020204" pitchFamily="34" charset="-122"/>
                <a:ea typeface="Microsoft YaHei UI" panose="020B0503020204020204" pitchFamily="34" charset="-122"/>
                <a:cs typeface="+mn-cs"/>
              </a:rPr>
              <a:t>[</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kern="1200" baseline="-25000" dirty="0">
                <a:latin typeface="Microsoft YaHei UI" panose="020B0503020204020204" pitchFamily="34" charset="-122"/>
                <a:ea typeface="Microsoft YaHei UI" panose="020B0503020204020204" pitchFamily="34" charset="-122"/>
                <a:cs typeface="+mn-cs"/>
              </a:rPr>
              <a:t>反</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00…0</a:t>
            </a:r>
          </a:p>
          <a:p>
            <a:pPr eaLnBrk="1" hangingPunct="1">
              <a:buSzPct val="70000"/>
              <a:buFontTx/>
              <a:buNone/>
            </a:pPr>
            <a:r>
              <a:rPr kumimoji="1" lang="en-US" altLang="zh-CN" kern="1200" dirty="0">
                <a:latin typeface="Microsoft YaHei UI" panose="020B0503020204020204" pitchFamily="34" charset="-122"/>
                <a:ea typeface="Microsoft YaHei UI" panose="020B0503020204020204" pitchFamily="34" charset="-122"/>
                <a:cs typeface="+mn-cs"/>
              </a:rPr>
              <a:t>  [</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a:t>
            </a:r>
            <a:r>
              <a:rPr kumimoji="1" lang="zh-CN" altLang="en-US" kern="1200" baseline="-25000" dirty="0">
                <a:latin typeface="Microsoft YaHei UI" panose="020B0503020204020204" pitchFamily="34" charset="-122"/>
                <a:ea typeface="Microsoft YaHei UI" panose="020B0503020204020204" pitchFamily="34" charset="-122"/>
                <a:cs typeface="+mn-cs"/>
              </a:rPr>
              <a:t>反</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11…1</a:t>
            </a:r>
          </a:p>
        </p:txBody>
      </p:sp>
      <p:sp>
        <p:nvSpPr>
          <p:cNvPr id="64516"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22</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zh-CN" altLang="en-US" kern="1200" dirty="0">
                <a:latin typeface="Microsoft YaHei UI" panose="020B0503020204020204" pitchFamily="34" charset="-122"/>
                <a:ea typeface="Microsoft YaHei UI" panose="020B0503020204020204" pitchFamily="34" charset="-122"/>
                <a:cs typeface="+mj-cs"/>
              </a:rPr>
              <a:t>不同码制之间的转换</a:t>
            </a:r>
          </a:p>
        </p:txBody>
      </p:sp>
      <p:sp>
        <p:nvSpPr>
          <p:cNvPr id="79875" name="Rectangle 6"/>
          <p:cNvSpPr/>
          <p:nvPr/>
        </p:nvSpPr>
        <p:spPr>
          <a:xfrm>
            <a:off x="2000250" y="2605088"/>
            <a:ext cx="9144000" cy="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a typeface="宋体" panose="02010600030101010101" pitchFamily="2" charset="-122"/>
            </a:endParaRPr>
          </a:p>
        </p:txBody>
      </p:sp>
      <p:graphicFrame>
        <p:nvGraphicFramePr>
          <p:cNvPr id="79876" name="Object 5"/>
          <p:cNvGraphicFramePr>
            <a:graphicFrameLocks noChangeAspect="1"/>
          </p:cNvGraphicFramePr>
          <p:nvPr/>
        </p:nvGraphicFramePr>
        <p:xfrm>
          <a:off x="381000" y="1628775"/>
          <a:ext cx="8618538" cy="4208463"/>
        </p:xfrm>
        <a:graphic>
          <a:graphicData uri="http://schemas.openxmlformats.org/presentationml/2006/ole">
            <mc:AlternateContent xmlns:mc="http://schemas.openxmlformats.org/markup-compatibility/2006">
              <mc:Choice xmlns:v="urn:schemas-microsoft-com:vml" Requires="v">
                <p:oleObj r:id="rId2" imgW="4806950" imgH="1753870" progId="Word.Picture.8">
                  <p:embed/>
                </p:oleObj>
              </mc:Choice>
              <mc:Fallback>
                <p:oleObj r:id="rId2" imgW="4806950" imgH="1753870" progId="Word.Picture.8">
                  <p:embed/>
                  <p:pic>
                    <p:nvPicPr>
                      <p:cNvPr id="0" name="Object 5"/>
                      <p:cNvPicPr/>
                      <p:nvPr/>
                    </p:nvPicPr>
                    <p:blipFill>
                      <a:blip r:embed="rId3"/>
                      <a:stretch>
                        <a:fillRect/>
                      </a:stretch>
                    </p:blipFill>
                    <p:spPr>
                      <a:xfrm>
                        <a:off x="381000" y="1628775"/>
                        <a:ext cx="8618538" cy="4208463"/>
                      </a:xfrm>
                      <a:prstGeom prst="rect">
                        <a:avLst/>
                      </a:prstGeom>
                      <a:noFill/>
                      <a:ln w="38100">
                        <a:noFill/>
                        <a:miter/>
                      </a:ln>
                    </p:spPr>
                  </p:pic>
                </p:oleObj>
              </mc:Fallback>
            </mc:AlternateContent>
          </a:graphicData>
        </a:graphic>
      </p:graphicFrame>
      <p:sp>
        <p:nvSpPr>
          <p:cNvPr id="79877"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23</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p:cNvSpPr>
          <p:nvPr>
            <p:ph idx="1"/>
          </p:nvPr>
        </p:nvSpPr>
        <p:spPr>
          <a:xfrm>
            <a:off x="685800" y="609600"/>
            <a:ext cx="7772400" cy="53340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例：设某计算机的字长为</a:t>
            </a:r>
            <a:r>
              <a:rPr kumimoji="1" lang="en-US" altLang="zh-CN" sz="2800" kern="1200" dirty="0">
                <a:latin typeface="Microsoft YaHei UI" panose="020B0503020204020204" pitchFamily="34" charset="-122"/>
                <a:ea typeface="Microsoft YaHei UI" panose="020B0503020204020204" pitchFamily="34" charset="-122"/>
                <a:cs typeface="+mn-cs"/>
              </a:rPr>
              <a:t>8</a:t>
            </a:r>
            <a:r>
              <a:rPr kumimoji="1" lang="zh-CN" altLang="en-US" sz="2800" kern="1200" dirty="0">
                <a:latin typeface="Microsoft YaHei UI" panose="020B0503020204020204" pitchFamily="34" charset="-122"/>
                <a:ea typeface="Microsoft YaHei UI" panose="020B0503020204020204" pitchFamily="34" charset="-122"/>
                <a:cs typeface="+mn-cs"/>
              </a:rPr>
              <a:t>位，采用整数表示。求表中机器数在不同表示形式中对应的十进制真值。</a:t>
            </a:r>
          </a:p>
        </p:txBody>
      </p:sp>
      <p:graphicFrame>
        <p:nvGraphicFramePr>
          <p:cNvPr id="427078" name="Group 70"/>
          <p:cNvGraphicFramePr>
            <a:graphicFrameLocks noGrp="1"/>
          </p:cNvGraphicFramePr>
          <p:nvPr>
            <p:custDataLst>
              <p:tags r:id="rId1"/>
            </p:custDataLst>
          </p:nvPr>
        </p:nvGraphicFramePr>
        <p:xfrm>
          <a:off x="762000" y="2438400"/>
          <a:ext cx="7543800" cy="3081338"/>
        </p:xfrm>
        <a:graphic>
          <a:graphicData uri="http://schemas.openxmlformats.org/drawingml/2006/table">
            <a:tbl>
              <a:tblPr/>
              <a:tblGrid>
                <a:gridCol w="1601788">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1125537">
                  <a:extLst>
                    <a:ext uri="{9D8B030D-6E8A-4147-A177-3AD203B41FA5}">
                      <a16:colId xmlns:a16="http://schemas.microsoft.com/office/drawing/2014/main" val="20002"/>
                    </a:ext>
                  </a:extLst>
                </a:gridCol>
                <a:gridCol w="1125538">
                  <a:extLst>
                    <a:ext uri="{9D8B030D-6E8A-4147-A177-3AD203B41FA5}">
                      <a16:colId xmlns:a16="http://schemas.microsoft.com/office/drawing/2014/main" val="20003"/>
                    </a:ext>
                  </a:extLst>
                </a:gridCol>
                <a:gridCol w="1138237">
                  <a:extLst>
                    <a:ext uri="{9D8B030D-6E8A-4147-A177-3AD203B41FA5}">
                      <a16:colId xmlns:a16="http://schemas.microsoft.com/office/drawing/2014/main" val="20004"/>
                    </a:ext>
                  </a:extLst>
                </a:gridCol>
                <a:gridCol w="1428750">
                  <a:extLst>
                    <a:ext uri="{9D8B030D-6E8A-4147-A177-3AD203B41FA5}">
                      <a16:colId xmlns:a16="http://schemas.microsoft.com/office/drawing/2014/main" val="20005"/>
                    </a:ext>
                  </a:extLst>
                </a:gridCol>
              </a:tblGrid>
              <a:tr h="102410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12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       </a:t>
                      </a:r>
                      <a:r>
                        <a:rPr kumimoji="1" lang="zh-CN" altLang="en-US" sz="16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表示方法</a:t>
                      </a:r>
                    </a:p>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en-US" sz="16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endParaRPr>
                    </a:p>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16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机器数</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原码</a:t>
                      </a:r>
                    </a:p>
                  </a:txBody>
                  <a:tcPr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补码</a:t>
                      </a:r>
                    </a:p>
                  </a:txBody>
                  <a:tcPr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反码</a:t>
                      </a:r>
                    </a:p>
                  </a:txBody>
                  <a:tcPr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移码</a:t>
                      </a:r>
                    </a:p>
                  </a:txBody>
                  <a:tcPr marT="45716" marB="457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无符号数</a:t>
                      </a:r>
                    </a:p>
                  </a:txBody>
                  <a:tcPr marT="45716" marB="457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74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01001001</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74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10101101</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74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0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11111111</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000" b="0" i="0" u="none" strike="noStrike" cap="none" normalizeH="0" baseline="0" dirty="0">
                        <a:ln>
                          <a:noFill/>
                        </a:ln>
                        <a:solidFill>
                          <a:srgbClr val="FFFF00"/>
                        </a:solidFill>
                        <a:effectLst/>
                        <a:latin typeface="Microsoft YaHei UI" panose="020B0503020204020204" pitchFamily="34" charset="-122"/>
                        <a:ea typeface="Microsoft YaHei UI" panose="020B0503020204020204" pitchFamily="34" charset="-122"/>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27079" name="Text Box 71"/>
          <p:cNvSpPr txBox="1"/>
          <p:nvPr/>
        </p:nvSpPr>
        <p:spPr>
          <a:xfrm>
            <a:off x="2438400" y="35814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73</a:t>
            </a:r>
          </a:p>
        </p:txBody>
      </p:sp>
      <p:sp>
        <p:nvSpPr>
          <p:cNvPr id="427080" name="Text Box 72"/>
          <p:cNvSpPr txBox="1"/>
          <p:nvPr/>
        </p:nvSpPr>
        <p:spPr>
          <a:xfrm>
            <a:off x="2419350" y="42672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45</a:t>
            </a:r>
          </a:p>
        </p:txBody>
      </p:sp>
      <p:sp>
        <p:nvSpPr>
          <p:cNvPr id="427081" name="Text Box 73"/>
          <p:cNvSpPr txBox="1"/>
          <p:nvPr/>
        </p:nvSpPr>
        <p:spPr>
          <a:xfrm>
            <a:off x="2438400" y="4953000"/>
            <a:ext cx="990600" cy="457200"/>
          </a:xfrm>
          <a:prstGeom prst="rect">
            <a:avLst/>
          </a:prstGeom>
          <a:noFill/>
          <a:ln w="28575">
            <a:noFill/>
          </a:ln>
        </p:spPr>
        <p:txBody>
          <a:bodyPr lIns="0" r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127</a:t>
            </a:r>
          </a:p>
        </p:txBody>
      </p:sp>
      <p:sp>
        <p:nvSpPr>
          <p:cNvPr id="427082" name="Text Box 74"/>
          <p:cNvSpPr txBox="1"/>
          <p:nvPr/>
        </p:nvSpPr>
        <p:spPr>
          <a:xfrm>
            <a:off x="3581400" y="35814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73</a:t>
            </a:r>
          </a:p>
        </p:txBody>
      </p:sp>
      <p:sp>
        <p:nvSpPr>
          <p:cNvPr id="427083" name="Text Box 75"/>
          <p:cNvSpPr txBox="1"/>
          <p:nvPr/>
        </p:nvSpPr>
        <p:spPr>
          <a:xfrm>
            <a:off x="3581400" y="42672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83</a:t>
            </a:r>
          </a:p>
        </p:txBody>
      </p:sp>
      <p:sp>
        <p:nvSpPr>
          <p:cNvPr id="427084" name="Text Box 76"/>
          <p:cNvSpPr txBox="1"/>
          <p:nvPr/>
        </p:nvSpPr>
        <p:spPr>
          <a:xfrm>
            <a:off x="3581400" y="49530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1</a:t>
            </a:r>
          </a:p>
        </p:txBody>
      </p:sp>
      <p:sp>
        <p:nvSpPr>
          <p:cNvPr id="427085" name="Text Box 77"/>
          <p:cNvSpPr txBox="1"/>
          <p:nvPr/>
        </p:nvSpPr>
        <p:spPr>
          <a:xfrm>
            <a:off x="4724400" y="35814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73</a:t>
            </a:r>
          </a:p>
        </p:txBody>
      </p:sp>
      <p:sp>
        <p:nvSpPr>
          <p:cNvPr id="427086" name="Text Box 78"/>
          <p:cNvSpPr txBox="1"/>
          <p:nvPr/>
        </p:nvSpPr>
        <p:spPr>
          <a:xfrm>
            <a:off x="4648200" y="42672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82</a:t>
            </a:r>
          </a:p>
        </p:txBody>
      </p:sp>
      <p:sp>
        <p:nvSpPr>
          <p:cNvPr id="427087" name="Text Box 79"/>
          <p:cNvSpPr txBox="1"/>
          <p:nvPr/>
        </p:nvSpPr>
        <p:spPr>
          <a:xfrm>
            <a:off x="4648200" y="49530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0</a:t>
            </a:r>
          </a:p>
        </p:txBody>
      </p:sp>
      <p:sp>
        <p:nvSpPr>
          <p:cNvPr id="427088" name="Text Box 80"/>
          <p:cNvSpPr txBox="1"/>
          <p:nvPr/>
        </p:nvSpPr>
        <p:spPr>
          <a:xfrm>
            <a:off x="5791200" y="35814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55</a:t>
            </a:r>
          </a:p>
        </p:txBody>
      </p:sp>
      <p:sp>
        <p:nvSpPr>
          <p:cNvPr id="427089" name="Text Box 81"/>
          <p:cNvSpPr txBox="1"/>
          <p:nvPr/>
        </p:nvSpPr>
        <p:spPr>
          <a:xfrm>
            <a:off x="5791200" y="42672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45</a:t>
            </a:r>
          </a:p>
        </p:txBody>
      </p:sp>
      <p:sp>
        <p:nvSpPr>
          <p:cNvPr id="427090" name="Text Box 82"/>
          <p:cNvSpPr txBox="1"/>
          <p:nvPr/>
        </p:nvSpPr>
        <p:spPr>
          <a:xfrm>
            <a:off x="5791200" y="4953000"/>
            <a:ext cx="990600" cy="457200"/>
          </a:xfrm>
          <a:prstGeom prst="rect">
            <a:avLst/>
          </a:prstGeom>
          <a:noFill/>
          <a:ln w="28575">
            <a:noFill/>
          </a:ln>
        </p:spPr>
        <p:txBody>
          <a:bodyPr lIns="0" r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dirty="0">
                <a:solidFill>
                  <a:srgbClr val="FF0000"/>
                </a:solidFill>
                <a:latin typeface="Microsoft YaHei UI" panose="020B0503020204020204" pitchFamily="34" charset="-122"/>
                <a:ea typeface="Microsoft YaHei UI" panose="020B0503020204020204" pitchFamily="34" charset="-122"/>
              </a:rPr>
              <a:t>＋</a:t>
            </a:r>
            <a:r>
              <a:rPr lang="en-US" altLang="zh-CN" sz="2400" dirty="0">
                <a:solidFill>
                  <a:srgbClr val="FF0000"/>
                </a:solidFill>
                <a:latin typeface="Microsoft YaHei UI" panose="020B0503020204020204" pitchFamily="34" charset="-122"/>
                <a:ea typeface="Microsoft YaHei UI" panose="020B0503020204020204" pitchFamily="34" charset="-122"/>
              </a:rPr>
              <a:t>127</a:t>
            </a:r>
          </a:p>
        </p:txBody>
      </p:sp>
      <p:sp>
        <p:nvSpPr>
          <p:cNvPr id="427091" name="Text Box 83"/>
          <p:cNvSpPr txBox="1"/>
          <p:nvPr/>
        </p:nvSpPr>
        <p:spPr>
          <a:xfrm>
            <a:off x="7086600" y="35814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400" dirty="0">
                <a:solidFill>
                  <a:srgbClr val="FF0000"/>
                </a:solidFill>
                <a:latin typeface="Microsoft YaHei UI" panose="020B0503020204020204" pitchFamily="34" charset="-122"/>
                <a:ea typeface="Microsoft YaHei UI" panose="020B0503020204020204" pitchFamily="34" charset="-122"/>
              </a:rPr>
              <a:t>73</a:t>
            </a:r>
          </a:p>
        </p:txBody>
      </p:sp>
      <p:sp>
        <p:nvSpPr>
          <p:cNvPr id="427092" name="Text Box 84"/>
          <p:cNvSpPr txBox="1"/>
          <p:nvPr/>
        </p:nvSpPr>
        <p:spPr>
          <a:xfrm>
            <a:off x="7086600" y="42672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400" dirty="0">
                <a:solidFill>
                  <a:srgbClr val="FF0000"/>
                </a:solidFill>
                <a:latin typeface="Microsoft YaHei UI" panose="020B0503020204020204" pitchFamily="34" charset="-122"/>
                <a:ea typeface="Microsoft YaHei UI" panose="020B0503020204020204" pitchFamily="34" charset="-122"/>
              </a:rPr>
              <a:t>173</a:t>
            </a:r>
          </a:p>
        </p:txBody>
      </p:sp>
      <p:sp>
        <p:nvSpPr>
          <p:cNvPr id="427093" name="Text Box 85"/>
          <p:cNvSpPr txBox="1"/>
          <p:nvPr/>
        </p:nvSpPr>
        <p:spPr>
          <a:xfrm>
            <a:off x="7086600" y="4953000"/>
            <a:ext cx="990600" cy="457200"/>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400" dirty="0">
                <a:solidFill>
                  <a:srgbClr val="FF0000"/>
                </a:solidFill>
                <a:latin typeface="Microsoft YaHei UI" panose="020B0503020204020204" pitchFamily="34" charset="-122"/>
                <a:ea typeface="Microsoft YaHei UI" panose="020B0503020204020204" pitchFamily="34" charset="-122"/>
              </a:rPr>
              <a:t>255</a:t>
            </a:r>
          </a:p>
        </p:txBody>
      </p:sp>
      <p:sp>
        <p:nvSpPr>
          <p:cNvPr id="80952"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24</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70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70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7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70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70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70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270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270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2708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270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270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270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2708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2709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27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79" grpId="0"/>
      <p:bldP spid="427080" grpId="0"/>
      <p:bldP spid="427081" grpId="0"/>
      <p:bldP spid="427082" grpId="0"/>
      <p:bldP spid="427083" grpId="0"/>
      <p:bldP spid="427084" grpId="0"/>
      <p:bldP spid="427085" grpId="0"/>
      <p:bldP spid="427086" grpId="0"/>
      <p:bldP spid="427087" grpId="0"/>
      <p:bldP spid="427088" grpId="0"/>
      <p:bldP spid="427089" grpId="0"/>
      <p:bldP spid="427090" grpId="0"/>
      <p:bldP spid="427091" grpId="0"/>
      <p:bldP spid="427092" grpId="0"/>
      <p:bldP spid="4270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en-US" altLang="zh-CN" kern="1200" dirty="0">
                <a:latin typeface="Microsoft YaHei UI" panose="020B0503020204020204" pitchFamily="34" charset="-122"/>
                <a:ea typeface="Microsoft YaHei UI" panose="020B0503020204020204" pitchFamily="34" charset="-122"/>
                <a:cs typeface="+mj-cs"/>
              </a:rPr>
              <a:t>1. </a:t>
            </a:r>
            <a:r>
              <a:rPr kumimoji="1" lang="zh-CN" altLang="en-US" kern="1200" dirty="0">
                <a:latin typeface="Microsoft YaHei UI" panose="020B0503020204020204" pitchFamily="34" charset="-122"/>
                <a:ea typeface="Microsoft YaHei UI" panose="020B0503020204020204" pitchFamily="34" charset="-122"/>
                <a:cs typeface="+mj-cs"/>
              </a:rPr>
              <a:t>浮点表示的数据格式</a:t>
            </a:r>
          </a:p>
        </p:txBody>
      </p:sp>
      <p:sp>
        <p:nvSpPr>
          <p:cNvPr id="99331" name="Rectangle 3"/>
          <p:cNvSpPr>
            <a:spLocks noGrp="1"/>
          </p:cNvSpPr>
          <p:nvPr>
            <p:ph idx="1"/>
          </p:nvPr>
        </p:nvSpPr>
        <p:spPr>
          <a:xfrm>
            <a:off x="457200" y="1066800"/>
            <a:ext cx="8229600" cy="4038600"/>
          </a:xfrm>
        </p:spPr>
        <p:txBody>
          <a:bodyPr vert="horz" wrap="square" lIns="91440" tIns="45720" rIns="91440" bIns="45720" anchor="t" anchorCtr="0"/>
          <a:lstStyle/>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浮点数由</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阶码</a:t>
            </a:r>
            <a:r>
              <a:rPr kumimoji="1" lang="zh-CN" altLang="en-US" sz="2800" kern="1200" dirty="0">
                <a:latin typeface="Microsoft YaHei UI" panose="020B0503020204020204" pitchFamily="34" charset="-122"/>
                <a:ea typeface="Microsoft YaHei UI" panose="020B0503020204020204" pitchFamily="34" charset="-122"/>
                <a:cs typeface="+mn-cs"/>
              </a:rPr>
              <a:t>和</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尾数</a:t>
            </a:r>
            <a:r>
              <a:rPr kumimoji="1" lang="zh-CN" altLang="en-US" sz="2800" kern="1200" dirty="0">
                <a:latin typeface="Microsoft YaHei UI" panose="020B0503020204020204" pitchFamily="34" charset="-122"/>
                <a:ea typeface="Microsoft YaHei UI" panose="020B0503020204020204" pitchFamily="34" charset="-122"/>
                <a:cs typeface="+mn-cs"/>
              </a:rPr>
              <a:t>两部分组成。</a:t>
            </a:r>
          </a:p>
          <a:p>
            <a:pPr eaLnBrk="1" hangingPunct="1">
              <a:lnSpc>
                <a:spcPct val="90000"/>
              </a:lnSpc>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阶码</a:t>
            </a:r>
            <a:r>
              <a:rPr kumimoji="1" lang="zh-CN" altLang="en-US" sz="2800" kern="1200" dirty="0">
                <a:latin typeface="Microsoft YaHei UI" panose="020B0503020204020204" pitchFamily="34" charset="-122"/>
                <a:ea typeface="Microsoft YaHei UI" panose="020B0503020204020204" pitchFamily="34" charset="-122"/>
                <a:cs typeface="+mn-cs"/>
              </a:rPr>
              <a:t>：表示数的小数点实际位置。</a:t>
            </a:r>
          </a:p>
          <a:p>
            <a:pPr eaLnBrk="1" hangingPunct="1">
              <a:lnSpc>
                <a:spcPct val="90000"/>
              </a:lnSpc>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尾数</a:t>
            </a:r>
            <a:r>
              <a:rPr kumimoji="1" lang="zh-CN" altLang="en-US" sz="2800" kern="1200" dirty="0">
                <a:latin typeface="Microsoft YaHei UI" panose="020B0503020204020204" pitchFamily="34" charset="-122"/>
                <a:ea typeface="Microsoft YaHei UI" panose="020B0503020204020204" pitchFamily="34" charset="-122"/>
                <a:cs typeface="+mn-cs"/>
              </a:rPr>
              <a:t>：表示数的有效数字。</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尾数的基数</a:t>
            </a:r>
            <a:r>
              <a:rPr kumimoji="1" lang="en-US" altLang="zh-CN" sz="2800" kern="1200" dirty="0">
                <a:latin typeface="Microsoft YaHei UI" panose="020B0503020204020204" pitchFamily="34" charset="-122"/>
                <a:ea typeface="Microsoft YaHei UI" panose="020B0503020204020204" pitchFamily="34" charset="-122"/>
                <a:cs typeface="+mn-cs"/>
              </a:rPr>
              <a:t>R</a:t>
            </a:r>
            <a:r>
              <a:rPr kumimoji="1" lang="zh-CN" altLang="en-US" sz="2800" kern="1200" dirty="0">
                <a:latin typeface="Microsoft YaHei UI" panose="020B0503020204020204" pitchFamily="34" charset="-122"/>
                <a:ea typeface="Microsoft YaHei UI" panose="020B0503020204020204" pitchFamily="34" charset="-122"/>
                <a:cs typeface="+mn-cs"/>
              </a:rPr>
              <a:t>是设计者约定的，用隐含方法表示。通常取 </a:t>
            </a:r>
            <a:r>
              <a:rPr kumimoji="1" lang="en-US" altLang="zh-CN" sz="2800" kern="1200" dirty="0">
                <a:latin typeface="Microsoft YaHei UI" panose="020B0503020204020204" pitchFamily="34" charset="-122"/>
                <a:ea typeface="Microsoft YaHei UI" panose="020B0503020204020204" pitchFamily="34" charset="-122"/>
                <a:cs typeface="+mn-cs"/>
              </a:rPr>
              <a:t>R</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2</a:t>
            </a:r>
            <a:r>
              <a:rPr kumimoji="1" lang="zh-CN" altLang="en-US" sz="2800" kern="1200" dirty="0">
                <a:latin typeface="Microsoft YaHei UI" panose="020B0503020204020204" pitchFamily="34" charset="-122"/>
                <a:ea typeface="Microsoft YaHei UI" panose="020B0503020204020204" pitchFamily="34" charset="-122"/>
                <a:cs typeface="+mn-cs"/>
              </a:rPr>
              <a:t>，也可以采用</a:t>
            </a:r>
            <a:r>
              <a:rPr kumimoji="1" lang="en-US" altLang="zh-CN" sz="2800" kern="1200" dirty="0">
                <a:latin typeface="Microsoft YaHei UI" panose="020B0503020204020204" pitchFamily="34" charset="-122"/>
                <a:ea typeface="Microsoft YaHei UI" panose="020B0503020204020204" pitchFamily="34" charset="-122"/>
                <a:cs typeface="+mn-cs"/>
              </a:rPr>
              <a:t>4</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8</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16</a:t>
            </a:r>
            <a:r>
              <a:rPr kumimoji="1" lang="zh-CN" altLang="en-US" sz="2800" kern="1200" dirty="0">
                <a:latin typeface="Microsoft YaHei UI" panose="020B0503020204020204" pitchFamily="34" charset="-122"/>
                <a:ea typeface="Microsoft YaHei UI" panose="020B0503020204020204" pitchFamily="34" charset="-122"/>
                <a:cs typeface="+mn-cs"/>
              </a:rPr>
              <a:t>进制。</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阶码均采用</a:t>
            </a:r>
            <a:r>
              <a:rPr kumimoji="1" lang="en-US" altLang="zh-CN" sz="2800" kern="1200" dirty="0">
                <a:latin typeface="Microsoft YaHei UI" panose="020B0503020204020204" pitchFamily="34" charset="-122"/>
                <a:ea typeface="Microsoft YaHei UI" panose="020B0503020204020204" pitchFamily="34" charset="-122"/>
                <a:cs typeface="+mn-cs"/>
              </a:rPr>
              <a:t>2</a:t>
            </a:r>
            <a:r>
              <a:rPr kumimoji="1" lang="zh-CN" altLang="en-US" sz="2800" kern="1200" dirty="0">
                <a:latin typeface="Microsoft YaHei UI" panose="020B0503020204020204" pitchFamily="34" charset="-122"/>
                <a:ea typeface="Microsoft YaHei UI" panose="020B0503020204020204" pitchFamily="34" charset="-122"/>
                <a:cs typeface="+mn-cs"/>
              </a:rPr>
              <a:t>为基数。</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浮点数的表示格式中，包括</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位数符、用 </a:t>
            </a:r>
            <a:r>
              <a:rPr kumimoji="1" lang="en-US" altLang="zh-CN" sz="2800" kern="1200" dirty="0">
                <a:latin typeface="Microsoft YaHei UI" panose="020B0503020204020204" pitchFamily="34" charset="-122"/>
                <a:ea typeface="Microsoft YaHei UI" panose="020B0503020204020204" pitchFamily="34" charset="-122"/>
                <a:cs typeface="+mn-cs"/>
              </a:rPr>
              <a:t>n </a:t>
            </a:r>
            <a:r>
              <a:rPr kumimoji="1" lang="zh-CN" altLang="en-US" sz="2800" kern="1200" dirty="0">
                <a:latin typeface="Microsoft YaHei UI" panose="020B0503020204020204" pitchFamily="34" charset="-122"/>
                <a:ea typeface="Microsoft YaHei UI" panose="020B0503020204020204" pitchFamily="34" charset="-122"/>
                <a:cs typeface="+mn-cs"/>
              </a:rPr>
              <a:t>位纯小数表示的尾数部分、</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位阶符和用 </a:t>
            </a:r>
            <a:r>
              <a:rPr kumimoji="1" lang="en-US" altLang="zh-CN" sz="2800" kern="1200" dirty="0">
                <a:latin typeface="Microsoft YaHei UI" panose="020B0503020204020204" pitchFamily="34" charset="-122"/>
                <a:ea typeface="Microsoft YaHei UI" panose="020B0503020204020204" pitchFamily="34" charset="-122"/>
                <a:cs typeface="+mn-cs"/>
              </a:rPr>
              <a:t>m </a:t>
            </a:r>
            <a:r>
              <a:rPr kumimoji="1" lang="zh-CN" altLang="en-US" sz="2800" kern="1200" dirty="0">
                <a:latin typeface="Microsoft YaHei UI" panose="020B0503020204020204" pitchFamily="34" charset="-122"/>
                <a:ea typeface="Microsoft YaHei UI" panose="020B0503020204020204" pitchFamily="34" charset="-122"/>
                <a:cs typeface="+mn-cs"/>
              </a:rPr>
              <a:t>位纯整数表示的阶码部分。</a:t>
            </a:r>
          </a:p>
        </p:txBody>
      </p:sp>
      <p:graphicFrame>
        <p:nvGraphicFramePr>
          <p:cNvPr id="445568" name="Group 128"/>
          <p:cNvGraphicFramePr>
            <a:graphicFrameLocks noGrp="1"/>
          </p:cNvGraphicFramePr>
          <p:nvPr>
            <p:custDataLst>
              <p:tags r:id="rId1"/>
            </p:custDataLst>
          </p:nvPr>
        </p:nvGraphicFramePr>
        <p:xfrm>
          <a:off x="1524000" y="5334000"/>
          <a:ext cx="6096000" cy="99060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2590800">
                  <a:extLst>
                    <a:ext uri="{9D8B030D-6E8A-4147-A177-3AD203B41FA5}">
                      <a16:colId xmlns:a16="http://schemas.microsoft.com/office/drawing/2014/main" val="20003"/>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数符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阶符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阶码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尾数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1</a:t>
                      </a:r>
                      <a:r>
                        <a:rPr kumimoji="1" lang="zh-CN" altLang="en-US" sz="24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1</a:t>
                      </a:r>
                      <a:r>
                        <a:rPr kumimoji="1" lang="zh-CN" altLang="en-US" sz="24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m</a:t>
                      </a:r>
                      <a:r>
                        <a:rPr kumimoji="1" lang="zh-CN" altLang="en-US" sz="2400" b="0"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rPr>
                        <a:t>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n</a:t>
                      </a:r>
                      <a:r>
                        <a:rPr kumimoji="1" lang="zh-CN" altLang="en-US" sz="2400" b="0"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rPr>
                        <a:t>位</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9349"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25</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a:xfrm>
            <a:off x="381000" y="381000"/>
            <a:ext cx="8001000" cy="600075"/>
          </a:xfrm>
        </p:spPr>
        <p:txBody>
          <a:bodyPr vert="horz" wrap="square" lIns="91440" tIns="45720" rIns="91440" bIns="45720" anchor="ctr" anchorCtr="0"/>
          <a:lstStyle/>
          <a:p>
            <a:pPr eaLnBrk="1" hangingPunct="1"/>
            <a:r>
              <a:rPr kumimoji="1" lang="en-US" altLang="zh-CN" sz="3200" kern="1200" dirty="0">
                <a:latin typeface="Microsoft YaHei UI" panose="020B0503020204020204" pitchFamily="34" charset="-122"/>
                <a:ea typeface="Microsoft YaHei UI" panose="020B0503020204020204" pitchFamily="34" charset="-122"/>
                <a:cs typeface="+mj-cs"/>
              </a:rPr>
              <a:t>2. </a:t>
            </a:r>
            <a:r>
              <a:rPr kumimoji="1" lang="zh-CN" altLang="en-US" sz="3200" kern="1200" dirty="0">
                <a:latin typeface="Microsoft YaHei UI" panose="020B0503020204020204" pitchFamily="34" charset="-122"/>
                <a:ea typeface="Microsoft YaHei UI" panose="020B0503020204020204" pitchFamily="34" charset="-122"/>
                <a:cs typeface="+mj-cs"/>
              </a:rPr>
              <a:t>浮点数的规格化</a:t>
            </a:r>
          </a:p>
        </p:txBody>
      </p:sp>
      <p:sp>
        <p:nvSpPr>
          <p:cNvPr id="592899" name="Rectangle 3"/>
          <p:cNvSpPr>
            <a:spLocks noGrp="1"/>
          </p:cNvSpPr>
          <p:nvPr>
            <p:ph idx="1"/>
          </p:nvPr>
        </p:nvSpPr>
        <p:spPr>
          <a:xfrm>
            <a:off x="395288" y="1052513"/>
            <a:ext cx="8305800" cy="32004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数据采用浮点表示时，存在两个问题：</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⑴ 如何尽可能多地保留有效数字。</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⑵ 如何保证浮点表示的唯一。 </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a:t>
            </a:r>
            <a:r>
              <a:rPr kumimoji="1" lang="en-US" altLang="zh-CN" sz="2800" kern="1200" dirty="0">
                <a:latin typeface="Microsoft YaHei UI" panose="020B0503020204020204" pitchFamily="34" charset="-122"/>
                <a:ea typeface="Microsoft YaHei UI" panose="020B0503020204020204" pitchFamily="34" charset="-122"/>
                <a:cs typeface="+mn-cs"/>
              </a:rPr>
              <a:t>0.001001×2</a:t>
            </a:r>
            <a:r>
              <a:rPr kumimoji="1" lang="en-US" altLang="zh-CN" sz="2800" kern="1200" baseline="30000" dirty="0">
                <a:latin typeface="Microsoft YaHei UI" panose="020B0503020204020204" pitchFamily="34" charset="-122"/>
                <a:ea typeface="Microsoft YaHei UI" panose="020B0503020204020204" pitchFamily="34" charset="-122"/>
                <a:cs typeface="+mn-cs"/>
              </a:rPr>
              <a:t>5</a:t>
            </a:r>
            <a:r>
              <a:rPr kumimoji="1" lang="zh-CN" altLang="en-US" sz="2800" kern="1200" dirty="0">
                <a:latin typeface="Microsoft YaHei UI" panose="020B0503020204020204" pitchFamily="34" charset="-122"/>
                <a:ea typeface="Microsoft YaHei UI" panose="020B0503020204020204" pitchFamily="34" charset="-122"/>
                <a:cs typeface="+mn-cs"/>
              </a:rPr>
              <a:t>有多种表示：</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0.001001×2</a:t>
            </a:r>
            <a:r>
              <a:rPr kumimoji="1" lang="en-US" altLang="zh-CN" sz="2800" kern="1200" baseline="30000" dirty="0">
                <a:latin typeface="Microsoft YaHei UI" panose="020B0503020204020204" pitchFamily="34" charset="-122"/>
                <a:ea typeface="Microsoft YaHei UI" panose="020B0503020204020204" pitchFamily="34" charset="-122"/>
                <a:cs typeface="+mn-cs"/>
              </a:rPr>
              <a:t>5</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0.100100×2</a:t>
            </a:r>
            <a:r>
              <a:rPr kumimoji="1" lang="en-US" altLang="zh-CN" sz="2800" kern="1200" baseline="30000" dirty="0">
                <a:latin typeface="Microsoft YaHei UI" panose="020B0503020204020204" pitchFamily="34" charset="-122"/>
                <a:ea typeface="Microsoft YaHei UI" panose="020B0503020204020204" pitchFamily="34" charset="-122"/>
                <a:cs typeface="+mn-cs"/>
              </a:rPr>
              <a:t>3</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0.00001001×2</a:t>
            </a:r>
            <a:r>
              <a:rPr kumimoji="1" lang="en-US" altLang="zh-CN" sz="2800" kern="1200" baseline="30000" dirty="0">
                <a:latin typeface="Microsoft YaHei UI" panose="020B0503020204020204" pitchFamily="34" charset="-122"/>
                <a:ea typeface="Microsoft YaHei UI" panose="020B0503020204020204" pitchFamily="34" charset="-122"/>
                <a:cs typeface="+mn-cs"/>
              </a:rPr>
              <a:t>7</a:t>
            </a:r>
            <a:endParaRPr kumimoji="1" lang="en-US" altLang="zh-CN" sz="28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所以在浮点表示下的代码不唯一。</a:t>
            </a:r>
          </a:p>
        </p:txBody>
      </p:sp>
      <p:sp>
        <p:nvSpPr>
          <p:cNvPr id="592901" name="Rectangle 5"/>
          <p:cNvSpPr/>
          <p:nvPr/>
        </p:nvSpPr>
        <p:spPr>
          <a:xfrm>
            <a:off x="395288" y="4365625"/>
            <a:ext cx="8305800" cy="1905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若规定尾数的位数为</a:t>
            </a:r>
            <a:r>
              <a:rPr lang="en-US" altLang="zh-CN" sz="2800" dirty="0">
                <a:latin typeface="Microsoft YaHei UI" panose="020B0503020204020204" pitchFamily="34" charset="-122"/>
                <a:ea typeface="Microsoft YaHei UI" panose="020B0503020204020204" pitchFamily="34" charset="-122"/>
              </a:rPr>
              <a:t>6</a:t>
            </a:r>
            <a:r>
              <a:rPr lang="zh-CN" altLang="en-US" sz="2800" dirty="0">
                <a:latin typeface="Microsoft YaHei UI" panose="020B0503020204020204" pitchFamily="34" charset="-122"/>
                <a:ea typeface="Microsoft YaHei UI" panose="020B0503020204020204" pitchFamily="34" charset="-122"/>
              </a:rPr>
              <a:t>位，则采用</a:t>
            </a:r>
            <a:r>
              <a:rPr lang="en-US" altLang="zh-CN" sz="2800" dirty="0">
                <a:latin typeface="Microsoft YaHei UI" panose="020B0503020204020204" pitchFamily="34" charset="-122"/>
                <a:ea typeface="Microsoft YaHei UI" panose="020B0503020204020204" pitchFamily="34" charset="-122"/>
              </a:rPr>
              <a:t>0.00001001×2</a:t>
            </a:r>
            <a:r>
              <a:rPr lang="en-US" altLang="zh-CN" sz="2800" baseline="30000" dirty="0">
                <a:latin typeface="Microsoft YaHei UI" panose="020B0503020204020204" pitchFamily="34" charset="-122"/>
                <a:ea typeface="Microsoft YaHei UI" panose="020B0503020204020204" pitchFamily="34" charset="-122"/>
              </a:rPr>
              <a:t>7</a:t>
            </a:r>
            <a:r>
              <a:rPr lang="zh-CN" altLang="en-US" sz="2800" dirty="0">
                <a:latin typeface="Microsoft YaHei UI" panose="020B0503020204020204" pitchFamily="34" charset="-122"/>
                <a:ea typeface="Microsoft YaHei UI" panose="020B0503020204020204" pitchFamily="34" charset="-122"/>
              </a:rPr>
              <a:t>就变成了</a:t>
            </a:r>
            <a:r>
              <a:rPr lang="en-US" altLang="zh-CN" sz="2800" dirty="0">
                <a:latin typeface="Microsoft YaHei UI" panose="020B0503020204020204" pitchFamily="34" charset="-122"/>
                <a:ea typeface="Microsoft YaHei UI" panose="020B0503020204020204" pitchFamily="34" charset="-122"/>
              </a:rPr>
              <a:t>0.000010×2</a:t>
            </a:r>
            <a:r>
              <a:rPr lang="en-US" altLang="zh-CN" sz="2800" baseline="30000" dirty="0">
                <a:latin typeface="Microsoft YaHei UI" panose="020B0503020204020204" pitchFamily="34" charset="-122"/>
                <a:ea typeface="Microsoft YaHei UI" panose="020B0503020204020204" pitchFamily="34" charset="-122"/>
              </a:rPr>
              <a:t>7</a:t>
            </a:r>
            <a:r>
              <a:rPr lang="zh-CN" altLang="en-US" sz="2800" dirty="0">
                <a:latin typeface="Microsoft YaHei UI" panose="020B0503020204020204" pitchFamily="34" charset="-122"/>
                <a:ea typeface="Microsoft YaHei UI" panose="020B0503020204020204" pitchFamily="34" charset="-122"/>
              </a:rPr>
              <a:t>，丢掉了有效数字，减少了精度。因此为了尽可能多地保留有效数字，应采用</a:t>
            </a:r>
            <a:r>
              <a:rPr lang="en-US" altLang="zh-CN" sz="2800" dirty="0">
                <a:latin typeface="Microsoft YaHei UI" panose="020B0503020204020204" pitchFamily="34" charset="-122"/>
                <a:ea typeface="Microsoft YaHei UI" panose="020B0503020204020204" pitchFamily="34" charset="-122"/>
              </a:rPr>
              <a:t>0.100100×2</a:t>
            </a:r>
            <a:r>
              <a:rPr lang="en-US" altLang="zh-CN" sz="2800" baseline="30000" dirty="0">
                <a:latin typeface="Microsoft YaHei UI" panose="020B0503020204020204" pitchFamily="34" charset="-122"/>
                <a:ea typeface="Microsoft YaHei UI" panose="020B0503020204020204" pitchFamily="34" charset="-122"/>
              </a:rPr>
              <a:t>3</a:t>
            </a:r>
            <a:r>
              <a:rPr lang="zh-CN" altLang="en-US" sz="2800" dirty="0">
                <a:latin typeface="Microsoft YaHei UI" panose="020B0503020204020204" pitchFamily="34" charset="-122"/>
                <a:ea typeface="Microsoft YaHei UI" panose="020B0503020204020204" pitchFamily="34" charset="-122"/>
              </a:rPr>
              <a:t>的表示形式。 </a:t>
            </a:r>
          </a:p>
        </p:txBody>
      </p:sp>
      <p:sp>
        <p:nvSpPr>
          <p:cNvPr id="592902" name="Rectangle 6"/>
          <p:cNvSpPr/>
          <p:nvPr/>
        </p:nvSpPr>
        <p:spPr>
          <a:xfrm>
            <a:off x="7380288" y="3157538"/>
            <a:ext cx="381000" cy="381000"/>
          </a:xfrm>
          <a:prstGeom prst="rect">
            <a:avLst/>
          </a:prstGeom>
          <a:noFill/>
          <a:ln w="2857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a typeface="宋体" panose="02010600030101010101" pitchFamily="2" charset="-122"/>
            </a:endParaRPr>
          </a:p>
        </p:txBody>
      </p:sp>
      <p:sp>
        <p:nvSpPr>
          <p:cNvPr id="101382"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26</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2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2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28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92901"/>
                                        </p:tgtEl>
                                        <p:attrNameLst>
                                          <p:attrName>style.visibility</p:attrName>
                                        </p:attrNameLst>
                                      </p:cBhvr>
                                      <p:to>
                                        <p:strVal val="visible"/>
                                      </p:to>
                                    </p:set>
                                    <p:anim calcmode="lin" valueType="num">
                                      <p:cBhvr additive="base">
                                        <p:cTn id="31" dur="500" fill="hold"/>
                                        <p:tgtEl>
                                          <p:spTgt spid="592901"/>
                                        </p:tgtEl>
                                        <p:attrNameLst>
                                          <p:attrName>ppt_x</p:attrName>
                                        </p:attrNameLst>
                                      </p:cBhvr>
                                      <p:tavLst>
                                        <p:tav tm="0">
                                          <p:val>
                                            <p:strVal val="#ppt_x"/>
                                          </p:val>
                                        </p:tav>
                                        <p:tav tm="100000">
                                          <p:val>
                                            <p:strVal val="#ppt_x"/>
                                          </p:val>
                                        </p:tav>
                                      </p:tavLst>
                                    </p:anim>
                                    <p:anim calcmode="lin" valueType="num">
                                      <p:cBhvr additive="base">
                                        <p:cTn id="32" dur="500" fill="hold"/>
                                        <p:tgtEl>
                                          <p:spTgt spid="592901"/>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592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P spid="592901" grpId="0"/>
      <p:bldP spid="59290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p:nvPr/>
        </p:nvSpPr>
        <p:spPr>
          <a:xfrm>
            <a:off x="611188" y="3068638"/>
            <a:ext cx="8229600" cy="3352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lnSpc>
                <a:spcPct val="90000"/>
              </a:lnSpc>
              <a:buSzTx/>
              <a:buFontTx/>
              <a:buChar char="•"/>
            </a:pPr>
            <a:r>
              <a:rPr lang="zh-CN" altLang="en-US" sz="2800" dirty="0">
                <a:latin typeface="Microsoft YaHei UI" panose="020B0503020204020204" pitchFamily="34" charset="-122"/>
                <a:ea typeface="Microsoft YaHei UI" panose="020B0503020204020204" pitchFamily="34" charset="-122"/>
              </a:rPr>
              <a:t>为达到上述目的，需要尽可能去掉尾数中的前置“</a:t>
            </a:r>
            <a:r>
              <a:rPr lang="en-US" altLang="zh-CN" sz="2800" dirty="0">
                <a:latin typeface="Microsoft YaHei UI" panose="020B0503020204020204" pitchFamily="34" charset="-122"/>
                <a:ea typeface="Microsoft YaHei UI" panose="020B0503020204020204" pitchFamily="34" charset="-122"/>
              </a:rPr>
              <a:t>0” </a:t>
            </a:r>
            <a:r>
              <a:rPr lang="zh-CN" altLang="en-US" sz="2800" dirty="0">
                <a:latin typeface="Microsoft YaHei UI" panose="020B0503020204020204" pitchFamily="34" charset="-122"/>
                <a:ea typeface="Microsoft YaHei UI" panose="020B0503020204020204" pitchFamily="34" charset="-122"/>
              </a:rPr>
              <a:t>。即尽量使小数点后第一位为“</a:t>
            </a:r>
            <a:r>
              <a:rPr lang="en-US" altLang="zh-CN" sz="2800" dirty="0">
                <a:latin typeface="Microsoft YaHei UI" panose="020B0503020204020204" pitchFamily="34" charset="-122"/>
                <a:ea typeface="Microsoft YaHei UI" panose="020B0503020204020204" pitchFamily="34" charset="-122"/>
              </a:rPr>
              <a:t>1”</a:t>
            </a:r>
            <a:r>
              <a:rPr lang="zh-CN" altLang="en-US" sz="2800" dirty="0">
                <a:latin typeface="Microsoft YaHei UI" panose="020B0503020204020204" pitchFamily="34" charset="-122"/>
                <a:ea typeface="Microsoft YaHei UI" panose="020B0503020204020204" pitchFamily="34" charset="-122"/>
              </a:rPr>
              <a:t>。</a:t>
            </a:r>
          </a:p>
          <a:p>
            <a:pPr marL="342900" lvl="0" indent="-342900" eaLnBrk="1" hangingPunct="1">
              <a:lnSpc>
                <a:spcPct val="90000"/>
              </a:lnSpc>
              <a:buSzTx/>
              <a:buFontTx/>
              <a:buChar char="•"/>
            </a:pPr>
            <a:r>
              <a:rPr lang="zh-CN" altLang="en-US" sz="2800" dirty="0">
                <a:latin typeface="Microsoft YaHei UI" panose="020B0503020204020204" pitchFamily="34" charset="-122"/>
                <a:ea typeface="Microsoft YaHei UI" panose="020B0503020204020204" pitchFamily="34" charset="-122"/>
              </a:rPr>
              <a:t>对于二进制数，就是要满足：</a:t>
            </a:r>
          </a:p>
          <a:p>
            <a:pPr marL="342900" lvl="0" indent="-342900" eaLnBrk="1" hangingPunct="1">
              <a:lnSpc>
                <a:spcPct val="90000"/>
              </a:lnSpc>
              <a:buSzTx/>
              <a:buFontTx/>
              <a:buChar char="•"/>
            </a:pPr>
            <a:endParaRPr lang="zh-CN" altLang="en-US" sz="2800" dirty="0">
              <a:latin typeface="Microsoft YaHei UI" panose="020B0503020204020204" pitchFamily="34" charset="-122"/>
              <a:ea typeface="Microsoft YaHei UI" panose="020B0503020204020204" pitchFamily="34" charset="-122"/>
            </a:endParaRPr>
          </a:p>
          <a:p>
            <a:pPr marL="342900" lvl="0" indent="-342900" eaLnBrk="1" hangingPunct="1">
              <a:lnSpc>
                <a:spcPct val="90000"/>
              </a:lnSpc>
              <a:buSzTx/>
              <a:buFontTx/>
              <a:buChar char="•"/>
            </a:pPr>
            <a:endParaRPr lang="zh-CN" altLang="en-US" sz="2800" dirty="0">
              <a:latin typeface="Microsoft YaHei UI" panose="020B0503020204020204" pitchFamily="34" charset="-122"/>
              <a:ea typeface="Microsoft YaHei UI" panose="020B0503020204020204" pitchFamily="34" charset="-122"/>
            </a:endParaRPr>
          </a:p>
          <a:p>
            <a:pPr marL="342900" lvl="0" indent="-342900" eaLnBrk="1" hangingPunct="1">
              <a:lnSpc>
                <a:spcPct val="90000"/>
              </a:lnSpc>
              <a:buSzTx/>
              <a:buFontTx/>
              <a:buChar char="•"/>
            </a:pPr>
            <a:r>
              <a:rPr lang="zh-CN" altLang="en-US" sz="2800" dirty="0">
                <a:latin typeface="Microsoft YaHei UI" panose="020B0503020204020204" pitchFamily="34" charset="-122"/>
                <a:ea typeface="Microsoft YaHei UI" panose="020B0503020204020204" pitchFamily="34" charset="-122"/>
              </a:rPr>
              <a:t>例：将 </a:t>
            </a:r>
            <a:r>
              <a:rPr lang="en-US" altLang="zh-CN" sz="2800" dirty="0">
                <a:latin typeface="Microsoft YaHei UI" panose="020B0503020204020204" pitchFamily="34" charset="-122"/>
                <a:ea typeface="Microsoft YaHei UI" panose="020B0503020204020204" pitchFamily="34" charset="-122"/>
              </a:rPr>
              <a:t>0.001001×2</a:t>
            </a:r>
            <a:r>
              <a:rPr lang="en-US" altLang="zh-CN" sz="2800" baseline="30000" dirty="0">
                <a:latin typeface="Microsoft YaHei UI" panose="020B0503020204020204" pitchFamily="34" charset="-122"/>
                <a:ea typeface="Microsoft YaHei UI" panose="020B0503020204020204" pitchFamily="34" charset="-122"/>
              </a:rPr>
              <a:t>5</a:t>
            </a:r>
            <a:r>
              <a:rPr lang="zh-CN" altLang="en-US" sz="2800" dirty="0">
                <a:latin typeface="Microsoft YaHei UI" panose="020B0503020204020204" pitchFamily="34" charset="-122"/>
                <a:ea typeface="Microsoft YaHei UI" panose="020B0503020204020204" pitchFamily="34" charset="-122"/>
              </a:rPr>
              <a:t>表示为 </a:t>
            </a:r>
            <a:r>
              <a:rPr lang="en-US" altLang="zh-CN" sz="2800" dirty="0">
                <a:latin typeface="Microsoft YaHei UI" panose="020B0503020204020204" pitchFamily="34" charset="-122"/>
                <a:ea typeface="Microsoft YaHei UI" panose="020B0503020204020204" pitchFamily="34" charset="-122"/>
              </a:rPr>
              <a:t>0.100100×2</a:t>
            </a:r>
            <a:r>
              <a:rPr lang="en-US" altLang="zh-CN" sz="2800" baseline="30000" dirty="0">
                <a:latin typeface="Microsoft YaHei UI" panose="020B0503020204020204" pitchFamily="34" charset="-122"/>
                <a:ea typeface="Microsoft YaHei UI" panose="020B0503020204020204" pitchFamily="34" charset="-122"/>
              </a:rPr>
              <a:t>3</a:t>
            </a:r>
          </a:p>
        </p:txBody>
      </p:sp>
      <p:sp>
        <p:nvSpPr>
          <p:cNvPr id="102403" name="Rectangle 3"/>
          <p:cNvSpPr>
            <a:spLocks noGrp="1"/>
          </p:cNvSpPr>
          <p:nvPr>
            <p:ph idx="1"/>
          </p:nvPr>
        </p:nvSpPr>
        <p:spPr>
          <a:xfrm>
            <a:off x="685800" y="685800"/>
            <a:ext cx="7772400" cy="22098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浮点数采用规格化表示方法的目的：</a:t>
            </a:r>
          </a:p>
          <a:p>
            <a:pPr eaLnBrk="1" hangingPunct="1">
              <a:buSzPct val="70000"/>
            </a:pPr>
            <a:r>
              <a:rPr kumimoji="1" lang="zh-CN" altLang="en-US" sz="2800" kern="1200" dirty="0">
                <a:solidFill>
                  <a:srgbClr val="FF3300"/>
                </a:solidFill>
                <a:latin typeface="Microsoft YaHei UI" panose="020B0503020204020204" pitchFamily="34" charset="-122"/>
                <a:ea typeface="Microsoft YaHei UI" panose="020B0503020204020204" pitchFamily="34" charset="-122"/>
                <a:cs typeface="+mn-cs"/>
              </a:rPr>
              <a:t>⑴ </a:t>
            </a:r>
            <a:r>
              <a:rPr kumimoji="1" lang="zh-CN" altLang="en-US" sz="2800" kern="1200" dirty="0">
                <a:latin typeface="Microsoft YaHei UI" panose="020B0503020204020204" pitchFamily="34" charset="-122"/>
                <a:ea typeface="Microsoft YaHei UI" panose="020B0503020204020204" pitchFamily="34" charset="-122"/>
                <a:cs typeface="+mn-cs"/>
              </a:rPr>
              <a:t>提高运算精度，充分利用尾数的有效数位，尽可能占满位数，以保留更多的有效数字。</a:t>
            </a:r>
          </a:p>
          <a:p>
            <a:pPr eaLnBrk="1" hangingPunct="1">
              <a:buSzPct val="70000"/>
            </a:pPr>
            <a:r>
              <a:rPr kumimoji="1" lang="zh-CN" altLang="en-US" sz="2800" kern="1200" dirty="0">
                <a:solidFill>
                  <a:srgbClr val="FF3300"/>
                </a:solidFill>
                <a:latin typeface="Microsoft YaHei UI" panose="020B0503020204020204" pitchFamily="34" charset="-122"/>
                <a:ea typeface="Microsoft YaHei UI" panose="020B0503020204020204" pitchFamily="34" charset="-122"/>
                <a:cs typeface="+mn-cs"/>
              </a:rPr>
              <a:t>⑵</a:t>
            </a:r>
            <a:r>
              <a:rPr kumimoji="1" lang="zh-CN" altLang="en-US" sz="2800" kern="1200" dirty="0">
                <a:latin typeface="Microsoft YaHei UI" panose="020B0503020204020204" pitchFamily="34" charset="-122"/>
                <a:ea typeface="Microsoft YaHei UI" panose="020B0503020204020204" pitchFamily="34" charset="-122"/>
                <a:cs typeface="+mn-cs"/>
              </a:rPr>
              <a:t> 保证浮点数表示的唯一性。</a:t>
            </a:r>
          </a:p>
        </p:txBody>
      </p:sp>
      <mc:AlternateContent xmlns:mc="http://schemas.openxmlformats.org/markup-compatibility/2006" xmlns:a14="http://schemas.microsoft.com/office/drawing/2010/main">
        <mc:Choice Requires="a14">
          <p:sp>
            <p:nvSpPr>
              <p:cNvPr id="102404" name="Object 4"/>
              <p:cNvSpPr txBox="1"/>
              <p:nvPr/>
            </p:nvSpPr>
            <p:spPr>
              <a:xfrm>
                <a:off x="3295650" y="4406900"/>
                <a:ext cx="2341563" cy="976313"/>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0">
                              <a:solidFill>
                                <a:srgbClr val="000000"/>
                              </a:solidFill>
                              <a:latin typeface="Cambria Math" panose="02040503050406030204" pitchFamily="18" charset="0"/>
                            </a:rPr>
                            <m:t>1</m:t>
                          </m:r>
                        </m:num>
                        <m:den>
                          <m:r>
                            <a:rPr lang="zh-CN" altLang="en-US" i="0">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r>
                            <m:rPr>
                              <m:nor/>
                            </m:rPr>
                            <a:rPr lang="zh-CN" altLang="en-US" i="0">
                              <a:solidFill>
                                <a:srgbClr val="000000"/>
                              </a:solidFill>
                              <a:latin typeface="Cambria Math" panose="02040503050406030204" pitchFamily="18" charset="0"/>
                            </a:rPr>
                            <m:t> </m:t>
                          </m:r>
                          <m:r>
                            <m:rPr>
                              <m:nor/>
                            </m:rPr>
                            <a:rPr lang="zh-CN" altLang="en-US" i="0">
                              <a:solidFill>
                                <a:srgbClr val="000000"/>
                              </a:solidFill>
                              <a:latin typeface="Cambria Math" panose="02040503050406030204" pitchFamily="18" charset="0"/>
                            </a:rPr>
                            <m:t>S</m:t>
                          </m:r>
                          <m:r>
                            <m:rPr>
                              <m:nor/>
                            </m:rPr>
                            <a:rPr lang="zh-CN" altLang="en-US" i="0">
                              <a:solidFill>
                                <a:srgbClr val="000000"/>
                              </a:solidFill>
                              <a:latin typeface="Cambria Math" panose="02040503050406030204" pitchFamily="18" charset="0"/>
                            </a:rPr>
                            <m:t> </m:t>
                          </m:r>
                        </m:e>
                      </m:d>
                      <m:r>
                        <a:rPr lang="zh-CN" altLang="en-US" i="1">
                          <a:solidFill>
                            <a:srgbClr val="000000"/>
                          </a:solidFill>
                          <a:latin typeface="Cambria Math" panose="02040503050406030204" pitchFamily="18" charset="0"/>
                        </a:rPr>
                        <m:t>&lt;1</m:t>
                      </m:r>
                    </m:oMath>
                  </m:oMathPara>
                </a14:m>
                <a:endParaRPr lang="zh-CN" altLang="en-US" dirty="0"/>
              </a:p>
            </p:txBody>
          </p:sp>
        </mc:Choice>
        <mc:Fallback xmlns="">
          <p:sp>
            <p:nvSpPr>
              <p:cNvPr id="102404" name="Object 4"/>
              <p:cNvSpPr txBox="1">
                <a:spLocks noRot="1" noChangeAspect="1" noMove="1" noResize="1" noEditPoints="1" noAdjustHandles="1" noChangeArrowheads="1" noChangeShapeType="1" noTextEdit="1"/>
              </p:cNvSpPr>
              <p:nvPr/>
            </p:nvSpPr>
            <p:spPr>
              <a:xfrm>
                <a:off x="3295650" y="4406900"/>
                <a:ext cx="2341563" cy="976313"/>
              </a:xfrm>
              <a:prstGeom prst="rect">
                <a:avLst/>
              </a:prstGeom>
              <a:blipFill rotWithShape="1">
                <a:blip r:embed="rId2"/>
                <a:stretch>
                  <a:fillRect r="14" b="33"/>
                </a:stretch>
              </a:blipFill>
              <a:ln w="38100">
                <a:noFill/>
                <a:miter/>
              </a:ln>
            </p:spPr>
            <p:txBody>
              <a:bodyPr/>
              <a:lstStyle/>
              <a:p>
                <a:r>
                  <a:rPr lang="zh-CN" altLang="en-US">
                    <a:noFill/>
                  </a:rPr>
                  <a:t> </a:t>
                </a:r>
              </a:p>
            </p:txBody>
          </p:sp>
        </mc:Fallback>
      </mc:AlternateContent>
      <p:sp>
        <p:nvSpPr>
          <p:cNvPr id="102405"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27</a:t>
            </a:fld>
            <a:endParaRPr lang="en-US" altLang="zh-CN" sz="1400"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Microsoft YaHei UI" panose="020B0503020204020204" pitchFamily="34" charset="-122"/>
                <a:ea typeface="Microsoft YaHei UI" panose="020B0503020204020204" pitchFamily="34" charset="-122"/>
                <a:cs typeface="+mj-cs"/>
              </a:rPr>
              <a:t>规格化数的定义</a:t>
            </a:r>
          </a:p>
        </p:txBody>
      </p:sp>
      <p:sp>
        <p:nvSpPr>
          <p:cNvPr id="103427" name="Rectangle 3"/>
          <p:cNvSpPr>
            <a:spLocks noGrp="1"/>
          </p:cNvSpPr>
          <p:nvPr>
            <p:ph idx="1"/>
          </p:nvPr>
        </p:nvSpPr>
        <p:spPr>
          <a:xfrm>
            <a:off x="609600" y="1219200"/>
            <a:ext cx="7924800" cy="3200400"/>
          </a:xfrm>
        </p:spPr>
        <p:txBody>
          <a:bodyPr vert="horz" wrap="square" lIns="91440" tIns="45720" rIns="91440" bIns="45720" anchor="t" anchorCtr="0"/>
          <a:lstStyle/>
          <a:p>
            <a:pPr eaLnBrk="1" hangingPunct="1">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原码表示的规格化数</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zh-CN" altLang="en-US" sz="1800" kern="1200" dirty="0">
                <a:latin typeface="Microsoft YaHei UI" panose="020B0503020204020204" pitchFamily="34" charset="-122"/>
                <a:ea typeface="Microsoft YaHei UI" panose="020B0503020204020204" pitchFamily="34" charset="-122"/>
                <a:cs typeface="+mn-cs"/>
              </a:rPr>
              <a:t>原</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f</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2</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n</a:t>
            </a:r>
            <a:r>
              <a:rPr kumimoji="1" lang="zh-CN" altLang="en-US" sz="2800" kern="1200" dirty="0">
                <a:latin typeface="Microsoft YaHei UI" panose="020B0503020204020204" pitchFamily="34" charset="-122"/>
                <a:ea typeface="Microsoft YaHei UI" panose="020B0503020204020204" pitchFamily="34" charset="-122"/>
                <a:cs typeface="+mn-cs"/>
              </a:rPr>
              <a:t>，则满足                      的数为规格化数。</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对于</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zh-CN" altLang="en-US" sz="1800" kern="1200" dirty="0">
                <a:latin typeface="Microsoft YaHei UI" panose="020B0503020204020204" pitchFamily="34" charset="-122"/>
                <a:ea typeface="Microsoft YaHei UI" panose="020B0503020204020204" pitchFamily="34" charset="-122"/>
                <a:cs typeface="+mn-cs"/>
              </a:rPr>
              <a:t>原</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f</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2</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n</a:t>
            </a:r>
            <a:r>
              <a:rPr kumimoji="1" lang="zh-CN" altLang="en-US" sz="2800" kern="1200" dirty="0">
                <a:latin typeface="Microsoft YaHei UI" panose="020B0503020204020204" pitchFamily="34" charset="-122"/>
                <a:ea typeface="Microsoft YaHei UI" panose="020B0503020204020204" pitchFamily="34" charset="-122"/>
                <a:cs typeface="+mn-cs"/>
              </a:rPr>
              <a:t>，其规格化标志是：</a:t>
            </a:r>
          </a:p>
          <a:p>
            <a:pPr eaLnBrk="1" hangingPunct="1">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  </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S</a:t>
            </a:r>
            <a:r>
              <a:rPr kumimoji="1" lang="en-US" altLang="zh-CN" sz="2000" kern="1200" dirty="0">
                <a:solidFill>
                  <a:srgbClr val="7030A0"/>
                </a:solidFill>
                <a:latin typeface="Microsoft YaHei UI" panose="020B0503020204020204" pitchFamily="34" charset="-122"/>
                <a:ea typeface="Microsoft YaHei UI" panose="020B0503020204020204" pitchFamily="34" charset="-122"/>
                <a:cs typeface="+mn-cs"/>
              </a:rPr>
              <a:t>1 </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1</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即：</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zh-CN" altLang="en-US" sz="1800" kern="1200" dirty="0">
                <a:latin typeface="Microsoft YaHei UI" panose="020B0503020204020204" pitchFamily="34" charset="-122"/>
                <a:ea typeface="Microsoft YaHei UI" panose="020B0503020204020204" pitchFamily="34" charset="-122"/>
                <a:cs typeface="+mn-cs"/>
              </a:rPr>
              <a:t>原</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0.1xx…x  </a:t>
            </a:r>
            <a:r>
              <a:rPr kumimoji="1" lang="zh-CN" altLang="en-US" sz="2800" kern="1200" dirty="0">
                <a:latin typeface="Microsoft YaHei UI" panose="020B0503020204020204" pitchFamily="34" charset="-122"/>
                <a:ea typeface="Microsoft YaHei UI" panose="020B0503020204020204" pitchFamily="34" charset="-122"/>
                <a:cs typeface="+mn-cs"/>
              </a:rPr>
              <a:t>或 </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zh-CN" altLang="en-US" sz="1800" kern="1200" dirty="0">
                <a:latin typeface="Microsoft YaHei UI" panose="020B0503020204020204" pitchFamily="34" charset="-122"/>
                <a:ea typeface="Microsoft YaHei UI" panose="020B0503020204020204" pitchFamily="34" charset="-122"/>
                <a:cs typeface="+mn-cs"/>
              </a:rPr>
              <a:t>原</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1.1xx…x </a:t>
            </a:r>
          </a:p>
        </p:txBody>
      </p:sp>
      <mc:AlternateContent xmlns:mc="http://schemas.openxmlformats.org/markup-compatibility/2006" xmlns:a14="http://schemas.microsoft.com/office/drawing/2010/main">
        <mc:Choice Requires="a14">
          <p:sp>
            <p:nvSpPr>
              <p:cNvPr id="103428" name="Object 4"/>
              <p:cNvSpPr txBox="1"/>
              <p:nvPr/>
            </p:nvSpPr>
            <p:spPr>
              <a:xfrm>
                <a:off x="5580063" y="1574800"/>
                <a:ext cx="2343150" cy="812800"/>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0">
                              <a:solidFill>
                                <a:srgbClr val="000000"/>
                              </a:solidFill>
                              <a:latin typeface="Cambria Math" panose="02040503050406030204" pitchFamily="18" charset="0"/>
                            </a:rPr>
                            <m:t>1</m:t>
                          </m:r>
                        </m:num>
                        <m:den>
                          <m:r>
                            <a:rPr lang="zh-CN" altLang="en-US" i="0">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r>
                            <m:rPr>
                              <m:nor/>
                            </m:rPr>
                            <a:rPr lang="zh-CN" altLang="en-US" i="0">
                              <a:solidFill>
                                <a:srgbClr val="000000"/>
                              </a:solidFill>
                              <a:latin typeface="Cambria Math" panose="02040503050406030204" pitchFamily="18" charset="0"/>
                            </a:rPr>
                            <m:t> </m:t>
                          </m:r>
                          <m:r>
                            <m:rPr>
                              <m:nor/>
                            </m:rPr>
                            <a:rPr lang="zh-CN" altLang="en-US" i="0">
                              <a:solidFill>
                                <a:srgbClr val="000000"/>
                              </a:solidFill>
                              <a:latin typeface="Cambria Math" panose="02040503050406030204" pitchFamily="18" charset="0"/>
                            </a:rPr>
                            <m:t>S</m:t>
                          </m:r>
                          <m:r>
                            <m:rPr>
                              <m:nor/>
                            </m:rPr>
                            <a:rPr lang="zh-CN" altLang="en-US" i="0">
                              <a:solidFill>
                                <a:srgbClr val="000000"/>
                              </a:solidFill>
                              <a:latin typeface="Cambria Math" panose="02040503050406030204" pitchFamily="18" charset="0"/>
                            </a:rPr>
                            <m:t> </m:t>
                          </m:r>
                        </m:e>
                      </m:d>
                      <m:r>
                        <a:rPr lang="zh-CN" altLang="en-US" i="1">
                          <a:solidFill>
                            <a:srgbClr val="000000"/>
                          </a:solidFill>
                          <a:latin typeface="Cambria Math" panose="02040503050406030204" pitchFamily="18" charset="0"/>
                        </a:rPr>
                        <m:t>&lt;1</m:t>
                      </m:r>
                    </m:oMath>
                  </m:oMathPara>
                </a14:m>
                <a:endParaRPr lang="zh-CN" altLang="en-US" dirty="0"/>
              </a:p>
            </p:txBody>
          </p:sp>
        </mc:Choice>
        <mc:Fallback xmlns="">
          <p:sp>
            <p:nvSpPr>
              <p:cNvPr id="103428" name="Object 4"/>
              <p:cNvSpPr txBox="1">
                <a:spLocks noRot="1" noChangeAspect="1" noMove="1" noResize="1" noEditPoints="1" noAdjustHandles="1" noChangeArrowheads="1" noChangeShapeType="1" noTextEdit="1"/>
              </p:cNvSpPr>
              <p:nvPr/>
            </p:nvSpPr>
            <p:spPr>
              <a:xfrm>
                <a:off x="5580063" y="1574800"/>
                <a:ext cx="2343150" cy="812800"/>
              </a:xfrm>
              <a:prstGeom prst="rect">
                <a:avLst/>
              </a:prstGeom>
              <a:blipFill rotWithShape="1">
                <a:blip r:embed="rId2"/>
                <a:stretch>
                  <a:fillRect l="-14" r="14"/>
                </a:stretch>
              </a:blipFill>
              <a:ln w="38100">
                <a:noFill/>
                <a:miter/>
              </a:ln>
            </p:spPr>
            <p:txBody>
              <a:bodyPr/>
              <a:lstStyle/>
              <a:p>
                <a:r>
                  <a:rPr lang="zh-CN" altLang="en-US">
                    <a:noFill/>
                  </a:rPr>
                  <a:t> </a:t>
                </a:r>
              </a:p>
            </p:txBody>
          </p:sp>
        </mc:Fallback>
      </mc:AlternateContent>
      <p:sp>
        <p:nvSpPr>
          <p:cNvPr id="451591" name="Text Box 7"/>
          <p:cNvSpPr txBox="1"/>
          <p:nvPr/>
        </p:nvSpPr>
        <p:spPr>
          <a:xfrm>
            <a:off x="381000" y="4419600"/>
            <a:ext cx="8534400" cy="1752600"/>
          </a:xfrm>
          <a:prstGeom prst="rect">
            <a:avLst/>
          </a:prstGeom>
          <a:noFill/>
          <a:ln w="2857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lnSpc>
                <a:spcPct val="90000"/>
              </a:lnSpc>
              <a:buSzTx/>
              <a:buFontTx/>
              <a:buChar char="•"/>
            </a:pPr>
            <a:r>
              <a:rPr lang="en-US" altLang="zh-CN" sz="28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例： </a:t>
            </a:r>
          </a:p>
          <a:p>
            <a:pPr marL="0" lvl="0" indent="0" eaLnBrk="1" hangingPunct="1">
              <a:lnSpc>
                <a:spcPct val="90000"/>
              </a:lnSpc>
              <a:buSzTx/>
              <a:buFontTx/>
              <a:buNone/>
            </a:pPr>
            <a:r>
              <a:rPr lang="zh-CN" altLang="en-US" sz="2800" dirty="0">
                <a:latin typeface="Microsoft YaHei UI" panose="020B0503020204020204" pitchFamily="34" charset="-122"/>
                <a:ea typeface="Microsoft YaHei UI" panose="020B0503020204020204" pitchFamily="34" charset="-122"/>
              </a:rPr>
              <a:t> </a:t>
            </a:r>
            <a:r>
              <a:rPr lang="en-US" altLang="zh-CN" sz="2800" dirty="0">
                <a:latin typeface="Microsoft YaHei UI" panose="020B0503020204020204" pitchFamily="34" charset="-122"/>
                <a:ea typeface="Microsoft YaHei UI" panose="020B0503020204020204" pitchFamily="34" charset="-122"/>
              </a:rPr>
              <a:t>[S]</a:t>
            </a:r>
            <a:r>
              <a:rPr lang="zh-CN" altLang="en-US" sz="1800" dirty="0">
                <a:latin typeface="Microsoft YaHei UI" panose="020B0503020204020204" pitchFamily="34" charset="-122"/>
                <a:ea typeface="Microsoft YaHei UI" panose="020B0503020204020204" pitchFamily="34" charset="-122"/>
              </a:rPr>
              <a:t>原</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0.1101101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[S]</a:t>
            </a:r>
            <a:r>
              <a:rPr lang="zh-CN" altLang="en-US" sz="1800" dirty="0">
                <a:latin typeface="Microsoft YaHei UI" panose="020B0503020204020204" pitchFamily="34" charset="-122"/>
                <a:ea typeface="Microsoft YaHei UI" panose="020B0503020204020204" pitchFamily="34" charset="-122"/>
              </a:rPr>
              <a:t>原</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1.1101101 </a:t>
            </a:r>
            <a:r>
              <a:rPr lang="zh-CN" altLang="en-US" sz="2800" dirty="0">
                <a:latin typeface="Microsoft YaHei UI" panose="020B0503020204020204" pitchFamily="34" charset="-122"/>
                <a:ea typeface="Microsoft YaHei UI" panose="020B0503020204020204" pitchFamily="34" charset="-122"/>
              </a:rPr>
              <a:t>是规格化数</a:t>
            </a:r>
          </a:p>
          <a:p>
            <a:pPr marL="0" lvl="0" indent="0" eaLnBrk="1" hangingPunct="1">
              <a:lnSpc>
                <a:spcPct val="90000"/>
              </a:lnSpc>
              <a:buSzTx/>
              <a:buFontTx/>
              <a:buNone/>
            </a:pPr>
            <a:r>
              <a:rPr lang="zh-CN" altLang="en-US" sz="2800" dirty="0">
                <a:latin typeface="Microsoft YaHei UI" panose="020B0503020204020204" pitchFamily="34" charset="-122"/>
                <a:ea typeface="Microsoft YaHei UI" panose="020B0503020204020204" pitchFamily="34" charset="-122"/>
              </a:rPr>
              <a:t> </a:t>
            </a:r>
            <a:r>
              <a:rPr lang="en-US" altLang="zh-CN" sz="2800" dirty="0">
                <a:latin typeface="Microsoft YaHei UI" panose="020B0503020204020204" pitchFamily="34" charset="-122"/>
                <a:ea typeface="Microsoft YaHei UI" panose="020B0503020204020204" pitchFamily="34" charset="-122"/>
              </a:rPr>
              <a:t>[S]</a:t>
            </a:r>
            <a:r>
              <a:rPr lang="zh-CN" altLang="en-US" sz="1800" dirty="0">
                <a:latin typeface="Microsoft YaHei UI" panose="020B0503020204020204" pitchFamily="34" charset="-122"/>
                <a:ea typeface="Microsoft YaHei UI" panose="020B0503020204020204" pitchFamily="34" charset="-122"/>
              </a:rPr>
              <a:t>原</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0.0101101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[S]</a:t>
            </a:r>
            <a:r>
              <a:rPr lang="zh-CN" altLang="en-US" sz="1800" dirty="0">
                <a:latin typeface="Microsoft YaHei UI" panose="020B0503020204020204" pitchFamily="34" charset="-122"/>
                <a:ea typeface="Microsoft YaHei UI" panose="020B0503020204020204" pitchFamily="34" charset="-122"/>
              </a:rPr>
              <a:t>原</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1.0101101 </a:t>
            </a:r>
            <a:r>
              <a:rPr lang="zh-CN" altLang="en-US" sz="2800" dirty="0">
                <a:latin typeface="Microsoft YaHei UI" panose="020B0503020204020204" pitchFamily="34" charset="-122"/>
                <a:ea typeface="Microsoft YaHei UI" panose="020B0503020204020204" pitchFamily="34" charset="-122"/>
              </a:rPr>
              <a:t>不是规格化数</a:t>
            </a:r>
          </a:p>
        </p:txBody>
      </p:sp>
      <p:sp>
        <p:nvSpPr>
          <p:cNvPr id="103430"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28</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1591"/>
                                        </p:tgtEl>
                                        <p:attrNameLst>
                                          <p:attrName>style.visibility</p:attrName>
                                        </p:attrNameLst>
                                      </p:cBhvr>
                                      <p:to>
                                        <p:strVal val="visible"/>
                                      </p:to>
                                    </p:set>
                                    <p:anim calcmode="lin" valueType="num">
                                      <p:cBhvr additive="base">
                                        <p:cTn id="7" dur="500" fill="hold"/>
                                        <p:tgtEl>
                                          <p:spTgt spid="451591"/>
                                        </p:tgtEl>
                                        <p:attrNameLst>
                                          <p:attrName>ppt_x</p:attrName>
                                        </p:attrNameLst>
                                      </p:cBhvr>
                                      <p:tavLst>
                                        <p:tav tm="0">
                                          <p:val>
                                            <p:strVal val="#ppt_x"/>
                                          </p:val>
                                        </p:tav>
                                        <p:tav tm="100000">
                                          <p:val>
                                            <p:strVal val="#ppt_x"/>
                                          </p:val>
                                        </p:tav>
                                      </p:tavLst>
                                    </p:anim>
                                    <p:anim calcmode="lin" valueType="num">
                                      <p:cBhvr additive="base">
                                        <p:cTn id="8" dur="500" fill="hold"/>
                                        <p:tgtEl>
                                          <p:spTgt spid="4515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p:cNvSpPr>
          <p:nvPr>
            <p:ph idx="1"/>
          </p:nvPr>
        </p:nvSpPr>
        <p:spPr>
          <a:xfrm>
            <a:off x="685800" y="685800"/>
            <a:ext cx="7772400" cy="5486400"/>
          </a:xfrm>
        </p:spPr>
        <p:txBody>
          <a:bodyPr vert="horz" wrap="square" lIns="91440" tIns="45720" rIns="91440" bIns="45720" anchor="t" anchorCtr="0"/>
          <a:lstStyle/>
          <a:p>
            <a:pPr eaLnBrk="1" hangingPunct="1">
              <a:buSzPct val="70000"/>
            </a:pPr>
            <a:r>
              <a:rPr kumimoji="1" lang="zh-CN" altLang="en-US" sz="2800" kern="1200" dirty="0">
                <a:solidFill>
                  <a:srgbClr val="FF3300"/>
                </a:solidFill>
                <a:latin typeface="Microsoft YaHei UI" panose="020B0503020204020204" pitchFamily="34" charset="-122"/>
                <a:ea typeface="Microsoft YaHei UI" panose="020B0503020204020204" pitchFamily="34" charset="-122"/>
                <a:cs typeface="+mn-cs"/>
              </a:rPr>
              <a:t>补码表示的规格化数</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zh-CN" altLang="en-US" sz="1800" kern="12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f</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2</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n</a:t>
            </a:r>
            <a:r>
              <a:rPr kumimoji="1" lang="zh-CN" altLang="en-US" sz="2800" kern="1200" dirty="0">
                <a:latin typeface="Microsoft YaHei UI" panose="020B0503020204020204" pitchFamily="34" charset="-122"/>
                <a:ea typeface="Microsoft YaHei UI" panose="020B0503020204020204" pitchFamily="34" charset="-122"/>
                <a:cs typeface="+mn-cs"/>
              </a:rPr>
              <a:t>，则满足             </a:t>
            </a:r>
            <a:br>
              <a:rPr kumimoji="1" lang="zh-CN" altLang="en-US" sz="2800" kern="1200" dirty="0">
                <a:latin typeface="Microsoft YaHei UI" panose="020B0503020204020204" pitchFamily="34" charset="-122"/>
                <a:ea typeface="Microsoft YaHei UI" panose="020B0503020204020204" pitchFamily="34" charset="-122"/>
                <a:cs typeface="+mn-cs"/>
              </a:rPr>
            </a:br>
            <a:br>
              <a:rPr kumimoji="1" lang="zh-CN" altLang="en-US" sz="2800" kern="1200" dirty="0">
                <a:latin typeface="Microsoft YaHei UI" panose="020B0503020204020204" pitchFamily="34" charset="-122"/>
                <a:ea typeface="Microsoft YaHei UI" panose="020B0503020204020204" pitchFamily="34" charset="-122"/>
                <a:cs typeface="+mn-cs"/>
              </a:rPr>
            </a:br>
            <a:r>
              <a:rPr kumimoji="1" lang="zh-CN" altLang="en-US" sz="2800" kern="1200" dirty="0">
                <a:latin typeface="Microsoft YaHei UI" panose="020B0503020204020204" pitchFamily="34" charset="-122"/>
                <a:ea typeface="Microsoft YaHei UI" panose="020B0503020204020204" pitchFamily="34" charset="-122"/>
                <a:cs typeface="+mn-cs"/>
              </a:rPr>
              <a:t>和                   的数为规格化数。</a:t>
            </a:r>
          </a:p>
          <a:p>
            <a:pPr eaLnBrk="1" hangingPunct="1">
              <a:buSzPct val="70000"/>
            </a:pPr>
            <a:endParaRPr kumimoji="1" lang="zh-CN" altLang="en-US" sz="28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对于</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zh-CN" altLang="en-US" sz="1800" kern="12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f</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2</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000" kern="1200" dirty="0">
                <a:latin typeface="Microsoft YaHei UI" panose="020B0503020204020204" pitchFamily="34" charset="-122"/>
                <a:ea typeface="Microsoft YaHei UI" panose="020B0503020204020204" pitchFamily="34" charset="-122"/>
                <a:cs typeface="+mn-cs"/>
              </a:rPr>
              <a:t>n</a:t>
            </a:r>
            <a:r>
              <a:rPr kumimoji="1" lang="zh-CN" altLang="en-US" sz="2800" kern="1200" dirty="0">
                <a:latin typeface="Microsoft YaHei UI" panose="020B0503020204020204" pitchFamily="34" charset="-122"/>
                <a:ea typeface="Microsoft YaHei UI" panose="020B0503020204020204" pitchFamily="34" charset="-122"/>
                <a:cs typeface="+mn-cs"/>
              </a:rPr>
              <a:t>，其规格化标志是：</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S</a:t>
            </a:r>
            <a:r>
              <a:rPr kumimoji="1" lang="en-US" altLang="zh-CN" sz="2000" kern="1200" dirty="0">
                <a:solidFill>
                  <a:srgbClr val="FF3300"/>
                </a:solidFill>
                <a:latin typeface="Microsoft YaHei UI" panose="020B0503020204020204" pitchFamily="34" charset="-122"/>
                <a:ea typeface="Microsoft YaHei UI" panose="020B0503020204020204" pitchFamily="34" charset="-122"/>
                <a:cs typeface="+mn-cs"/>
              </a:rPr>
              <a:t>f</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⊕S</a:t>
            </a:r>
            <a:r>
              <a:rPr kumimoji="1" lang="en-US" altLang="zh-CN" sz="2000" kern="1200" dirty="0">
                <a:solidFill>
                  <a:srgbClr val="FF3300"/>
                </a:solidFill>
                <a:latin typeface="Microsoft YaHei UI" panose="020B0503020204020204" pitchFamily="34" charset="-122"/>
                <a:ea typeface="Microsoft YaHei UI" panose="020B0503020204020204" pitchFamily="34" charset="-122"/>
                <a:cs typeface="+mn-cs"/>
              </a:rPr>
              <a:t>1</a:t>
            </a:r>
            <a:r>
              <a:rPr kumimoji="1" lang="zh-CN" altLang="en-US" sz="2800" kern="1200" dirty="0">
                <a:solidFill>
                  <a:srgbClr val="FF3300"/>
                </a:solidFill>
                <a:latin typeface="Microsoft YaHei UI" panose="020B0503020204020204" pitchFamily="34" charset="-122"/>
                <a:ea typeface="Microsoft YaHei UI" panose="020B0503020204020204" pitchFamily="34" charset="-122"/>
                <a:cs typeface="+mn-cs"/>
              </a:rPr>
              <a:t>＝</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1</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即：</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zh-CN" altLang="en-US" sz="1800" kern="12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0.1xx…x  </a:t>
            </a:r>
            <a:r>
              <a:rPr kumimoji="1" lang="zh-CN" altLang="en-US" sz="2800" kern="1200" dirty="0">
                <a:latin typeface="Microsoft YaHei UI" panose="020B0503020204020204" pitchFamily="34" charset="-122"/>
                <a:ea typeface="Microsoft YaHei UI" panose="020B0503020204020204" pitchFamily="34" charset="-122"/>
                <a:cs typeface="+mn-cs"/>
              </a:rPr>
              <a:t>或 </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zh-CN" altLang="en-US" sz="1800" kern="12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1.0xx…x</a:t>
            </a:r>
          </a:p>
          <a:p>
            <a:pPr eaLnBrk="1" hangingPunct="1">
              <a:buSzPct val="70000"/>
            </a:pPr>
            <a:endParaRPr kumimoji="1" lang="en-US" altLang="zh-CN" sz="2800" kern="1200" dirty="0">
              <a:latin typeface="Microsoft YaHei UI" panose="020B0503020204020204" pitchFamily="34" charset="-122"/>
              <a:ea typeface="Microsoft YaHei UI" panose="020B0503020204020204" pitchFamily="34" charset="-122"/>
              <a:cs typeface="+mn-cs"/>
            </a:endParaRPr>
          </a:p>
        </p:txBody>
      </p:sp>
      <mc:AlternateContent xmlns:mc="http://schemas.openxmlformats.org/markup-compatibility/2006" xmlns:a14="http://schemas.microsoft.com/office/drawing/2010/main">
        <mc:Choice Requires="a14">
          <p:sp>
            <p:nvSpPr>
              <p:cNvPr id="104451" name="Object 4"/>
              <p:cNvSpPr txBox="1"/>
              <p:nvPr/>
            </p:nvSpPr>
            <p:spPr>
              <a:xfrm>
                <a:off x="5740400" y="1041400"/>
                <a:ext cx="2497138" cy="812800"/>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r>
                        <m:rPr>
                          <m:sty m:val="p"/>
                        </m:rPr>
                        <a:rPr lang="zh-CN" altLang="en-US" i="0">
                          <a:solidFill>
                            <a:srgbClr val="000000"/>
                          </a:solidFill>
                          <a:latin typeface="Cambria Math" panose="02040503050406030204" pitchFamily="18" charset="0"/>
                        </a:rPr>
                        <m:t>S</m:t>
                      </m:r>
                      <m:r>
                        <a:rPr lang="zh-CN" altLang="en-US" i="1">
                          <a:solidFill>
                            <a:srgbClr val="000000"/>
                          </a:solidFill>
                          <a:latin typeface="Cambria Math" panose="02040503050406030204" pitchFamily="18" charset="0"/>
                        </a:rPr>
                        <m:t>&lt;−</m:t>
                      </m:r>
                      <m:f>
                        <m:fPr>
                          <m:ctrlPr>
                            <a:rPr lang="zh-CN" altLang="en-US" i="1">
                              <a:solidFill>
                                <a:srgbClr val="000000"/>
                              </a:solidFill>
                              <a:latin typeface="Cambria Math" panose="02040503050406030204" pitchFamily="18" charset="0"/>
                            </a:rPr>
                          </m:ctrlPr>
                        </m:fPr>
                        <m:num>
                          <m:r>
                            <a:rPr lang="zh-CN" altLang="en-US" i="0">
                              <a:solidFill>
                                <a:srgbClr val="000000"/>
                              </a:solidFill>
                              <a:latin typeface="Cambria Math" panose="02040503050406030204" pitchFamily="18" charset="0"/>
                            </a:rPr>
                            <m:t>1</m:t>
                          </m:r>
                        </m:num>
                        <m:den>
                          <m:r>
                            <a:rPr lang="zh-CN" altLang="en-US" i="0">
                              <a:solidFill>
                                <a:srgbClr val="000000"/>
                              </a:solidFill>
                              <a:latin typeface="Cambria Math" panose="02040503050406030204" pitchFamily="18" charset="0"/>
                            </a:rPr>
                            <m:t>2</m:t>
                          </m:r>
                        </m:den>
                      </m:f>
                    </m:oMath>
                  </m:oMathPara>
                </a14:m>
                <a:endParaRPr lang="zh-CN" altLang="en-US" dirty="0"/>
              </a:p>
            </p:txBody>
          </p:sp>
        </mc:Choice>
        <mc:Fallback xmlns="">
          <p:sp>
            <p:nvSpPr>
              <p:cNvPr id="104451" name="Object 4"/>
              <p:cNvSpPr txBox="1">
                <a:spLocks noRot="1" noChangeAspect="1" noMove="1" noResize="1" noEditPoints="1" noAdjustHandles="1" noChangeArrowheads="1" noChangeShapeType="1" noTextEdit="1"/>
              </p:cNvSpPr>
              <p:nvPr/>
            </p:nvSpPr>
            <p:spPr>
              <a:xfrm>
                <a:off x="5740400" y="1041400"/>
                <a:ext cx="2497138" cy="812800"/>
              </a:xfrm>
              <a:prstGeom prst="rect">
                <a:avLst/>
              </a:prstGeom>
              <a:blipFill rotWithShape="1">
                <a:blip r:embed="rId2"/>
                <a:stretch>
                  <a:fillRect r="13"/>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452" name="Object 5"/>
              <p:cNvSpPr txBox="1"/>
              <p:nvPr/>
            </p:nvSpPr>
            <p:spPr>
              <a:xfrm>
                <a:off x="1473200" y="1955800"/>
                <a:ext cx="1865313" cy="812800"/>
              </a:xfrm>
              <a:prstGeom prst="rect">
                <a:avLst/>
              </a:prstGeom>
              <a:noFill/>
              <a:ln w="38100">
                <a:noFill/>
                <a:miter/>
              </a:ln>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0">
                              <a:solidFill>
                                <a:srgbClr val="000000"/>
                              </a:solidFill>
                              <a:latin typeface="Cambria Math" panose="02040503050406030204" pitchFamily="18" charset="0"/>
                            </a:rPr>
                            <m:t>1</m:t>
                          </m:r>
                        </m:num>
                        <m:den>
                          <m:r>
                            <a:rPr lang="zh-CN" altLang="en-US" i="0">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S</m:t>
                      </m:r>
                      <m:r>
                        <a:rPr lang="zh-CN" altLang="en-US" i="1">
                          <a:solidFill>
                            <a:srgbClr val="000000"/>
                          </a:solidFill>
                          <a:latin typeface="Cambria Math" panose="02040503050406030204" pitchFamily="18" charset="0"/>
                        </a:rPr>
                        <m:t>&lt;1</m:t>
                      </m:r>
                    </m:oMath>
                  </m:oMathPara>
                </a14:m>
                <a:endParaRPr lang="zh-CN" altLang="en-US" dirty="0"/>
              </a:p>
            </p:txBody>
          </p:sp>
        </mc:Choice>
        <mc:Fallback xmlns="">
          <p:sp>
            <p:nvSpPr>
              <p:cNvPr id="104452" name="Object 5"/>
              <p:cNvSpPr txBox="1">
                <a:spLocks noRot="1" noChangeAspect="1" noMove="1" noResize="1" noEditPoints="1" noAdjustHandles="1" noChangeArrowheads="1" noChangeShapeType="1" noTextEdit="1"/>
              </p:cNvSpPr>
              <p:nvPr/>
            </p:nvSpPr>
            <p:spPr>
              <a:xfrm>
                <a:off x="1473200" y="1955800"/>
                <a:ext cx="1865313" cy="812800"/>
              </a:xfrm>
              <a:prstGeom prst="rect">
                <a:avLst/>
              </a:prstGeom>
              <a:blipFill rotWithShape="1">
                <a:blip r:embed="rId3"/>
                <a:stretch>
                  <a:fillRect r="17"/>
                </a:stretch>
              </a:blipFill>
              <a:ln w="38100">
                <a:noFill/>
                <a:miter/>
              </a:ln>
            </p:spPr>
            <p:txBody>
              <a:bodyPr/>
              <a:lstStyle/>
              <a:p>
                <a:r>
                  <a:rPr lang="zh-CN" altLang="en-US">
                    <a:noFill/>
                  </a:rPr>
                  <a:t> </a:t>
                </a:r>
              </a:p>
            </p:txBody>
          </p:sp>
        </mc:Fallback>
      </mc:AlternateContent>
      <p:sp>
        <p:nvSpPr>
          <p:cNvPr id="104453"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29</a:t>
            </a:fld>
            <a:endParaRPr lang="en-US" altLang="zh-CN" sz="1400" dirty="0">
              <a:latin typeface="Arial" panose="020B0604020202020204" pitchFamily="34" charset="0"/>
              <a:ea typeface="宋体" panose="02010600030101010101" pitchFamily="2" charset="-122"/>
            </a:endParaRPr>
          </a:p>
        </p:txBody>
      </p:sp>
      <p:sp>
        <p:nvSpPr>
          <p:cNvPr id="453639" name="Text Box 7"/>
          <p:cNvSpPr txBox="1"/>
          <p:nvPr/>
        </p:nvSpPr>
        <p:spPr>
          <a:xfrm>
            <a:off x="467360" y="4654550"/>
            <a:ext cx="8534400" cy="1557338"/>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例：</a:t>
            </a:r>
          </a:p>
          <a:p>
            <a:pPr marL="0" lvl="0" indent="0" eaLnBrk="1" hangingPunct="1">
              <a:buSzTx/>
              <a:buFontTx/>
              <a:buNone/>
            </a:pPr>
            <a:r>
              <a:rPr lang="en-US" altLang="zh-CN" sz="2800" dirty="0">
                <a:latin typeface="Microsoft YaHei UI" panose="020B0503020204020204" pitchFamily="34" charset="-122"/>
                <a:ea typeface="Microsoft YaHei UI" panose="020B0503020204020204" pitchFamily="34" charset="-122"/>
              </a:rPr>
              <a:t>[S]</a:t>
            </a:r>
            <a:r>
              <a:rPr lang="zh-CN" altLang="en-US" sz="18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0.1101101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[S]</a:t>
            </a:r>
            <a:r>
              <a:rPr lang="zh-CN" altLang="en-US" sz="18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1.0101101 </a:t>
            </a:r>
            <a:r>
              <a:rPr lang="zh-CN" altLang="en-US" sz="2800" dirty="0">
                <a:latin typeface="Microsoft YaHei UI" panose="020B0503020204020204" pitchFamily="34" charset="-122"/>
                <a:ea typeface="Microsoft YaHei UI" panose="020B0503020204020204" pitchFamily="34" charset="-122"/>
              </a:rPr>
              <a:t>是规格化数</a:t>
            </a:r>
          </a:p>
          <a:p>
            <a:pPr marL="0" lvl="0" indent="0" eaLnBrk="1" hangingPunct="1">
              <a:buSzTx/>
              <a:buFontTx/>
              <a:buNone/>
            </a:pPr>
            <a:r>
              <a:rPr lang="en-US" altLang="zh-CN" sz="2800" dirty="0">
                <a:latin typeface="Microsoft YaHei UI" panose="020B0503020204020204" pitchFamily="34" charset="-122"/>
                <a:ea typeface="Microsoft YaHei UI" panose="020B0503020204020204" pitchFamily="34" charset="-122"/>
              </a:rPr>
              <a:t>[S]</a:t>
            </a:r>
            <a:r>
              <a:rPr lang="zh-CN" altLang="en-US" sz="18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0.0101101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[S]</a:t>
            </a:r>
            <a:r>
              <a:rPr lang="zh-CN" altLang="en-US" sz="18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1.1101101 </a:t>
            </a:r>
            <a:r>
              <a:rPr lang="zh-CN" altLang="en-US" sz="2800" dirty="0">
                <a:latin typeface="Microsoft YaHei UI" panose="020B0503020204020204" pitchFamily="34" charset="-122"/>
                <a:ea typeface="Microsoft YaHei UI" panose="020B0503020204020204" pitchFamily="34" charset="-122"/>
              </a:rPr>
              <a:t>不是规格化数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6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26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261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453639"/>
                                        </p:tgtEl>
                                        <p:attrNameLst>
                                          <p:attrName>style.visibility</p:attrName>
                                        </p:attrNameLst>
                                      </p:cBhvr>
                                      <p:to>
                                        <p:strVal val="visible"/>
                                      </p:to>
                                    </p:set>
                                    <p:animEffect transition="in" filter="barn(outHorizontal)">
                                      <p:cBhvr>
                                        <p:cTn id="15" dur="500"/>
                                        <p:tgtEl>
                                          <p:spTgt spid="453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C869274-F028-4507-8C59-CD8F5EDB8AE9}"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170" name="Rectangle 4"/>
          <p:cNvSpPr>
            <a:spLocks noGrp="1"/>
          </p:cNvSpPr>
          <p:nvPr>
            <p:ph type="title"/>
          </p:nvPr>
        </p:nvSpPr>
        <p:spPr>
          <a:xfrm>
            <a:off x="331788" y="390525"/>
            <a:ext cx="8335962" cy="1143000"/>
          </a:xfrm>
        </p:spPr>
        <p:txBody>
          <a:bodyPr vert="horz" wrap="square" lIns="91440" tIns="45720" rIns="91440" bIns="45720" anchor="ctr" anchorCtr="0"/>
          <a:lstStyle/>
          <a:p>
            <a:r>
              <a:rPr kumimoji="1" lang="zh-CN" altLang="en-US" sz="4000" kern="1200" dirty="0">
                <a:latin typeface="Microsoft YaHei UI" panose="020B0503020204020204" pitchFamily="34" charset="-122"/>
                <a:ea typeface="Microsoft YaHei UI" panose="020B0503020204020204" pitchFamily="34" charset="-122"/>
                <a:cs typeface="+mj-cs"/>
              </a:rPr>
              <a:t>一、考试安排</a:t>
            </a:r>
          </a:p>
        </p:txBody>
      </p:sp>
      <p:sp>
        <p:nvSpPr>
          <p:cNvPr id="7171" name="Rectangle 9"/>
          <p:cNvSpPr/>
          <p:nvPr/>
        </p:nvSpPr>
        <p:spPr>
          <a:xfrm>
            <a:off x="899795" y="1844675"/>
            <a:ext cx="8213725" cy="4913313"/>
          </a:xfrm>
          <a:prstGeom prst="rect">
            <a:avLst/>
          </a:prstGeom>
          <a:noFill/>
          <a:ln w="9525">
            <a:noFill/>
          </a:ln>
        </p:spPr>
        <p:txBody>
          <a:bodyPr anchor="t" anchorCtr="0"/>
          <a:lstStyle/>
          <a:p>
            <a:pPr eaLnBrk="0" hangingPunct="0">
              <a:spcBef>
                <a:spcPts val="600"/>
              </a:spcBef>
              <a:buClrTx/>
              <a:buFontTx/>
            </a:pPr>
            <a:r>
              <a:rPr lang="zh-CN" altLang="en-US" sz="3600" dirty="0">
                <a:solidFill>
                  <a:schemeClr val="tx2"/>
                </a:solidFill>
                <a:latin typeface="Microsoft YaHei UI" panose="020B0503020204020204" pitchFamily="34" charset="-122"/>
                <a:ea typeface="Microsoft YaHei UI" panose="020B0503020204020204" pitchFamily="34" charset="-122"/>
              </a:rPr>
              <a:t>闭卷考试</a:t>
            </a:r>
          </a:p>
          <a:p>
            <a:pPr eaLnBrk="0" hangingPunct="0">
              <a:spcBef>
                <a:spcPts val="600"/>
              </a:spcBef>
              <a:buClrTx/>
              <a:buFontTx/>
            </a:pPr>
            <a:r>
              <a:rPr lang="zh-CN" altLang="en-US" sz="3200" dirty="0">
                <a:solidFill>
                  <a:srgbClr val="FF0000"/>
                </a:solidFill>
                <a:latin typeface="Microsoft YaHei UI" panose="020B0503020204020204" pitchFamily="34" charset="-122"/>
                <a:ea typeface="Microsoft YaHei UI" panose="020B0503020204020204" pitchFamily="34" charset="-122"/>
              </a:rPr>
              <a:t>考试纪律</a:t>
            </a:r>
            <a:endParaRPr lang="en-US" altLang="zh-CN" sz="3200" dirty="0">
              <a:solidFill>
                <a:srgbClr val="FF0000"/>
              </a:solidFill>
              <a:latin typeface="Microsoft YaHei UI" panose="020B0503020204020204" pitchFamily="34" charset="-122"/>
              <a:ea typeface="Microsoft YaHei UI" panose="020B0503020204020204" pitchFamily="34" charset="-122"/>
            </a:endParaRPr>
          </a:p>
          <a:p>
            <a:pPr marL="1143000" lvl="2" indent="-228600" algn="l" rtl="0" eaLnBrk="0" fontAlgn="base" hangingPunct="0">
              <a:spcBef>
                <a:spcPts val="600"/>
              </a:spcBef>
              <a:spcAft>
                <a:spcPct val="0"/>
              </a:spcAft>
              <a:buNone/>
            </a:pPr>
            <a:r>
              <a:rPr lang="zh-CN" altLang="en-US" sz="3200" dirty="0">
                <a:solidFill>
                  <a:srgbClr val="FF0000"/>
                </a:solidFill>
                <a:latin typeface="Microsoft YaHei UI" panose="020B0503020204020204" pitchFamily="34" charset="-122"/>
                <a:ea typeface="Microsoft YaHei UI" panose="020B0503020204020204" pitchFamily="34" charset="-122"/>
              </a:rPr>
              <a:t> 南京工业大学</a:t>
            </a:r>
            <a:endParaRPr lang="en-US" altLang="zh-CN" sz="3200" dirty="0">
              <a:solidFill>
                <a:srgbClr val="FF0000"/>
              </a:solidFill>
              <a:latin typeface="Microsoft YaHei UI" panose="020B0503020204020204" pitchFamily="34" charset="-122"/>
              <a:ea typeface="Microsoft YaHei UI" panose="020B0503020204020204" pitchFamily="34" charset="-122"/>
            </a:endParaRPr>
          </a:p>
          <a:p>
            <a:pPr marL="1143000" lvl="2" indent="-228600" algn="l" rtl="0" eaLnBrk="0" fontAlgn="base" hangingPunct="0">
              <a:spcBef>
                <a:spcPts val="600"/>
              </a:spcBef>
              <a:spcAft>
                <a:spcPct val="0"/>
              </a:spcAft>
              <a:buNone/>
            </a:pPr>
            <a:r>
              <a:rPr lang="en-US" altLang="zh-CN" sz="3200" dirty="0">
                <a:solidFill>
                  <a:srgbClr val="FF0000"/>
                </a:solidFill>
                <a:latin typeface="Microsoft YaHei UI" panose="020B0503020204020204" pitchFamily="34" charset="-122"/>
                <a:ea typeface="Microsoft YaHei UI" panose="020B0503020204020204" pitchFamily="34" charset="-122"/>
              </a:rPr>
              <a:t>《</a:t>
            </a:r>
            <a:r>
              <a:rPr lang="zh-CN" altLang="en-US" sz="3200" dirty="0">
                <a:solidFill>
                  <a:srgbClr val="FF0000"/>
                </a:solidFill>
                <a:latin typeface="Microsoft YaHei UI" panose="020B0503020204020204" pitchFamily="34" charset="-122"/>
                <a:ea typeface="Microsoft YaHei UI" panose="020B0503020204020204" pitchFamily="34" charset="-122"/>
              </a:rPr>
              <a:t>考试违规行为性质的认定依据</a:t>
            </a:r>
            <a:r>
              <a:rPr lang="en-US" altLang="zh-CN" sz="3200" dirty="0">
                <a:solidFill>
                  <a:srgbClr val="FF0000"/>
                </a:solidFill>
                <a:latin typeface="Microsoft YaHei UI" panose="020B0503020204020204" pitchFamily="34" charset="-122"/>
                <a:ea typeface="Microsoft YaHei UI" panose="020B0503020204020204" pitchFamily="34" charset="-12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en-US" altLang="zh-CN" kern="1200" dirty="0">
                <a:latin typeface="Microsoft YaHei UI" panose="020B0503020204020204" pitchFamily="34" charset="-122"/>
                <a:ea typeface="Microsoft YaHei UI" panose="020B0503020204020204" pitchFamily="34" charset="-122"/>
                <a:cs typeface="+mj-cs"/>
              </a:rPr>
              <a:t> 2.7.2  </a:t>
            </a:r>
            <a:r>
              <a:rPr kumimoji="1" lang="zh-CN" altLang="en-US" kern="1200" dirty="0">
                <a:latin typeface="Microsoft YaHei UI" panose="020B0503020204020204" pitchFamily="34" charset="-122"/>
                <a:ea typeface="Microsoft YaHei UI" panose="020B0503020204020204" pitchFamily="34" charset="-122"/>
                <a:cs typeface="+mj-cs"/>
              </a:rPr>
              <a:t>奇偶校验码</a:t>
            </a:r>
          </a:p>
        </p:txBody>
      </p:sp>
      <p:sp>
        <p:nvSpPr>
          <p:cNvPr id="507907" name="Rectangle 3"/>
          <p:cNvSpPr>
            <a:spLocks noGrp="1"/>
          </p:cNvSpPr>
          <p:nvPr>
            <p:ph idx="1"/>
          </p:nvPr>
        </p:nvSpPr>
        <p:spPr>
          <a:xfrm>
            <a:off x="533400" y="1143000"/>
            <a:ext cx="8153400" cy="5410200"/>
          </a:xfrm>
        </p:spPr>
        <p:txBody>
          <a:bodyPr vert="horz" wrap="square" lIns="91440" tIns="45720" rIns="91440" bIns="45720" anchor="t" anchorCtr="0"/>
          <a:lstStyle/>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奇偶校验码是一种最简单、最常用的校验码，广泛用于主存的读写校验或</a:t>
            </a:r>
            <a:r>
              <a:rPr kumimoji="1" lang="en-US" altLang="zh-CN" sz="2800" kern="1200" dirty="0">
                <a:latin typeface="Microsoft YaHei UI" panose="020B0503020204020204" pitchFamily="34" charset="-122"/>
                <a:ea typeface="Microsoft YaHei UI" panose="020B0503020204020204" pitchFamily="34" charset="-122"/>
                <a:cs typeface="+mn-cs"/>
              </a:rPr>
              <a:t>ASCII</a:t>
            </a:r>
            <a:r>
              <a:rPr kumimoji="1" lang="zh-CN" altLang="en-US" sz="2800" kern="1200" dirty="0">
                <a:latin typeface="Microsoft YaHei UI" panose="020B0503020204020204" pitchFamily="34" charset="-122"/>
                <a:ea typeface="Microsoft YaHei UI" panose="020B0503020204020204" pitchFamily="34" charset="-122"/>
                <a:cs typeface="+mn-cs"/>
              </a:rPr>
              <a:t>码字符传送过程中的检查。</a:t>
            </a:r>
          </a:p>
          <a:p>
            <a:pPr eaLnBrk="1" hangingPunct="1">
              <a:lnSpc>
                <a:spcPct val="90000"/>
              </a:lnSpc>
              <a:buSzPct val="70000"/>
            </a:pPr>
            <a:r>
              <a:rPr kumimoji="1" lang="en-US" altLang="zh-CN" kern="1200" dirty="0">
                <a:latin typeface="Microsoft YaHei UI" panose="020B0503020204020204" pitchFamily="34" charset="-122"/>
                <a:ea typeface="Microsoft YaHei UI" panose="020B0503020204020204" pitchFamily="34" charset="-122"/>
                <a:cs typeface="+mn-cs"/>
              </a:rPr>
              <a:t>1. </a:t>
            </a:r>
            <a:r>
              <a:rPr kumimoji="1" lang="zh-CN" altLang="en-US" kern="1200" dirty="0">
                <a:latin typeface="Microsoft YaHei UI" panose="020B0503020204020204" pitchFamily="34" charset="-122"/>
                <a:ea typeface="Microsoft YaHei UI" panose="020B0503020204020204" pitchFamily="34" charset="-122"/>
                <a:cs typeface="+mn-cs"/>
              </a:rPr>
              <a:t>奇偶校验码的编码方法</a:t>
            </a:r>
            <a:r>
              <a:rPr kumimoji="1" lang="zh-CN" altLang="en-US" sz="2800" kern="1200" dirty="0">
                <a:latin typeface="Microsoft YaHei UI" panose="020B0503020204020204" pitchFamily="34" charset="-122"/>
                <a:ea typeface="Microsoft YaHei UI" panose="020B0503020204020204" pitchFamily="34" charset="-122"/>
                <a:cs typeface="+mn-cs"/>
              </a:rPr>
              <a:t> </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在</a:t>
            </a:r>
            <a:r>
              <a:rPr kumimoji="1" lang="en-US" altLang="zh-CN" sz="2800" kern="1200" dirty="0">
                <a:latin typeface="Microsoft YaHei UI" panose="020B0503020204020204" pitchFamily="34" charset="-122"/>
                <a:ea typeface="Microsoft YaHei UI" panose="020B0503020204020204" pitchFamily="34" charset="-122"/>
                <a:cs typeface="+mn-cs"/>
              </a:rPr>
              <a:t>n</a:t>
            </a:r>
            <a:r>
              <a:rPr kumimoji="1" lang="zh-CN" altLang="en-US" sz="2800" kern="1200" dirty="0">
                <a:latin typeface="Microsoft YaHei UI" panose="020B0503020204020204" pitchFamily="34" charset="-122"/>
                <a:ea typeface="Microsoft YaHei UI" panose="020B0503020204020204" pitchFamily="34" charset="-122"/>
                <a:cs typeface="+mn-cs"/>
              </a:rPr>
              <a:t>位有效信息位上增加</a:t>
            </a:r>
            <a:r>
              <a:rPr kumimoji="1" lang="zh-CN" altLang="en-US" sz="2800" kern="1200" dirty="0">
                <a:solidFill>
                  <a:srgbClr val="FF3300"/>
                </a:solidFill>
                <a:latin typeface="Microsoft YaHei UI" panose="020B0503020204020204" pitchFamily="34" charset="-122"/>
                <a:ea typeface="Microsoft YaHei UI" panose="020B0503020204020204" pitchFamily="34" charset="-122"/>
                <a:cs typeface="+mn-cs"/>
              </a:rPr>
              <a:t>一个</a:t>
            </a:r>
            <a:r>
              <a:rPr kumimoji="1" lang="zh-CN" altLang="en-US" sz="2800" kern="1200" dirty="0">
                <a:latin typeface="Microsoft YaHei UI" panose="020B0503020204020204" pitchFamily="34" charset="-122"/>
                <a:ea typeface="Microsoft YaHei UI" panose="020B0503020204020204" pitchFamily="34" charset="-122"/>
                <a:cs typeface="+mn-cs"/>
              </a:rPr>
              <a:t>二进制位作为校验位</a:t>
            </a:r>
            <a:r>
              <a:rPr kumimoji="1" lang="en-US" altLang="zh-CN" sz="2800" kern="1200" dirty="0">
                <a:latin typeface="Microsoft YaHei UI" panose="020B0503020204020204" pitchFamily="34" charset="-122"/>
                <a:ea typeface="Microsoft YaHei UI" panose="020B0503020204020204" pitchFamily="34" charset="-122"/>
                <a:cs typeface="+mn-cs"/>
              </a:rPr>
              <a:t>P</a:t>
            </a:r>
            <a:r>
              <a:rPr kumimoji="1" lang="zh-CN" altLang="en-US" sz="2800" kern="1200" dirty="0">
                <a:latin typeface="Microsoft YaHei UI" panose="020B0503020204020204" pitchFamily="34" charset="-122"/>
                <a:ea typeface="Microsoft YaHei UI" panose="020B0503020204020204" pitchFamily="34" charset="-122"/>
                <a:cs typeface="+mn-cs"/>
              </a:rPr>
              <a:t>，构成</a:t>
            </a:r>
            <a:r>
              <a:rPr kumimoji="1" lang="en-US" altLang="zh-CN" sz="2800" kern="1200" dirty="0">
                <a:latin typeface="Microsoft YaHei UI" panose="020B0503020204020204" pitchFamily="34" charset="-122"/>
                <a:ea typeface="Microsoft YaHei UI" panose="020B0503020204020204" pitchFamily="34" charset="-122"/>
                <a:cs typeface="+mn-cs"/>
              </a:rPr>
              <a:t>n</a:t>
            </a:r>
            <a:r>
              <a:rPr kumimoji="1" lang="zh-CN" altLang="en-US" sz="2800" kern="1200" dirty="0">
                <a:latin typeface="Microsoft YaHei UI" panose="020B0503020204020204" pitchFamily="34" charset="-122"/>
                <a:ea typeface="Microsoft YaHei UI" panose="020B0503020204020204" pitchFamily="34" charset="-122"/>
                <a:cs typeface="+mn-cs"/>
              </a:rPr>
              <a:t>十</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位的奇偶校验码。</a:t>
            </a:r>
          </a:p>
          <a:p>
            <a:pPr eaLnBrk="1" hangingPunct="1">
              <a:lnSpc>
                <a:spcPct val="90000"/>
              </a:lnSpc>
              <a:buSzPct val="70000"/>
            </a:pPr>
            <a:r>
              <a:rPr kumimoji="1" lang="zh-CN" altLang="en-US" sz="2800" kern="1200" dirty="0">
                <a:solidFill>
                  <a:srgbClr val="FF3300"/>
                </a:solidFill>
                <a:latin typeface="Microsoft YaHei UI" panose="020B0503020204020204" pitchFamily="34" charset="-122"/>
                <a:ea typeface="Microsoft YaHei UI" panose="020B0503020204020204" pitchFamily="34" charset="-122"/>
                <a:cs typeface="+mn-cs"/>
              </a:rPr>
              <a:t>奇校验</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Odd</a:t>
            </a:r>
            <a:r>
              <a:rPr kumimoji="1" lang="zh-CN" altLang="en-US" sz="2800" kern="1200" dirty="0">
                <a:latin typeface="Microsoft YaHei UI" panose="020B0503020204020204" pitchFamily="34" charset="-122"/>
                <a:ea typeface="Microsoft YaHei UI" panose="020B0503020204020204" pitchFamily="34" charset="-122"/>
                <a:cs typeface="+mn-cs"/>
              </a:rPr>
              <a:t>：校验位</a:t>
            </a:r>
            <a:r>
              <a:rPr kumimoji="1" lang="en-US" altLang="zh-CN" sz="2800" kern="1200" dirty="0">
                <a:latin typeface="Microsoft YaHei UI" panose="020B0503020204020204" pitchFamily="34" charset="-122"/>
                <a:ea typeface="Microsoft YaHei UI" panose="020B0503020204020204" pitchFamily="34" charset="-122"/>
                <a:cs typeface="+mn-cs"/>
              </a:rPr>
              <a:t>P</a:t>
            </a:r>
            <a:r>
              <a:rPr kumimoji="1" lang="zh-CN" altLang="en-US" sz="2800" kern="1200" dirty="0">
                <a:latin typeface="Microsoft YaHei UI" panose="020B0503020204020204" pitchFamily="34" charset="-122"/>
                <a:ea typeface="Microsoft YaHei UI" panose="020B0503020204020204" pitchFamily="34" charset="-122"/>
                <a:cs typeface="+mn-cs"/>
              </a:rPr>
              <a:t>的取值（</a:t>
            </a:r>
            <a:r>
              <a:rPr kumimoji="1" lang="en-US" altLang="zh-CN" sz="28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或</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）使</a:t>
            </a:r>
            <a:r>
              <a:rPr kumimoji="1" lang="en-US" altLang="zh-CN" sz="2800" kern="1200" dirty="0">
                <a:latin typeface="Microsoft YaHei UI" panose="020B0503020204020204" pitchFamily="34" charset="-122"/>
                <a:ea typeface="Microsoft YaHei UI" panose="020B0503020204020204" pitchFamily="34" charset="-122"/>
                <a:cs typeface="+mn-cs"/>
              </a:rPr>
              <a:t>n</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位的奇偶校验码中“</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的个数为奇数</a:t>
            </a:r>
          </a:p>
          <a:p>
            <a:pPr eaLnBrk="1" hangingPunct="1">
              <a:lnSpc>
                <a:spcPct val="90000"/>
              </a:lnSpc>
              <a:buSzPct val="70000"/>
            </a:pPr>
            <a:r>
              <a:rPr kumimoji="1" lang="zh-CN" altLang="en-US" sz="2800" kern="1200" dirty="0">
                <a:solidFill>
                  <a:srgbClr val="FF3300"/>
                </a:solidFill>
                <a:latin typeface="Microsoft YaHei UI" panose="020B0503020204020204" pitchFamily="34" charset="-122"/>
                <a:ea typeface="Microsoft YaHei UI" panose="020B0503020204020204" pitchFamily="34" charset="-122"/>
                <a:cs typeface="+mn-cs"/>
              </a:rPr>
              <a:t>偶校验</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Even</a:t>
            </a:r>
            <a:r>
              <a:rPr kumimoji="1" lang="zh-CN" altLang="en-US" sz="2800" kern="1200" dirty="0">
                <a:latin typeface="Microsoft YaHei UI" panose="020B0503020204020204" pitchFamily="34" charset="-122"/>
                <a:ea typeface="Microsoft YaHei UI" panose="020B0503020204020204" pitchFamily="34" charset="-122"/>
                <a:cs typeface="+mn-cs"/>
              </a:rPr>
              <a:t>：校验位</a:t>
            </a:r>
            <a:r>
              <a:rPr kumimoji="1" lang="en-US" altLang="zh-CN" sz="2800" kern="1200" dirty="0">
                <a:latin typeface="Microsoft YaHei UI" panose="020B0503020204020204" pitchFamily="34" charset="-122"/>
                <a:ea typeface="Microsoft YaHei UI" panose="020B0503020204020204" pitchFamily="34" charset="-122"/>
                <a:cs typeface="+mn-cs"/>
              </a:rPr>
              <a:t>P</a:t>
            </a:r>
            <a:r>
              <a:rPr kumimoji="1" lang="zh-CN" altLang="en-US" sz="2800" kern="1200" dirty="0">
                <a:latin typeface="Microsoft YaHei UI" panose="020B0503020204020204" pitchFamily="34" charset="-122"/>
                <a:ea typeface="Microsoft YaHei UI" panose="020B0503020204020204" pitchFamily="34" charset="-122"/>
                <a:cs typeface="+mn-cs"/>
              </a:rPr>
              <a:t>的取值（</a:t>
            </a:r>
            <a:r>
              <a:rPr kumimoji="1" lang="en-US" altLang="zh-CN" sz="28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或</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）使</a:t>
            </a:r>
            <a:r>
              <a:rPr kumimoji="1" lang="en-US" altLang="zh-CN" sz="2800" kern="1200" dirty="0">
                <a:latin typeface="Microsoft YaHei UI" panose="020B0503020204020204" pitchFamily="34" charset="-122"/>
                <a:ea typeface="Microsoft YaHei UI" panose="020B0503020204020204" pitchFamily="34" charset="-122"/>
                <a:cs typeface="+mn-cs"/>
              </a:rPr>
              <a:t>n</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位的奇偶校验码中“</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的个数为偶数。</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校验位的位置在有效信息位的</a:t>
            </a:r>
            <a:r>
              <a:rPr kumimoji="1" lang="zh-CN" altLang="en-US" sz="2800" kern="1200" dirty="0">
                <a:solidFill>
                  <a:srgbClr val="FF3300"/>
                </a:solidFill>
                <a:latin typeface="Microsoft YaHei UI" panose="020B0503020204020204" pitchFamily="34" charset="-122"/>
                <a:ea typeface="Microsoft YaHei UI" panose="020B0503020204020204" pitchFamily="34" charset="-122"/>
                <a:cs typeface="+mn-cs"/>
              </a:rPr>
              <a:t>最高位之前</a:t>
            </a:r>
            <a:r>
              <a:rPr kumimoji="1" lang="zh-CN" altLang="en-US" sz="2800" kern="1200" dirty="0">
                <a:latin typeface="Microsoft YaHei UI" panose="020B0503020204020204" pitchFamily="34" charset="-122"/>
                <a:ea typeface="Microsoft YaHei UI" panose="020B0503020204020204" pitchFamily="34" charset="-122"/>
                <a:cs typeface="+mn-cs"/>
              </a:rPr>
              <a:t>或者在</a:t>
            </a:r>
            <a:r>
              <a:rPr kumimoji="1" lang="zh-CN" altLang="en-US" sz="2800" kern="1200" dirty="0">
                <a:solidFill>
                  <a:srgbClr val="FF3300"/>
                </a:solidFill>
                <a:latin typeface="Microsoft YaHei UI" panose="020B0503020204020204" pitchFamily="34" charset="-122"/>
                <a:ea typeface="Microsoft YaHei UI" panose="020B0503020204020204" pitchFamily="34" charset="-122"/>
                <a:cs typeface="+mn-cs"/>
              </a:rPr>
              <a:t>最低位之后</a:t>
            </a:r>
            <a:r>
              <a:rPr kumimoji="1" lang="zh-CN" altLang="en-US" sz="2800" kern="1200" dirty="0">
                <a:latin typeface="Microsoft YaHei UI" panose="020B0503020204020204" pitchFamily="34" charset="-122"/>
                <a:ea typeface="Microsoft YaHei UI" panose="020B0503020204020204" pitchFamily="34" charset="-122"/>
                <a:cs typeface="+mn-cs"/>
              </a:rPr>
              <a:t>。</a:t>
            </a:r>
          </a:p>
        </p:txBody>
      </p:sp>
      <p:sp>
        <p:nvSpPr>
          <p:cNvPr id="193540"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30</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79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79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7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p:cNvSpPr>
          <p:nvPr>
            <p:ph idx="1"/>
          </p:nvPr>
        </p:nvSpPr>
        <p:spPr>
          <a:xfrm>
            <a:off x="685800" y="533400"/>
            <a:ext cx="8001000" cy="54102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例：设</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6</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5</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4</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3</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2</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为</a:t>
            </a:r>
            <a:r>
              <a:rPr kumimoji="1" lang="en-US" altLang="zh-CN" sz="2800" kern="1200" dirty="0">
                <a:latin typeface="Microsoft YaHei UI" panose="020B0503020204020204" pitchFamily="34" charset="-122"/>
                <a:ea typeface="Microsoft YaHei UI" panose="020B0503020204020204" pitchFamily="34" charset="-122"/>
                <a:cs typeface="+mn-cs"/>
              </a:rPr>
              <a:t>7</a:t>
            </a:r>
            <a:r>
              <a:rPr kumimoji="1" lang="zh-CN" altLang="en-US" sz="2800" kern="1200" dirty="0">
                <a:latin typeface="Microsoft YaHei UI" panose="020B0503020204020204" pitchFamily="34" charset="-122"/>
                <a:ea typeface="Microsoft YaHei UI" panose="020B0503020204020204" pitchFamily="34" charset="-122"/>
                <a:cs typeface="+mn-cs"/>
              </a:rPr>
              <a:t>位有效信息，加一个校验位</a:t>
            </a:r>
            <a:r>
              <a:rPr kumimoji="1" lang="en-US" altLang="zh-CN" sz="2800" kern="1200" dirty="0">
                <a:latin typeface="Microsoft YaHei UI" panose="020B0503020204020204" pitchFamily="34" charset="-122"/>
                <a:ea typeface="Microsoft YaHei UI" panose="020B0503020204020204" pitchFamily="34" charset="-122"/>
                <a:cs typeface="+mn-cs"/>
              </a:rPr>
              <a:t>P</a:t>
            </a:r>
            <a:r>
              <a:rPr kumimoji="1" lang="zh-CN" altLang="en-US" sz="2800" kern="1200" dirty="0">
                <a:latin typeface="Microsoft YaHei UI" panose="020B0503020204020204" pitchFamily="34" charset="-122"/>
                <a:ea typeface="Microsoft YaHei UI" panose="020B0503020204020204" pitchFamily="34" charset="-122"/>
                <a:cs typeface="+mn-cs"/>
              </a:rPr>
              <a:t>，构成</a:t>
            </a:r>
            <a:r>
              <a:rPr kumimoji="1" lang="en-US" altLang="zh-CN" sz="2800" kern="1200" dirty="0">
                <a:latin typeface="Microsoft YaHei UI" panose="020B0503020204020204" pitchFamily="34" charset="-122"/>
                <a:ea typeface="Microsoft YaHei UI" panose="020B0503020204020204" pitchFamily="34" charset="-122"/>
                <a:cs typeface="+mn-cs"/>
              </a:rPr>
              <a:t>8</a:t>
            </a:r>
            <a:r>
              <a:rPr kumimoji="1" lang="zh-CN" altLang="en-US" sz="2800" kern="1200" dirty="0">
                <a:latin typeface="Microsoft YaHei UI" panose="020B0503020204020204" pitchFamily="34" charset="-122"/>
                <a:ea typeface="Microsoft YaHei UI" panose="020B0503020204020204" pitchFamily="34" charset="-122"/>
                <a:cs typeface="+mn-cs"/>
              </a:rPr>
              <a:t>位的奇偶校验码为：</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6</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5</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4</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3</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2</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0</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P</a:t>
            </a:r>
            <a:r>
              <a:rPr kumimoji="1" lang="en-US" altLang="zh-CN" sz="2800" kern="1200" dirty="0">
                <a:latin typeface="Microsoft YaHei UI" panose="020B0503020204020204" pitchFamily="34" charset="-122"/>
                <a:ea typeface="Microsoft YaHei UI" panose="020B0503020204020204" pitchFamily="34" charset="-122"/>
                <a:cs typeface="+mn-cs"/>
              </a:rPr>
              <a:t> </a:t>
            </a:r>
            <a:r>
              <a:rPr kumimoji="1" lang="zh-CN" altLang="en-US" sz="2800" kern="1200" dirty="0">
                <a:latin typeface="Microsoft YaHei UI" panose="020B0503020204020204" pitchFamily="34" charset="-122"/>
                <a:ea typeface="Microsoft YaHei UI" panose="020B0503020204020204" pitchFamily="34" charset="-122"/>
                <a:cs typeface="+mn-cs"/>
              </a:rPr>
              <a:t>或 </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P</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6</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5</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4</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3</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2</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0</a:t>
            </a:r>
            <a:endParaRPr kumimoji="1" lang="en-US" altLang="zh-CN" sz="28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若采用偶校验，则：</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P</a:t>
            </a:r>
            <a:r>
              <a:rPr kumimoji="1" lang="en-US" altLang="zh-CN" sz="2400" kern="1200" dirty="0">
                <a:latin typeface="Microsoft YaHei UI" panose="020B0503020204020204" pitchFamily="34" charset="-122"/>
                <a:ea typeface="Microsoft YaHei UI" panose="020B0503020204020204" pitchFamily="34" charset="-122"/>
                <a:cs typeface="+mn-cs"/>
              </a:rPr>
              <a:t>even</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6</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5</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4</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3</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2</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⊕A</a:t>
            </a:r>
            <a:r>
              <a:rPr kumimoji="1" lang="en-US" altLang="zh-CN" sz="2000" kern="1200" dirty="0">
                <a:latin typeface="Microsoft YaHei UI" panose="020B0503020204020204" pitchFamily="34" charset="-122"/>
                <a:ea typeface="Microsoft YaHei UI" panose="020B0503020204020204" pitchFamily="34" charset="-122"/>
                <a:cs typeface="+mn-cs"/>
              </a:rPr>
              <a:t>0</a:t>
            </a:r>
            <a:endParaRPr kumimoji="1" lang="en-US" altLang="zh-CN" sz="36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若采用奇校验，则</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P</a:t>
            </a:r>
            <a:r>
              <a:rPr kumimoji="1" lang="en-US" altLang="zh-CN" sz="2400" kern="1200" dirty="0">
                <a:latin typeface="Microsoft YaHei UI" panose="020B0503020204020204" pitchFamily="34" charset="-122"/>
                <a:ea typeface="Microsoft YaHei UI" panose="020B0503020204020204" pitchFamily="34" charset="-122"/>
                <a:cs typeface="+mn-cs"/>
              </a:rPr>
              <a:t>odd</a:t>
            </a:r>
            <a:r>
              <a:rPr kumimoji="1" lang="en-US" altLang="zh-CN" sz="2000" kern="1200" dirty="0">
                <a:latin typeface="Microsoft YaHei UI" panose="020B0503020204020204" pitchFamily="34" charset="-122"/>
                <a:ea typeface="Microsoft YaHei UI" panose="020B0503020204020204" pitchFamily="34" charset="-122"/>
                <a:cs typeface="+mn-cs"/>
              </a:rPr>
              <a:t> </a:t>
            </a: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P</a:t>
            </a:r>
            <a:r>
              <a:rPr kumimoji="1" lang="en-US" altLang="zh-CN" sz="2400" kern="1200" dirty="0">
                <a:latin typeface="Microsoft YaHei UI" panose="020B0503020204020204" pitchFamily="34" charset="-122"/>
                <a:ea typeface="Microsoft YaHei UI" panose="020B0503020204020204" pitchFamily="34" charset="-122"/>
                <a:cs typeface="+mn-cs"/>
              </a:rPr>
              <a:t>even</a:t>
            </a:r>
          </a:p>
          <a:p>
            <a:pPr algn="just" eaLnBrk="1" hangingPunct="1">
              <a:buSzPct val="70000"/>
            </a:pPr>
            <a:endParaRPr kumimoji="1" lang="en-US" altLang="zh-CN" sz="2800" kern="1200" dirty="0">
              <a:latin typeface="Microsoft YaHei UI" panose="020B0503020204020204" pitchFamily="34" charset="-122"/>
              <a:ea typeface="Microsoft YaHei UI" panose="020B0503020204020204" pitchFamily="34" charset="-122"/>
              <a:cs typeface="+mn-cs"/>
            </a:endParaRPr>
          </a:p>
        </p:txBody>
      </p:sp>
      <p:sp>
        <p:nvSpPr>
          <p:cNvPr id="508932" name="Line 4"/>
          <p:cNvSpPr/>
          <p:nvPr/>
        </p:nvSpPr>
        <p:spPr>
          <a:xfrm>
            <a:off x="2632075" y="3579813"/>
            <a:ext cx="304800" cy="0"/>
          </a:xfrm>
          <a:prstGeom prst="line">
            <a:avLst/>
          </a:prstGeom>
          <a:ln w="28575" cap="flat" cmpd="sng">
            <a:solidFill>
              <a:schemeClr val="tx1"/>
            </a:solidFill>
            <a:prstDash val="solid"/>
            <a:headEnd type="none" w="med" len="med"/>
            <a:tailEnd type="none" w="med" len="med"/>
          </a:ln>
        </p:spPr>
      </p:sp>
      <p:sp>
        <p:nvSpPr>
          <p:cNvPr id="194564"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31</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89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89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89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89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89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p:cNvSpPr>
          <p:nvPr>
            <p:ph idx="1"/>
          </p:nvPr>
        </p:nvSpPr>
        <p:spPr>
          <a:xfrm>
            <a:off x="468313" y="620713"/>
            <a:ext cx="8229600" cy="56388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例：求</a:t>
            </a:r>
            <a:r>
              <a:rPr kumimoji="1" lang="en-US" altLang="zh-CN" sz="2800" kern="1200" dirty="0">
                <a:latin typeface="Microsoft YaHei UI" panose="020B0503020204020204" pitchFamily="34" charset="-122"/>
                <a:ea typeface="Microsoft YaHei UI" panose="020B0503020204020204" pitchFamily="34" charset="-122"/>
                <a:cs typeface="+mn-cs"/>
              </a:rPr>
              <a:t>7</a:t>
            </a:r>
            <a:r>
              <a:rPr kumimoji="1" lang="zh-CN" altLang="en-US" sz="2800" kern="1200" dirty="0">
                <a:latin typeface="Microsoft YaHei UI" panose="020B0503020204020204" pitchFamily="34" charset="-122"/>
                <a:ea typeface="Microsoft YaHei UI" panose="020B0503020204020204" pitchFamily="34" charset="-122"/>
                <a:cs typeface="+mn-cs"/>
              </a:rPr>
              <a:t>位信息码</a:t>
            </a:r>
            <a:r>
              <a:rPr kumimoji="1" lang="en-US" altLang="zh-CN" sz="2800" kern="1200" dirty="0">
                <a:latin typeface="Microsoft YaHei UI" panose="020B0503020204020204" pitchFamily="34" charset="-122"/>
                <a:ea typeface="Microsoft YaHei UI" panose="020B0503020204020204" pitchFamily="34" charset="-122"/>
                <a:cs typeface="+mn-cs"/>
              </a:rPr>
              <a:t>1100111</a:t>
            </a:r>
            <a:r>
              <a:rPr kumimoji="1" lang="zh-CN" altLang="en-US" sz="2800" kern="1200" dirty="0">
                <a:latin typeface="Microsoft YaHei UI" panose="020B0503020204020204" pitchFamily="34" charset="-122"/>
                <a:ea typeface="Microsoft YaHei UI" panose="020B0503020204020204" pitchFamily="34" charset="-122"/>
                <a:cs typeface="+mn-cs"/>
              </a:rPr>
              <a:t>的奇校验码和偶校验码（设校验位在最低位）。</a:t>
            </a:r>
          </a:p>
          <a:p>
            <a:pPr algn="just"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解：</a:t>
            </a:r>
          </a:p>
          <a:p>
            <a:pPr algn="just"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(1) 1100111</a:t>
            </a:r>
            <a:r>
              <a:rPr kumimoji="1" lang="zh-CN" altLang="en-US" sz="2800" kern="1200" dirty="0">
                <a:latin typeface="Microsoft YaHei UI" panose="020B0503020204020204" pitchFamily="34" charset="-122"/>
                <a:ea typeface="Microsoft YaHei UI" panose="020B0503020204020204" pitchFamily="34" charset="-122"/>
                <a:cs typeface="+mn-cs"/>
              </a:rPr>
              <a:t>的奇校验码</a:t>
            </a:r>
          </a:p>
          <a:p>
            <a:pPr algn="just"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因为</a:t>
            </a:r>
            <a:r>
              <a:rPr kumimoji="1" lang="en-US" altLang="zh-CN" sz="2800" kern="1200" dirty="0">
                <a:latin typeface="Microsoft YaHei UI" panose="020B0503020204020204" pitchFamily="34" charset="-122"/>
                <a:ea typeface="Microsoft YaHei UI" panose="020B0503020204020204" pitchFamily="34" charset="-122"/>
                <a:cs typeface="+mn-cs"/>
              </a:rPr>
              <a:t>1100111</a:t>
            </a:r>
            <a:r>
              <a:rPr kumimoji="1" lang="zh-CN" altLang="en-US" sz="2800" kern="1200" dirty="0">
                <a:latin typeface="Microsoft YaHei UI" panose="020B0503020204020204" pitchFamily="34" charset="-122"/>
                <a:ea typeface="Microsoft YaHei UI" panose="020B0503020204020204" pitchFamily="34" charset="-122"/>
                <a:cs typeface="+mn-cs"/>
              </a:rPr>
              <a:t>中“</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的个数为奇，所以奇校验位</a:t>
            </a:r>
            <a:br>
              <a:rPr kumimoji="1" lang="zh-CN" altLang="en-US" sz="2800" kern="1200" dirty="0">
                <a:latin typeface="Microsoft YaHei UI" panose="020B0503020204020204" pitchFamily="34" charset="-122"/>
                <a:ea typeface="Microsoft YaHei UI" panose="020B0503020204020204" pitchFamily="34" charset="-122"/>
                <a:cs typeface="+mn-cs"/>
              </a:rPr>
            </a:br>
            <a:r>
              <a:rPr kumimoji="1" lang="en-US" altLang="zh-CN" sz="2800" kern="1200" dirty="0">
                <a:latin typeface="Microsoft YaHei UI" panose="020B0503020204020204" pitchFamily="34" charset="-122"/>
                <a:ea typeface="Microsoft YaHei UI" panose="020B0503020204020204" pitchFamily="34" charset="-122"/>
                <a:cs typeface="+mn-cs"/>
              </a:rPr>
              <a:t>P</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1100111</a:t>
            </a:r>
            <a:r>
              <a:rPr kumimoji="1" lang="zh-CN" altLang="en-US" sz="2800" kern="1200" dirty="0">
                <a:latin typeface="Microsoft YaHei UI" panose="020B0503020204020204" pitchFamily="34" charset="-122"/>
                <a:ea typeface="Microsoft YaHei UI" panose="020B0503020204020204" pitchFamily="34" charset="-122"/>
                <a:cs typeface="+mn-cs"/>
              </a:rPr>
              <a:t>的奇校验码为</a:t>
            </a:r>
            <a:r>
              <a:rPr kumimoji="1" lang="en-US" altLang="zh-CN" sz="2800" kern="1200" dirty="0">
                <a:latin typeface="Microsoft YaHei UI" panose="020B0503020204020204" pitchFamily="34" charset="-122"/>
                <a:ea typeface="Microsoft YaHei UI" panose="020B0503020204020204" pitchFamily="34" charset="-122"/>
                <a:cs typeface="+mn-cs"/>
              </a:rPr>
              <a:t>1100111</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a:t>
            </a:r>
          </a:p>
          <a:p>
            <a:pPr algn="just"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(2) 1100111</a:t>
            </a:r>
            <a:r>
              <a:rPr kumimoji="1" lang="zh-CN" altLang="en-US" sz="2800" kern="1200" dirty="0">
                <a:latin typeface="Microsoft YaHei UI" panose="020B0503020204020204" pitchFamily="34" charset="-122"/>
                <a:ea typeface="Microsoft YaHei UI" panose="020B0503020204020204" pitchFamily="34" charset="-122"/>
                <a:cs typeface="+mn-cs"/>
              </a:rPr>
              <a:t>的偶校验码</a:t>
            </a:r>
          </a:p>
          <a:p>
            <a:pPr algn="just"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因为</a:t>
            </a:r>
            <a:r>
              <a:rPr kumimoji="1" lang="en-US" altLang="zh-CN" sz="2800" kern="1200" dirty="0">
                <a:latin typeface="Microsoft YaHei UI" panose="020B0503020204020204" pitchFamily="34" charset="-122"/>
                <a:ea typeface="Microsoft YaHei UI" panose="020B0503020204020204" pitchFamily="34" charset="-122"/>
                <a:cs typeface="+mn-cs"/>
              </a:rPr>
              <a:t>1100111</a:t>
            </a:r>
            <a:r>
              <a:rPr kumimoji="1" lang="zh-CN" altLang="en-US" sz="2800" kern="1200" dirty="0">
                <a:latin typeface="Microsoft YaHei UI" panose="020B0503020204020204" pitchFamily="34" charset="-122"/>
                <a:ea typeface="Microsoft YaHei UI" panose="020B0503020204020204" pitchFamily="34" charset="-122"/>
                <a:cs typeface="+mn-cs"/>
              </a:rPr>
              <a:t>中“</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的个数为奇，所以偶校验位</a:t>
            </a:r>
            <a:br>
              <a:rPr kumimoji="1" lang="zh-CN" altLang="en-US" sz="2800" kern="1200" dirty="0">
                <a:latin typeface="Microsoft YaHei UI" panose="020B0503020204020204" pitchFamily="34" charset="-122"/>
                <a:ea typeface="Microsoft YaHei UI" panose="020B0503020204020204" pitchFamily="34" charset="-122"/>
                <a:cs typeface="+mn-cs"/>
              </a:rPr>
            </a:br>
            <a:r>
              <a:rPr kumimoji="1" lang="en-US" altLang="zh-CN" sz="2800" kern="1200" dirty="0">
                <a:latin typeface="Microsoft YaHei UI" panose="020B0503020204020204" pitchFamily="34" charset="-122"/>
                <a:ea typeface="Microsoft YaHei UI" panose="020B0503020204020204" pitchFamily="34" charset="-122"/>
                <a:cs typeface="+mn-cs"/>
              </a:rPr>
              <a:t>P</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1100111</a:t>
            </a:r>
            <a:r>
              <a:rPr kumimoji="1" lang="zh-CN" altLang="en-US" sz="2800" kern="1200" dirty="0">
                <a:latin typeface="Microsoft YaHei UI" panose="020B0503020204020204" pitchFamily="34" charset="-122"/>
                <a:ea typeface="Microsoft YaHei UI" panose="020B0503020204020204" pitchFamily="34" charset="-122"/>
                <a:cs typeface="+mn-cs"/>
              </a:rPr>
              <a:t>的偶校验码为</a:t>
            </a:r>
            <a:r>
              <a:rPr kumimoji="1" lang="en-US" altLang="zh-CN" sz="2800" kern="1200" dirty="0">
                <a:latin typeface="Microsoft YaHei UI" panose="020B0503020204020204" pitchFamily="34" charset="-122"/>
                <a:ea typeface="Microsoft YaHei UI" panose="020B0503020204020204" pitchFamily="34" charset="-122"/>
                <a:cs typeface="+mn-cs"/>
              </a:rPr>
              <a:t>1100111</a:t>
            </a:r>
            <a:r>
              <a:rPr kumimoji="1" lang="en-US" altLang="zh-CN" sz="2800" kern="1200" dirty="0">
                <a:solidFill>
                  <a:srgbClr val="FF3300"/>
                </a:solidFill>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a:t>
            </a:r>
            <a:endParaRPr kumimoji="1" lang="zh-CN" altLang="en-US" kern="1200" dirty="0">
              <a:latin typeface="Microsoft YaHei UI" panose="020B0503020204020204" pitchFamily="34" charset="-122"/>
              <a:ea typeface="Microsoft YaHei UI" panose="020B0503020204020204" pitchFamily="34" charset="-122"/>
              <a:cs typeface="+mn-cs"/>
            </a:endParaRPr>
          </a:p>
        </p:txBody>
      </p:sp>
      <p:sp>
        <p:nvSpPr>
          <p:cNvPr id="195587" name="灯片编号占位符 3"/>
          <p:cNvSpPr txBox="1">
            <a:spLocks noGrp="1"/>
          </p:cNvSpPr>
          <p:nvPr>
            <p:ph type="sldNum" sz="quarter" idx="12"/>
          </p:nvPr>
        </p:nvSpPr>
        <p:spPr/>
        <p:txBody>
          <a:bodyPr/>
          <a:lstStyle/>
          <a:p>
            <a:pPr marL="0" indent="0" algn="r" eaLnBrk="1" hangingPunct="1">
              <a:spcBef>
                <a:spcPct val="50000"/>
              </a:spcBef>
              <a:buClrTx/>
              <a:buSzTx/>
              <a:buFontTx/>
              <a:buNone/>
            </a:pPr>
            <a:fld id="{9A0DB2DC-4C9A-4742-B13C-FB6460FD3503}" type="slidenum">
              <a:rPr lang="en-US" altLang="zh-CN" sz="1400" dirty="0">
                <a:latin typeface="Arial" panose="020B0604020202020204" pitchFamily="34" charset="0"/>
                <a:ea typeface="宋体" panose="02010600030101010101" pitchFamily="2" charset="-122"/>
              </a:rPr>
              <a:t>32</a:t>
            </a:fld>
            <a:endParaRPr lang="en-US" altLang="zh-CN" sz="1400"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9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9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9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99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99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Microsoft YaHei UI" panose="020B0503020204020204" pitchFamily="34" charset="-122"/>
                <a:ea typeface="Microsoft YaHei UI" panose="020B0503020204020204" pitchFamily="34" charset="-122"/>
                <a:cs typeface="+mj-cs"/>
              </a:rPr>
              <a:t>3.</a:t>
            </a:r>
            <a:r>
              <a:rPr kumimoji="1" lang="zh-CN" altLang="en-US" kern="1200" dirty="0">
                <a:latin typeface="Microsoft YaHei UI" panose="020B0503020204020204" pitchFamily="34" charset="-122"/>
                <a:ea typeface="Microsoft YaHei UI" panose="020B0503020204020204" pitchFamily="34" charset="-122"/>
                <a:cs typeface="+mj-cs"/>
              </a:rPr>
              <a:t>运算器</a:t>
            </a:r>
          </a:p>
        </p:txBody>
      </p:sp>
      <p:sp>
        <p:nvSpPr>
          <p:cNvPr id="7171" name="Rectangle 3"/>
          <p:cNvSpPr>
            <a:spLocks noGrp="1"/>
          </p:cNvSpPr>
          <p:nvPr>
            <p:ph idx="1"/>
          </p:nvPr>
        </p:nvSpPr>
        <p:spPr/>
        <p:txBody>
          <a:bodyPr vert="horz" wrap="square" lIns="91440" tIns="45720" rIns="91440" bIns="45720" anchor="t" anchorCtr="0"/>
          <a:lstStyle/>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基本算术逻辑运算电路</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定点加、减、乘、除运算</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浮点加、减、乘、除运算</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十进制数的运算</a:t>
            </a: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DCEEF528-D60C-4109-8FA4-C64EFAA58A4A}"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33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idx="1"/>
          </p:nvPr>
        </p:nvSpPr>
        <p:spPr>
          <a:xfrm>
            <a:off x="395288" y="1219200"/>
            <a:ext cx="8208962" cy="5029200"/>
          </a:xfrm>
        </p:spPr>
        <p:txBody>
          <a:bodyPr vert="horz" wrap="square" lIns="91440" tIns="45720" rIns="91440" bIns="45720" anchor="t" anchorCtr="0"/>
          <a:lstStyle/>
          <a:p>
            <a:pPr eaLnBrk="1" hangingPunct="1">
              <a:lnSpc>
                <a:spcPct val="90000"/>
              </a:lnSpc>
              <a:buSzPct val="70000"/>
            </a:pPr>
            <a:r>
              <a:rPr kumimoji="1" lang="en-US" altLang="zh-CN" sz="2800" kern="1200" dirty="0">
                <a:latin typeface="Microsoft YaHei UI" panose="020B0503020204020204" pitchFamily="34" charset="-122"/>
                <a:ea typeface="Microsoft YaHei UI" panose="020B0503020204020204" pitchFamily="34" charset="-122"/>
                <a:cs typeface="+mn-cs"/>
              </a:rPr>
              <a:t>① </a:t>
            </a:r>
            <a:r>
              <a:rPr kumimoji="1" lang="zh-CN" altLang="en-US" sz="2800" kern="1200" dirty="0">
                <a:latin typeface="Microsoft YaHei UI" panose="020B0503020204020204" pitchFamily="34" charset="-122"/>
                <a:ea typeface="Microsoft YaHei UI" panose="020B0503020204020204" pitchFamily="34" charset="-122"/>
                <a:cs typeface="+mn-cs"/>
              </a:rPr>
              <a:t>参加运算的各个操作数均以补码表示，运算结果仍以补码表示。</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② 按二进制数“逢二进一”的运算规则进行运算。</a:t>
            </a:r>
            <a:r>
              <a:rPr kumimoji="1" lang="zh-CN" altLang="en-US" kern="1200" dirty="0">
                <a:latin typeface="Microsoft YaHei UI" panose="020B0503020204020204" pitchFamily="34" charset="-122"/>
                <a:ea typeface="Microsoft YaHei UI" panose="020B0503020204020204" pitchFamily="34" charset="-122"/>
                <a:cs typeface="+mn-cs"/>
              </a:rPr>
              <a:t> </a:t>
            </a:r>
            <a:endParaRPr kumimoji="1" lang="zh-CN" altLang="en-US" sz="2800" kern="1200" dirty="0">
              <a:latin typeface="Microsoft YaHei UI" panose="020B0503020204020204" pitchFamily="34" charset="-122"/>
              <a:ea typeface="Microsoft YaHei UI" panose="020B0503020204020204" pitchFamily="34" charset="-122"/>
              <a:cs typeface="+mn-cs"/>
            </a:endParaRP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③ 符号位与数值位按同样规则一起参与运算，结果的符号位由运算得出。</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④ 进行补码加法时，将两补码数直接相加，得到两数之和的补码；进行补码减法时，将减数变补（即由</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求</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），然后与被减数相加，得到两数之差的补码。 </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⑤ 补码总是对确定的模而言，若运算结果超过模</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即符号位运算产生了进位</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，则将模自动丢掉。</a:t>
            </a:r>
          </a:p>
        </p:txBody>
      </p:sp>
      <p:sp>
        <p:nvSpPr>
          <p:cNvPr id="11266" name="Rectangle 3"/>
          <p:cNvSpPr>
            <a:spLocks noGrp="1"/>
          </p:cNvSpPr>
          <p:nvPr>
            <p:ph type="title"/>
          </p:nvPr>
        </p:nvSpPr>
        <p:spPr>
          <a:xfrm>
            <a:off x="381000" y="381000"/>
            <a:ext cx="8001000" cy="609600"/>
          </a:xfrm>
        </p:spPr>
        <p:txBody>
          <a:bodyPr vert="horz" wrap="square" lIns="91440" tIns="45720" rIns="91440" bIns="45720" anchor="ctr" anchorCtr="0"/>
          <a:lstStyle/>
          <a:p>
            <a:pPr eaLnBrk="1" hangingPunct="1"/>
            <a:r>
              <a:rPr kumimoji="1" lang="zh-CN" altLang="en-US" kern="1200" dirty="0">
                <a:latin typeface="Microsoft YaHei UI" panose="020B0503020204020204" pitchFamily="34" charset="-122"/>
                <a:ea typeface="Microsoft YaHei UI" panose="020B0503020204020204" pitchFamily="34" charset="-122"/>
                <a:cs typeface="+mj-cs"/>
              </a:rPr>
              <a:t>补码加减运算的基本规则</a:t>
            </a: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1C0F935-F044-455D-BAB9-32BE2F315CA2}"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34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idx="1"/>
          </p:nvPr>
        </p:nvSpPr>
        <p:spPr>
          <a:xfrm>
            <a:off x="381000" y="457200"/>
            <a:ext cx="8305800" cy="31242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0.1001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0.0101</a:t>
            </a:r>
            <a:r>
              <a:rPr kumimoji="1" lang="zh-CN" altLang="en-US" sz="2800" kern="1200" dirty="0">
                <a:latin typeface="Microsoft YaHei UI" panose="020B0503020204020204" pitchFamily="34" charset="-122"/>
                <a:ea typeface="Microsoft YaHei UI" panose="020B0503020204020204" pitchFamily="34" charset="-122"/>
                <a:cs typeface="+mn-cs"/>
              </a:rPr>
              <a:t>，求</a:t>
            </a:r>
            <a:r>
              <a:rPr kumimoji="1" lang="en-US" altLang="zh-CN" sz="2800" kern="1200" dirty="0">
                <a:latin typeface="Microsoft YaHei UI" panose="020B0503020204020204" pitchFamily="34" charset="-122"/>
                <a:ea typeface="Microsoft YaHei UI" panose="020B0503020204020204" pitchFamily="34" charset="-122"/>
                <a:cs typeface="+mn-cs"/>
              </a:rPr>
              <a:t>x±y</a:t>
            </a:r>
            <a:r>
              <a:rPr kumimoji="1" lang="zh-CN" altLang="en-US" sz="2800"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解：</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0.1001</a:t>
            </a: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0.0101</a:t>
            </a:r>
            <a:r>
              <a:rPr kumimoji="1" lang="zh-CN" altLang="en-US" sz="2800" kern="1200" dirty="0">
                <a:latin typeface="Microsoft YaHei UI" panose="020B0503020204020204" pitchFamily="34" charset="-122"/>
                <a:ea typeface="Microsoft YaHei UI" panose="020B0503020204020204" pitchFamily="34" charset="-122"/>
                <a:cs typeface="+mn-cs"/>
              </a:rPr>
              <a:t>， </a:t>
            </a:r>
            <a:br>
              <a:rPr kumimoji="1" lang="zh-CN" altLang="en-US" sz="2800" kern="1200" dirty="0">
                <a:latin typeface="Microsoft YaHei UI" panose="020B0503020204020204" pitchFamily="34" charset="-122"/>
                <a:ea typeface="Microsoft YaHei UI" panose="020B0503020204020204" pitchFamily="34" charset="-122"/>
                <a:cs typeface="+mn-cs"/>
              </a:rPr>
            </a:b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1.1011</a:t>
            </a:r>
          </a:p>
          <a:p>
            <a:pPr eaLnBrk="1" hangingPunct="1">
              <a:lnSpc>
                <a:spcPct val="105000"/>
              </a:lnSpc>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br>
              <a:rPr kumimoji="1" lang="zh-CN" altLang="en-US" sz="2800" kern="1200" dirty="0">
                <a:latin typeface="Microsoft YaHei UI" panose="020B0503020204020204" pitchFamily="34" charset="-122"/>
                <a:ea typeface="Microsoft YaHei UI" panose="020B0503020204020204" pitchFamily="34" charset="-122"/>
                <a:cs typeface="+mn-cs"/>
              </a:rPr>
            </a:b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0.1001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0.1110</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0.1110</a:t>
            </a:r>
          </a:p>
          <a:p>
            <a:pPr eaLnBrk="1" hangingPunct="1">
              <a:buSzPct val="70000"/>
            </a:pPr>
            <a:endParaRPr kumimoji="1" lang="en-US" altLang="zh-CN" sz="2800" kern="1200" dirty="0">
              <a:latin typeface="Microsoft YaHei UI" panose="020B0503020204020204" pitchFamily="34" charset="-122"/>
              <a:ea typeface="Microsoft YaHei UI" panose="020B0503020204020204" pitchFamily="34" charset="-122"/>
              <a:cs typeface="+mn-cs"/>
            </a:endParaRPr>
          </a:p>
        </p:txBody>
      </p:sp>
      <p:sp>
        <p:nvSpPr>
          <p:cNvPr id="13314" name="Text Box 3"/>
          <p:cNvSpPr txBox="1"/>
          <p:nvPr/>
        </p:nvSpPr>
        <p:spPr>
          <a:xfrm>
            <a:off x="6553200" y="1828800"/>
            <a:ext cx="1371600" cy="427038"/>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0.1001</a:t>
            </a:r>
          </a:p>
        </p:txBody>
      </p:sp>
      <p:sp>
        <p:nvSpPr>
          <p:cNvPr id="13315" name="Text Box 4"/>
          <p:cNvSpPr txBox="1"/>
          <p:nvPr/>
        </p:nvSpPr>
        <p:spPr>
          <a:xfrm>
            <a:off x="6553200" y="2209800"/>
            <a:ext cx="1371600" cy="427038"/>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0.0101</a:t>
            </a:r>
          </a:p>
        </p:txBody>
      </p:sp>
      <p:sp>
        <p:nvSpPr>
          <p:cNvPr id="13316" name="Text Box 5"/>
          <p:cNvSpPr txBox="1"/>
          <p:nvPr/>
        </p:nvSpPr>
        <p:spPr>
          <a:xfrm>
            <a:off x="5943600" y="2225675"/>
            <a:ext cx="304800" cy="427038"/>
          </a:xfrm>
          <a:prstGeom prst="rect">
            <a:avLst/>
          </a:prstGeom>
          <a:noFill/>
          <a:ln w="9525">
            <a:noFill/>
          </a:ln>
        </p:spPr>
        <p:txBody>
          <a:bodyPr lIns="0" tIns="0" rIns="0" bIns="0" anchor="t" anchorCtr="0">
            <a:spAutoFit/>
          </a:bodyPr>
          <a:lstStyle/>
          <a:p>
            <a:pPr>
              <a:spcBef>
                <a:spcPct val="50000"/>
              </a:spcBef>
              <a:buClrTx/>
              <a:buFontTx/>
            </a:pPr>
            <a:r>
              <a:rPr lang="zh-CN" altLang="en-US" sz="2800" b="1" dirty="0">
                <a:latin typeface="宋体" panose="02010600030101010101" pitchFamily="2" charset="-122"/>
              </a:rPr>
              <a:t>＋</a:t>
            </a:r>
          </a:p>
        </p:txBody>
      </p:sp>
      <p:sp>
        <p:nvSpPr>
          <p:cNvPr id="13317" name="Line 6"/>
          <p:cNvSpPr/>
          <p:nvPr/>
        </p:nvSpPr>
        <p:spPr>
          <a:xfrm>
            <a:off x="5943600" y="2667000"/>
            <a:ext cx="1905000" cy="0"/>
          </a:xfrm>
          <a:prstGeom prst="line">
            <a:avLst/>
          </a:prstGeom>
          <a:ln w="9525" cap="flat" cmpd="sng">
            <a:solidFill>
              <a:schemeClr val="tx1"/>
            </a:solidFill>
            <a:prstDash val="solid"/>
            <a:round/>
            <a:headEnd type="none" w="med" len="med"/>
            <a:tailEnd type="none" w="med" len="med"/>
          </a:ln>
        </p:spPr>
      </p:sp>
      <p:sp>
        <p:nvSpPr>
          <p:cNvPr id="13318" name="Text Box 7"/>
          <p:cNvSpPr txBox="1"/>
          <p:nvPr/>
        </p:nvSpPr>
        <p:spPr>
          <a:xfrm>
            <a:off x="6629400" y="2667000"/>
            <a:ext cx="1219200" cy="427038"/>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0.1110</a:t>
            </a:r>
          </a:p>
        </p:txBody>
      </p:sp>
      <p:grpSp>
        <p:nvGrpSpPr>
          <p:cNvPr id="2" name="Group 16"/>
          <p:cNvGrpSpPr/>
          <p:nvPr/>
        </p:nvGrpSpPr>
        <p:grpSpPr>
          <a:xfrm>
            <a:off x="5943600" y="3962400"/>
            <a:ext cx="1981200" cy="1965325"/>
            <a:chOff x="3744" y="2496"/>
            <a:chExt cx="1248" cy="1238"/>
          </a:xfrm>
        </p:grpSpPr>
        <p:sp>
          <p:nvSpPr>
            <p:cNvPr id="13320" name="Text Box 8"/>
            <p:cNvSpPr txBox="1"/>
            <p:nvPr/>
          </p:nvSpPr>
          <p:spPr>
            <a:xfrm>
              <a:off x="4128" y="2496"/>
              <a:ext cx="864" cy="269"/>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0.1001</a:t>
              </a:r>
            </a:p>
          </p:txBody>
        </p:sp>
        <p:sp>
          <p:nvSpPr>
            <p:cNvPr id="13321" name="Text Box 9"/>
            <p:cNvSpPr txBox="1"/>
            <p:nvPr/>
          </p:nvSpPr>
          <p:spPr>
            <a:xfrm>
              <a:off x="4128" y="2736"/>
              <a:ext cx="864" cy="269"/>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1.1011</a:t>
              </a:r>
            </a:p>
          </p:txBody>
        </p:sp>
        <p:sp>
          <p:nvSpPr>
            <p:cNvPr id="13322" name="Text Box 10"/>
            <p:cNvSpPr txBox="1"/>
            <p:nvPr/>
          </p:nvSpPr>
          <p:spPr>
            <a:xfrm>
              <a:off x="3744" y="2746"/>
              <a:ext cx="192" cy="269"/>
            </a:xfrm>
            <a:prstGeom prst="rect">
              <a:avLst/>
            </a:prstGeom>
            <a:noFill/>
            <a:ln w="9525">
              <a:noFill/>
            </a:ln>
          </p:spPr>
          <p:txBody>
            <a:bodyPr lIns="0" tIns="0" rIns="0" bIns="0" anchor="t" anchorCtr="0">
              <a:spAutoFit/>
            </a:bodyPr>
            <a:lstStyle/>
            <a:p>
              <a:pPr>
                <a:spcBef>
                  <a:spcPct val="50000"/>
                </a:spcBef>
                <a:buClrTx/>
                <a:buFontTx/>
              </a:pPr>
              <a:r>
                <a:rPr lang="zh-CN" altLang="en-US" sz="2800" b="1" dirty="0">
                  <a:latin typeface="宋体" panose="02010600030101010101" pitchFamily="2" charset="-122"/>
                </a:rPr>
                <a:t>＋</a:t>
              </a:r>
            </a:p>
          </p:txBody>
        </p:sp>
        <p:sp>
          <p:nvSpPr>
            <p:cNvPr id="13323" name="Line 11"/>
            <p:cNvSpPr/>
            <p:nvPr/>
          </p:nvSpPr>
          <p:spPr>
            <a:xfrm>
              <a:off x="3744" y="3024"/>
              <a:ext cx="1200" cy="0"/>
            </a:xfrm>
            <a:prstGeom prst="line">
              <a:avLst/>
            </a:prstGeom>
            <a:ln w="9525" cap="flat" cmpd="sng">
              <a:solidFill>
                <a:schemeClr val="tx1"/>
              </a:solidFill>
              <a:prstDash val="solid"/>
              <a:round/>
              <a:headEnd type="none" w="med" len="med"/>
              <a:tailEnd type="none" w="med" len="med"/>
            </a:ln>
          </p:spPr>
        </p:sp>
        <p:sp>
          <p:nvSpPr>
            <p:cNvPr id="13324" name="Text Box 12"/>
            <p:cNvSpPr txBox="1"/>
            <p:nvPr/>
          </p:nvSpPr>
          <p:spPr>
            <a:xfrm>
              <a:off x="4158" y="3024"/>
              <a:ext cx="816" cy="269"/>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0.0100</a:t>
              </a:r>
            </a:p>
          </p:txBody>
        </p:sp>
        <p:sp>
          <p:nvSpPr>
            <p:cNvPr id="13325" name="Text Box 13"/>
            <p:cNvSpPr txBox="1"/>
            <p:nvPr/>
          </p:nvSpPr>
          <p:spPr>
            <a:xfrm>
              <a:off x="3888" y="3024"/>
              <a:ext cx="192" cy="275"/>
            </a:xfrm>
            <a:prstGeom prst="rect">
              <a:avLst/>
            </a:prstGeom>
            <a:noFill/>
            <a:ln w="9525" cap="flat" cmpd="sng">
              <a:solidFill>
                <a:srgbClr val="FF0000"/>
              </a:solidFill>
              <a:prstDash val="solid"/>
              <a:miter/>
              <a:headEnd type="none" w="med" len="med"/>
              <a:tailEnd type="none" w="med" len="med"/>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1</a:t>
              </a:r>
            </a:p>
          </p:txBody>
        </p:sp>
        <p:sp>
          <p:nvSpPr>
            <p:cNvPr id="13326" name="Text Box 14"/>
            <p:cNvSpPr txBox="1"/>
            <p:nvPr/>
          </p:nvSpPr>
          <p:spPr>
            <a:xfrm>
              <a:off x="4128" y="3504"/>
              <a:ext cx="672" cy="230"/>
            </a:xfrm>
            <a:prstGeom prst="rect">
              <a:avLst/>
            </a:prstGeom>
            <a:noFill/>
            <a:ln w="9525">
              <a:noFill/>
            </a:ln>
          </p:spPr>
          <p:txBody>
            <a:bodyPr lIns="0" tIns="0" rIns="0" bIns="0" anchor="t" anchorCtr="0">
              <a:spAutoFit/>
            </a:bodyPr>
            <a:lstStyle/>
            <a:p>
              <a:pPr>
                <a:spcBef>
                  <a:spcPct val="50000"/>
                </a:spcBef>
                <a:buClrTx/>
                <a:buFontTx/>
              </a:pPr>
              <a:r>
                <a:rPr lang="zh-CN" altLang="en-US" b="1" dirty="0">
                  <a:latin typeface="宋体" panose="02010600030101010101" pitchFamily="2" charset="-122"/>
                </a:rPr>
                <a:t>丢模</a:t>
              </a:r>
            </a:p>
          </p:txBody>
        </p:sp>
        <p:cxnSp>
          <p:nvCxnSpPr>
            <p:cNvPr id="13327" name="AutoShape 15"/>
            <p:cNvCxnSpPr>
              <a:endCxn id="13325" idx="2"/>
            </p:cNvCxnSpPr>
            <p:nvPr/>
          </p:nvCxnSpPr>
          <p:spPr>
            <a:xfrm rot="10800000">
              <a:off x="3984" y="3299"/>
              <a:ext cx="144" cy="320"/>
            </a:xfrm>
            <a:prstGeom prst="bentConnector2">
              <a:avLst/>
            </a:prstGeom>
            <a:ln w="9525" cap="flat" cmpd="sng">
              <a:solidFill>
                <a:schemeClr val="tx1"/>
              </a:solidFill>
              <a:prstDash val="solid"/>
              <a:miter/>
              <a:headEnd type="none" w="med" len="med"/>
              <a:tailEnd type="triangle" w="med" len="med"/>
            </a:ln>
          </p:spPr>
        </p:cxnSp>
      </p:grpSp>
      <p:sp>
        <p:nvSpPr>
          <p:cNvPr id="29713" name="Rectangle 17"/>
          <p:cNvSpPr/>
          <p:nvPr/>
        </p:nvSpPr>
        <p:spPr>
          <a:xfrm>
            <a:off x="457200" y="3733800"/>
            <a:ext cx="8153400" cy="2590800"/>
          </a:xfrm>
          <a:prstGeom prst="rect">
            <a:avLst/>
          </a:prstGeom>
          <a:noFill/>
          <a:ln w="9525">
            <a:noFill/>
          </a:ln>
        </p:spPr>
        <p:txBody>
          <a:bodyPr anchor="t" anchorCtr="0"/>
          <a:lstStyle/>
          <a:p>
            <a:pPr marL="342900" indent="-342900">
              <a:lnSpc>
                <a:spcPct val="105000"/>
              </a:lnSpc>
              <a:spcBef>
                <a:spcPct val="20000"/>
              </a:spcBef>
              <a:buClr>
                <a:schemeClr val="accent1"/>
              </a:buClr>
              <a:buFontTx/>
              <a:buChar char="•"/>
            </a:pP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baseline="-25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[x]</a:t>
            </a:r>
            <a:r>
              <a:rPr lang="zh-CN" altLang="en-US" sz="2800" baseline="-25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baseline="-25000" dirty="0">
                <a:latin typeface="Microsoft YaHei UI" panose="020B0503020204020204" pitchFamily="34" charset="-122"/>
                <a:ea typeface="Microsoft YaHei UI" panose="020B0503020204020204" pitchFamily="34" charset="-122"/>
              </a:rPr>
              <a:t>补</a:t>
            </a:r>
            <a:br>
              <a:rPr lang="zh-CN" altLang="en-US" sz="2800" dirty="0">
                <a:latin typeface="Microsoft YaHei UI" panose="020B0503020204020204" pitchFamily="34" charset="-122"/>
                <a:ea typeface="Microsoft YaHei UI" panose="020B0503020204020204" pitchFamily="34" charset="-122"/>
              </a:rPr>
            </a:b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0.1001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1.1011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0.0100</a:t>
            </a:r>
          </a:p>
          <a:p>
            <a:pPr marL="342900" indent="-342900">
              <a:lnSpc>
                <a:spcPct val="90000"/>
              </a:lnSpc>
              <a:spcBef>
                <a:spcPct val="20000"/>
              </a:spcBef>
              <a:buClr>
                <a:schemeClr val="accent1"/>
              </a:buClr>
              <a:buFontTx/>
              <a:buChar char="•"/>
            </a:pP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0.0100</a:t>
            </a:r>
          </a:p>
        </p:txBody>
      </p:sp>
      <p:sp>
        <p:nvSpPr>
          <p:cNvPr id="3" name="Slide Number Placeholder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7FC1D2DB-713E-40BB-B57A-9985C7261C57}"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35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idx="1"/>
          </p:nvPr>
        </p:nvSpPr>
        <p:spPr>
          <a:xfrm>
            <a:off x="381000" y="457200"/>
            <a:ext cx="8229600" cy="2895600"/>
          </a:xfrm>
        </p:spPr>
        <p:txBody>
          <a:bodyPr vert="horz" wrap="square" lIns="91440" tIns="45720" rIns="91440" bIns="45720" anchor="t" anchorCtr="0"/>
          <a:lstStyle/>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0.0110</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0.0011</a:t>
            </a:r>
            <a:r>
              <a:rPr kumimoji="1" lang="zh-CN" altLang="en-US" sz="2800" kern="1200" dirty="0">
                <a:latin typeface="Microsoft YaHei UI" panose="020B0503020204020204" pitchFamily="34" charset="-122"/>
                <a:ea typeface="Microsoft YaHei UI" panose="020B0503020204020204" pitchFamily="34" charset="-122"/>
                <a:cs typeface="+mn-cs"/>
              </a:rPr>
              <a:t>，求</a:t>
            </a:r>
            <a:r>
              <a:rPr kumimoji="1" lang="en-US" altLang="zh-CN" sz="2800" kern="1200" dirty="0">
                <a:latin typeface="Microsoft YaHei UI" panose="020B0503020204020204" pitchFamily="34" charset="-122"/>
                <a:ea typeface="Microsoft YaHei UI" panose="020B0503020204020204" pitchFamily="34" charset="-122"/>
                <a:cs typeface="+mn-cs"/>
              </a:rPr>
              <a:t>x±y</a:t>
            </a:r>
            <a:r>
              <a:rPr kumimoji="1" lang="zh-CN" altLang="en-US" sz="2800" kern="1200" dirty="0">
                <a:latin typeface="Microsoft YaHei UI" panose="020B0503020204020204" pitchFamily="34" charset="-122"/>
                <a:ea typeface="Microsoft YaHei UI" panose="020B0503020204020204" pitchFamily="34" charset="-122"/>
                <a:cs typeface="+mn-cs"/>
              </a:rPr>
              <a:t>＝？</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解：</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1.1010</a:t>
            </a: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1.1101</a:t>
            </a:r>
            <a:r>
              <a:rPr kumimoji="1" lang="zh-CN" altLang="en-US" sz="2800" kern="1200" dirty="0">
                <a:latin typeface="Microsoft YaHei UI" panose="020B0503020204020204" pitchFamily="34" charset="-122"/>
                <a:ea typeface="Microsoft YaHei UI" panose="020B0503020204020204" pitchFamily="34" charset="-122"/>
                <a:cs typeface="+mn-cs"/>
              </a:rPr>
              <a:t>， </a:t>
            </a:r>
            <a:br>
              <a:rPr kumimoji="1" lang="zh-CN" altLang="en-US" sz="2800" kern="1200" dirty="0">
                <a:latin typeface="Microsoft YaHei UI" panose="020B0503020204020204" pitchFamily="34" charset="-122"/>
                <a:ea typeface="Microsoft YaHei UI" panose="020B0503020204020204" pitchFamily="34" charset="-122"/>
                <a:cs typeface="+mn-cs"/>
              </a:rPr>
            </a:b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0.0011</a:t>
            </a:r>
          </a:p>
          <a:p>
            <a:pPr eaLnBrk="1" hangingPunct="1">
              <a:lnSpc>
                <a:spcPct val="105000"/>
              </a:lnSpc>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br>
              <a:rPr kumimoji="1" lang="zh-CN" altLang="en-US" sz="2800" kern="1200" dirty="0">
                <a:latin typeface="Microsoft YaHei UI" panose="020B0503020204020204" pitchFamily="34" charset="-122"/>
                <a:ea typeface="Microsoft YaHei UI" panose="020B0503020204020204" pitchFamily="34" charset="-122"/>
                <a:cs typeface="+mn-cs"/>
              </a:rPr>
            </a:b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1.1010</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1.1101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1.0111</a:t>
            </a:r>
          </a:p>
          <a:p>
            <a:pPr eaLnBrk="1" hangingPunct="1">
              <a:lnSpc>
                <a:spcPct val="90000"/>
              </a:lnSpc>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0.1001</a:t>
            </a:r>
          </a:p>
          <a:p>
            <a:pPr eaLnBrk="1" hangingPunct="1">
              <a:lnSpc>
                <a:spcPct val="90000"/>
              </a:lnSpc>
              <a:buSzPct val="70000"/>
            </a:pPr>
            <a:endParaRPr kumimoji="1" lang="en-US" altLang="zh-CN" sz="2800" kern="1200" dirty="0">
              <a:latin typeface="Microsoft YaHei UI" panose="020B0503020204020204" pitchFamily="34" charset="-122"/>
              <a:ea typeface="Microsoft YaHei UI" panose="020B0503020204020204" pitchFamily="34" charset="-122"/>
              <a:cs typeface="+mn-cs"/>
            </a:endParaRPr>
          </a:p>
        </p:txBody>
      </p:sp>
      <p:sp>
        <p:nvSpPr>
          <p:cNvPr id="15362" name="Text Box 3"/>
          <p:cNvSpPr txBox="1"/>
          <p:nvPr/>
        </p:nvSpPr>
        <p:spPr>
          <a:xfrm>
            <a:off x="6553200" y="1828800"/>
            <a:ext cx="1295400" cy="427038"/>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1.1010</a:t>
            </a:r>
          </a:p>
        </p:txBody>
      </p:sp>
      <p:sp>
        <p:nvSpPr>
          <p:cNvPr id="15363" name="Text Box 4"/>
          <p:cNvSpPr txBox="1"/>
          <p:nvPr/>
        </p:nvSpPr>
        <p:spPr>
          <a:xfrm>
            <a:off x="6510338" y="2209800"/>
            <a:ext cx="1371600" cy="427038"/>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1.1101</a:t>
            </a:r>
          </a:p>
        </p:txBody>
      </p:sp>
      <p:sp>
        <p:nvSpPr>
          <p:cNvPr id="15364" name="Text Box 5"/>
          <p:cNvSpPr txBox="1"/>
          <p:nvPr/>
        </p:nvSpPr>
        <p:spPr>
          <a:xfrm>
            <a:off x="5943600" y="2225675"/>
            <a:ext cx="304800" cy="427038"/>
          </a:xfrm>
          <a:prstGeom prst="rect">
            <a:avLst/>
          </a:prstGeom>
          <a:noFill/>
          <a:ln w="9525">
            <a:noFill/>
          </a:ln>
        </p:spPr>
        <p:txBody>
          <a:bodyPr lIns="0" tIns="0" rIns="0" bIns="0" anchor="t" anchorCtr="0">
            <a:spAutoFit/>
          </a:bodyPr>
          <a:lstStyle/>
          <a:p>
            <a:pPr>
              <a:spcBef>
                <a:spcPct val="50000"/>
              </a:spcBef>
              <a:buClrTx/>
              <a:buFontTx/>
            </a:pPr>
            <a:r>
              <a:rPr lang="zh-CN" altLang="en-US" sz="2800" b="1" dirty="0">
                <a:latin typeface="宋体" panose="02010600030101010101" pitchFamily="2" charset="-122"/>
              </a:rPr>
              <a:t>＋</a:t>
            </a:r>
          </a:p>
        </p:txBody>
      </p:sp>
      <p:sp>
        <p:nvSpPr>
          <p:cNvPr id="15365" name="Line 6"/>
          <p:cNvSpPr/>
          <p:nvPr/>
        </p:nvSpPr>
        <p:spPr>
          <a:xfrm>
            <a:off x="5943600" y="2667000"/>
            <a:ext cx="1905000" cy="0"/>
          </a:xfrm>
          <a:prstGeom prst="line">
            <a:avLst/>
          </a:prstGeom>
          <a:ln w="9525" cap="flat" cmpd="sng">
            <a:solidFill>
              <a:schemeClr val="tx1"/>
            </a:solidFill>
            <a:prstDash val="solid"/>
            <a:round/>
            <a:headEnd type="none" w="med" len="med"/>
            <a:tailEnd type="none" w="med" len="med"/>
          </a:ln>
        </p:spPr>
      </p:sp>
      <p:sp>
        <p:nvSpPr>
          <p:cNvPr id="15366" name="Text Box 7"/>
          <p:cNvSpPr txBox="1"/>
          <p:nvPr/>
        </p:nvSpPr>
        <p:spPr>
          <a:xfrm>
            <a:off x="6524625" y="2667000"/>
            <a:ext cx="1371600" cy="427038"/>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1.0111</a:t>
            </a:r>
          </a:p>
        </p:txBody>
      </p:sp>
      <p:grpSp>
        <p:nvGrpSpPr>
          <p:cNvPr id="2" name="Group 16"/>
          <p:cNvGrpSpPr/>
          <p:nvPr/>
        </p:nvGrpSpPr>
        <p:grpSpPr>
          <a:xfrm>
            <a:off x="5943600" y="3962400"/>
            <a:ext cx="1905000" cy="1265238"/>
            <a:chOff x="3744" y="2496"/>
            <a:chExt cx="1200" cy="797"/>
          </a:xfrm>
        </p:grpSpPr>
        <p:sp>
          <p:nvSpPr>
            <p:cNvPr id="15368" name="Text Box 8"/>
            <p:cNvSpPr txBox="1"/>
            <p:nvPr/>
          </p:nvSpPr>
          <p:spPr>
            <a:xfrm>
              <a:off x="4128" y="2496"/>
              <a:ext cx="816" cy="269"/>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1.1010</a:t>
              </a:r>
            </a:p>
          </p:txBody>
        </p:sp>
        <p:sp>
          <p:nvSpPr>
            <p:cNvPr id="15369" name="Text Box 9"/>
            <p:cNvSpPr txBox="1"/>
            <p:nvPr/>
          </p:nvSpPr>
          <p:spPr>
            <a:xfrm>
              <a:off x="4128" y="2736"/>
              <a:ext cx="816" cy="269"/>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0.0011</a:t>
              </a:r>
            </a:p>
          </p:txBody>
        </p:sp>
        <p:sp>
          <p:nvSpPr>
            <p:cNvPr id="15370" name="Text Box 10"/>
            <p:cNvSpPr txBox="1"/>
            <p:nvPr/>
          </p:nvSpPr>
          <p:spPr>
            <a:xfrm>
              <a:off x="3744" y="2746"/>
              <a:ext cx="192" cy="269"/>
            </a:xfrm>
            <a:prstGeom prst="rect">
              <a:avLst/>
            </a:prstGeom>
            <a:noFill/>
            <a:ln w="9525">
              <a:noFill/>
            </a:ln>
          </p:spPr>
          <p:txBody>
            <a:bodyPr lIns="0" tIns="0" rIns="0" bIns="0" anchor="t" anchorCtr="0">
              <a:spAutoFit/>
            </a:bodyPr>
            <a:lstStyle/>
            <a:p>
              <a:pPr>
                <a:spcBef>
                  <a:spcPct val="50000"/>
                </a:spcBef>
                <a:buClrTx/>
                <a:buFontTx/>
              </a:pPr>
              <a:r>
                <a:rPr lang="zh-CN" altLang="en-US" sz="2800" b="1" dirty="0">
                  <a:latin typeface="宋体" panose="02010600030101010101" pitchFamily="2" charset="-122"/>
                </a:rPr>
                <a:t>＋</a:t>
              </a:r>
            </a:p>
          </p:txBody>
        </p:sp>
        <p:sp>
          <p:nvSpPr>
            <p:cNvPr id="15371" name="Line 11"/>
            <p:cNvSpPr/>
            <p:nvPr/>
          </p:nvSpPr>
          <p:spPr>
            <a:xfrm>
              <a:off x="3744" y="3024"/>
              <a:ext cx="1200" cy="0"/>
            </a:xfrm>
            <a:prstGeom prst="line">
              <a:avLst/>
            </a:prstGeom>
            <a:ln w="9525" cap="flat" cmpd="sng">
              <a:solidFill>
                <a:schemeClr val="tx1"/>
              </a:solidFill>
              <a:prstDash val="solid"/>
              <a:round/>
              <a:headEnd type="none" w="med" len="med"/>
              <a:tailEnd type="none" w="med" len="med"/>
            </a:ln>
          </p:spPr>
        </p:sp>
        <p:sp>
          <p:nvSpPr>
            <p:cNvPr id="15372" name="Text Box 12"/>
            <p:cNvSpPr txBox="1"/>
            <p:nvPr/>
          </p:nvSpPr>
          <p:spPr>
            <a:xfrm>
              <a:off x="4128" y="3024"/>
              <a:ext cx="816" cy="269"/>
            </a:xfrm>
            <a:prstGeom prst="rect">
              <a:avLst/>
            </a:prstGeom>
            <a:noFill/>
            <a:ln w="9525">
              <a:noFill/>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1.1101</a:t>
              </a:r>
            </a:p>
          </p:txBody>
        </p:sp>
      </p:grpSp>
      <p:sp>
        <p:nvSpPr>
          <p:cNvPr id="15373" name="Text Box 13"/>
          <p:cNvSpPr txBox="1"/>
          <p:nvPr/>
        </p:nvSpPr>
        <p:spPr>
          <a:xfrm>
            <a:off x="6172200" y="2667000"/>
            <a:ext cx="304800" cy="436563"/>
          </a:xfrm>
          <a:prstGeom prst="rect">
            <a:avLst/>
          </a:prstGeom>
          <a:noFill/>
          <a:ln w="9525" cap="flat" cmpd="sng">
            <a:solidFill>
              <a:srgbClr val="FF0000"/>
            </a:solidFill>
            <a:prstDash val="solid"/>
            <a:miter/>
            <a:headEnd type="none" w="med" len="med"/>
            <a:tailEnd type="none" w="med" len="med"/>
          </a:ln>
        </p:spPr>
        <p:txBody>
          <a:bodyPr lIns="0" tIns="0" rIns="0" bIns="0" anchor="t" anchorCtr="0">
            <a:spAutoFit/>
          </a:bodyPr>
          <a:lstStyle/>
          <a:p>
            <a:pPr>
              <a:spcBef>
                <a:spcPct val="50000"/>
              </a:spcBef>
              <a:buClrTx/>
              <a:buFontTx/>
            </a:pPr>
            <a:r>
              <a:rPr lang="en-US" altLang="zh-CN" sz="2800" b="1" dirty="0">
                <a:latin typeface="宋体" panose="02010600030101010101" pitchFamily="2" charset="-122"/>
              </a:rPr>
              <a:t>1</a:t>
            </a:r>
          </a:p>
        </p:txBody>
      </p:sp>
      <p:sp>
        <p:nvSpPr>
          <p:cNvPr id="15374" name="Text Box 14"/>
          <p:cNvSpPr txBox="1"/>
          <p:nvPr/>
        </p:nvSpPr>
        <p:spPr>
          <a:xfrm>
            <a:off x="6553200" y="3352800"/>
            <a:ext cx="1066800" cy="365125"/>
          </a:xfrm>
          <a:prstGeom prst="rect">
            <a:avLst/>
          </a:prstGeom>
          <a:noFill/>
          <a:ln w="9525">
            <a:noFill/>
          </a:ln>
        </p:spPr>
        <p:txBody>
          <a:bodyPr lIns="0" tIns="0" rIns="0" bIns="0" anchor="t" anchorCtr="0">
            <a:spAutoFit/>
          </a:bodyPr>
          <a:lstStyle/>
          <a:p>
            <a:pPr>
              <a:spcBef>
                <a:spcPct val="50000"/>
              </a:spcBef>
              <a:buClrTx/>
              <a:buFontTx/>
            </a:pPr>
            <a:r>
              <a:rPr lang="zh-CN" altLang="en-US" b="1" dirty="0">
                <a:latin typeface="宋体" panose="02010600030101010101" pitchFamily="2" charset="-122"/>
              </a:rPr>
              <a:t>丢模</a:t>
            </a:r>
          </a:p>
        </p:txBody>
      </p:sp>
      <p:cxnSp>
        <p:nvCxnSpPr>
          <p:cNvPr id="15375" name="AutoShape 15"/>
          <p:cNvCxnSpPr>
            <a:stCxn id="15374" idx="1"/>
            <a:endCxn id="15373" idx="2"/>
          </p:cNvCxnSpPr>
          <p:nvPr/>
        </p:nvCxnSpPr>
        <p:spPr>
          <a:xfrm rot="10800000">
            <a:off x="6324600" y="3103563"/>
            <a:ext cx="228600" cy="431800"/>
          </a:xfrm>
          <a:prstGeom prst="bentConnector2">
            <a:avLst/>
          </a:prstGeom>
          <a:ln w="9525" cap="flat" cmpd="sng">
            <a:solidFill>
              <a:schemeClr val="tx1"/>
            </a:solidFill>
            <a:prstDash val="solid"/>
            <a:miter/>
            <a:headEnd type="none" w="med" len="med"/>
            <a:tailEnd type="triangle" w="med" len="med"/>
          </a:ln>
        </p:spPr>
      </p:cxnSp>
      <p:sp>
        <p:nvSpPr>
          <p:cNvPr id="31761" name="Rectangle 17"/>
          <p:cNvSpPr/>
          <p:nvPr/>
        </p:nvSpPr>
        <p:spPr>
          <a:xfrm>
            <a:off x="304800" y="3810000"/>
            <a:ext cx="8229600" cy="2438400"/>
          </a:xfrm>
          <a:prstGeom prst="rect">
            <a:avLst/>
          </a:prstGeom>
          <a:noFill/>
          <a:ln w="9525">
            <a:noFill/>
          </a:ln>
        </p:spPr>
        <p:txBody>
          <a:bodyPr anchor="t" anchorCtr="0"/>
          <a:lstStyle/>
          <a:p>
            <a:pPr marL="342900" indent="-342900">
              <a:lnSpc>
                <a:spcPct val="105000"/>
              </a:lnSpc>
              <a:spcBef>
                <a:spcPct val="20000"/>
              </a:spcBef>
              <a:buClr>
                <a:schemeClr val="accent1"/>
              </a:buClr>
              <a:buFontTx/>
              <a:buChar char="•"/>
            </a:pP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baseline="-25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[x]</a:t>
            </a:r>
            <a:r>
              <a:rPr lang="zh-CN" altLang="en-US" sz="2800" baseline="-25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baseline="-25000" dirty="0">
                <a:latin typeface="Microsoft YaHei UI" panose="020B0503020204020204" pitchFamily="34" charset="-122"/>
                <a:ea typeface="Microsoft YaHei UI" panose="020B0503020204020204" pitchFamily="34" charset="-122"/>
              </a:rPr>
              <a:t>补</a:t>
            </a:r>
            <a:br>
              <a:rPr lang="zh-CN" altLang="en-US" sz="2800" dirty="0">
                <a:latin typeface="Microsoft YaHei UI" panose="020B0503020204020204" pitchFamily="34" charset="-122"/>
                <a:ea typeface="Microsoft YaHei UI" panose="020B0503020204020204" pitchFamily="34" charset="-122"/>
              </a:rPr>
            </a:b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1.1010</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0.0011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1.1101</a:t>
            </a:r>
          </a:p>
          <a:p>
            <a:pPr marL="342900" indent="-342900">
              <a:lnSpc>
                <a:spcPct val="90000"/>
              </a:lnSpc>
              <a:spcBef>
                <a:spcPct val="20000"/>
              </a:spcBef>
              <a:buClr>
                <a:schemeClr val="accent1"/>
              </a:buClr>
              <a:buFontTx/>
              <a:buChar char="•"/>
            </a:pP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0.0011</a:t>
            </a:r>
          </a:p>
        </p:txBody>
      </p:sp>
      <p:sp>
        <p:nvSpPr>
          <p:cNvPr id="3" name="Slide Number Placeholder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7A9D0DA-93B5-4082-A9E1-480FED6FA4D4}"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36</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idx="1"/>
          </p:nvPr>
        </p:nvSpPr>
        <p:spPr>
          <a:xfrm>
            <a:off x="381000" y="457200"/>
            <a:ext cx="8229600" cy="4648200"/>
          </a:xfrm>
        </p:spPr>
        <p:txBody>
          <a:bodyPr vert="horz" wrap="square" lIns="91440" tIns="45720" rIns="91440" bIns="45720" anchor="t" anchorCtr="0"/>
          <a:lstStyle/>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例：</a:t>
            </a:r>
            <a:r>
              <a:rPr kumimoji="1" lang="en-US" altLang="zh-CN" kern="1200" dirty="0">
                <a:latin typeface="Microsoft YaHei UI" panose="020B0503020204020204" pitchFamily="34" charset="-122"/>
                <a:ea typeface="Microsoft YaHei UI" panose="020B0503020204020204" pitchFamily="34" charset="-122"/>
                <a:cs typeface="+mn-cs"/>
              </a:rPr>
              <a:t>x</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0.1010</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y</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0.1001</a:t>
            </a:r>
            <a:r>
              <a:rPr kumimoji="1" lang="zh-CN" altLang="en-US" kern="1200" dirty="0">
                <a:latin typeface="Microsoft YaHei UI" panose="020B0503020204020204" pitchFamily="34" charset="-122"/>
                <a:ea typeface="Microsoft YaHei UI" panose="020B0503020204020204" pitchFamily="34" charset="-122"/>
                <a:cs typeface="+mn-cs"/>
              </a:rPr>
              <a:t>，</a:t>
            </a:r>
            <a:br>
              <a:rPr kumimoji="1" lang="zh-CN" altLang="en-US" kern="1200" dirty="0">
                <a:latin typeface="Microsoft YaHei UI" panose="020B0503020204020204" pitchFamily="34" charset="-122"/>
                <a:ea typeface="Microsoft YaHei UI" panose="020B0503020204020204" pitchFamily="34" charset="-122"/>
                <a:cs typeface="+mn-cs"/>
              </a:rPr>
            </a:br>
            <a:r>
              <a:rPr kumimoji="1" lang="zh-CN" altLang="en-US" kern="1200" dirty="0">
                <a:latin typeface="Microsoft YaHei UI" panose="020B0503020204020204" pitchFamily="34" charset="-122"/>
                <a:ea typeface="Microsoft YaHei UI" panose="020B0503020204020204" pitchFamily="34" charset="-122"/>
                <a:cs typeface="+mn-cs"/>
              </a:rPr>
              <a:t>求</a:t>
            </a:r>
            <a:r>
              <a:rPr kumimoji="1" lang="en-US" altLang="zh-CN" kern="1200" dirty="0">
                <a:latin typeface="Microsoft YaHei UI" panose="020B0503020204020204" pitchFamily="34" charset="-122"/>
                <a:ea typeface="Microsoft YaHei UI" panose="020B0503020204020204" pitchFamily="34" charset="-122"/>
                <a:cs typeface="+mn-cs"/>
              </a:rPr>
              <a:t>x</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y</a:t>
            </a:r>
            <a:r>
              <a:rPr kumimoji="1" lang="zh-CN" altLang="en-US"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解：</a:t>
            </a:r>
            <a:r>
              <a:rPr kumimoji="1" lang="en-US" altLang="zh-CN" kern="1200" dirty="0">
                <a:latin typeface="Microsoft YaHei UI" panose="020B0503020204020204" pitchFamily="34" charset="-122"/>
                <a:ea typeface="Microsoft YaHei UI" panose="020B0503020204020204" pitchFamily="34" charset="-122"/>
                <a:cs typeface="+mn-cs"/>
              </a:rPr>
              <a:t>[x]</a:t>
            </a:r>
            <a:r>
              <a:rPr kumimoji="1" lang="zh-CN" altLang="en-US"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0.1010</a:t>
            </a:r>
            <a:r>
              <a:rPr kumimoji="1" lang="zh-CN" altLang="en-US" kern="1200" dirty="0">
                <a:latin typeface="Microsoft YaHei UI" panose="020B0503020204020204" pitchFamily="34" charset="-122"/>
                <a:ea typeface="Microsoft YaHei UI" panose="020B0503020204020204" pitchFamily="34" charset="-122"/>
                <a:cs typeface="+mn-cs"/>
              </a:rPr>
              <a:t>， </a:t>
            </a:r>
            <a:r>
              <a:rPr kumimoji="1" lang="en-US" altLang="zh-CN" kern="1200" dirty="0">
                <a:latin typeface="Microsoft YaHei UI" panose="020B0503020204020204" pitchFamily="34" charset="-122"/>
                <a:ea typeface="Microsoft YaHei UI" panose="020B0503020204020204" pitchFamily="34" charset="-122"/>
                <a:cs typeface="+mn-cs"/>
              </a:rPr>
              <a:t>[y]</a:t>
            </a:r>
            <a:r>
              <a:rPr kumimoji="1" lang="zh-CN" altLang="en-US"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0.1001</a:t>
            </a:r>
            <a:r>
              <a:rPr kumimoji="1" lang="zh-CN" altLang="en-US" kern="1200" dirty="0">
                <a:latin typeface="Microsoft YaHei UI" panose="020B0503020204020204" pitchFamily="34" charset="-122"/>
                <a:ea typeface="Microsoft YaHei UI" panose="020B0503020204020204" pitchFamily="34" charset="-122"/>
                <a:cs typeface="+mn-cs"/>
              </a:rPr>
              <a:t>， </a:t>
            </a:r>
          </a:p>
          <a:p>
            <a:pPr eaLnBrk="1" hangingPunct="1">
              <a:buSzPct val="70000"/>
            </a:pPr>
            <a:r>
              <a:rPr kumimoji="1" lang="en-US" altLang="zh-CN" kern="1200" dirty="0">
                <a:latin typeface="Microsoft YaHei UI" panose="020B0503020204020204" pitchFamily="34" charset="-122"/>
                <a:ea typeface="Microsoft YaHei UI" panose="020B0503020204020204" pitchFamily="34" charset="-122"/>
                <a:cs typeface="+mn-cs"/>
              </a:rPr>
              <a:t>[x</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y]</a:t>
            </a:r>
            <a:r>
              <a:rPr kumimoji="1" lang="zh-CN" altLang="en-US"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[x]</a:t>
            </a:r>
            <a:r>
              <a:rPr kumimoji="1" lang="zh-CN" altLang="en-US"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[y]</a:t>
            </a:r>
            <a:r>
              <a:rPr kumimoji="1" lang="zh-CN" altLang="en-US" kern="1200" baseline="-25000" dirty="0">
                <a:latin typeface="Microsoft YaHei UI" panose="020B0503020204020204" pitchFamily="34" charset="-122"/>
                <a:ea typeface="Microsoft YaHei UI" panose="020B0503020204020204" pitchFamily="34" charset="-122"/>
                <a:cs typeface="+mn-cs"/>
              </a:rPr>
              <a:t>补</a:t>
            </a:r>
            <a:br>
              <a:rPr kumimoji="1" lang="zh-CN" altLang="en-US" kern="1200" dirty="0">
                <a:latin typeface="Microsoft YaHei UI" panose="020B0503020204020204" pitchFamily="34" charset="-122"/>
                <a:ea typeface="Microsoft YaHei UI" panose="020B0503020204020204" pitchFamily="34" charset="-122"/>
                <a:cs typeface="+mn-cs"/>
              </a:rPr>
            </a:b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0.1010</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0.1001</a:t>
            </a:r>
          </a:p>
          <a:p>
            <a:pPr eaLnBrk="1" hangingPunct="1">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p:txBody>
      </p:sp>
      <p:sp>
        <p:nvSpPr>
          <p:cNvPr id="33795" name="Text Box 4"/>
          <p:cNvSpPr txBox="1"/>
          <p:nvPr/>
        </p:nvSpPr>
        <p:spPr>
          <a:xfrm>
            <a:off x="3505200" y="3581400"/>
            <a:ext cx="1447800"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0.1010</a:t>
            </a:r>
          </a:p>
        </p:txBody>
      </p:sp>
      <p:sp>
        <p:nvSpPr>
          <p:cNvPr id="33796" name="Text Box 5"/>
          <p:cNvSpPr txBox="1"/>
          <p:nvPr/>
        </p:nvSpPr>
        <p:spPr>
          <a:xfrm>
            <a:off x="3505200" y="3962400"/>
            <a:ext cx="1524000"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0.1001</a:t>
            </a:r>
          </a:p>
        </p:txBody>
      </p:sp>
      <p:sp>
        <p:nvSpPr>
          <p:cNvPr id="33797" name="Text Box 6"/>
          <p:cNvSpPr txBox="1"/>
          <p:nvPr/>
        </p:nvSpPr>
        <p:spPr>
          <a:xfrm>
            <a:off x="2895600" y="3978275"/>
            <a:ext cx="304800"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800" b="1" dirty="0">
                <a:latin typeface="宋体" panose="02010600030101010101" pitchFamily="2" charset="-122"/>
                <a:ea typeface="宋体" panose="02010600030101010101" pitchFamily="2" charset="-122"/>
              </a:rPr>
              <a:t>＋</a:t>
            </a:r>
          </a:p>
        </p:txBody>
      </p:sp>
      <p:sp>
        <p:nvSpPr>
          <p:cNvPr id="33798" name="Line 7"/>
          <p:cNvSpPr/>
          <p:nvPr/>
        </p:nvSpPr>
        <p:spPr>
          <a:xfrm>
            <a:off x="2895600" y="4419600"/>
            <a:ext cx="1905000" cy="0"/>
          </a:xfrm>
          <a:prstGeom prst="line">
            <a:avLst/>
          </a:prstGeom>
          <a:ln w="9525" cap="flat" cmpd="sng">
            <a:solidFill>
              <a:schemeClr val="tx1"/>
            </a:solidFill>
            <a:prstDash val="solid"/>
            <a:headEnd type="none" w="med" len="med"/>
            <a:tailEnd type="none" w="med" len="med"/>
          </a:ln>
        </p:spPr>
      </p:sp>
      <p:sp>
        <p:nvSpPr>
          <p:cNvPr id="33799" name="Text Box 8"/>
          <p:cNvSpPr txBox="1"/>
          <p:nvPr/>
        </p:nvSpPr>
        <p:spPr>
          <a:xfrm>
            <a:off x="3514725" y="4419600"/>
            <a:ext cx="1676400"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1.0011</a:t>
            </a:r>
          </a:p>
        </p:txBody>
      </p:sp>
      <p:sp>
        <p:nvSpPr>
          <p:cNvPr id="33800" name="Text Box 9"/>
          <p:cNvSpPr txBox="1"/>
          <p:nvPr/>
        </p:nvSpPr>
        <p:spPr>
          <a:xfrm>
            <a:off x="3492500" y="4419600"/>
            <a:ext cx="207963" cy="436563"/>
          </a:xfrm>
          <a:prstGeom prst="rect">
            <a:avLst/>
          </a:prstGeom>
          <a:noFill/>
          <a:ln w="9525" cap="flat" cmpd="sng">
            <a:solidFill>
              <a:srgbClr val="FF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endParaRPr lang="en-US" altLang="zh-CN" sz="2800" b="1" dirty="0">
              <a:latin typeface="宋体" panose="02010600030101010101" pitchFamily="2" charset="-122"/>
              <a:ea typeface="宋体" panose="02010600030101010101" pitchFamily="2" charset="-122"/>
            </a:endParaRPr>
          </a:p>
        </p:txBody>
      </p:sp>
      <p:sp>
        <p:nvSpPr>
          <p:cNvPr id="33802" name="Rectangle 10"/>
          <p:cNvSpPr/>
          <p:nvPr/>
        </p:nvSpPr>
        <p:spPr>
          <a:xfrm>
            <a:off x="533400" y="5105400"/>
            <a:ext cx="8001000" cy="1066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zh-CN" altLang="en-US" dirty="0">
                <a:latin typeface="Microsoft YaHei UI" panose="020B0503020204020204" pitchFamily="34" charset="-122"/>
                <a:ea typeface="Microsoft YaHei UI" panose="020B0503020204020204" pitchFamily="34" charset="-122"/>
              </a:rPr>
              <a:t>结果溢出</a:t>
            </a:r>
            <a:endParaRPr lang="zh-CN" altLang="en-US" sz="3600" dirty="0">
              <a:latin typeface="Microsoft YaHei UI" panose="020B0503020204020204" pitchFamily="34" charset="-122"/>
              <a:ea typeface="Microsoft YaHei UI" panose="020B0503020204020204" pitchFamily="34" charset="-122"/>
            </a:endParaRPr>
          </a:p>
          <a:p>
            <a:pPr marL="342900" lvl="0" indent="-342900" eaLnBrk="1" hangingPunct="1">
              <a:buSzTx/>
              <a:buFontTx/>
              <a:buChar char="•"/>
            </a:pPr>
            <a:endParaRPr lang="en-US" altLang="zh-CN" dirty="0">
              <a:latin typeface="Microsoft YaHei UI" panose="020B0503020204020204" pitchFamily="34" charset="-122"/>
              <a:ea typeface="Microsoft YaHei UI" panose="020B0503020204020204" pitchFamily="34" charset="-122"/>
            </a:endParaRPr>
          </a:p>
        </p:txBody>
      </p:sp>
      <p:sp>
        <p:nvSpPr>
          <p:cNvPr id="3" name="Slide Number Placeholder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5F52D8D1-7270-4A3D-8236-2F9AD22AC2EC}"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37</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7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7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7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37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37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337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37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38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38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P spid="33795" grpId="0"/>
      <p:bldP spid="33796" grpId="0"/>
      <p:bldP spid="33797" grpId="0"/>
      <p:bldP spid="33799" grpId="0"/>
      <p:bldP spid="33800" grpId="0" bldLvl="0" animBg="1"/>
      <p:bldP spid="3380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idx="1"/>
          </p:nvPr>
        </p:nvSpPr>
        <p:spPr>
          <a:xfrm>
            <a:off x="685800" y="457200"/>
            <a:ext cx="7848600" cy="2895600"/>
          </a:xfrm>
        </p:spPr>
        <p:txBody>
          <a:bodyPr vert="horz" wrap="square" lIns="91440" tIns="45720" rIns="91440" bIns="45720" anchor="t" anchorCtr="0"/>
          <a:lstStyle/>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例：</a:t>
            </a:r>
            <a:r>
              <a:rPr kumimoji="1" lang="en-US" altLang="zh-CN" kern="1200" dirty="0">
                <a:latin typeface="Microsoft YaHei UI" panose="020B0503020204020204" pitchFamily="34" charset="-122"/>
                <a:ea typeface="Microsoft YaHei UI" panose="020B0503020204020204" pitchFamily="34" charset="-122"/>
                <a:cs typeface="+mn-cs"/>
              </a:rPr>
              <a:t>x</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0.1101</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y</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0.1011</a:t>
            </a:r>
            <a:r>
              <a:rPr kumimoji="1" lang="zh-CN" altLang="en-US" kern="1200" dirty="0">
                <a:latin typeface="Microsoft YaHei UI" panose="020B0503020204020204" pitchFamily="34" charset="-122"/>
                <a:ea typeface="Microsoft YaHei UI" panose="020B0503020204020204" pitchFamily="34" charset="-122"/>
                <a:cs typeface="+mn-cs"/>
              </a:rPr>
              <a:t>，</a:t>
            </a:r>
            <a:br>
              <a:rPr kumimoji="1" lang="zh-CN" altLang="en-US" kern="1200" dirty="0">
                <a:latin typeface="Microsoft YaHei UI" panose="020B0503020204020204" pitchFamily="34" charset="-122"/>
                <a:ea typeface="Microsoft YaHei UI" panose="020B0503020204020204" pitchFamily="34" charset="-122"/>
                <a:cs typeface="+mn-cs"/>
              </a:rPr>
            </a:br>
            <a:r>
              <a:rPr kumimoji="1" lang="zh-CN" altLang="en-US" kern="1200" dirty="0">
                <a:latin typeface="Microsoft YaHei UI" panose="020B0503020204020204" pitchFamily="34" charset="-122"/>
                <a:ea typeface="Microsoft YaHei UI" panose="020B0503020204020204" pitchFamily="34" charset="-122"/>
                <a:cs typeface="+mn-cs"/>
              </a:rPr>
              <a:t>求</a:t>
            </a:r>
            <a:r>
              <a:rPr kumimoji="1" lang="en-US" altLang="zh-CN" kern="1200" dirty="0">
                <a:latin typeface="Microsoft YaHei UI" panose="020B0503020204020204" pitchFamily="34" charset="-122"/>
                <a:ea typeface="Microsoft YaHei UI" panose="020B0503020204020204" pitchFamily="34" charset="-122"/>
                <a:cs typeface="+mn-cs"/>
              </a:rPr>
              <a:t>x</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y</a:t>
            </a:r>
            <a:r>
              <a:rPr kumimoji="1" lang="zh-CN" altLang="en-US"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解：</a:t>
            </a:r>
            <a:r>
              <a:rPr kumimoji="1" lang="en-US" altLang="zh-CN" kern="1200" dirty="0">
                <a:latin typeface="Microsoft YaHei UI" panose="020B0503020204020204" pitchFamily="34" charset="-122"/>
                <a:ea typeface="Microsoft YaHei UI" panose="020B0503020204020204" pitchFamily="34" charset="-122"/>
                <a:cs typeface="+mn-cs"/>
              </a:rPr>
              <a:t>[x]</a:t>
            </a:r>
            <a:r>
              <a:rPr kumimoji="1" lang="zh-CN" altLang="en-US"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1.0011</a:t>
            </a:r>
            <a:r>
              <a:rPr kumimoji="1" lang="zh-CN" altLang="en-US" kern="1200" dirty="0">
                <a:latin typeface="Microsoft YaHei UI" panose="020B0503020204020204" pitchFamily="34" charset="-122"/>
                <a:ea typeface="Microsoft YaHei UI" panose="020B0503020204020204" pitchFamily="34" charset="-122"/>
                <a:cs typeface="+mn-cs"/>
              </a:rPr>
              <a:t>， </a:t>
            </a:r>
            <a:r>
              <a:rPr kumimoji="1" lang="en-US" altLang="zh-CN" kern="1200" dirty="0">
                <a:latin typeface="Microsoft YaHei UI" panose="020B0503020204020204" pitchFamily="34" charset="-122"/>
                <a:ea typeface="Microsoft YaHei UI" panose="020B0503020204020204" pitchFamily="34" charset="-122"/>
                <a:cs typeface="+mn-cs"/>
              </a:rPr>
              <a:t>[y]</a:t>
            </a:r>
            <a:r>
              <a:rPr kumimoji="1" lang="zh-CN" altLang="en-US"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1.0101</a:t>
            </a:r>
            <a:r>
              <a:rPr kumimoji="1" lang="zh-CN" altLang="en-US"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en-US" altLang="zh-CN" kern="1200" dirty="0">
                <a:latin typeface="Microsoft YaHei UI" panose="020B0503020204020204" pitchFamily="34" charset="-122"/>
                <a:ea typeface="Microsoft YaHei UI" panose="020B0503020204020204" pitchFamily="34" charset="-122"/>
                <a:cs typeface="+mn-cs"/>
              </a:rPr>
              <a:t>[x</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y]</a:t>
            </a:r>
            <a:r>
              <a:rPr kumimoji="1" lang="zh-CN" altLang="en-US"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[x]</a:t>
            </a:r>
            <a:r>
              <a:rPr kumimoji="1" lang="zh-CN" altLang="en-US" kern="1200" baseline="-25000" dirty="0">
                <a:latin typeface="Microsoft YaHei UI" panose="020B0503020204020204" pitchFamily="34" charset="-122"/>
                <a:ea typeface="Microsoft YaHei UI" panose="020B0503020204020204" pitchFamily="34" charset="-122"/>
                <a:cs typeface="+mn-cs"/>
              </a:rPr>
              <a:t>补</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[y]</a:t>
            </a:r>
            <a:r>
              <a:rPr kumimoji="1" lang="zh-CN" altLang="en-US" kern="1200" baseline="-25000" dirty="0">
                <a:latin typeface="Microsoft YaHei UI" panose="020B0503020204020204" pitchFamily="34" charset="-122"/>
                <a:ea typeface="Microsoft YaHei UI" panose="020B0503020204020204" pitchFamily="34" charset="-122"/>
                <a:cs typeface="+mn-cs"/>
              </a:rPr>
              <a:t>补</a:t>
            </a:r>
            <a:br>
              <a:rPr kumimoji="1" lang="zh-CN" altLang="en-US" sz="2400" kern="1200" dirty="0">
                <a:latin typeface="Microsoft YaHei UI" panose="020B0503020204020204" pitchFamily="34" charset="-122"/>
                <a:ea typeface="Microsoft YaHei UI" panose="020B0503020204020204" pitchFamily="34" charset="-122"/>
                <a:cs typeface="+mn-cs"/>
              </a:rPr>
            </a:b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1.0011</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en-US" altLang="zh-CN" kern="1200" dirty="0">
                <a:latin typeface="Microsoft YaHei UI" panose="020B0503020204020204" pitchFamily="34" charset="-122"/>
                <a:ea typeface="Microsoft YaHei UI" panose="020B0503020204020204" pitchFamily="34" charset="-122"/>
                <a:cs typeface="+mn-cs"/>
              </a:rPr>
              <a:t>1.0101</a:t>
            </a:r>
          </a:p>
        </p:txBody>
      </p:sp>
      <p:sp>
        <p:nvSpPr>
          <p:cNvPr id="35843" name="Text Box 3"/>
          <p:cNvSpPr txBox="1"/>
          <p:nvPr/>
        </p:nvSpPr>
        <p:spPr>
          <a:xfrm>
            <a:off x="3886200" y="3429000"/>
            <a:ext cx="1371600"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1.0011</a:t>
            </a:r>
          </a:p>
        </p:txBody>
      </p:sp>
      <p:sp>
        <p:nvSpPr>
          <p:cNvPr id="35844" name="Text Box 4"/>
          <p:cNvSpPr txBox="1"/>
          <p:nvPr/>
        </p:nvSpPr>
        <p:spPr>
          <a:xfrm>
            <a:off x="3886200" y="3810000"/>
            <a:ext cx="1371600"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1.0101</a:t>
            </a:r>
          </a:p>
        </p:txBody>
      </p:sp>
      <p:sp>
        <p:nvSpPr>
          <p:cNvPr id="35845" name="Text Box 5"/>
          <p:cNvSpPr txBox="1"/>
          <p:nvPr/>
        </p:nvSpPr>
        <p:spPr>
          <a:xfrm>
            <a:off x="3276600" y="3825875"/>
            <a:ext cx="304800"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800" b="1" dirty="0">
                <a:latin typeface="宋体" panose="02010600030101010101" pitchFamily="2" charset="-122"/>
                <a:ea typeface="宋体" panose="02010600030101010101" pitchFamily="2" charset="-122"/>
              </a:rPr>
              <a:t>＋</a:t>
            </a:r>
          </a:p>
        </p:txBody>
      </p:sp>
      <p:sp>
        <p:nvSpPr>
          <p:cNvPr id="35846" name="Line 6"/>
          <p:cNvSpPr/>
          <p:nvPr/>
        </p:nvSpPr>
        <p:spPr>
          <a:xfrm>
            <a:off x="3276600" y="4267200"/>
            <a:ext cx="1905000" cy="0"/>
          </a:xfrm>
          <a:prstGeom prst="line">
            <a:avLst/>
          </a:prstGeom>
          <a:ln w="9525" cap="flat" cmpd="sng">
            <a:solidFill>
              <a:schemeClr val="tx1"/>
            </a:solidFill>
            <a:prstDash val="solid"/>
            <a:headEnd type="none" w="med" len="med"/>
            <a:tailEnd type="none" w="med" len="med"/>
          </a:ln>
        </p:spPr>
      </p:sp>
      <p:sp>
        <p:nvSpPr>
          <p:cNvPr id="35847" name="Text Box 7"/>
          <p:cNvSpPr txBox="1"/>
          <p:nvPr/>
        </p:nvSpPr>
        <p:spPr>
          <a:xfrm>
            <a:off x="3886200" y="4267200"/>
            <a:ext cx="1371600"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0.1000</a:t>
            </a:r>
          </a:p>
        </p:txBody>
      </p:sp>
      <p:sp>
        <p:nvSpPr>
          <p:cNvPr id="35848" name="Text Box 8"/>
          <p:cNvSpPr txBox="1"/>
          <p:nvPr/>
        </p:nvSpPr>
        <p:spPr>
          <a:xfrm>
            <a:off x="3514725" y="4267200"/>
            <a:ext cx="304800" cy="436563"/>
          </a:xfrm>
          <a:prstGeom prst="rect">
            <a:avLst/>
          </a:prstGeom>
          <a:noFill/>
          <a:ln w="9525" cap="flat" cmpd="sng">
            <a:solidFill>
              <a:srgbClr val="FF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a:t>
            </a:r>
          </a:p>
        </p:txBody>
      </p:sp>
      <p:sp>
        <p:nvSpPr>
          <p:cNvPr id="35850" name="Rectangle 10"/>
          <p:cNvSpPr/>
          <p:nvPr/>
        </p:nvSpPr>
        <p:spPr>
          <a:xfrm>
            <a:off x="685800" y="5334000"/>
            <a:ext cx="784860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zh-CN" altLang="en-US" dirty="0">
                <a:latin typeface="Microsoft YaHei UI" panose="020B0503020204020204" pitchFamily="34" charset="-122"/>
                <a:ea typeface="Microsoft YaHei UI" panose="020B0503020204020204" pitchFamily="34" charset="-122"/>
              </a:rPr>
              <a:t>结果溢出</a:t>
            </a:r>
          </a:p>
        </p:txBody>
      </p:sp>
      <p:sp>
        <p:nvSpPr>
          <p:cNvPr id="3" name="Slide Number Placeholder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9AEE58A-5530-4C93-BEFC-6B628CEC5E46}"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38</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58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58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499"/>
                                          </p:stCondLst>
                                        </p:cTn>
                                        <p:tgtEl>
                                          <p:spTgt spid="358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58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58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5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P spid="35843" grpId="0"/>
      <p:bldP spid="35844" grpId="0"/>
      <p:bldP spid="35845" grpId="0"/>
      <p:bldP spid="35847" grpId="0"/>
      <p:bldP spid="35848" grpId="0" bldLvl="0" animBg="1"/>
      <p:bldP spid="358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idx="1"/>
          </p:nvPr>
        </p:nvSpPr>
        <p:spPr>
          <a:xfrm>
            <a:off x="457200" y="685800"/>
            <a:ext cx="8229600" cy="56388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如果两个正数相加，得到结果的符号为负；两个负数相加，得到的结果为正，则运算结果是错误的。</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造成错误的原因，是因为运算结果超出了机器所能表示的数据范围，数值位侵占了符号位，正确符号被挤走了。</a:t>
            </a:r>
          </a:p>
          <a:p>
            <a:pPr eaLnBrk="1" hangingPunct="1">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正溢出</a:t>
            </a:r>
            <a:r>
              <a:rPr kumimoji="1" lang="zh-CN" altLang="en-US" sz="2800" kern="1200" dirty="0">
                <a:latin typeface="Microsoft YaHei UI" panose="020B0503020204020204" pitchFamily="34" charset="-122"/>
                <a:ea typeface="Microsoft YaHei UI" panose="020B0503020204020204" pitchFamily="34" charset="-122"/>
                <a:cs typeface="+mn-cs"/>
              </a:rPr>
              <a:t>：两个正数相加的结果超出机器所能表示的最大正数。</a:t>
            </a:r>
          </a:p>
          <a:p>
            <a:pPr eaLnBrk="1" hangingPunct="1">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负溢出</a:t>
            </a:r>
            <a:r>
              <a:rPr kumimoji="1" lang="zh-CN" altLang="en-US" sz="2800" kern="1200" dirty="0">
                <a:latin typeface="Microsoft YaHei UI" panose="020B0503020204020204" pitchFamily="34" charset="-122"/>
                <a:ea typeface="Microsoft YaHei UI" panose="020B0503020204020204" pitchFamily="34" charset="-122"/>
                <a:cs typeface="+mn-cs"/>
              </a:rPr>
              <a:t>：两个负数相加的结果小于机器所能表示的最小负数。</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出现溢出后，机器将无法正确表示，因此必须正确判别溢出并及时加以处理。</a:t>
            </a: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1901C55-B886-4270-8F6F-E08069D12660}"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39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C869274-F028-4507-8C59-CD8F5EDB8AE9}"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194" name="Rectangle 4"/>
          <p:cNvSpPr>
            <a:spLocks noGrp="1"/>
          </p:cNvSpPr>
          <p:nvPr>
            <p:ph type="title"/>
          </p:nvPr>
        </p:nvSpPr>
        <p:spPr>
          <a:xfrm>
            <a:off x="331788" y="390525"/>
            <a:ext cx="8335962" cy="1143000"/>
          </a:xfrm>
        </p:spPr>
        <p:txBody>
          <a:bodyPr vert="horz" wrap="square" lIns="91440" tIns="45720" rIns="91440" bIns="45720" anchor="ctr" anchorCtr="0"/>
          <a:lstStyle/>
          <a:p>
            <a:pPr>
              <a:buNone/>
            </a:pPr>
            <a:r>
              <a:rPr kumimoji="1" lang="zh-CN" altLang="en-US" sz="4000" kern="1200" dirty="0">
                <a:latin typeface="Microsoft YaHei UI" panose="020B0503020204020204" pitchFamily="34" charset="-122"/>
                <a:ea typeface="Microsoft YaHei UI" panose="020B0503020204020204" pitchFamily="34" charset="-122"/>
                <a:cs typeface="+mj-cs"/>
              </a:rPr>
              <a:t>二、</a:t>
            </a:r>
            <a:r>
              <a:rPr kumimoji="1" lang="zh-CN" altLang="en-US" kern="1200" dirty="0">
                <a:latin typeface="Microsoft YaHei UI" panose="020B0503020204020204" pitchFamily="34" charset="-122"/>
                <a:ea typeface="Microsoft YaHei UI" panose="020B0503020204020204" pitchFamily="34" charset="-122"/>
                <a:cs typeface="+mj-cs"/>
              </a:rPr>
              <a:t>题型</a:t>
            </a:r>
            <a:endParaRPr kumimoji="1" lang="zh-CN" altLang="en-US" sz="4000" kern="1200" dirty="0">
              <a:latin typeface="Microsoft YaHei UI" panose="020B0503020204020204" pitchFamily="34" charset="-122"/>
              <a:ea typeface="Microsoft YaHei UI" panose="020B0503020204020204" pitchFamily="34" charset="-122"/>
              <a:cs typeface="+mj-cs"/>
            </a:endParaRPr>
          </a:p>
        </p:txBody>
      </p:sp>
      <p:sp>
        <p:nvSpPr>
          <p:cNvPr id="8195" name="Rectangle 9"/>
          <p:cNvSpPr/>
          <p:nvPr/>
        </p:nvSpPr>
        <p:spPr>
          <a:xfrm>
            <a:off x="930275" y="1539875"/>
            <a:ext cx="8001000" cy="4913313"/>
          </a:xfrm>
          <a:prstGeom prst="rect">
            <a:avLst/>
          </a:prstGeom>
          <a:noFill/>
          <a:ln w="9525">
            <a:noFill/>
          </a:ln>
        </p:spPr>
        <p:txBody>
          <a:bodyPr anchor="t" anchorCtr="0"/>
          <a:lstStyle/>
          <a:p>
            <a:pPr marL="742950" indent="-742950" eaLnBrk="0" hangingPunct="0">
              <a:buClrTx/>
              <a:buFontTx/>
              <a:buAutoNum type="arabicPeriod"/>
            </a:pPr>
            <a:r>
              <a:rPr lang="zh-CN" altLang="en-US" sz="3600" dirty="0">
                <a:solidFill>
                  <a:schemeClr val="tx2"/>
                </a:solidFill>
                <a:latin typeface="Microsoft YaHei UI" panose="020B0503020204020204" pitchFamily="34" charset="-122"/>
                <a:ea typeface="Microsoft YaHei UI" panose="020B0503020204020204" pitchFamily="34" charset="-122"/>
              </a:rPr>
              <a:t>单选题 2*8题=16‘</a:t>
            </a:r>
          </a:p>
          <a:p>
            <a:pPr marL="742950" indent="-742950" eaLnBrk="0" hangingPunct="0">
              <a:buClrTx/>
              <a:buFontTx/>
              <a:buAutoNum type="arabicPeriod"/>
            </a:pPr>
            <a:r>
              <a:rPr lang="zh-CN" altLang="en-US" sz="3600" dirty="0">
                <a:solidFill>
                  <a:schemeClr val="tx2"/>
                </a:solidFill>
                <a:latin typeface="Microsoft YaHei UI" panose="020B0503020204020204" pitchFamily="34" charset="-122"/>
                <a:ea typeface="Microsoft YaHei UI" panose="020B0503020204020204" pitchFamily="34" charset="-122"/>
              </a:rPr>
              <a:t>填空题 1*9题=9‘</a:t>
            </a:r>
          </a:p>
          <a:p>
            <a:pPr marL="742950" indent="-742950" eaLnBrk="0" hangingPunct="0">
              <a:buClrTx/>
              <a:buFontTx/>
              <a:buAutoNum type="arabicPeriod"/>
            </a:pPr>
            <a:r>
              <a:rPr lang="zh-CN" altLang="en-US" sz="3600" dirty="0">
                <a:solidFill>
                  <a:schemeClr val="tx2"/>
                </a:solidFill>
                <a:latin typeface="Microsoft YaHei UI" panose="020B0503020204020204" pitchFamily="34" charset="-122"/>
                <a:ea typeface="Microsoft YaHei UI" panose="020B0503020204020204" pitchFamily="34" charset="-122"/>
              </a:rPr>
              <a:t>简答题 6*2题=12‘</a:t>
            </a:r>
          </a:p>
          <a:p>
            <a:pPr marL="742950" indent="-742950" eaLnBrk="0" hangingPunct="0">
              <a:buClrTx/>
              <a:buFontTx/>
              <a:buAutoNum type="arabicPeriod"/>
            </a:pPr>
            <a:r>
              <a:rPr lang="zh-CN" altLang="en-US" sz="3600" dirty="0">
                <a:solidFill>
                  <a:schemeClr val="tx2"/>
                </a:solidFill>
                <a:latin typeface="Microsoft YaHei UI" panose="020B0503020204020204" pitchFamily="34" charset="-122"/>
                <a:ea typeface="Microsoft YaHei UI" panose="020B0503020204020204" pitchFamily="34" charset="-122"/>
              </a:rPr>
              <a:t>计算题 4题=28‘ </a:t>
            </a:r>
          </a:p>
          <a:p>
            <a:pPr marL="742950" indent="-742950" eaLnBrk="0" hangingPunct="0">
              <a:buClrTx/>
              <a:buFontTx/>
              <a:buAutoNum type="arabicPeriod"/>
            </a:pPr>
            <a:r>
              <a:rPr lang="zh-CN" altLang="en-US" sz="3600" dirty="0">
                <a:solidFill>
                  <a:schemeClr val="tx2"/>
                </a:solidFill>
                <a:latin typeface="Microsoft YaHei UI" panose="020B0503020204020204" pitchFamily="34" charset="-122"/>
                <a:ea typeface="Microsoft YaHei UI" panose="020B0503020204020204" pitchFamily="34" charset="-122"/>
              </a:rPr>
              <a:t>分析应用题 4题=35‘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1440" tIns="45720" rIns="91440" bIns="45720" anchor="ctr" anchorCtr="0"/>
          <a:lstStyle/>
          <a:p>
            <a:pPr eaLnBrk="1" hangingPunct="1"/>
            <a:r>
              <a:rPr kumimoji="1" lang="en-US" altLang="zh-CN" sz="4000" kern="1200" dirty="0">
                <a:latin typeface="Microsoft YaHei UI" panose="020B0503020204020204" pitchFamily="34" charset="-122"/>
                <a:ea typeface="Microsoft YaHei UI" panose="020B0503020204020204" pitchFamily="34" charset="-122"/>
                <a:cs typeface="+mj-cs"/>
              </a:rPr>
              <a:t> </a:t>
            </a:r>
            <a:r>
              <a:rPr kumimoji="1" lang="en-US" altLang="zh-CN" kern="1200" dirty="0">
                <a:latin typeface="Microsoft YaHei UI" panose="020B0503020204020204" pitchFamily="34" charset="-122"/>
                <a:ea typeface="Microsoft YaHei UI" panose="020B0503020204020204" pitchFamily="34" charset="-122"/>
                <a:cs typeface="+mj-cs"/>
              </a:rPr>
              <a:t>3.2.2  </a:t>
            </a:r>
            <a:r>
              <a:rPr kumimoji="1" lang="zh-CN" altLang="en-US" kern="1200" dirty="0">
                <a:latin typeface="Microsoft YaHei UI" panose="020B0503020204020204" pitchFamily="34" charset="-122"/>
                <a:ea typeface="Microsoft YaHei UI" panose="020B0503020204020204" pitchFamily="34" charset="-122"/>
                <a:cs typeface="+mj-cs"/>
              </a:rPr>
              <a:t>溢出判别与变形补码</a:t>
            </a:r>
          </a:p>
        </p:txBody>
      </p:sp>
      <p:sp>
        <p:nvSpPr>
          <p:cNvPr id="39939" name="Rectangle 3"/>
          <p:cNvSpPr>
            <a:spLocks noGrp="1"/>
          </p:cNvSpPr>
          <p:nvPr>
            <p:ph idx="1"/>
          </p:nvPr>
        </p:nvSpPr>
        <p:spPr>
          <a:xfrm>
            <a:off x="457200" y="1143000"/>
            <a:ext cx="8305800" cy="21336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设参加运算的操作数为</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en-US" altLang="zh-CN" sz="2800" kern="1200" baseline="-25000" dirty="0">
                <a:latin typeface="Microsoft YaHei UI" panose="020B0503020204020204" pitchFamily="34" charset="-122"/>
                <a:ea typeface="Microsoft YaHei UI" panose="020B0503020204020204" pitchFamily="34" charset="-122"/>
                <a:cs typeface="+mn-cs"/>
              </a:rPr>
              <a:t>f</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en-US" altLang="zh-CN" sz="2800" kern="1200" baseline="-25000" dirty="0">
                <a:latin typeface="Microsoft YaHei UI" panose="020B0503020204020204" pitchFamily="34" charset="-122"/>
                <a:ea typeface="Microsoft YaHei UI" panose="020B0503020204020204" pitchFamily="34" charset="-122"/>
                <a:cs typeface="+mn-cs"/>
              </a:rPr>
              <a:t>n-1</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en-US" altLang="zh-CN" sz="2800" kern="1200" baseline="-250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en-US" altLang="zh-CN" sz="2800" kern="1200" baseline="-25000" dirty="0">
                <a:latin typeface="Microsoft YaHei UI" panose="020B0503020204020204" pitchFamily="34" charset="-122"/>
                <a:ea typeface="Microsoft YaHei UI" panose="020B0503020204020204" pitchFamily="34" charset="-122"/>
                <a:cs typeface="+mn-cs"/>
              </a:rPr>
              <a:t>0</a:t>
            </a:r>
            <a:r>
              <a:rPr kumimoji="1" lang="en-US" altLang="zh-CN" sz="2800" kern="1200" dirty="0">
                <a:latin typeface="Microsoft YaHei UI" panose="020B0503020204020204" pitchFamily="34" charset="-122"/>
                <a:ea typeface="Microsoft YaHei UI" panose="020B0503020204020204" pitchFamily="34" charset="-122"/>
                <a:cs typeface="+mn-cs"/>
              </a:rPr>
              <a:t>  [y]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en-US" altLang="zh-CN" sz="2800" kern="1200" baseline="-25000" dirty="0">
                <a:latin typeface="Microsoft YaHei UI" panose="020B0503020204020204" pitchFamily="34" charset="-122"/>
                <a:ea typeface="Microsoft YaHei UI" panose="020B0503020204020204" pitchFamily="34" charset="-122"/>
                <a:cs typeface="+mn-cs"/>
              </a:rPr>
              <a:t>f</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en-US" altLang="zh-CN" sz="2800" kern="1200" baseline="-25000" dirty="0">
                <a:latin typeface="Microsoft YaHei UI" panose="020B0503020204020204" pitchFamily="34" charset="-122"/>
                <a:ea typeface="Microsoft YaHei UI" panose="020B0503020204020204" pitchFamily="34" charset="-122"/>
                <a:cs typeface="+mn-cs"/>
              </a:rPr>
              <a:t>n-1</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en-US" altLang="zh-CN" sz="2800" kern="1200" baseline="-250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en-US" altLang="zh-CN" sz="2800" kern="1200" baseline="-25000" dirty="0">
                <a:latin typeface="Microsoft YaHei UI" panose="020B0503020204020204" pitchFamily="34" charset="-122"/>
                <a:ea typeface="Microsoft YaHei UI" panose="020B0503020204020204" pitchFamily="34" charset="-122"/>
                <a:cs typeface="+mn-cs"/>
              </a:rPr>
              <a:t>0</a:t>
            </a:r>
            <a:endParaRPr kumimoji="1" lang="en-US" altLang="zh-CN" sz="28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的和为： </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n-1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0</a:t>
            </a:r>
            <a:endParaRPr kumimoji="1" lang="en-US" altLang="zh-CN" sz="28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发生溢出时 </a:t>
            </a:r>
            <a:r>
              <a:rPr kumimoji="1" lang="en-US" altLang="zh-CN" sz="2800" kern="1200" dirty="0">
                <a:latin typeface="Microsoft YaHei UI" panose="020B0503020204020204" pitchFamily="34" charset="-122"/>
                <a:ea typeface="Microsoft YaHei UI" panose="020B0503020204020204" pitchFamily="34" charset="-122"/>
                <a:cs typeface="+mn-cs"/>
              </a:rPr>
              <a:t>OVR</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a:t>
            </a:r>
          </a:p>
        </p:txBody>
      </p:sp>
      <p:grpSp>
        <p:nvGrpSpPr>
          <p:cNvPr id="2" name="Group 8"/>
          <p:cNvGrpSpPr/>
          <p:nvPr/>
        </p:nvGrpSpPr>
        <p:grpSpPr>
          <a:xfrm>
            <a:off x="457200" y="3200400"/>
            <a:ext cx="8458200" cy="3124200"/>
            <a:chOff x="288" y="2016"/>
            <a:chExt cx="5328" cy="1968"/>
          </a:xfrm>
        </p:grpSpPr>
        <p:sp>
          <p:nvSpPr>
            <p:cNvPr id="39942" name="Rectangle 7"/>
            <p:cNvSpPr/>
            <p:nvPr/>
          </p:nvSpPr>
          <p:spPr>
            <a:xfrm>
              <a:off x="288" y="2016"/>
              <a:ext cx="5328" cy="1968"/>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常用判断溢出的方法</a:t>
              </a:r>
            </a:p>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1. </a:t>
              </a:r>
              <a:r>
                <a:rPr lang="zh-CN" altLang="en-US" sz="2800" dirty="0">
                  <a:latin typeface="Microsoft YaHei UI" panose="020B0503020204020204" pitchFamily="34" charset="-122"/>
                  <a:ea typeface="Microsoft YaHei UI" panose="020B0503020204020204" pitchFamily="34" charset="-122"/>
                </a:rPr>
                <a:t>根据两个操作数的符号与结果的符号判别溢出 </a:t>
              </a:r>
            </a:p>
            <a:p>
              <a:pPr marL="342900" lvl="0" indent="-34290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由于参加运算的数都是定点数，所以只有两数同号时相加才可能溢出。所以溢出的条件为：</a:t>
              </a:r>
            </a:p>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OVR</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x</a:t>
              </a:r>
              <a:r>
                <a:rPr lang="en-US" altLang="zh-CN" sz="2800" baseline="-25000" dirty="0">
                  <a:latin typeface="Microsoft YaHei UI" panose="020B0503020204020204" pitchFamily="34" charset="-122"/>
                  <a:ea typeface="Microsoft YaHei UI" panose="020B0503020204020204" pitchFamily="34" charset="-122"/>
                </a:rPr>
                <a:t>f</a:t>
              </a:r>
              <a:r>
                <a:rPr lang="en-US" altLang="zh-CN" sz="2800" dirty="0">
                  <a:latin typeface="Microsoft YaHei UI" panose="020B0503020204020204" pitchFamily="34" charset="-122"/>
                  <a:ea typeface="Microsoft YaHei UI" panose="020B0503020204020204" pitchFamily="34" charset="-122"/>
                </a:rPr>
                <a:t>y</a:t>
              </a:r>
              <a:r>
                <a:rPr lang="en-US" altLang="zh-CN" sz="2800" baseline="-25000" dirty="0">
                  <a:latin typeface="Microsoft YaHei UI" panose="020B0503020204020204" pitchFamily="34" charset="-122"/>
                  <a:ea typeface="Microsoft YaHei UI" panose="020B0503020204020204" pitchFamily="34" charset="-122"/>
                </a:rPr>
                <a:t>f</a:t>
              </a:r>
              <a:r>
                <a:rPr lang="en-US" altLang="zh-CN" sz="2800" dirty="0">
                  <a:latin typeface="Microsoft YaHei UI" panose="020B0503020204020204" pitchFamily="34" charset="-122"/>
                  <a:ea typeface="Microsoft YaHei UI" panose="020B0503020204020204" pitchFamily="34" charset="-122"/>
                </a:rPr>
                <a:t>s</a:t>
              </a:r>
              <a:r>
                <a:rPr lang="en-US" altLang="zh-CN" sz="2800" baseline="-25000" dirty="0">
                  <a:latin typeface="Microsoft YaHei UI" panose="020B0503020204020204" pitchFamily="34" charset="-122"/>
                  <a:ea typeface="Microsoft YaHei UI" panose="020B0503020204020204" pitchFamily="34" charset="-122"/>
                </a:rPr>
                <a:t>f</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x</a:t>
              </a:r>
              <a:r>
                <a:rPr lang="en-US" altLang="zh-CN" sz="2800" baseline="-25000" dirty="0">
                  <a:latin typeface="Microsoft YaHei UI" panose="020B0503020204020204" pitchFamily="34" charset="-122"/>
                  <a:ea typeface="Microsoft YaHei UI" panose="020B0503020204020204" pitchFamily="34" charset="-122"/>
                </a:rPr>
                <a:t>f</a:t>
              </a:r>
              <a:r>
                <a:rPr lang="en-US" altLang="zh-CN" sz="2800" dirty="0">
                  <a:latin typeface="Microsoft YaHei UI" panose="020B0503020204020204" pitchFamily="34" charset="-122"/>
                  <a:ea typeface="Microsoft YaHei UI" panose="020B0503020204020204" pitchFamily="34" charset="-122"/>
                </a:rPr>
                <a:t>y</a:t>
              </a:r>
              <a:r>
                <a:rPr lang="en-US" altLang="zh-CN" sz="2800" baseline="-25000" dirty="0">
                  <a:latin typeface="Microsoft YaHei UI" panose="020B0503020204020204" pitchFamily="34" charset="-122"/>
                  <a:ea typeface="Microsoft YaHei UI" panose="020B0503020204020204" pitchFamily="34" charset="-122"/>
                </a:rPr>
                <a:t>f</a:t>
              </a:r>
              <a:r>
                <a:rPr lang="en-US" altLang="zh-CN" sz="2800" dirty="0">
                  <a:latin typeface="Microsoft YaHei UI" panose="020B0503020204020204" pitchFamily="34" charset="-122"/>
                  <a:ea typeface="Microsoft YaHei UI" panose="020B0503020204020204" pitchFamily="34" charset="-122"/>
                </a:rPr>
                <a:t>s</a:t>
              </a:r>
              <a:r>
                <a:rPr lang="en-US" altLang="zh-CN" sz="2800" baseline="-25000" dirty="0">
                  <a:latin typeface="Microsoft YaHei UI" panose="020B0503020204020204" pitchFamily="34" charset="-122"/>
                  <a:ea typeface="Microsoft YaHei UI" panose="020B0503020204020204" pitchFamily="34" charset="-122"/>
                </a:rPr>
                <a:t>f</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(x</a:t>
              </a:r>
              <a:r>
                <a:rPr lang="en-US" altLang="zh-CN" sz="2800" baseline="-25000" dirty="0">
                  <a:latin typeface="Microsoft YaHei UI" panose="020B0503020204020204" pitchFamily="34" charset="-122"/>
                  <a:ea typeface="Microsoft YaHei UI" panose="020B0503020204020204" pitchFamily="34" charset="-122"/>
                </a:rPr>
                <a:t>f</a:t>
              </a:r>
              <a:r>
                <a:rPr lang="en-US" altLang="zh-CN" sz="2800" dirty="0">
                  <a:latin typeface="Microsoft YaHei UI" panose="020B0503020204020204" pitchFamily="34" charset="-122"/>
                  <a:ea typeface="Microsoft YaHei UI" panose="020B0503020204020204" pitchFamily="34" charset="-122"/>
                </a:rPr>
                <a:t>⊕s</a:t>
              </a:r>
              <a:r>
                <a:rPr lang="en-US" altLang="zh-CN" sz="2800" baseline="-25000" dirty="0">
                  <a:latin typeface="Microsoft YaHei UI" panose="020B0503020204020204" pitchFamily="34" charset="-122"/>
                  <a:ea typeface="Microsoft YaHei UI" panose="020B0503020204020204" pitchFamily="34" charset="-122"/>
                </a:rPr>
                <a:t>f</a:t>
              </a:r>
              <a:r>
                <a:rPr lang="en-US" altLang="zh-CN" sz="2800" dirty="0">
                  <a:latin typeface="Microsoft YaHei UI" panose="020B0503020204020204" pitchFamily="34" charset="-122"/>
                  <a:ea typeface="Microsoft YaHei UI" panose="020B0503020204020204" pitchFamily="34" charset="-122"/>
                </a:rPr>
                <a:t>)(y</a:t>
              </a:r>
              <a:r>
                <a:rPr lang="en-US" altLang="zh-CN" sz="2800" baseline="-25000" dirty="0">
                  <a:latin typeface="Microsoft YaHei UI" panose="020B0503020204020204" pitchFamily="34" charset="-122"/>
                  <a:ea typeface="Microsoft YaHei UI" panose="020B0503020204020204" pitchFamily="34" charset="-122"/>
                </a:rPr>
                <a:t>f</a:t>
              </a:r>
              <a:r>
                <a:rPr lang="en-US" altLang="zh-CN" sz="2800" dirty="0">
                  <a:latin typeface="Microsoft YaHei UI" panose="020B0503020204020204" pitchFamily="34" charset="-122"/>
                  <a:ea typeface="Microsoft YaHei UI" panose="020B0503020204020204" pitchFamily="34" charset="-122"/>
                </a:rPr>
                <a:t>⊕s</a:t>
              </a:r>
              <a:r>
                <a:rPr lang="en-US" altLang="zh-CN" sz="2800" baseline="-25000" dirty="0">
                  <a:latin typeface="Microsoft YaHei UI" panose="020B0503020204020204" pitchFamily="34" charset="-122"/>
                  <a:ea typeface="Microsoft YaHei UI" panose="020B0503020204020204" pitchFamily="34" charset="-122"/>
                </a:rPr>
                <a:t>f</a:t>
              </a:r>
              <a:r>
                <a:rPr lang="en-US" altLang="zh-CN" sz="2800" dirty="0">
                  <a:latin typeface="Microsoft YaHei UI" panose="020B0503020204020204" pitchFamily="34" charset="-122"/>
                  <a:ea typeface="Microsoft YaHei UI" panose="020B0503020204020204" pitchFamily="34" charset="-122"/>
                </a:rPr>
                <a:t>)    (3-3) </a:t>
              </a:r>
            </a:p>
            <a:p>
              <a:pPr marL="342900" lvl="0" indent="-34290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即</a:t>
              </a:r>
              <a:r>
                <a:rPr lang="en-US" altLang="zh-CN" sz="2800" dirty="0">
                  <a:latin typeface="Microsoft YaHei UI" panose="020B0503020204020204" pitchFamily="34" charset="-122"/>
                  <a:ea typeface="Microsoft YaHei UI" panose="020B0503020204020204" pitchFamily="34" charset="-122"/>
                </a:rPr>
                <a:t>x</a:t>
              </a:r>
              <a:r>
                <a:rPr lang="en-US" altLang="zh-CN" sz="2800" baseline="-25000" dirty="0">
                  <a:latin typeface="Microsoft YaHei UI" panose="020B0503020204020204" pitchFamily="34" charset="-122"/>
                  <a:ea typeface="Microsoft YaHei UI" panose="020B0503020204020204" pitchFamily="34" charset="-122"/>
                </a:rPr>
                <a:t>f</a:t>
              </a:r>
              <a:r>
                <a:rPr lang="zh-CN" altLang="en-US" sz="2800" dirty="0">
                  <a:latin typeface="Microsoft YaHei UI" panose="020B0503020204020204" pitchFamily="34" charset="-122"/>
                  <a:ea typeface="Microsoft YaHei UI" panose="020B0503020204020204" pitchFamily="34" charset="-122"/>
                </a:rPr>
                <a:t>和</a:t>
              </a:r>
              <a:r>
                <a:rPr lang="en-US" altLang="zh-CN" sz="2800" dirty="0">
                  <a:latin typeface="Microsoft YaHei UI" panose="020B0503020204020204" pitchFamily="34" charset="-122"/>
                  <a:ea typeface="Microsoft YaHei UI" panose="020B0503020204020204" pitchFamily="34" charset="-122"/>
                </a:rPr>
                <a:t>y</a:t>
              </a:r>
              <a:r>
                <a:rPr lang="en-US" altLang="zh-CN" sz="2800" baseline="-25000" dirty="0">
                  <a:latin typeface="Microsoft YaHei UI" panose="020B0503020204020204" pitchFamily="34" charset="-122"/>
                  <a:ea typeface="Microsoft YaHei UI" panose="020B0503020204020204" pitchFamily="34" charset="-122"/>
                </a:rPr>
                <a:t>f</a:t>
              </a:r>
              <a:r>
                <a:rPr lang="zh-CN" altLang="en-US" sz="2800" dirty="0">
                  <a:latin typeface="Microsoft YaHei UI" panose="020B0503020204020204" pitchFamily="34" charset="-122"/>
                  <a:ea typeface="Microsoft YaHei UI" panose="020B0503020204020204" pitchFamily="34" charset="-122"/>
                </a:rPr>
                <a:t>均与</a:t>
              </a:r>
              <a:r>
                <a:rPr lang="en-US" altLang="zh-CN" sz="2800" dirty="0">
                  <a:latin typeface="Microsoft YaHei UI" panose="020B0503020204020204" pitchFamily="34" charset="-122"/>
                  <a:ea typeface="Microsoft YaHei UI" panose="020B0503020204020204" pitchFamily="34" charset="-122"/>
                </a:rPr>
                <a:t>s</a:t>
              </a:r>
              <a:r>
                <a:rPr lang="en-US" altLang="zh-CN" sz="2800" baseline="-25000" dirty="0">
                  <a:latin typeface="Microsoft YaHei UI" panose="020B0503020204020204" pitchFamily="34" charset="-122"/>
                  <a:ea typeface="Microsoft YaHei UI" panose="020B0503020204020204" pitchFamily="34" charset="-122"/>
                </a:rPr>
                <a:t>f</a:t>
              </a:r>
              <a:r>
                <a:rPr lang="zh-CN" altLang="en-US" sz="2800" dirty="0">
                  <a:latin typeface="Microsoft YaHei UI" panose="020B0503020204020204" pitchFamily="34" charset="-122"/>
                  <a:ea typeface="Microsoft YaHei UI" panose="020B0503020204020204" pitchFamily="34" charset="-122"/>
                </a:rPr>
                <a:t>不同时，产生溢出。</a:t>
              </a:r>
            </a:p>
          </p:txBody>
        </p:sp>
        <p:sp>
          <p:nvSpPr>
            <p:cNvPr id="39944" name="Line 5"/>
            <p:cNvSpPr/>
            <p:nvPr/>
          </p:nvSpPr>
          <p:spPr>
            <a:xfrm>
              <a:off x="1269" y="3333"/>
              <a:ext cx="314" cy="0"/>
            </a:xfrm>
            <a:prstGeom prst="line">
              <a:avLst/>
            </a:prstGeom>
            <a:ln w="9525" cap="flat" cmpd="sng">
              <a:solidFill>
                <a:schemeClr val="tx1"/>
              </a:solidFill>
              <a:prstDash val="solid"/>
              <a:headEnd type="none" w="med" len="med"/>
              <a:tailEnd type="none" w="med" len="med"/>
            </a:ln>
          </p:spPr>
        </p:sp>
        <p:sp>
          <p:nvSpPr>
            <p:cNvPr id="39945" name="Line 6"/>
            <p:cNvSpPr/>
            <p:nvPr/>
          </p:nvSpPr>
          <p:spPr>
            <a:xfrm>
              <a:off x="2304" y="3333"/>
              <a:ext cx="144" cy="0"/>
            </a:xfrm>
            <a:prstGeom prst="line">
              <a:avLst/>
            </a:prstGeom>
            <a:ln w="9525" cap="flat" cmpd="sng">
              <a:solidFill>
                <a:schemeClr val="tx1"/>
              </a:solidFill>
              <a:prstDash val="solid"/>
              <a:headEnd type="none" w="med" len="med"/>
              <a:tailEnd type="none" w="med" len="med"/>
            </a:ln>
          </p:spPr>
        </p:sp>
      </p:grpSp>
      <p:sp>
        <p:nvSpPr>
          <p:cNvPr id="3" name="Slide Number Placeholder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D3FDB675-447C-4371-BA6D-B987EDF16E3D}"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40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8"/>
          <p:cNvSpPr/>
          <p:nvPr/>
        </p:nvSpPr>
        <p:spPr>
          <a:xfrm>
            <a:off x="395288" y="4365625"/>
            <a:ext cx="7315200" cy="1752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例如                         </a:t>
            </a:r>
            <a:r>
              <a:rPr lang="en-US" altLang="zh-CN" dirty="0">
                <a:latin typeface="Microsoft YaHei UI" panose="020B0503020204020204" pitchFamily="34" charset="-122"/>
                <a:ea typeface="Microsoft YaHei UI" panose="020B0503020204020204" pitchFamily="34" charset="-122"/>
              </a:rPr>
              <a:t>x</a:t>
            </a:r>
            <a:r>
              <a:rPr lang="en-US" altLang="zh-CN" baseline="-25000" dirty="0">
                <a:latin typeface="Microsoft YaHei UI" panose="020B0503020204020204" pitchFamily="34" charset="-122"/>
                <a:ea typeface="Microsoft YaHei UI" panose="020B0503020204020204" pitchFamily="34" charset="-122"/>
              </a:rPr>
              <a:t>f</a:t>
            </a:r>
            <a:r>
              <a:rPr lang="en-US" altLang="zh-CN" dirty="0">
                <a:latin typeface="Microsoft YaHei UI" panose="020B0503020204020204" pitchFamily="34" charset="-122"/>
                <a:ea typeface="Microsoft YaHei UI" panose="020B0503020204020204" pitchFamily="34" charset="-122"/>
              </a:rPr>
              <a:t>y</a:t>
            </a:r>
            <a:r>
              <a:rPr lang="en-US" altLang="zh-CN" baseline="-25000" dirty="0">
                <a:latin typeface="Microsoft YaHei UI" panose="020B0503020204020204" pitchFamily="34" charset="-122"/>
                <a:ea typeface="Microsoft YaHei UI" panose="020B0503020204020204" pitchFamily="34" charset="-122"/>
              </a:rPr>
              <a:t>f</a:t>
            </a:r>
            <a:r>
              <a:rPr lang="en-US" altLang="zh-CN" dirty="0">
                <a:latin typeface="Microsoft YaHei UI" panose="020B0503020204020204" pitchFamily="34" charset="-122"/>
                <a:ea typeface="Microsoft YaHei UI" panose="020B0503020204020204" pitchFamily="34" charset="-122"/>
              </a:rPr>
              <a:t>s</a:t>
            </a:r>
            <a:r>
              <a:rPr lang="en-US" altLang="zh-CN" baseline="-25000" dirty="0">
                <a:latin typeface="Microsoft YaHei UI" panose="020B0503020204020204" pitchFamily="34" charset="-122"/>
                <a:ea typeface="Microsoft YaHei UI" panose="020B0503020204020204" pitchFamily="34" charset="-122"/>
              </a:rPr>
              <a:t>f</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x</a:t>
            </a:r>
            <a:r>
              <a:rPr lang="en-US" altLang="zh-CN" baseline="-25000" dirty="0">
                <a:latin typeface="Microsoft YaHei UI" panose="020B0503020204020204" pitchFamily="34" charset="-122"/>
                <a:ea typeface="Microsoft YaHei UI" panose="020B0503020204020204" pitchFamily="34" charset="-122"/>
              </a:rPr>
              <a:t>f</a:t>
            </a:r>
            <a:r>
              <a:rPr lang="en-US" altLang="zh-CN" dirty="0">
                <a:latin typeface="Microsoft YaHei UI" panose="020B0503020204020204" pitchFamily="34" charset="-122"/>
                <a:ea typeface="Microsoft YaHei UI" panose="020B0503020204020204" pitchFamily="34" charset="-122"/>
              </a:rPr>
              <a:t>y</a:t>
            </a:r>
            <a:r>
              <a:rPr lang="en-US" altLang="zh-CN" baseline="-25000" dirty="0">
                <a:latin typeface="Microsoft YaHei UI" panose="020B0503020204020204" pitchFamily="34" charset="-122"/>
                <a:ea typeface="Microsoft YaHei UI" panose="020B0503020204020204" pitchFamily="34" charset="-122"/>
              </a:rPr>
              <a:t>f</a:t>
            </a:r>
            <a:r>
              <a:rPr lang="en-US" altLang="zh-CN" dirty="0">
                <a:latin typeface="Microsoft YaHei UI" panose="020B0503020204020204" pitchFamily="34" charset="-122"/>
                <a:ea typeface="Microsoft YaHei UI" panose="020B0503020204020204" pitchFamily="34" charset="-122"/>
              </a:rPr>
              <a:t>s</a:t>
            </a:r>
            <a:r>
              <a:rPr lang="en-US" altLang="zh-CN" baseline="-25000" dirty="0">
                <a:latin typeface="Microsoft YaHei UI" panose="020B0503020204020204" pitchFamily="34" charset="-122"/>
                <a:ea typeface="Microsoft YaHei UI" panose="020B0503020204020204" pitchFamily="34" charset="-122"/>
              </a:rPr>
              <a:t>f</a:t>
            </a:r>
            <a:r>
              <a:rPr lang="en-US" altLang="zh-CN" sz="20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a:t>
            </a:r>
            <a:br>
              <a:rPr lang="en-US" altLang="zh-CN" sz="2800" dirty="0">
                <a:latin typeface="Microsoft YaHei UI" panose="020B0503020204020204" pitchFamily="34" charset="-122"/>
                <a:ea typeface="Microsoft YaHei UI" panose="020B0503020204020204" pitchFamily="34" charset="-122"/>
              </a:rPr>
            </a:br>
            <a:r>
              <a:rPr lang="en-US" altLang="zh-CN" sz="2800" dirty="0">
                <a:latin typeface="Microsoft YaHei UI" panose="020B0503020204020204" pitchFamily="34" charset="-122"/>
                <a:ea typeface="Microsoft YaHei UI" panose="020B0503020204020204" pitchFamily="34" charset="-122"/>
              </a:rPr>
              <a:t>                                         C</a:t>
            </a:r>
            <a:r>
              <a:rPr lang="en-US" altLang="zh-CN" sz="2800" baseline="-25000" dirty="0">
                <a:latin typeface="Microsoft YaHei UI" panose="020B0503020204020204" pitchFamily="34" charset="-122"/>
                <a:ea typeface="Microsoft YaHei UI" panose="020B0503020204020204" pitchFamily="34" charset="-122"/>
              </a:rPr>
              <a:t>f</a:t>
            </a:r>
            <a:r>
              <a:rPr lang="en-US" altLang="zh-CN" sz="2800" dirty="0">
                <a:latin typeface="Microsoft YaHei UI" panose="020B0503020204020204" pitchFamily="34" charset="-122"/>
                <a:ea typeface="Microsoft YaHei UI" panose="020B0503020204020204" pitchFamily="34" charset="-122"/>
              </a:rPr>
              <a:t>⊕C</a:t>
            </a:r>
            <a:r>
              <a:rPr lang="en-US" altLang="zh-CN" sz="2800" baseline="-25000" dirty="0">
                <a:latin typeface="Microsoft YaHei UI" panose="020B0503020204020204" pitchFamily="34" charset="-122"/>
                <a:ea typeface="Microsoft YaHei UI" panose="020B0503020204020204" pitchFamily="34" charset="-122"/>
              </a:rPr>
              <a:t>n-1</a:t>
            </a:r>
            <a:r>
              <a:rPr lang="en-US" altLang="zh-CN" sz="2000" dirty="0">
                <a:latin typeface="Microsoft YaHei UI" panose="020B0503020204020204" pitchFamily="34" charset="-122"/>
                <a:ea typeface="Microsoft YaHei UI" panose="020B0503020204020204" pitchFamily="34" charset="-122"/>
              </a:rPr>
              <a:t> </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a:t>
            </a:r>
          </a:p>
        </p:txBody>
      </p:sp>
      <p:sp>
        <p:nvSpPr>
          <p:cNvPr id="41987" name="Rectangle 2"/>
          <p:cNvSpPr>
            <a:spLocks noGrp="1"/>
          </p:cNvSpPr>
          <p:nvPr>
            <p:ph idx="1"/>
          </p:nvPr>
        </p:nvSpPr>
        <p:spPr>
          <a:xfrm>
            <a:off x="760413" y="766763"/>
            <a:ext cx="7772400" cy="3525837"/>
          </a:xfrm>
        </p:spPr>
        <p:txBody>
          <a:bodyPr vert="horz" wrap="square" lIns="91440" tIns="45720" rIns="91440" bIns="45720" anchor="t" anchorCtr="0"/>
          <a:lstStyle/>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2. </a:t>
            </a:r>
            <a:r>
              <a:rPr kumimoji="1" lang="zh-CN" altLang="en-US" sz="2800" kern="1200" dirty="0">
                <a:latin typeface="Microsoft YaHei UI" panose="020B0503020204020204" pitchFamily="34" charset="-122"/>
                <a:ea typeface="Microsoft YaHei UI" panose="020B0503020204020204" pitchFamily="34" charset="-122"/>
                <a:cs typeface="+mn-cs"/>
              </a:rPr>
              <a:t>根据两数相加时产生的进位判别溢出</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设</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f</a:t>
            </a:r>
            <a:r>
              <a:rPr kumimoji="1" lang="zh-CN" altLang="en-US" sz="2800" kern="1200" dirty="0">
                <a:latin typeface="Microsoft YaHei UI" panose="020B0503020204020204" pitchFamily="34" charset="-122"/>
                <a:ea typeface="Microsoft YaHei UI" panose="020B0503020204020204" pitchFamily="34" charset="-122"/>
                <a:cs typeface="+mn-cs"/>
              </a:rPr>
              <a:t>为符号位上产生的进位，</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n-1</a:t>
            </a:r>
            <a:r>
              <a:rPr kumimoji="1" lang="zh-CN" altLang="en-US" sz="2800" kern="1200" dirty="0">
                <a:latin typeface="Microsoft YaHei UI" panose="020B0503020204020204" pitchFamily="34" charset="-122"/>
                <a:ea typeface="Microsoft YaHei UI" panose="020B0503020204020204" pitchFamily="34" charset="-122"/>
                <a:cs typeface="+mn-cs"/>
              </a:rPr>
              <a:t>为最高数值位上产生的进位，则溢出的条件为：</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OVR</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f</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n-1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f</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n-1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f</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n-1</a:t>
            </a:r>
            <a:r>
              <a:rPr kumimoji="1" lang="en-US" altLang="zh-CN" sz="2800" kern="1200" dirty="0">
                <a:latin typeface="Microsoft YaHei UI" panose="020B0503020204020204" pitchFamily="34" charset="-122"/>
                <a:ea typeface="Microsoft YaHei UI" panose="020B0503020204020204" pitchFamily="34" charset="-122"/>
                <a:cs typeface="+mn-cs"/>
              </a:rPr>
              <a:t> (3-4) </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可见若进入符号位的进位和从符号位上产生的进位不相等，则产生溢出。</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若将</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f</a:t>
            </a:r>
            <a:r>
              <a:rPr kumimoji="1" lang="zh-CN" altLang="en-US" sz="2800" kern="1200" dirty="0">
                <a:latin typeface="Microsoft YaHei UI" panose="020B0503020204020204" pitchFamily="34" charset="-122"/>
                <a:ea typeface="Microsoft YaHei UI" panose="020B0503020204020204" pitchFamily="34" charset="-122"/>
                <a:cs typeface="+mn-cs"/>
              </a:rPr>
              <a:t>写成</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n</a:t>
            </a:r>
            <a:r>
              <a:rPr kumimoji="1" lang="zh-CN" altLang="en-US" sz="2800" kern="1200" dirty="0">
                <a:latin typeface="Microsoft YaHei UI" panose="020B0503020204020204" pitchFamily="34" charset="-122"/>
                <a:ea typeface="Microsoft YaHei UI" panose="020B0503020204020204" pitchFamily="34" charset="-122"/>
                <a:cs typeface="+mn-cs"/>
              </a:rPr>
              <a:t>，则有</a:t>
            </a:r>
            <a:r>
              <a:rPr kumimoji="1" lang="en-US" altLang="zh-CN" sz="2800" kern="1200" dirty="0">
                <a:latin typeface="Microsoft YaHei UI" panose="020B0503020204020204" pitchFamily="34" charset="-122"/>
                <a:ea typeface="Microsoft YaHei UI" panose="020B0503020204020204" pitchFamily="34" charset="-122"/>
                <a:cs typeface="+mn-cs"/>
              </a:rPr>
              <a:t>OVR</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n</a:t>
            </a:r>
            <a:r>
              <a:rPr kumimoji="1" lang="en-US" altLang="zh-CN" sz="2800" kern="1200" dirty="0">
                <a:latin typeface="Microsoft YaHei UI" panose="020B0503020204020204" pitchFamily="34" charset="-122"/>
                <a:ea typeface="Microsoft YaHei UI" panose="020B0503020204020204" pitchFamily="34" charset="-122"/>
                <a:cs typeface="+mn-cs"/>
              </a:rPr>
              <a:t>⊕C</a:t>
            </a:r>
            <a:r>
              <a:rPr kumimoji="1" lang="en-US" altLang="zh-CN" sz="2800" kern="1200" baseline="-25000" dirty="0">
                <a:latin typeface="Microsoft YaHei UI" panose="020B0503020204020204" pitchFamily="34" charset="-122"/>
                <a:ea typeface="Microsoft YaHei UI" panose="020B0503020204020204" pitchFamily="34" charset="-122"/>
                <a:cs typeface="+mn-cs"/>
              </a:rPr>
              <a:t>n-1</a:t>
            </a:r>
            <a:r>
              <a:rPr kumimoji="1" lang="en-US" altLang="zh-CN" sz="2800" kern="1200" dirty="0">
                <a:latin typeface="Microsoft YaHei UI" panose="020B0503020204020204" pitchFamily="34" charset="-122"/>
                <a:ea typeface="Microsoft YaHei UI" panose="020B0503020204020204" pitchFamily="34" charset="-122"/>
                <a:cs typeface="+mn-cs"/>
              </a:rPr>
              <a:t> </a:t>
            </a:r>
          </a:p>
        </p:txBody>
      </p:sp>
      <p:grpSp>
        <p:nvGrpSpPr>
          <p:cNvPr id="41988" name="Group 17"/>
          <p:cNvGrpSpPr/>
          <p:nvPr/>
        </p:nvGrpSpPr>
        <p:grpSpPr>
          <a:xfrm>
            <a:off x="1587500" y="4529138"/>
            <a:ext cx="4729163" cy="1393825"/>
            <a:chOff x="960" y="2853"/>
            <a:chExt cx="2979" cy="878"/>
          </a:xfrm>
        </p:grpSpPr>
        <p:sp>
          <p:nvSpPr>
            <p:cNvPr id="41992" name="Text Box 3"/>
            <p:cNvSpPr txBox="1"/>
            <p:nvPr/>
          </p:nvSpPr>
          <p:spPr>
            <a:xfrm>
              <a:off x="1344" y="2928"/>
              <a:ext cx="864"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1.0011</a:t>
              </a:r>
            </a:p>
          </p:txBody>
        </p:sp>
        <p:sp>
          <p:nvSpPr>
            <p:cNvPr id="41993" name="Text Box 4"/>
            <p:cNvSpPr txBox="1"/>
            <p:nvPr/>
          </p:nvSpPr>
          <p:spPr>
            <a:xfrm>
              <a:off x="1344" y="3168"/>
              <a:ext cx="864"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1.0101</a:t>
              </a:r>
            </a:p>
          </p:txBody>
        </p:sp>
        <p:sp>
          <p:nvSpPr>
            <p:cNvPr id="41994" name="Text Box 5"/>
            <p:cNvSpPr txBox="1"/>
            <p:nvPr/>
          </p:nvSpPr>
          <p:spPr>
            <a:xfrm>
              <a:off x="960" y="3178"/>
              <a:ext cx="19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800" b="1" dirty="0">
                  <a:latin typeface="宋体" panose="02010600030101010101" pitchFamily="2" charset="-122"/>
                  <a:ea typeface="宋体" panose="02010600030101010101" pitchFamily="2" charset="-122"/>
                </a:rPr>
                <a:t>＋</a:t>
              </a:r>
            </a:p>
          </p:txBody>
        </p:sp>
        <p:sp>
          <p:nvSpPr>
            <p:cNvPr id="41995" name="Line 6"/>
            <p:cNvSpPr/>
            <p:nvPr/>
          </p:nvSpPr>
          <p:spPr>
            <a:xfrm>
              <a:off x="960" y="3456"/>
              <a:ext cx="1200" cy="0"/>
            </a:xfrm>
            <a:prstGeom prst="line">
              <a:avLst/>
            </a:prstGeom>
            <a:ln w="9525" cap="flat" cmpd="sng">
              <a:solidFill>
                <a:schemeClr val="tx1"/>
              </a:solidFill>
              <a:prstDash val="solid"/>
              <a:headEnd type="none" w="med" len="med"/>
              <a:tailEnd type="none" w="med" len="med"/>
            </a:ln>
          </p:spPr>
        </p:sp>
        <p:sp>
          <p:nvSpPr>
            <p:cNvPr id="41996" name="Text Box 7"/>
            <p:cNvSpPr txBox="1"/>
            <p:nvPr/>
          </p:nvSpPr>
          <p:spPr>
            <a:xfrm>
              <a:off x="1344" y="3456"/>
              <a:ext cx="864"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0.1000</a:t>
              </a:r>
            </a:p>
          </p:txBody>
        </p:sp>
        <p:sp>
          <p:nvSpPr>
            <p:cNvPr id="41997" name="Text Box 8"/>
            <p:cNvSpPr txBox="1"/>
            <p:nvPr/>
          </p:nvSpPr>
          <p:spPr>
            <a:xfrm>
              <a:off x="1104" y="3456"/>
              <a:ext cx="192" cy="275"/>
            </a:xfrm>
            <a:prstGeom prst="rect">
              <a:avLst/>
            </a:prstGeom>
            <a:noFill/>
            <a:ln w="9525" cap="flat" cmpd="sng">
              <a:solidFill>
                <a:srgbClr val="FF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a:t>
              </a:r>
            </a:p>
          </p:txBody>
        </p:sp>
        <p:sp>
          <p:nvSpPr>
            <p:cNvPr id="41998" name="Line 9"/>
            <p:cNvSpPr/>
            <p:nvPr/>
          </p:nvSpPr>
          <p:spPr>
            <a:xfrm>
              <a:off x="2562" y="2853"/>
              <a:ext cx="144" cy="0"/>
            </a:xfrm>
            <a:prstGeom prst="line">
              <a:avLst/>
            </a:prstGeom>
            <a:ln w="9525" cap="flat" cmpd="sng">
              <a:solidFill>
                <a:schemeClr val="tx1"/>
              </a:solidFill>
              <a:prstDash val="solid"/>
              <a:headEnd type="none" w="med" len="med"/>
              <a:tailEnd type="none" w="med" len="med"/>
            </a:ln>
          </p:spPr>
        </p:sp>
        <p:sp>
          <p:nvSpPr>
            <p:cNvPr id="41999" name="Line 10"/>
            <p:cNvSpPr/>
            <p:nvPr/>
          </p:nvSpPr>
          <p:spPr>
            <a:xfrm>
              <a:off x="2802" y="2853"/>
              <a:ext cx="144" cy="0"/>
            </a:xfrm>
            <a:prstGeom prst="line">
              <a:avLst/>
            </a:prstGeom>
            <a:ln w="9525" cap="flat" cmpd="sng">
              <a:solidFill>
                <a:schemeClr val="tx1"/>
              </a:solidFill>
              <a:prstDash val="solid"/>
              <a:headEnd type="none" w="med" len="med"/>
              <a:tailEnd type="none" w="med" len="med"/>
            </a:ln>
          </p:spPr>
        </p:sp>
        <p:sp>
          <p:nvSpPr>
            <p:cNvPr id="42000" name="Line 11"/>
            <p:cNvSpPr/>
            <p:nvPr/>
          </p:nvSpPr>
          <p:spPr>
            <a:xfrm>
              <a:off x="3795" y="2862"/>
              <a:ext cx="144" cy="0"/>
            </a:xfrm>
            <a:prstGeom prst="line">
              <a:avLst/>
            </a:prstGeom>
            <a:ln w="9525" cap="flat" cmpd="sng">
              <a:solidFill>
                <a:schemeClr val="tx1"/>
              </a:solidFill>
              <a:prstDash val="solid"/>
              <a:headEnd type="none" w="med" len="med"/>
              <a:tailEnd type="none" w="med" len="med"/>
            </a:ln>
          </p:spPr>
        </p:sp>
      </p:grpSp>
      <p:sp>
        <p:nvSpPr>
          <p:cNvPr id="41989" name="Line 12"/>
          <p:cNvSpPr/>
          <p:nvPr/>
        </p:nvSpPr>
        <p:spPr>
          <a:xfrm>
            <a:off x="2339975" y="2270125"/>
            <a:ext cx="228600" cy="0"/>
          </a:xfrm>
          <a:prstGeom prst="line">
            <a:avLst/>
          </a:prstGeom>
          <a:ln w="9525" cap="flat" cmpd="sng">
            <a:solidFill>
              <a:schemeClr val="tx1"/>
            </a:solidFill>
            <a:prstDash val="solid"/>
            <a:headEnd type="none" w="med" len="med"/>
            <a:tailEnd type="none" w="med" len="med"/>
          </a:ln>
        </p:spPr>
      </p:sp>
      <p:sp>
        <p:nvSpPr>
          <p:cNvPr id="41990" name="Line 13"/>
          <p:cNvSpPr/>
          <p:nvPr/>
        </p:nvSpPr>
        <p:spPr>
          <a:xfrm>
            <a:off x="3649663" y="2270125"/>
            <a:ext cx="228600" cy="0"/>
          </a:xfrm>
          <a:prstGeom prst="line">
            <a:avLst/>
          </a:prstGeom>
          <a:ln w="9525" cap="flat" cmpd="sng">
            <a:solidFill>
              <a:schemeClr val="tx1"/>
            </a:solidFill>
            <a:prstDash val="solid"/>
            <a:headEnd type="none" w="med" len="med"/>
            <a:tailEnd type="none" w="med" len="med"/>
          </a:ln>
        </p:spPr>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3AFE4B96-3F1F-4448-82DD-E068CC834D6F}"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41</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ctr" anchorCtr="0"/>
          <a:lstStyle/>
          <a:p>
            <a:pPr eaLnBrk="1" hangingPunct="1"/>
            <a:r>
              <a:rPr kumimoji="1" lang="en-US" altLang="zh-CN" sz="4000" kern="1200" dirty="0">
                <a:latin typeface="Microsoft YaHei UI" panose="020B0503020204020204" pitchFamily="34" charset="-122"/>
                <a:ea typeface="Microsoft YaHei UI" panose="020B0503020204020204" pitchFamily="34" charset="-122"/>
                <a:cs typeface="+mj-cs"/>
              </a:rPr>
              <a:t>3. </a:t>
            </a:r>
            <a:r>
              <a:rPr kumimoji="1" lang="zh-CN" altLang="en-US" sz="4000" kern="1200" dirty="0">
                <a:latin typeface="Microsoft YaHei UI" panose="020B0503020204020204" pitchFamily="34" charset="-122"/>
                <a:ea typeface="Microsoft YaHei UI" panose="020B0503020204020204" pitchFamily="34" charset="-122"/>
                <a:cs typeface="+mj-cs"/>
              </a:rPr>
              <a:t>采用</a:t>
            </a:r>
            <a:r>
              <a:rPr kumimoji="1" lang="zh-CN" altLang="en-US" sz="4000" kern="1200" dirty="0">
                <a:solidFill>
                  <a:srgbClr val="FF0000"/>
                </a:solidFill>
                <a:latin typeface="Microsoft YaHei UI" panose="020B0503020204020204" pitchFamily="34" charset="-122"/>
                <a:ea typeface="Microsoft YaHei UI" panose="020B0503020204020204" pitchFamily="34" charset="-122"/>
                <a:cs typeface="+mj-cs"/>
              </a:rPr>
              <a:t>变形补码</a:t>
            </a:r>
            <a:r>
              <a:rPr kumimoji="1" lang="zh-CN" altLang="en-US" sz="4000" kern="1200" dirty="0">
                <a:latin typeface="Microsoft YaHei UI" panose="020B0503020204020204" pitchFamily="34" charset="-122"/>
                <a:ea typeface="Microsoft YaHei UI" panose="020B0503020204020204" pitchFamily="34" charset="-122"/>
                <a:cs typeface="+mj-cs"/>
              </a:rPr>
              <a:t>进行运算</a:t>
            </a:r>
            <a:r>
              <a:rPr kumimoji="1" lang="zh-CN" altLang="en-US" kern="1200" dirty="0">
                <a:latin typeface="Microsoft YaHei UI" panose="020B0503020204020204" pitchFamily="34" charset="-122"/>
                <a:ea typeface="Microsoft YaHei UI" panose="020B0503020204020204" pitchFamily="34" charset="-122"/>
                <a:cs typeface="+mj-cs"/>
              </a:rPr>
              <a:t> </a:t>
            </a:r>
          </a:p>
        </p:txBody>
      </p:sp>
      <p:sp>
        <p:nvSpPr>
          <p:cNvPr id="45059" name="Rectangle 3"/>
          <p:cNvSpPr>
            <a:spLocks noGrp="1"/>
          </p:cNvSpPr>
          <p:nvPr>
            <p:ph idx="1"/>
          </p:nvPr>
        </p:nvSpPr>
        <p:spPr>
          <a:xfrm>
            <a:off x="457200" y="1295400"/>
            <a:ext cx="8229600" cy="49530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使用一个符号位进行运算，当出现溢出时，正确的符号将被数值位侵占，符号位含义就会发生混乱。如果采用两个符号位进行运算，即使因出现溢出侵占了一个符号位，仍能保持最左边符号是正确的。</a:t>
            </a:r>
          </a:p>
          <a:p>
            <a:pPr eaLnBrk="1" hangingPunct="1">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变形补码</a:t>
            </a:r>
            <a:r>
              <a:rPr kumimoji="1" lang="zh-CN" altLang="en-US" sz="2800" kern="1200" dirty="0">
                <a:latin typeface="Microsoft YaHei UI" panose="020B0503020204020204" pitchFamily="34" charset="-122"/>
                <a:ea typeface="Microsoft YaHei UI" panose="020B0503020204020204" pitchFamily="34" charset="-122"/>
                <a:cs typeface="+mn-cs"/>
              </a:rPr>
              <a:t>：用两个符号位表示的补码。也称双符号位补码。 </a:t>
            </a: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3DBCD4D-C968-4F7A-B390-8FFC034B8872}"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42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idx="1"/>
          </p:nvPr>
        </p:nvSpPr>
        <p:spPr>
          <a:xfrm>
            <a:off x="685800" y="762000"/>
            <a:ext cx="7772400" cy="54864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变形补码的形式：</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4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en-US" altLang="zh-CN" sz="2800" kern="1200" baseline="-25000" dirty="0">
                <a:latin typeface="Microsoft YaHei UI" panose="020B0503020204020204" pitchFamily="34" charset="-122"/>
                <a:ea typeface="Microsoft YaHei UI" panose="020B0503020204020204" pitchFamily="34" charset="-122"/>
                <a:cs typeface="+mn-cs"/>
              </a:rPr>
              <a:t>f1</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en-US" altLang="zh-CN" sz="2800" kern="1200" baseline="-25000" dirty="0">
                <a:latin typeface="Microsoft YaHei UI" panose="020B0503020204020204" pitchFamily="34" charset="-122"/>
                <a:ea typeface="Microsoft YaHei UI" panose="020B0503020204020204" pitchFamily="34" charset="-122"/>
                <a:cs typeface="+mn-cs"/>
              </a:rPr>
              <a:t>f2</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en-US" altLang="zh-CN" sz="2800" kern="1200" baseline="-25000" dirty="0">
                <a:latin typeface="Microsoft YaHei UI" panose="020B0503020204020204" pitchFamily="34" charset="-122"/>
                <a:ea typeface="Microsoft YaHei UI" panose="020B0503020204020204" pitchFamily="34" charset="-122"/>
                <a:cs typeface="+mn-cs"/>
              </a:rPr>
              <a:t>n-1</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en-US" altLang="zh-CN" sz="2800" kern="1200" baseline="-250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en-US" altLang="zh-CN" sz="2800" kern="1200" baseline="-25000" dirty="0">
                <a:latin typeface="Microsoft YaHei UI" panose="020B0503020204020204" pitchFamily="34" charset="-122"/>
                <a:ea typeface="Microsoft YaHei UI" panose="020B0503020204020204" pitchFamily="34" charset="-122"/>
                <a:cs typeface="+mn-cs"/>
              </a:rPr>
              <a:t>0</a:t>
            </a: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设和的变形补码为 </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zh-CN" altLang="en-US" sz="24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f2</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n-1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0</a:t>
            </a: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变形补码的溢出判断条件：</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OVR</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f2</a:t>
            </a:r>
            <a:endParaRPr kumimoji="1" lang="en-US" altLang="zh-CN" sz="20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即当结果的两个符号位不一致时，出现溢出。其中：</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f2</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 </a:t>
            </a:r>
            <a:r>
              <a:rPr kumimoji="1" lang="zh-CN" altLang="en-US" sz="2800" kern="1200" dirty="0">
                <a:latin typeface="Microsoft YaHei UI" panose="020B0503020204020204" pitchFamily="34" charset="-122"/>
                <a:ea typeface="Microsoft YaHei UI" panose="020B0503020204020204" pitchFamily="34" charset="-122"/>
                <a:cs typeface="+mn-cs"/>
              </a:rPr>
              <a:t>或 </a:t>
            </a:r>
            <a:r>
              <a:rPr kumimoji="1" lang="en-US" altLang="zh-CN" sz="2800" kern="1200" dirty="0">
                <a:latin typeface="Microsoft YaHei UI" panose="020B0503020204020204" pitchFamily="34" charset="-122"/>
                <a:ea typeface="Microsoft YaHei UI" panose="020B0503020204020204" pitchFamily="34" charset="-122"/>
                <a:cs typeface="+mn-cs"/>
              </a:rPr>
              <a:t>11   </a:t>
            </a:r>
            <a:r>
              <a:rPr kumimoji="1" lang="zh-CN" altLang="en-US" sz="2800" kern="1200" dirty="0">
                <a:latin typeface="Microsoft YaHei UI" panose="020B0503020204020204" pitchFamily="34" charset="-122"/>
                <a:ea typeface="Microsoft YaHei UI" panose="020B0503020204020204" pitchFamily="34" charset="-122"/>
                <a:cs typeface="+mn-cs"/>
              </a:rPr>
              <a:t>表示正常补码</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f2</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  </a:t>
            </a:r>
            <a:r>
              <a:rPr kumimoji="1" lang="zh-CN" altLang="en-US" sz="2800" kern="1200" dirty="0">
                <a:latin typeface="Microsoft YaHei UI" panose="020B0503020204020204" pitchFamily="34" charset="-122"/>
                <a:ea typeface="Microsoft YaHei UI" panose="020B0503020204020204" pitchFamily="34" charset="-122"/>
                <a:cs typeface="+mn-cs"/>
              </a:rPr>
              <a:t>表示正溢出</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f1</a:t>
            </a:r>
            <a:r>
              <a:rPr kumimoji="1" lang="en-US" altLang="zh-CN" sz="2800" kern="1200" dirty="0">
                <a:latin typeface="Microsoft YaHei UI" panose="020B0503020204020204" pitchFamily="34" charset="-122"/>
                <a:ea typeface="Microsoft YaHei UI" panose="020B0503020204020204" pitchFamily="34" charset="-122"/>
                <a:cs typeface="+mn-cs"/>
              </a:rPr>
              <a:t>s</a:t>
            </a:r>
            <a:r>
              <a:rPr kumimoji="1" lang="en-US" altLang="zh-CN" sz="2800" kern="1200" baseline="-25000" dirty="0">
                <a:latin typeface="Microsoft YaHei UI" panose="020B0503020204020204" pitchFamily="34" charset="-122"/>
                <a:ea typeface="Microsoft YaHei UI" panose="020B0503020204020204" pitchFamily="34" charset="-122"/>
                <a:cs typeface="+mn-cs"/>
              </a:rPr>
              <a:t>f2</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10  </a:t>
            </a:r>
            <a:r>
              <a:rPr kumimoji="1" lang="zh-CN" altLang="en-US" sz="2800" kern="1200" dirty="0">
                <a:latin typeface="Microsoft YaHei UI" panose="020B0503020204020204" pitchFamily="34" charset="-122"/>
                <a:ea typeface="Microsoft YaHei UI" panose="020B0503020204020204" pitchFamily="34" charset="-122"/>
                <a:cs typeface="+mn-cs"/>
              </a:rPr>
              <a:t>表示负溢出</a:t>
            </a: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E6F729C-DEBD-4664-9672-39FE22A7089F}"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43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1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1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91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915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91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idx="1"/>
          </p:nvPr>
        </p:nvSpPr>
        <p:spPr>
          <a:xfrm>
            <a:off x="609600" y="533400"/>
            <a:ext cx="8153400" cy="15240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0.1001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0.0101</a:t>
            </a:r>
            <a:r>
              <a:rPr kumimoji="1" lang="zh-CN" altLang="en-US" sz="2800" kern="1200" dirty="0">
                <a:latin typeface="Microsoft YaHei UI" panose="020B0503020204020204" pitchFamily="34" charset="-122"/>
                <a:ea typeface="Microsoft YaHei UI" panose="020B0503020204020204" pitchFamily="34" charset="-122"/>
                <a:cs typeface="+mn-cs"/>
              </a:rPr>
              <a:t>，求</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解： </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00.1001</a:t>
            </a: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00.0101 </a:t>
            </a:r>
          </a:p>
        </p:txBody>
      </p:sp>
      <p:grpSp>
        <p:nvGrpSpPr>
          <p:cNvPr id="2" name="Group 3"/>
          <p:cNvGrpSpPr/>
          <p:nvPr/>
        </p:nvGrpSpPr>
        <p:grpSpPr>
          <a:xfrm>
            <a:off x="3124200" y="2209800"/>
            <a:ext cx="2282825" cy="1265238"/>
            <a:chOff x="1728" y="2064"/>
            <a:chExt cx="1438" cy="797"/>
          </a:xfrm>
        </p:grpSpPr>
        <p:sp>
          <p:nvSpPr>
            <p:cNvPr id="50182" name="Text Box 4"/>
            <p:cNvSpPr txBox="1"/>
            <p:nvPr/>
          </p:nvSpPr>
          <p:spPr>
            <a:xfrm>
              <a:off x="2130" y="2064"/>
              <a:ext cx="91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00.1001</a:t>
              </a:r>
            </a:p>
          </p:txBody>
        </p:sp>
        <p:sp>
          <p:nvSpPr>
            <p:cNvPr id="50183" name="Text Box 5"/>
            <p:cNvSpPr txBox="1"/>
            <p:nvPr/>
          </p:nvSpPr>
          <p:spPr>
            <a:xfrm>
              <a:off x="2112" y="2304"/>
              <a:ext cx="960"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00.0101</a:t>
              </a:r>
            </a:p>
          </p:txBody>
        </p:sp>
        <p:sp>
          <p:nvSpPr>
            <p:cNvPr id="50184" name="Text Box 6"/>
            <p:cNvSpPr txBox="1"/>
            <p:nvPr/>
          </p:nvSpPr>
          <p:spPr>
            <a:xfrm>
              <a:off x="1728" y="2314"/>
              <a:ext cx="19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800" b="1" dirty="0">
                  <a:latin typeface="宋体" panose="02010600030101010101" pitchFamily="2" charset="-122"/>
                  <a:ea typeface="宋体" panose="02010600030101010101" pitchFamily="2" charset="-122"/>
                </a:rPr>
                <a:t>＋</a:t>
              </a:r>
            </a:p>
          </p:txBody>
        </p:sp>
        <p:sp>
          <p:nvSpPr>
            <p:cNvPr id="50185" name="Line 7"/>
            <p:cNvSpPr/>
            <p:nvPr/>
          </p:nvSpPr>
          <p:spPr>
            <a:xfrm>
              <a:off x="1728" y="2592"/>
              <a:ext cx="1200" cy="0"/>
            </a:xfrm>
            <a:prstGeom prst="line">
              <a:avLst/>
            </a:prstGeom>
            <a:ln w="9525" cap="flat" cmpd="sng">
              <a:solidFill>
                <a:schemeClr val="tx1"/>
              </a:solidFill>
              <a:prstDash val="solid"/>
              <a:headEnd type="none" w="med" len="med"/>
              <a:tailEnd type="none" w="med" len="med"/>
            </a:ln>
          </p:spPr>
        </p:sp>
        <p:sp>
          <p:nvSpPr>
            <p:cNvPr id="50186" name="Text Box 8"/>
            <p:cNvSpPr txBox="1"/>
            <p:nvPr/>
          </p:nvSpPr>
          <p:spPr>
            <a:xfrm>
              <a:off x="2110" y="2592"/>
              <a:ext cx="1056"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00.1110</a:t>
              </a:r>
            </a:p>
          </p:txBody>
        </p:sp>
      </p:grpSp>
      <p:sp>
        <p:nvSpPr>
          <p:cNvPr id="3" name="Rectangle 9"/>
          <p:cNvSpPr/>
          <p:nvPr/>
        </p:nvSpPr>
        <p:spPr>
          <a:xfrm>
            <a:off x="533400" y="3886200"/>
            <a:ext cx="8153400" cy="1524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baseline="-25000" dirty="0">
                <a:latin typeface="Microsoft YaHei UI" panose="020B0503020204020204" pitchFamily="34" charset="-122"/>
                <a:ea typeface="Microsoft YaHei UI" panose="020B0503020204020204" pitchFamily="34" charset="-122"/>
              </a:rPr>
              <a:t>变形补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00.1001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00.0101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00.1110</a:t>
            </a:r>
          </a:p>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0.1110</a:t>
            </a:r>
          </a:p>
        </p:txBody>
      </p:sp>
      <p:sp>
        <p:nvSpPr>
          <p:cNvPr id="4" name="Slide Number Placeholder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797203BD-DDDC-491A-B7C7-E1020F1E64B4}"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44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idx="1"/>
          </p:nvPr>
        </p:nvSpPr>
        <p:spPr>
          <a:xfrm>
            <a:off x="533400" y="685800"/>
            <a:ext cx="8153400" cy="1295400"/>
          </a:xfrm>
        </p:spPr>
        <p:txBody>
          <a:bodyPr vert="horz" wrap="square" lIns="91440" tIns="45720" rIns="91440" bIns="45720" anchor="t" anchorCtr="0"/>
          <a:lstStyle/>
          <a:p>
            <a:pPr eaLnBrk="1" hangingPunct="1">
              <a:buSzPct val="70000"/>
            </a:pPr>
            <a:r>
              <a:rPr kumimoji="1" lang="zh-CN" altLang="en-US" sz="2400" kern="1200" dirty="0">
                <a:latin typeface="Microsoft YaHei UI" panose="020B0503020204020204" pitchFamily="34" charset="-122"/>
                <a:ea typeface="Microsoft YaHei UI" panose="020B0503020204020204" pitchFamily="34" charset="-122"/>
                <a:cs typeface="+mn-cs"/>
              </a:rPr>
              <a:t>例：</a:t>
            </a:r>
            <a:r>
              <a:rPr kumimoji="1" lang="en-US" altLang="zh-CN" sz="2400" kern="1200" dirty="0">
                <a:latin typeface="Microsoft YaHei UI" panose="020B0503020204020204" pitchFamily="34" charset="-122"/>
                <a:ea typeface="Microsoft YaHei UI" panose="020B0503020204020204" pitchFamily="34" charset="-122"/>
                <a:cs typeface="+mn-cs"/>
              </a:rPr>
              <a:t>x</a:t>
            </a:r>
            <a:r>
              <a:rPr kumimoji="1" lang="zh-CN" altLang="en-US" sz="2400" kern="1200" dirty="0">
                <a:latin typeface="Microsoft YaHei UI" panose="020B0503020204020204" pitchFamily="34" charset="-122"/>
                <a:ea typeface="Microsoft YaHei UI" panose="020B0503020204020204" pitchFamily="34" charset="-122"/>
                <a:cs typeface="+mn-cs"/>
              </a:rPr>
              <a:t>＝－</a:t>
            </a:r>
            <a:r>
              <a:rPr kumimoji="1" lang="en-US" altLang="zh-CN" sz="2400" kern="1200" dirty="0">
                <a:latin typeface="Microsoft YaHei UI" panose="020B0503020204020204" pitchFamily="34" charset="-122"/>
                <a:ea typeface="Microsoft YaHei UI" panose="020B0503020204020204" pitchFamily="34" charset="-122"/>
                <a:cs typeface="+mn-cs"/>
              </a:rPr>
              <a:t>0.0110</a:t>
            </a:r>
            <a:r>
              <a:rPr kumimoji="1" lang="zh-CN" altLang="en-US" sz="2400" kern="1200" dirty="0">
                <a:latin typeface="Microsoft YaHei UI" panose="020B0503020204020204" pitchFamily="34" charset="-122"/>
                <a:ea typeface="Microsoft YaHei UI" panose="020B0503020204020204" pitchFamily="34" charset="-122"/>
                <a:cs typeface="+mn-cs"/>
              </a:rPr>
              <a:t>，</a:t>
            </a:r>
            <a:r>
              <a:rPr kumimoji="1" lang="en-US" altLang="zh-CN" sz="2400" kern="1200" dirty="0">
                <a:latin typeface="Microsoft YaHei UI" panose="020B0503020204020204" pitchFamily="34" charset="-122"/>
                <a:ea typeface="Microsoft YaHei UI" panose="020B0503020204020204" pitchFamily="34" charset="-122"/>
                <a:cs typeface="+mn-cs"/>
              </a:rPr>
              <a:t>y</a:t>
            </a:r>
            <a:r>
              <a:rPr kumimoji="1" lang="zh-CN" altLang="en-US" sz="2400" kern="1200" dirty="0">
                <a:latin typeface="Microsoft YaHei UI" panose="020B0503020204020204" pitchFamily="34" charset="-122"/>
                <a:ea typeface="Microsoft YaHei UI" panose="020B0503020204020204" pitchFamily="34" charset="-122"/>
                <a:cs typeface="+mn-cs"/>
              </a:rPr>
              <a:t>＝－</a:t>
            </a:r>
            <a:r>
              <a:rPr kumimoji="1" lang="en-US" altLang="zh-CN" sz="2400" kern="1200" dirty="0">
                <a:latin typeface="Microsoft YaHei UI" panose="020B0503020204020204" pitchFamily="34" charset="-122"/>
                <a:ea typeface="Microsoft YaHei UI" panose="020B0503020204020204" pitchFamily="34" charset="-122"/>
                <a:cs typeface="+mn-cs"/>
              </a:rPr>
              <a:t>0.0011</a:t>
            </a:r>
            <a:r>
              <a:rPr kumimoji="1" lang="zh-CN" altLang="en-US" sz="2400" kern="1200" dirty="0">
                <a:latin typeface="Microsoft YaHei UI" panose="020B0503020204020204" pitchFamily="34" charset="-122"/>
                <a:ea typeface="Microsoft YaHei UI" panose="020B0503020204020204" pitchFamily="34" charset="-122"/>
                <a:cs typeface="+mn-cs"/>
              </a:rPr>
              <a:t>，求</a:t>
            </a:r>
            <a:r>
              <a:rPr kumimoji="1" lang="en-US" altLang="zh-CN" sz="2400" kern="1200" dirty="0">
                <a:latin typeface="Microsoft YaHei UI" panose="020B0503020204020204" pitchFamily="34" charset="-122"/>
                <a:ea typeface="Microsoft YaHei UI" panose="020B0503020204020204" pitchFamily="34" charset="-122"/>
                <a:cs typeface="+mn-cs"/>
              </a:rPr>
              <a:t>x</a:t>
            </a:r>
            <a:r>
              <a:rPr kumimoji="1" lang="zh-CN" altLang="en-US" sz="2400" kern="1200" dirty="0">
                <a:latin typeface="Microsoft YaHei UI" panose="020B0503020204020204" pitchFamily="34" charset="-122"/>
                <a:ea typeface="Microsoft YaHei UI" panose="020B0503020204020204" pitchFamily="34" charset="-122"/>
                <a:cs typeface="+mn-cs"/>
              </a:rPr>
              <a:t>＋</a:t>
            </a:r>
            <a:r>
              <a:rPr kumimoji="1" lang="en-US" altLang="zh-CN" sz="2400" kern="1200" dirty="0">
                <a:latin typeface="Microsoft YaHei UI" panose="020B0503020204020204" pitchFamily="34" charset="-122"/>
                <a:ea typeface="Microsoft YaHei UI" panose="020B0503020204020204" pitchFamily="34" charset="-122"/>
                <a:cs typeface="+mn-cs"/>
              </a:rPr>
              <a:t>y</a:t>
            </a:r>
            <a:r>
              <a:rPr kumimoji="1" lang="zh-CN" altLang="en-US" sz="2400"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sz="2400" kern="1200" dirty="0">
                <a:latin typeface="Microsoft YaHei UI" panose="020B0503020204020204" pitchFamily="34" charset="-122"/>
                <a:ea typeface="Microsoft YaHei UI" panose="020B0503020204020204" pitchFamily="34" charset="-122"/>
                <a:cs typeface="+mn-cs"/>
              </a:rPr>
              <a:t>解： </a:t>
            </a:r>
            <a:r>
              <a:rPr kumimoji="1" lang="en-US" altLang="zh-CN" sz="2400" kern="1200" dirty="0">
                <a:latin typeface="Microsoft YaHei UI" panose="020B0503020204020204" pitchFamily="34" charset="-122"/>
                <a:ea typeface="Microsoft YaHei UI" panose="020B0503020204020204" pitchFamily="34" charset="-122"/>
                <a:cs typeface="+mn-cs"/>
              </a:rPr>
              <a:t>[x]</a:t>
            </a:r>
            <a:r>
              <a:rPr kumimoji="1" lang="zh-CN" altLang="en-US" sz="24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400" kern="1200" dirty="0">
                <a:latin typeface="Microsoft YaHei UI" panose="020B0503020204020204" pitchFamily="34" charset="-122"/>
                <a:ea typeface="Microsoft YaHei UI" panose="020B0503020204020204" pitchFamily="34" charset="-122"/>
                <a:cs typeface="+mn-cs"/>
              </a:rPr>
              <a:t>＝</a:t>
            </a:r>
            <a:r>
              <a:rPr kumimoji="1" lang="en-US" altLang="zh-CN" sz="2400" kern="1200" dirty="0">
                <a:latin typeface="Microsoft YaHei UI" panose="020B0503020204020204" pitchFamily="34" charset="-122"/>
                <a:ea typeface="Microsoft YaHei UI" panose="020B0503020204020204" pitchFamily="34" charset="-122"/>
                <a:cs typeface="+mn-cs"/>
              </a:rPr>
              <a:t>11.1010</a:t>
            </a:r>
            <a:r>
              <a:rPr kumimoji="1" lang="zh-CN" altLang="en-US" sz="2400" kern="1200" dirty="0">
                <a:latin typeface="Microsoft YaHei UI" panose="020B0503020204020204" pitchFamily="34" charset="-122"/>
                <a:ea typeface="Microsoft YaHei UI" panose="020B0503020204020204" pitchFamily="34" charset="-122"/>
                <a:cs typeface="+mn-cs"/>
              </a:rPr>
              <a:t>， </a:t>
            </a:r>
            <a:r>
              <a:rPr kumimoji="1" lang="en-US" altLang="zh-CN" sz="2400" kern="1200" dirty="0">
                <a:latin typeface="Microsoft YaHei UI" panose="020B0503020204020204" pitchFamily="34" charset="-122"/>
                <a:ea typeface="Microsoft YaHei UI" panose="020B0503020204020204" pitchFamily="34" charset="-122"/>
                <a:cs typeface="+mn-cs"/>
              </a:rPr>
              <a:t>[y]</a:t>
            </a:r>
            <a:r>
              <a:rPr kumimoji="1" lang="zh-CN" altLang="en-US" sz="24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400" kern="1200" dirty="0">
                <a:latin typeface="Microsoft YaHei UI" panose="020B0503020204020204" pitchFamily="34" charset="-122"/>
                <a:ea typeface="Microsoft YaHei UI" panose="020B0503020204020204" pitchFamily="34" charset="-122"/>
                <a:cs typeface="+mn-cs"/>
              </a:rPr>
              <a:t>＝</a:t>
            </a:r>
            <a:r>
              <a:rPr kumimoji="1" lang="en-US" altLang="zh-CN" sz="2400" kern="1200" dirty="0">
                <a:latin typeface="Microsoft YaHei UI" panose="020B0503020204020204" pitchFamily="34" charset="-122"/>
                <a:ea typeface="Microsoft YaHei UI" panose="020B0503020204020204" pitchFamily="34" charset="-122"/>
                <a:cs typeface="+mn-cs"/>
              </a:rPr>
              <a:t>11.1101</a:t>
            </a:r>
            <a:r>
              <a:rPr kumimoji="1" lang="zh-CN" altLang="en-US" sz="2400" kern="1200" dirty="0">
                <a:latin typeface="Microsoft YaHei UI" panose="020B0503020204020204" pitchFamily="34" charset="-122"/>
                <a:ea typeface="Microsoft YaHei UI" panose="020B0503020204020204" pitchFamily="34" charset="-122"/>
                <a:cs typeface="+mn-cs"/>
              </a:rPr>
              <a:t>， </a:t>
            </a:r>
            <a:br>
              <a:rPr kumimoji="1" lang="zh-CN" altLang="en-US" sz="2400" kern="1200" dirty="0">
                <a:latin typeface="Microsoft YaHei UI" panose="020B0503020204020204" pitchFamily="34" charset="-122"/>
                <a:ea typeface="Microsoft YaHei UI" panose="020B0503020204020204" pitchFamily="34" charset="-122"/>
                <a:cs typeface="+mn-cs"/>
              </a:rPr>
            </a:br>
            <a:endParaRPr kumimoji="1" lang="zh-CN" altLang="en-US" sz="2400" kern="1200" dirty="0">
              <a:latin typeface="Microsoft YaHei UI" panose="020B0503020204020204" pitchFamily="34" charset="-122"/>
              <a:ea typeface="Microsoft YaHei UI" panose="020B0503020204020204" pitchFamily="34" charset="-122"/>
              <a:cs typeface="+mn-cs"/>
            </a:endParaRPr>
          </a:p>
        </p:txBody>
      </p:sp>
      <p:grpSp>
        <p:nvGrpSpPr>
          <p:cNvPr id="2" name="Group 11"/>
          <p:cNvGrpSpPr/>
          <p:nvPr/>
        </p:nvGrpSpPr>
        <p:grpSpPr>
          <a:xfrm>
            <a:off x="3124200" y="2057400"/>
            <a:ext cx="2305050" cy="1889125"/>
            <a:chOff x="1728" y="2064"/>
            <a:chExt cx="1452" cy="1190"/>
          </a:xfrm>
        </p:grpSpPr>
        <p:sp>
          <p:nvSpPr>
            <p:cNvPr id="52230" name="Text Box 3"/>
            <p:cNvSpPr txBox="1"/>
            <p:nvPr/>
          </p:nvSpPr>
          <p:spPr>
            <a:xfrm>
              <a:off x="2112" y="2064"/>
              <a:ext cx="91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11.1010</a:t>
              </a:r>
            </a:p>
          </p:txBody>
        </p:sp>
        <p:sp>
          <p:nvSpPr>
            <p:cNvPr id="52231" name="Text Box 4"/>
            <p:cNvSpPr txBox="1"/>
            <p:nvPr/>
          </p:nvSpPr>
          <p:spPr>
            <a:xfrm>
              <a:off x="2112" y="2304"/>
              <a:ext cx="960"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11.1101</a:t>
              </a:r>
            </a:p>
          </p:txBody>
        </p:sp>
        <p:sp>
          <p:nvSpPr>
            <p:cNvPr id="52232" name="Text Box 5"/>
            <p:cNvSpPr txBox="1"/>
            <p:nvPr/>
          </p:nvSpPr>
          <p:spPr>
            <a:xfrm>
              <a:off x="1728" y="2314"/>
              <a:ext cx="19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800" b="1" dirty="0">
                  <a:latin typeface="宋体" panose="02010600030101010101" pitchFamily="2" charset="-122"/>
                  <a:ea typeface="宋体" panose="02010600030101010101" pitchFamily="2" charset="-122"/>
                </a:rPr>
                <a:t>＋</a:t>
              </a:r>
            </a:p>
          </p:txBody>
        </p:sp>
        <p:sp>
          <p:nvSpPr>
            <p:cNvPr id="52233" name="Line 6"/>
            <p:cNvSpPr/>
            <p:nvPr/>
          </p:nvSpPr>
          <p:spPr>
            <a:xfrm>
              <a:off x="1728" y="2592"/>
              <a:ext cx="1200" cy="0"/>
            </a:xfrm>
            <a:prstGeom prst="line">
              <a:avLst/>
            </a:prstGeom>
            <a:ln w="9525" cap="flat" cmpd="sng">
              <a:solidFill>
                <a:schemeClr val="tx1"/>
              </a:solidFill>
              <a:prstDash val="solid"/>
              <a:headEnd type="none" w="med" len="med"/>
              <a:tailEnd type="none" w="med" len="med"/>
            </a:ln>
          </p:spPr>
        </p:sp>
        <p:sp>
          <p:nvSpPr>
            <p:cNvPr id="52234" name="Text Box 7"/>
            <p:cNvSpPr txBox="1"/>
            <p:nvPr/>
          </p:nvSpPr>
          <p:spPr>
            <a:xfrm>
              <a:off x="2124" y="2592"/>
              <a:ext cx="1056"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11.0111</a:t>
              </a:r>
            </a:p>
          </p:txBody>
        </p:sp>
        <p:sp>
          <p:nvSpPr>
            <p:cNvPr id="52235" name="Text Box 8"/>
            <p:cNvSpPr txBox="1"/>
            <p:nvPr/>
          </p:nvSpPr>
          <p:spPr>
            <a:xfrm>
              <a:off x="1968" y="2592"/>
              <a:ext cx="192" cy="275"/>
            </a:xfrm>
            <a:prstGeom prst="rect">
              <a:avLst/>
            </a:prstGeom>
            <a:noFill/>
            <a:ln w="9525" cap="flat" cmpd="sng">
              <a:solidFill>
                <a:srgbClr val="FF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algn="ctr"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a:t>
              </a:r>
            </a:p>
          </p:txBody>
        </p:sp>
        <p:sp>
          <p:nvSpPr>
            <p:cNvPr id="52236" name="Text Box 9"/>
            <p:cNvSpPr txBox="1"/>
            <p:nvPr/>
          </p:nvSpPr>
          <p:spPr>
            <a:xfrm>
              <a:off x="2208" y="3024"/>
              <a:ext cx="672"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b="1" dirty="0">
                  <a:latin typeface="宋体" panose="02010600030101010101" pitchFamily="2" charset="-122"/>
                  <a:ea typeface="宋体" panose="02010600030101010101" pitchFamily="2" charset="-122"/>
                </a:rPr>
                <a:t>丢模</a:t>
              </a:r>
            </a:p>
          </p:txBody>
        </p:sp>
        <p:cxnSp>
          <p:nvCxnSpPr>
            <p:cNvPr id="52237" name="AutoShape 10"/>
            <p:cNvCxnSpPr/>
            <p:nvPr/>
          </p:nvCxnSpPr>
          <p:spPr>
            <a:xfrm rot="10800000">
              <a:off x="2064" y="2867"/>
              <a:ext cx="144" cy="272"/>
            </a:xfrm>
            <a:prstGeom prst="bentConnector2">
              <a:avLst/>
            </a:prstGeom>
            <a:ln w="9525" cap="flat" cmpd="sng">
              <a:solidFill>
                <a:schemeClr val="tx1"/>
              </a:solidFill>
              <a:prstDash val="solid"/>
              <a:miter/>
              <a:headEnd type="none" w="med" len="med"/>
              <a:tailEnd type="triangle" w="med" len="med"/>
            </a:ln>
          </p:spPr>
        </p:cxnSp>
      </p:grpSp>
      <p:sp>
        <p:nvSpPr>
          <p:cNvPr id="3" name="Rectangle 12"/>
          <p:cNvSpPr/>
          <p:nvPr/>
        </p:nvSpPr>
        <p:spPr>
          <a:xfrm>
            <a:off x="533400" y="4114800"/>
            <a:ext cx="8153400" cy="1295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baseline="-25000" dirty="0">
                <a:latin typeface="Microsoft YaHei UI" panose="020B0503020204020204" pitchFamily="34" charset="-122"/>
                <a:ea typeface="Microsoft YaHei UI" panose="020B0503020204020204" pitchFamily="34" charset="-122"/>
              </a:rPr>
              <a:t>变形补</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11.1010</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11.1101</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11.0111</a:t>
            </a:r>
          </a:p>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0.1001</a:t>
            </a:r>
          </a:p>
        </p:txBody>
      </p:sp>
      <p:sp>
        <p:nvSpPr>
          <p:cNvPr id="4" name="Slide Number Placeholder 2"/>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AEE32B8B-3C6A-4AEC-861A-D0B635E80E04}"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45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idx="1"/>
          </p:nvPr>
        </p:nvSpPr>
        <p:spPr>
          <a:xfrm>
            <a:off x="381000" y="457200"/>
            <a:ext cx="8229600" cy="5867400"/>
          </a:xfrm>
        </p:spPr>
        <p:txBody>
          <a:bodyPr vert="horz" wrap="square" lIns="91440" tIns="45720" rIns="91440" bIns="45720" anchor="t" anchorCtr="0"/>
          <a:lstStyle/>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例：⑴ </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0.1010</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0.1001</a:t>
            </a:r>
          </a:p>
          <a:p>
            <a:pPr eaLnBrk="1" hangingPunct="1">
              <a:lnSpc>
                <a:spcPct val="90000"/>
              </a:lnSpc>
              <a:buSzPct val="70000"/>
            </a:pPr>
            <a:r>
              <a:rPr kumimoji="1" lang="en-US" altLang="zh-CN" sz="2800" kern="1200" dirty="0">
                <a:latin typeface="Microsoft YaHei UI" panose="020B0503020204020204" pitchFamily="34" charset="-122"/>
                <a:ea typeface="Microsoft YaHei UI" panose="020B0503020204020204" pitchFamily="34" charset="-122"/>
                <a:cs typeface="+mn-cs"/>
              </a:rPr>
              <a:t>    ⑵ 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0.1101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0.1011</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求</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解：</a:t>
            </a: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⑴ </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00.1010</a:t>
            </a: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00.1001</a:t>
            </a:r>
            <a:r>
              <a:rPr kumimoji="1" lang="zh-CN" altLang="en-US" sz="2800" kern="1200" dirty="0">
                <a:latin typeface="Microsoft YaHei UI" panose="020B0503020204020204" pitchFamily="34" charset="-122"/>
                <a:ea typeface="Microsoft YaHei UI" panose="020B0503020204020204" pitchFamily="34" charset="-122"/>
                <a:cs typeface="+mn-cs"/>
              </a:rPr>
              <a:t>， </a:t>
            </a:r>
          </a:p>
          <a:p>
            <a:pPr eaLnBrk="1" hangingPunct="1">
              <a:lnSpc>
                <a:spcPct val="90000"/>
              </a:lnSpc>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00.1010</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00.1001</a:t>
            </a:r>
          </a:p>
          <a:p>
            <a:pPr eaLnBrk="1" hangingPunct="1">
              <a:lnSpc>
                <a:spcPct val="90000"/>
              </a:lnSpc>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lnSpc>
                <a:spcPct val="90000"/>
              </a:lnSpc>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lnSpc>
                <a:spcPct val="90000"/>
              </a:lnSpc>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lnSpc>
                <a:spcPct val="90000"/>
              </a:lnSpc>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lnSpc>
                <a:spcPct val="90000"/>
              </a:lnSpc>
              <a:buSzPct val="70000"/>
            </a:pPr>
            <a:r>
              <a:rPr kumimoji="1" lang="en-US" altLang="zh-CN" kern="1200" dirty="0">
                <a:latin typeface="Microsoft YaHei UI" panose="020B0503020204020204" pitchFamily="34" charset="-122"/>
                <a:ea typeface="Microsoft YaHei UI" panose="020B0503020204020204" pitchFamily="34" charset="-122"/>
                <a:cs typeface="+mn-cs"/>
              </a:rPr>
              <a:t>s</a:t>
            </a:r>
            <a:r>
              <a:rPr kumimoji="1" lang="en-US" altLang="zh-CN" kern="1200" baseline="-25000" dirty="0">
                <a:latin typeface="Microsoft YaHei UI" panose="020B0503020204020204" pitchFamily="34" charset="-122"/>
                <a:ea typeface="Microsoft YaHei UI" panose="020B0503020204020204" pitchFamily="34" charset="-122"/>
                <a:cs typeface="+mn-cs"/>
              </a:rPr>
              <a:t>f1</a:t>
            </a:r>
            <a:r>
              <a:rPr kumimoji="1" lang="en-US" altLang="zh-CN" kern="1200" dirty="0">
                <a:latin typeface="Microsoft YaHei UI" panose="020B0503020204020204" pitchFamily="34" charset="-122"/>
                <a:ea typeface="Microsoft YaHei UI" panose="020B0503020204020204" pitchFamily="34" charset="-122"/>
                <a:cs typeface="+mn-cs"/>
              </a:rPr>
              <a:t>⊕s</a:t>
            </a:r>
            <a:r>
              <a:rPr kumimoji="1" lang="en-US" altLang="zh-CN" kern="1200" baseline="-25000" dirty="0">
                <a:latin typeface="Microsoft YaHei UI" panose="020B0503020204020204" pitchFamily="34" charset="-122"/>
                <a:ea typeface="Microsoft YaHei UI" panose="020B0503020204020204" pitchFamily="34" charset="-122"/>
                <a:cs typeface="+mn-cs"/>
              </a:rPr>
              <a:t>f2</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  </a:t>
            </a:r>
            <a:r>
              <a:rPr kumimoji="1" lang="zh-CN" altLang="en-US" sz="2800" kern="1200" dirty="0">
                <a:latin typeface="Microsoft YaHei UI" panose="020B0503020204020204" pitchFamily="34" charset="-122"/>
                <a:ea typeface="Microsoft YaHei UI" panose="020B0503020204020204" pitchFamily="34" charset="-122"/>
                <a:cs typeface="+mn-cs"/>
              </a:rPr>
              <a:t>运算结果溢出</a:t>
            </a:r>
            <a:endParaRPr kumimoji="1" lang="zh-CN" altLang="en-US" kern="1200" dirty="0">
              <a:latin typeface="Microsoft YaHei UI" panose="020B0503020204020204" pitchFamily="34" charset="-122"/>
              <a:ea typeface="Microsoft YaHei UI" panose="020B0503020204020204" pitchFamily="34" charset="-122"/>
              <a:cs typeface="+mn-cs"/>
            </a:endParaRPr>
          </a:p>
        </p:txBody>
      </p:sp>
      <p:grpSp>
        <p:nvGrpSpPr>
          <p:cNvPr id="54275" name="Group 3"/>
          <p:cNvGrpSpPr/>
          <p:nvPr/>
        </p:nvGrpSpPr>
        <p:grpSpPr>
          <a:xfrm>
            <a:off x="2819400" y="3352800"/>
            <a:ext cx="2305050" cy="1965325"/>
            <a:chOff x="1728" y="2064"/>
            <a:chExt cx="1452" cy="1238"/>
          </a:xfrm>
        </p:grpSpPr>
        <p:sp>
          <p:nvSpPr>
            <p:cNvPr id="54277" name="Text Box 4"/>
            <p:cNvSpPr txBox="1"/>
            <p:nvPr/>
          </p:nvSpPr>
          <p:spPr>
            <a:xfrm>
              <a:off x="2112" y="2064"/>
              <a:ext cx="91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00.1010</a:t>
              </a:r>
            </a:p>
          </p:txBody>
        </p:sp>
        <p:sp>
          <p:nvSpPr>
            <p:cNvPr id="54278" name="Text Box 5"/>
            <p:cNvSpPr txBox="1"/>
            <p:nvPr/>
          </p:nvSpPr>
          <p:spPr>
            <a:xfrm>
              <a:off x="2112" y="2304"/>
              <a:ext cx="960"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00.1001</a:t>
              </a:r>
            </a:p>
          </p:txBody>
        </p:sp>
        <p:sp>
          <p:nvSpPr>
            <p:cNvPr id="54279" name="Text Box 6"/>
            <p:cNvSpPr txBox="1"/>
            <p:nvPr/>
          </p:nvSpPr>
          <p:spPr>
            <a:xfrm>
              <a:off x="1728" y="2314"/>
              <a:ext cx="19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800" b="1" dirty="0">
                  <a:latin typeface="宋体" panose="02010600030101010101" pitchFamily="2" charset="-122"/>
                  <a:ea typeface="宋体" panose="02010600030101010101" pitchFamily="2" charset="-122"/>
                </a:rPr>
                <a:t>＋</a:t>
              </a:r>
            </a:p>
          </p:txBody>
        </p:sp>
        <p:sp>
          <p:nvSpPr>
            <p:cNvPr id="54280" name="Line 7"/>
            <p:cNvSpPr/>
            <p:nvPr/>
          </p:nvSpPr>
          <p:spPr>
            <a:xfrm>
              <a:off x="1728" y="2592"/>
              <a:ext cx="1200" cy="0"/>
            </a:xfrm>
            <a:prstGeom prst="line">
              <a:avLst/>
            </a:prstGeom>
            <a:ln w="9525" cap="flat" cmpd="sng">
              <a:solidFill>
                <a:schemeClr val="tx1"/>
              </a:solidFill>
              <a:prstDash val="solid"/>
              <a:headEnd type="none" w="med" len="med"/>
              <a:tailEnd type="none" w="med" len="med"/>
            </a:ln>
          </p:spPr>
        </p:sp>
        <p:sp>
          <p:nvSpPr>
            <p:cNvPr id="54281" name="Text Box 8"/>
            <p:cNvSpPr txBox="1"/>
            <p:nvPr/>
          </p:nvSpPr>
          <p:spPr>
            <a:xfrm>
              <a:off x="2124" y="2592"/>
              <a:ext cx="1056"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01.0011</a:t>
              </a:r>
            </a:p>
          </p:txBody>
        </p:sp>
        <p:sp>
          <p:nvSpPr>
            <p:cNvPr id="54282" name="Text Box 9"/>
            <p:cNvSpPr txBox="1"/>
            <p:nvPr/>
          </p:nvSpPr>
          <p:spPr>
            <a:xfrm>
              <a:off x="2448" y="3072"/>
              <a:ext cx="672"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b="1" dirty="0">
                  <a:latin typeface="宋体" panose="02010600030101010101" pitchFamily="2" charset="-122"/>
                  <a:ea typeface="宋体" panose="02010600030101010101" pitchFamily="2" charset="-122"/>
                </a:rPr>
                <a:t>正溢出</a:t>
              </a:r>
            </a:p>
          </p:txBody>
        </p:sp>
        <p:cxnSp>
          <p:nvCxnSpPr>
            <p:cNvPr id="54283" name="AutoShape 10"/>
            <p:cNvCxnSpPr>
              <a:stCxn id="54282" idx="1"/>
            </p:cNvCxnSpPr>
            <p:nvPr/>
          </p:nvCxnSpPr>
          <p:spPr>
            <a:xfrm rot="10800000">
              <a:off x="2304" y="2915"/>
              <a:ext cx="144" cy="272"/>
            </a:xfrm>
            <a:prstGeom prst="bentConnector2">
              <a:avLst/>
            </a:prstGeom>
            <a:ln w="9525" cap="flat" cmpd="sng">
              <a:solidFill>
                <a:schemeClr val="tx1"/>
              </a:solidFill>
              <a:prstDash val="solid"/>
              <a:miter/>
              <a:headEnd type="none" w="med" len="med"/>
              <a:tailEnd type="triangle" w="med" len="med"/>
            </a:ln>
          </p:spPr>
        </p:cxnSp>
      </p:gr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029035C2-A3C5-456C-A66C-9E8BFC9E3A5E}"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46</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idx="1"/>
          </p:nvPr>
        </p:nvSpPr>
        <p:spPr>
          <a:xfrm>
            <a:off x="457200" y="457200"/>
            <a:ext cx="8153400" cy="5791200"/>
          </a:xfrm>
        </p:spPr>
        <p:txBody>
          <a:bodyPr vert="horz" wrap="square" lIns="91440" tIns="45720" rIns="91440" bIns="45720" anchor="t" anchorCtr="0"/>
          <a:lstStyle/>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⑵ [x]</a:t>
            </a:r>
            <a:r>
              <a:rPr kumimoji="1" lang="zh-CN" altLang="en-US" sz="28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11.0011</a:t>
            </a:r>
            <a:r>
              <a:rPr kumimoji="1" lang="zh-CN" altLang="en-US" sz="2800" kern="1200" dirty="0">
                <a:latin typeface="Microsoft YaHei UI" panose="020B0503020204020204" pitchFamily="34" charset="-122"/>
                <a:ea typeface="Microsoft YaHei UI" panose="020B0503020204020204" pitchFamily="34" charset="-122"/>
                <a:cs typeface="+mn-cs"/>
              </a:rPr>
              <a:t>， </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11.0101</a:t>
            </a:r>
            <a:r>
              <a:rPr kumimoji="1" lang="zh-CN" altLang="en-US" sz="2800"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baseline="-25000" dirty="0">
                <a:latin typeface="Microsoft YaHei UI" panose="020B0503020204020204" pitchFamily="34" charset="-122"/>
                <a:ea typeface="Microsoft YaHei UI" panose="020B0503020204020204" pitchFamily="34" charset="-122"/>
                <a:cs typeface="+mn-cs"/>
              </a:rPr>
              <a:t>变形补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11.0011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11.0101</a:t>
            </a:r>
          </a:p>
          <a:p>
            <a:pPr eaLnBrk="1" hangingPunct="1">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en-US" altLang="zh-CN" kern="1200" dirty="0">
                <a:latin typeface="Microsoft YaHei UI" panose="020B0503020204020204" pitchFamily="34" charset="-122"/>
                <a:ea typeface="Microsoft YaHei UI" panose="020B0503020204020204" pitchFamily="34" charset="-122"/>
                <a:cs typeface="+mn-cs"/>
              </a:rPr>
              <a:t>s</a:t>
            </a:r>
            <a:r>
              <a:rPr kumimoji="1" lang="en-US" altLang="zh-CN" kern="1200" baseline="-25000" dirty="0">
                <a:latin typeface="Microsoft YaHei UI" panose="020B0503020204020204" pitchFamily="34" charset="-122"/>
                <a:ea typeface="Microsoft YaHei UI" panose="020B0503020204020204" pitchFamily="34" charset="-122"/>
                <a:cs typeface="+mn-cs"/>
              </a:rPr>
              <a:t>f1</a:t>
            </a:r>
            <a:r>
              <a:rPr kumimoji="1" lang="en-US" altLang="zh-CN" kern="1200" dirty="0">
                <a:latin typeface="Microsoft YaHei UI" panose="020B0503020204020204" pitchFamily="34" charset="-122"/>
                <a:ea typeface="Microsoft YaHei UI" panose="020B0503020204020204" pitchFamily="34" charset="-122"/>
                <a:cs typeface="+mn-cs"/>
              </a:rPr>
              <a:t>⊕s</a:t>
            </a:r>
            <a:r>
              <a:rPr kumimoji="1" lang="en-US" altLang="zh-CN" kern="1200" baseline="-25000" dirty="0">
                <a:latin typeface="Microsoft YaHei UI" panose="020B0503020204020204" pitchFamily="34" charset="-122"/>
                <a:ea typeface="Microsoft YaHei UI" panose="020B0503020204020204" pitchFamily="34" charset="-122"/>
                <a:cs typeface="+mn-cs"/>
              </a:rPr>
              <a:t>f2</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  </a:t>
            </a:r>
            <a:r>
              <a:rPr kumimoji="1" lang="zh-CN" altLang="en-US" sz="2800" kern="1200" dirty="0">
                <a:latin typeface="Microsoft YaHei UI" panose="020B0503020204020204" pitchFamily="34" charset="-122"/>
                <a:ea typeface="Microsoft YaHei UI" panose="020B0503020204020204" pitchFamily="34" charset="-122"/>
                <a:cs typeface="+mn-cs"/>
              </a:rPr>
              <a:t>运算结果溢出</a:t>
            </a:r>
          </a:p>
          <a:p>
            <a:pPr eaLnBrk="1" hangingPunct="1">
              <a:buSzPct val="70000"/>
            </a:pPr>
            <a:endParaRPr kumimoji="1" lang="en-US" altLang="zh-CN" kern="1200" dirty="0">
              <a:latin typeface="Microsoft YaHei UI" panose="020B0503020204020204" pitchFamily="34" charset="-122"/>
              <a:ea typeface="Microsoft YaHei UI" panose="020B0503020204020204" pitchFamily="34" charset="-122"/>
              <a:cs typeface="+mn-cs"/>
            </a:endParaRPr>
          </a:p>
        </p:txBody>
      </p:sp>
      <p:grpSp>
        <p:nvGrpSpPr>
          <p:cNvPr id="56323" name="Group 3"/>
          <p:cNvGrpSpPr/>
          <p:nvPr/>
        </p:nvGrpSpPr>
        <p:grpSpPr>
          <a:xfrm>
            <a:off x="3124200" y="1828800"/>
            <a:ext cx="2133600" cy="1889125"/>
            <a:chOff x="2112" y="1872"/>
            <a:chExt cx="1344" cy="1190"/>
          </a:xfrm>
        </p:grpSpPr>
        <p:sp>
          <p:nvSpPr>
            <p:cNvPr id="56325" name="Text Box 4"/>
            <p:cNvSpPr txBox="1"/>
            <p:nvPr/>
          </p:nvSpPr>
          <p:spPr>
            <a:xfrm>
              <a:off x="2496" y="1872"/>
              <a:ext cx="864"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11.0011</a:t>
              </a:r>
            </a:p>
          </p:txBody>
        </p:sp>
        <p:sp>
          <p:nvSpPr>
            <p:cNvPr id="56326" name="Text Box 5"/>
            <p:cNvSpPr txBox="1"/>
            <p:nvPr/>
          </p:nvSpPr>
          <p:spPr>
            <a:xfrm>
              <a:off x="2496" y="2112"/>
              <a:ext cx="864"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11.0101</a:t>
              </a:r>
            </a:p>
          </p:txBody>
        </p:sp>
        <p:sp>
          <p:nvSpPr>
            <p:cNvPr id="56327" name="Text Box 6"/>
            <p:cNvSpPr txBox="1"/>
            <p:nvPr/>
          </p:nvSpPr>
          <p:spPr>
            <a:xfrm>
              <a:off x="2112" y="2122"/>
              <a:ext cx="192"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800" b="1" dirty="0">
                  <a:latin typeface="宋体" panose="02010600030101010101" pitchFamily="2" charset="-122"/>
                  <a:ea typeface="宋体" panose="02010600030101010101" pitchFamily="2" charset="-122"/>
                </a:rPr>
                <a:t>＋</a:t>
              </a:r>
            </a:p>
          </p:txBody>
        </p:sp>
        <p:sp>
          <p:nvSpPr>
            <p:cNvPr id="56328" name="Line 7"/>
            <p:cNvSpPr/>
            <p:nvPr/>
          </p:nvSpPr>
          <p:spPr>
            <a:xfrm>
              <a:off x="2112" y="2400"/>
              <a:ext cx="1200" cy="0"/>
            </a:xfrm>
            <a:prstGeom prst="line">
              <a:avLst/>
            </a:prstGeom>
            <a:ln w="9525" cap="flat" cmpd="sng">
              <a:solidFill>
                <a:schemeClr val="tx1"/>
              </a:solidFill>
              <a:prstDash val="solid"/>
              <a:headEnd type="none" w="med" len="med"/>
              <a:tailEnd type="none" w="med" len="med"/>
            </a:ln>
          </p:spPr>
        </p:sp>
        <p:sp>
          <p:nvSpPr>
            <p:cNvPr id="56329" name="Text Box 8"/>
            <p:cNvSpPr txBox="1"/>
            <p:nvPr/>
          </p:nvSpPr>
          <p:spPr>
            <a:xfrm>
              <a:off x="2496" y="2400"/>
              <a:ext cx="864" cy="269"/>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10.1000</a:t>
              </a:r>
            </a:p>
          </p:txBody>
        </p:sp>
        <p:sp>
          <p:nvSpPr>
            <p:cNvPr id="56330" name="Text Box 9"/>
            <p:cNvSpPr txBox="1"/>
            <p:nvPr/>
          </p:nvSpPr>
          <p:spPr>
            <a:xfrm>
              <a:off x="2304" y="2400"/>
              <a:ext cx="192" cy="275"/>
            </a:xfrm>
            <a:prstGeom prst="rect">
              <a:avLst/>
            </a:prstGeom>
            <a:noFill/>
            <a:ln w="9525" cap="flat" cmpd="sng">
              <a:solidFill>
                <a:srgbClr val="FF0000"/>
              </a:solidFill>
              <a:prstDash val="solid"/>
              <a:miter/>
              <a:headEnd type="none" w="med" len="med"/>
              <a:tailEnd type="none" w="med" len="med"/>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800" b="1" dirty="0">
                  <a:latin typeface="宋体" panose="02010600030101010101" pitchFamily="2" charset="-122"/>
                  <a:ea typeface="宋体" panose="02010600030101010101" pitchFamily="2" charset="-122"/>
                </a:rPr>
                <a:t>1</a:t>
              </a:r>
            </a:p>
          </p:txBody>
        </p:sp>
        <p:sp>
          <p:nvSpPr>
            <p:cNvPr id="56331" name="Text Box 10"/>
            <p:cNvSpPr txBox="1"/>
            <p:nvPr/>
          </p:nvSpPr>
          <p:spPr>
            <a:xfrm>
              <a:off x="2784" y="2832"/>
              <a:ext cx="672"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b="1" dirty="0">
                  <a:latin typeface="宋体" panose="02010600030101010101" pitchFamily="2" charset="-122"/>
                  <a:ea typeface="宋体" panose="02010600030101010101" pitchFamily="2" charset="-122"/>
                </a:rPr>
                <a:t>负溢出</a:t>
              </a:r>
            </a:p>
          </p:txBody>
        </p:sp>
        <p:cxnSp>
          <p:nvCxnSpPr>
            <p:cNvPr id="56332" name="AutoShape 11"/>
            <p:cNvCxnSpPr>
              <a:stCxn id="56331" idx="1"/>
            </p:cNvCxnSpPr>
            <p:nvPr/>
          </p:nvCxnSpPr>
          <p:spPr>
            <a:xfrm rot="10800000">
              <a:off x="2640" y="2675"/>
              <a:ext cx="144" cy="272"/>
            </a:xfrm>
            <a:prstGeom prst="bentConnector2">
              <a:avLst/>
            </a:prstGeom>
            <a:ln w="9525" cap="flat" cmpd="sng">
              <a:solidFill>
                <a:schemeClr val="tx1"/>
              </a:solidFill>
              <a:prstDash val="solid"/>
              <a:miter/>
              <a:headEnd type="none" w="med" len="med"/>
              <a:tailEnd type="triangle" w="med" len="med"/>
            </a:ln>
          </p:spPr>
        </p:cxnSp>
      </p:gr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0FA50CD3-C134-4DBB-8B36-97206F443261}"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47</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Microsoft YaHei UI" panose="020B0503020204020204" pitchFamily="34" charset="-122"/>
                <a:ea typeface="Microsoft YaHei UI" panose="020B0503020204020204" pitchFamily="34" charset="-122"/>
                <a:cs typeface="+mj-cs"/>
              </a:rPr>
              <a:t>原码一位乘法的算法</a:t>
            </a:r>
          </a:p>
        </p:txBody>
      </p:sp>
      <p:sp>
        <p:nvSpPr>
          <p:cNvPr id="91139" name="Rectangle 3"/>
          <p:cNvSpPr>
            <a:spLocks noGrp="1"/>
          </p:cNvSpPr>
          <p:nvPr>
            <p:ph idx="1"/>
          </p:nvPr>
        </p:nvSpPr>
        <p:spPr>
          <a:xfrm>
            <a:off x="468313" y="1125538"/>
            <a:ext cx="8001000" cy="5105400"/>
          </a:xfrm>
        </p:spPr>
        <p:txBody>
          <a:bodyPr vert="horz" wrap="square" lIns="91440" tIns="45720" rIns="91440" bIns="45720" anchor="t" anchorCtr="0"/>
          <a:lstStyle/>
          <a:p>
            <a:pPr algn="just"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① </a:t>
            </a:r>
            <a:r>
              <a:rPr kumimoji="1" lang="zh-CN" altLang="en-US" sz="2800" kern="1200" dirty="0">
                <a:latin typeface="Microsoft YaHei UI" panose="020B0503020204020204" pitchFamily="34" charset="-122"/>
                <a:ea typeface="Microsoft YaHei UI" panose="020B0503020204020204" pitchFamily="34" charset="-122"/>
                <a:cs typeface="+mn-cs"/>
              </a:rPr>
              <a:t>积的符号单独按两操作数的符号模</a:t>
            </a:r>
            <a:r>
              <a:rPr kumimoji="1" lang="en-US" altLang="zh-CN" sz="2800" kern="1200" dirty="0">
                <a:latin typeface="Microsoft YaHei UI" panose="020B0503020204020204" pitchFamily="34" charset="-122"/>
                <a:ea typeface="Microsoft YaHei UI" panose="020B0503020204020204" pitchFamily="34" charset="-122"/>
                <a:cs typeface="+mn-cs"/>
              </a:rPr>
              <a:t>2</a:t>
            </a:r>
            <a:r>
              <a:rPr kumimoji="1" lang="zh-CN" altLang="en-US" sz="2800" kern="1200" dirty="0">
                <a:latin typeface="Microsoft YaHei UI" panose="020B0503020204020204" pitchFamily="34" charset="-122"/>
                <a:ea typeface="Microsoft YaHei UI" panose="020B0503020204020204" pitchFamily="34" charset="-122"/>
                <a:cs typeface="+mn-cs"/>
              </a:rPr>
              <a:t>加（异或）得到。用被乘数和乘数的数值部分进行运算。</a:t>
            </a:r>
          </a:p>
          <a:p>
            <a:pPr algn="just"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② 以乘数的最低位作为乘法判别位，若判别位为</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，则在前次部分积（初始部分积为</a:t>
            </a:r>
            <a:r>
              <a:rPr kumimoji="1" lang="en-US" altLang="zh-CN" sz="28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）上加上被乘数，然后连同乘数一起右移一位；若判别位为</a:t>
            </a:r>
            <a:r>
              <a:rPr kumimoji="1" lang="en-US" altLang="zh-CN" sz="28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，则在前次部分积上加</a:t>
            </a:r>
            <a:r>
              <a:rPr kumimoji="1" lang="en-US" altLang="zh-CN" sz="28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（或不加），然后连同乘数一起右移一位。</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③ 重复第②步直到运算</a:t>
            </a:r>
            <a:r>
              <a:rPr kumimoji="1" lang="en-US" altLang="zh-CN" sz="2800" kern="1200" dirty="0">
                <a:latin typeface="Microsoft YaHei UI" panose="020B0503020204020204" pitchFamily="34" charset="-122"/>
                <a:ea typeface="Microsoft YaHei UI" panose="020B0503020204020204" pitchFamily="34" charset="-122"/>
                <a:cs typeface="+mn-cs"/>
              </a:rPr>
              <a:t>n</a:t>
            </a:r>
            <a:r>
              <a:rPr kumimoji="1" lang="zh-CN" altLang="en-US" sz="2800" kern="1200" dirty="0">
                <a:latin typeface="Microsoft YaHei UI" panose="020B0503020204020204" pitchFamily="34" charset="-122"/>
                <a:ea typeface="Microsoft YaHei UI" panose="020B0503020204020204" pitchFamily="34" charset="-122"/>
                <a:cs typeface="+mn-cs"/>
              </a:rPr>
              <a:t>次为止。</a:t>
            </a:r>
            <a:r>
              <a:rPr kumimoji="1" lang="zh-CN" altLang="en-US" sz="2800" u="sng" kern="1200" dirty="0">
                <a:solidFill>
                  <a:srgbClr val="7030A0"/>
                </a:solidFill>
                <a:latin typeface="Microsoft YaHei UI" panose="020B0503020204020204" pitchFamily="34" charset="-122"/>
                <a:ea typeface="Microsoft YaHei UI" panose="020B0503020204020204" pitchFamily="34" charset="-122"/>
                <a:cs typeface="+mn-cs"/>
              </a:rPr>
              <a:t>（</a:t>
            </a:r>
            <a:r>
              <a:rPr kumimoji="1" lang="en-US" altLang="zh-CN" sz="2800" u="sng" kern="1200" dirty="0">
                <a:solidFill>
                  <a:srgbClr val="7030A0"/>
                </a:solidFill>
                <a:latin typeface="Microsoft YaHei UI" panose="020B0503020204020204" pitchFamily="34" charset="-122"/>
                <a:ea typeface="Microsoft YaHei UI" panose="020B0503020204020204" pitchFamily="34" charset="-122"/>
                <a:cs typeface="+mn-cs"/>
              </a:rPr>
              <a:t>n</a:t>
            </a:r>
            <a:r>
              <a:rPr kumimoji="1" lang="zh-CN" altLang="en-US" sz="2800" u="sng" kern="1200" dirty="0">
                <a:solidFill>
                  <a:srgbClr val="7030A0"/>
                </a:solidFill>
                <a:latin typeface="Microsoft YaHei UI" panose="020B0503020204020204" pitchFamily="34" charset="-122"/>
                <a:ea typeface="Microsoft YaHei UI" panose="020B0503020204020204" pitchFamily="34" charset="-122"/>
                <a:cs typeface="+mn-cs"/>
              </a:rPr>
              <a:t>为乘数数值部分的长度）</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 </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④ 将乘积的符号与数值部分结合，即可得到最终结果。</a:t>
            </a:r>
            <a:r>
              <a:rPr kumimoji="1" lang="zh-CN" altLang="en-US" sz="2800" kern="1200" dirty="0">
                <a:solidFill>
                  <a:srgbClr val="FFFF00"/>
                </a:solidFill>
                <a:latin typeface="Microsoft YaHei UI" panose="020B0503020204020204" pitchFamily="34" charset="-122"/>
                <a:ea typeface="Microsoft YaHei UI" panose="020B0503020204020204" pitchFamily="34" charset="-122"/>
                <a:cs typeface="+mn-cs"/>
              </a:rPr>
              <a:t> </a:t>
            </a: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8E09381-C533-4B1D-869A-00E8BC7FD8B8}"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48</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p:cNvSpPr>
          <p:nvPr>
            <p:ph type="title"/>
          </p:nvPr>
        </p:nvSpPr>
        <p:spPr/>
        <p:txBody>
          <a:bodyPr vert="horz" wrap="square" lIns="91440" tIns="45720" rIns="91440" bIns="45720" anchor="ctr" anchorCtr="0"/>
          <a:lstStyle/>
          <a:p>
            <a:pPr eaLnBrk="1" hangingPunct="1"/>
            <a:r>
              <a:rPr kumimoji="1" lang="zh-CN" altLang="en-US" sz="4000" kern="1200" dirty="0">
                <a:latin typeface="Microsoft YaHei UI" panose="020B0503020204020204" pitchFamily="34" charset="-122"/>
                <a:ea typeface="Microsoft YaHei UI" panose="020B0503020204020204" pitchFamily="34" charset="-122"/>
                <a:cs typeface="+mj-cs"/>
              </a:rPr>
              <a:t>两个浮点数加减运算的步骤</a:t>
            </a:r>
          </a:p>
        </p:txBody>
      </p:sp>
      <p:sp>
        <p:nvSpPr>
          <p:cNvPr id="363523" name="Rectangle 3"/>
          <p:cNvSpPr>
            <a:spLocks noGrp="1"/>
          </p:cNvSpPr>
          <p:nvPr>
            <p:ph idx="1"/>
          </p:nvPr>
        </p:nvSpPr>
        <p:spPr>
          <a:xfrm>
            <a:off x="685800" y="1295400"/>
            <a:ext cx="7772400" cy="3048000"/>
          </a:xfrm>
        </p:spPr>
        <p:txBody>
          <a:bodyPr vert="horz" wrap="square" lIns="91440" tIns="45720" rIns="91440" bIns="45720" anchor="t" anchorCtr="0"/>
          <a:lstStyle/>
          <a:p>
            <a:pPr eaLnBrk="1" hangingPunct="1">
              <a:buSzPct val="70000"/>
            </a:pPr>
            <a:r>
              <a:rPr kumimoji="1" lang="en-US" altLang="zh-CN" sz="3600" kern="1200" dirty="0">
                <a:latin typeface="Microsoft YaHei UI" panose="020B0503020204020204" pitchFamily="34" charset="-122"/>
                <a:ea typeface="Microsoft YaHei UI" panose="020B0503020204020204" pitchFamily="34" charset="-122"/>
                <a:cs typeface="+mn-cs"/>
              </a:rPr>
              <a:t>1.</a:t>
            </a:r>
            <a:r>
              <a:rPr kumimoji="1" lang="zh-CN" altLang="en-US" sz="3600" kern="1200" dirty="0">
                <a:solidFill>
                  <a:srgbClr val="7030A0"/>
                </a:solidFill>
                <a:latin typeface="Microsoft YaHei UI" panose="020B0503020204020204" pitchFamily="34" charset="-122"/>
                <a:ea typeface="Microsoft YaHei UI" panose="020B0503020204020204" pitchFamily="34" charset="-122"/>
                <a:cs typeface="+mn-cs"/>
              </a:rPr>
              <a:t>对阶</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把两数的小数点对齐，称为对阶。</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两个浮点数的加减运算，首先必须对阶。对阶的标志是使两数</a:t>
            </a:r>
            <a:r>
              <a:rPr kumimoji="1" lang="zh-CN" altLang="en-US" u="sng" kern="1200" dirty="0">
                <a:solidFill>
                  <a:srgbClr val="7030A0"/>
                </a:solidFill>
                <a:latin typeface="Microsoft YaHei UI" panose="020B0503020204020204" pitchFamily="34" charset="-122"/>
                <a:ea typeface="Microsoft YaHei UI" panose="020B0503020204020204" pitchFamily="34" charset="-122"/>
                <a:cs typeface="+mn-cs"/>
              </a:rPr>
              <a:t>阶码相等</a:t>
            </a:r>
            <a:r>
              <a:rPr kumimoji="1" lang="zh-CN" altLang="en-US"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对阶时，首先应求出两数阶码之差，即：</a:t>
            </a:r>
          </a:p>
        </p:txBody>
      </p:sp>
      <p:graphicFrame>
        <p:nvGraphicFramePr>
          <p:cNvPr id="363524" name="Object 4"/>
          <p:cNvGraphicFramePr>
            <a:graphicFrameLocks noChangeAspect="1"/>
          </p:cNvGraphicFramePr>
          <p:nvPr/>
        </p:nvGraphicFramePr>
        <p:xfrm>
          <a:off x="1219200" y="4419600"/>
          <a:ext cx="3124200" cy="822325"/>
        </p:xfrm>
        <a:graphic>
          <a:graphicData uri="http://schemas.openxmlformats.org/presentationml/2006/ole">
            <mc:AlternateContent xmlns:mc="http://schemas.openxmlformats.org/markup-compatibility/2006">
              <mc:Choice xmlns:v="urn:schemas-microsoft-com:vml" Requires="v">
                <p:oleObj r:id="rId2" imgW="826135" imgH="236220" progId="Equation.3">
                  <p:embed/>
                </p:oleObj>
              </mc:Choice>
              <mc:Fallback>
                <p:oleObj r:id="rId2" imgW="826135" imgH="236220" progId="Equation.3">
                  <p:embed/>
                  <p:pic>
                    <p:nvPicPr>
                      <p:cNvPr id="0" name="图片 3110"/>
                      <p:cNvPicPr/>
                      <p:nvPr/>
                    </p:nvPicPr>
                    <p:blipFill>
                      <a:blip r:embed="rId3"/>
                      <a:stretch>
                        <a:fillRect/>
                      </a:stretch>
                    </p:blipFill>
                    <p:spPr>
                      <a:xfrm>
                        <a:off x="1219200" y="4419600"/>
                        <a:ext cx="3124200" cy="822325"/>
                      </a:xfrm>
                      <a:prstGeom prst="rect">
                        <a:avLst/>
                      </a:prstGeom>
                      <a:noFill/>
                      <a:ln w="38100">
                        <a:noFill/>
                        <a:miter/>
                      </a:ln>
                    </p:spPr>
                  </p:pic>
                </p:oleObj>
              </mc:Fallback>
            </mc:AlternateContent>
          </a:graphicData>
        </a:graphic>
      </p:graphicFrame>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D3BFD654-54A0-4DA2-B66A-1258890567BF}"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49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3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35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35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63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C869274-F028-4507-8C59-CD8F5EDB8AE9}" type="slidenum">
              <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218" name="Rectangle 4"/>
          <p:cNvSpPr>
            <a:spLocks noGrp="1"/>
          </p:cNvSpPr>
          <p:nvPr>
            <p:ph type="title"/>
          </p:nvPr>
        </p:nvSpPr>
        <p:spPr>
          <a:xfrm>
            <a:off x="331788" y="390525"/>
            <a:ext cx="8335962" cy="1143000"/>
          </a:xfrm>
        </p:spPr>
        <p:txBody>
          <a:bodyPr vert="horz" wrap="square" lIns="91440" tIns="45720" rIns="91440" bIns="45720" anchor="ctr" anchorCtr="0"/>
          <a:lstStyle/>
          <a:p>
            <a:r>
              <a:rPr kumimoji="1" lang="zh-CN" altLang="en-US" sz="4000" kern="1200" dirty="0">
                <a:latin typeface="Microsoft YaHei UI" panose="020B0503020204020204" pitchFamily="34" charset="-122"/>
                <a:ea typeface="Microsoft YaHei UI" panose="020B0503020204020204" pitchFamily="34" charset="-122"/>
                <a:cs typeface="+mj-cs"/>
              </a:rPr>
              <a:t>三、重点章节</a:t>
            </a:r>
          </a:p>
        </p:txBody>
      </p:sp>
      <p:sp>
        <p:nvSpPr>
          <p:cNvPr id="9219" name="Rectangle 9"/>
          <p:cNvSpPr/>
          <p:nvPr/>
        </p:nvSpPr>
        <p:spPr>
          <a:xfrm>
            <a:off x="914400" y="1417638"/>
            <a:ext cx="8001000" cy="4913312"/>
          </a:xfrm>
          <a:prstGeom prst="rect">
            <a:avLst/>
          </a:prstGeom>
          <a:noFill/>
          <a:ln w="9525">
            <a:noFill/>
          </a:ln>
        </p:spPr>
        <p:txBody>
          <a:bodyPr anchor="t" anchorCtr="0"/>
          <a:lstStyle/>
          <a:p>
            <a:pPr eaLnBrk="0" hangingPunct="0">
              <a:buClrTx/>
              <a:buFontTx/>
            </a:pPr>
            <a:r>
              <a:rPr lang="en-US" altLang="zh-CN" sz="3600" dirty="0">
                <a:solidFill>
                  <a:schemeClr val="tx2"/>
                </a:solidFill>
                <a:latin typeface="Microsoft YaHei UI" panose="020B0503020204020204" pitchFamily="34" charset="-122"/>
                <a:ea typeface="Microsoft YaHei UI" panose="020B0503020204020204" pitchFamily="34" charset="-122"/>
              </a:rPr>
              <a:t>1</a:t>
            </a:r>
            <a:r>
              <a:rPr lang="zh-CN" altLang="en-US" sz="3600" dirty="0">
                <a:solidFill>
                  <a:schemeClr val="tx2"/>
                </a:solidFill>
                <a:latin typeface="Microsoft YaHei UI" panose="020B0503020204020204" pitchFamily="34" charset="-122"/>
                <a:ea typeface="Microsoft YaHei UI" panose="020B0503020204020204" pitchFamily="34" charset="-122"/>
              </a:rPr>
              <a:t>、概述</a:t>
            </a:r>
            <a:endParaRPr lang="en-US" altLang="zh-CN" sz="3600" dirty="0">
              <a:solidFill>
                <a:schemeClr val="tx2"/>
              </a:solidFill>
              <a:latin typeface="Microsoft YaHei UI" panose="020B0503020204020204" pitchFamily="34" charset="-122"/>
              <a:ea typeface="Microsoft YaHei UI" panose="020B0503020204020204" pitchFamily="34" charset="-122"/>
            </a:endParaRPr>
          </a:p>
          <a:p>
            <a:pPr eaLnBrk="0" hangingPunct="0">
              <a:buClrTx/>
              <a:buFontTx/>
            </a:pPr>
            <a:r>
              <a:rPr lang="en-US" altLang="zh-CN" sz="3600" dirty="0">
                <a:solidFill>
                  <a:schemeClr val="tx2"/>
                </a:solidFill>
                <a:latin typeface="Microsoft YaHei UI" panose="020B0503020204020204" pitchFamily="34" charset="-122"/>
                <a:ea typeface="Microsoft YaHei UI" panose="020B0503020204020204" pitchFamily="34" charset="-122"/>
              </a:rPr>
              <a:t>2</a:t>
            </a:r>
            <a:r>
              <a:rPr lang="zh-CN" altLang="en-US" sz="3600" dirty="0">
                <a:solidFill>
                  <a:schemeClr val="tx2"/>
                </a:solidFill>
                <a:latin typeface="Microsoft YaHei UI" panose="020B0503020204020204" pitchFamily="34" charset="-122"/>
                <a:ea typeface="Microsoft YaHei UI" panose="020B0503020204020204" pitchFamily="34" charset="-122"/>
              </a:rPr>
              <a:t>、数据表示</a:t>
            </a:r>
            <a:endParaRPr lang="en-US" altLang="zh-CN" sz="3600" dirty="0">
              <a:solidFill>
                <a:schemeClr val="tx2"/>
              </a:solidFill>
              <a:latin typeface="Microsoft YaHei UI" panose="020B0503020204020204" pitchFamily="34" charset="-122"/>
              <a:ea typeface="Microsoft YaHei UI" panose="020B0503020204020204" pitchFamily="34" charset="-122"/>
            </a:endParaRPr>
          </a:p>
          <a:p>
            <a:pPr eaLnBrk="0" hangingPunct="0">
              <a:buClrTx/>
              <a:buFontTx/>
            </a:pPr>
            <a:r>
              <a:rPr lang="en-US" altLang="zh-CN" sz="3600" dirty="0">
                <a:solidFill>
                  <a:schemeClr val="tx2"/>
                </a:solidFill>
                <a:latin typeface="Microsoft YaHei UI" panose="020B0503020204020204" pitchFamily="34" charset="-122"/>
                <a:ea typeface="Microsoft YaHei UI" panose="020B0503020204020204" pitchFamily="34" charset="-122"/>
              </a:rPr>
              <a:t>3</a:t>
            </a:r>
            <a:r>
              <a:rPr lang="zh-CN" altLang="en-US" sz="3600" dirty="0">
                <a:solidFill>
                  <a:schemeClr val="tx2"/>
                </a:solidFill>
                <a:latin typeface="Microsoft YaHei UI" panose="020B0503020204020204" pitchFamily="34" charset="-122"/>
                <a:ea typeface="Microsoft YaHei UI" panose="020B0503020204020204" pitchFamily="34" charset="-122"/>
              </a:rPr>
              <a:t>、运算器</a:t>
            </a:r>
            <a:endParaRPr lang="en-US" altLang="zh-CN" sz="3600" dirty="0">
              <a:solidFill>
                <a:schemeClr val="tx2"/>
              </a:solidFill>
              <a:latin typeface="Microsoft YaHei UI" panose="020B0503020204020204" pitchFamily="34" charset="-122"/>
              <a:ea typeface="Microsoft YaHei UI" panose="020B0503020204020204" pitchFamily="34" charset="-122"/>
            </a:endParaRPr>
          </a:p>
          <a:p>
            <a:pPr eaLnBrk="0" hangingPunct="0">
              <a:buClrTx/>
              <a:buFontTx/>
            </a:pPr>
            <a:r>
              <a:rPr lang="en-US" altLang="zh-CN" sz="3600" dirty="0">
                <a:solidFill>
                  <a:schemeClr val="tx2"/>
                </a:solidFill>
                <a:latin typeface="Microsoft YaHei UI" panose="020B0503020204020204" pitchFamily="34" charset="-122"/>
                <a:ea typeface="Microsoft YaHei UI" panose="020B0503020204020204" pitchFamily="34" charset="-122"/>
              </a:rPr>
              <a:t>4</a:t>
            </a:r>
            <a:r>
              <a:rPr lang="zh-CN" altLang="en-US" sz="3600" dirty="0">
                <a:solidFill>
                  <a:schemeClr val="tx2"/>
                </a:solidFill>
                <a:latin typeface="Microsoft YaHei UI" panose="020B0503020204020204" pitchFamily="34" charset="-122"/>
                <a:ea typeface="Microsoft YaHei UI" panose="020B0503020204020204" pitchFamily="34" charset="-122"/>
              </a:rPr>
              <a:t>、存储器</a:t>
            </a:r>
            <a:endParaRPr lang="en-US" altLang="zh-CN" sz="3600" dirty="0">
              <a:solidFill>
                <a:schemeClr val="tx2"/>
              </a:solidFill>
              <a:latin typeface="Microsoft YaHei UI" panose="020B0503020204020204" pitchFamily="34" charset="-122"/>
              <a:ea typeface="Microsoft YaHei UI" panose="020B0503020204020204" pitchFamily="34" charset="-122"/>
            </a:endParaRPr>
          </a:p>
          <a:p>
            <a:pPr eaLnBrk="0" hangingPunct="0">
              <a:buClrTx/>
              <a:buFontTx/>
            </a:pPr>
            <a:r>
              <a:rPr lang="en-US" altLang="zh-CN" sz="3600" dirty="0">
                <a:solidFill>
                  <a:schemeClr val="tx2"/>
                </a:solidFill>
                <a:latin typeface="Microsoft YaHei UI" panose="020B0503020204020204" pitchFamily="34" charset="-122"/>
                <a:ea typeface="Microsoft YaHei UI" panose="020B0503020204020204" pitchFamily="34" charset="-122"/>
              </a:rPr>
              <a:t>5</a:t>
            </a:r>
            <a:r>
              <a:rPr lang="zh-CN" altLang="en-US" sz="3600" dirty="0">
                <a:solidFill>
                  <a:schemeClr val="tx2"/>
                </a:solidFill>
                <a:latin typeface="Microsoft YaHei UI" panose="020B0503020204020204" pitchFamily="34" charset="-122"/>
                <a:ea typeface="Microsoft YaHei UI" panose="020B0503020204020204" pitchFamily="34" charset="-122"/>
              </a:rPr>
              <a:t>、指令系统</a:t>
            </a:r>
            <a:endParaRPr lang="en-US" altLang="zh-CN" sz="3600" dirty="0">
              <a:solidFill>
                <a:schemeClr val="tx2"/>
              </a:solidFill>
              <a:latin typeface="Microsoft YaHei UI" panose="020B0503020204020204" pitchFamily="34" charset="-122"/>
              <a:ea typeface="Microsoft YaHei UI" panose="020B0503020204020204" pitchFamily="34" charset="-122"/>
            </a:endParaRPr>
          </a:p>
          <a:p>
            <a:pPr eaLnBrk="0" hangingPunct="0">
              <a:buClrTx/>
              <a:buFontTx/>
            </a:pPr>
            <a:r>
              <a:rPr lang="en-US" altLang="zh-CN" sz="3600" dirty="0">
                <a:solidFill>
                  <a:schemeClr val="tx2"/>
                </a:solidFill>
                <a:latin typeface="Microsoft YaHei UI" panose="020B0503020204020204" pitchFamily="34" charset="-122"/>
                <a:ea typeface="Microsoft YaHei UI" panose="020B0503020204020204" pitchFamily="34" charset="-122"/>
              </a:rPr>
              <a:t>6</a:t>
            </a:r>
            <a:r>
              <a:rPr lang="zh-CN" altLang="en-US" sz="3600" dirty="0">
                <a:solidFill>
                  <a:schemeClr val="tx2"/>
                </a:solidFill>
                <a:latin typeface="Microsoft YaHei UI" panose="020B0503020204020204" pitchFamily="34" charset="-122"/>
                <a:ea typeface="Microsoft YaHei UI" panose="020B0503020204020204" pitchFamily="34" charset="-122"/>
              </a:rPr>
              <a:t>、控制器</a:t>
            </a:r>
            <a:endParaRPr lang="en-US" altLang="zh-CN" sz="3600" dirty="0">
              <a:solidFill>
                <a:schemeClr val="tx2"/>
              </a:solidFill>
              <a:latin typeface="Microsoft YaHei UI" panose="020B0503020204020204" pitchFamily="34" charset="-122"/>
              <a:ea typeface="Microsoft YaHei UI" panose="020B0503020204020204" pitchFamily="34" charset="-122"/>
            </a:endParaRPr>
          </a:p>
          <a:p>
            <a:pPr eaLnBrk="0" hangingPunct="0">
              <a:buClrTx/>
              <a:buFontTx/>
            </a:pPr>
            <a:r>
              <a:rPr lang="en-US" altLang="zh-CN" sz="3600" dirty="0">
                <a:solidFill>
                  <a:schemeClr val="tx2"/>
                </a:solidFill>
                <a:latin typeface="Microsoft YaHei UI" panose="020B0503020204020204" pitchFamily="34" charset="-122"/>
                <a:ea typeface="Microsoft YaHei UI" panose="020B0503020204020204" pitchFamily="34" charset="-122"/>
              </a:rPr>
              <a:t>7</a:t>
            </a:r>
            <a:r>
              <a:rPr lang="zh-CN" altLang="en-US" sz="3600" dirty="0">
                <a:solidFill>
                  <a:schemeClr val="tx2"/>
                </a:solidFill>
                <a:latin typeface="Microsoft YaHei UI" panose="020B0503020204020204" pitchFamily="34" charset="-122"/>
                <a:ea typeface="Microsoft YaHei UI" panose="020B0503020204020204" pitchFamily="34" charset="-122"/>
              </a:rPr>
              <a:t>、总线系统</a:t>
            </a:r>
            <a:endParaRPr lang="en-US" altLang="zh-CN" sz="3600" dirty="0">
              <a:solidFill>
                <a:schemeClr val="tx2"/>
              </a:solidFill>
              <a:latin typeface="Microsoft YaHei UI" panose="020B0503020204020204" pitchFamily="34" charset="-122"/>
              <a:ea typeface="Microsoft YaHei UI" panose="020B0503020204020204" pitchFamily="34" charset="-122"/>
            </a:endParaRPr>
          </a:p>
          <a:p>
            <a:pPr eaLnBrk="0" hangingPunct="0">
              <a:buClrTx/>
              <a:buFontTx/>
            </a:pPr>
            <a:r>
              <a:rPr lang="en-US" altLang="zh-CN" sz="3600" dirty="0">
                <a:solidFill>
                  <a:schemeClr val="tx2"/>
                </a:solidFill>
                <a:latin typeface="Microsoft YaHei UI" panose="020B0503020204020204" pitchFamily="34" charset="-122"/>
                <a:ea typeface="Microsoft YaHei UI" panose="020B0503020204020204" pitchFamily="34" charset="-122"/>
              </a:rPr>
              <a:t>8</a:t>
            </a:r>
            <a:r>
              <a:rPr lang="zh-CN" altLang="en-US" sz="3600" dirty="0">
                <a:solidFill>
                  <a:schemeClr val="tx2"/>
                </a:solidFill>
                <a:latin typeface="Microsoft YaHei UI" panose="020B0503020204020204" pitchFamily="34" charset="-122"/>
                <a:ea typeface="Microsoft YaHei UI" panose="020B0503020204020204" pitchFamily="34" charset="-122"/>
              </a:rPr>
              <a:t>、</a:t>
            </a:r>
            <a:r>
              <a:rPr lang="en-US" altLang="zh-CN" sz="3600" dirty="0">
                <a:solidFill>
                  <a:schemeClr val="tx2"/>
                </a:solidFill>
                <a:latin typeface="Microsoft YaHei UI" panose="020B0503020204020204" pitchFamily="34" charset="-122"/>
                <a:ea typeface="Microsoft YaHei UI" panose="020B0503020204020204" pitchFamily="34" charset="-122"/>
              </a:rPr>
              <a:t>I/O</a:t>
            </a:r>
            <a:r>
              <a:rPr lang="zh-CN" altLang="en-US" sz="3600" dirty="0">
                <a:solidFill>
                  <a:schemeClr val="tx2"/>
                </a:solidFill>
                <a:latin typeface="Microsoft YaHei UI" panose="020B0503020204020204" pitchFamily="34" charset="-122"/>
                <a:ea typeface="Microsoft YaHei UI" panose="020B0503020204020204" pitchFamily="34" charset="-122"/>
              </a:rPr>
              <a:t>设备</a:t>
            </a:r>
            <a:endParaRPr lang="en-US" altLang="zh-CN" sz="3600" dirty="0">
              <a:solidFill>
                <a:schemeClr val="tx2"/>
              </a:solidFill>
              <a:latin typeface="Microsoft YaHei UI" panose="020B0503020204020204" pitchFamily="34" charset="-122"/>
              <a:ea typeface="Microsoft YaHei UI" panose="020B0503020204020204" pitchFamily="34" charset="-122"/>
            </a:endParaRPr>
          </a:p>
          <a:p>
            <a:pPr eaLnBrk="0" hangingPunct="0">
              <a:buClrTx/>
              <a:buFontTx/>
            </a:pPr>
            <a:r>
              <a:rPr lang="en-US" altLang="zh-CN" sz="3600" dirty="0">
                <a:solidFill>
                  <a:schemeClr val="tx2"/>
                </a:solidFill>
                <a:latin typeface="Microsoft YaHei UI" panose="020B0503020204020204" pitchFamily="34" charset="-122"/>
                <a:ea typeface="Microsoft YaHei UI" panose="020B0503020204020204" pitchFamily="34" charset="-122"/>
              </a:rPr>
              <a:t>9</a:t>
            </a:r>
            <a:r>
              <a:rPr lang="zh-CN" altLang="en-US" sz="3600" dirty="0">
                <a:solidFill>
                  <a:schemeClr val="tx2"/>
                </a:solidFill>
                <a:latin typeface="Microsoft YaHei UI" panose="020B0503020204020204" pitchFamily="34" charset="-122"/>
                <a:ea typeface="Microsoft YaHei UI" panose="020B0503020204020204" pitchFamily="34" charset="-122"/>
              </a:rPr>
              <a:t>、</a:t>
            </a:r>
            <a:r>
              <a:rPr lang="en-US" altLang="zh-CN" sz="3600" dirty="0">
                <a:solidFill>
                  <a:schemeClr val="tx2"/>
                </a:solidFill>
                <a:latin typeface="Microsoft YaHei UI" panose="020B0503020204020204" pitchFamily="34" charset="-122"/>
                <a:ea typeface="Microsoft YaHei UI" panose="020B0503020204020204" pitchFamily="34" charset="-122"/>
              </a:rPr>
              <a:t>I/O</a:t>
            </a:r>
            <a:r>
              <a:rPr lang="zh-CN" altLang="en-US" sz="3600" dirty="0">
                <a:solidFill>
                  <a:schemeClr val="tx2"/>
                </a:solidFill>
                <a:latin typeface="Microsoft YaHei UI" panose="020B0503020204020204" pitchFamily="34" charset="-122"/>
                <a:ea typeface="Microsoft YaHei UI" panose="020B0503020204020204" pitchFamily="34" charset="-122"/>
              </a:rPr>
              <a:t>系统组织</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p:cNvSpPr>
          <p:nvPr>
            <p:ph idx="1"/>
          </p:nvPr>
        </p:nvSpPr>
        <p:spPr>
          <a:xfrm>
            <a:off x="457200" y="533400"/>
            <a:ext cx="8218488" cy="57150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a:t>
            </a: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，表示两数阶码相等，小数点已经对齐；</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a:t>
            </a: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，表示</a:t>
            </a: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en-US" altLang="zh-CN" sz="2800" kern="1200" baseline="-250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en-US" altLang="zh-CN" sz="2800" kern="1200" baseline="-250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a:t>
            </a: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a:t>
            </a:r>
            <a:r>
              <a:rPr kumimoji="1" lang="zh-CN" altLang="en-US" sz="2800" kern="1200" dirty="0">
                <a:latin typeface="Microsoft YaHei UI" panose="020B0503020204020204" pitchFamily="34" charset="-122"/>
                <a:ea typeface="Microsoft YaHei UI" panose="020B0503020204020204" pitchFamily="34" charset="-122"/>
                <a:cs typeface="+mn-cs"/>
              </a:rPr>
              <a:t>，表示</a:t>
            </a: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en-US" altLang="zh-CN" sz="2800" kern="1200" baseline="-250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en-US" altLang="zh-CN" sz="2800" kern="1200" baseline="-250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当阶差∆</a:t>
            </a:r>
            <a:r>
              <a:rPr kumimoji="1" lang="en-US" altLang="zh-CN" sz="2800" kern="1200" dirty="0">
                <a:latin typeface="Microsoft YaHei UI" panose="020B0503020204020204" pitchFamily="34" charset="-122"/>
                <a:ea typeface="Microsoft YaHei UI" panose="020B0503020204020204" pitchFamily="34" charset="-122"/>
                <a:cs typeface="+mn-cs"/>
              </a:rPr>
              <a:t>e≠0</a:t>
            </a:r>
            <a:r>
              <a:rPr kumimoji="1" lang="zh-CN" altLang="en-US" sz="2800" kern="1200" dirty="0">
                <a:latin typeface="Microsoft YaHei UI" panose="020B0503020204020204" pitchFamily="34" charset="-122"/>
                <a:ea typeface="Microsoft YaHei UI" panose="020B0503020204020204" pitchFamily="34" charset="-122"/>
                <a:cs typeface="+mn-cs"/>
              </a:rPr>
              <a:t>时，需进行对阶移位的操作，通过尾数移位，改变阶码，使两数阶码相等</a:t>
            </a:r>
            <a:r>
              <a:rPr kumimoji="1" lang="en-US" altLang="zh-CN" sz="2800"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对阶的基本方法是：</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小阶向大阶看齐</a:t>
            </a:r>
            <a:r>
              <a:rPr kumimoji="1" lang="zh-CN" altLang="en-US" sz="2800" kern="1200" dirty="0">
                <a:latin typeface="Microsoft YaHei UI" panose="020B0503020204020204" pitchFamily="34" charset="-122"/>
                <a:ea typeface="Microsoft YaHei UI" panose="020B0503020204020204" pitchFamily="34" charset="-122"/>
                <a:cs typeface="+mn-cs"/>
              </a:rPr>
              <a:t>。</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将阶码小的数的尾数向右移位，每右移一位，阶码加</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，直到两数的阶码相等为止。右移位数等于两数阶码之差</a:t>
            </a: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zh-CN" altLang="en-US" sz="2800" kern="1200" dirty="0">
                <a:latin typeface="Microsoft YaHei UI" panose="020B0503020204020204" pitchFamily="34" charset="-122"/>
                <a:ea typeface="Microsoft YaHei UI" panose="020B0503020204020204" pitchFamily="34" charset="-122"/>
                <a:cs typeface="+mn-cs"/>
              </a:rPr>
              <a:t>。</a:t>
            </a: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BAC7204-E28C-4AF5-A2DB-22233064FA03}"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50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6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6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6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6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06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idx="1"/>
          </p:nvPr>
        </p:nvSpPr>
        <p:spPr>
          <a:xfrm>
            <a:off x="685800" y="457200"/>
            <a:ext cx="7772400" cy="5486400"/>
          </a:xfrm>
        </p:spPr>
        <p:txBody>
          <a:bodyPr vert="horz" wrap="square" lIns="91440" tIns="45720" rIns="91440" bIns="45720" anchor="t" anchorCtr="0"/>
          <a:lstStyle/>
          <a:p>
            <a:pPr eaLnBrk="1" hangingPunct="1">
              <a:buSzPct val="70000"/>
            </a:pPr>
            <a:r>
              <a:rPr kumimoji="1" lang="en-US" altLang="zh-CN" kern="1200" dirty="0">
                <a:latin typeface="Microsoft YaHei UI" panose="020B0503020204020204" pitchFamily="34" charset="-122"/>
                <a:ea typeface="Microsoft YaHei UI" panose="020B0503020204020204" pitchFamily="34" charset="-122"/>
                <a:cs typeface="+mn-cs"/>
              </a:rPr>
              <a:t>2</a:t>
            </a:r>
            <a:r>
              <a:rPr kumimoji="1" lang="zh-CN" altLang="en-US" kern="1200" dirty="0">
                <a:latin typeface="Microsoft YaHei UI" panose="020B0503020204020204" pitchFamily="34" charset="-122"/>
                <a:ea typeface="Microsoft YaHei UI" panose="020B0503020204020204" pitchFamily="34" charset="-122"/>
                <a:cs typeface="+mn-cs"/>
              </a:rPr>
              <a:t>．</a:t>
            </a:r>
            <a:r>
              <a:rPr kumimoji="1" lang="zh-CN" altLang="en-US" kern="1200" dirty="0">
                <a:solidFill>
                  <a:srgbClr val="7030A0"/>
                </a:solidFill>
                <a:latin typeface="Microsoft YaHei UI" panose="020B0503020204020204" pitchFamily="34" charset="-122"/>
                <a:ea typeface="Microsoft YaHei UI" panose="020B0503020204020204" pitchFamily="34" charset="-122"/>
                <a:cs typeface="+mn-cs"/>
              </a:rPr>
              <a:t>尾数求和／差</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对阶完毕，两数阶码相等，即可对其尾数进行加／减运算。尾数运算的规则与定点加／减运算规则相同。</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若求和，则将两数尾数直接相加。</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若求差，则将对阶后的减数的尾数变补与被减数的尾数相加。</a:t>
            </a: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257BE4D-FA7D-4CB4-848A-A1A11A41DE8D}"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51</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16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16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16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6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p:cNvSpPr>
          <p:nvPr>
            <p:ph idx="1"/>
          </p:nvPr>
        </p:nvSpPr>
        <p:spPr>
          <a:xfrm>
            <a:off x="685800" y="457200"/>
            <a:ext cx="8001000" cy="36576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例：设某机浮点数格式为： </a:t>
            </a:r>
          </a:p>
          <a:p>
            <a:pPr eaLnBrk="1" hangingPunct="1">
              <a:buSzPct val="70000"/>
            </a:pPr>
            <a:endParaRPr kumimoji="1" lang="zh-CN" altLang="en-US" sz="2800" kern="1200" dirty="0">
              <a:latin typeface="Microsoft YaHei UI" panose="020B0503020204020204" pitchFamily="34" charset="-122"/>
              <a:ea typeface="Microsoft YaHei UI" panose="020B0503020204020204" pitchFamily="34" charset="-122"/>
              <a:cs typeface="+mn-cs"/>
            </a:endParaRPr>
          </a:p>
          <a:p>
            <a:pPr eaLnBrk="1" hangingPunct="1">
              <a:buSzPct val="70000"/>
            </a:pPr>
            <a:endParaRPr kumimoji="1" lang="zh-CN" altLang="en-US" sz="2800"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阶码和尾数均采用补码表示。</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已知  </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0.110101×2</a:t>
            </a:r>
            <a:r>
              <a:rPr kumimoji="1" lang="zh-CN" altLang="en-US" sz="2800" kern="1200" baseline="30000" dirty="0">
                <a:latin typeface="Microsoft YaHei UI" panose="020B0503020204020204" pitchFamily="34" charset="-122"/>
                <a:ea typeface="Microsoft YaHei UI" panose="020B0503020204020204" pitchFamily="34" charset="-122"/>
                <a:cs typeface="+mn-cs"/>
              </a:rPr>
              <a:t>＋</a:t>
            </a:r>
            <a:r>
              <a:rPr kumimoji="1" lang="en-US" altLang="zh-CN" sz="2800" kern="1200" baseline="30000" dirty="0">
                <a:latin typeface="Microsoft YaHei UI" panose="020B0503020204020204" pitchFamily="34" charset="-122"/>
                <a:ea typeface="Microsoft YaHei UI" panose="020B0503020204020204" pitchFamily="34" charset="-122"/>
                <a:cs typeface="+mn-cs"/>
              </a:rPr>
              <a:t>0011</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      y</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0.111010×2</a:t>
            </a:r>
            <a:r>
              <a:rPr kumimoji="1" lang="zh-CN" altLang="en-US" sz="2800" kern="1200" baseline="30000" dirty="0">
                <a:latin typeface="Microsoft YaHei UI" panose="020B0503020204020204" pitchFamily="34" charset="-122"/>
                <a:ea typeface="Microsoft YaHei UI" panose="020B0503020204020204" pitchFamily="34" charset="-122"/>
                <a:cs typeface="+mn-cs"/>
              </a:rPr>
              <a:t>＋</a:t>
            </a:r>
            <a:r>
              <a:rPr kumimoji="1" lang="en-US" altLang="zh-CN" sz="2800" kern="1200" baseline="30000" dirty="0">
                <a:latin typeface="Microsoft YaHei UI" panose="020B0503020204020204" pitchFamily="34" charset="-122"/>
                <a:ea typeface="Microsoft YaHei UI" panose="020B0503020204020204" pitchFamily="34" charset="-122"/>
                <a:cs typeface="+mn-cs"/>
              </a:rPr>
              <a:t>0010</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求</a:t>
            </a:r>
            <a:r>
              <a:rPr kumimoji="1" lang="en-US" altLang="zh-CN" sz="2800" kern="1200" dirty="0">
                <a:latin typeface="Microsoft YaHei UI" panose="020B0503020204020204" pitchFamily="34" charset="-122"/>
                <a:ea typeface="Microsoft YaHei UI" panose="020B0503020204020204" pitchFamily="34" charset="-122"/>
                <a:cs typeface="+mn-cs"/>
              </a:rPr>
              <a:t>x±y</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 </a:t>
            </a:r>
          </a:p>
        </p:txBody>
      </p:sp>
      <p:graphicFrame>
        <p:nvGraphicFramePr>
          <p:cNvPr id="242711" name="Group 23"/>
          <p:cNvGraphicFramePr>
            <a:graphicFrameLocks noGrp="1"/>
          </p:cNvGraphicFramePr>
          <p:nvPr>
            <p:custDataLst>
              <p:tags r:id="rId1"/>
            </p:custDataLst>
          </p:nvPr>
        </p:nvGraphicFramePr>
        <p:xfrm>
          <a:off x="1981200" y="990600"/>
          <a:ext cx="4419600" cy="915988"/>
        </p:xfrm>
        <a:graphic>
          <a:graphicData uri="http://schemas.openxmlformats.org/drawingml/2006/table">
            <a:tbl>
              <a:tblPr/>
              <a:tblGrid>
                <a:gridCol w="889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292100">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p>
                  </a:txBody>
                  <a:tcPr horzOverflow="overflow">
                    <a:lnL>
                      <a:noFill/>
                    </a:lnL>
                    <a:lnR w="12700" cap="flat" cmpd="sng" algn="ctr">
                      <a:solidFill>
                        <a:srgbClr val="000099"/>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1     5</a:t>
                      </a:r>
                    </a:p>
                  </a:txBody>
                  <a:tcP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6         11</a:t>
                      </a:r>
                    </a:p>
                  </a:txBody>
                  <a:tcPr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数符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阶  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尾     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2712" name="Rectangle 24"/>
          <p:cNvSpPr/>
          <p:nvPr/>
        </p:nvSpPr>
        <p:spPr>
          <a:xfrm>
            <a:off x="685800" y="4114800"/>
            <a:ext cx="7772400" cy="1905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buSzTx/>
              <a:buFontTx/>
              <a:buChar char="•"/>
            </a:pPr>
            <a:r>
              <a:rPr lang="zh-CN" altLang="en-US" sz="2800" dirty="0">
                <a:latin typeface="Microsoft YaHei UI" panose="020B0503020204020204" pitchFamily="34" charset="-122"/>
                <a:ea typeface="Microsoft YaHei UI" panose="020B0503020204020204" pitchFamily="34" charset="-122"/>
              </a:rPr>
              <a:t>解：把</a:t>
            </a: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dirty="0">
                <a:latin typeface="Microsoft YaHei UI" panose="020B0503020204020204" pitchFamily="34" charset="-122"/>
                <a:ea typeface="Microsoft YaHei UI" panose="020B0503020204020204" pitchFamily="34" charset="-122"/>
              </a:rPr>
              <a:t>转换成机器数    </a:t>
            </a:r>
          </a:p>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0 00011 110101</a:t>
            </a:r>
          </a:p>
          <a:p>
            <a:pPr marL="342900" lvl="0" indent="-342900" eaLnBrk="1" hangingPunct="1">
              <a:buSzTx/>
              <a:buFontTx/>
              <a:buChar char="•"/>
            </a:pPr>
            <a:r>
              <a:rPr lang="en-US" altLang="zh-CN" sz="2800" dirty="0">
                <a:latin typeface="Microsoft YaHei UI" panose="020B0503020204020204" pitchFamily="34" charset="-122"/>
                <a:ea typeface="Microsoft YaHei UI" panose="020B0503020204020204" pitchFamily="34" charset="-122"/>
              </a:rPr>
              <a:t>y</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1 00010 000110</a:t>
            </a: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25E8A0D8-9297-4216-BCBD-E2E3216F13D7}"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52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p:cNvSpPr>
          <p:nvPr>
            <p:ph idx="1"/>
          </p:nvPr>
        </p:nvSpPr>
        <p:spPr>
          <a:xfrm>
            <a:off x="685800" y="533400"/>
            <a:ext cx="7772400" cy="5410200"/>
          </a:xfrm>
        </p:spPr>
        <p:txBody>
          <a:bodyPr vert="horz" wrap="square" lIns="91440" tIns="45720" rIns="91440" bIns="45720" anchor="t" anchorCtr="0"/>
          <a:lstStyle/>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首先进行对阶，求阶差：</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zh-CN" altLang="en-US" sz="2800" kern="1200" baseline="-25000" dirty="0">
                <a:latin typeface="Microsoft YaHei UI" panose="020B0503020204020204" pitchFamily="34" charset="-122"/>
                <a:ea typeface="Microsoft YaHei UI" panose="020B0503020204020204" pitchFamily="34" charset="-122"/>
                <a:cs typeface="+mn-cs"/>
              </a:rPr>
              <a:t>补</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00011</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11110</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00001</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 ∆e</a:t>
            </a:r>
            <a:r>
              <a:rPr kumimoji="1" lang="zh-CN" altLang="en-US" sz="2800" kern="1200" dirty="0">
                <a:latin typeface="Microsoft YaHei UI" panose="020B0503020204020204" pitchFamily="34" charset="-122"/>
                <a:ea typeface="Microsoft YaHei UI" panose="020B0503020204020204" pitchFamily="34" charset="-122"/>
                <a:cs typeface="+mn-cs"/>
              </a:rPr>
              <a:t>为正，∴</a:t>
            </a: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en-US" altLang="zh-CN" sz="2800" kern="1200" baseline="-250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e</a:t>
            </a:r>
            <a:r>
              <a:rPr kumimoji="1" lang="en-US" altLang="zh-CN" sz="2800" kern="1200" baseline="-25000" dirty="0">
                <a:latin typeface="Microsoft YaHei UI" panose="020B0503020204020204" pitchFamily="34" charset="-122"/>
                <a:ea typeface="Microsoft YaHei UI" panose="020B0503020204020204" pitchFamily="34" charset="-122"/>
                <a:cs typeface="+mn-cs"/>
              </a:rPr>
              <a:t>y</a:t>
            </a:r>
          </a:p>
          <a:p>
            <a:pPr eaLnBrk="1" hangingPunct="1">
              <a:buSzPct val="70000"/>
            </a:pPr>
            <a:r>
              <a:rPr kumimoji="1" lang="zh-CN" altLang="en-US" sz="2800" kern="1200" dirty="0">
                <a:latin typeface="Microsoft YaHei UI" panose="020B0503020204020204" pitchFamily="34" charset="-122"/>
                <a:ea typeface="Microsoft YaHei UI" panose="020B0503020204020204" pitchFamily="34" charset="-122"/>
                <a:cs typeface="+mn-cs"/>
              </a:rPr>
              <a:t>把</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的尾数右移一位，阶码加</a:t>
            </a:r>
            <a:r>
              <a:rPr kumimoji="1" lang="en-US" altLang="zh-CN" sz="2800" kern="1200" dirty="0">
                <a:latin typeface="Microsoft YaHei UI" panose="020B0503020204020204" pitchFamily="34" charset="-122"/>
                <a:ea typeface="Microsoft YaHei UI" panose="020B0503020204020204" pitchFamily="34" charset="-122"/>
                <a:cs typeface="+mn-cs"/>
              </a:rPr>
              <a:t>1</a:t>
            </a:r>
            <a:r>
              <a:rPr kumimoji="1" lang="zh-CN" altLang="en-US" sz="2800" kern="1200" dirty="0">
                <a:latin typeface="Microsoft YaHei UI" panose="020B0503020204020204" pitchFamily="34" charset="-122"/>
                <a:ea typeface="Microsoft YaHei UI" panose="020B0503020204020204" pitchFamily="34" charset="-122"/>
                <a:cs typeface="+mn-cs"/>
              </a:rPr>
              <a:t>，得到</a:t>
            </a:r>
          </a:p>
          <a:p>
            <a:pPr eaLnBrk="1" hangingPunct="1">
              <a:buSzPct val="70000"/>
            </a:pP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1 00011 100011</a:t>
            </a:r>
          </a:p>
          <a:p>
            <a:pPr eaLnBrk="1" hangingPunct="1">
              <a:buSzPct val="70000"/>
            </a:pPr>
            <a:endParaRPr kumimoji="1" lang="en-US" altLang="zh-CN" sz="2800" kern="1200" dirty="0">
              <a:latin typeface="Microsoft YaHei UI" panose="020B0503020204020204" pitchFamily="34" charset="-122"/>
              <a:ea typeface="Microsoft YaHei UI" panose="020B0503020204020204" pitchFamily="34" charset="-122"/>
              <a:cs typeface="+mn-cs"/>
            </a:endParaRP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AAD3A5AC-283C-4E30-81AE-951C3FF4F3E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53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37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37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37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37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37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p:cNvSpPr>
          <p:nvPr>
            <p:ph idx="1"/>
          </p:nvPr>
        </p:nvSpPr>
        <p:spPr>
          <a:xfrm>
            <a:off x="685800" y="533400"/>
            <a:ext cx="7772400" cy="2819400"/>
          </a:xfrm>
        </p:spPr>
        <p:txBody>
          <a:bodyPr vert="horz" wrap="square" lIns="91440" tIns="45720" rIns="91440" bIns="45720" anchor="t" anchorCtr="0"/>
          <a:lstStyle/>
          <a:p>
            <a:pPr eaLnBrk="1" hangingPunct="1">
              <a:lnSpc>
                <a:spcPct val="90000"/>
              </a:lnSpc>
              <a:buSzPct val="70000"/>
            </a:pPr>
            <a:r>
              <a:rPr kumimoji="1" lang="en-US" altLang="zh-CN" sz="2800" kern="1200" dirty="0">
                <a:latin typeface="Microsoft YaHei UI" panose="020B0503020204020204" pitchFamily="34" charset="-122"/>
                <a:ea typeface="Microsoft YaHei UI" panose="020B0503020204020204" pitchFamily="34" charset="-122"/>
                <a:cs typeface="+mn-cs"/>
              </a:rPr>
              <a:t>① </a:t>
            </a:r>
            <a:r>
              <a:rPr kumimoji="1" lang="zh-CN" altLang="en-US" sz="2800" kern="1200" dirty="0">
                <a:latin typeface="Microsoft YaHei UI" panose="020B0503020204020204" pitchFamily="34" charset="-122"/>
                <a:ea typeface="Microsoft YaHei UI" panose="020B0503020204020204" pitchFamily="34" charset="-122"/>
                <a:cs typeface="+mn-cs"/>
              </a:rPr>
              <a:t>作</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时，将</a:t>
            </a:r>
            <a:r>
              <a:rPr kumimoji="1" lang="en-US" altLang="zh-CN" sz="2800" kern="1200" dirty="0">
                <a:latin typeface="Microsoft YaHei UI" panose="020B0503020204020204" pitchFamily="34" charset="-122"/>
                <a:ea typeface="Microsoft YaHei UI" panose="020B0503020204020204" pitchFamily="34" charset="-122"/>
                <a:cs typeface="+mn-cs"/>
              </a:rPr>
              <a:t>x</a:t>
            </a:r>
            <a:r>
              <a:rPr kumimoji="1" lang="zh-CN" altLang="en-US" sz="2800" kern="1200" dirty="0">
                <a:latin typeface="Microsoft YaHei UI" panose="020B0503020204020204" pitchFamily="34" charset="-122"/>
                <a:ea typeface="Microsoft YaHei UI" panose="020B0503020204020204" pitchFamily="34" charset="-122"/>
                <a:cs typeface="+mn-cs"/>
              </a:rPr>
              <a:t>、</a:t>
            </a:r>
            <a:r>
              <a:rPr kumimoji="1" lang="en-US" altLang="zh-CN" sz="2800" kern="1200" dirty="0">
                <a:latin typeface="Microsoft YaHei UI" panose="020B0503020204020204" pitchFamily="34" charset="-122"/>
                <a:ea typeface="Microsoft YaHei UI" panose="020B0503020204020204" pitchFamily="34" charset="-122"/>
                <a:cs typeface="+mn-cs"/>
              </a:rPr>
              <a:t>y</a:t>
            </a:r>
            <a:r>
              <a:rPr kumimoji="1" lang="zh-CN" altLang="en-US" sz="2800" kern="1200" dirty="0">
                <a:latin typeface="Microsoft YaHei UI" panose="020B0503020204020204" pitchFamily="34" charset="-122"/>
                <a:ea typeface="Microsoft YaHei UI" panose="020B0503020204020204" pitchFamily="34" charset="-122"/>
                <a:cs typeface="+mn-cs"/>
              </a:rPr>
              <a:t>的尾数相加。 </a:t>
            </a:r>
          </a:p>
          <a:p>
            <a:pPr eaLnBrk="1" hangingPunct="1">
              <a:lnSpc>
                <a:spcPct val="90000"/>
              </a:lnSpc>
              <a:buSzPct val="70000"/>
            </a:pPr>
            <a:endParaRPr kumimoji="1" lang="zh-CN" altLang="en-US" sz="2800" kern="1200" dirty="0">
              <a:latin typeface="Microsoft YaHei UI" panose="020B0503020204020204" pitchFamily="34" charset="-122"/>
              <a:ea typeface="Microsoft YaHei UI" panose="020B0503020204020204" pitchFamily="34" charset="-122"/>
              <a:cs typeface="+mn-cs"/>
            </a:endParaRPr>
          </a:p>
          <a:p>
            <a:pPr eaLnBrk="1" hangingPunct="1">
              <a:lnSpc>
                <a:spcPct val="90000"/>
              </a:lnSpc>
              <a:buSzPct val="70000"/>
            </a:pPr>
            <a:endParaRPr kumimoji="1" lang="zh-CN" altLang="en-US" sz="2800" kern="1200" dirty="0">
              <a:latin typeface="Microsoft YaHei UI" panose="020B0503020204020204" pitchFamily="34" charset="-122"/>
              <a:ea typeface="Microsoft YaHei UI" panose="020B0503020204020204" pitchFamily="34" charset="-122"/>
              <a:cs typeface="+mn-cs"/>
            </a:endParaRPr>
          </a:p>
          <a:p>
            <a:pPr eaLnBrk="1" hangingPunct="1">
              <a:lnSpc>
                <a:spcPct val="90000"/>
              </a:lnSpc>
              <a:buSzPct val="70000"/>
            </a:pPr>
            <a:endParaRPr kumimoji="1" lang="zh-CN" altLang="en-US" sz="2800" kern="1200" dirty="0">
              <a:latin typeface="Microsoft YaHei UI" panose="020B0503020204020204" pitchFamily="34" charset="-122"/>
              <a:ea typeface="Microsoft YaHei UI" panose="020B0503020204020204" pitchFamily="34" charset="-122"/>
              <a:cs typeface="+mn-cs"/>
            </a:endParaRPr>
          </a:p>
          <a:p>
            <a:pPr eaLnBrk="1" hangingPunct="1">
              <a:lnSpc>
                <a:spcPct val="90000"/>
              </a:lnSpc>
              <a:buSzPct val="70000"/>
            </a:pPr>
            <a:r>
              <a:rPr kumimoji="1" lang="zh-CN" altLang="en-US" sz="2800" kern="1200" dirty="0">
                <a:latin typeface="Microsoft YaHei UI" panose="020B0503020204020204" pitchFamily="34" charset="-122"/>
                <a:ea typeface="Microsoft YaHei UI" panose="020B0503020204020204" pitchFamily="34" charset="-122"/>
                <a:cs typeface="+mn-cs"/>
              </a:rPr>
              <a:t>没有溢出，但不是</a:t>
            </a:r>
            <a:r>
              <a:rPr kumimoji="1" lang="zh-CN" altLang="en-US" sz="2800" kern="1200" dirty="0">
                <a:solidFill>
                  <a:srgbClr val="FF0000"/>
                </a:solidFill>
                <a:latin typeface="Microsoft YaHei UI" panose="020B0503020204020204" pitchFamily="34" charset="-122"/>
                <a:ea typeface="Microsoft YaHei UI" panose="020B0503020204020204" pitchFamily="34" charset="-122"/>
                <a:cs typeface="+mn-cs"/>
              </a:rPr>
              <a:t>规格化</a:t>
            </a:r>
            <a:r>
              <a:rPr kumimoji="1" lang="zh-CN" altLang="en-US" sz="2800" kern="1200" dirty="0">
                <a:latin typeface="Microsoft YaHei UI" panose="020B0503020204020204" pitchFamily="34" charset="-122"/>
                <a:ea typeface="Microsoft YaHei UI" panose="020B0503020204020204" pitchFamily="34" charset="-122"/>
                <a:cs typeface="+mn-cs"/>
              </a:rPr>
              <a:t>数，需要左移，表示为规格化数。</a:t>
            </a:r>
          </a:p>
          <a:p>
            <a:pPr eaLnBrk="1" hangingPunct="1">
              <a:lnSpc>
                <a:spcPct val="90000"/>
              </a:lnSpc>
              <a:buSzPct val="70000"/>
            </a:pPr>
            <a:endParaRPr kumimoji="1" lang="en-US" altLang="zh-CN" sz="2800" kern="1200" dirty="0">
              <a:latin typeface="Microsoft YaHei UI" panose="020B0503020204020204" pitchFamily="34" charset="-122"/>
              <a:ea typeface="Microsoft YaHei UI" panose="020B0503020204020204" pitchFamily="34" charset="-122"/>
              <a:cs typeface="+mn-cs"/>
            </a:endParaRPr>
          </a:p>
        </p:txBody>
      </p:sp>
      <p:grpSp>
        <p:nvGrpSpPr>
          <p:cNvPr id="231427" name="Group 3"/>
          <p:cNvGrpSpPr/>
          <p:nvPr/>
        </p:nvGrpSpPr>
        <p:grpSpPr>
          <a:xfrm>
            <a:off x="1638300" y="1143000"/>
            <a:ext cx="5219700" cy="1127125"/>
            <a:chOff x="1032" y="720"/>
            <a:chExt cx="3288" cy="710"/>
          </a:xfrm>
        </p:grpSpPr>
        <p:sp>
          <p:nvSpPr>
            <p:cNvPr id="231438" name="Text Box 4"/>
            <p:cNvSpPr txBox="1"/>
            <p:nvPr/>
          </p:nvSpPr>
          <p:spPr>
            <a:xfrm>
              <a:off x="1728" y="720"/>
              <a:ext cx="2524"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400" b="1" dirty="0">
                  <a:latin typeface="宋体" panose="02010600030101010101" pitchFamily="2" charset="-122"/>
                  <a:ea typeface="宋体" panose="02010600030101010101" pitchFamily="2" charset="-122"/>
                </a:rPr>
                <a:t>[x]</a:t>
              </a:r>
              <a:r>
                <a:rPr lang="zh-CN" altLang="en-US" sz="2400" b="1" baseline="-25000" dirty="0">
                  <a:latin typeface="宋体" panose="02010600030101010101" pitchFamily="2" charset="-122"/>
                  <a:ea typeface="宋体" panose="02010600030101010101" pitchFamily="2" charset="-122"/>
                </a:rPr>
                <a:t>补</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0 110101</a:t>
              </a:r>
            </a:p>
          </p:txBody>
        </p:sp>
        <p:sp>
          <p:nvSpPr>
            <p:cNvPr id="231439" name="Text Box 5"/>
            <p:cNvSpPr txBox="1"/>
            <p:nvPr/>
          </p:nvSpPr>
          <p:spPr>
            <a:xfrm>
              <a:off x="1722" y="960"/>
              <a:ext cx="2428" cy="233"/>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400" b="1" dirty="0">
                  <a:latin typeface="宋体" panose="02010600030101010101" pitchFamily="2" charset="-122"/>
                  <a:ea typeface="宋体" panose="02010600030101010101" pitchFamily="2" charset="-122"/>
                </a:rPr>
                <a:t>[y]</a:t>
              </a:r>
              <a:r>
                <a:rPr lang="zh-CN" altLang="en-US" sz="2400" b="1" baseline="-25000" dirty="0">
                  <a:latin typeface="宋体" panose="02010600030101010101" pitchFamily="2" charset="-122"/>
                  <a:ea typeface="宋体" panose="02010600030101010101" pitchFamily="2" charset="-122"/>
                </a:rPr>
                <a:t>补</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1 100011</a:t>
              </a:r>
            </a:p>
          </p:txBody>
        </p:sp>
        <p:sp>
          <p:nvSpPr>
            <p:cNvPr id="231440" name="Text Box 6"/>
            <p:cNvSpPr txBox="1"/>
            <p:nvPr/>
          </p:nvSpPr>
          <p:spPr>
            <a:xfrm>
              <a:off x="1032" y="960"/>
              <a:ext cx="885"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b="1" dirty="0">
                  <a:latin typeface="宋体" panose="02010600030101010101" pitchFamily="2" charset="-122"/>
                  <a:ea typeface="宋体" panose="02010600030101010101" pitchFamily="2" charset="-122"/>
                </a:rPr>
                <a:t>＋</a:t>
              </a:r>
            </a:p>
          </p:txBody>
        </p:sp>
        <p:sp>
          <p:nvSpPr>
            <p:cNvPr id="231441" name="Line 7"/>
            <p:cNvSpPr/>
            <p:nvPr/>
          </p:nvSpPr>
          <p:spPr>
            <a:xfrm>
              <a:off x="1032" y="1248"/>
              <a:ext cx="3288" cy="0"/>
            </a:xfrm>
            <a:prstGeom prst="line">
              <a:avLst/>
            </a:prstGeom>
            <a:ln w="9525" cap="flat" cmpd="sng">
              <a:solidFill>
                <a:schemeClr val="tx1"/>
              </a:solidFill>
              <a:prstDash val="solid"/>
              <a:headEnd type="none" w="med" len="med"/>
              <a:tailEnd type="none" w="med" len="med"/>
            </a:ln>
          </p:spPr>
        </p:sp>
        <p:sp>
          <p:nvSpPr>
            <p:cNvPr id="231442" name="Text Box 8"/>
            <p:cNvSpPr txBox="1"/>
            <p:nvPr/>
          </p:nvSpPr>
          <p:spPr>
            <a:xfrm>
              <a:off x="1440" y="1200"/>
              <a:ext cx="2784"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400" b="1" dirty="0">
                  <a:latin typeface="宋体" panose="02010600030101010101" pitchFamily="2" charset="-122"/>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y]</a:t>
              </a:r>
              <a:r>
                <a:rPr lang="zh-CN" altLang="en-US" sz="2400" b="1" baseline="-25000" dirty="0">
                  <a:latin typeface="宋体" panose="02010600030101010101" pitchFamily="2" charset="-122"/>
                  <a:ea typeface="宋体" panose="02010600030101010101" pitchFamily="2" charset="-122"/>
                </a:rPr>
                <a:t>补</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0 011000</a:t>
              </a:r>
            </a:p>
          </p:txBody>
        </p:sp>
      </p:grpSp>
      <p:grpSp>
        <p:nvGrpSpPr>
          <p:cNvPr id="3" name="Group 16"/>
          <p:cNvGrpSpPr/>
          <p:nvPr/>
        </p:nvGrpSpPr>
        <p:grpSpPr>
          <a:xfrm>
            <a:off x="685800" y="3429000"/>
            <a:ext cx="7772400" cy="2819400"/>
            <a:chOff x="432" y="2160"/>
            <a:chExt cx="4896" cy="1776"/>
          </a:xfrm>
        </p:grpSpPr>
        <p:sp>
          <p:nvSpPr>
            <p:cNvPr id="231431" name="Rectangle 15"/>
            <p:cNvSpPr/>
            <p:nvPr/>
          </p:nvSpPr>
          <p:spPr>
            <a:xfrm>
              <a:off x="432" y="2160"/>
              <a:ext cx="4896" cy="177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342900" lvl="0" indent="-342900" eaLnBrk="1" hangingPunct="1">
                <a:lnSpc>
                  <a:spcPct val="90000"/>
                </a:lnSpc>
                <a:buSzTx/>
                <a:buFontTx/>
                <a:buChar char="•"/>
              </a:pPr>
              <a:r>
                <a:rPr lang="en-US" altLang="zh-CN" sz="2800" dirty="0">
                  <a:latin typeface="Microsoft YaHei UI" panose="020B0503020204020204" pitchFamily="34" charset="-122"/>
                  <a:ea typeface="Microsoft YaHei UI" panose="020B0503020204020204" pitchFamily="34" charset="-122"/>
                </a:rPr>
                <a:t>② </a:t>
              </a:r>
              <a:r>
                <a:rPr lang="zh-CN" altLang="en-US" sz="2800" dirty="0">
                  <a:latin typeface="Microsoft YaHei UI" panose="020B0503020204020204" pitchFamily="34" charset="-122"/>
                  <a:ea typeface="Microsoft YaHei UI" panose="020B0503020204020204" pitchFamily="34" charset="-122"/>
                </a:rPr>
                <a:t>作</a:t>
              </a: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a:t>
              </a:r>
              <a:r>
                <a:rPr lang="en-US" altLang="zh-CN" sz="2800" dirty="0">
                  <a:latin typeface="Microsoft YaHei UI" panose="020B0503020204020204" pitchFamily="34" charset="-122"/>
                  <a:ea typeface="Microsoft YaHei UI" panose="020B0503020204020204" pitchFamily="34" charset="-122"/>
                </a:rPr>
                <a:t>y</a:t>
              </a:r>
              <a:r>
                <a:rPr lang="zh-CN" altLang="en-US" sz="2800" dirty="0">
                  <a:latin typeface="Microsoft YaHei UI" panose="020B0503020204020204" pitchFamily="34" charset="-122"/>
                  <a:ea typeface="Microsoft YaHei UI" panose="020B0503020204020204" pitchFamily="34" charset="-122"/>
                </a:rPr>
                <a:t>时，将尾数相减，即将</a:t>
              </a:r>
              <a:r>
                <a:rPr lang="zh-CN" altLang="en-GB" sz="2800" dirty="0">
                  <a:latin typeface="Microsoft YaHei UI" panose="020B0503020204020204" pitchFamily="34" charset="-122"/>
                  <a:ea typeface="Microsoft YaHei UI" panose="020B0503020204020204" pitchFamily="34" charset="-122"/>
                </a:rPr>
                <a:t>[－</a:t>
              </a:r>
              <a:r>
                <a:rPr lang="en-GB" altLang="zh-CN" sz="2800" dirty="0">
                  <a:latin typeface="Microsoft YaHei UI" panose="020B0503020204020204" pitchFamily="34" charset="-122"/>
                  <a:ea typeface="Microsoft YaHei UI" panose="020B0503020204020204" pitchFamily="34" charset="-122"/>
                </a:rPr>
                <a:t>y]</a:t>
              </a:r>
              <a:r>
                <a:rPr lang="zh-CN" altLang="en-GB" sz="2800" baseline="-30000" dirty="0">
                  <a:latin typeface="Microsoft YaHei UI" panose="020B0503020204020204" pitchFamily="34" charset="-122"/>
                  <a:ea typeface="Microsoft YaHei UI" panose="020B0503020204020204" pitchFamily="34" charset="-122"/>
                </a:rPr>
                <a:t>补</a:t>
              </a:r>
              <a:r>
                <a:rPr lang="zh-CN" altLang="en-US" sz="2800" dirty="0">
                  <a:latin typeface="Microsoft YaHei UI" panose="020B0503020204020204" pitchFamily="34" charset="-122"/>
                  <a:ea typeface="Microsoft YaHei UI" panose="020B0503020204020204" pitchFamily="34" charset="-122"/>
                </a:rPr>
                <a:t>的尾数与</a:t>
              </a:r>
              <a:r>
                <a:rPr lang="en-US" altLang="zh-CN" sz="2800" dirty="0">
                  <a:latin typeface="Microsoft YaHei UI" panose="020B0503020204020204" pitchFamily="34" charset="-122"/>
                  <a:ea typeface="Microsoft YaHei UI" panose="020B0503020204020204" pitchFamily="34" charset="-122"/>
                </a:rPr>
                <a:t>x</a:t>
              </a:r>
              <a:r>
                <a:rPr lang="zh-CN" altLang="en-US" sz="2800" dirty="0">
                  <a:latin typeface="Microsoft YaHei UI" panose="020B0503020204020204" pitchFamily="34" charset="-122"/>
                  <a:ea typeface="Microsoft YaHei UI" panose="020B0503020204020204" pitchFamily="34" charset="-122"/>
                </a:rPr>
                <a:t>的尾数相加。 </a:t>
              </a:r>
            </a:p>
            <a:p>
              <a:pPr marL="342900" lvl="0" indent="-342900" eaLnBrk="1" hangingPunct="1">
                <a:lnSpc>
                  <a:spcPct val="90000"/>
                </a:lnSpc>
                <a:buSzTx/>
                <a:buFontTx/>
                <a:buChar char="•"/>
              </a:pPr>
              <a:r>
                <a:rPr lang="en-US" altLang="zh-CN" sz="2800" dirty="0">
                  <a:latin typeface="Microsoft YaHei UI" panose="020B0503020204020204" pitchFamily="34" charset="-122"/>
                  <a:ea typeface="Microsoft YaHei UI" panose="020B0503020204020204" pitchFamily="34" charset="-122"/>
                </a:rPr>
                <a:t>  </a:t>
              </a:r>
              <a:endParaRPr lang="zh-CN" altLang="en-US" sz="2800" dirty="0">
                <a:latin typeface="Microsoft YaHei UI" panose="020B0503020204020204" pitchFamily="34" charset="-122"/>
                <a:ea typeface="Microsoft YaHei UI" panose="020B0503020204020204" pitchFamily="34" charset="-122"/>
              </a:endParaRPr>
            </a:p>
            <a:p>
              <a:pPr marL="342900" lvl="0" indent="-342900" eaLnBrk="1" hangingPunct="1">
                <a:lnSpc>
                  <a:spcPct val="90000"/>
                </a:lnSpc>
                <a:buSzTx/>
                <a:buFontTx/>
                <a:buChar char="•"/>
              </a:pPr>
              <a:endParaRPr lang="zh-CN" altLang="en-US" sz="2800" dirty="0">
                <a:latin typeface="Microsoft YaHei UI" panose="020B0503020204020204" pitchFamily="34" charset="-122"/>
                <a:ea typeface="Microsoft YaHei UI" panose="020B0503020204020204" pitchFamily="34" charset="-122"/>
              </a:endParaRPr>
            </a:p>
            <a:p>
              <a:pPr marL="342900" lvl="0" indent="-342900" eaLnBrk="1" hangingPunct="1">
                <a:lnSpc>
                  <a:spcPct val="90000"/>
                </a:lnSpc>
                <a:buSzTx/>
                <a:buFontTx/>
                <a:buChar char="•"/>
              </a:pPr>
              <a:endParaRPr lang="zh-CN" altLang="en-US" sz="2800" dirty="0">
                <a:latin typeface="Microsoft YaHei UI" panose="020B0503020204020204" pitchFamily="34" charset="-122"/>
                <a:ea typeface="Microsoft YaHei UI" panose="020B0503020204020204" pitchFamily="34" charset="-122"/>
              </a:endParaRPr>
            </a:p>
            <a:p>
              <a:pPr marL="342900" lvl="0" indent="-342900" eaLnBrk="1" hangingPunct="1">
                <a:lnSpc>
                  <a:spcPct val="90000"/>
                </a:lnSpc>
                <a:buSzTx/>
                <a:buFontTx/>
                <a:buChar char="•"/>
              </a:pPr>
              <a:r>
                <a:rPr lang="zh-CN" altLang="en-US" sz="2800" dirty="0">
                  <a:latin typeface="Microsoft YaHei UI" panose="020B0503020204020204" pitchFamily="34" charset="-122"/>
                  <a:ea typeface="Microsoft YaHei UI" panose="020B0503020204020204" pitchFamily="34" charset="-122"/>
                </a:rPr>
                <a:t>有溢出，需要右移解决溢出。</a:t>
              </a:r>
            </a:p>
          </p:txBody>
        </p:sp>
        <p:grpSp>
          <p:nvGrpSpPr>
            <p:cNvPr id="231432" name="Group 9"/>
            <p:cNvGrpSpPr/>
            <p:nvPr/>
          </p:nvGrpSpPr>
          <p:grpSpPr>
            <a:xfrm>
              <a:off x="1056" y="2736"/>
              <a:ext cx="3288" cy="746"/>
              <a:chOff x="1056" y="2352"/>
              <a:chExt cx="3288" cy="746"/>
            </a:xfrm>
          </p:grpSpPr>
          <p:sp>
            <p:nvSpPr>
              <p:cNvPr id="231433" name="Text Box 10"/>
              <p:cNvSpPr txBox="1"/>
              <p:nvPr/>
            </p:nvSpPr>
            <p:spPr>
              <a:xfrm>
                <a:off x="1818" y="2352"/>
                <a:ext cx="2524"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400" b="1" dirty="0">
                    <a:latin typeface="宋体" panose="02010600030101010101" pitchFamily="2" charset="-122"/>
                    <a:ea typeface="宋体" panose="02010600030101010101" pitchFamily="2" charset="-122"/>
                  </a:rPr>
                  <a:t>[x]</a:t>
                </a:r>
                <a:r>
                  <a:rPr lang="zh-CN" altLang="en-US" sz="2400" b="1" baseline="-25000" dirty="0">
                    <a:latin typeface="宋体" panose="02010600030101010101" pitchFamily="2" charset="-122"/>
                    <a:ea typeface="宋体" panose="02010600030101010101" pitchFamily="2" charset="-122"/>
                  </a:rPr>
                  <a:t>补</a:t>
                </a:r>
                <a:r>
                  <a:rPr lang="zh-CN" altLang="en-US" sz="2400" b="1" dirty="0">
                    <a:latin typeface="宋体" panose="02010600030101010101" pitchFamily="2" charset="-122"/>
                    <a:ea typeface="宋体" panose="02010600030101010101" pitchFamily="2" charset="-122"/>
                  </a:rPr>
                  <a:t>＝   </a:t>
                </a:r>
                <a:r>
                  <a:rPr lang="en-US" altLang="zh-CN" sz="2400" b="1" dirty="0">
                    <a:solidFill>
                      <a:srgbClr val="FF3300"/>
                    </a:solidFill>
                    <a:latin typeface="宋体" panose="02010600030101010101" pitchFamily="2" charset="-122"/>
                    <a:ea typeface="宋体" panose="02010600030101010101" pitchFamily="2" charset="-122"/>
                  </a:rPr>
                  <a:t>0</a:t>
                </a:r>
                <a:r>
                  <a:rPr lang="en-US" altLang="zh-CN" sz="2400" b="1" dirty="0">
                    <a:latin typeface="宋体" panose="02010600030101010101" pitchFamily="2" charset="-122"/>
                    <a:ea typeface="宋体" panose="02010600030101010101" pitchFamily="2" charset="-122"/>
                  </a:rPr>
                  <a:t> 110101</a:t>
                </a:r>
              </a:p>
            </p:txBody>
          </p:sp>
          <p:sp>
            <p:nvSpPr>
              <p:cNvPr id="231434" name="Text Box 11"/>
              <p:cNvSpPr txBox="1"/>
              <p:nvPr/>
            </p:nvSpPr>
            <p:spPr>
              <a:xfrm>
                <a:off x="1632" y="2592"/>
                <a:ext cx="2596"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y]</a:t>
                </a:r>
                <a:r>
                  <a:rPr lang="zh-CN" altLang="en-US" sz="2400" b="1" baseline="-25000" dirty="0">
                    <a:latin typeface="宋体" panose="02010600030101010101" pitchFamily="2" charset="-122"/>
                    <a:ea typeface="宋体" panose="02010600030101010101" pitchFamily="2" charset="-122"/>
                  </a:rPr>
                  <a:t>补</a:t>
                </a:r>
                <a:r>
                  <a:rPr lang="zh-CN" altLang="en-US" sz="2400" b="1" dirty="0">
                    <a:latin typeface="宋体" panose="02010600030101010101" pitchFamily="2" charset="-122"/>
                    <a:ea typeface="宋体" panose="02010600030101010101" pitchFamily="2" charset="-122"/>
                  </a:rPr>
                  <a:t>＝   </a:t>
                </a:r>
                <a:r>
                  <a:rPr lang="en-US" altLang="zh-CN" sz="2400" b="1" dirty="0">
                    <a:solidFill>
                      <a:srgbClr val="FF3300"/>
                    </a:solidFill>
                    <a:latin typeface="宋体" panose="02010600030101010101" pitchFamily="2" charset="-122"/>
                    <a:ea typeface="宋体" panose="02010600030101010101" pitchFamily="2" charset="-122"/>
                  </a:rPr>
                  <a:t>0</a:t>
                </a:r>
                <a:r>
                  <a:rPr lang="en-US" altLang="zh-CN" sz="2400" b="1" dirty="0">
                    <a:latin typeface="宋体" panose="02010600030101010101" pitchFamily="2" charset="-122"/>
                    <a:ea typeface="宋体" panose="02010600030101010101" pitchFamily="2" charset="-122"/>
                  </a:rPr>
                  <a:t> 011101</a:t>
                </a:r>
              </a:p>
            </p:txBody>
          </p:sp>
          <p:sp>
            <p:nvSpPr>
              <p:cNvPr id="231435" name="Text Box 12"/>
              <p:cNvSpPr txBox="1"/>
              <p:nvPr/>
            </p:nvSpPr>
            <p:spPr>
              <a:xfrm>
                <a:off x="1056" y="2592"/>
                <a:ext cx="885"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zh-CN" altLang="en-US" sz="2400" b="1" dirty="0">
                    <a:latin typeface="宋体" panose="02010600030101010101" pitchFamily="2" charset="-122"/>
                    <a:ea typeface="宋体" panose="02010600030101010101" pitchFamily="2" charset="-122"/>
                  </a:rPr>
                  <a:t>＋</a:t>
                </a:r>
              </a:p>
            </p:txBody>
          </p:sp>
          <p:sp>
            <p:nvSpPr>
              <p:cNvPr id="231436" name="Line 13"/>
              <p:cNvSpPr/>
              <p:nvPr/>
            </p:nvSpPr>
            <p:spPr>
              <a:xfrm>
                <a:off x="1056" y="2880"/>
                <a:ext cx="3288" cy="0"/>
              </a:xfrm>
              <a:prstGeom prst="line">
                <a:avLst/>
              </a:prstGeom>
              <a:ln w="9525" cap="flat" cmpd="sng">
                <a:solidFill>
                  <a:schemeClr val="tx1"/>
                </a:solidFill>
                <a:prstDash val="solid"/>
                <a:headEnd type="none" w="med" len="med"/>
                <a:tailEnd type="none" w="med" len="med"/>
              </a:ln>
            </p:spPr>
          </p:sp>
          <p:sp>
            <p:nvSpPr>
              <p:cNvPr id="231437" name="Text Box 14"/>
              <p:cNvSpPr txBox="1"/>
              <p:nvPr/>
            </p:nvSpPr>
            <p:spPr>
              <a:xfrm>
                <a:off x="1536" y="2868"/>
                <a:ext cx="2808" cy="23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50000"/>
                  </a:spcBef>
                  <a:buClrTx/>
                  <a:buSzTx/>
                  <a:buFontTx/>
                  <a:buNone/>
                </a:pPr>
                <a:r>
                  <a:rPr lang="en-US" altLang="zh-CN" sz="2400" b="1" dirty="0">
                    <a:latin typeface="宋体" panose="02010600030101010101" pitchFamily="2" charset="-122"/>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y]</a:t>
                </a:r>
                <a:r>
                  <a:rPr lang="zh-CN" altLang="en-US" sz="2400" b="1" baseline="-25000" dirty="0">
                    <a:latin typeface="宋体" panose="02010600030101010101" pitchFamily="2" charset="-122"/>
                    <a:ea typeface="宋体" panose="02010600030101010101" pitchFamily="2" charset="-122"/>
                  </a:rPr>
                  <a:t>补</a:t>
                </a:r>
                <a:r>
                  <a:rPr lang="zh-CN" altLang="en-US" sz="2400" b="1" dirty="0">
                    <a:latin typeface="宋体" panose="02010600030101010101" pitchFamily="2" charset="-122"/>
                    <a:ea typeface="宋体" panose="02010600030101010101" pitchFamily="2" charset="-122"/>
                  </a:rPr>
                  <a:t>＝   </a:t>
                </a:r>
                <a:r>
                  <a:rPr lang="en-US" altLang="zh-CN" sz="2400" b="1" dirty="0">
                    <a:solidFill>
                      <a:srgbClr val="FF3300"/>
                    </a:solidFill>
                    <a:latin typeface="宋体" panose="02010600030101010101" pitchFamily="2" charset="-122"/>
                    <a:ea typeface="宋体" panose="02010600030101010101" pitchFamily="2" charset="-122"/>
                  </a:rPr>
                  <a:t>1</a:t>
                </a:r>
                <a:r>
                  <a:rPr lang="en-US" altLang="zh-CN" sz="2400" b="1" dirty="0">
                    <a:latin typeface="宋体" panose="02010600030101010101" pitchFamily="2" charset="-122"/>
                    <a:ea typeface="宋体" panose="02010600030101010101" pitchFamily="2" charset="-122"/>
                  </a:rPr>
                  <a:t> 010010</a:t>
                </a:r>
              </a:p>
            </p:txBody>
          </p:sp>
        </p:grpSp>
      </p:grpSp>
      <p:sp>
        <p:nvSpPr>
          <p:cNvPr id="231429" name="AutoShape 20">
            <a:hlinkClick r:id="" action="ppaction://hlinkshowjump?jump=lastslideviewed"/>
          </p:cNvPr>
          <p:cNvSpPr/>
          <p:nvPr/>
        </p:nvSpPr>
        <p:spPr>
          <a:xfrm>
            <a:off x="8316913" y="6237288"/>
            <a:ext cx="358775" cy="287337"/>
          </a:xfrm>
          <a:prstGeom prst="actionButtonForwardNex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panose="05000000000000000000" pitchFamily="2" charset="2"/>
              <a:buChar char="l"/>
              <a:defRPr kumimoji="1"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kumimoji="1"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微软雅黑" panose="020B0503020204020204" pitchFamily="34" charset="-122"/>
                <a:ea typeface="微软雅黑" panose="020B0503020204020204" pitchFamily="34" charset="-122"/>
                <a:cs typeface="+mn-cs"/>
              </a:defRPr>
            </a:lvl5pPr>
          </a:lstStyle>
          <a:p>
            <a:pPr marL="0" lvl="0" indent="0" eaLnBrk="1" hangingPunct="1">
              <a:spcBef>
                <a:spcPct val="0"/>
              </a:spcBef>
              <a:buClrTx/>
              <a:buSzTx/>
              <a:buFontTx/>
              <a:buNone/>
            </a:pPr>
            <a:endParaRPr lang="zh-CN" altLang="en-US" sz="2000" dirty="0">
              <a:latin typeface="Times New Roman" panose="02020603050405020304" pitchFamily="18" charset="0"/>
              <a:ea typeface="宋体" panose="02010600030101010101" pitchFamily="2" charset="-122"/>
            </a:endParaRP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349B1BE-7959-4128-A22E-862EBEEF6B22}"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54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a:t>存储器系统</a:t>
            </a:r>
          </a:p>
        </p:txBody>
      </p:sp>
      <p:sp>
        <p:nvSpPr>
          <p:cNvPr id="3" name="内容占位符 2"/>
          <p:cNvSpPr>
            <a:spLocks noGrp="1"/>
          </p:cNvSpPr>
          <p:nvPr>
            <p:ph idx="1"/>
          </p:nvPr>
        </p:nvSpPr>
        <p:spPr/>
        <p:txBody>
          <a:bodyPr/>
          <a:lstStyle/>
          <a:p>
            <a:pPr eaLnBrk="1" hangingPunct="1">
              <a:buSzPct val="70000"/>
            </a:pPr>
            <a:r>
              <a:rPr lang="zh-CN" altLang="en-US" dirty="0">
                <a:sym typeface="+mn-ea"/>
              </a:rPr>
              <a:t>存储器的分类及主要技术指标 </a:t>
            </a: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lang="zh-CN" altLang="en-US" dirty="0">
                <a:sym typeface="+mn-ea"/>
              </a:rPr>
              <a:t>存储系统的层次结构</a:t>
            </a: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lang="zh-CN" altLang="en-US" dirty="0">
                <a:sym typeface="+mn-ea"/>
              </a:rPr>
              <a:t>半导体存储器的工作原理</a:t>
            </a: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lang="zh-CN" altLang="en-US" dirty="0">
                <a:solidFill>
                  <a:srgbClr val="FF0000"/>
                </a:solidFill>
                <a:sym typeface="+mn-ea"/>
              </a:rPr>
              <a:t>存储器与</a:t>
            </a:r>
            <a:r>
              <a:rPr lang="en-US" altLang="zh-CN" dirty="0">
                <a:solidFill>
                  <a:srgbClr val="FF0000"/>
                </a:solidFill>
                <a:sym typeface="+mn-ea"/>
              </a:rPr>
              <a:t>CPU</a:t>
            </a:r>
            <a:r>
              <a:rPr lang="zh-CN" altLang="en-US" dirty="0">
                <a:solidFill>
                  <a:srgbClr val="FF0000"/>
                </a:solidFill>
                <a:sym typeface="+mn-ea"/>
              </a:rPr>
              <a:t>的连接</a:t>
            </a: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lang="zh-CN" altLang="en-US" dirty="0">
                <a:solidFill>
                  <a:srgbClr val="FF0000"/>
                </a:solidFill>
                <a:sym typeface="+mn-ea"/>
              </a:rPr>
              <a:t>辅助存储器</a:t>
            </a:r>
            <a:r>
              <a:rPr lang="zh-CN" altLang="en-US" dirty="0">
                <a:sym typeface="+mn-ea"/>
              </a:rPr>
              <a:t>的工作原理</a:t>
            </a: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lang="en-US" altLang="zh-CN" dirty="0">
                <a:solidFill>
                  <a:srgbClr val="FF0000"/>
                </a:solidFill>
                <a:sym typeface="+mn-ea"/>
              </a:rPr>
              <a:t>Cache</a:t>
            </a:r>
            <a:r>
              <a:rPr lang="zh-CN" altLang="en-US" dirty="0">
                <a:solidFill>
                  <a:srgbClr val="FF0000"/>
                </a:solidFill>
                <a:sym typeface="+mn-ea"/>
              </a:rPr>
              <a:t>的工作原理</a:t>
            </a:r>
            <a:endParaRPr kumimoji="1" lang="zh-CN" altLang="en-US" kern="1200" dirty="0">
              <a:solidFill>
                <a:srgbClr val="FF0000"/>
              </a:solidFill>
              <a:latin typeface="微软雅黑" panose="020B0503020204020204" pitchFamily="34" charset="-122"/>
              <a:ea typeface="微软雅黑" panose="020B0503020204020204" pitchFamily="34" charset="-122"/>
              <a:cs typeface="+mn-cs"/>
            </a:endParaRPr>
          </a:p>
          <a:p>
            <a:pPr eaLnBrk="1" hangingPunct="1">
              <a:buSzPct val="70000"/>
            </a:pPr>
            <a:r>
              <a:rPr lang="zh-CN" altLang="en-GB" dirty="0">
                <a:sym typeface="+mn-ea"/>
              </a:rPr>
              <a:t>并行</a:t>
            </a:r>
            <a:r>
              <a:rPr lang="zh-CN" altLang="en-US" dirty="0">
                <a:sym typeface="+mn-ea"/>
              </a:rPr>
              <a:t>存储</a:t>
            </a:r>
            <a:r>
              <a:rPr lang="zh-CN" altLang="en-GB" dirty="0">
                <a:sym typeface="+mn-ea"/>
              </a:rPr>
              <a:t>系统</a:t>
            </a:r>
            <a:r>
              <a:rPr lang="zh-CN" altLang="en-US" dirty="0">
                <a:sym typeface="+mn-ea"/>
              </a:rPr>
              <a:t> </a:t>
            </a:r>
            <a:endParaRPr kumimoji="1" lang="zh-CN" altLang="en-US" kern="1200" dirty="0">
              <a:latin typeface="微软雅黑" panose="020B0503020204020204" pitchFamily="34" charset="-122"/>
              <a:ea typeface="微软雅黑" panose="020B0503020204020204" pitchFamily="34" charset="-122"/>
              <a:cs typeface="+mn-cs"/>
            </a:endParaRPr>
          </a:p>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381000" y="381000"/>
            <a:ext cx="8153400" cy="609600"/>
          </a:xfrm>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主存与</a:t>
            </a:r>
            <a:r>
              <a:rPr kumimoji="1" lang="en-US" altLang="zh-CN" kern="1200" dirty="0">
                <a:latin typeface="微软雅黑" panose="020B0503020204020204" pitchFamily="34" charset="-122"/>
                <a:ea typeface="微软雅黑" panose="020B0503020204020204" pitchFamily="34" charset="-122"/>
                <a:cs typeface="+mj-cs"/>
              </a:rPr>
              <a:t>CPU</a:t>
            </a:r>
            <a:r>
              <a:rPr kumimoji="1" lang="zh-CN" altLang="en-US" kern="1200" dirty="0">
                <a:latin typeface="微软雅黑" panose="020B0503020204020204" pitchFamily="34" charset="-122"/>
                <a:ea typeface="微软雅黑" panose="020B0503020204020204" pitchFamily="34" charset="-122"/>
                <a:cs typeface="+mj-cs"/>
              </a:rPr>
              <a:t>的连接及主存的操作</a:t>
            </a:r>
          </a:p>
        </p:txBody>
      </p:sp>
      <p:sp>
        <p:nvSpPr>
          <p:cNvPr id="34818" name="Rectangle 3"/>
          <p:cNvSpPr>
            <a:spLocks noGrp="1"/>
          </p:cNvSpPr>
          <p:nvPr>
            <p:ph idx="1"/>
          </p:nvPr>
        </p:nvSpPr>
        <p:spPr>
          <a:xfrm>
            <a:off x="609600" y="1143000"/>
            <a:ext cx="7848600" cy="48006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主存储器用于存放</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正在运行的程序和数据。主存与</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之间通过总线进行连接。</a:t>
            </a:r>
          </a:p>
          <a:p>
            <a:pPr eaLnBrk="1" hangingPunct="1">
              <a:buSzPct val="70000"/>
            </a:pPr>
            <a:endParaRPr kumimoji="1" lang="en-US" altLang="zh-CN" sz="2800" kern="1200" dirty="0">
              <a:latin typeface="微软雅黑" panose="020B0503020204020204" pitchFamily="34" charset="-122"/>
              <a:ea typeface="微软雅黑" panose="020B0503020204020204" pitchFamily="34" charset="-122"/>
              <a:cs typeface="+mn-cs"/>
            </a:endParaRPr>
          </a:p>
        </p:txBody>
      </p:sp>
      <p:graphicFrame>
        <p:nvGraphicFramePr>
          <p:cNvPr id="34819" name="Object 4"/>
          <p:cNvGraphicFramePr>
            <a:graphicFrameLocks noChangeAspect="1"/>
          </p:cNvGraphicFramePr>
          <p:nvPr/>
        </p:nvGraphicFramePr>
        <p:xfrm>
          <a:off x="857250" y="2328863"/>
          <a:ext cx="7124700" cy="3863975"/>
        </p:xfrm>
        <a:graphic>
          <a:graphicData uri="http://schemas.openxmlformats.org/presentationml/2006/ole">
            <mc:AlternateContent xmlns:mc="http://schemas.openxmlformats.org/markup-compatibility/2006">
              <mc:Choice xmlns:v="urn:schemas-microsoft-com:vml" Requires="v">
                <p:oleObj r:id="rId2" imgW="2429510" imgH="1315085" progId="Word.Picture.8">
                  <p:embed/>
                </p:oleObj>
              </mc:Choice>
              <mc:Fallback>
                <p:oleObj r:id="rId2" imgW="2429510" imgH="1315085" progId="Word.Picture.8">
                  <p:embed/>
                  <p:pic>
                    <p:nvPicPr>
                      <p:cNvPr id="0" name="图片 3148"/>
                      <p:cNvPicPr/>
                      <p:nvPr/>
                    </p:nvPicPr>
                    <p:blipFill>
                      <a:blip r:embed="rId3"/>
                      <a:stretch>
                        <a:fillRect/>
                      </a:stretch>
                    </p:blipFill>
                    <p:spPr>
                      <a:xfrm>
                        <a:off x="857250" y="2328863"/>
                        <a:ext cx="7124700" cy="3863975"/>
                      </a:xfrm>
                      <a:prstGeom prst="rect">
                        <a:avLst/>
                      </a:prstGeom>
                      <a:noFill/>
                      <a:ln w="38100">
                        <a:noFill/>
                        <a:miter/>
                      </a:ln>
                    </p:spPr>
                  </p:pic>
                </p:oleObj>
              </mc:Fallback>
            </mc:AlternateContent>
          </a:graphicData>
        </a:graphic>
      </p:graphicFrame>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43BB7284-3E0C-40F9-8E13-014F6B00AE3F}"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56</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381000" y="381000"/>
            <a:ext cx="8001000" cy="533400"/>
          </a:xfrm>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主存的操作过程</a:t>
            </a:r>
          </a:p>
        </p:txBody>
      </p:sp>
      <p:sp>
        <p:nvSpPr>
          <p:cNvPr id="35842" name="Rectangle 3"/>
          <p:cNvSpPr>
            <a:spLocks noGrp="1"/>
          </p:cNvSpPr>
          <p:nvPr>
            <p:ph idx="1"/>
          </p:nvPr>
        </p:nvSpPr>
        <p:spPr>
          <a:xfrm>
            <a:off x="609600" y="990600"/>
            <a:ext cx="7772400" cy="457200"/>
          </a:xfrm>
        </p:spPr>
        <p:txBody>
          <a:bodyPr vert="horz" wrap="square" lIns="91440" tIns="45720" rIns="91440" bIns="45720" anchor="t" anchorCtr="0"/>
          <a:lstStyle/>
          <a:p>
            <a:pPr eaLnBrk="1" hangingPunct="1">
              <a:lnSpc>
                <a:spcPct val="90000"/>
              </a:lnSpc>
              <a:buSzPct val="70000"/>
            </a:pPr>
            <a:r>
              <a:rPr kumimoji="1" lang="en-US" altLang="zh-CN" sz="2800" kern="1200" dirty="0">
                <a:latin typeface="微软雅黑" panose="020B0503020204020204" pitchFamily="34" charset="-122"/>
                <a:ea typeface="微软雅黑" panose="020B0503020204020204" pitchFamily="34" charset="-122"/>
                <a:cs typeface="+mn-cs"/>
              </a:rPr>
              <a:t>MAR</a:t>
            </a:r>
            <a:r>
              <a:rPr kumimoji="1" lang="zh-CN" altLang="en-US" sz="2800" kern="1200" dirty="0">
                <a:latin typeface="微软雅黑" panose="020B0503020204020204" pitchFamily="34" charset="-122"/>
                <a:ea typeface="微软雅黑" panose="020B0503020204020204" pitchFamily="34" charset="-122"/>
                <a:cs typeface="+mn-cs"/>
              </a:rPr>
              <a:t>：地址寄存器       </a:t>
            </a:r>
            <a:r>
              <a:rPr kumimoji="1" lang="en-US" altLang="zh-CN" sz="2800" kern="1200" dirty="0">
                <a:latin typeface="微软雅黑" panose="020B0503020204020204" pitchFamily="34" charset="-122"/>
                <a:ea typeface="微软雅黑" panose="020B0503020204020204" pitchFamily="34" charset="-122"/>
                <a:cs typeface="+mn-cs"/>
              </a:rPr>
              <a:t>MDR</a:t>
            </a:r>
            <a:r>
              <a:rPr kumimoji="1" lang="zh-CN" altLang="en-US" sz="2800" kern="1200" dirty="0">
                <a:latin typeface="微软雅黑" panose="020B0503020204020204" pitchFamily="34" charset="-122"/>
                <a:ea typeface="微软雅黑" panose="020B0503020204020204" pitchFamily="34" charset="-122"/>
                <a:cs typeface="+mn-cs"/>
              </a:rPr>
              <a:t>：数据寄存器</a:t>
            </a:r>
          </a:p>
        </p:txBody>
      </p:sp>
      <p:grpSp>
        <p:nvGrpSpPr>
          <p:cNvPr id="2" name="Group 4"/>
          <p:cNvGrpSpPr/>
          <p:nvPr/>
        </p:nvGrpSpPr>
        <p:grpSpPr>
          <a:xfrm>
            <a:off x="457200" y="2286000"/>
            <a:ext cx="3810000" cy="3124200"/>
            <a:chOff x="288" y="1200"/>
            <a:chExt cx="2400" cy="1968"/>
          </a:xfrm>
        </p:grpSpPr>
        <p:sp>
          <p:nvSpPr>
            <p:cNvPr id="35844" name="Text Box 5"/>
            <p:cNvSpPr txBox="1"/>
            <p:nvPr/>
          </p:nvSpPr>
          <p:spPr>
            <a:xfrm>
              <a:off x="288" y="1968"/>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CPU</a:t>
              </a:r>
            </a:p>
          </p:txBody>
        </p:sp>
        <p:sp>
          <p:nvSpPr>
            <p:cNvPr id="35845" name="Text Box 6"/>
            <p:cNvSpPr txBox="1"/>
            <p:nvPr/>
          </p:nvSpPr>
          <p:spPr>
            <a:xfrm>
              <a:off x="912" y="1200"/>
              <a:ext cx="1392" cy="250"/>
            </a:xfrm>
            <a:prstGeom prst="rect">
              <a:avLst/>
            </a:prstGeom>
            <a:noFill/>
            <a:ln w="28575">
              <a:noFill/>
            </a:ln>
          </p:spPr>
          <p:txBody>
            <a:bodyPr anchor="t" anchorCtr="0">
              <a:spAutoFit/>
            </a:bodyPr>
            <a:lstStyle/>
            <a:p>
              <a:pPr>
                <a:spcBef>
                  <a:spcPct val="50000"/>
                </a:spcBef>
                <a:buClrTx/>
                <a:buFontTx/>
              </a:pPr>
              <a:r>
                <a:rPr lang="zh-CN" altLang="en-US" sz="2000" b="1" dirty="0">
                  <a:latin typeface="Times New Roman" panose="02020603050405020304" pitchFamily="18" charset="0"/>
                </a:rPr>
                <a:t>读操作（取操作）</a:t>
              </a:r>
            </a:p>
          </p:txBody>
        </p:sp>
        <p:sp>
          <p:nvSpPr>
            <p:cNvPr id="35846" name="AutoShape 7"/>
            <p:cNvSpPr/>
            <p:nvPr/>
          </p:nvSpPr>
          <p:spPr>
            <a:xfrm>
              <a:off x="720" y="1680"/>
              <a:ext cx="192" cy="768"/>
            </a:xfrm>
            <a:prstGeom prst="leftBrace">
              <a:avLst>
                <a:gd name="adj1" fmla="val 33277"/>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35847" name="Text Box 8"/>
            <p:cNvSpPr txBox="1"/>
            <p:nvPr/>
          </p:nvSpPr>
          <p:spPr>
            <a:xfrm>
              <a:off x="864" y="1680"/>
              <a:ext cx="672" cy="384"/>
            </a:xfrm>
            <a:prstGeom prst="rect">
              <a:avLst/>
            </a:prstGeom>
            <a:noFill/>
            <a:ln w="28575">
              <a:noFill/>
            </a:ln>
          </p:spPr>
          <p:txBody>
            <a:bodyPr lIns="0" tIns="0" rIns="0" bIns="0" anchor="t" anchorCtr="0">
              <a:spAutoFit/>
            </a:bodyPr>
            <a:lstStyle/>
            <a:p>
              <a:pPr>
                <a:spcBef>
                  <a:spcPct val="50000"/>
                </a:spcBef>
                <a:buClrTx/>
                <a:buFontTx/>
              </a:pPr>
              <a:r>
                <a:rPr lang="zh-CN" altLang="en-US" sz="2000" b="1" dirty="0">
                  <a:latin typeface="Times New Roman" panose="02020603050405020304" pitchFamily="18" charset="0"/>
                </a:rPr>
                <a:t>地址（</a:t>
              </a:r>
              <a:r>
                <a:rPr lang="en-US" altLang="zh-CN" sz="2000" b="1" dirty="0">
                  <a:latin typeface="Times New Roman" panose="02020603050405020304" pitchFamily="18" charset="0"/>
                </a:rPr>
                <a:t>MAR</a:t>
              </a:r>
              <a:r>
                <a:rPr lang="zh-CN" altLang="en-US" sz="2000" b="1" dirty="0">
                  <a:latin typeface="Times New Roman" panose="02020603050405020304" pitchFamily="18" charset="0"/>
                </a:rPr>
                <a:t>）</a:t>
              </a:r>
            </a:p>
          </p:txBody>
        </p:sp>
        <p:sp>
          <p:nvSpPr>
            <p:cNvPr id="35848" name="Line 9"/>
            <p:cNvSpPr/>
            <p:nvPr/>
          </p:nvSpPr>
          <p:spPr>
            <a:xfrm>
              <a:off x="1584" y="1872"/>
              <a:ext cx="576" cy="0"/>
            </a:xfrm>
            <a:prstGeom prst="line">
              <a:avLst/>
            </a:prstGeom>
            <a:ln w="28575" cap="flat" cmpd="sng">
              <a:solidFill>
                <a:schemeClr val="tx1"/>
              </a:solidFill>
              <a:prstDash val="solid"/>
              <a:round/>
              <a:headEnd type="none" w="med" len="med"/>
              <a:tailEnd type="triangle" w="med" len="med"/>
            </a:ln>
          </p:spPr>
        </p:sp>
        <p:sp>
          <p:nvSpPr>
            <p:cNvPr id="35849" name="Text Box 10"/>
            <p:cNvSpPr txBox="1"/>
            <p:nvPr/>
          </p:nvSpPr>
          <p:spPr>
            <a:xfrm>
              <a:off x="1632" y="1632"/>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AB</a:t>
              </a:r>
            </a:p>
          </p:txBody>
        </p:sp>
        <p:sp>
          <p:nvSpPr>
            <p:cNvPr id="35850" name="Text Box 11"/>
            <p:cNvSpPr txBox="1"/>
            <p:nvPr/>
          </p:nvSpPr>
          <p:spPr>
            <a:xfrm>
              <a:off x="2208" y="1776"/>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MEM</a:t>
              </a:r>
            </a:p>
          </p:txBody>
        </p:sp>
        <p:sp>
          <p:nvSpPr>
            <p:cNvPr id="35851" name="Text Box 12"/>
            <p:cNvSpPr txBox="1"/>
            <p:nvPr/>
          </p:nvSpPr>
          <p:spPr>
            <a:xfrm>
              <a:off x="864" y="2160"/>
              <a:ext cx="864" cy="384"/>
            </a:xfrm>
            <a:prstGeom prst="rect">
              <a:avLst/>
            </a:prstGeom>
            <a:noFill/>
            <a:ln w="28575">
              <a:noFill/>
            </a:ln>
          </p:spPr>
          <p:txBody>
            <a:bodyPr lIns="0" tIns="0" rIns="0" bIns="0" anchor="t" anchorCtr="0">
              <a:spAutoFit/>
            </a:bodyPr>
            <a:lstStyle/>
            <a:p>
              <a:pPr>
                <a:spcBef>
                  <a:spcPct val="50000"/>
                </a:spcBef>
                <a:buClrTx/>
                <a:buFontTx/>
              </a:pPr>
              <a:r>
                <a:rPr lang="zh-CN" altLang="en-US" sz="2000" b="1" dirty="0">
                  <a:latin typeface="Times New Roman" panose="02020603050405020304" pitchFamily="18" charset="0"/>
                </a:rPr>
                <a:t>读命令（</a:t>
              </a:r>
              <a:r>
                <a:rPr lang="en-US" altLang="zh-CN" sz="2000" b="1" dirty="0">
                  <a:latin typeface="Times New Roman" panose="02020603050405020304" pitchFamily="18" charset="0"/>
                </a:rPr>
                <a:t>Read</a:t>
              </a:r>
              <a:r>
                <a:rPr lang="zh-CN" altLang="en-US" sz="2000" b="1" dirty="0">
                  <a:latin typeface="Times New Roman" panose="02020603050405020304" pitchFamily="18" charset="0"/>
                </a:rPr>
                <a:t>）</a:t>
              </a:r>
            </a:p>
          </p:txBody>
        </p:sp>
        <p:sp>
          <p:nvSpPr>
            <p:cNvPr id="35852" name="Line 13"/>
            <p:cNvSpPr/>
            <p:nvPr/>
          </p:nvSpPr>
          <p:spPr>
            <a:xfrm>
              <a:off x="1632" y="2352"/>
              <a:ext cx="576" cy="0"/>
            </a:xfrm>
            <a:prstGeom prst="line">
              <a:avLst/>
            </a:prstGeom>
            <a:ln w="28575" cap="flat" cmpd="sng">
              <a:solidFill>
                <a:schemeClr val="tx1"/>
              </a:solidFill>
              <a:prstDash val="solid"/>
              <a:round/>
              <a:headEnd type="none" w="med" len="med"/>
              <a:tailEnd type="triangle" w="med" len="med"/>
            </a:ln>
          </p:spPr>
        </p:sp>
        <p:sp>
          <p:nvSpPr>
            <p:cNvPr id="35853" name="Text Box 14"/>
            <p:cNvSpPr txBox="1"/>
            <p:nvPr/>
          </p:nvSpPr>
          <p:spPr>
            <a:xfrm>
              <a:off x="1680" y="2160"/>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CB</a:t>
              </a:r>
            </a:p>
          </p:txBody>
        </p:sp>
        <p:sp>
          <p:nvSpPr>
            <p:cNvPr id="35854" name="Text Box 15"/>
            <p:cNvSpPr txBox="1"/>
            <p:nvPr/>
          </p:nvSpPr>
          <p:spPr>
            <a:xfrm>
              <a:off x="2256" y="2256"/>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MEM</a:t>
              </a:r>
            </a:p>
          </p:txBody>
        </p:sp>
        <p:sp>
          <p:nvSpPr>
            <p:cNvPr id="35855" name="Text Box 16"/>
            <p:cNvSpPr txBox="1"/>
            <p:nvPr/>
          </p:nvSpPr>
          <p:spPr>
            <a:xfrm>
              <a:off x="288" y="2688"/>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MEM</a:t>
              </a:r>
            </a:p>
          </p:txBody>
        </p:sp>
        <p:sp>
          <p:nvSpPr>
            <p:cNvPr id="35856" name="Text Box 17"/>
            <p:cNvSpPr txBox="1"/>
            <p:nvPr/>
          </p:nvSpPr>
          <p:spPr>
            <a:xfrm>
              <a:off x="912" y="2592"/>
              <a:ext cx="624" cy="576"/>
            </a:xfrm>
            <a:prstGeom prst="rect">
              <a:avLst/>
            </a:prstGeom>
            <a:noFill/>
            <a:ln w="28575">
              <a:noFill/>
            </a:ln>
          </p:spPr>
          <p:txBody>
            <a:bodyPr lIns="0" tIns="0" rIns="0" bIns="0" anchor="t" anchorCtr="0">
              <a:spAutoFit/>
            </a:bodyPr>
            <a:lstStyle/>
            <a:p>
              <a:pPr>
                <a:spcBef>
                  <a:spcPct val="50000"/>
                </a:spcBef>
                <a:buClrTx/>
                <a:buFontTx/>
              </a:pPr>
              <a:r>
                <a:rPr lang="zh-CN" altLang="en-US" sz="2000" b="1" dirty="0">
                  <a:latin typeface="Times New Roman" panose="02020603050405020304" pitchFamily="18" charset="0"/>
                </a:rPr>
                <a:t>存储单元内容（</a:t>
              </a:r>
              <a:r>
                <a:rPr lang="en-US" altLang="zh-CN" sz="2000" b="1" dirty="0">
                  <a:latin typeface="Times New Roman" panose="02020603050405020304" pitchFamily="18" charset="0"/>
                </a:rPr>
                <a:t>M</a:t>
              </a:r>
              <a:r>
                <a:rPr lang="zh-CN" altLang="en-US" sz="2000" b="1" dirty="0">
                  <a:latin typeface="Times New Roman" panose="02020603050405020304" pitchFamily="18" charset="0"/>
                </a:rPr>
                <a:t>）</a:t>
              </a:r>
            </a:p>
          </p:txBody>
        </p:sp>
        <p:sp>
          <p:nvSpPr>
            <p:cNvPr id="35857" name="Line 18"/>
            <p:cNvSpPr/>
            <p:nvPr/>
          </p:nvSpPr>
          <p:spPr>
            <a:xfrm>
              <a:off x="1584" y="2880"/>
              <a:ext cx="528" cy="0"/>
            </a:xfrm>
            <a:prstGeom prst="line">
              <a:avLst/>
            </a:prstGeom>
            <a:ln w="28575" cap="flat" cmpd="sng">
              <a:solidFill>
                <a:schemeClr val="tx1"/>
              </a:solidFill>
              <a:prstDash val="solid"/>
              <a:round/>
              <a:headEnd type="none" w="med" len="med"/>
              <a:tailEnd type="triangle" w="med" len="med"/>
            </a:ln>
          </p:spPr>
        </p:sp>
        <p:sp>
          <p:nvSpPr>
            <p:cNvPr id="35858" name="Text Box 19"/>
            <p:cNvSpPr txBox="1"/>
            <p:nvPr/>
          </p:nvSpPr>
          <p:spPr>
            <a:xfrm>
              <a:off x="1632" y="2640"/>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DB</a:t>
              </a:r>
            </a:p>
          </p:txBody>
        </p:sp>
        <p:sp>
          <p:nvSpPr>
            <p:cNvPr id="35859" name="Text Box 20"/>
            <p:cNvSpPr txBox="1"/>
            <p:nvPr/>
          </p:nvSpPr>
          <p:spPr>
            <a:xfrm>
              <a:off x="2160" y="2784"/>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MDR</a:t>
              </a:r>
            </a:p>
          </p:txBody>
        </p:sp>
      </p:grpSp>
      <p:grpSp>
        <p:nvGrpSpPr>
          <p:cNvPr id="3" name="Group 21"/>
          <p:cNvGrpSpPr/>
          <p:nvPr/>
        </p:nvGrpSpPr>
        <p:grpSpPr>
          <a:xfrm>
            <a:off x="4724400" y="2286000"/>
            <a:ext cx="3962400" cy="2819400"/>
            <a:chOff x="2976" y="1200"/>
            <a:chExt cx="2496" cy="1776"/>
          </a:xfrm>
        </p:grpSpPr>
        <p:sp>
          <p:nvSpPr>
            <p:cNvPr id="35861" name="Text Box 22"/>
            <p:cNvSpPr txBox="1"/>
            <p:nvPr/>
          </p:nvSpPr>
          <p:spPr>
            <a:xfrm>
              <a:off x="2976" y="1968"/>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CPU</a:t>
              </a:r>
            </a:p>
          </p:txBody>
        </p:sp>
        <p:sp>
          <p:nvSpPr>
            <p:cNvPr id="35862" name="Text Box 23"/>
            <p:cNvSpPr txBox="1"/>
            <p:nvPr/>
          </p:nvSpPr>
          <p:spPr>
            <a:xfrm>
              <a:off x="3648" y="1200"/>
              <a:ext cx="1392" cy="250"/>
            </a:xfrm>
            <a:prstGeom prst="rect">
              <a:avLst/>
            </a:prstGeom>
            <a:noFill/>
            <a:ln w="28575">
              <a:noFill/>
            </a:ln>
          </p:spPr>
          <p:txBody>
            <a:bodyPr anchor="t" anchorCtr="0">
              <a:spAutoFit/>
            </a:bodyPr>
            <a:lstStyle/>
            <a:p>
              <a:pPr>
                <a:spcBef>
                  <a:spcPct val="50000"/>
                </a:spcBef>
                <a:buClrTx/>
                <a:buFontTx/>
              </a:pPr>
              <a:r>
                <a:rPr lang="zh-CN" altLang="en-US" sz="2000" b="1" dirty="0">
                  <a:latin typeface="Times New Roman" panose="02020603050405020304" pitchFamily="18" charset="0"/>
                </a:rPr>
                <a:t>写操作（存操作）</a:t>
              </a:r>
            </a:p>
          </p:txBody>
        </p:sp>
        <p:sp>
          <p:nvSpPr>
            <p:cNvPr id="35863" name="AutoShape 24"/>
            <p:cNvSpPr/>
            <p:nvPr/>
          </p:nvSpPr>
          <p:spPr>
            <a:xfrm>
              <a:off x="3408" y="1680"/>
              <a:ext cx="192" cy="768"/>
            </a:xfrm>
            <a:prstGeom prst="leftBrace">
              <a:avLst>
                <a:gd name="adj1" fmla="val 33277"/>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35864" name="Text Box 25"/>
            <p:cNvSpPr txBox="1"/>
            <p:nvPr/>
          </p:nvSpPr>
          <p:spPr>
            <a:xfrm>
              <a:off x="3552" y="1680"/>
              <a:ext cx="624" cy="384"/>
            </a:xfrm>
            <a:prstGeom prst="rect">
              <a:avLst/>
            </a:prstGeom>
            <a:noFill/>
            <a:ln w="28575">
              <a:noFill/>
            </a:ln>
          </p:spPr>
          <p:txBody>
            <a:bodyPr lIns="0" tIns="0" rIns="0" bIns="0" anchor="t" anchorCtr="0">
              <a:spAutoFit/>
            </a:bodyPr>
            <a:lstStyle/>
            <a:p>
              <a:pPr>
                <a:spcBef>
                  <a:spcPct val="50000"/>
                </a:spcBef>
                <a:buClrTx/>
                <a:buFontTx/>
              </a:pPr>
              <a:r>
                <a:rPr lang="zh-CN" altLang="en-US" sz="2000" b="1" dirty="0">
                  <a:latin typeface="Times New Roman" panose="02020603050405020304" pitchFamily="18" charset="0"/>
                </a:rPr>
                <a:t>地址（</a:t>
              </a:r>
              <a:r>
                <a:rPr lang="en-US" altLang="zh-CN" sz="2000" b="1" dirty="0">
                  <a:latin typeface="Times New Roman" panose="02020603050405020304" pitchFamily="18" charset="0"/>
                </a:rPr>
                <a:t>MAR</a:t>
              </a:r>
              <a:r>
                <a:rPr lang="zh-CN" altLang="en-US" sz="2000" b="1" dirty="0">
                  <a:latin typeface="Times New Roman" panose="02020603050405020304" pitchFamily="18" charset="0"/>
                </a:rPr>
                <a:t>）</a:t>
              </a:r>
            </a:p>
          </p:txBody>
        </p:sp>
        <p:sp>
          <p:nvSpPr>
            <p:cNvPr id="35865" name="Line 26"/>
            <p:cNvSpPr/>
            <p:nvPr/>
          </p:nvSpPr>
          <p:spPr>
            <a:xfrm>
              <a:off x="4272" y="1872"/>
              <a:ext cx="576" cy="0"/>
            </a:xfrm>
            <a:prstGeom prst="line">
              <a:avLst/>
            </a:prstGeom>
            <a:ln w="28575" cap="flat" cmpd="sng">
              <a:solidFill>
                <a:schemeClr val="tx1"/>
              </a:solidFill>
              <a:prstDash val="solid"/>
              <a:round/>
              <a:headEnd type="none" w="med" len="med"/>
              <a:tailEnd type="triangle" w="med" len="med"/>
            </a:ln>
          </p:spPr>
        </p:sp>
        <p:sp>
          <p:nvSpPr>
            <p:cNvPr id="35866" name="Text Box 27"/>
            <p:cNvSpPr txBox="1"/>
            <p:nvPr/>
          </p:nvSpPr>
          <p:spPr>
            <a:xfrm>
              <a:off x="4320" y="1632"/>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AB</a:t>
              </a:r>
            </a:p>
          </p:txBody>
        </p:sp>
        <p:sp>
          <p:nvSpPr>
            <p:cNvPr id="35867" name="Text Box 28"/>
            <p:cNvSpPr txBox="1"/>
            <p:nvPr/>
          </p:nvSpPr>
          <p:spPr>
            <a:xfrm>
              <a:off x="4896" y="1776"/>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MEM</a:t>
              </a:r>
            </a:p>
          </p:txBody>
        </p:sp>
        <p:sp>
          <p:nvSpPr>
            <p:cNvPr id="35868" name="Text Box 29"/>
            <p:cNvSpPr txBox="1"/>
            <p:nvPr/>
          </p:nvSpPr>
          <p:spPr>
            <a:xfrm>
              <a:off x="3552" y="2160"/>
              <a:ext cx="864" cy="384"/>
            </a:xfrm>
            <a:prstGeom prst="rect">
              <a:avLst/>
            </a:prstGeom>
            <a:noFill/>
            <a:ln w="28575">
              <a:noFill/>
            </a:ln>
          </p:spPr>
          <p:txBody>
            <a:bodyPr lIns="0" tIns="0" rIns="0" bIns="0" anchor="t" anchorCtr="0">
              <a:spAutoFit/>
            </a:bodyPr>
            <a:lstStyle/>
            <a:p>
              <a:pPr>
                <a:spcBef>
                  <a:spcPct val="50000"/>
                </a:spcBef>
                <a:buClrTx/>
                <a:buFontTx/>
              </a:pPr>
              <a:r>
                <a:rPr lang="zh-CN" altLang="en-US" sz="2000" b="1" dirty="0">
                  <a:latin typeface="Times New Roman" panose="02020603050405020304" pitchFamily="18" charset="0"/>
                </a:rPr>
                <a:t>写命令（</a:t>
              </a:r>
              <a:r>
                <a:rPr lang="en-US" altLang="zh-CN" sz="2000" b="1" dirty="0">
                  <a:latin typeface="Times New Roman" panose="02020603050405020304" pitchFamily="18" charset="0"/>
                </a:rPr>
                <a:t>Write</a:t>
              </a:r>
              <a:r>
                <a:rPr lang="zh-CN" altLang="en-US" sz="2000" b="1" dirty="0">
                  <a:latin typeface="Times New Roman" panose="02020603050405020304" pitchFamily="18" charset="0"/>
                </a:rPr>
                <a:t>）</a:t>
              </a:r>
            </a:p>
          </p:txBody>
        </p:sp>
        <p:sp>
          <p:nvSpPr>
            <p:cNvPr id="35869" name="Line 30"/>
            <p:cNvSpPr/>
            <p:nvPr/>
          </p:nvSpPr>
          <p:spPr>
            <a:xfrm>
              <a:off x="4320" y="2352"/>
              <a:ext cx="576" cy="0"/>
            </a:xfrm>
            <a:prstGeom prst="line">
              <a:avLst/>
            </a:prstGeom>
            <a:ln w="28575" cap="flat" cmpd="sng">
              <a:solidFill>
                <a:schemeClr val="tx1"/>
              </a:solidFill>
              <a:prstDash val="solid"/>
              <a:round/>
              <a:headEnd type="none" w="med" len="med"/>
              <a:tailEnd type="triangle" w="med" len="med"/>
            </a:ln>
          </p:spPr>
        </p:sp>
        <p:sp>
          <p:nvSpPr>
            <p:cNvPr id="35870" name="Text Box 31"/>
            <p:cNvSpPr txBox="1"/>
            <p:nvPr/>
          </p:nvSpPr>
          <p:spPr>
            <a:xfrm>
              <a:off x="4368" y="2160"/>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CB</a:t>
              </a:r>
            </a:p>
          </p:txBody>
        </p:sp>
        <p:sp>
          <p:nvSpPr>
            <p:cNvPr id="35871" name="Text Box 32"/>
            <p:cNvSpPr txBox="1"/>
            <p:nvPr/>
          </p:nvSpPr>
          <p:spPr>
            <a:xfrm>
              <a:off x="4944" y="2256"/>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MEM</a:t>
              </a:r>
            </a:p>
          </p:txBody>
        </p:sp>
        <p:sp>
          <p:nvSpPr>
            <p:cNvPr id="35872" name="Text Box 33"/>
            <p:cNvSpPr txBox="1"/>
            <p:nvPr/>
          </p:nvSpPr>
          <p:spPr>
            <a:xfrm>
              <a:off x="2976" y="2688"/>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MEM</a:t>
              </a:r>
            </a:p>
          </p:txBody>
        </p:sp>
        <p:sp>
          <p:nvSpPr>
            <p:cNvPr id="35873" name="Text Box 34"/>
            <p:cNvSpPr txBox="1"/>
            <p:nvPr/>
          </p:nvSpPr>
          <p:spPr>
            <a:xfrm>
              <a:off x="4752" y="2592"/>
              <a:ext cx="720" cy="384"/>
            </a:xfrm>
            <a:prstGeom prst="rect">
              <a:avLst/>
            </a:prstGeom>
            <a:noFill/>
            <a:ln w="28575">
              <a:noFill/>
            </a:ln>
          </p:spPr>
          <p:txBody>
            <a:bodyPr lIns="0" tIns="0" rIns="0" bIns="0" anchor="t" anchorCtr="0">
              <a:spAutoFit/>
            </a:bodyPr>
            <a:lstStyle/>
            <a:p>
              <a:pPr>
                <a:spcBef>
                  <a:spcPct val="50000"/>
                </a:spcBef>
                <a:buClrTx/>
                <a:buFontTx/>
              </a:pPr>
              <a:r>
                <a:rPr lang="zh-CN" altLang="en-US" sz="2000" b="1" dirty="0">
                  <a:latin typeface="Times New Roman" panose="02020603050405020304" pitchFamily="18" charset="0"/>
                </a:rPr>
                <a:t>存储单元</a:t>
              </a:r>
              <a:r>
                <a:rPr lang="en-US" altLang="zh-CN" sz="2000" b="1" dirty="0">
                  <a:latin typeface="Times New Roman" panose="02020603050405020304" pitchFamily="18" charset="0"/>
                </a:rPr>
                <a:t>M</a:t>
              </a:r>
            </a:p>
          </p:txBody>
        </p:sp>
        <p:sp>
          <p:nvSpPr>
            <p:cNvPr id="35874" name="Line 35"/>
            <p:cNvSpPr/>
            <p:nvPr/>
          </p:nvSpPr>
          <p:spPr>
            <a:xfrm>
              <a:off x="4176" y="2784"/>
              <a:ext cx="528" cy="0"/>
            </a:xfrm>
            <a:prstGeom prst="line">
              <a:avLst/>
            </a:prstGeom>
            <a:ln w="28575" cap="flat" cmpd="sng">
              <a:solidFill>
                <a:schemeClr val="tx1"/>
              </a:solidFill>
              <a:prstDash val="solid"/>
              <a:round/>
              <a:headEnd type="none" w="med" len="med"/>
              <a:tailEnd type="triangle" w="med" len="med"/>
            </a:ln>
          </p:spPr>
        </p:sp>
        <p:sp>
          <p:nvSpPr>
            <p:cNvPr id="35875" name="Text Box 36"/>
            <p:cNvSpPr txBox="1"/>
            <p:nvPr/>
          </p:nvSpPr>
          <p:spPr>
            <a:xfrm>
              <a:off x="4224" y="2544"/>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DB</a:t>
              </a:r>
            </a:p>
          </p:txBody>
        </p:sp>
        <p:sp>
          <p:nvSpPr>
            <p:cNvPr id="35876" name="Text Box 37"/>
            <p:cNvSpPr txBox="1"/>
            <p:nvPr/>
          </p:nvSpPr>
          <p:spPr>
            <a:xfrm>
              <a:off x="3648" y="2688"/>
              <a:ext cx="432" cy="192"/>
            </a:xfrm>
            <a:prstGeom prst="rect">
              <a:avLst/>
            </a:prstGeom>
            <a:noFill/>
            <a:ln w="28575">
              <a:noFill/>
            </a:ln>
          </p:spPr>
          <p:txBody>
            <a:bodyPr lIns="0" tIns="0" rIns="0" bIns="0" anchor="t" anchorCtr="0">
              <a:spAutoFit/>
            </a:bodyPr>
            <a:lstStyle/>
            <a:p>
              <a:pPr>
                <a:spcBef>
                  <a:spcPct val="50000"/>
                </a:spcBef>
                <a:buClrTx/>
                <a:buFontTx/>
              </a:pPr>
              <a:r>
                <a:rPr lang="en-US" altLang="zh-CN" sz="2000" b="1" dirty="0">
                  <a:latin typeface="Times New Roman" panose="02020603050405020304" pitchFamily="18" charset="0"/>
                </a:rPr>
                <a:t>MDR</a:t>
              </a:r>
            </a:p>
          </p:txBody>
        </p:sp>
      </p:grpSp>
      <p:sp>
        <p:nvSpPr>
          <p:cNvPr id="35877" name="Line 38"/>
          <p:cNvSpPr/>
          <p:nvPr/>
        </p:nvSpPr>
        <p:spPr>
          <a:xfrm>
            <a:off x="4572000" y="2286000"/>
            <a:ext cx="0" cy="3810000"/>
          </a:xfrm>
          <a:prstGeom prst="line">
            <a:avLst/>
          </a:prstGeom>
          <a:ln w="28575" cap="flat" cmpd="sng">
            <a:solidFill>
              <a:schemeClr val="tx1"/>
            </a:solidFill>
            <a:prstDash val="lgDashDot"/>
            <a:round/>
            <a:headEnd type="none" w="med" len="med"/>
            <a:tailEnd type="none" w="med" len="med"/>
          </a:ln>
        </p:spPr>
      </p:sp>
      <p:sp>
        <p:nvSpPr>
          <p:cNvPr id="4"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10B89C2-60EE-4727-B7D8-3309948DB270}"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57</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nchor="ctr" anchorCtr="0"/>
          <a:lstStyle/>
          <a:p>
            <a:r>
              <a:rPr kumimoji="1" lang="zh-CN" altLang="en-US" b="1" kern="1200" dirty="0">
                <a:latin typeface="Times New Roman" panose="02020603050405020304" pitchFamily="18" charset="0"/>
                <a:ea typeface="微软雅黑" panose="020B0503020204020204" pitchFamily="34" charset="-122"/>
                <a:cs typeface="+mj-cs"/>
              </a:rPr>
              <a:t>存储器的层次结构</a:t>
            </a:r>
            <a:endParaRPr kumimoji="1" lang="zh-CN" altLang="en-US" kern="1200">
              <a:latin typeface="微软雅黑" panose="020B0503020204020204" pitchFamily="34" charset="-122"/>
              <a:ea typeface="微软雅黑" panose="020B0503020204020204" pitchFamily="34" charset="-122"/>
              <a:cs typeface="+mj-cs"/>
            </a:endParaRPr>
          </a:p>
        </p:txBody>
      </p:sp>
      <p:sp>
        <p:nvSpPr>
          <p:cNvPr id="31748" name="Text Box 4"/>
          <p:cNvSpPr txBox="1"/>
          <p:nvPr/>
        </p:nvSpPr>
        <p:spPr>
          <a:xfrm>
            <a:off x="8001000" y="2693988"/>
            <a:ext cx="490538" cy="457200"/>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高</a:t>
            </a:r>
          </a:p>
        </p:txBody>
      </p:sp>
      <p:grpSp>
        <p:nvGrpSpPr>
          <p:cNvPr id="4" name="Group 65"/>
          <p:cNvGrpSpPr/>
          <p:nvPr/>
        </p:nvGrpSpPr>
        <p:grpSpPr>
          <a:xfrm>
            <a:off x="8001000" y="3346450"/>
            <a:ext cx="490538" cy="2566988"/>
            <a:chOff x="5040" y="2108"/>
            <a:chExt cx="309" cy="1617"/>
          </a:xfrm>
        </p:grpSpPr>
        <p:sp>
          <p:nvSpPr>
            <p:cNvPr id="55300" name="Text Box 3"/>
            <p:cNvSpPr txBox="1"/>
            <p:nvPr/>
          </p:nvSpPr>
          <p:spPr>
            <a:xfrm>
              <a:off x="5040" y="3437"/>
              <a:ext cx="309" cy="288"/>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低</a:t>
              </a:r>
            </a:p>
          </p:txBody>
        </p:sp>
        <p:sp>
          <p:nvSpPr>
            <p:cNvPr id="55301" name="Line 5"/>
            <p:cNvSpPr/>
            <p:nvPr/>
          </p:nvSpPr>
          <p:spPr>
            <a:xfrm>
              <a:off x="5220" y="2108"/>
              <a:ext cx="0" cy="1264"/>
            </a:xfrm>
            <a:prstGeom prst="line">
              <a:avLst/>
            </a:prstGeom>
            <a:ln w="38100" cap="flat" cmpd="sng">
              <a:solidFill>
                <a:schemeClr val="tx1"/>
              </a:solidFill>
              <a:prstDash val="solid"/>
              <a:round/>
              <a:headEnd type="none" w="med" len="med"/>
              <a:tailEnd type="stealth" w="med" len="med"/>
            </a:ln>
          </p:spPr>
        </p:sp>
      </p:grpSp>
      <p:sp>
        <p:nvSpPr>
          <p:cNvPr id="31752" name="Text Box 8"/>
          <p:cNvSpPr txBox="1"/>
          <p:nvPr/>
        </p:nvSpPr>
        <p:spPr>
          <a:xfrm>
            <a:off x="6945313" y="2693988"/>
            <a:ext cx="490537" cy="457200"/>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小</a:t>
            </a:r>
          </a:p>
        </p:txBody>
      </p:sp>
      <p:grpSp>
        <p:nvGrpSpPr>
          <p:cNvPr id="5" name="Group 64"/>
          <p:cNvGrpSpPr/>
          <p:nvPr/>
        </p:nvGrpSpPr>
        <p:grpSpPr>
          <a:xfrm>
            <a:off x="6945313" y="3346450"/>
            <a:ext cx="490537" cy="2566988"/>
            <a:chOff x="4375" y="2108"/>
            <a:chExt cx="309" cy="1617"/>
          </a:xfrm>
        </p:grpSpPr>
        <p:sp>
          <p:nvSpPr>
            <p:cNvPr id="55304" name="Text Box 9"/>
            <p:cNvSpPr txBox="1"/>
            <p:nvPr/>
          </p:nvSpPr>
          <p:spPr>
            <a:xfrm>
              <a:off x="4375" y="3437"/>
              <a:ext cx="309" cy="288"/>
            </a:xfrm>
            <a:prstGeom prst="rect">
              <a:avLst/>
            </a:prstGeom>
            <a:noFill/>
            <a:ln w="9525">
              <a:noFill/>
            </a:ln>
          </p:spPr>
          <p:txBody>
            <a:bodyPr anchor="t" anchorCtr="0">
              <a:spAutoFit/>
            </a:bodyPr>
            <a:lstStyle/>
            <a:p>
              <a:r>
                <a:rPr lang="zh-CN" altLang="en-US" b="1" dirty="0">
                  <a:latin typeface="Times New Roman" panose="02020603050405020304" pitchFamily="18" charset="0"/>
                </a:rPr>
                <a:t>大</a:t>
              </a:r>
            </a:p>
          </p:txBody>
        </p:sp>
        <p:sp>
          <p:nvSpPr>
            <p:cNvPr id="55305" name="Line 10"/>
            <p:cNvSpPr/>
            <p:nvPr/>
          </p:nvSpPr>
          <p:spPr>
            <a:xfrm>
              <a:off x="4548" y="2108"/>
              <a:ext cx="0" cy="1264"/>
            </a:xfrm>
            <a:prstGeom prst="line">
              <a:avLst/>
            </a:prstGeom>
            <a:ln w="38100" cap="flat" cmpd="sng">
              <a:solidFill>
                <a:schemeClr val="tx1"/>
              </a:solidFill>
              <a:prstDash val="solid"/>
              <a:round/>
              <a:headEnd type="none" w="med" len="med"/>
              <a:tailEnd type="stealth" w="med" len="med"/>
            </a:ln>
          </p:spPr>
        </p:sp>
      </p:grpSp>
      <p:sp>
        <p:nvSpPr>
          <p:cNvPr id="31756" name="Text Box 12"/>
          <p:cNvSpPr txBox="1"/>
          <p:nvPr/>
        </p:nvSpPr>
        <p:spPr>
          <a:xfrm>
            <a:off x="5889625" y="2693988"/>
            <a:ext cx="490538" cy="457200"/>
          </a:xfrm>
          <a:prstGeom prst="rect">
            <a:avLst/>
          </a:prstGeom>
          <a:noFill/>
          <a:ln w="9525">
            <a:noFill/>
          </a:ln>
        </p:spPr>
        <p:txBody>
          <a:bodyPr anchor="t" anchorCtr="0">
            <a:spAutoFit/>
          </a:bodyPr>
          <a:lstStyle/>
          <a:p>
            <a:r>
              <a:rPr lang="zh-CN" altLang="en-US" b="1" dirty="0">
                <a:latin typeface="Times New Roman" panose="02020603050405020304" pitchFamily="18" charset="0"/>
              </a:rPr>
              <a:t>快</a:t>
            </a:r>
          </a:p>
        </p:txBody>
      </p:sp>
      <p:grpSp>
        <p:nvGrpSpPr>
          <p:cNvPr id="6" name="Group 63"/>
          <p:cNvGrpSpPr/>
          <p:nvPr/>
        </p:nvGrpSpPr>
        <p:grpSpPr>
          <a:xfrm>
            <a:off x="5889625" y="3346450"/>
            <a:ext cx="490538" cy="2566988"/>
            <a:chOff x="3710" y="2108"/>
            <a:chExt cx="309" cy="1617"/>
          </a:xfrm>
        </p:grpSpPr>
        <p:sp>
          <p:nvSpPr>
            <p:cNvPr id="55308" name="Text Box 13"/>
            <p:cNvSpPr txBox="1"/>
            <p:nvPr/>
          </p:nvSpPr>
          <p:spPr>
            <a:xfrm>
              <a:off x="3710" y="3437"/>
              <a:ext cx="309" cy="288"/>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慢</a:t>
              </a:r>
            </a:p>
          </p:txBody>
        </p:sp>
        <p:sp>
          <p:nvSpPr>
            <p:cNvPr id="55309" name="Line 14"/>
            <p:cNvSpPr/>
            <p:nvPr/>
          </p:nvSpPr>
          <p:spPr>
            <a:xfrm>
              <a:off x="3852" y="2108"/>
              <a:ext cx="0" cy="1264"/>
            </a:xfrm>
            <a:prstGeom prst="line">
              <a:avLst/>
            </a:prstGeom>
            <a:ln w="38100" cap="flat" cmpd="sng">
              <a:solidFill>
                <a:schemeClr val="tx1"/>
              </a:solidFill>
              <a:prstDash val="solid"/>
              <a:round/>
              <a:headEnd type="none" w="med" len="med"/>
              <a:tailEnd type="stealth" w="med" len="med"/>
            </a:ln>
          </p:spPr>
        </p:sp>
      </p:grpSp>
      <p:grpSp>
        <p:nvGrpSpPr>
          <p:cNvPr id="7" name="Group 15"/>
          <p:cNvGrpSpPr/>
          <p:nvPr/>
        </p:nvGrpSpPr>
        <p:grpSpPr>
          <a:xfrm>
            <a:off x="4235450" y="4543425"/>
            <a:ext cx="1284288" cy="1287463"/>
            <a:chOff x="2668" y="2862"/>
            <a:chExt cx="809" cy="811"/>
          </a:xfrm>
        </p:grpSpPr>
        <p:sp>
          <p:nvSpPr>
            <p:cNvPr id="55311" name="Text Box 16"/>
            <p:cNvSpPr txBox="1"/>
            <p:nvPr/>
          </p:nvSpPr>
          <p:spPr>
            <a:xfrm>
              <a:off x="3026" y="3063"/>
              <a:ext cx="346" cy="480"/>
            </a:xfrm>
            <a:prstGeom prst="rect">
              <a:avLst/>
            </a:prstGeom>
            <a:noFill/>
            <a:ln w="9525" cap="flat" cmpd="sng">
              <a:solidFill>
                <a:srgbClr val="C00000"/>
              </a:solidFill>
              <a:prstDash val="solid"/>
              <a:round/>
              <a:headEnd type="none" w="med" len="med"/>
              <a:tailEnd type="none" w="med" len="med"/>
            </a:ln>
          </p:spPr>
          <p:txBody>
            <a:bodyPr vert="eaVert" anchor="t" anchorCtr="0">
              <a:spAutoFit/>
            </a:bodyPr>
            <a:lstStyle/>
            <a:p>
              <a:r>
                <a:rPr lang="zh-CN" altLang="en-US" b="1" dirty="0">
                  <a:latin typeface="Times New Roman" panose="02020603050405020304" pitchFamily="18" charset="0"/>
                </a:rPr>
                <a:t>辅存</a:t>
              </a:r>
            </a:p>
          </p:txBody>
        </p:sp>
        <p:sp>
          <p:nvSpPr>
            <p:cNvPr id="55312" name="Line 17"/>
            <p:cNvSpPr/>
            <p:nvPr/>
          </p:nvSpPr>
          <p:spPr>
            <a:xfrm rot="10800000">
              <a:off x="3180" y="2862"/>
              <a:ext cx="0" cy="204"/>
            </a:xfrm>
            <a:prstGeom prst="line">
              <a:avLst/>
            </a:prstGeom>
            <a:ln w="38100" cap="flat" cmpd="sng">
              <a:solidFill>
                <a:srgbClr val="C00000"/>
              </a:solidFill>
              <a:prstDash val="solid"/>
              <a:round/>
              <a:headEnd type="none" w="med" len="med"/>
              <a:tailEnd type="stealth" w="sm" len="sm"/>
            </a:ln>
          </p:spPr>
        </p:sp>
        <p:sp>
          <p:nvSpPr>
            <p:cNvPr id="55313" name="Line 18"/>
            <p:cNvSpPr/>
            <p:nvPr/>
          </p:nvSpPr>
          <p:spPr>
            <a:xfrm>
              <a:off x="3180" y="3483"/>
              <a:ext cx="0" cy="179"/>
            </a:xfrm>
            <a:prstGeom prst="line">
              <a:avLst/>
            </a:prstGeom>
            <a:ln w="38100" cap="flat" cmpd="sng">
              <a:solidFill>
                <a:srgbClr val="C00000"/>
              </a:solidFill>
              <a:prstDash val="solid"/>
              <a:round/>
              <a:headEnd type="none" w="med" len="med"/>
              <a:tailEnd type="stealth" w="sm" len="sm"/>
            </a:ln>
          </p:spPr>
        </p:sp>
        <p:sp>
          <p:nvSpPr>
            <p:cNvPr id="55314" name="Freeform 19"/>
            <p:cNvSpPr/>
            <p:nvPr/>
          </p:nvSpPr>
          <p:spPr>
            <a:xfrm>
              <a:off x="2668" y="3672"/>
              <a:ext cx="809" cy="1"/>
            </a:xfrm>
            <a:custGeom>
              <a:avLst/>
              <a:gdLst/>
              <a:ahLst/>
              <a:cxnLst>
                <a:cxn ang="0">
                  <a:pos x="0" y="0"/>
                </a:cxn>
                <a:cxn ang="0">
                  <a:pos x="809" y="0"/>
                </a:cxn>
              </a:cxnLst>
              <a:rect l="0" t="0" r="0" b="0"/>
              <a:pathLst>
                <a:path w="809" h="1">
                  <a:moveTo>
                    <a:pt x="0" y="0"/>
                  </a:moveTo>
                  <a:lnTo>
                    <a:pt x="809" y="0"/>
                  </a:lnTo>
                </a:path>
              </a:pathLst>
            </a:custGeom>
            <a:noFill/>
            <a:ln w="38100" cap="flat" cmpd="sng">
              <a:solidFill>
                <a:srgbClr val="C00000"/>
              </a:solidFill>
              <a:prstDash val="solid"/>
              <a:round/>
              <a:headEnd type="none" w="med" len="med"/>
              <a:tailEnd type="none" w="med" len="med"/>
            </a:ln>
          </p:spPr>
          <p:txBody>
            <a:bodyPr/>
            <a:lstStyle/>
            <a:p>
              <a:endParaRPr lang="zh-CN" altLang="en-US"/>
            </a:p>
          </p:txBody>
        </p:sp>
      </p:grpSp>
      <p:grpSp>
        <p:nvGrpSpPr>
          <p:cNvPr id="8" name="Group 66"/>
          <p:cNvGrpSpPr/>
          <p:nvPr/>
        </p:nvGrpSpPr>
        <p:grpSpPr>
          <a:xfrm>
            <a:off x="490538" y="2519363"/>
            <a:ext cx="3810000" cy="3330575"/>
            <a:chOff x="309" y="1587"/>
            <a:chExt cx="2400" cy="2098"/>
          </a:xfrm>
        </p:grpSpPr>
        <p:sp>
          <p:nvSpPr>
            <p:cNvPr id="55316" name="Freeform 22"/>
            <p:cNvSpPr/>
            <p:nvPr/>
          </p:nvSpPr>
          <p:spPr>
            <a:xfrm>
              <a:off x="618" y="3141"/>
              <a:ext cx="1785" cy="1"/>
            </a:xfrm>
            <a:custGeom>
              <a:avLst/>
              <a:gdLst/>
              <a:ahLst/>
              <a:cxnLst>
                <a:cxn ang="0">
                  <a:pos x="0" y="0"/>
                </a:cxn>
                <a:cxn ang="0">
                  <a:pos x="1785" y="0"/>
                </a:cxn>
              </a:cxnLst>
              <a:rect l="0" t="0" r="0" b="0"/>
              <a:pathLst>
                <a:path w="1785" h="1">
                  <a:moveTo>
                    <a:pt x="0" y="0"/>
                  </a:moveTo>
                  <a:lnTo>
                    <a:pt x="1785" y="0"/>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55317" name="Freeform 23"/>
            <p:cNvSpPr/>
            <p:nvPr/>
          </p:nvSpPr>
          <p:spPr>
            <a:xfrm>
              <a:off x="777" y="2871"/>
              <a:ext cx="1464" cy="1"/>
            </a:xfrm>
            <a:custGeom>
              <a:avLst/>
              <a:gdLst/>
              <a:ahLst/>
              <a:cxnLst>
                <a:cxn ang="0">
                  <a:pos x="0" y="0"/>
                </a:cxn>
                <a:cxn ang="0">
                  <a:pos x="1464" y="0"/>
                </a:cxn>
              </a:cxnLst>
              <a:rect l="0" t="0" r="0" b="0"/>
              <a:pathLst>
                <a:path w="1464" h="1">
                  <a:moveTo>
                    <a:pt x="0" y="0"/>
                  </a:moveTo>
                  <a:lnTo>
                    <a:pt x="1464" y="0"/>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55318" name="Freeform 24"/>
            <p:cNvSpPr/>
            <p:nvPr/>
          </p:nvSpPr>
          <p:spPr>
            <a:xfrm>
              <a:off x="1065" y="2352"/>
              <a:ext cx="876" cy="3"/>
            </a:xfrm>
            <a:custGeom>
              <a:avLst/>
              <a:gdLst/>
              <a:ahLst/>
              <a:cxnLst>
                <a:cxn ang="0">
                  <a:pos x="0" y="0"/>
                </a:cxn>
                <a:cxn ang="0">
                  <a:pos x="876" y="3"/>
                </a:cxn>
              </a:cxnLst>
              <a:rect l="0" t="0" r="0" b="0"/>
              <a:pathLst>
                <a:path w="876" h="3">
                  <a:moveTo>
                    <a:pt x="0" y="0"/>
                  </a:moveTo>
                  <a:lnTo>
                    <a:pt x="876" y="3"/>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55319" name="Text Box 25"/>
            <p:cNvSpPr txBox="1"/>
            <p:nvPr/>
          </p:nvSpPr>
          <p:spPr>
            <a:xfrm>
              <a:off x="1148" y="2081"/>
              <a:ext cx="695" cy="288"/>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寄存器</a:t>
              </a:r>
            </a:p>
          </p:txBody>
        </p:sp>
        <p:sp>
          <p:nvSpPr>
            <p:cNvPr id="55320" name="Text Box 26"/>
            <p:cNvSpPr txBox="1"/>
            <p:nvPr/>
          </p:nvSpPr>
          <p:spPr>
            <a:xfrm>
              <a:off x="1244" y="2333"/>
              <a:ext cx="502" cy="288"/>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缓存</a:t>
              </a:r>
            </a:p>
          </p:txBody>
        </p:sp>
        <p:sp>
          <p:nvSpPr>
            <p:cNvPr id="55321" name="Text Box 27"/>
            <p:cNvSpPr txBox="1"/>
            <p:nvPr/>
          </p:nvSpPr>
          <p:spPr>
            <a:xfrm>
              <a:off x="1244" y="2593"/>
              <a:ext cx="502" cy="288"/>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主存</a:t>
              </a:r>
            </a:p>
          </p:txBody>
        </p:sp>
        <p:sp>
          <p:nvSpPr>
            <p:cNvPr id="55322" name="Text Box 28"/>
            <p:cNvSpPr txBox="1"/>
            <p:nvPr/>
          </p:nvSpPr>
          <p:spPr>
            <a:xfrm>
              <a:off x="1244" y="2861"/>
              <a:ext cx="502" cy="288"/>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磁盘</a:t>
              </a:r>
            </a:p>
          </p:txBody>
        </p:sp>
        <p:sp>
          <p:nvSpPr>
            <p:cNvPr id="55323" name="Text Box 29"/>
            <p:cNvSpPr txBox="1"/>
            <p:nvPr/>
          </p:nvSpPr>
          <p:spPr>
            <a:xfrm>
              <a:off x="1244" y="3141"/>
              <a:ext cx="502" cy="288"/>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光盘</a:t>
              </a:r>
            </a:p>
          </p:txBody>
        </p:sp>
        <p:sp>
          <p:nvSpPr>
            <p:cNvPr id="55324" name="Text Box 30"/>
            <p:cNvSpPr txBox="1"/>
            <p:nvPr/>
          </p:nvSpPr>
          <p:spPr>
            <a:xfrm>
              <a:off x="1244" y="3397"/>
              <a:ext cx="502" cy="288"/>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磁带</a:t>
              </a:r>
            </a:p>
          </p:txBody>
        </p:sp>
        <p:sp>
          <p:nvSpPr>
            <p:cNvPr id="55325" name="Freeform 31"/>
            <p:cNvSpPr/>
            <p:nvPr/>
          </p:nvSpPr>
          <p:spPr>
            <a:xfrm>
              <a:off x="309" y="3672"/>
              <a:ext cx="2397" cy="1"/>
            </a:xfrm>
            <a:custGeom>
              <a:avLst/>
              <a:gdLst/>
              <a:ahLst/>
              <a:cxnLst>
                <a:cxn ang="0">
                  <a:pos x="0" y="0"/>
                </a:cxn>
                <a:cxn ang="0">
                  <a:pos x="2397" y="0"/>
                </a:cxn>
              </a:cxnLst>
              <a:rect l="0" t="0" r="0" b="0"/>
              <a:pathLst>
                <a:path w="2397" h="1">
                  <a:moveTo>
                    <a:pt x="0" y="0"/>
                  </a:moveTo>
                  <a:lnTo>
                    <a:pt x="2397" y="0"/>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55326" name="Freeform 32"/>
            <p:cNvSpPr/>
            <p:nvPr/>
          </p:nvSpPr>
          <p:spPr>
            <a:xfrm>
              <a:off x="1512" y="1599"/>
              <a:ext cx="1197" cy="2073"/>
            </a:xfrm>
            <a:custGeom>
              <a:avLst/>
              <a:gdLst/>
              <a:ahLst/>
              <a:cxnLst>
                <a:cxn ang="0">
                  <a:pos x="0" y="0"/>
                </a:cxn>
                <a:cxn ang="0">
                  <a:pos x="1197" y="2073"/>
                </a:cxn>
              </a:cxnLst>
              <a:rect l="0" t="0" r="0" b="0"/>
              <a:pathLst>
                <a:path w="1197" h="2073">
                  <a:moveTo>
                    <a:pt x="0" y="0"/>
                  </a:moveTo>
                  <a:lnTo>
                    <a:pt x="1197" y="2073"/>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55327" name="Freeform 33"/>
            <p:cNvSpPr/>
            <p:nvPr/>
          </p:nvSpPr>
          <p:spPr>
            <a:xfrm>
              <a:off x="456" y="3417"/>
              <a:ext cx="2103" cy="3"/>
            </a:xfrm>
            <a:custGeom>
              <a:avLst/>
              <a:gdLst/>
              <a:ahLst/>
              <a:cxnLst>
                <a:cxn ang="0">
                  <a:pos x="0" y="0"/>
                </a:cxn>
                <a:cxn ang="0">
                  <a:pos x="2103" y="3"/>
                </a:cxn>
              </a:cxnLst>
              <a:rect l="0" t="0" r="0" b="0"/>
              <a:pathLst>
                <a:path w="2103" h="3">
                  <a:moveTo>
                    <a:pt x="0" y="0"/>
                  </a:moveTo>
                  <a:lnTo>
                    <a:pt x="2103" y="3"/>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55328" name="Freeform 34"/>
            <p:cNvSpPr/>
            <p:nvPr/>
          </p:nvSpPr>
          <p:spPr>
            <a:xfrm>
              <a:off x="912" y="2625"/>
              <a:ext cx="1191" cy="1"/>
            </a:xfrm>
            <a:custGeom>
              <a:avLst/>
              <a:gdLst/>
              <a:ahLst/>
              <a:cxnLst>
                <a:cxn ang="0">
                  <a:pos x="0" y="0"/>
                </a:cxn>
                <a:cxn ang="0">
                  <a:pos x="1191" y="0"/>
                </a:cxn>
              </a:cxnLst>
              <a:rect l="0" t="0" r="0" b="0"/>
              <a:pathLst>
                <a:path w="1191" h="1">
                  <a:moveTo>
                    <a:pt x="0" y="0"/>
                  </a:moveTo>
                  <a:lnTo>
                    <a:pt x="1191" y="0"/>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sp>
          <p:nvSpPr>
            <p:cNvPr id="55329" name="Text Box 35"/>
            <p:cNvSpPr txBox="1"/>
            <p:nvPr/>
          </p:nvSpPr>
          <p:spPr>
            <a:xfrm>
              <a:off x="1244" y="3141"/>
              <a:ext cx="502" cy="288"/>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光盘</a:t>
              </a:r>
            </a:p>
          </p:txBody>
        </p:sp>
        <p:sp>
          <p:nvSpPr>
            <p:cNvPr id="55330" name="Text Box 36"/>
            <p:cNvSpPr txBox="1"/>
            <p:nvPr/>
          </p:nvSpPr>
          <p:spPr>
            <a:xfrm>
              <a:off x="1244" y="3397"/>
              <a:ext cx="502" cy="288"/>
            </a:xfrm>
            <a:prstGeom prst="rect">
              <a:avLst/>
            </a:prstGeom>
            <a:noFill/>
            <a:ln w="9525">
              <a:noFill/>
            </a:ln>
          </p:spPr>
          <p:txBody>
            <a:bodyPr wrap="none" anchor="t" anchorCtr="0">
              <a:spAutoFit/>
            </a:bodyPr>
            <a:lstStyle/>
            <a:p>
              <a:r>
                <a:rPr lang="zh-CN" altLang="en-US" b="1" dirty="0">
                  <a:latin typeface="Times New Roman" panose="02020603050405020304" pitchFamily="18" charset="0"/>
                </a:rPr>
                <a:t>磁带</a:t>
              </a:r>
            </a:p>
          </p:txBody>
        </p:sp>
        <p:sp>
          <p:nvSpPr>
            <p:cNvPr id="55331" name="Freeform 37"/>
            <p:cNvSpPr/>
            <p:nvPr/>
          </p:nvSpPr>
          <p:spPr>
            <a:xfrm>
              <a:off x="309" y="1587"/>
              <a:ext cx="1203" cy="2085"/>
            </a:xfrm>
            <a:custGeom>
              <a:avLst/>
              <a:gdLst/>
              <a:ahLst/>
              <a:cxnLst>
                <a:cxn ang="0">
                  <a:pos x="1203" y="0"/>
                </a:cxn>
                <a:cxn ang="0">
                  <a:pos x="0" y="2085"/>
                </a:cxn>
              </a:cxnLst>
              <a:rect l="0" t="0" r="0" b="0"/>
              <a:pathLst>
                <a:path w="1203" h="2085">
                  <a:moveTo>
                    <a:pt x="1203" y="0"/>
                  </a:moveTo>
                  <a:lnTo>
                    <a:pt x="0" y="2085"/>
                  </a:lnTo>
                </a:path>
              </a:pathLst>
            </a:custGeom>
            <a:noFill/>
            <a:ln w="38100" cap="flat" cmpd="sng">
              <a:solidFill>
                <a:schemeClr val="tx1"/>
              </a:solidFill>
              <a:prstDash val="solid"/>
              <a:round/>
              <a:headEnd type="none" w="med" len="med"/>
              <a:tailEnd type="none" w="med" len="med"/>
            </a:ln>
          </p:spPr>
          <p:txBody>
            <a:bodyPr/>
            <a:lstStyle/>
            <a:p>
              <a:endParaRPr lang="zh-CN" altLang="en-US"/>
            </a:p>
          </p:txBody>
        </p:sp>
      </p:grpSp>
      <p:grpSp>
        <p:nvGrpSpPr>
          <p:cNvPr id="9" name="Group 38"/>
          <p:cNvGrpSpPr/>
          <p:nvPr/>
        </p:nvGrpSpPr>
        <p:grpSpPr>
          <a:xfrm>
            <a:off x="5654675" y="1981200"/>
            <a:ext cx="3392488" cy="541338"/>
            <a:chOff x="3562" y="1248"/>
            <a:chExt cx="2137" cy="341"/>
          </a:xfrm>
        </p:grpSpPr>
        <p:sp>
          <p:nvSpPr>
            <p:cNvPr id="55333" name="Text Box 39"/>
            <p:cNvSpPr txBox="1"/>
            <p:nvPr/>
          </p:nvSpPr>
          <p:spPr>
            <a:xfrm>
              <a:off x="3562" y="1261"/>
              <a:ext cx="566" cy="327"/>
            </a:xfrm>
            <a:prstGeom prst="rect">
              <a:avLst/>
            </a:prstGeom>
            <a:noFill/>
            <a:ln w="9525">
              <a:noFill/>
            </a:ln>
          </p:spPr>
          <p:txBody>
            <a:bodyPr wrap="none" anchor="t" anchorCtr="0">
              <a:spAutoFit/>
            </a:bodyPr>
            <a:lstStyle/>
            <a:p>
              <a:r>
                <a:rPr lang="zh-CN" altLang="en-US" sz="2800" b="1" dirty="0">
                  <a:solidFill>
                    <a:srgbClr val="FF0000"/>
                  </a:solidFill>
                  <a:latin typeface="Times New Roman" panose="02020603050405020304" pitchFamily="18" charset="0"/>
                </a:rPr>
                <a:t>速度</a:t>
              </a:r>
            </a:p>
          </p:txBody>
        </p:sp>
        <p:sp>
          <p:nvSpPr>
            <p:cNvPr id="55334" name="Text Box 40"/>
            <p:cNvSpPr txBox="1"/>
            <p:nvPr/>
          </p:nvSpPr>
          <p:spPr>
            <a:xfrm>
              <a:off x="4206" y="1261"/>
              <a:ext cx="566" cy="327"/>
            </a:xfrm>
            <a:prstGeom prst="rect">
              <a:avLst/>
            </a:prstGeom>
            <a:noFill/>
            <a:ln w="9525">
              <a:noFill/>
            </a:ln>
          </p:spPr>
          <p:txBody>
            <a:bodyPr wrap="none" anchor="t" anchorCtr="0">
              <a:spAutoFit/>
            </a:bodyPr>
            <a:lstStyle/>
            <a:p>
              <a:r>
                <a:rPr lang="zh-CN" altLang="en-US" sz="2800" b="1" dirty="0">
                  <a:solidFill>
                    <a:srgbClr val="FF0000"/>
                  </a:solidFill>
                  <a:latin typeface="Times New Roman" panose="02020603050405020304" pitchFamily="18" charset="0"/>
                </a:rPr>
                <a:t>容量</a:t>
              </a:r>
            </a:p>
          </p:txBody>
        </p:sp>
        <p:sp>
          <p:nvSpPr>
            <p:cNvPr id="55335" name="Text Box 41"/>
            <p:cNvSpPr txBox="1"/>
            <p:nvPr/>
          </p:nvSpPr>
          <p:spPr>
            <a:xfrm>
              <a:off x="4796" y="1262"/>
              <a:ext cx="903" cy="327"/>
            </a:xfrm>
            <a:prstGeom prst="rect">
              <a:avLst/>
            </a:prstGeom>
            <a:noFill/>
            <a:ln w="9525">
              <a:noFill/>
            </a:ln>
          </p:spPr>
          <p:txBody>
            <a:bodyPr wrap="none" anchor="t" anchorCtr="0">
              <a:spAutoFit/>
            </a:bodyPr>
            <a:lstStyle/>
            <a:p>
              <a:r>
                <a:rPr lang="zh-CN" altLang="en-US" sz="2800" b="1" dirty="0">
                  <a:solidFill>
                    <a:srgbClr val="FF0000"/>
                  </a:solidFill>
                  <a:latin typeface="Times New Roman" panose="02020603050405020304" pitchFamily="18" charset="0"/>
                </a:rPr>
                <a:t>价格  位</a:t>
              </a:r>
            </a:p>
          </p:txBody>
        </p:sp>
        <p:sp>
          <p:nvSpPr>
            <p:cNvPr id="55336" name="Text Box 42"/>
            <p:cNvSpPr txBox="1"/>
            <p:nvPr/>
          </p:nvSpPr>
          <p:spPr>
            <a:xfrm>
              <a:off x="5199" y="1248"/>
              <a:ext cx="341" cy="327"/>
            </a:xfrm>
            <a:prstGeom prst="rect">
              <a:avLst/>
            </a:prstGeom>
            <a:noFill/>
            <a:ln w="9525">
              <a:noFill/>
            </a:ln>
          </p:spPr>
          <p:txBody>
            <a:bodyPr wrap="none" anchor="t" anchorCtr="0">
              <a:spAutoFit/>
            </a:bodyPr>
            <a:lstStyle/>
            <a:p>
              <a:r>
                <a:rPr lang="zh-CN" altLang="en-US" sz="2800" b="1" dirty="0">
                  <a:solidFill>
                    <a:srgbClr val="FF0000"/>
                  </a:solidFill>
                  <a:latin typeface="Times New Roman" panose="02020603050405020304" pitchFamily="18" charset="0"/>
                </a:rPr>
                <a:t>／</a:t>
              </a:r>
            </a:p>
          </p:txBody>
        </p:sp>
      </p:grpSp>
      <p:grpSp>
        <p:nvGrpSpPr>
          <p:cNvPr id="10" name="Group 45"/>
          <p:cNvGrpSpPr/>
          <p:nvPr/>
        </p:nvGrpSpPr>
        <p:grpSpPr>
          <a:xfrm>
            <a:off x="2413000" y="2527300"/>
            <a:ext cx="1468438" cy="1208088"/>
            <a:chOff x="1520" y="1592"/>
            <a:chExt cx="925" cy="761"/>
          </a:xfrm>
        </p:grpSpPr>
        <p:sp>
          <p:nvSpPr>
            <p:cNvPr id="55338" name="Freeform 46"/>
            <p:cNvSpPr/>
            <p:nvPr/>
          </p:nvSpPr>
          <p:spPr>
            <a:xfrm>
              <a:off x="1944" y="2352"/>
              <a:ext cx="468" cy="1"/>
            </a:xfrm>
            <a:custGeom>
              <a:avLst/>
              <a:gdLst/>
              <a:ahLst/>
              <a:cxnLst>
                <a:cxn ang="0">
                  <a:pos x="0" y="0"/>
                </a:cxn>
                <a:cxn ang="0">
                  <a:pos x="468" y="1"/>
                </a:cxn>
              </a:cxnLst>
              <a:rect l="0" t="0" r="0" b="0"/>
              <a:pathLst>
                <a:path w="468" h="1">
                  <a:moveTo>
                    <a:pt x="0" y="0"/>
                  </a:moveTo>
                  <a:lnTo>
                    <a:pt x="468" y="1"/>
                  </a:lnTo>
                </a:path>
              </a:pathLst>
            </a:custGeom>
            <a:noFill/>
            <a:ln w="38100" cap="flat" cmpd="sng">
              <a:solidFill>
                <a:srgbClr val="C00000"/>
              </a:solidFill>
              <a:prstDash val="solid"/>
              <a:round/>
              <a:headEnd type="none" w="med" len="med"/>
              <a:tailEnd type="none" w="med" len="med"/>
            </a:ln>
          </p:spPr>
          <p:txBody>
            <a:bodyPr/>
            <a:lstStyle/>
            <a:p>
              <a:endParaRPr lang="zh-CN" altLang="en-US"/>
            </a:p>
          </p:txBody>
        </p:sp>
        <p:sp>
          <p:nvSpPr>
            <p:cNvPr id="55339" name="Freeform 47"/>
            <p:cNvSpPr/>
            <p:nvPr/>
          </p:nvSpPr>
          <p:spPr>
            <a:xfrm>
              <a:off x="2172" y="1592"/>
              <a:ext cx="1" cy="217"/>
            </a:xfrm>
            <a:custGeom>
              <a:avLst/>
              <a:gdLst/>
              <a:ahLst/>
              <a:cxnLst>
                <a:cxn ang="0">
                  <a:pos x="0" y="217"/>
                </a:cxn>
                <a:cxn ang="0">
                  <a:pos x="0" y="0"/>
                </a:cxn>
              </a:cxnLst>
              <a:rect l="0" t="0" r="0" b="0"/>
              <a:pathLst>
                <a:path w="1" h="217">
                  <a:moveTo>
                    <a:pt x="0" y="217"/>
                  </a:moveTo>
                  <a:lnTo>
                    <a:pt x="0" y="0"/>
                  </a:lnTo>
                </a:path>
              </a:pathLst>
            </a:custGeom>
            <a:noFill/>
            <a:ln w="38100" cap="flat" cmpd="sng">
              <a:solidFill>
                <a:srgbClr val="C00000"/>
              </a:solidFill>
              <a:prstDash val="solid"/>
              <a:round/>
              <a:headEnd type="none" w="med" len="med"/>
              <a:tailEnd type="stealth" w="sm" len="sm"/>
            </a:ln>
          </p:spPr>
          <p:txBody>
            <a:bodyPr/>
            <a:lstStyle/>
            <a:p>
              <a:endParaRPr lang="zh-CN" altLang="en-US"/>
            </a:p>
          </p:txBody>
        </p:sp>
        <p:sp>
          <p:nvSpPr>
            <p:cNvPr id="55340" name="Freeform 48"/>
            <p:cNvSpPr/>
            <p:nvPr/>
          </p:nvSpPr>
          <p:spPr>
            <a:xfrm>
              <a:off x="2184" y="2142"/>
              <a:ext cx="1" cy="201"/>
            </a:xfrm>
            <a:custGeom>
              <a:avLst/>
              <a:gdLst/>
              <a:ahLst/>
              <a:cxnLst>
                <a:cxn ang="0">
                  <a:pos x="0" y="0"/>
                </a:cxn>
                <a:cxn ang="0">
                  <a:pos x="1" y="201"/>
                </a:cxn>
              </a:cxnLst>
              <a:rect l="0" t="0" r="0" b="0"/>
              <a:pathLst>
                <a:path w="1" h="201">
                  <a:moveTo>
                    <a:pt x="0" y="0"/>
                  </a:moveTo>
                  <a:lnTo>
                    <a:pt x="1" y="201"/>
                  </a:lnTo>
                </a:path>
              </a:pathLst>
            </a:custGeom>
            <a:noFill/>
            <a:ln w="38100" cap="flat" cmpd="sng">
              <a:solidFill>
                <a:srgbClr val="C00000"/>
              </a:solidFill>
              <a:prstDash val="solid"/>
              <a:round/>
              <a:headEnd type="none" w="med" len="med"/>
              <a:tailEnd type="stealth" w="sm" len="sm"/>
            </a:ln>
          </p:spPr>
          <p:txBody>
            <a:bodyPr/>
            <a:lstStyle/>
            <a:p>
              <a:endParaRPr lang="zh-CN" altLang="en-US"/>
            </a:p>
          </p:txBody>
        </p:sp>
        <p:sp>
          <p:nvSpPr>
            <p:cNvPr id="55341" name="Text Box 49"/>
            <p:cNvSpPr txBox="1"/>
            <p:nvPr/>
          </p:nvSpPr>
          <p:spPr>
            <a:xfrm>
              <a:off x="1934" y="1826"/>
              <a:ext cx="511" cy="288"/>
            </a:xfrm>
            <a:prstGeom prst="rect">
              <a:avLst/>
            </a:prstGeom>
            <a:noFill/>
            <a:ln w="9525" cap="flat" cmpd="sng">
              <a:solidFill>
                <a:srgbClr val="C00000"/>
              </a:solidFill>
              <a:prstDash val="solid"/>
              <a:round/>
              <a:headEnd type="none" w="med" len="med"/>
              <a:tailEnd type="none" w="med" len="med"/>
            </a:ln>
          </p:spPr>
          <p:txBody>
            <a:bodyPr wrap="none" anchor="t" anchorCtr="0">
              <a:spAutoFit/>
            </a:bodyPr>
            <a:lstStyle/>
            <a:p>
              <a:r>
                <a:rPr lang="en-US" altLang="zh-CN" b="1" dirty="0">
                  <a:latin typeface="Times New Roman" panose="02020603050405020304" pitchFamily="18" charset="0"/>
                </a:rPr>
                <a:t>CPU</a:t>
              </a:r>
            </a:p>
          </p:txBody>
        </p:sp>
        <p:sp>
          <p:nvSpPr>
            <p:cNvPr id="55342" name="Line 50"/>
            <p:cNvSpPr/>
            <p:nvPr/>
          </p:nvSpPr>
          <p:spPr>
            <a:xfrm>
              <a:off x="1520" y="1593"/>
              <a:ext cx="870" cy="0"/>
            </a:xfrm>
            <a:prstGeom prst="line">
              <a:avLst/>
            </a:prstGeom>
            <a:ln w="38100" cap="flat" cmpd="sng">
              <a:solidFill>
                <a:srgbClr val="C00000"/>
              </a:solidFill>
              <a:prstDash val="solid"/>
              <a:round/>
              <a:headEnd type="none" w="med" len="med"/>
              <a:tailEnd type="none" w="med" len="med"/>
            </a:ln>
          </p:spPr>
        </p:sp>
      </p:grpSp>
      <p:grpSp>
        <p:nvGrpSpPr>
          <p:cNvPr id="11" name="Group 68"/>
          <p:cNvGrpSpPr/>
          <p:nvPr/>
        </p:nvGrpSpPr>
        <p:grpSpPr>
          <a:xfrm>
            <a:off x="3284538" y="2509838"/>
            <a:ext cx="1416050" cy="1662112"/>
            <a:chOff x="2069" y="1581"/>
            <a:chExt cx="892" cy="1047"/>
          </a:xfrm>
        </p:grpSpPr>
        <p:sp>
          <p:nvSpPr>
            <p:cNvPr id="55344" name="Freeform 52"/>
            <p:cNvSpPr/>
            <p:nvPr/>
          </p:nvSpPr>
          <p:spPr>
            <a:xfrm>
              <a:off x="2069" y="2627"/>
              <a:ext cx="882" cy="1"/>
            </a:xfrm>
            <a:custGeom>
              <a:avLst/>
              <a:gdLst/>
              <a:ahLst/>
              <a:cxnLst>
                <a:cxn ang="0">
                  <a:pos x="0" y="1"/>
                </a:cxn>
                <a:cxn ang="0">
                  <a:pos x="882" y="0"/>
                </a:cxn>
              </a:cxnLst>
              <a:rect l="0" t="0" r="0" b="0"/>
              <a:pathLst>
                <a:path w="882" h="1">
                  <a:moveTo>
                    <a:pt x="0" y="1"/>
                  </a:moveTo>
                  <a:lnTo>
                    <a:pt x="882" y="0"/>
                  </a:lnTo>
                </a:path>
              </a:pathLst>
            </a:custGeom>
            <a:noFill/>
            <a:ln w="38100" cap="flat" cmpd="sng">
              <a:solidFill>
                <a:srgbClr val="C00000"/>
              </a:solidFill>
              <a:prstDash val="solid"/>
              <a:round/>
              <a:headEnd type="none" w="med" len="med"/>
              <a:tailEnd type="none" w="med" len="med"/>
            </a:ln>
          </p:spPr>
          <p:txBody>
            <a:bodyPr/>
            <a:lstStyle/>
            <a:p>
              <a:endParaRPr lang="zh-CN" altLang="en-US"/>
            </a:p>
          </p:txBody>
        </p:sp>
        <p:sp>
          <p:nvSpPr>
            <p:cNvPr id="55345" name="Line 53"/>
            <p:cNvSpPr/>
            <p:nvPr/>
          </p:nvSpPr>
          <p:spPr>
            <a:xfrm rot="10800000">
              <a:off x="2664" y="1581"/>
              <a:ext cx="0" cy="300"/>
            </a:xfrm>
            <a:prstGeom prst="line">
              <a:avLst/>
            </a:prstGeom>
            <a:ln w="38100" cap="flat" cmpd="sng">
              <a:solidFill>
                <a:srgbClr val="C00000"/>
              </a:solidFill>
              <a:prstDash val="solid"/>
              <a:round/>
              <a:headEnd type="none" w="med" len="med"/>
              <a:tailEnd type="stealth" w="sm" len="sm"/>
            </a:ln>
          </p:spPr>
        </p:sp>
        <p:sp>
          <p:nvSpPr>
            <p:cNvPr id="55346" name="Line 54"/>
            <p:cNvSpPr/>
            <p:nvPr/>
          </p:nvSpPr>
          <p:spPr>
            <a:xfrm>
              <a:off x="2676" y="2321"/>
              <a:ext cx="0" cy="300"/>
            </a:xfrm>
            <a:prstGeom prst="line">
              <a:avLst/>
            </a:prstGeom>
            <a:ln w="38100" cap="flat" cmpd="sng">
              <a:solidFill>
                <a:srgbClr val="C00000"/>
              </a:solidFill>
              <a:prstDash val="solid"/>
              <a:round/>
              <a:headEnd type="none" w="med" len="med"/>
              <a:tailEnd type="stealth" w="sm" len="sm"/>
            </a:ln>
          </p:spPr>
        </p:sp>
        <p:sp>
          <p:nvSpPr>
            <p:cNvPr id="55347" name="Text Box 55"/>
            <p:cNvSpPr txBox="1"/>
            <p:nvPr/>
          </p:nvSpPr>
          <p:spPr>
            <a:xfrm>
              <a:off x="2450" y="1982"/>
              <a:ext cx="511" cy="288"/>
            </a:xfrm>
            <a:prstGeom prst="rect">
              <a:avLst/>
            </a:prstGeom>
            <a:noFill/>
            <a:ln w="9525" cap="flat" cmpd="sng">
              <a:solidFill>
                <a:srgbClr val="C00000"/>
              </a:solidFill>
              <a:prstDash val="solid"/>
              <a:round/>
              <a:headEnd type="none" w="med" len="med"/>
              <a:tailEnd type="none" w="med" len="med"/>
            </a:ln>
          </p:spPr>
          <p:txBody>
            <a:bodyPr wrap="none" anchor="t" anchorCtr="0">
              <a:spAutoFit/>
            </a:bodyPr>
            <a:lstStyle/>
            <a:p>
              <a:r>
                <a:rPr lang="en-US" altLang="zh-CN" b="1" dirty="0">
                  <a:latin typeface="Times New Roman" panose="02020603050405020304" pitchFamily="18" charset="0"/>
                </a:rPr>
                <a:t>CPU</a:t>
              </a:r>
            </a:p>
          </p:txBody>
        </p:sp>
        <p:sp>
          <p:nvSpPr>
            <p:cNvPr id="55348" name="Line 56"/>
            <p:cNvSpPr/>
            <p:nvPr/>
          </p:nvSpPr>
          <p:spPr>
            <a:xfrm>
              <a:off x="2390" y="1593"/>
              <a:ext cx="539" cy="0"/>
            </a:xfrm>
            <a:prstGeom prst="line">
              <a:avLst/>
            </a:prstGeom>
            <a:ln w="38100" cap="flat" cmpd="sng">
              <a:solidFill>
                <a:srgbClr val="C00000"/>
              </a:solidFill>
              <a:prstDash val="solid"/>
              <a:round/>
              <a:headEnd type="none" w="med" len="med"/>
              <a:tailEnd type="none" w="med" len="med"/>
            </a:ln>
          </p:spPr>
        </p:sp>
      </p:grpSp>
      <p:grpSp>
        <p:nvGrpSpPr>
          <p:cNvPr id="12" name="Group 69"/>
          <p:cNvGrpSpPr/>
          <p:nvPr/>
        </p:nvGrpSpPr>
        <p:grpSpPr>
          <a:xfrm>
            <a:off x="3573463" y="2514600"/>
            <a:ext cx="1960562" cy="2044700"/>
            <a:chOff x="2251" y="1584"/>
            <a:chExt cx="1235" cy="1288"/>
          </a:xfrm>
        </p:grpSpPr>
        <p:sp>
          <p:nvSpPr>
            <p:cNvPr id="55350" name="Text Box 58"/>
            <p:cNvSpPr txBox="1"/>
            <p:nvPr/>
          </p:nvSpPr>
          <p:spPr>
            <a:xfrm>
              <a:off x="3026" y="2011"/>
              <a:ext cx="346" cy="442"/>
            </a:xfrm>
            <a:prstGeom prst="rect">
              <a:avLst/>
            </a:prstGeom>
            <a:noFill/>
            <a:ln w="9525" cap="flat" cmpd="sng">
              <a:solidFill>
                <a:srgbClr val="C00000"/>
              </a:solidFill>
              <a:prstDash val="solid"/>
              <a:round/>
              <a:headEnd type="none" w="med" len="med"/>
              <a:tailEnd type="none" w="med" len="med"/>
            </a:ln>
          </p:spPr>
          <p:txBody>
            <a:bodyPr vert="eaVert" wrap="none" anchor="t" anchorCtr="0">
              <a:spAutoFit/>
            </a:bodyPr>
            <a:lstStyle/>
            <a:p>
              <a:r>
                <a:rPr lang="zh-CN" altLang="en-US" b="1" dirty="0">
                  <a:latin typeface="Times New Roman" panose="02020603050405020304" pitchFamily="18" charset="0"/>
                </a:rPr>
                <a:t>主机</a:t>
              </a:r>
            </a:p>
          </p:txBody>
        </p:sp>
        <p:sp>
          <p:nvSpPr>
            <p:cNvPr id="55351" name="Line 59"/>
            <p:cNvSpPr/>
            <p:nvPr/>
          </p:nvSpPr>
          <p:spPr>
            <a:xfrm>
              <a:off x="2251" y="2872"/>
              <a:ext cx="1235" cy="0"/>
            </a:xfrm>
            <a:prstGeom prst="line">
              <a:avLst/>
            </a:prstGeom>
            <a:ln w="38100" cap="flat" cmpd="sng">
              <a:solidFill>
                <a:srgbClr val="C00000"/>
              </a:solidFill>
              <a:prstDash val="solid"/>
              <a:round/>
              <a:headEnd type="none" w="med" len="med"/>
              <a:tailEnd type="none" w="med" len="med"/>
            </a:ln>
          </p:spPr>
        </p:sp>
        <p:sp>
          <p:nvSpPr>
            <p:cNvPr id="55352" name="Line 60"/>
            <p:cNvSpPr/>
            <p:nvPr/>
          </p:nvSpPr>
          <p:spPr>
            <a:xfrm rot="10800000">
              <a:off x="3180" y="1584"/>
              <a:ext cx="0" cy="300"/>
            </a:xfrm>
            <a:prstGeom prst="line">
              <a:avLst/>
            </a:prstGeom>
            <a:ln w="38100" cap="flat" cmpd="sng">
              <a:solidFill>
                <a:srgbClr val="C00000"/>
              </a:solidFill>
              <a:prstDash val="solid"/>
              <a:round/>
              <a:headEnd type="none" w="med" len="med"/>
              <a:tailEnd type="stealth" w="sm" len="sm"/>
            </a:ln>
          </p:spPr>
        </p:sp>
        <p:sp>
          <p:nvSpPr>
            <p:cNvPr id="55353" name="Line 61"/>
            <p:cNvSpPr/>
            <p:nvPr/>
          </p:nvSpPr>
          <p:spPr>
            <a:xfrm>
              <a:off x="3180" y="2566"/>
              <a:ext cx="0" cy="300"/>
            </a:xfrm>
            <a:prstGeom prst="line">
              <a:avLst/>
            </a:prstGeom>
            <a:ln w="38100" cap="flat" cmpd="sng">
              <a:solidFill>
                <a:srgbClr val="C00000"/>
              </a:solidFill>
              <a:prstDash val="solid"/>
              <a:round/>
              <a:headEnd type="none" w="med" len="med"/>
              <a:tailEnd type="stealth" w="sm" len="sm"/>
            </a:ln>
          </p:spPr>
        </p:sp>
        <p:sp>
          <p:nvSpPr>
            <p:cNvPr id="55354" name="Line 62"/>
            <p:cNvSpPr/>
            <p:nvPr/>
          </p:nvSpPr>
          <p:spPr>
            <a:xfrm>
              <a:off x="2917" y="1593"/>
              <a:ext cx="539" cy="0"/>
            </a:xfrm>
            <a:prstGeom prst="line">
              <a:avLst/>
            </a:prstGeom>
            <a:ln w="38100" cap="flat" cmpd="sng">
              <a:solidFill>
                <a:srgbClr val="C00000"/>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756"/>
                                        </p:tgtEl>
                                        <p:attrNameLst>
                                          <p:attrName>style.visibility</p:attrName>
                                        </p:attrNameLst>
                                      </p:cBhvr>
                                      <p:to>
                                        <p:strVal val="visible"/>
                                      </p:to>
                                    </p:set>
                                    <p:animEffect transition="in" filter="blinds(horizontal)">
                                      <p:cBhvr>
                                        <p:cTn id="37" dur="500"/>
                                        <p:tgtEl>
                                          <p:spTgt spid="3175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slide(fromTo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1752"/>
                                        </p:tgtEl>
                                        <p:attrNameLst>
                                          <p:attrName>style.visibility</p:attrName>
                                        </p:attrNameLst>
                                      </p:cBhvr>
                                      <p:to>
                                        <p:strVal val="visible"/>
                                      </p:to>
                                    </p:set>
                                    <p:animEffect transition="in" filter="blinds(horizontal)">
                                      <p:cBhvr>
                                        <p:cTn id="47" dur="500"/>
                                        <p:tgtEl>
                                          <p:spTgt spid="31752"/>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slide(fromTop)">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1748"/>
                                        </p:tgtEl>
                                        <p:attrNameLst>
                                          <p:attrName>style.visibility</p:attrName>
                                        </p:attrNameLst>
                                      </p:cBhvr>
                                      <p:to>
                                        <p:strVal val="visible"/>
                                      </p:to>
                                    </p:set>
                                    <p:animEffect transition="in" filter="blinds(horizontal)">
                                      <p:cBhvr>
                                        <p:cTn id="57" dur="500"/>
                                        <p:tgtEl>
                                          <p:spTgt spid="31748"/>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1"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slide(fromTop)">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52" grpId="0"/>
      <p:bldP spid="3175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anchor="ctr" anchorCtr="0"/>
          <a:lstStyle/>
          <a:p>
            <a:endParaRPr kumimoji="1" lang="zh-CN" altLang="en-US" kern="1200">
              <a:latin typeface="微软雅黑" panose="020B0503020204020204" pitchFamily="34" charset="-122"/>
              <a:ea typeface="微软雅黑" panose="020B0503020204020204" pitchFamily="34" charset="-122"/>
              <a:cs typeface="+mj-cs"/>
            </a:endParaRPr>
          </a:p>
        </p:txBody>
      </p:sp>
      <p:grpSp>
        <p:nvGrpSpPr>
          <p:cNvPr id="4" name="Group 2"/>
          <p:cNvGrpSpPr/>
          <p:nvPr/>
        </p:nvGrpSpPr>
        <p:grpSpPr>
          <a:xfrm>
            <a:off x="2800350" y="2187575"/>
            <a:ext cx="1433513" cy="860425"/>
            <a:chOff x="1908" y="1378"/>
            <a:chExt cx="903" cy="603"/>
          </a:xfrm>
        </p:grpSpPr>
        <p:sp>
          <p:nvSpPr>
            <p:cNvPr id="56323" name="Text Box 3"/>
            <p:cNvSpPr txBox="1"/>
            <p:nvPr/>
          </p:nvSpPr>
          <p:spPr>
            <a:xfrm>
              <a:off x="2055" y="1478"/>
              <a:ext cx="756" cy="406"/>
            </a:xfrm>
            <a:prstGeom prst="rect">
              <a:avLst/>
            </a:prstGeom>
            <a:noFill/>
            <a:ln w="9525">
              <a:noFill/>
            </a:ln>
          </p:spPr>
          <p:txBody>
            <a:bodyPr anchor="t" anchorCtr="0">
              <a:spAutoFit/>
            </a:bodyPr>
            <a:lstStyle/>
            <a:p>
              <a:r>
                <a:rPr lang="zh-CN" altLang="en-US" sz="3200" b="1" dirty="0">
                  <a:latin typeface="Times New Roman" panose="02020603050405020304" pitchFamily="18" charset="0"/>
                </a:rPr>
                <a:t>缓存</a:t>
              </a:r>
            </a:p>
          </p:txBody>
        </p:sp>
        <p:sp>
          <p:nvSpPr>
            <p:cNvPr id="56324" name="Rectangle 4"/>
            <p:cNvSpPr/>
            <p:nvPr/>
          </p:nvSpPr>
          <p:spPr>
            <a:xfrm>
              <a:off x="1908" y="1378"/>
              <a:ext cx="893" cy="603"/>
            </a:xfrm>
            <a:prstGeom prst="rect">
              <a:avLst/>
            </a:prstGeom>
            <a:noFill/>
            <a:ln w="38100" cap="flat" cmpd="sng">
              <a:solidFill>
                <a:srgbClr val="C00000"/>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grpSp>
        <p:nvGrpSpPr>
          <p:cNvPr id="5" name="Group 5"/>
          <p:cNvGrpSpPr/>
          <p:nvPr/>
        </p:nvGrpSpPr>
        <p:grpSpPr>
          <a:xfrm>
            <a:off x="565150" y="2187575"/>
            <a:ext cx="5888038" cy="860425"/>
            <a:chOff x="500" y="1378"/>
            <a:chExt cx="3709" cy="603"/>
          </a:xfrm>
        </p:grpSpPr>
        <p:grpSp>
          <p:nvGrpSpPr>
            <p:cNvPr id="56326" name="Group 6"/>
            <p:cNvGrpSpPr/>
            <p:nvPr/>
          </p:nvGrpSpPr>
          <p:grpSpPr>
            <a:xfrm>
              <a:off x="500" y="1378"/>
              <a:ext cx="893" cy="602"/>
              <a:chOff x="500" y="1378"/>
              <a:chExt cx="893" cy="602"/>
            </a:xfrm>
          </p:grpSpPr>
          <p:sp>
            <p:nvSpPr>
              <p:cNvPr id="56327" name="Text Box 7"/>
              <p:cNvSpPr txBox="1"/>
              <p:nvPr/>
            </p:nvSpPr>
            <p:spPr>
              <a:xfrm>
                <a:off x="622" y="1478"/>
                <a:ext cx="770" cy="406"/>
              </a:xfrm>
              <a:prstGeom prst="rect">
                <a:avLst/>
              </a:prstGeom>
              <a:noFill/>
              <a:ln w="9525">
                <a:noFill/>
              </a:ln>
            </p:spPr>
            <p:txBody>
              <a:bodyPr anchor="t" anchorCtr="0">
                <a:spAutoFit/>
              </a:bodyPr>
              <a:lstStyle/>
              <a:p>
                <a:r>
                  <a:rPr lang="en-US" altLang="zh-CN" sz="3200" b="1" dirty="0">
                    <a:latin typeface="Times New Roman" panose="02020603050405020304" pitchFamily="18" charset="0"/>
                  </a:rPr>
                  <a:t>CPU</a:t>
                </a:r>
              </a:p>
            </p:txBody>
          </p:sp>
          <p:sp>
            <p:nvSpPr>
              <p:cNvPr id="56328" name="Rectangle 8"/>
              <p:cNvSpPr/>
              <p:nvPr/>
            </p:nvSpPr>
            <p:spPr>
              <a:xfrm>
                <a:off x="500" y="1378"/>
                <a:ext cx="893" cy="602"/>
              </a:xfrm>
              <a:prstGeom prst="rect">
                <a:avLst/>
              </a:prstGeom>
              <a:noFill/>
              <a:ln w="38100" cap="flat" cmpd="sng">
                <a:solidFill>
                  <a:srgbClr val="C00000"/>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grpSp>
          <p:nvGrpSpPr>
            <p:cNvPr id="56329" name="Group 9"/>
            <p:cNvGrpSpPr/>
            <p:nvPr/>
          </p:nvGrpSpPr>
          <p:grpSpPr>
            <a:xfrm>
              <a:off x="3316" y="1378"/>
              <a:ext cx="893" cy="603"/>
              <a:chOff x="3316" y="1378"/>
              <a:chExt cx="893" cy="603"/>
            </a:xfrm>
          </p:grpSpPr>
          <p:sp>
            <p:nvSpPr>
              <p:cNvPr id="56330" name="Text Box 10"/>
              <p:cNvSpPr txBox="1"/>
              <p:nvPr/>
            </p:nvSpPr>
            <p:spPr>
              <a:xfrm>
                <a:off x="3453" y="1478"/>
                <a:ext cx="660" cy="406"/>
              </a:xfrm>
              <a:prstGeom prst="rect">
                <a:avLst/>
              </a:prstGeom>
              <a:noFill/>
              <a:ln w="9525">
                <a:noFill/>
              </a:ln>
            </p:spPr>
            <p:txBody>
              <a:bodyPr anchor="t" anchorCtr="0">
                <a:spAutoFit/>
              </a:bodyPr>
              <a:lstStyle/>
              <a:p>
                <a:r>
                  <a:rPr lang="zh-CN" altLang="en-US" sz="3200" b="1" dirty="0">
                    <a:latin typeface="Times New Roman" panose="02020603050405020304" pitchFamily="18" charset="0"/>
                  </a:rPr>
                  <a:t>主存</a:t>
                </a:r>
              </a:p>
            </p:txBody>
          </p:sp>
          <p:sp>
            <p:nvSpPr>
              <p:cNvPr id="56331" name="Rectangle 11"/>
              <p:cNvSpPr/>
              <p:nvPr/>
            </p:nvSpPr>
            <p:spPr>
              <a:xfrm>
                <a:off x="3316" y="1378"/>
                <a:ext cx="893" cy="603"/>
              </a:xfrm>
              <a:prstGeom prst="rect">
                <a:avLst/>
              </a:prstGeom>
              <a:noFill/>
              <a:ln w="38100" cap="flat" cmpd="sng">
                <a:solidFill>
                  <a:srgbClr val="C00000"/>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grpSp>
      <p:grpSp>
        <p:nvGrpSpPr>
          <p:cNvPr id="6" name="Group 12"/>
          <p:cNvGrpSpPr/>
          <p:nvPr/>
        </p:nvGrpSpPr>
        <p:grpSpPr>
          <a:xfrm>
            <a:off x="7270750" y="2187575"/>
            <a:ext cx="1417638" cy="860425"/>
            <a:chOff x="4724" y="1378"/>
            <a:chExt cx="893" cy="603"/>
          </a:xfrm>
        </p:grpSpPr>
        <p:sp>
          <p:nvSpPr>
            <p:cNvPr id="56333" name="Text Box 13"/>
            <p:cNvSpPr txBox="1"/>
            <p:nvPr/>
          </p:nvSpPr>
          <p:spPr>
            <a:xfrm>
              <a:off x="4827" y="1478"/>
              <a:ext cx="756" cy="406"/>
            </a:xfrm>
            <a:prstGeom prst="rect">
              <a:avLst/>
            </a:prstGeom>
            <a:noFill/>
            <a:ln w="9525">
              <a:noFill/>
            </a:ln>
          </p:spPr>
          <p:txBody>
            <a:bodyPr anchor="t" anchorCtr="0">
              <a:spAutoFit/>
            </a:bodyPr>
            <a:lstStyle/>
            <a:p>
              <a:r>
                <a:rPr lang="zh-CN" altLang="en-US" sz="3200" b="1" dirty="0">
                  <a:latin typeface="Times New Roman" panose="02020603050405020304" pitchFamily="18" charset="0"/>
                </a:rPr>
                <a:t>辅存</a:t>
              </a:r>
            </a:p>
          </p:txBody>
        </p:sp>
        <p:sp>
          <p:nvSpPr>
            <p:cNvPr id="56334" name="Rectangle 14"/>
            <p:cNvSpPr/>
            <p:nvPr/>
          </p:nvSpPr>
          <p:spPr>
            <a:xfrm>
              <a:off x="4724" y="1378"/>
              <a:ext cx="893" cy="603"/>
            </a:xfrm>
            <a:prstGeom prst="rect">
              <a:avLst/>
            </a:prstGeom>
            <a:noFill/>
            <a:ln w="38100" cap="flat" cmpd="sng">
              <a:solidFill>
                <a:srgbClr val="C00000"/>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sp>
        <p:nvSpPr>
          <p:cNvPr id="293903" name="Freeform 15"/>
          <p:cNvSpPr/>
          <p:nvPr/>
        </p:nvSpPr>
        <p:spPr>
          <a:xfrm>
            <a:off x="1268413" y="3048000"/>
            <a:ext cx="4513262" cy="446088"/>
          </a:xfrm>
          <a:custGeom>
            <a:avLst/>
            <a:gdLst/>
            <a:ahLst/>
            <a:cxnLst>
              <a:cxn ang="0">
                <a:pos x="0" y="0"/>
              </a:cxn>
              <a:cxn ang="0">
                <a:pos x="0" y="2147483646"/>
              </a:cxn>
              <a:cxn ang="0">
                <a:pos x="2147483646" y="2147483646"/>
              </a:cxn>
              <a:cxn ang="0">
                <a:pos x="2147483646" y="0"/>
              </a:cxn>
            </a:cxnLst>
            <a:rect l="0" t="0" r="0" b="0"/>
            <a:pathLst>
              <a:path w="2610" h="282">
                <a:moveTo>
                  <a:pt x="0" y="0"/>
                </a:moveTo>
                <a:lnTo>
                  <a:pt x="0" y="282"/>
                </a:lnTo>
                <a:lnTo>
                  <a:pt x="2610" y="282"/>
                </a:lnTo>
                <a:lnTo>
                  <a:pt x="2610" y="0"/>
                </a:lnTo>
              </a:path>
            </a:pathLst>
          </a:custGeom>
          <a:noFill/>
          <a:ln w="38100" cap="flat" cmpd="sng">
            <a:solidFill>
              <a:srgbClr val="C00000"/>
            </a:solidFill>
            <a:prstDash val="solid"/>
            <a:round/>
            <a:headEnd type="none" w="med" len="med"/>
            <a:tailEnd type="stealth" w="med" len="med"/>
          </a:ln>
        </p:spPr>
        <p:txBody>
          <a:bodyPr/>
          <a:lstStyle/>
          <a:p>
            <a:endParaRPr lang="zh-CN" altLang="en-US"/>
          </a:p>
        </p:txBody>
      </p:sp>
      <p:sp>
        <p:nvSpPr>
          <p:cNvPr id="293904" name="Freeform 16"/>
          <p:cNvSpPr/>
          <p:nvPr/>
        </p:nvSpPr>
        <p:spPr>
          <a:xfrm rot="10800000">
            <a:off x="1250950" y="1719263"/>
            <a:ext cx="4511675" cy="447675"/>
          </a:xfrm>
          <a:custGeom>
            <a:avLst/>
            <a:gdLst/>
            <a:ahLst/>
            <a:cxnLst>
              <a:cxn ang="0">
                <a:pos x="0" y="0"/>
              </a:cxn>
              <a:cxn ang="0">
                <a:pos x="0" y="2147483646"/>
              </a:cxn>
              <a:cxn ang="0">
                <a:pos x="2147483646" y="2147483646"/>
              </a:cxn>
              <a:cxn ang="0">
                <a:pos x="2147483646" y="0"/>
              </a:cxn>
            </a:cxnLst>
            <a:rect l="0" t="0" r="0" b="0"/>
            <a:pathLst>
              <a:path w="2610" h="282">
                <a:moveTo>
                  <a:pt x="0" y="0"/>
                </a:moveTo>
                <a:lnTo>
                  <a:pt x="0" y="282"/>
                </a:lnTo>
                <a:lnTo>
                  <a:pt x="2610" y="282"/>
                </a:lnTo>
                <a:lnTo>
                  <a:pt x="2610" y="0"/>
                </a:lnTo>
              </a:path>
            </a:pathLst>
          </a:custGeom>
          <a:noFill/>
          <a:ln w="38100" cap="flat" cmpd="sng">
            <a:solidFill>
              <a:srgbClr val="C00000"/>
            </a:solidFill>
            <a:prstDash val="solid"/>
            <a:round/>
            <a:headEnd type="none" w="med" len="med"/>
            <a:tailEnd type="stealth" w="med" len="med"/>
          </a:ln>
        </p:spPr>
        <p:txBody>
          <a:bodyPr/>
          <a:lstStyle/>
          <a:p>
            <a:endParaRPr lang="zh-CN" altLang="en-US"/>
          </a:p>
        </p:txBody>
      </p:sp>
      <p:sp>
        <p:nvSpPr>
          <p:cNvPr id="293905" name="Line 17"/>
          <p:cNvSpPr/>
          <p:nvPr/>
        </p:nvSpPr>
        <p:spPr>
          <a:xfrm>
            <a:off x="1989138" y="2490788"/>
            <a:ext cx="817562" cy="0"/>
          </a:xfrm>
          <a:prstGeom prst="line">
            <a:avLst/>
          </a:prstGeom>
          <a:ln w="38100" cap="flat" cmpd="sng">
            <a:solidFill>
              <a:srgbClr val="C00000"/>
            </a:solidFill>
            <a:prstDash val="solid"/>
            <a:round/>
            <a:headEnd type="none" w="med" len="med"/>
            <a:tailEnd type="stealth" w="med" len="med"/>
          </a:ln>
        </p:spPr>
      </p:sp>
      <p:sp>
        <p:nvSpPr>
          <p:cNvPr id="293906" name="Line 18"/>
          <p:cNvSpPr/>
          <p:nvPr/>
        </p:nvSpPr>
        <p:spPr>
          <a:xfrm>
            <a:off x="4217988" y="2509838"/>
            <a:ext cx="817562" cy="0"/>
          </a:xfrm>
          <a:prstGeom prst="line">
            <a:avLst/>
          </a:prstGeom>
          <a:ln w="38100" cap="flat" cmpd="sng">
            <a:solidFill>
              <a:srgbClr val="C00000"/>
            </a:solidFill>
            <a:prstDash val="solid"/>
            <a:round/>
            <a:headEnd type="none" w="med" len="med"/>
            <a:tailEnd type="stealth" w="med" len="med"/>
          </a:ln>
        </p:spPr>
      </p:sp>
      <p:sp>
        <p:nvSpPr>
          <p:cNvPr id="293907" name="Line 19"/>
          <p:cNvSpPr/>
          <p:nvPr/>
        </p:nvSpPr>
        <p:spPr>
          <a:xfrm>
            <a:off x="6465888" y="2509838"/>
            <a:ext cx="817562" cy="0"/>
          </a:xfrm>
          <a:prstGeom prst="line">
            <a:avLst/>
          </a:prstGeom>
          <a:ln w="38100" cap="flat" cmpd="sng">
            <a:solidFill>
              <a:srgbClr val="C00000"/>
            </a:solidFill>
            <a:prstDash val="solid"/>
            <a:round/>
            <a:headEnd type="none" w="med" len="med"/>
            <a:tailEnd type="stealth" w="med" len="med"/>
          </a:ln>
        </p:spPr>
      </p:sp>
      <p:sp>
        <p:nvSpPr>
          <p:cNvPr id="293908" name="Line 20"/>
          <p:cNvSpPr/>
          <p:nvPr/>
        </p:nvSpPr>
        <p:spPr>
          <a:xfrm rot="10800000">
            <a:off x="6446838" y="2795588"/>
            <a:ext cx="817562" cy="0"/>
          </a:xfrm>
          <a:prstGeom prst="line">
            <a:avLst/>
          </a:prstGeom>
          <a:ln w="38100" cap="flat" cmpd="sng">
            <a:solidFill>
              <a:srgbClr val="C00000"/>
            </a:solidFill>
            <a:prstDash val="solid"/>
            <a:round/>
            <a:headEnd type="none" w="med" len="med"/>
            <a:tailEnd type="stealth" w="med" len="med"/>
          </a:ln>
        </p:spPr>
      </p:sp>
      <p:sp>
        <p:nvSpPr>
          <p:cNvPr id="293909" name="Line 21"/>
          <p:cNvSpPr/>
          <p:nvPr/>
        </p:nvSpPr>
        <p:spPr>
          <a:xfrm rot="10800000">
            <a:off x="4217988" y="2795588"/>
            <a:ext cx="817562" cy="0"/>
          </a:xfrm>
          <a:prstGeom prst="line">
            <a:avLst/>
          </a:prstGeom>
          <a:ln w="38100" cap="flat" cmpd="sng">
            <a:solidFill>
              <a:srgbClr val="C00000"/>
            </a:solidFill>
            <a:prstDash val="solid"/>
            <a:round/>
            <a:headEnd type="none" w="med" len="med"/>
            <a:tailEnd type="stealth" w="med" len="med"/>
          </a:ln>
        </p:spPr>
      </p:sp>
      <p:sp>
        <p:nvSpPr>
          <p:cNvPr id="293910" name="Line 22"/>
          <p:cNvSpPr/>
          <p:nvPr/>
        </p:nvSpPr>
        <p:spPr>
          <a:xfrm rot="10800000">
            <a:off x="1970088" y="2795588"/>
            <a:ext cx="817562" cy="0"/>
          </a:xfrm>
          <a:prstGeom prst="line">
            <a:avLst/>
          </a:prstGeom>
          <a:ln w="38100" cap="flat" cmpd="sng">
            <a:solidFill>
              <a:srgbClr val="C00000"/>
            </a:solidFill>
            <a:prstDash val="solid"/>
            <a:round/>
            <a:headEnd type="none" w="med" len="med"/>
            <a:tailEnd type="stealth" w="med" len="med"/>
          </a:ln>
        </p:spPr>
      </p:sp>
      <p:grpSp>
        <p:nvGrpSpPr>
          <p:cNvPr id="8" name="Group 27"/>
          <p:cNvGrpSpPr/>
          <p:nvPr/>
        </p:nvGrpSpPr>
        <p:grpSpPr>
          <a:xfrm>
            <a:off x="3735388" y="4129088"/>
            <a:ext cx="1974850" cy="519112"/>
            <a:chOff x="2353" y="2553"/>
            <a:chExt cx="1244" cy="327"/>
          </a:xfrm>
        </p:grpSpPr>
        <p:sp>
          <p:nvSpPr>
            <p:cNvPr id="56344" name="Text Box 28"/>
            <p:cNvSpPr txBox="1"/>
            <p:nvPr/>
          </p:nvSpPr>
          <p:spPr>
            <a:xfrm>
              <a:off x="2353" y="2553"/>
              <a:ext cx="564" cy="327"/>
            </a:xfrm>
            <a:prstGeom prst="rect">
              <a:avLst/>
            </a:prstGeom>
            <a:noFill/>
            <a:ln w="9525">
              <a:noFill/>
            </a:ln>
          </p:spPr>
          <p:txBody>
            <a:bodyPr wrap="none" anchor="t" anchorCtr="0">
              <a:spAutoFit/>
            </a:bodyPr>
            <a:lstStyle/>
            <a:p>
              <a:r>
                <a:rPr lang="zh-CN" altLang="en-US" sz="2800" b="1" dirty="0">
                  <a:latin typeface="Times New Roman" panose="02020603050405020304" pitchFamily="18" charset="0"/>
                </a:rPr>
                <a:t>缓存</a:t>
              </a:r>
            </a:p>
          </p:txBody>
        </p:sp>
        <p:sp>
          <p:nvSpPr>
            <p:cNvPr id="56345" name="Text Box 29"/>
            <p:cNvSpPr txBox="1"/>
            <p:nvPr/>
          </p:nvSpPr>
          <p:spPr>
            <a:xfrm>
              <a:off x="3033" y="2553"/>
              <a:ext cx="564" cy="327"/>
            </a:xfrm>
            <a:prstGeom prst="rect">
              <a:avLst/>
            </a:prstGeom>
            <a:noFill/>
            <a:ln w="9525">
              <a:noFill/>
            </a:ln>
          </p:spPr>
          <p:txBody>
            <a:bodyPr wrap="none" anchor="t" anchorCtr="0">
              <a:spAutoFit/>
            </a:bodyPr>
            <a:lstStyle/>
            <a:p>
              <a:r>
                <a:rPr lang="zh-CN" altLang="en-US" sz="2800" b="1" dirty="0">
                  <a:latin typeface="Times New Roman" panose="02020603050405020304" pitchFamily="18" charset="0"/>
                </a:rPr>
                <a:t>主存</a:t>
              </a:r>
            </a:p>
          </p:txBody>
        </p:sp>
        <p:sp>
          <p:nvSpPr>
            <p:cNvPr id="56346" name="Line 30"/>
            <p:cNvSpPr/>
            <p:nvPr/>
          </p:nvSpPr>
          <p:spPr>
            <a:xfrm>
              <a:off x="2905" y="2717"/>
              <a:ext cx="160" cy="0"/>
            </a:xfrm>
            <a:prstGeom prst="line">
              <a:avLst/>
            </a:prstGeom>
            <a:ln w="38100" cap="flat" cmpd="sng">
              <a:solidFill>
                <a:schemeClr val="tx1"/>
              </a:solidFill>
              <a:prstDash val="solid"/>
              <a:round/>
              <a:headEnd type="none" w="med" len="med"/>
              <a:tailEnd type="none" w="med" len="med"/>
            </a:ln>
          </p:spPr>
        </p:sp>
      </p:grpSp>
      <p:grpSp>
        <p:nvGrpSpPr>
          <p:cNvPr id="9" name="Group 31"/>
          <p:cNvGrpSpPr/>
          <p:nvPr/>
        </p:nvGrpSpPr>
        <p:grpSpPr>
          <a:xfrm>
            <a:off x="5907088" y="4129088"/>
            <a:ext cx="2030412" cy="519112"/>
            <a:chOff x="3721" y="2553"/>
            <a:chExt cx="1279" cy="327"/>
          </a:xfrm>
        </p:grpSpPr>
        <p:sp>
          <p:nvSpPr>
            <p:cNvPr id="56348" name="Text Box 32"/>
            <p:cNvSpPr txBox="1"/>
            <p:nvPr/>
          </p:nvSpPr>
          <p:spPr>
            <a:xfrm>
              <a:off x="4436" y="2553"/>
              <a:ext cx="564" cy="327"/>
            </a:xfrm>
            <a:prstGeom prst="rect">
              <a:avLst/>
            </a:prstGeom>
            <a:noFill/>
            <a:ln w="9525">
              <a:noFill/>
            </a:ln>
          </p:spPr>
          <p:txBody>
            <a:bodyPr wrap="none" anchor="t" anchorCtr="0">
              <a:spAutoFit/>
            </a:bodyPr>
            <a:lstStyle/>
            <a:p>
              <a:r>
                <a:rPr lang="zh-CN" altLang="en-US" sz="2800" b="1" dirty="0">
                  <a:latin typeface="Times New Roman" panose="02020603050405020304" pitchFamily="18" charset="0"/>
                </a:rPr>
                <a:t>辅存</a:t>
              </a:r>
            </a:p>
          </p:txBody>
        </p:sp>
        <p:sp>
          <p:nvSpPr>
            <p:cNvPr id="56349" name="Text Box 33"/>
            <p:cNvSpPr txBox="1"/>
            <p:nvPr/>
          </p:nvSpPr>
          <p:spPr>
            <a:xfrm>
              <a:off x="3721" y="2553"/>
              <a:ext cx="564" cy="327"/>
            </a:xfrm>
            <a:prstGeom prst="rect">
              <a:avLst/>
            </a:prstGeom>
            <a:noFill/>
            <a:ln w="9525">
              <a:noFill/>
            </a:ln>
          </p:spPr>
          <p:txBody>
            <a:bodyPr wrap="none" anchor="t" anchorCtr="0">
              <a:spAutoFit/>
            </a:bodyPr>
            <a:lstStyle/>
            <a:p>
              <a:r>
                <a:rPr lang="zh-CN" altLang="en-US" sz="2800" b="1" dirty="0">
                  <a:latin typeface="Times New Roman" panose="02020603050405020304" pitchFamily="18" charset="0"/>
                </a:rPr>
                <a:t>主存</a:t>
              </a:r>
            </a:p>
          </p:txBody>
        </p:sp>
        <p:sp>
          <p:nvSpPr>
            <p:cNvPr id="56350" name="Line 34"/>
            <p:cNvSpPr/>
            <p:nvPr/>
          </p:nvSpPr>
          <p:spPr>
            <a:xfrm>
              <a:off x="4275" y="2717"/>
              <a:ext cx="160" cy="0"/>
            </a:xfrm>
            <a:prstGeom prst="line">
              <a:avLst/>
            </a:prstGeom>
            <a:ln w="38100" cap="flat" cmpd="sng">
              <a:solidFill>
                <a:schemeClr val="tx1"/>
              </a:solidFill>
              <a:prstDash val="solid"/>
              <a:round/>
              <a:headEnd type="none" w="med" len="med"/>
              <a:tailEnd type="none" w="med" len="med"/>
            </a:ln>
          </p:spPr>
        </p:sp>
      </p:grpSp>
      <p:grpSp>
        <p:nvGrpSpPr>
          <p:cNvPr id="11" name="Group 39"/>
          <p:cNvGrpSpPr/>
          <p:nvPr/>
        </p:nvGrpSpPr>
        <p:grpSpPr>
          <a:xfrm>
            <a:off x="533400" y="1808163"/>
            <a:ext cx="7232650" cy="396875"/>
            <a:chOff x="445" y="1139"/>
            <a:chExt cx="4556" cy="250"/>
          </a:xfrm>
        </p:grpSpPr>
        <p:sp>
          <p:nvSpPr>
            <p:cNvPr id="56352" name="Text Box 40"/>
            <p:cNvSpPr txBox="1"/>
            <p:nvPr/>
          </p:nvSpPr>
          <p:spPr>
            <a:xfrm>
              <a:off x="445" y="1139"/>
              <a:ext cx="467" cy="250"/>
            </a:xfrm>
            <a:prstGeom prst="rect">
              <a:avLst/>
            </a:prstGeom>
            <a:noFill/>
            <a:ln w="9525">
              <a:noFill/>
            </a:ln>
          </p:spPr>
          <p:txBody>
            <a:bodyPr wrap="none" anchor="t" anchorCtr="0">
              <a:spAutoFit/>
            </a:bodyPr>
            <a:lstStyle/>
            <a:p>
              <a:r>
                <a:rPr lang="zh-CN" altLang="en-US" sz="2000" b="1" dirty="0">
                  <a:latin typeface="Times New Roman" panose="02020603050405020304" pitchFamily="18" charset="0"/>
                </a:rPr>
                <a:t>10 </a:t>
              </a:r>
              <a:r>
                <a:rPr lang="en-US" altLang="zh-CN" sz="2000" b="1" dirty="0">
                  <a:latin typeface="Times New Roman" panose="02020603050405020304" pitchFamily="18" charset="0"/>
                </a:rPr>
                <a:t>ns</a:t>
              </a:r>
            </a:p>
          </p:txBody>
        </p:sp>
        <p:sp>
          <p:nvSpPr>
            <p:cNvPr id="56353" name="Text Box 41"/>
            <p:cNvSpPr txBox="1"/>
            <p:nvPr/>
          </p:nvSpPr>
          <p:spPr>
            <a:xfrm>
              <a:off x="1834" y="1139"/>
              <a:ext cx="467" cy="250"/>
            </a:xfrm>
            <a:prstGeom prst="rect">
              <a:avLst/>
            </a:prstGeom>
            <a:noFill/>
            <a:ln w="9525">
              <a:noFill/>
            </a:ln>
          </p:spPr>
          <p:txBody>
            <a:bodyPr wrap="none" anchor="t" anchorCtr="0">
              <a:spAutoFit/>
            </a:bodyPr>
            <a:lstStyle/>
            <a:p>
              <a:r>
                <a:rPr lang="zh-CN" altLang="en-US" sz="2000" b="1" dirty="0">
                  <a:latin typeface="Times New Roman" panose="02020603050405020304" pitchFamily="18" charset="0"/>
                </a:rPr>
                <a:t>20 </a:t>
              </a:r>
              <a:r>
                <a:rPr lang="en-US" altLang="zh-CN" sz="2000" b="1" dirty="0">
                  <a:latin typeface="Times New Roman" panose="02020603050405020304" pitchFamily="18" charset="0"/>
                </a:rPr>
                <a:t>ns</a:t>
              </a:r>
            </a:p>
          </p:txBody>
        </p:sp>
        <p:sp>
          <p:nvSpPr>
            <p:cNvPr id="56354" name="Text Box 42"/>
            <p:cNvSpPr txBox="1"/>
            <p:nvPr/>
          </p:nvSpPr>
          <p:spPr>
            <a:xfrm>
              <a:off x="3203" y="1139"/>
              <a:ext cx="547" cy="250"/>
            </a:xfrm>
            <a:prstGeom prst="rect">
              <a:avLst/>
            </a:prstGeom>
            <a:noFill/>
            <a:ln w="9525">
              <a:noFill/>
            </a:ln>
          </p:spPr>
          <p:txBody>
            <a:bodyPr wrap="none" anchor="t" anchorCtr="0">
              <a:spAutoFit/>
            </a:bodyPr>
            <a:lstStyle/>
            <a:p>
              <a:r>
                <a:rPr lang="zh-CN" altLang="en-US" sz="2000" b="1" dirty="0">
                  <a:latin typeface="Times New Roman" panose="02020603050405020304" pitchFamily="18" charset="0"/>
                </a:rPr>
                <a:t>200 </a:t>
              </a:r>
              <a:r>
                <a:rPr lang="en-US" altLang="zh-CN" sz="2000" b="1" dirty="0">
                  <a:latin typeface="Times New Roman" panose="02020603050405020304" pitchFamily="18" charset="0"/>
                </a:rPr>
                <a:t>ns</a:t>
              </a:r>
            </a:p>
          </p:txBody>
        </p:sp>
        <p:sp>
          <p:nvSpPr>
            <p:cNvPr id="56355" name="Text Box 43"/>
            <p:cNvSpPr txBox="1"/>
            <p:nvPr/>
          </p:nvSpPr>
          <p:spPr>
            <a:xfrm>
              <a:off x="4690" y="1139"/>
              <a:ext cx="311" cy="250"/>
            </a:xfrm>
            <a:prstGeom prst="rect">
              <a:avLst/>
            </a:prstGeom>
            <a:noFill/>
            <a:ln w="9525">
              <a:noFill/>
            </a:ln>
          </p:spPr>
          <p:txBody>
            <a:bodyPr wrap="none" anchor="t" anchorCtr="0">
              <a:spAutoFit/>
            </a:bodyPr>
            <a:lstStyle/>
            <a:p>
              <a:r>
                <a:rPr lang="en-US" altLang="zh-CN" sz="2000" b="1" dirty="0">
                  <a:latin typeface="Times New Roman" panose="02020603050405020304" pitchFamily="18" charset="0"/>
                </a:rPr>
                <a:t>ms</a:t>
              </a:r>
            </a:p>
          </p:txBody>
        </p:sp>
      </p:grpSp>
      <p:sp>
        <p:nvSpPr>
          <p:cNvPr id="293938" name="Text Box 50"/>
          <p:cNvSpPr txBox="1"/>
          <p:nvPr/>
        </p:nvSpPr>
        <p:spPr>
          <a:xfrm>
            <a:off x="3921125" y="3657600"/>
            <a:ext cx="1606550" cy="519113"/>
          </a:xfrm>
          <a:prstGeom prst="rect">
            <a:avLst/>
          </a:prstGeom>
          <a:noFill/>
          <a:ln w="9525">
            <a:noFill/>
          </a:ln>
        </p:spPr>
        <p:txBody>
          <a:bodyPr wrap="none" anchor="t" anchorCtr="0">
            <a:spAutoFit/>
          </a:bodyPr>
          <a:lstStyle/>
          <a:p>
            <a:r>
              <a:rPr lang="zh-CN" altLang="en-US" sz="2800" b="1" dirty="0">
                <a:latin typeface="Times New Roman" panose="02020603050405020304" pitchFamily="18" charset="0"/>
              </a:rPr>
              <a:t>（速度）</a:t>
            </a:r>
          </a:p>
        </p:txBody>
      </p:sp>
      <p:sp>
        <p:nvSpPr>
          <p:cNvPr id="293939" name="Text Box 51"/>
          <p:cNvSpPr txBox="1"/>
          <p:nvPr/>
        </p:nvSpPr>
        <p:spPr>
          <a:xfrm>
            <a:off x="6065838" y="3657600"/>
            <a:ext cx="1606550" cy="519113"/>
          </a:xfrm>
          <a:prstGeom prst="rect">
            <a:avLst/>
          </a:prstGeom>
          <a:noFill/>
          <a:ln w="9525">
            <a:noFill/>
          </a:ln>
        </p:spPr>
        <p:txBody>
          <a:bodyPr wrap="none" anchor="t" anchorCtr="0">
            <a:spAutoFit/>
          </a:bodyPr>
          <a:lstStyle/>
          <a:p>
            <a:r>
              <a:rPr lang="zh-CN" altLang="en-US" sz="2800" b="1" dirty="0">
                <a:latin typeface="Times New Roman" panose="02020603050405020304" pitchFamily="18" charset="0"/>
              </a:rPr>
              <a:t>（容量）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293904"/>
                                        </p:tgtEl>
                                        <p:attrNameLst>
                                          <p:attrName>style.visibility</p:attrName>
                                        </p:attrNameLst>
                                      </p:cBhvr>
                                      <p:to>
                                        <p:strVal val="visible"/>
                                      </p:to>
                                    </p:set>
                                    <p:animEffect transition="in" filter="strips(downLeft)">
                                      <p:cBhvr>
                                        <p:cTn id="12" dur="500"/>
                                        <p:tgtEl>
                                          <p:spTgt spid="293904"/>
                                        </p:tgtEl>
                                      </p:cBhvr>
                                    </p:animEffect>
                                  </p:childTnLst>
                                </p:cTn>
                              </p:par>
                            </p:childTnLst>
                          </p:cTn>
                        </p:par>
                        <p:par>
                          <p:cTn id="13" fill="hold">
                            <p:stCondLst>
                              <p:cond delay="500"/>
                            </p:stCondLst>
                            <p:childTnLst>
                              <p:par>
                                <p:cTn id="14" presetID="18" presetClass="entr" presetSubtype="3" fill="hold" nodeType="afterEffect">
                                  <p:stCondLst>
                                    <p:cond delay="0"/>
                                  </p:stCondLst>
                                  <p:childTnLst>
                                    <p:set>
                                      <p:cBhvr>
                                        <p:cTn id="15" dur="1" fill="hold">
                                          <p:stCondLst>
                                            <p:cond delay="0"/>
                                          </p:stCondLst>
                                        </p:cTn>
                                        <p:tgtEl>
                                          <p:spTgt spid="293903"/>
                                        </p:tgtEl>
                                        <p:attrNameLst>
                                          <p:attrName>style.visibility</p:attrName>
                                        </p:attrNameLst>
                                      </p:cBhvr>
                                      <p:to>
                                        <p:strVal val="visible"/>
                                      </p:to>
                                    </p:set>
                                    <p:animEffect transition="in" filter="strips(upRight)">
                                      <p:cBhvr>
                                        <p:cTn id="16" dur="500"/>
                                        <p:tgtEl>
                                          <p:spTgt spid="29390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293907"/>
                                        </p:tgtEl>
                                        <p:attrNameLst>
                                          <p:attrName>style.visibility</p:attrName>
                                        </p:attrNameLst>
                                      </p:cBhvr>
                                      <p:to>
                                        <p:strVal val="visible"/>
                                      </p:to>
                                    </p:set>
                                    <p:animEffect transition="in" filter="slide(fromLeft)">
                                      <p:cBhvr>
                                        <p:cTn id="26" dur="500"/>
                                        <p:tgtEl>
                                          <p:spTgt spid="293907"/>
                                        </p:tgtEl>
                                      </p:cBhvr>
                                    </p:animEffect>
                                  </p:childTnLst>
                                </p:cTn>
                              </p:par>
                            </p:childTnLst>
                          </p:cTn>
                        </p:par>
                        <p:par>
                          <p:cTn id="27" fill="hold">
                            <p:stCondLst>
                              <p:cond delay="500"/>
                            </p:stCondLst>
                            <p:childTnLst>
                              <p:par>
                                <p:cTn id="28" presetID="12" presetClass="entr" presetSubtype="2" fill="hold" nodeType="afterEffect">
                                  <p:stCondLst>
                                    <p:cond delay="0"/>
                                  </p:stCondLst>
                                  <p:childTnLst>
                                    <p:set>
                                      <p:cBhvr>
                                        <p:cTn id="29" dur="1" fill="hold">
                                          <p:stCondLst>
                                            <p:cond delay="0"/>
                                          </p:stCondLst>
                                        </p:cTn>
                                        <p:tgtEl>
                                          <p:spTgt spid="293908"/>
                                        </p:tgtEl>
                                        <p:attrNameLst>
                                          <p:attrName>style.visibility</p:attrName>
                                        </p:attrNameLst>
                                      </p:cBhvr>
                                      <p:to>
                                        <p:strVal val="visible"/>
                                      </p:to>
                                    </p:set>
                                    <p:animEffect transition="in" filter="slide(fromRight)">
                                      <p:cBhvr>
                                        <p:cTn id="30" dur="500"/>
                                        <p:tgtEl>
                                          <p:spTgt spid="29390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293905"/>
                                        </p:tgtEl>
                                        <p:attrNameLst>
                                          <p:attrName>style.visibility</p:attrName>
                                        </p:attrNameLst>
                                      </p:cBhvr>
                                      <p:to>
                                        <p:strVal val="visible"/>
                                      </p:to>
                                    </p:set>
                                    <p:animEffect transition="in" filter="slide(fromLeft)">
                                      <p:cBhvr>
                                        <p:cTn id="40" dur="500"/>
                                        <p:tgtEl>
                                          <p:spTgt spid="293905"/>
                                        </p:tgtEl>
                                      </p:cBhvr>
                                    </p:animEffect>
                                  </p:childTnLst>
                                </p:cTn>
                              </p:par>
                            </p:childTnLst>
                          </p:cTn>
                        </p:par>
                        <p:par>
                          <p:cTn id="41" fill="hold">
                            <p:stCondLst>
                              <p:cond delay="500"/>
                            </p:stCondLst>
                            <p:childTnLst>
                              <p:par>
                                <p:cTn id="42" presetID="12" presetClass="entr" presetSubtype="2" fill="hold" nodeType="afterEffect">
                                  <p:stCondLst>
                                    <p:cond delay="0"/>
                                  </p:stCondLst>
                                  <p:childTnLst>
                                    <p:set>
                                      <p:cBhvr>
                                        <p:cTn id="43" dur="1" fill="hold">
                                          <p:stCondLst>
                                            <p:cond delay="0"/>
                                          </p:stCondLst>
                                        </p:cTn>
                                        <p:tgtEl>
                                          <p:spTgt spid="293910"/>
                                        </p:tgtEl>
                                        <p:attrNameLst>
                                          <p:attrName>style.visibility</p:attrName>
                                        </p:attrNameLst>
                                      </p:cBhvr>
                                      <p:to>
                                        <p:strVal val="visible"/>
                                      </p:to>
                                    </p:set>
                                    <p:animEffect transition="in" filter="slide(fromRight)">
                                      <p:cBhvr>
                                        <p:cTn id="44" dur="500"/>
                                        <p:tgtEl>
                                          <p:spTgt spid="293910"/>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nodeType="clickEffect">
                                  <p:stCondLst>
                                    <p:cond delay="0"/>
                                  </p:stCondLst>
                                  <p:childTnLst>
                                    <p:set>
                                      <p:cBhvr>
                                        <p:cTn id="48" dur="1" fill="hold">
                                          <p:stCondLst>
                                            <p:cond delay="0"/>
                                          </p:stCondLst>
                                        </p:cTn>
                                        <p:tgtEl>
                                          <p:spTgt spid="293906"/>
                                        </p:tgtEl>
                                        <p:attrNameLst>
                                          <p:attrName>style.visibility</p:attrName>
                                        </p:attrNameLst>
                                      </p:cBhvr>
                                      <p:to>
                                        <p:strVal val="visible"/>
                                      </p:to>
                                    </p:set>
                                    <p:animEffect transition="in" filter="slide(fromLeft)">
                                      <p:cBhvr>
                                        <p:cTn id="49" dur="500"/>
                                        <p:tgtEl>
                                          <p:spTgt spid="293906"/>
                                        </p:tgtEl>
                                      </p:cBhvr>
                                    </p:animEffect>
                                  </p:childTnLst>
                                </p:cTn>
                              </p:par>
                            </p:childTnLst>
                          </p:cTn>
                        </p:par>
                        <p:par>
                          <p:cTn id="50" fill="hold">
                            <p:stCondLst>
                              <p:cond delay="500"/>
                            </p:stCondLst>
                            <p:childTnLst>
                              <p:par>
                                <p:cTn id="51" presetID="12" presetClass="entr" presetSubtype="2" fill="hold" nodeType="afterEffect">
                                  <p:stCondLst>
                                    <p:cond delay="0"/>
                                  </p:stCondLst>
                                  <p:childTnLst>
                                    <p:set>
                                      <p:cBhvr>
                                        <p:cTn id="52" dur="1" fill="hold">
                                          <p:stCondLst>
                                            <p:cond delay="0"/>
                                          </p:stCondLst>
                                        </p:cTn>
                                        <p:tgtEl>
                                          <p:spTgt spid="293909"/>
                                        </p:tgtEl>
                                        <p:attrNameLst>
                                          <p:attrName>style.visibility</p:attrName>
                                        </p:attrNameLst>
                                      </p:cBhvr>
                                      <p:to>
                                        <p:strVal val="visible"/>
                                      </p:to>
                                    </p:set>
                                    <p:animEffect transition="in" filter="slide(fromRight)">
                                      <p:cBhvr>
                                        <p:cTn id="53" dur="500"/>
                                        <p:tgtEl>
                                          <p:spTgt spid="29390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linds(horizontal)">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blinds(horizontal)">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blinds(horizontal)">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93938"/>
                                        </p:tgtEl>
                                        <p:attrNameLst>
                                          <p:attrName>style.visibility</p:attrName>
                                        </p:attrNameLst>
                                      </p:cBhvr>
                                      <p:to>
                                        <p:strVal val="visible"/>
                                      </p:to>
                                    </p:set>
                                    <p:animEffect transition="in" filter="blinds(horizontal)">
                                      <p:cBhvr>
                                        <p:cTn id="73" dur="500"/>
                                        <p:tgtEl>
                                          <p:spTgt spid="293938"/>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93939"/>
                                        </p:tgtEl>
                                        <p:attrNameLst>
                                          <p:attrName>style.visibility</p:attrName>
                                        </p:attrNameLst>
                                      </p:cBhvr>
                                      <p:to>
                                        <p:strVal val="visible"/>
                                      </p:to>
                                    </p:set>
                                    <p:animEffect transition="in" filter="blinds(horizontal)">
                                      <p:cBhvr>
                                        <p:cTn id="78" dur="500"/>
                                        <p:tgtEl>
                                          <p:spTgt spid="293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38" grpId="0"/>
      <p:bldP spid="2939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a:t>
            </a:r>
            <a:r>
              <a:rPr lang="zh-CN" altLang="en-US"/>
              <a:t>概述</a:t>
            </a:r>
          </a:p>
        </p:txBody>
      </p:sp>
      <p:sp>
        <p:nvSpPr>
          <p:cNvPr id="3" name="内容占位符 2"/>
          <p:cNvSpPr>
            <a:spLocks noGrp="1"/>
          </p:cNvSpPr>
          <p:nvPr>
            <p:ph idx="1"/>
          </p:nvPr>
        </p:nvSpPr>
        <p:spPr/>
        <p:txBody>
          <a:bodyPr/>
          <a:lstStyle/>
          <a:p>
            <a:pPr eaLnBrk="1" hangingPunct="1">
              <a:buSzPct val="70000"/>
            </a:pPr>
            <a:r>
              <a:rPr lang="zh-CN" altLang="en-US" dirty="0">
                <a:latin typeface="Microsoft YaHei UI" panose="020B0503020204020204" pitchFamily="34" charset="-122"/>
                <a:ea typeface="Microsoft YaHei UI" panose="020B0503020204020204" pitchFamily="34" charset="-122"/>
                <a:sym typeface="+mn-ea"/>
              </a:rPr>
              <a:t>计算机的发展历史 </a:t>
            </a:r>
            <a:endParaRPr kumimoji="1" lang="zh-CN" altLang="en-US"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lang="zh-CN" altLang="en-US" dirty="0">
                <a:solidFill>
                  <a:schemeClr val="tx1"/>
                </a:solidFill>
                <a:latin typeface="Microsoft YaHei UI" panose="020B0503020204020204" pitchFamily="34" charset="-122"/>
                <a:ea typeface="Microsoft YaHei UI" panose="020B0503020204020204" pitchFamily="34" charset="-122"/>
                <a:sym typeface="+mn-ea"/>
              </a:rPr>
              <a:t>计算机系统的硬件组成 </a:t>
            </a:r>
            <a:endParaRPr kumimoji="1" lang="zh-CN" altLang="en-US" kern="1200" dirty="0">
              <a:solidFill>
                <a:schemeClr val="tx1"/>
              </a:solidFill>
              <a:latin typeface="Microsoft YaHei UI" panose="020B0503020204020204" pitchFamily="34" charset="-122"/>
              <a:ea typeface="Microsoft YaHei UI" panose="020B0503020204020204" pitchFamily="34" charset="-122"/>
              <a:cs typeface="+mn-cs"/>
            </a:endParaRPr>
          </a:p>
          <a:p>
            <a:pPr eaLnBrk="1" hangingPunct="1">
              <a:buSzPct val="70000"/>
            </a:pPr>
            <a:r>
              <a:rPr lang="zh-CN" altLang="en-US" dirty="0">
                <a:latin typeface="Microsoft YaHei UI" panose="020B0503020204020204" pitchFamily="34" charset="-122"/>
                <a:ea typeface="Microsoft YaHei UI" panose="020B0503020204020204" pitchFamily="34" charset="-122"/>
                <a:sym typeface="+mn-ea"/>
              </a:rPr>
              <a:t>计算机的软件系统 </a:t>
            </a:r>
            <a:endParaRPr kumimoji="1" lang="zh-CN" altLang="en-US"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lang="zh-CN" altLang="en-US" dirty="0">
                <a:latin typeface="Microsoft YaHei UI" panose="020B0503020204020204" pitchFamily="34" charset="-122"/>
                <a:ea typeface="Microsoft YaHei UI" panose="020B0503020204020204" pitchFamily="34" charset="-122"/>
                <a:sym typeface="+mn-ea"/>
              </a:rPr>
              <a:t>计算机系统的组织结构 </a:t>
            </a:r>
            <a:endParaRPr kumimoji="1" lang="zh-CN" altLang="en-US"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lang="zh-CN" altLang="en-US" dirty="0">
                <a:latin typeface="Microsoft YaHei UI" panose="020B0503020204020204" pitchFamily="34" charset="-122"/>
                <a:ea typeface="Microsoft YaHei UI" panose="020B0503020204020204" pitchFamily="34" charset="-122"/>
                <a:sym typeface="+mn-ea"/>
              </a:rPr>
              <a:t>计算机的特点和性能指标 </a:t>
            </a:r>
            <a:endParaRPr kumimoji="1" lang="zh-CN" altLang="en-US" kern="1200" dirty="0">
              <a:latin typeface="Microsoft YaHei UI" panose="020B0503020204020204" pitchFamily="34" charset="-122"/>
              <a:ea typeface="Microsoft YaHei UI" panose="020B0503020204020204" pitchFamily="34" charset="-122"/>
              <a:cs typeface="+mn-cs"/>
            </a:endParaRPr>
          </a:p>
          <a:p>
            <a:pPr eaLnBrk="1" hangingPunct="1">
              <a:buSzPct val="70000"/>
            </a:pPr>
            <a:r>
              <a:rPr lang="zh-CN" altLang="en-US" dirty="0">
                <a:latin typeface="Microsoft YaHei UI" panose="020B0503020204020204" pitchFamily="34" charset="-122"/>
                <a:ea typeface="Microsoft YaHei UI" panose="020B0503020204020204" pitchFamily="34" charset="-122"/>
                <a:sym typeface="+mn-ea"/>
              </a:rPr>
              <a:t>计算机的分类与应用 </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p:txBody>
          <a:bodyPr vert="horz" wrap="square" lIns="91440" tIns="45720" rIns="91440" bIns="45720" anchor="ctr" anchorCtr="0"/>
          <a:lstStyle/>
          <a:p>
            <a:pPr eaLnBrk="1" hangingPunct="1"/>
            <a:r>
              <a:rPr kumimoji="1" lang="en-US" altLang="zh-CN" sz="4000" kern="1200" dirty="0">
                <a:latin typeface="微软雅黑" panose="020B0503020204020204" pitchFamily="34" charset="-122"/>
                <a:ea typeface="微软雅黑" panose="020B0503020204020204" pitchFamily="34" charset="-122"/>
                <a:cs typeface="+mj-cs"/>
              </a:rPr>
              <a:t>4.2  </a:t>
            </a:r>
            <a:r>
              <a:rPr kumimoji="1" lang="zh-CN" altLang="en-US" sz="4000" kern="1200" dirty="0">
                <a:latin typeface="微软雅黑" panose="020B0503020204020204" pitchFamily="34" charset="-122"/>
                <a:ea typeface="微软雅黑" panose="020B0503020204020204" pitchFamily="34" charset="-122"/>
                <a:cs typeface="+mj-cs"/>
              </a:rPr>
              <a:t>半导体随机存储器</a:t>
            </a:r>
          </a:p>
        </p:txBody>
      </p:sp>
      <p:sp>
        <p:nvSpPr>
          <p:cNvPr id="58370" name="Rectangle 3"/>
          <p:cNvSpPr>
            <a:spLocks noGrp="1"/>
          </p:cNvSpPr>
          <p:nvPr>
            <p:ph idx="1"/>
          </p:nvPr>
        </p:nvSpPr>
        <p:spPr>
          <a:xfrm>
            <a:off x="381000" y="1143000"/>
            <a:ext cx="7772400" cy="4648200"/>
          </a:xfrm>
        </p:spPr>
        <p:txBody>
          <a:bodyPr vert="horz" wrap="square" lIns="91440" tIns="45720" rIns="91440" bIns="45720" anchor="t" anchorCtr="0"/>
          <a:lstStyle/>
          <a:p>
            <a:pPr eaLnBrk="1" hangingPunct="1">
              <a:buSzPct val="70000"/>
            </a:pPr>
            <a:r>
              <a:rPr kumimoji="1" lang="zh-CN" altLang="en-US" kern="1200" dirty="0">
                <a:latin typeface="微软雅黑" panose="020B0503020204020204" pitchFamily="34" charset="-122"/>
                <a:ea typeface="微软雅黑" panose="020B0503020204020204" pitchFamily="34" charset="-122"/>
                <a:cs typeface="+mn-cs"/>
              </a:rPr>
              <a:t>半导体存储器的分类</a:t>
            </a:r>
          </a:p>
        </p:txBody>
      </p:sp>
      <p:sp>
        <p:nvSpPr>
          <p:cNvPr id="58371" name="Rectangle 4"/>
          <p:cNvSpPr/>
          <p:nvPr/>
        </p:nvSpPr>
        <p:spPr>
          <a:xfrm>
            <a:off x="2343150" y="2176463"/>
            <a:ext cx="9144000" cy="0"/>
          </a:xfrm>
          <a:prstGeom prst="rect">
            <a:avLst/>
          </a:prstGeom>
          <a:noFill/>
          <a:ln w="28575">
            <a:noFill/>
          </a:ln>
        </p:spPr>
        <p:txBody>
          <a:bodyPr anchor="t" anchorCtr="0">
            <a:spAutoFit/>
          </a:bodyPr>
          <a:lstStyle/>
          <a:p>
            <a:pPr>
              <a:buClrTx/>
              <a:buFontTx/>
            </a:pPr>
            <a:endParaRPr lang="zh-CN" altLang="en-US" sz="2800" b="1" dirty="0">
              <a:latin typeface="宋体" panose="02010600030101010101" pitchFamily="2" charset="-122"/>
            </a:endParaRPr>
          </a:p>
        </p:txBody>
      </p:sp>
      <p:graphicFrame>
        <p:nvGraphicFramePr>
          <p:cNvPr id="58372" name="Object 5"/>
          <p:cNvGraphicFramePr>
            <a:graphicFrameLocks noChangeAspect="1"/>
          </p:cNvGraphicFramePr>
          <p:nvPr/>
        </p:nvGraphicFramePr>
        <p:xfrm>
          <a:off x="439103" y="1914367"/>
          <a:ext cx="8418195" cy="4691380"/>
        </p:xfrm>
        <a:graphic>
          <a:graphicData uri="http://schemas.openxmlformats.org/presentationml/2006/ole">
            <mc:AlternateContent xmlns:mc="http://schemas.openxmlformats.org/markup-compatibility/2006">
              <mc:Choice xmlns:v="urn:schemas-microsoft-com:vml" Requires="v">
                <p:oleObj r:id="rId2" imgW="4476750" imgH="2495550" progId="Word.Picture.8">
                  <p:embed/>
                </p:oleObj>
              </mc:Choice>
              <mc:Fallback>
                <p:oleObj r:id="rId2" imgW="4476750" imgH="2495550" progId="Word.Picture.8">
                  <p:embed/>
                  <p:pic>
                    <p:nvPicPr>
                      <p:cNvPr id="0" name="图片 3130"/>
                      <p:cNvPicPr/>
                      <p:nvPr/>
                    </p:nvPicPr>
                    <p:blipFill>
                      <a:blip r:embed="rId3"/>
                      <a:stretch>
                        <a:fillRect/>
                      </a:stretch>
                    </p:blipFill>
                    <p:spPr>
                      <a:xfrm>
                        <a:off x="439103" y="1914367"/>
                        <a:ext cx="8418195" cy="4691380"/>
                      </a:xfrm>
                      <a:prstGeom prst="rect">
                        <a:avLst/>
                      </a:prstGeom>
                      <a:noFill/>
                      <a:ln w="38100">
                        <a:noFill/>
                        <a:miter/>
                      </a:ln>
                    </p:spPr>
                  </p:pic>
                </p:oleObj>
              </mc:Fallback>
            </mc:AlternateContent>
          </a:graphicData>
        </a:graphic>
      </p:graphicFrame>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11D3256-509E-4ADC-AE42-55516EB774B0}"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60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p:cNvSpPr>
          <p:nvPr>
            <p:ph type="title"/>
          </p:nvPr>
        </p:nvSpPr>
        <p:spPr/>
        <p:txBody>
          <a:bodyPr anchor="ctr" anchorCtr="0"/>
          <a:lstStyle/>
          <a:p>
            <a:r>
              <a:rPr kumimoji="1" lang="zh-CN" altLang="en-US" b="1" kern="1200" dirty="0">
                <a:latin typeface="Times New Roman" panose="02020603050405020304" pitchFamily="18" charset="0"/>
                <a:ea typeface="微软雅黑" panose="020B0503020204020204" pitchFamily="34" charset="-122"/>
                <a:cs typeface="+mj-cs"/>
              </a:rPr>
              <a:t> </a:t>
            </a:r>
            <a:r>
              <a:rPr kumimoji="1" lang="zh-CN" altLang="en-US" sz="3200" b="1" kern="1200" dirty="0">
                <a:latin typeface="Times New Roman" panose="02020603050405020304" pitchFamily="18" charset="0"/>
                <a:ea typeface="微软雅黑" panose="020B0503020204020204" pitchFamily="34" charset="-122"/>
                <a:cs typeface="+mj-cs"/>
              </a:rPr>
              <a:t>动态 </a:t>
            </a:r>
            <a:r>
              <a:rPr kumimoji="1" lang="en-US" altLang="zh-CN" sz="3200" b="1" kern="1200" dirty="0">
                <a:latin typeface="Times New Roman" panose="02020603050405020304" pitchFamily="18" charset="0"/>
                <a:ea typeface="微软雅黑" panose="020B0503020204020204" pitchFamily="34" charset="-122"/>
                <a:cs typeface="+mj-cs"/>
              </a:rPr>
              <a:t>RAM </a:t>
            </a:r>
            <a:r>
              <a:rPr kumimoji="1" lang="zh-CN" altLang="en-US" sz="3200" b="1" kern="1200" dirty="0">
                <a:latin typeface="Times New Roman" panose="02020603050405020304" pitchFamily="18" charset="0"/>
                <a:ea typeface="微软雅黑" panose="020B0503020204020204" pitchFamily="34" charset="-122"/>
                <a:cs typeface="+mj-cs"/>
              </a:rPr>
              <a:t>和静态 </a:t>
            </a:r>
            <a:r>
              <a:rPr kumimoji="1" lang="en-US" altLang="zh-CN" sz="3200" b="1" kern="1200" dirty="0">
                <a:latin typeface="Times New Roman" panose="02020603050405020304" pitchFamily="18" charset="0"/>
                <a:ea typeface="微软雅黑" panose="020B0503020204020204" pitchFamily="34" charset="-122"/>
                <a:cs typeface="+mj-cs"/>
              </a:rPr>
              <a:t>RAM </a:t>
            </a:r>
            <a:r>
              <a:rPr kumimoji="1" lang="zh-CN" altLang="en-US" sz="3200" b="1" kern="1200" dirty="0">
                <a:latin typeface="Times New Roman" panose="02020603050405020304" pitchFamily="18" charset="0"/>
                <a:ea typeface="微软雅黑" panose="020B0503020204020204" pitchFamily="34" charset="-122"/>
                <a:cs typeface="+mj-cs"/>
              </a:rPr>
              <a:t>的比较</a:t>
            </a:r>
          </a:p>
        </p:txBody>
      </p:sp>
      <p:grpSp>
        <p:nvGrpSpPr>
          <p:cNvPr id="4" name="Group 3"/>
          <p:cNvGrpSpPr/>
          <p:nvPr/>
        </p:nvGrpSpPr>
        <p:grpSpPr>
          <a:xfrm>
            <a:off x="3352800" y="1249363"/>
            <a:ext cx="4648200" cy="457200"/>
            <a:chOff x="2112" y="787"/>
            <a:chExt cx="2928" cy="288"/>
          </a:xfrm>
        </p:grpSpPr>
        <p:sp>
          <p:nvSpPr>
            <p:cNvPr id="108547" name="Text Box 4"/>
            <p:cNvSpPr txBox="1"/>
            <p:nvPr/>
          </p:nvSpPr>
          <p:spPr>
            <a:xfrm>
              <a:off x="2112" y="787"/>
              <a:ext cx="1536" cy="288"/>
            </a:xfrm>
            <a:prstGeom prst="rect">
              <a:avLst/>
            </a:prstGeom>
            <a:noFill/>
            <a:ln w="9525">
              <a:noFill/>
            </a:ln>
          </p:spPr>
          <p:txBody>
            <a:bodyPr anchor="t" anchorCtr="0">
              <a:spAutoFit/>
            </a:bodyPr>
            <a:lstStyle/>
            <a:p>
              <a:pPr algn="ctr">
                <a:spcBef>
                  <a:spcPct val="50000"/>
                </a:spcBef>
              </a:pPr>
              <a:r>
                <a:rPr lang="en-US" altLang="zh-CN" b="1" dirty="0">
                  <a:latin typeface="Times New Roman" panose="02020603050405020304" pitchFamily="18" charset="0"/>
                </a:rPr>
                <a:t>DRAM</a:t>
              </a:r>
            </a:p>
          </p:txBody>
        </p:sp>
        <p:sp>
          <p:nvSpPr>
            <p:cNvPr id="108548" name="Text Box 5"/>
            <p:cNvSpPr txBox="1"/>
            <p:nvPr/>
          </p:nvSpPr>
          <p:spPr>
            <a:xfrm>
              <a:off x="3504" y="787"/>
              <a:ext cx="1536" cy="288"/>
            </a:xfrm>
            <a:prstGeom prst="rect">
              <a:avLst/>
            </a:prstGeom>
            <a:noFill/>
            <a:ln w="9525">
              <a:noFill/>
            </a:ln>
          </p:spPr>
          <p:txBody>
            <a:bodyPr anchor="t" anchorCtr="0">
              <a:spAutoFit/>
            </a:bodyPr>
            <a:lstStyle/>
            <a:p>
              <a:pPr algn="ctr">
                <a:spcBef>
                  <a:spcPct val="50000"/>
                </a:spcBef>
              </a:pPr>
              <a:r>
                <a:rPr lang="en-US" altLang="zh-CN" b="1" dirty="0">
                  <a:latin typeface="Times New Roman" panose="02020603050405020304" pitchFamily="18" charset="0"/>
                </a:rPr>
                <a:t>SRAM</a:t>
              </a:r>
            </a:p>
          </p:txBody>
        </p:sp>
      </p:grpSp>
      <p:sp>
        <p:nvSpPr>
          <p:cNvPr id="327686" name="Text Box 6"/>
          <p:cNvSpPr txBox="1"/>
          <p:nvPr/>
        </p:nvSpPr>
        <p:spPr>
          <a:xfrm>
            <a:off x="1219200" y="1858963"/>
            <a:ext cx="2438400" cy="457200"/>
          </a:xfrm>
          <a:prstGeom prst="rect">
            <a:avLst/>
          </a:prstGeom>
          <a:noFill/>
          <a:ln w="9525">
            <a:noFill/>
          </a:ln>
        </p:spPr>
        <p:txBody>
          <a:bodyPr anchor="t" anchorCtr="0">
            <a:spAutoFit/>
          </a:bodyPr>
          <a:lstStyle/>
          <a:p>
            <a:pPr>
              <a:spcBef>
                <a:spcPct val="50000"/>
              </a:spcBef>
            </a:pPr>
            <a:r>
              <a:rPr lang="zh-CN" altLang="en-US" b="1" dirty="0">
                <a:latin typeface="Times New Roman" panose="02020603050405020304" pitchFamily="18" charset="0"/>
              </a:rPr>
              <a:t>存储原理</a:t>
            </a:r>
          </a:p>
        </p:txBody>
      </p:sp>
      <p:sp>
        <p:nvSpPr>
          <p:cNvPr id="327687" name="Text Box 7"/>
          <p:cNvSpPr txBox="1"/>
          <p:nvPr/>
        </p:nvSpPr>
        <p:spPr>
          <a:xfrm>
            <a:off x="1219200" y="2538413"/>
            <a:ext cx="2438400" cy="457200"/>
          </a:xfrm>
          <a:prstGeom prst="rect">
            <a:avLst/>
          </a:prstGeom>
          <a:noFill/>
          <a:ln w="9525">
            <a:noFill/>
          </a:ln>
        </p:spPr>
        <p:txBody>
          <a:bodyPr anchor="t" anchorCtr="0">
            <a:spAutoFit/>
          </a:bodyPr>
          <a:lstStyle/>
          <a:p>
            <a:pPr>
              <a:spcBef>
                <a:spcPct val="50000"/>
              </a:spcBef>
            </a:pPr>
            <a:r>
              <a:rPr lang="zh-CN" altLang="en-US" b="1" dirty="0">
                <a:latin typeface="Times New Roman" panose="02020603050405020304" pitchFamily="18" charset="0"/>
              </a:rPr>
              <a:t>集成度</a:t>
            </a:r>
          </a:p>
        </p:txBody>
      </p:sp>
      <p:sp>
        <p:nvSpPr>
          <p:cNvPr id="327688" name="Text Box 8"/>
          <p:cNvSpPr txBox="1"/>
          <p:nvPr/>
        </p:nvSpPr>
        <p:spPr>
          <a:xfrm>
            <a:off x="1219200" y="3219450"/>
            <a:ext cx="2438400" cy="457200"/>
          </a:xfrm>
          <a:prstGeom prst="rect">
            <a:avLst/>
          </a:prstGeom>
          <a:noFill/>
          <a:ln w="9525">
            <a:noFill/>
          </a:ln>
        </p:spPr>
        <p:txBody>
          <a:bodyPr anchor="t" anchorCtr="0">
            <a:spAutoFit/>
          </a:bodyPr>
          <a:lstStyle/>
          <a:p>
            <a:pPr>
              <a:spcBef>
                <a:spcPct val="50000"/>
              </a:spcBef>
            </a:pPr>
            <a:r>
              <a:rPr lang="zh-CN" altLang="en-US" b="1" dirty="0">
                <a:latin typeface="Times New Roman" panose="02020603050405020304" pitchFamily="18" charset="0"/>
              </a:rPr>
              <a:t>芯片引脚</a:t>
            </a:r>
          </a:p>
        </p:txBody>
      </p:sp>
      <p:sp>
        <p:nvSpPr>
          <p:cNvPr id="327689" name="Text Box 9"/>
          <p:cNvSpPr txBox="1"/>
          <p:nvPr/>
        </p:nvSpPr>
        <p:spPr>
          <a:xfrm>
            <a:off x="1219200" y="3900488"/>
            <a:ext cx="2438400" cy="457200"/>
          </a:xfrm>
          <a:prstGeom prst="rect">
            <a:avLst/>
          </a:prstGeom>
          <a:noFill/>
          <a:ln w="9525">
            <a:noFill/>
          </a:ln>
        </p:spPr>
        <p:txBody>
          <a:bodyPr anchor="t" anchorCtr="0">
            <a:spAutoFit/>
          </a:bodyPr>
          <a:lstStyle/>
          <a:p>
            <a:pPr>
              <a:spcBef>
                <a:spcPct val="50000"/>
              </a:spcBef>
            </a:pPr>
            <a:r>
              <a:rPr lang="zh-CN" altLang="en-US" b="1" dirty="0">
                <a:latin typeface="Times New Roman" panose="02020603050405020304" pitchFamily="18" charset="0"/>
              </a:rPr>
              <a:t>功耗</a:t>
            </a:r>
          </a:p>
        </p:txBody>
      </p:sp>
      <p:sp>
        <p:nvSpPr>
          <p:cNvPr id="327690" name="Text Box 10"/>
          <p:cNvSpPr txBox="1"/>
          <p:nvPr/>
        </p:nvSpPr>
        <p:spPr>
          <a:xfrm>
            <a:off x="1219200" y="4581525"/>
            <a:ext cx="2438400" cy="457200"/>
          </a:xfrm>
          <a:prstGeom prst="rect">
            <a:avLst/>
          </a:prstGeom>
          <a:noFill/>
          <a:ln w="9525">
            <a:noFill/>
          </a:ln>
        </p:spPr>
        <p:txBody>
          <a:bodyPr anchor="t" anchorCtr="0">
            <a:spAutoFit/>
          </a:bodyPr>
          <a:lstStyle/>
          <a:p>
            <a:pPr>
              <a:spcBef>
                <a:spcPct val="50000"/>
              </a:spcBef>
            </a:pPr>
            <a:r>
              <a:rPr lang="zh-CN" altLang="en-US" b="1" dirty="0">
                <a:latin typeface="Times New Roman" panose="02020603050405020304" pitchFamily="18" charset="0"/>
              </a:rPr>
              <a:t>价格</a:t>
            </a:r>
          </a:p>
        </p:txBody>
      </p:sp>
      <p:sp>
        <p:nvSpPr>
          <p:cNvPr id="327691" name="Text Box 11"/>
          <p:cNvSpPr txBox="1"/>
          <p:nvPr/>
        </p:nvSpPr>
        <p:spPr>
          <a:xfrm>
            <a:off x="1219200" y="5262563"/>
            <a:ext cx="2438400" cy="457200"/>
          </a:xfrm>
          <a:prstGeom prst="rect">
            <a:avLst/>
          </a:prstGeom>
          <a:noFill/>
          <a:ln w="9525">
            <a:noFill/>
          </a:ln>
        </p:spPr>
        <p:txBody>
          <a:bodyPr anchor="t" anchorCtr="0">
            <a:spAutoFit/>
          </a:bodyPr>
          <a:lstStyle/>
          <a:p>
            <a:pPr>
              <a:spcBef>
                <a:spcPct val="50000"/>
              </a:spcBef>
            </a:pPr>
            <a:r>
              <a:rPr lang="zh-CN" altLang="en-US" b="1" dirty="0">
                <a:latin typeface="Times New Roman" panose="02020603050405020304" pitchFamily="18" charset="0"/>
              </a:rPr>
              <a:t>速度</a:t>
            </a:r>
          </a:p>
        </p:txBody>
      </p:sp>
      <p:sp>
        <p:nvSpPr>
          <p:cNvPr id="327692" name="Text Box 12"/>
          <p:cNvSpPr txBox="1"/>
          <p:nvPr/>
        </p:nvSpPr>
        <p:spPr>
          <a:xfrm>
            <a:off x="1219200" y="5943600"/>
            <a:ext cx="2438400" cy="457200"/>
          </a:xfrm>
          <a:prstGeom prst="rect">
            <a:avLst/>
          </a:prstGeom>
          <a:noFill/>
          <a:ln w="9525">
            <a:noFill/>
          </a:ln>
        </p:spPr>
        <p:txBody>
          <a:bodyPr anchor="t" anchorCtr="0">
            <a:spAutoFit/>
          </a:bodyPr>
          <a:lstStyle/>
          <a:p>
            <a:pPr>
              <a:spcBef>
                <a:spcPct val="50000"/>
              </a:spcBef>
            </a:pPr>
            <a:r>
              <a:rPr lang="zh-CN" altLang="en-US" b="1" dirty="0">
                <a:latin typeface="Times New Roman" panose="02020603050405020304" pitchFamily="18" charset="0"/>
              </a:rPr>
              <a:t>刷新</a:t>
            </a:r>
          </a:p>
        </p:txBody>
      </p:sp>
      <p:grpSp>
        <p:nvGrpSpPr>
          <p:cNvPr id="5" name="Group 13"/>
          <p:cNvGrpSpPr/>
          <p:nvPr/>
        </p:nvGrpSpPr>
        <p:grpSpPr>
          <a:xfrm>
            <a:off x="3429000" y="1858963"/>
            <a:ext cx="4648200" cy="457200"/>
            <a:chOff x="2160" y="1171"/>
            <a:chExt cx="2928" cy="288"/>
          </a:xfrm>
        </p:grpSpPr>
        <p:sp>
          <p:nvSpPr>
            <p:cNvPr id="108557" name="Text Box 14"/>
            <p:cNvSpPr txBox="1"/>
            <p:nvPr/>
          </p:nvSpPr>
          <p:spPr>
            <a:xfrm>
              <a:off x="2160" y="1171"/>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电容</a:t>
              </a:r>
            </a:p>
          </p:txBody>
        </p:sp>
        <p:sp>
          <p:nvSpPr>
            <p:cNvPr id="108558" name="Text Box 15"/>
            <p:cNvSpPr txBox="1"/>
            <p:nvPr/>
          </p:nvSpPr>
          <p:spPr>
            <a:xfrm>
              <a:off x="3552" y="1171"/>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触发器</a:t>
              </a:r>
            </a:p>
          </p:txBody>
        </p:sp>
      </p:grpSp>
      <p:grpSp>
        <p:nvGrpSpPr>
          <p:cNvPr id="6" name="Group 16"/>
          <p:cNvGrpSpPr/>
          <p:nvPr/>
        </p:nvGrpSpPr>
        <p:grpSpPr>
          <a:xfrm>
            <a:off x="3429000" y="2538413"/>
            <a:ext cx="4648200" cy="457200"/>
            <a:chOff x="2160" y="1599"/>
            <a:chExt cx="2928" cy="288"/>
          </a:xfrm>
        </p:grpSpPr>
        <p:sp>
          <p:nvSpPr>
            <p:cNvPr id="108560" name="Text Box 17"/>
            <p:cNvSpPr txBox="1"/>
            <p:nvPr/>
          </p:nvSpPr>
          <p:spPr>
            <a:xfrm>
              <a:off x="2160" y="1599"/>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高</a:t>
              </a:r>
            </a:p>
          </p:txBody>
        </p:sp>
        <p:sp>
          <p:nvSpPr>
            <p:cNvPr id="108561" name="Text Box 18"/>
            <p:cNvSpPr txBox="1"/>
            <p:nvPr/>
          </p:nvSpPr>
          <p:spPr>
            <a:xfrm>
              <a:off x="3552" y="1599"/>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低</a:t>
              </a:r>
            </a:p>
          </p:txBody>
        </p:sp>
      </p:grpSp>
      <p:grpSp>
        <p:nvGrpSpPr>
          <p:cNvPr id="7" name="Group 19"/>
          <p:cNvGrpSpPr/>
          <p:nvPr/>
        </p:nvGrpSpPr>
        <p:grpSpPr>
          <a:xfrm>
            <a:off x="3429000" y="3219450"/>
            <a:ext cx="4648200" cy="457200"/>
            <a:chOff x="2160" y="2028"/>
            <a:chExt cx="2928" cy="288"/>
          </a:xfrm>
        </p:grpSpPr>
        <p:sp>
          <p:nvSpPr>
            <p:cNvPr id="108563" name="Text Box 20"/>
            <p:cNvSpPr txBox="1"/>
            <p:nvPr/>
          </p:nvSpPr>
          <p:spPr>
            <a:xfrm>
              <a:off x="2160" y="2028"/>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少</a:t>
              </a:r>
            </a:p>
          </p:txBody>
        </p:sp>
        <p:sp>
          <p:nvSpPr>
            <p:cNvPr id="108564" name="Text Box 21"/>
            <p:cNvSpPr txBox="1"/>
            <p:nvPr/>
          </p:nvSpPr>
          <p:spPr>
            <a:xfrm>
              <a:off x="3552" y="2028"/>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多</a:t>
              </a:r>
            </a:p>
          </p:txBody>
        </p:sp>
      </p:grpSp>
      <p:grpSp>
        <p:nvGrpSpPr>
          <p:cNvPr id="8" name="Group 22"/>
          <p:cNvGrpSpPr/>
          <p:nvPr/>
        </p:nvGrpSpPr>
        <p:grpSpPr>
          <a:xfrm>
            <a:off x="3429000" y="3900488"/>
            <a:ext cx="4648200" cy="457200"/>
            <a:chOff x="2160" y="2457"/>
            <a:chExt cx="2928" cy="288"/>
          </a:xfrm>
        </p:grpSpPr>
        <p:sp>
          <p:nvSpPr>
            <p:cNvPr id="108566" name="Text Box 23"/>
            <p:cNvSpPr txBox="1"/>
            <p:nvPr/>
          </p:nvSpPr>
          <p:spPr>
            <a:xfrm>
              <a:off x="2160" y="2457"/>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小</a:t>
              </a:r>
            </a:p>
          </p:txBody>
        </p:sp>
        <p:sp>
          <p:nvSpPr>
            <p:cNvPr id="108567" name="Text Box 24"/>
            <p:cNvSpPr txBox="1"/>
            <p:nvPr/>
          </p:nvSpPr>
          <p:spPr>
            <a:xfrm>
              <a:off x="3552" y="2457"/>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大</a:t>
              </a:r>
            </a:p>
          </p:txBody>
        </p:sp>
      </p:grpSp>
      <p:grpSp>
        <p:nvGrpSpPr>
          <p:cNvPr id="9" name="Group 25"/>
          <p:cNvGrpSpPr/>
          <p:nvPr/>
        </p:nvGrpSpPr>
        <p:grpSpPr>
          <a:xfrm>
            <a:off x="3429000" y="4581525"/>
            <a:ext cx="4648200" cy="457200"/>
            <a:chOff x="2160" y="2886"/>
            <a:chExt cx="2928" cy="288"/>
          </a:xfrm>
        </p:grpSpPr>
        <p:sp>
          <p:nvSpPr>
            <p:cNvPr id="108569" name="Text Box 26"/>
            <p:cNvSpPr txBox="1"/>
            <p:nvPr/>
          </p:nvSpPr>
          <p:spPr>
            <a:xfrm>
              <a:off x="2160" y="2886"/>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低</a:t>
              </a:r>
            </a:p>
          </p:txBody>
        </p:sp>
        <p:sp>
          <p:nvSpPr>
            <p:cNvPr id="108570" name="Text Box 27"/>
            <p:cNvSpPr txBox="1"/>
            <p:nvPr/>
          </p:nvSpPr>
          <p:spPr>
            <a:xfrm>
              <a:off x="3552" y="2886"/>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高</a:t>
              </a:r>
            </a:p>
          </p:txBody>
        </p:sp>
      </p:grpSp>
      <p:grpSp>
        <p:nvGrpSpPr>
          <p:cNvPr id="10" name="Group 28"/>
          <p:cNvGrpSpPr/>
          <p:nvPr/>
        </p:nvGrpSpPr>
        <p:grpSpPr>
          <a:xfrm>
            <a:off x="3429000" y="5262563"/>
            <a:ext cx="4648200" cy="457200"/>
            <a:chOff x="2160" y="3315"/>
            <a:chExt cx="2928" cy="288"/>
          </a:xfrm>
        </p:grpSpPr>
        <p:sp>
          <p:nvSpPr>
            <p:cNvPr id="108572" name="Text Box 29"/>
            <p:cNvSpPr txBox="1"/>
            <p:nvPr/>
          </p:nvSpPr>
          <p:spPr>
            <a:xfrm>
              <a:off x="2160" y="3315"/>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慢</a:t>
              </a:r>
            </a:p>
          </p:txBody>
        </p:sp>
        <p:sp>
          <p:nvSpPr>
            <p:cNvPr id="108573" name="Text Box 30"/>
            <p:cNvSpPr txBox="1"/>
            <p:nvPr/>
          </p:nvSpPr>
          <p:spPr>
            <a:xfrm>
              <a:off x="3552" y="3315"/>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快</a:t>
              </a:r>
            </a:p>
          </p:txBody>
        </p:sp>
      </p:grpSp>
      <p:grpSp>
        <p:nvGrpSpPr>
          <p:cNvPr id="11" name="Group 31"/>
          <p:cNvGrpSpPr/>
          <p:nvPr/>
        </p:nvGrpSpPr>
        <p:grpSpPr>
          <a:xfrm>
            <a:off x="3429000" y="5943600"/>
            <a:ext cx="4648200" cy="457200"/>
            <a:chOff x="2160" y="3744"/>
            <a:chExt cx="2928" cy="288"/>
          </a:xfrm>
        </p:grpSpPr>
        <p:sp>
          <p:nvSpPr>
            <p:cNvPr id="108575" name="Text Box 32"/>
            <p:cNvSpPr txBox="1"/>
            <p:nvPr/>
          </p:nvSpPr>
          <p:spPr>
            <a:xfrm>
              <a:off x="2160" y="3744"/>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有</a:t>
              </a:r>
            </a:p>
          </p:txBody>
        </p:sp>
        <p:sp>
          <p:nvSpPr>
            <p:cNvPr id="108576" name="Text Box 33"/>
            <p:cNvSpPr txBox="1"/>
            <p:nvPr/>
          </p:nvSpPr>
          <p:spPr>
            <a:xfrm>
              <a:off x="3552" y="3744"/>
              <a:ext cx="1536" cy="288"/>
            </a:xfrm>
            <a:prstGeom prst="rect">
              <a:avLst/>
            </a:prstGeom>
            <a:noFill/>
            <a:ln w="9525">
              <a:noFill/>
            </a:ln>
          </p:spPr>
          <p:txBody>
            <a:bodyPr anchor="t" anchorCtr="0">
              <a:spAutoFit/>
            </a:bodyPr>
            <a:lstStyle/>
            <a:p>
              <a:pPr algn="ctr">
                <a:spcBef>
                  <a:spcPct val="50000"/>
                </a:spcBef>
              </a:pPr>
              <a:r>
                <a:rPr lang="zh-CN" altLang="en-US" b="1" dirty="0">
                  <a:latin typeface="Times New Roman" panose="02020603050405020304" pitchFamily="18" charset="0"/>
                </a:rPr>
                <a:t>无</a:t>
              </a:r>
            </a:p>
          </p:txBody>
        </p:sp>
      </p:grpSp>
      <p:grpSp>
        <p:nvGrpSpPr>
          <p:cNvPr id="12" name="Group 34"/>
          <p:cNvGrpSpPr/>
          <p:nvPr/>
        </p:nvGrpSpPr>
        <p:grpSpPr>
          <a:xfrm>
            <a:off x="2362200" y="1201738"/>
            <a:ext cx="1066800" cy="550862"/>
            <a:chOff x="1488" y="757"/>
            <a:chExt cx="672" cy="347"/>
          </a:xfrm>
        </p:grpSpPr>
        <p:sp>
          <p:nvSpPr>
            <p:cNvPr id="108578" name="AutoShape 35"/>
            <p:cNvSpPr/>
            <p:nvPr/>
          </p:nvSpPr>
          <p:spPr>
            <a:xfrm>
              <a:off x="1488" y="768"/>
              <a:ext cx="672" cy="336"/>
            </a:xfrm>
            <a:prstGeom prst="wedgeRoundRectCallout">
              <a:avLst>
                <a:gd name="adj1" fmla="val 97306"/>
                <a:gd name="adj2" fmla="val -259"/>
                <a:gd name="adj3" fmla="val 16667"/>
              </a:avLst>
            </a:prstGeom>
            <a:noFill/>
            <a:ln w="38100" cap="flat" cmpd="sng">
              <a:solidFill>
                <a:srgbClr val="C00000"/>
              </a:solidFill>
              <a:prstDash val="solid"/>
              <a:miter/>
              <a:headEnd type="none" w="med" len="med"/>
              <a:tailEnd type="none" w="med" len="med"/>
            </a:ln>
          </p:spPr>
          <p:txBody>
            <a:bodyPr anchor="t" anchorCtr="0"/>
            <a:lstStyle/>
            <a:p>
              <a:pPr algn="ctr">
                <a:spcBef>
                  <a:spcPct val="50000"/>
                </a:spcBef>
              </a:pPr>
              <a:endParaRPr lang="zh-CN" altLang="en-US" sz="2800" b="1" dirty="0">
                <a:latin typeface="Times New Roman" panose="02020603050405020304" pitchFamily="18" charset="0"/>
              </a:endParaRPr>
            </a:p>
          </p:txBody>
        </p:sp>
        <p:sp>
          <p:nvSpPr>
            <p:cNvPr id="108579" name="Text Box 36"/>
            <p:cNvSpPr txBox="1"/>
            <p:nvPr/>
          </p:nvSpPr>
          <p:spPr>
            <a:xfrm>
              <a:off x="1528" y="757"/>
              <a:ext cx="592" cy="327"/>
            </a:xfrm>
            <a:prstGeom prst="rect">
              <a:avLst/>
            </a:prstGeom>
            <a:noFill/>
            <a:ln w="9525">
              <a:noFill/>
            </a:ln>
          </p:spPr>
          <p:txBody>
            <a:bodyPr anchor="t" anchorCtr="0">
              <a:spAutoFit/>
            </a:bodyPr>
            <a:lstStyle/>
            <a:p>
              <a:pPr algn="ctr">
                <a:spcBef>
                  <a:spcPct val="50000"/>
                </a:spcBef>
              </a:pPr>
              <a:r>
                <a:rPr lang="zh-CN" altLang="en-US" sz="2800" b="1" dirty="0">
                  <a:latin typeface="Times New Roman" panose="02020603050405020304" pitchFamily="18" charset="0"/>
                </a:rPr>
                <a:t>主存</a:t>
              </a:r>
            </a:p>
          </p:txBody>
        </p:sp>
      </p:grpSp>
      <p:grpSp>
        <p:nvGrpSpPr>
          <p:cNvPr id="13" name="Group 37"/>
          <p:cNvGrpSpPr/>
          <p:nvPr/>
        </p:nvGrpSpPr>
        <p:grpSpPr>
          <a:xfrm>
            <a:off x="7772400" y="1676400"/>
            <a:ext cx="1219200" cy="561975"/>
            <a:chOff x="4896" y="1104"/>
            <a:chExt cx="816" cy="384"/>
          </a:xfrm>
        </p:grpSpPr>
        <p:sp>
          <p:nvSpPr>
            <p:cNvPr id="108581" name="AutoShape 38"/>
            <p:cNvSpPr/>
            <p:nvPr/>
          </p:nvSpPr>
          <p:spPr>
            <a:xfrm>
              <a:off x="4896" y="1104"/>
              <a:ext cx="816" cy="384"/>
            </a:xfrm>
            <a:prstGeom prst="wedgeRoundRectCallout">
              <a:avLst>
                <a:gd name="adj1" fmla="val -106250"/>
                <a:gd name="adj2" fmla="val -56509"/>
                <a:gd name="adj3" fmla="val 16667"/>
              </a:avLst>
            </a:prstGeom>
            <a:noFill/>
            <a:ln w="38100" cap="flat" cmpd="sng">
              <a:solidFill>
                <a:srgbClr val="C00000"/>
              </a:solidFill>
              <a:prstDash val="solid"/>
              <a:miter/>
              <a:headEnd type="none" w="med" len="med"/>
              <a:tailEnd type="none" w="med" len="med"/>
            </a:ln>
          </p:spPr>
          <p:txBody>
            <a:bodyPr anchor="t" anchorCtr="0"/>
            <a:lstStyle/>
            <a:p>
              <a:pPr algn="ctr">
                <a:spcBef>
                  <a:spcPct val="50000"/>
                </a:spcBef>
              </a:pPr>
              <a:endParaRPr lang="zh-CN" altLang="en-US" sz="2800" b="1" dirty="0">
                <a:latin typeface="Times New Roman" panose="02020603050405020304" pitchFamily="18" charset="0"/>
              </a:endParaRPr>
            </a:p>
          </p:txBody>
        </p:sp>
        <p:sp>
          <p:nvSpPr>
            <p:cNvPr id="108582" name="Text Box 39"/>
            <p:cNvSpPr txBox="1"/>
            <p:nvPr/>
          </p:nvSpPr>
          <p:spPr>
            <a:xfrm>
              <a:off x="4992" y="1104"/>
              <a:ext cx="634" cy="355"/>
            </a:xfrm>
            <a:prstGeom prst="rect">
              <a:avLst/>
            </a:prstGeom>
            <a:noFill/>
            <a:ln w="9525">
              <a:noFill/>
            </a:ln>
          </p:spPr>
          <p:txBody>
            <a:bodyPr anchor="t" anchorCtr="0">
              <a:spAutoFit/>
            </a:bodyPr>
            <a:lstStyle/>
            <a:p>
              <a:pPr algn="ctr">
                <a:spcBef>
                  <a:spcPct val="50000"/>
                </a:spcBef>
              </a:pPr>
              <a:r>
                <a:rPr lang="zh-CN" altLang="en-US" sz="2800" b="1" dirty="0">
                  <a:latin typeface="Times New Roman" panose="02020603050405020304" pitchFamily="18" charset="0"/>
                </a:rPr>
                <a:t>缓存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686"/>
                                        </p:tgtEl>
                                        <p:attrNameLst>
                                          <p:attrName>style.visibility</p:attrName>
                                        </p:attrNameLst>
                                      </p:cBhvr>
                                      <p:to>
                                        <p:strVal val="visible"/>
                                      </p:to>
                                    </p:set>
                                    <p:animEffect transition="in" filter="blinds(horizontal)">
                                      <p:cBhvr>
                                        <p:cTn id="12" dur="500"/>
                                        <p:tgtEl>
                                          <p:spTgt spid="32768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687"/>
                                        </p:tgtEl>
                                        <p:attrNameLst>
                                          <p:attrName>style.visibility</p:attrName>
                                        </p:attrNameLst>
                                      </p:cBhvr>
                                      <p:to>
                                        <p:strVal val="visible"/>
                                      </p:to>
                                    </p:set>
                                    <p:animEffect transition="in" filter="blinds(horizontal)">
                                      <p:cBhvr>
                                        <p:cTn id="22" dur="500"/>
                                        <p:tgtEl>
                                          <p:spTgt spid="3276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688"/>
                                        </p:tgtEl>
                                        <p:attrNameLst>
                                          <p:attrName>style.visibility</p:attrName>
                                        </p:attrNameLst>
                                      </p:cBhvr>
                                      <p:to>
                                        <p:strVal val="visible"/>
                                      </p:to>
                                    </p:set>
                                    <p:animEffect transition="in" filter="blinds(horizontal)">
                                      <p:cBhvr>
                                        <p:cTn id="32" dur="500"/>
                                        <p:tgtEl>
                                          <p:spTgt spid="32768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689"/>
                                        </p:tgtEl>
                                        <p:attrNameLst>
                                          <p:attrName>style.visibility</p:attrName>
                                        </p:attrNameLst>
                                      </p:cBhvr>
                                      <p:to>
                                        <p:strVal val="visible"/>
                                      </p:to>
                                    </p:set>
                                    <p:animEffect transition="in" filter="blinds(horizontal)">
                                      <p:cBhvr>
                                        <p:cTn id="42" dur="500"/>
                                        <p:tgtEl>
                                          <p:spTgt spid="32768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7690"/>
                                        </p:tgtEl>
                                        <p:attrNameLst>
                                          <p:attrName>style.visibility</p:attrName>
                                        </p:attrNameLst>
                                      </p:cBhvr>
                                      <p:to>
                                        <p:strVal val="visible"/>
                                      </p:to>
                                    </p:set>
                                    <p:animEffect transition="in" filter="blinds(horizontal)">
                                      <p:cBhvr>
                                        <p:cTn id="52" dur="500"/>
                                        <p:tgtEl>
                                          <p:spTgt spid="32769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27691"/>
                                        </p:tgtEl>
                                        <p:attrNameLst>
                                          <p:attrName>style.visibility</p:attrName>
                                        </p:attrNameLst>
                                      </p:cBhvr>
                                      <p:to>
                                        <p:strVal val="visible"/>
                                      </p:to>
                                    </p:set>
                                    <p:animEffect transition="in" filter="blinds(horizontal)">
                                      <p:cBhvr>
                                        <p:cTn id="62" dur="500"/>
                                        <p:tgtEl>
                                          <p:spTgt spid="32769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linds(horizontal)">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27692"/>
                                        </p:tgtEl>
                                        <p:attrNameLst>
                                          <p:attrName>style.visibility</p:attrName>
                                        </p:attrNameLst>
                                      </p:cBhvr>
                                      <p:to>
                                        <p:strVal val="visible"/>
                                      </p:to>
                                    </p:set>
                                    <p:animEffect transition="in" filter="blinds(horizontal)">
                                      <p:cBhvr>
                                        <p:cTn id="72" dur="500"/>
                                        <p:tgtEl>
                                          <p:spTgt spid="32769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blinds(horizontal)">
                                      <p:cBhvr>
                                        <p:cTn id="82" dur="500"/>
                                        <p:tgtEl>
                                          <p:spTgt spid="1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blinds(horizontal)">
                                      <p:cBhvr>
                                        <p:cTn id="8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p:bldP spid="327687" grpId="0"/>
      <p:bldP spid="327688" grpId="0"/>
      <p:bldP spid="327689" grpId="0"/>
      <p:bldP spid="327690" grpId="0"/>
      <p:bldP spid="327691" grpId="0"/>
      <p:bldP spid="32769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2"/>
          <p:cNvSpPr txBox="1"/>
          <p:nvPr/>
        </p:nvSpPr>
        <p:spPr>
          <a:xfrm>
            <a:off x="323850" y="395605"/>
            <a:ext cx="5659120" cy="768350"/>
          </a:xfrm>
          <a:prstGeom prst="rect">
            <a:avLst/>
          </a:prstGeom>
          <a:noFill/>
          <a:ln w="9525">
            <a:noFill/>
          </a:ln>
        </p:spPr>
        <p:txBody>
          <a:bodyPr wrap="none" anchor="t" anchorCtr="0">
            <a:spAutoFit/>
          </a:bodyPr>
          <a:lstStyle/>
          <a:p>
            <a:r>
              <a:rPr kumimoji="1" lang="en-US" altLang="zh-CN" sz="4400" dirty="0">
                <a:solidFill>
                  <a:srgbClr val="0070C0"/>
                </a:solidFill>
                <a:latin typeface="微软雅黑" panose="020B0503020204020204" pitchFamily="34" charset="-122"/>
                <a:ea typeface="微软雅黑" panose="020B0503020204020204" pitchFamily="34" charset="-122"/>
                <a:cs typeface="+mj-cs"/>
              </a:rPr>
              <a:t>存储器与 CPU 的连接</a:t>
            </a:r>
            <a:r>
              <a:rPr lang="en-US" altLang="zh-CN" sz="3200" b="1" dirty="0">
                <a:latin typeface="Times New Roman" panose="02020603050405020304" pitchFamily="18" charset="0"/>
              </a:rPr>
              <a:t> </a:t>
            </a:r>
          </a:p>
        </p:txBody>
      </p:sp>
      <p:sp>
        <p:nvSpPr>
          <p:cNvPr id="249859" name="Text Box 3"/>
          <p:cNvSpPr txBox="1"/>
          <p:nvPr/>
        </p:nvSpPr>
        <p:spPr>
          <a:xfrm>
            <a:off x="1828800" y="1401763"/>
            <a:ext cx="5867400" cy="583565"/>
          </a:xfrm>
          <a:prstGeom prst="rect">
            <a:avLst/>
          </a:prstGeom>
          <a:noFill/>
          <a:ln w="9525">
            <a:noFill/>
          </a:ln>
        </p:spPr>
        <p:txBody>
          <a:bodyPr anchor="t" anchorCtr="0">
            <a:spAutoFit/>
          </a:bodyPr>
          <a:lstStyle/>
          <a:p>
            <a:pPr>
              <a:spcBef>
                <a:spcPct val="50000"/>
              </a:spcBef>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(1) 地址线的连接</a:t>
            </a:r>
          </a:p>
        </p:txBody>
      </p:sp>
      <p:sp>
        <p:nvSpPr>
          <p:cNvPr id="249860" name="Text Box 4"/>
          <p:cNvSpPr txBox="1"/>
          <p:nvPr/>
        </p:nvSpPr>
        <p:spPr>
          <a:xfrm>
            <a:off x="1828800" y="2217738"/>
            <a:ext cx="5867400" cy="583565"/>
          </a:xfrm>
          <a:prstGeom prst="rect">
            <a:avLst/>
          </a:prstGeom>
          <a:noFill/>
          <a:ln w="9525">
            <a:noFill/>
          </a:ln>
        </p:spPr>
        <p:txBody>
          <a:bodyPr anchor="t" anchorCtr="0">
            <a:spAutoFit/>
          </a:bodyPr>
          <a:lstStyle/>
          <a:p>
            <a:pPr>
              <a:spcBef>
                <a:spcPct val="50000"/>
              </a:spcBef>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(2) 数据线的连接</a:t>
            </a:r>
          </a:p>
        </p:txBody>
      </p:sp>
      <p:sp>
        <p:nvSpPr>
          <p:cNvPr id="249861" name="Text Box 5"/>
          <p:cNvSpPr txBox="1"/>
          <p:nvPr/>
        </p:nvSpPr>
        <p:spPr>
          <a:xfrm>
            <a:off x="1828800" y="3035300"/>
            <a:ext cx="5867400" cy="583565"/>
          </a:xfrm>
          <a:prstGeom prst="rect">
            <a:avLst/>
          </a:prstGeom>
          <a:noFill/>
          <a:ln w="9525">
            <a:noFill/>
          </a:ln>
        </p:spPr>
        <p:txBody>
          <a:bodyPr anchor="t" anchorCtr="0">
            <a:spAutoFit/>
          </a:bodyPr>
          <a:lstStyle/>
          <a:p>
            <a:pPr>
              <a:spcBef>
                <a:spcPct val="50000"/>
              </a:spcBef>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(3) 读/写线的连接</a:t>
            </a:r>
          </a:p>
        </p:txBody>
      </p:sp>
      <p:sp>
        <p:nvSpPr>
          <p:cNvPr id="249862" name="Text Box 6"/>
          <p:cNvSpPr txBox="1"/>
          <p:nvPr/>
        </p:nvSpPr>
        <p:spPr>
          <a:xfrm>
            <a:off x="1828800" y="3851275"/>
            <a:ext cx="5867400" cy="583565"/>
          </a:xfrm>
          <a:prstGeom prst="rect">
            <a:avLst/>
          </a:prstGeom>
          <a:noFill/>
          <a:ln w="9525">
            <a:noFill/>
          </a:ln>
        </p:spPr>
        <p:txBody>
          <a:bodyPr anchor="t" anchorCtr="0">
            <a:spAutoFit/>
          </a:bodyPr>
          <a:lstStyle/>
          <a:p>
            <a:pPr>
              <a:spcBef>
                <a:spcPct val="50000"/>
              </a:spcBef>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(4) 片选线的连接</a:t>
            </a:r>
          </a:p>
        </p:txBody>
      </p:sp>
      <p:sp>
        <p:nvSpPr>
          <p:cNvPr id="249863" name="Text Box 7"/>
          <p:cNvSpPr txBox="1"/>
          <p:nvPr/>
        </p:nvSpPr>
        <p:spPr>
          <a:xfrm>
            <a:off x="1828800" y="4668838"/>
            <a:ext cx="5867400" cy="583565"/>
          </a:xfrm>
          <a:prstGeom prst="rect">
            <a:avLst/>
          </a:prstGeom>
          <a:noFill/>
          <a:ln w="9525">
            <a:noFill/>
          </a:ln>
        </p:spPr>
        <p:txBody>
          <a:bodyPr anchor="t" anchorCtr="0">
            <a:spAutoFit/>
          </a:bodyPr>
          <a:lstStyle/>
          <a:p>
            <a:pPr>
              <a:spcBef>
                <a:spcPct val="50000"/>
              </a:spcBef>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(5) 合理选用芯片</a:t>
            </a:r>
          </a:p>
        </p:txBody>
      </p:sp>
      <p:sp>
        <p:nvSpPr>
          <p:cNvPr id="249864" name="Text Box 8"/>
          <p:cNvSpPr txBox="1"/>
          <p:nvPr/>
        </p:nvSpPr>
        <p:spPr>
          <a:xfrm>
            <a:off x="1828800" y="5486400"/>
            <a:ext cx="5867400" cy="583565"/>
          </a:xfrm>
          <a:prstGeom prst="rect">
            <a:avLst/>
          </a:prstGeom>
          <a:noFill/>
          <a:ln w="9525">
            <a:noFill/>
          </a:ln>
        </p:spPr>
        <p:txBody>
          <a:bodyPr anchor="t" anchorCtr="0">
            <a:spAutoFit/>
          </a:bodyPr>
          <a:lstStyle/>
          <a:p>
            <a:pPr>
              <a:spcBef>
                <a:spcPct val="50000"/>
              </a:spcBef>
            </a:pPr>
            <a:r>
              <a:rPr lang="zh-CN" altLang="en-US" sz="3200" dirty="0">
                <a:latin typeface="微软雅黑" panose="020B0503020204020204" pitchFamily="34" charset="-122"/>
                <a:ea typeface="微软雅黑" panose="020B0503020204020204" pitchFamily="34" charset="-122"/>
                <a:cs typeface="微软雅黑" panose="020B0503020204020204" pitchFamily="34" charset="-122"/>
              </a:rPr>
              <a:t>(6) 其他时序、负载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blinds(horizontal)">
                                      <p:cBhvr>
                                        <p:cTn id="7" dur="500"/>
                                        <p:tgtEl>
                                          <p:spTgt spid="2498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9860"/>
                                        </p:tgtEl>
                                        <p:attrNameLst>
                                          <p:attrName>style.visibility</p:attrName>
                                        </p:attrNameLst>
                                      </p:cBhvr>
                                      <p:to>
                                        <p:strVal val="visible"/>
                                      </p:to>
                                    </p:set>
                                    <p:animEffect transition="in" filter="blinds(horizontal)">
                                      <p:cBhvr>
                                        <p:cTn id="12" dur="500"/>
                                        <p:tgtEl>
                                          <p:spTgt spid="2498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9861"/>
                                        </p:tgtEl>
                                        <p:attrNameLst>
                                          <p:attrName>style.visibility</p:attrName>
                                        </p:attrNameLst>
                                      </p:cBhvr>
                                      <p:to>
                                        <p:strVal val="visible"/>
                                      </p:to>
                                    </p:set>
                                    <p:animEffect transition="in" filter="blinds(horizontal)">
                                      <p:cBhvr>
                                        <p:cTn id="17" dur="500"/>
                                        <p:tgtEl>
                                          <p:spTgt spid="2498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9862"/>
                                        </p:tgtEl>
                                        <p:attrNameLst>
                                          <p:attrName>style.visibility</p:attrName>
                                        </p:attrNameLst>
                                      </p:cBhvr>
                                      <p:to>
                                        <p:strVal val="visible"/>
                                      </p:to>
                                    </p:set>
                                    <p:animEffect transition="in" filter="blinds(horizontal)">
                                      <p:cBhvr>
                                        <p:cTn id="22" dur="500"/>
                                        <p:tgtEl>
                                          <p:spTgt spid="2498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9863"/>
                                        </p:tgtEl>
                                        <p:attrNameLst>
                                          <p:attrName>style.visibility</p:attrName>
                                        </p:attrNameLst>
                                      </p:cBhvr>
                                      <p:to>
                                        <p:strVal val="visible"/>
                                      </p:to>
                                    </p:set>
                                    <p:animEffect transition="in" filter="blinds(horizontal)">
                                      <p:cBhvr>
                                        <p:cTn id="27" dur="500"/>
                                        <p:tgtEl>
                                          <p:spTgt spid="2498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9864"/>
                                        </p:tgtEl>
                                        <p:attrNameLst>
                                          <p:attrName>style.visibility</p:attrName>
                                        </p:attrNameLst>
                                      </p:cBhvr>
                                      <p:to>
                                        <p:strVal val="visible"/>
                                      </p:to>
                                    </p:set>
                                    <p:animEffect transition="in" filter="blinds(horizontal)">
                                      <p:cBhvr>
                                        <p:cTn id="32" dur="500"/>
                                        <p:tgtEl>
                                          <p:spTgt spid="24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p:bldP spid="249860" grpId="0"/>
      <p:bldP spid="249861" grpId="0"/>
      <p:bldP spid="249862" grpId="0"/>
      <p:bldP spid="249863" grpId="0"/>
      <p:bldP spid="24986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idx="1"/>
          </p:nvPr>
        </p:nvSpPr>
        <p:spPr>
          <a:xfrm>
            <a:off x="533400" y="609600"/>
            <a:ext cx="8001000" cy="54864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例：用</a:t>
            </a:r>
            <a:r>
              <a:rPr kumimoji="1" lang="en-US" altLang="zh-CN" sz="2800" kern="1200" dirty="0">
                <a:latin typeface="微软雅黑" panose="020B0503020204020204" pitchFamily="34" charset="-122"/>
                <a:ea typeface="微软雅黑" panose="020B0503020204020204" pitchFamily="34" charset="-122"/>
                <a:cs typeface="+mn-cs"/>
              </a:rPr>
              <a:t>16K×8</a:t>
            </a:r>
            <a:r>
              <a:rPr kumimoji="1" lang="zh-CN" altLang="en-US" sz="2800" kern="1200" dirty="0">
                <a:latin typeface="微软雅黑" panose="020B0503020204020204" pitchFamily="34" charset="-122"/>
                <a:ea typeface="微软雅黑" panose="020B0503020204020204" pitchFamily="34" charset="-122"/>
                <a:cs typeface="+mn-cs"/>
              </a:rPr>
              <a:t>位的存储芯片构成</a:t>
            </a:r>
            <a:r>
              <a:rPr kumimoji="1" lang="en-US" altLang="zh-CN" sz="2800" kern="1200" dirty="0">
                <a:latin typeface="微软雅黑" panose="020B0503020204020204" pitchFamily="34" charset="-122"/>
                <a:ea typeface="微软雅黑" panose="020B0503020204020204" pitchFamily="34" charset="-122"/>
                <a:cs typeface="+mn-cs"/>
              </a:rPr>
              <a:t>64K×8</a:t>
            </a:r>
            <a:r>
              <a:rPr kumimoji="1" lang="zh-CN" altLang="en-US" sz="2800" kern="1200" dirty="0">
                <a:latin typeface="微软雅黑" panose="020B0503020204020204" pitchFamily="34" charset="-122"/>
                <a:ea typeface="微软雅黑" panose="020B0503020204020204" pitchFamily="34" charset="-122"/>
                <a:cs typeface="+mn-cs"/>
              </a:rPr>
              <a:t>位的存储器。</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16K×8</a:t>
            </a:r>
            <a:r>
              <a:rPr kumimoji="1" lang="zh-CN" altLang="en-US" sz="2800" kern="1200" dirty="0">
                <a:latin typeface="微软雅黑" panose="020B0503020204020204" pitchFamily="34" charset="-122"/>
                <a:ea typeface="微软雅黑" panose="020B0503020204020204" pitchFamily="34" charset="-122"/>
                <a:cs typeface="+mn-cs"/>
              </a:rPr>
              <a:t>位的芯片，可以满足</a:t>
            </a:r>
            <a:r>
              <a:rPr kumimoji="1" lang="en-US" altLang="zh-CN" sz="2800" kern="1200" dirty="0">
                <a:latin typeface="微软雅黑" panose="020B0503020204020204" pitchFamily="34" charset="-122"/>
                <a:ea typeface="微软雅黑" panose="020B0503020204020204" pitchFamily="34" charset="-122"/>
                <a:cs typeface="+mn-cs"/>
              </a:rPr>
              <a:t>64K×8</a:t>
            </a:r>
            <a:r>
              <a:rPr kumimoji="1" lang="zh-CN" altLang="en-US" sz="2800" kern="1200" dirty="0">
                <a:latin typeface="微软雅黑" panose="020B0503020204020204" pitchFamily="34" charset="-122"/>
                <a:ea typeface="微软雅黑" panose="020B0503020204020204" pitchFamily="34" charset="-122"/>
                <a:cs typeface="+mn-cs"/>
              </a:rPr>
              <a:t>位的存储器数据位的要求，但不能满足存储器单元数的要求。需要</a:t>
            </a:r>
            <a:r>
              <a:rPr kumimoji="1" lang="en-US" altLang="zh-CN" sz="2800" kern="1200" dirty="0">
                <a:latin typeface="微软雅黑" panose="020B0503020204020204" pitchFamily="34" charset="-122"/>
                <a:ea typeface="微软雅黑" panose="020B0503020204020204" pitchFamily="34" charset="-122"/>
                <a:cs typeface="+mn-cs"/>
              </a:rPr>
              <a:t>4</a:t>
            </a:r>
            <a:r>
              <a:rPr kumimoji="1" lang="zh-CN" altLang="en-US" sz="2800" kern="1200" dirty="0">
                <a:latin typeface="微软雅黑" panose="020B0503020204020204" pitchFamily="34" charset="-122"/>
                <a:ea typeface="微软雅黑" panose="020B0503020204020204" pitchFamily="34" charset="-122"/>
                <a:cs typeface="+mn-cs"/>
              </a:rPr>
              <a:t>片</a:t>
            </a:r>
            <a:r>
              <a:rPr kumimoji="1" lang="en-US" altLang="zh-CN" sz="2800" kern="1200" dirty="0">
                <a:latin typeface="微软雅黑" panose="020B0503020204020204" pitchFamily="34" charset="-122"/>
                <a:ea typeface="微软雅黑" panose="020B0503020204020204" pitchFamily="34" charset="-122"/>
                <a:cs typeface="+mn-cs"/>
              </a:rPr>
              <a:t>16K×8</a:t>
            </a:r>
            <a:r>
              <a:rPr kumimoji="1" lang="zh-CN" altLang="en-US" sz="2800" kern="1200" dirty="0">
                <a:latin typeface="微软雅黑" panose="020B0503020204020204" pitchFamily="34" charset="-122"/>
                <a:ea typeface="微软雅黑" panose="020B0503020204020204" pitchFamily="34" charset="-122"/>
                <a:cs typeface="+mn-cs"/>
              </a:rPr>
              <a:t>位的芯片采用字扩展的方式来构成存储器。</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64K×8</a:t>
            </a:r>
            <a:r>
              <a:rPr kumimoji="1" lang="zh-CN" altLang="en-US" sz="2800" kern="1200" dirty="0">
                <a:latin typeface="微软雅黑" panose="020B0503020204020204" pitchFamily="34" charset="-122"/>
                <a:ea typeface="微软雅黑" panose="020B0503020204020204" pitchFamily="34" charset="-122"/>
                <a:cs typeface="+mn-cs"/>
              </a:rPr>
              <a:t>位的存储器需要</a:t>
            </a:r>
            <a:r>
              <a:rPr kumimoji="1" lang="en-US" altLang="zh-CN" sz="2800" kern="1200" dirty="0">
                <a:latin typeface="微软雅黑" panose="020B0503020204020204" pitchFamily="34" charset="-122"/>
                <a:ea typeface="微软雅黑" panose="020B0503020204020204" pitchFamily="34" charset="-122"/>
                <a:cs typeface="+mn-cs"/>
              </a:rPr>
              <a:t>16</a:t>
            </a:r>
            <a:r>
              <a:rPr kumimoji="1" lang="zh-CN" altLang="en-US" sz="2800" kern="1200" dirty="0">
                <a:latin typeface="微软雅黑" panose="020B0503020204020204" pitchFamily="34" charset="-122"/>
                <a:ea typeface="微软雅黑" panose="020B0503020204020204" pitchFamily="34" charset="-122"/>
                <a:cs typeface="+mn-cs"/>
              </a:rPr>
              <a:t>位地址线</a:t>
            </a:r>
            <a:r>
              <a:rPr kumimoji="1" lang="en-US" altLang="zh-CN" sz="2800" kern="1200" dirty="0">
                <a:latin typeface="微软雅黑" panose="020B0503020204020204" pitchFamily="34" charset="-122"/>
                <a:ea typeface="微软雅黑" panose="020B0503020204020204" pitchFamily="34" charset="-122"/>
                <a:cs typeface="+mn-cs"/>
              </a:rPr>
              <a:t>A</a:t>
            </a:r>
            <a:r>
              <a:rPr kumimoji="1" lang="en-US" altLang="zh-CN" sz="2800" kern="1200" baseline="-25000" dirty="0">
                <a:latin typeface="微软雅黑" panose="020B0503020204020204" pitchFamily="34" charset="-122"/>
                <a:ea typeface="微软雅黑" panose="020B0503020204020204" pitchFamily="34" charset="-122"/>
                <a:cs typeface="+mn-cs"/>
              </a:rPr>
              <a:t>15</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A</a:t>
            </a:r>
            <a:r>
              <a:rPr kumimoji="1" lang="en-US" altLang="zh-CN" sz="2800" kern="1200" baseline="-25000" dirty="0">
                <a:latin typeface="微软雅黑" panose="020B0503020204020204" pitchFamily="34" charset="-122"/>
                <a:ea typeface="微软雅黑" panose="020B0503020204020204" pitchFamily="34" charset="-122"/>
                <a:cs typeface="+mn-cs"/>
              </a:rPr>
              <a:t>0</a:t>
            </a:r>
            <a:r>
              <a:rPr kumimoji="1" lang="zh-CN" altLang="en-US" sz="2800" kern="1200" dirty="0">
                <a:latin typeface="微软雅黑" panose="020B0503020204020204" pitchFamily="34" charset="-122"/>
                <a:ea typeface="微软雅黑" panose="020B0503020204020204" pitchFamily="34" charset="-122"/>
                <a:cs typeface="+mn-cs"/>
              </a:rPr>
              <a:t>，而</a:t>
            </a:r>
            <a:r>
              <a:rPr kumimoji="1" lang="en-US" altLang="zh-CN" sz="2800" kern="1200" dirty="0">
                <a:latin typeface="微软雅黑" panose="020B0503020204020204" pitchFamily="34" charset="-122"/>
                <a:ea typeface="微软雅黑" panose="020B0503020204020204" pitchFamily="34" charset="-122"/>
                <a:cs typeface="+mn-cs"/>
              </a:rPr>
              <a:t>16K×8</a:t>
            </a:r>
            <a:r>
              <a:rPr kumimoji="1" lang="zh-CN" altLang="en-US" sz="2800" kern="1200" dirty="0">
                <a:latin typeface="微软雅黑" panose="020B0503020204020204" pitchFamily="34" charset="-122"/>
                <a:ea typeface="微软雅黑" panose="020B0503020204020204" pitchFamily="34" charset="-122"/>
                <a:cs typeface="+mn-cs"/>
              </a:rPr>
              <a:t>位芯片的片内地址线为</a:t>
            </a:r>
            <a:r>
              <a:rPr kumimoji="1" lang="en-US" altLang="zh-CN" sz="2800" kern="1200" dirty="0">
                <a:latin typeface="微软雅黑" panose="020B0503020204020204" pitchFamily="34" charset="-122"/>
                <a:ea typeface="微软雅黑" panose="020B0503020204020204" pitchFamily="34" charset="-122"/>
                <a:cs typeface="+mn-cs"/>
              </a:rPr>
              <a:t>14</a:t>
            </a:r>
            <a:r>
              <a:rPr kumimoji="1" lang="zh-CN" altLang="en-US" sz="2800" kern="1200" dirty="0">
                <a:latin typeface="微软雅黑" panose="020B0503020204020204" pitchFamily="34" charset="-122"/>
                <a:ea typeface="微软雅黑" panose="020B0503020204020204" pitchFamily="34" charset="-122"/>
                <a:cs typeface="+mn-cs"/>
              </a:rPr>
              <a:t>根，所以用</a:t>
            </a:r>
            <a:r>
              <a:rPr kumimoji="1" lang="en-US" altLang="zh-CN" sz="2800" kern="1200" dirty="0">
                <a:latin typeface="微软雅黑" panose="020B0503020204020204" pitchFamily="34" charset="-122"/>
                <a:ea typeface="微软雅黑" panose="020B0503020204020204" pitchFamily="34" charset="-122"/>
                <a:cs typeface="+mn-cs"/>
              </a:rPr>
              <a:t>16</a:t>
            </a:r>
            <a:r>
              <a:rPr kumimoji="1" lang="zh-CN" altLang="en-US" sz="2800" kern="1200" dirty="0">
                <a:latin typeface="微软雅黑" panose="020B0503020204020204" pitchFamily="34" charset="-122"/>
                <a:ea typeface="微软雅黑" panose="020B0503020204020204" pitchFamily="34" charset="-122"/>
                <a:cs typeface="+mn-cs"/>
              </a:rPr>
              <a:t>位地址线中的低</a:t>
            </a:r>
            <a:r>
              <a:rPr kumimoji="1" lang="en-US" altLang="zh-CN" sz="2800" kern="1200" dirty="0">
                <a:latin typeface="微软雅黑" panose="020B0503020204020204" pitchFamily="34" charset="-122"/>
                <a:ea typeface="微软雅黑" panose="020B0503020204020204" pitchFamily="34" charset="-122"/>
                <a:cs typeface="+mn-cs"/>
              </a:rPr>
              <a:t>14</a:t>
            </a:r>
            <a:r>
              <a:rPr kumimoji="1" lang="zh-CN" altLang="en-US" sz="2800" kern="1200" dirty="0">
                <a:latin typeface="微软雅黑" panose="020B0503020204020204" pitchFamily="34" charset="-122"/>
                <a:ea typeface="微软雅黑" panose="020B0503020204020204" pitchFamily="34" charset="-122"/>
                <a:cs typeface="+mn-cs"/>
              </a:rPr>
              <a:t>位</a:t>
            </a:r>
            <a:r>
              <a:rPr kumimoji="1" lang="en-US" altLang="zh-CN" sz="2800" kern="1200" dirty="0">
                <a:latin typeface="微软雅黑" panose="020B0503020204020204" pitchFamily="34" charset="-122"/>
                <a:ea typeface="微软雅黑" panose="020B0503020204020204" pitchFamily="34" charset="-122"/>
                <a:cs typeface="+mn-cs"/>
              </a:rPr>
              <a:t>A</a:t>
            </a:r>
            <a:r>
              <a:rPr kumimoji="1" lang="en-US" altLang="zh-CN" sz="2800" kern="1200" baseline="-25000" dirty="0">
                <a:latin typeface="微软雅黑" panose="020B0503020204020204" pitchFamily="34" charset="-122"/>
                <a:ea typeface="微软雅黑" panose="020B0503020204020204" pitchFamily="34" charset="-122"/>
                <a:cs typeface="+mn-cs"/>
              </a:rPr>
              <a:t>13</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A</a:t>
            </a:r>
            <a:r>
              <a:rPr kumimoji="1" lang="en-US" altLang="zh-CN" sz="2800" kern="1200" baseline="-25000" dirty="0">
                <a:latin typeface="微软雅黑" panose="020B0503020204020204" pitchFamily="34" charset="-122"/>
                <a:ea typeface="微软雅黑" panose="020B0503020204020204" pitchFamily="34" charset="-122"/>
                <a:cs typeface="+mn-cs"/>
              </a:rPr>
              <a:t>0</a:t>
            </a:r>
            <a:r>
              <a:rPr kumimoji="1" lang="zh-CN" altLang="en-US" sz="2800" kern="1200" dirty="0">
                <a:latin typeface="微软雅黑" panose="020B0503020204020204" pitchFamily="34" charset="-122"/>
                <a:ea typeface="微软雅黑" panose="020B0503020204020204" pitchFamily="34" charset="-122"/>
                <a:cs typeface="+mn-cs"/>
              </a:rPr>
              <a:t>进行片内寻址，高两位地址</a:t>
            </a:r>
            <a:r>
              <a:rPr kumimoji="1" lang="en-US" altLang="zh-CN" sz="2800" kern="1200" dirty="0">
                <a:latin typeface="微软雅黑" panose="020B0503020204020204" pitchFamily="34" charset="-122"/>
                <a:ea typeface="微软雅黑" panose="020B0503020204020204" pitchFamily="34" charset="-122"/>
                <a:cs typeface="+mn-cs"/>
              </a:rPr>
              <a:t>A</a:t>
            </a:r>
            <a:r>
              <a:rPr kumimoji="1" lang="en-US" altLang="zh-CN" sz="2800" kern="1200" baseline="-25000" dirty="0">
                <a:latin typeface="微软雅黑" panose="020B0503020204020204" pitchFamily="34" charset="-122"/>
                <a:ea typeface="微软雅黑" panose="020B0503020204020204" pitchFamily="34" charset="-122"/>
                <a:cs typeface="+mn-cs"/>
              </a:rPr>
              <a:t>15</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A</a:t>
            </a:r>
            <a:r>
              <a:rPr kumimoji="1" lang="en-US" altLang="zh-CN" sz="2800" kern="1200" baseline="-25000" dirty="0">
                <a:latin typeface="微软雅黑" panose="020B0503020204020204" pitchFamily="34" charset="-122"/>
                <a:ea typeface="微软雅黑" panose="020B0503020204020204" pitchFamily="34" charset="-122"/>
                <a:cs typeface="+mn-cs"/>
              </a:rPr>
              <a:t>14</a:t>
            </a:r>
            <a:r>
              <a:rPr kumimoji="1" lang="zh-CN" altLang="en-US" sz="2800" kern="1200" dirty="0">
                <a:latin typeface="微软雅黑" panose="020B0503020204020204" pitchFamily="34" charset="-122"/>
                <a:ea typeface="微软雅黑" panose="020B0503020204020204" pitchFamily="34" charset="-122"/>
                <a:cs typeface="+mn-cs"/>
              </a:rPr>
              <a:t>用于选择芯片，即选片寻址。</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5704543-0325-4533-9F06-1D8BC430C68D}"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63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idx="1"/>
          </p:nvPr>
        </p:nvSpPr>
        <p:spPr>
          <a:xfrm>
            <a:off x="685800" y="685800"/>
            <a:ext cx="7772400" cy="52578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设存储器从</a:t>
            </a:r>
            <a:r>
              <a:rPr kumimoji="1" lang="en-US" altLang="zh-CN" sz="2800" kern="1200" dirty="0">
                <a:latin typeface="微软雅黑" panose="020B0503020204020204" pitchFamily="34" charset="-122"/>
                <a:ea typeface="微软雅黑" panose="020B0503020204020204" pitchFamily="34" charset="-122"/>
                <a:cs typeface="+mn-cs"/>
              </a:rPr>
              <a:t>0000H</a:t>
            </a:r>
            <a:r>
              <a:rPr kumimoji="1" lang="zh-CN" altLang="en-US" sz="2800" kern="1200" dirty="0">
                <a:latin typeface="微软雅黑" panose="020B0503020204020204" pitchFamily="34" charset="-122"/>
                <a:ea typeface="微软雅黑" panose="020B0503020204020204" pitchFamily="34" charset="-122"/>
                <a:cs typeface="+mn-cs"/>
              </a:rPr>
              <a:t>开始连续编址，则四个芯片的地址分配：</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    第一片地址范围为：</a:t>
            </a:r>
            <a:r>
              <a:rPr kumimoji="1" lang="en-US" altLang="zh-CN" sz="2800" kern="1200" dirty="0">
                <a:latin typeface="微软雅黑" panose="020B0503020204020204" pitchFamily="34" charset="-122"/>
                <a:ea typeface="微软雅黑" panose="020B0503020204020204" pitchFamily="34" charset="-122"/>
                <a:cs typeface="+mn-cs"/>
              </a:rPr>
              <a:t>0000H</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3FFFH</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    </a:t>
            </a:r>
            <a:r>
              <a:rPr kumimoji="1" lang="zh-CN" altLang="en-US" sz="2800" kern="1200" dirty="0">
                <a:latin typeface="微软雅黑" panose="020B0503020204020204" pitchFamily="34" charset="-122"/>
                <a:ea typeface="微软雅黑" panose="020B0503020204020204" pitchFamily="34" charset="-122"/>
                <a:cs typeface="+mn-cs"/>
              </a:rPr>
              <a:t>第二片地址范围为：</a:t>
            </a:r>
            <a:r>
              <a:rPr kumimoji="1" lang="en-US" altLang="zh-CN" sz="2800" kern="1200" dirty="0">
                <a:latin typeface="微软雅黑" panose="020B0503020204020204" pitchFamily="34" charset="-122"/>
                <a:ea typeface="微软雅黑" panose="020B0503020204020204" pitchFamily="34" charset="-122"/>
                <a:cs typeface="+mn-cs"/>
              </a:rPr>
              <a:t>4000H</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7FFFH</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    </a:t>
            </a:r>
            <a:r>
              <a:rPr kumimoji="1" lang="zh-CN" altLang="en-US" sz="2800" kern="1200" dirty="0">
                <a:latin typeface="微软雅黑" panose="020B0503020204020204" pitchFamily="34" charset="-122"/>
                <a:ea typeface="微软雅黑" panose="020B0503020204020204" pitchFamily="34" charset="-122"/>
                <a:cs typeface="+mn-cs"/>
              </a:rPr>
              <a:t>第三片地址范围为：</a:t>
            </a:r>
            <a:r>
              <a:rPr kumimoji="1" lang="en-US" altLang="zh-CN" sz="2800" kern="1200" dirty="0">
                <a:latin typeface="微软雅黑" panose="020B0503020204020204" pitchFamily="34" charset="-122"/>
                <a:ea typeface="微软雅黑" panose="020B0503020204020204" pitchFamily="34" charset="-122"/>
                <a:cs typeface="+mn-cs"/>
              </a:rPr>
              <a:t>8000H</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BFFFH</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    </a:t>
            </a:r>
            <a:r>
              <a:rPr kumimoji="1" lang="zh-CN" altLang="en-US" sz="2800" kern="1200" dirty="0">
                <a:latin typeface="微软雅黑" panose="020B0503020204020204" pitchFamily="34" charset="-122"/>
                <a:ea typeface="微软雅黑" panose="020B0503020204020204" pitchFamily="34" charset="-122"/>
                <a:cs typeface="+mn-cs"/>
              </a:rPr>
              <a:t>第四片地址范围为：</a:t>
            </a:r>
            <a:r>
              <a:rPr kumimoji="1" lang="en-US" altLang="zh-CN" sz="2800" kern="1200" dirty="0">
                <a:latin typeface="微软雅黑" panose="020B0503020204020204" pitchFamily="34" charset="-122"/>
                <a:ea typeface="微软雅黑" panose="020B0503020204020204" pitchFamily="34" charset="-122"/>
                <a:cs typeface="+mn-cs"/>
              </a:rPr>
              <a:t>C000H</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FFFFH</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F809A0F-4AA3-4E5A-9EB6-7FF5E05DD675}"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64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8" name="Group 2"/>
          <p:cNvGraphicFramePr>
            <a:graphicFrameLocks noGrp="1"/>
          </p:cNvGraphicFramePr>
          <p:nvPr/>
        </p:nvGraphicFramePr>
        <p:xfrm>
          <a:off x="990600" y="533400"/>
          <a:ext cx="7162800" cy="4705352"/>
        </p:xfrm>
        <a:graphic>
          <a:graphicData uri="http://schemas.openxmlformats.org/drawingml/2006/table">
            <a:tbl>
              <a:tblPr/>
              <a:tblGrid>
                <a:gridCol w="3733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84232">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a:t>
                      </a:r>
                      <a:r>
                        <a:rPr kumimoji="1" lang="en-US" altLang="zh-CN" sz="2400" b="1" i="0" u="none" strike="noStrike" cap="none" normalizeH="0" baseline="-25000">
                          <a:ln>
                            <a:noFill/>
                          </a:ln>
                          <a:solidFill>
                            <a:schemeClr val="tx1"/>
                          </a:solidFill>
                          <a:effectLst/>
                          <a:latin typeface="宋体" panose="02010600030101010101" pitchFamily="2" charset="-122"/>
                          <a:ea typeface="宋体" panose="02010600030101010101" pitchFamily="2" charset="-122"/>
                        </a:rPr>
                        <a:t>15</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a:t>
                      </a:r>
                      <a:r>
                        <a:rPr kumimoji="1" lang="en-US" altLang="zh-CN" sz="2400" b="1" i="0" u="none" strike="noStrike" cap="none" normalizeH="0" baseline="-25000">
                          <a:ln>
                            <a:noFill/>
                          </a:ln>
                          <a:solidFill>
                            <a:schemeClr val="tx1"/>
                          </a:solidFill>
                          <a:effectLst/>
                          <a:latin typeface="宋体" panose="02010600030101010101" pitchFamily="2" charset="-122"/>
                          <a:ea typeface="宋体" panose="02010600030101010101" pitchFamily="2" charset="-122"/>
                        </a:rPr>
                        <a:t>14  </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a:t>
                      </a:r>
                      <a:r>
                        <a:rPr kumimoji="1" lang="en-US" altLang="zh-CN" sz="2400" b="1" i="0" u="none" strike="noStrike" cap="none" normalizeH="0" baseline="-25000">
                          <a:ln>
                            <a:noFill/>
                          </a:ln>
                          <a:solidFill>
                            <a:schemeClr val="tx1"/>
                          </a:solidFill>
                          <a:effectLst/>
                          <a:latin typeface="宋体" panose="02010600030101010101" pitchFamily="2" charset="-122"/>
                          <a:ea typeface="宋体" panose="02010600030101010101" pitchFamily="2" charset="-122"/>
                        </a:rPr>
                        <a:t>13</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a:t>
                      </a:r>
                      <a:r>
                        <a:rPr kumimoji="1" lang="en-US" altLang="zh-CN" sz="2400" b="1" i="0" u="none" strike="noStrike" cap="none" normalizeH="0" baseline="-25000">
                          <a:ln>
                            <a:noFill/>
                          </a:ln>
                          <a:solidFill>
                            <a:schemeClr val="tx1"/>
                          </a:solidFill>
                          <a:effectLst/>
                          <a:latin typeface="宋体" panose="02010600030101010101" pitchFamily="2" charset="-122"/>
                          <a:ea typeface="宋体" panose="02010600030101010101" pitchFamily="2" charset="-122"/>
                        </a:rPr>
                        <a:t>12</a:t>
                      </a: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a:t>
                      </a:r>
                      <a:r>
                        <a:rPr kumimoji="1" lang="en-US" altLang="zh-CN" sz="2400" b="1" i="0" u="none" strike="noStrike" cap="none" normalizeH="0" baseline="-2500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a:t>
                      </a:r>
                      <a:r>
                        <a:rPr kumimoji="1" lang="en-US" altLang="zh-CN" sz="2400" b="1" i="0" u="none" strike="noStrike" cap="none" normalizeH="0" baseline="-25000">
                          <a:ln>
                            <a:noFill/>
                          </a:ln>
                          <a:solidFill>
                            <a:schemeClr val="tx1"/>
                          </a:solidFill>
                          <a:effectLst/>
                          <a:latin typeface="宋体" panose="02010600030101010101" pitchFamily="2" charset="-122"/>
                          <a:ea typeface="宋体" panose="02010600030101010101" pitchFamily="2" charset="-122"/>
                        </a:rPr>
                        <a:t>1</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a:t>
                      </a:r>
                      <a:r>
                        <a:rPr kumimoji="1" lang="en-US" altLang="zh-CN" sz="2400" b="1" i="0" u="none" strike="noStrike" cap="none" normalizeH="0" baseline="-25000">
                          <a:ln>
                            <a:noFill/>
                          </a:ln>
                          <a:solidFill>
                            <a:schemeClr val="tx1"/>
                          </a:solidFill>
                          <a:effectLst/>
                          <a:latin typeface="宋体" panose="02010600030101010101" pitchFamily="2" charset="-122"/>
                          <a:ea typeface="宋体" panose="02010600030101010101" pitchFamily="2" charset="-122"/>
                        </a:rPr>
                        <a:t>0</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 00  00000000000000</a:t>
                      </a:r>
                    </a:p>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 00  11111111111111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0000H</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3FFFH</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第一片</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028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 01  00000000000000</a:t>
                      </a:r>
                    </a:p>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 01  11111111111111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4000H</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7FFFH</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第二片</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3028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 10  00000000000000</a:t>
                      </a:r>
                    </a:p>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 10  11111111111111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8000H</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BFFFH</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第三片</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3028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 11  00000000000000</a:t>
                      </a:r>
                    </a:p>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宋体" panose="02010600030101010101" pitchFamily="2" charset="-122"/>
                          <a:ea typeface="宋体" panose="02010600030101010101" pitchFamily="2" charset="-122"/>
                        </a:rPr>
                        <a:t> 11  11111111111111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C000H</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FFFFH</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第四片</a:t>
                      </a:r>
                    </a:p>
                  </a:txBody>
                  <a:tcPr marT="45722" marB="4572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531" name="AutoShape 28"/>
          <p:cNvSpPr/>
          <p:nvPr/>
        </p:nvSpPr>
        <p:spPr>
          <a:xfrm rot="-5400000">
            <a:off x="3200400" y="4267200"/>
            <a:ext cx="228600" cy="2362200"/>
          </a:xfrm>
          <a:prstGeom prst="leftBrace">
            <a:avLst>
              <a:gd name="adj1" fmla="val 86063"/>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1532" name="AutoShape 29"/>
          <p:cNvSpPr/>
          <p:nvPr/>
        </p:nvSpPr>
        <p:spPr>
          <a:xfrm rot="-5400000">
            <a:off x="1371600" y="5181600"/>
            <a:ext cx="228600" cy="533400"/>
          </a:xfrm>
          <a:prstGeom prst="leftBrace">
            <a:avLst>
              <a:gd name="adj1" fmla="val 19433"/>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1533" name="Text Box 30"/>
          <p:cNvSpPr txBox="1"/>
          <p:nvPr/>
        </p:nvSpPr>
        <p:spPr>
          <a:xfrm>
            <a:off x="2514600" y="5638800"/>
            <a:ext cx="1600200" cy="396875"/>
          </a:xfrm>
          <a:prstGeom prst="rect">
            <a:avLst/>
          </a:prstGeom>
          <a:noFill/>
          <a:ln w="28575">
            <a:noFill/>
          </a:ln>
        </p:spPr>
        <p:txBody>
          <a:bodyPr anchor="t" anchorCtr="0">
            <a:spAutoFit/>
          </a:bodyPr>
          <a:lstStyle/>
          <a:p>
            <a:pPr>
              <a:spcBef>
                <a:spcPct val="50000"/>
              </a:spcBef>
              <a:buClrTx/>
              <a:buFontTx/>
            </a:pPr>
            <a:r>
              <a:rPr lang="zh-CN" altLang="en-US" sz="2000" b="1" dirty="0">
                <a:latin typeface="宋体" panose="02010600030101010101" pitchFamily="2" charset="-122"/>
              </a:rPr>
              <a:t>片内地址</a:t>
            </a:r>
          </a:p>
        </p:txBody>
      </p:sp>
      <p:sp>
        <p:nvSpPr>
          <p:cNvPr id="21534" name="Text Box 31"/>
          <p:cNvSpPr txBox="1"/>
          <p:nvPr/>
        </p:nvSpPr>
        <p:spPr>
          <a:xfrm>
            <a:off x="762000" y="5638800"/>
            <a:ext cx="1371600" cy="396875"/>
          </a:xfrm>
          <a:prstGeom prst="rect">
            <a:avLst/>
          </a:prstGeom>
          <a:noFill/>
          <a:ln w="28575">
            <a:noFill/>
          </a:ln>
        </p:spPr>
        <p:txBody>
          <a:bodyPr anchor="t" anchorCtr="0">
            <a:spAutoFit/>
          </a:bodyPr>
          <a:lstStyle/>
          <a:p>
            <a:pPr>
              <a:spcBef>
                <a:spcPct val="50000"/>
              </a:spcBef>
              <a:buClrTx/>
              <a:buFontTx/>
            </a:pPr>
            <a:r>
              <a:rPr lang="zh-CN" altLang="en-US" sz="2000" b="1" dirty="0">
                <a:latin typeface="宋体" panose="02010600030101010101" pitchFamily="2" charset="-122"/>
              </a:rPr>
              <a:t>选片地址</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8F6288FE-8F76-4A76-846D-681BBC320CC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65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5">
            <a:extLst>
              <a:ext uri="{FF2B5EF4-FFF2-40B4-BE49-F238E27FC236}">
                <a16:creationId xmlns:a16="http://schemas.microsoft.com/office/drawing/2014/main" id="{6BAD347B-E850-82C3-AD68-CF4BD20EF308}"/>
              </a:ext>
            </a:extLst>
          </p:cNvPr>
          <p:cNvGraphicFramePr>
            <a:graphicFrameLocks noChangeAspect="1"/>
          </p:cNvGraphicFramePr>
          <p:nvPr/>
        </p:nvGraphicFramePr>
        <p:xfrm>
          <a:off x="0" y="457200"/>
          <a:ext cx="9144000" cy="5824538"/>
        </p:xfrm>
        <a:graphic>
          <a:graphicData uri="http://schemas.openxmlformats.org/presentationml/2006/ole">
            <mc:AlternateContent xmlns:mc="http://schemas.openxmlformats.org/markup-compatibility/2006">
              <mc:Choice xmlns:v="urn:schemas-microsoft-com:vml" Requires="v">
                <p:oleObj r:id="rId2" imgW="4334510" imgH="2762885" progId="Word.Picture.8">
                  <p:embed/>
                </p:oleObj>
              </mc:Choice>
              <mc:Fallback>
                <p:oleObj r:id="rId2" imgW="4334510" imgH="2762885" progId="Word.Picture.8">
                  <p:embed/>
                  <p:pic>
                    <p:nvPicPr>
                      <p:cNvPr id="22532" name="Object 5"/>
                      <p:cNvPicPr/>
                      <p:nvPr/>
                    </p:nvPicPr>
                    <p:blipFill>
                      <a:blip r:embed="rId3"/>
                      <a:stretch>
                        <a:fillRect/>
                      </a:stretch>
                    </p:blipFill>
                    <p:spPr>
                      <a:xfrm>
                        <a:off x="0" y="457200"/>
                        <a:ext cx="9144000" cy="582453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320444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Cache</a:t>
            </a:r>
          </a:p>
        </p:txBody>
      </p:sp>
      <p:pic>
        <p:nvPicPr>
          <p:cNvPr id="4" name="图片 3"/>
          <p:cNvPicPr>
            <a:picLocks noChangeAspect="1"/>
          </p:cNvPicPr>
          <p:nvPr/>
        </p:nvPicPr>
        <p:blipFill>
          <a:blip r:embed="rId2"/>
          <a:stretch>
            <a:fillRect/>
          </a:stretch>
        </p:blipFill>
        <p:spPr>
          <a:xfrm>
            <a:off x="467360" y="1485265"/>
            <a:ext cx="8420100" cy="48768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Cache</a:t>
            </a:r>
          </a:p>
        </p:txBody>
      </p:sp>
      <p:pic>
        <p:nvPicPr>
          <p:cNvPr id="4" name="图片 3"/>
          <p:cNvPicPr>
            <a:picLocks noChangeAspect="1"/>
          </p:cNvPicPr>
          <p:nvPr/>
        </p:nvPicPr>
        <p:blipFill>
          <a:blip r:embed="rId2"/>
          <a:stretch>
            <a:fillRect/>
          </a:stretch>
        </p:blipFill>
        <p:spPr>
          <a:xfrm>
            <a:off x="323215" y="980440"/>
            <a:ext cx="7849870" cy="4636770"/>
          </a:xfrm>
          <a:prstGeom prst="rect">
            <a:avLst/>
          </a:prstGeom>
        </p:spPr>
      </p:pic>
      <p:sp>
        <p:nvSpPr>
          <p:cNvPr id="3" name="文本框 2"/>
          <p:cNvSpPr txBox="1"/>
          <p:nvPr/>
        </p:nvSpPr>
        <p:spPr>
          <a:xfrm>
            <a:off x="415925" y="5517515"/>
            <a:ext cx="8529955" cy="1476375"/>
          </a:xfrm>
          <a:prstGeom prst="rect">
            <a:avLst/>
          </a:prstGeom>
          <a:noFill/>
        </p:spPr>
        <p:txBody>
          <a:bodyPr wrap="square" rtlCol="0" anchor="t">
            <a:spAutoFit/>
          </a:bodyPr>
          <a:lstStyle/>
          <a:p>
            <a:r>
              <a:rPr lang="zh-CN" sz="1800">
                <a:sym typeface="+mn-ea"/>
              </a:rPr>
              <a:t>例：某计算机系统的内存储器由Cache和主存构成，Cache的存取周期为45ns，主存的存取周期为200ns。已知在一段给定的时间内，CPU共 访问内存4500次，其中340次访问主存。 问：</a:t>
            </a:r>
          </a:p>
          <a:p>
            <a:r>
              <a:rPr lang="zh-CN" sz="1800">
                <a:sym typeface="+mn-ea"/>
              </a:rPr>
              <a:t>① Cache的命中率是多少？</a:t>
            </a:r>
          </a:p>
          <a:p>
            <a:endParaRPr lang="zh-CN" altLang="en-US" sz="1800">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4.4.3 Cache</a:t>
            </a:r>
            <a:r>
              <a:rPr kumimoji="1" lang="zh-CN" altLang="en-US" kern="1200" dirty="0">
                <a:latin typeface="微软雅黑" panose="020B0503020204020204" pitchFamily="34" charset="-122"/>
                <a:ea typeface="微软雅黑" panose="020B0503020204020204" pitchFamily="34" charset="-122"/>
                <a:cs typeface="+mj-cs"/>
              </a:rPr>
              <a:t>的地址映像方式</a:t>
            </a:r>
          </a:p>
        </p:txBody>
      </p:sp>
      <p:sp>
        <p:nvSpPr>
          <p:cNvPr id="192514" name="Rectangle 3"/>
          <p:cNvSpPr>
            <a:spLocks noGrp="1"/>
          </p:cNvSpPr>
          <p:nvPr>
            <p:ph idx="1"/>
          </p:nvPr>
        </p:nvSpPr>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因为</a:t>
            </a:r>
            <a:r>
              <a:rPr kumimoji="1" lang="en-US" altLang="zh-CN" sz="2800" kern="1200" dirty="0">
                <a:latin typeface="微软雅黑" panose="020B0503020204020204" pitchFamily="34" charset="-122"/>
                <a:ea typeface="微软雅黑" panose="020B0503020204020204" pitchFamily="34" charset="-122"/>
                <a:cs typeface="+mn-cs"/>
              </a:rPr>
              <a:t>CPU</a:t>
            </a:r>
            <a:r>
              <a:rPr kumimoji="1" lang="zh-CN" altLang="en-US" sz="2800" kern="1200" dirty="0">
                <a:latin typeface="微软雅黑" panose="020B0503020204020204" pitchFamily="34" charset="-122"/>
                <a:ea typeface="微软雅黑" panose="020B0503020204020204" pitchFamily="34" charset="-122"/>
                <a:cs typeface="+mn-cs"/>
              </a:rPr>
              <a:t>以主存地址访问</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，所以必须把访存时必须把主存地址变换为</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的实际地址。</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地址变换取决于地址的映像方式，就是主存信息按什么规则装入</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a:t>
            </a:r>
            <a:endParaRPr kumimoji="1" lang="en-US" altLang="zh-CN" sz="2800"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例子：</a:t>
            </a:r>
            <a:endParaRPr kumimoji="1" lang="en-US" altLang="zh-CN" sz="2800"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  </a:t>
            </a:r>
            <a:r>
              <a:rPr kumimoji="1" lang="zh-CN" altLang="en-US" sz="2800" kern="1200" dirty="0">
                <a:latin typeface="微软雅黑" panose="020B0503020204020204" pitchFamily="34" charset="-122"/>
                <a:ea typeface="微软雅黑" panose="020B0503020204020204" pitchFamily="34" charset="-122"/>
                <a:cs typeface="+mn-cs"/>
              </a:rPr>
              <a:t>某机</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主存</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1MB</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，有</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16384</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块，每块</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64B</a:t>
            </a:r>
          </a:p>
          <a:p>
            <a:pPr eaLnBrk="1" hangingPunct="1">
              <a:buSzPct val="70000"/>
            </a:pP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         Cache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 </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16KB,  </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有</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256</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块，每块</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64B</a:t>
            </a:r>
            <a:endParaRPr kumimoji="1" lang="zh-CN" altLang="en-US" sz="2800" kern="1200" dirty="0">
              <a:solidFill>
                <a:srgbClr val="7030A0"/>
              </a:solidFill>
              <a:latin typeface="微软雅黑" panose="020B0503020204020204" pitchFamily="34" charset="-122"/>
              <a:ea typeface="微软雅黑" panose="020B0503020204020204" pitchFamily="34" charset="-122"/>
              <a:cs typeface="+mn-cs"/>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3CD55447-6DD4-47B7-81C8-4150033C8E91}"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69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idx="1"/>
          </p:nvPr>
        </p:nvSpPr>
        <p:spPr>
          <a:xfrm>
            <a:off x="685800" y="685800"/>
            <a:ext cx="7848600" cy="5715000"/>
          </a:xfrm>
        </p:spPr>
        <p:txBody>
          <a:bodyPr vert="horz" wrap="square" lIns="91440" tIns="45720" rIns="91440" bIns="45720" anchor="t" anchorCtr="0"/>
          <a:lstStyle/>
          <a:p>
            <a:pPr eaLnBrk="1" hangingPunct="1">
              <a:buSzPct val="70000"/>
            </a:pPr>
            <a:endParaRPr kumimoji="1" lang="zh-CN" altLang="zh-CN" kern="1200" dirty="0">
              <a:latin typeface="微软雅黑" panose="020B0503020204020204" pitchFamily="34" charset="-122"/>
              <a:ea typeface="微软雅黑" panose="020B0503020204020204" pitchFamily="34" charset="-122"/>
              <a:cs typeface="+mn-cs"/>
            </a:endParaRPr>
          </a:p>
        </p:txBody>
      </p:sp>
      <p:graphicFrame>
        <p:nvGraphicFramePr>
          <p:cNvPr id="29699" name="Object 5"/>
          <p:cNvGraphicFramePr>
            <a:graphicFrameLocks noChangeAspect="1"/>
          </p:cNvGraphicFramePr>
          <p:nvPr/>
        </p:nvGraphicFramePr>
        <p:xfrm>
          <a:off x="819150" y="952500"/>
          <a:ext cx="7620000" cy="5181600"/>
        </p:xfrm>
        <a:graphic>
          <a:graphicData uri="http://schemas.openxmlformats.org/presentationml/2006/ole">
            <mc:AlternateContent xmlns:mc="http://schemas.openxmlformats.org/markup-compatibility/2006">
              <mc:Choice xmlns:v="urn:schemas-microsoft-com:vml" Requires="v">
                <p:oleObj r:id="rId2" imgW="2294255" imgH="1488440" progId="Word.Picture.8">
                  <p:embed/>
                </p:oleObj>
              </mc:Choice>
              <mc:Fallback>
                <p:oleObj r:id="rId2" imgW="2294255" imgH="1488440" progId="Word.Picture.8">
                  <p:embed/>
                  <p:pic>
                    <p:nvPicPr>
                      <p:cNvPr id="0" name="图片 3080"/>
                      <p:cNvPicPr/>
                      <p:nvPr/>
                    </p:nvPicPr>
                    <p:blipFill>
                      <a:blip r:embed="rId3"/>
                      <a:stretch>
                        <a:fillRect/>
                      </a:stretch>
                    </p:blipFill>
                    <p:spPr>
                      <a:xfrm>
                        <a:off x="819150" y="952500"/>
                        <a:ext cx="7620000" cy="5181600"/>
                      </a:xfrm>
                      <a:prstGeom prst="rect">
                        <a:avLst/>
                      </a:prstGeom>
                      <a:solidFill>
                        <a:srgbClr val="F8F8F8"/>
                      </a:solidFill>
                      <a:ln w="38100">
                        <a:noFill/>
                        <a:miter/>
                      </a:ln>
                    </p:spPr>
                  </p:pic>
                </p:oleObj>
              </mc:Fallback>
            </mc:AlternateContent>
          </a:graphicData>
        </a:graphic>
      </p:graphicFrame>
      <p:sp>
        <p:nvSpPr>
          <p:cNvPr id="3"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FB85224-D5CD-46C0-94F2-5485E36890A3}"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p:cNvSpPr>
          <p:nvPr>
            <p:ph idx="1"/>
          </p:nvPr>
        </p:nvSpPr>
        <p:spPr>
          <a:xfrm>
            <a:off x="533400" y="1219200"/>
            <a:ext cx="8077200" cy="5233988"/>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直接映像是指任何一个主存块只能复制到</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的某一</a:t>
            </a:r>
            <a:r>
              <a:rPr kumimoji="1" lang="zh-CN" altLang="en-US" sz="2800" u="sng" kern="1200" dirty="0">
                <a:solidFill>
                  <a:srgbClr val="7030A0"/>
                </a:solidFill>
                <a:latin typeface="微软雅黑" panose="020B0503020204020204" pitchFamily="34" charset="-122"/>
                <a:ea typeface="微软雅黑" panose="020B0503020204020204" pitchFamily="34" charset="-122"/>
                <a:cs typeface="+mn-cs"/>
              </a:rPr>
              <a:t>固定</a:t>
            </a:r>
            <a:r>
              <a:rPr kumimoji="1" lang="zh-CN" altLang="en-US" sz="2800" kern="1200" dirty="0">
                <a:latin typeface="微软雅黑" panose="020B0503020204020204" pitchFamily="34" charset="-122"/>
                <a:ea typeface="微软雅黑" panose="020B0503020204020204" pitchFamily="34" charset="-122"/>
                <a:cs typeface="+mn-cs"/>
              </a:rPr>
              <a:t>块中。</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直接映像的思想是：将主存块号除以</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块数结果“同余”的主存块映射在同一</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块中。</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设</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中有</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2</a:t>
            </a:r>
            <a:r>
              <a:rPr kumimoji="1" lang="en-US" altLang="zh-CN" sz="2800" kern="1200" baseline="30000" dirty="0">
                <a:solidFill>
                  <a:srgbClr val="7030A0"/>
                </a:solidFill>
                <a:latin typeface="微软雅黑" panose="020B0503020204020204" pitchFamily="34" charset="-122"/>
                <a:ea typeface="微软雅黑" panose="020B0503020204020204" pitchFamily="34" charset="-122"/>
                <a:cs typeface="+mn-cs"/>
              </a:rPr>
              <a:t>m</a:t>
            </a:r>
            <a:r>
              <a:rPr kumimoji="1" lang="zh-CN" altLang="en-US" sz="2800" kern="1200" dirty="0">
                <a:latin typeface="微软雅黑" panose="020B0503020204020204" pitchFamily="34" charset="-122"/>
                <a:ea typeface="微软雅黑" panose="020B0503020204020204" pitchFamily="34" charset="-122"/>
                <a:cs typeface="+mn-cs"/>
              </a:rPr>
              <a:t>个块，主存中有</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2</a:t>
            </a:r>
            <a:r>
              <a:rPr kumimoji="1" lang="en-US" altLang="zh-CN" sz="2800" kern="1200" baseline="30000" dirty="0">
                <a:solidFill>
                  <a:srgbClr val="7030A0"/>
                </a:solidFill>
                <a:latin typeface="微软雅黑" panose="020B0503020204020204" pitchFamily="34" charset="-122"/>
                <a:ea typeface="微软雅黑" panose="020B0503020204020204" pitchFamily="34" charset="-122"/>
                <a:cs typeface="+mn-cs"/>
              </a:rPr>
              <a:t>n</a:t>
            </a:r>
            <a:r>
              <a:rPr kumimoji="1" lang="zh-CN" altLang="en-US" sz="2800" kern="1200" dirty="0">
                <a:latin typeface="微软雅黑" panose="020B0503020204020204" pitchFamily="34" charset="-122"/>
                <a:ea typeface="微软雅黑" panose="020B0503020204020204" pitchFamily="34" charset="-122"/>
                <a:cs typeface="+mn-cs"/>
              </a:rPr>
              <a:t>个块。</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设</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块号为</a:t>
            </a:r>
            <a:r>
              <a:rPr kumimoji="1" lang="en-US" altLang="zh-CN" sz="2800" kern="1200" dirty="0">
                <a:latin typeface="微软雅黑" panose="020B0503020204020204" pitchFamily="34" charset="-122"/>
                <a:ea typeface="微软雅黑" panose="020B0503020204020204" pitchFamily="34" charset="-122"/>
                <a:cs typeface="+mn-cs"/>
              </a:rPr>
              <a:t>i</a:t>
            </a:r>
            <a:r>
              <a:rPr kumimoji="1" lang="zh-CN" altLang="en-US" sz="2800" kern="1200" dirty="0">
                <a:latin typeface="微软雅黑" panose="020B0503020204020204" pitchFamily="34" charset="-122"/>
                <a:ea typeface="微软雅黑" panose="020B0503020204020204" pitchFamily="34" charset="-122"/>
                <a:cs typeface="+mn-cs"/>
              </a:rPr>
              <a:t>，主存块号为</a:t>
            </a:r>
            <a:r>
              <a:rPr kumimoji="1" lang="en-US" altLang="zh-CN" sz="2800" kern="1200" dirty="0">
                <a:latin typeface="微软雅黑" panose="020B0503020204020204" pitchFamily="34" charset="-122"/>
                <a:ea typeface="微软雅黑" panose="020B0503020204020204" pitchFamily="34" charset="-122"/>
                <a:cs typeface="+mn-cs"/>
              </a:rPr>
              <a:t>j</a:t>
            </a:r>
            <a:r>
              <a:rPr kumimoji="1" lang="zh-CN" altLang="en-US" sz="2800" kern="1200" dirty="0">
                <a:latin typeface="微软雅黑" panose="020B0503020204020204" pitchFamily="34" charset="-122"/>
                <a:ea typeface="微软雅黑" panose="020B0503020204020204" pitchFamily="34" charset="-122"/>
                <a:cs typeface="+mn-cs"/>
              </a:rPr>
              <a:t>，则有：</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i</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j mod 2</a:t>
            </a:r>
            <a:r>
              <a:rPr kumimoji="1" lang="en-US" altLang="zh-CN" sz="2800" kern="1200" baseline="30000" dirty="0">
                <a:latin typeface="微软雅黑" panose="020B0503020204020204" pitchFamily="34" charset="-122"/>
                <a:ea typeface="微软雅黑" panose="020B0503020204020204" pitchFamily="34" charset="-122"/>
                <a:cs typeface="+mn-cs"/>
              </a:rPr>
              <a:t>m</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即：</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块号</a:t>
            </a:r>
            <a:r>
              <a:rPr kumimoji="1" lang="en-US" altLang="zh-CN" sz="2800" kern="1200" dirty="0">
                <a:latin typeface="微软雅黑" panose="020B0503020204020204" pitchFamily="34" charset="-122"/>
                <a:ea typeface="微软雅黑" panose="020B0503020204020204" pitchFamily="34" charset="-122"/>
                <a:cs typeface="+mn-cs"/>
              </a:rPr>
              <a:t>i </a:t>
            </a:r>
            <a:r>
              <a:rPr kumimoji="1" lang="zh-CN" altLang="en-US" sz="2800" kern="1200" dirty="0">
                <a:latin typeface="微软雅黑" panose="020B0503020204020204" pitchFamily="34" charset="-122"/>
                <a:ea typeface="微软雅黑" panose="020B0503020204020204" pitchFamily="34" charset="-122"/>
                <a:cs typeface="+mn-cs"/>
              </a:rPr>
              <a:t>＝主存块号</a:t>
            </a:r>
            <a:r>
              <a:rPr kumimoji="1" lang="en-US" altLang="zh-CN" sz="2800" kern="1200" dirty="0">
                <a:latin typeface="微软雅黑" panose="020B0503020204020204" pitchFamily="34" charset="-122"/>
                <a:ea typeface="微软雅黑" panose="020B0503020204020204" pitchFamily="34" charset="-122"/>
                <a:cs typeface="+mn-cs"/>
              </a:rPr>
              <a:t>j  mod Cache</a:t>
            </a:r>
            <a:r>
              <a:rPr kumimoji="1" lang="zh-CN" altLang="en-US" sz="2800" kern="1200" dirty="0">
                <a:latin typeface="微软雅黑" panose="020B0503020204020204" pitchFamily="34" charset="-122"/>
                <a:ea typeface="微软雅黑" panose="020B0503020204020204" pitchFamily="34" charset="-122"/>
                <a:cs typeface="+mn-cs"/>
              </a:rPr>
              <a:t>块数</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若主存和</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地址采用十进制编号，也可以同样计算</a:t>
            </a:r>
            <a:r>
              <a:rPr kumimoji="1" lang="en-US" altLang="zh-CN" sz="2800" kern="1200" dirty="0">
                <a:latin typeface="微软雅黑" panose="020B0503020204020204" pitchFamily="34" charset="-122"/>
                <a:ea typeface="微软雅黑" panose="020B0503020204020204" pitchFamily="34" charset="-122"/>
                <a:cs typeface="+mn-cs"/>
              </a:rPr>
              <a:t>i</a:t>
            </a:r>
            <a:r>
              <a:rPr kumimoji="1" lang="zh-CN" altLang="en-US" sz="2800" kern="1200" dirty="0">
                <a:latin typeface="微软雅黑" panose="020B0503020204020204" pitchFamily="34" charset="-122"/>
                <a:ea typeface="微软雅黑" panose="020B0503020204020204" pitchFamily="34" charset="-122"/>
                <a:cs typeface="+mn-cs"/>
              </a:rPr>
              <a:t>与</a:t>
            </a:r>
            <a:r>
              <a:rPr kumimoji="1" lang="en-US" altLang="zh-CN" sz="2800" kern="1200" dirty="0">
                <a:latin typeface="微软雅黑" panose="020B0503020204020204" pitchFamily="34" charset="-122"/>
                <a:ea typeface="微软雅黑" panose="020B0503020204020204" pitchFamily="34" charset="-122"/>
                <a:cs typeface="+mn-cs"/>
              </a:rPr>
              <a:t>j</a:t>
            </a:r>
            <a:r>
              <a:rPr kumimoji="1" lang="zh-CN" altLang="en-US" sz="2800" kern="1200" dirty="0">
                <a:latin typeface="微软雅黑" panose="020B0503020204020204" pitchFamily="34" charset="-122"/>
                <a:ea typeface="微软雅黑" panose="020B0503020204020204" pitchFamily="34" charset="-122"/>
                <a:cs typeface="+mn-cs"/>
              </a:rPr>
              <a:t>的对应关系。</a:t>
            </a:r>
          </a:p>
          <a:p>
            <a:pPr eaLnBrk="1" hangingPunct="1">
              <a:buSzPct val="70000"/>
            </a:pPr>
            <a:endParaRPr kumimoji="1" lang="en-US" altLang="zh-CN" sz="2800" kern="1200" dirty="0">
              <a:latin typeface="微软雅黑" panose="020B0503020204020204" pitchFamily="34" charset="-122"/>
              <a:ea typeface="微软雅黑" panose="020B0503020204020204" pitchFamily="34" charset="-122"/>
              <a:cs typeface="+mn-cs"/>
            </a:endParaRPr>
          </a:p>
        </p:txBody>
      </p:sp>
      <p:sp>
        <p:nvSpPr>
          <p:cNvPr id="193538" name="Rectangle 3"/>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1</a:t>
            </a:r>
            <a:r>
              <a:rPr kumimoji="1" lang="zh-CN" altLang="en-US" kern="1200" dirty="0">
                <a:latin typeface="微软雅黑" panose="020B0503020204020204" pitchFamily="34" charset="-122"/>
                <a:ea typeface="微软雅黑" panose="020B0503020204020204" pitchFamily="34" charset="-122"/>
                <a:cs typeface="+mj-cs"/>
              </a:rPr>
              <a:t>．直接映像方式</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B23D5A8D-4E7B-4484-9C9B-9B47B4236F68}"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p:cNvSpPr>
          <p:nvPr>
            <p:ph type="title"/>
          </p:nvPr>
        </p:nvSpPr>
        <p:spPr/>
        <p:txBody>
          <a:bodyPr vert="horz" wrap="square" lIns="91440" tIns="45720" rIns="91440" bIns="45720" anchor="ctr" anchorCtr="0"/>
          <a:lstStyle/>
          <a:p>
            <a:pPr eaLnBrk="1" hangingPunct="1"/>
            <a:endParaRPr kumimoji="1" lang="zh-CN" altLang="zh-CN" kern="1200" dirty="0">
              <a:latin typeface="微软雅黑" panose="020B0503020204020204" pitchFamily="34" charset="-122"/>
              <a:ea typeface="微软雅黑" panose="020B0503020204020204" pitchFamily="34" charset="-122"/>
              <a:cs typeface="+mj-cs"/>
            </a:endParaRPr>
          </a:p>
        </p:txBody>
      </p:sp>
      <p:sp>
        <p:nvSpPr>
          <p:cNvPr id="194562" name="Rectangle 3"/>
          <p:cNvSpPr>
            <a:spLocks noGrp="1"/>
          </p:cNvSpPr>
          <p:nvPr>
            <p:ph idx="1"/>
          </p:nvPr>
        </p:nvSpPr>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直接映像实际是将主存以</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的大小划分为若干区，每一区的第</a:t>
            </a:r>
            <a:r>
              <a:rPr kumimoji="1" lang="en-US" altLang="zh-CN" sz="2800" kern="1200" dirty="0">
                <a:latin typeface="微软雅黑" panose="020B0503020204020204" pitchFamily="34" charset="-122"/>
                <a:ea typeface="微软雅黑" panose="020B0503020204020204" pitchFamily="34" charset="-122"/>
                <a:cs typeface="+mn-cs"/>
              </a:rPr>
              <a:t>0</a:t>
            </a:r>
            <a:r>
              <a:rPr kumimoji="1" lang="zh-CN" altLang="en-US" sz="2800" kern="1200" dirty="0">
                <a:latin typeface="微软雅黑" panose="020B0503020204020204" pitchFamily="34" charset="-122"/>
                <a:ea typeface="微软雅黑" panose="020B0503020204020204" pitchFamily="34" charset="-122"/>
                <a:cs typeface="+mn-cs"/>
              </a:rPr>
              <a:t>块只能复制到</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的第</a:t>
            </a:r>
            <a:r>
              <a:rPr kumimoji="1" lang="en-US" altLang="zh-CN" sz="2800" kern="1200" dirty="0">
                <a:latin typeface="微软雅黑" panose="020B0503020204020204" pitchFamily="34" charset="-122"/>
                <a:ea typeface="微软雅黑" panose="020B0503020204020204" pitchFamily="34" charset="-122"/>
                <a:cs typeface="+mn-cs"/>
              </a:rPr>
              <a:t>0</a:t>
            </a:r>
            <a:r>
              <a:rPr kumimoji="1" lang="zh-CN" altLang="en-US" sz="2800" kern="1200" dirty="0">
                <a:latin typeface="微软雅黑" panose="020B0503020204020204" pitchFamily="34" charset="-122"/>
                <a:ea typeface="微软雅黑" panose="020B0503020204020204" pitchFamily="34" charset="-122"/>
                <a:cs typeface="+mn-cs"/>
              </a:rPr>
              <a:t>块，每一区的第</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块只能复制到</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的第</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块，</a:t>
            </a:r>
            <a:r>
              <a:rPr kumimoji="1" lang="en-US" altLang="zh-CN" sz="2800" kern="1200" dirty="0">
                <a:latin typeface="微软雅黑" panose="020B0503020204020204" pitchFamily="34" charset="-122"/>
                <a:ea typeface="微软雅黑" panose="020B0503020204020204" pitchFamily="34" charset="-122"/>
                <a:cs typeface="+mn-cs"/>
              </a:rPr>
              <a:t>……</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按照二进制的运算规则就是主存的</a:t>
            </a:r>
            <a:r>
              <a:rPr kumimoji="1" lang="en-US" altLang="zh-CN" sz="2800" kern="1200" dirty="0">
                <a:latin typeface="微软雅黑" panose="020B0503020204020204" pitchFamily="34" charset="-122"/>
                <a:ea typeface="微软雅黑" panose="020B0503020204020204" pitchFamily="34" charset="-122"/>
                <a:cs typeface="+mn-cs"/>
              </a:rPr>
              <a:t>n</a:t>
            </a:r>
            <a:r>
              <a:rPr kumimoji="1" lang="zh-CN" altLang="en-US" sz="2800" kern="1200" dirty="0">
                <a:latin typeface="微软雅黑" panose="020B0503020204020204" pitchFamily="34" charset="-122"/>
                <a:ea typeface="微软雅黑" panose="020B0503020204020204" pitchFamily="34" charset="-122"/>
                <a:cs typeface="+mn-cs"/>
              </a:rPr>
              <a:t>位块地址中低</a:t>
            </a:r>
            <a:r>
              <a:rPr kumimoji="1" lang="en-US" altLang="zh-CN" sz="2800" kern="1200" dirty="0">
                <a:latin typeface="微软雅黑" panose="020B0503020204020204" pitchFamily="34" charset="-122"/>
                <a:ea typeface="微软雅黑" panose="020B0503020204020204" pitchFamily="34" charset="-122"/>
                <a:cs typeface="+mn-cs"/>
              </a:rPr>
              <a:t>m</a:t>
            </a:r>
            <a:r>
              <a:rPr kumimoji="1" lang="zh-CN" altLang="en-US" sz="2800" kern="1200" dirty="0">
                <a:latin typeface="微软雅黑" panose="020B0503020204020204" pitchFamily="34" charset="-122"/>
                <a:ea typeface="微软雅黑" panose="020B0503020204020204" pitchFamily="34" charset="-122"/>
                <a:cs typeface="+mn-cs"/>
              </a:rPr>
              <a:t>位相同的块将被映射到同一个</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块中。</a:t>
            </a:r>
          </a:p>
          <a:p>
            <a:pPr eaLnBrk="1" hangingPunct="1">
              <a:buSzPct val="70000"/>
            </a:pPr>
            <a:endParaRPr kumimoji="1" lang="en-US" altLang="zh-CN" sz="2800" kern="1200" dirty="0">
              <a:latin typeface="微软雅黑" panose="020B0503020204020204" pitchFamily="34" charset="-122"/>
              <a:ea typeface="微软雅黑" panose="020B0503020204020204" pitchFamily="34" charset="-122"/>
              <a:cs typeface="+mn-cs"/>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3CDA51B-60D5-402B-B389-C87651C2D989}"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71</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p:cNvSpPr>
          <p:nvPr>
            <p:ph type="title"/>
          </p:nvPr>
        </p:nvSpPr>
        <p:spPr>
          <a:xfrm>
            <a:off x="2503488" y="304800"/>
            <a:ext cx="838200" cy="609600"/>
          </a:xfrm>
        </p:spPr>
        <p:txBody>
          <a:bodyPr vert="horz" wrap="square" lIns="91440" tIns="45720" rIns="91440" bIns="45720" anchor="ctr" anchorCtr="0"/>
          <a:lstStyle/>
          <a:p>
            <a:pPr eaLnBrk="1" hangingPunct="1"/>
            <a:r>
              <a:rPr kumimoji="1" lang="zh-CN" altLang="en-US" sz="2400" kern="1200" dirty="0">
                <a:latin typeface="微软雅黑" panose="020B0503020204020204" pitchFamily="34" charset="-122"/>
                <a:ea typeface="微软雅黑" panose="020B0503020204020204" pitchFamily="34" charset="-122"/>
                <a:cs typeface="+mj-cs"/>
              </a:rPr>
              <a:t>主存</a:t>
            </a:r>
          </a:p>
        </p:txBody>
      </p:sp>
      <p:sp>
        <p:nvSpPr>
          <p:cNvPr id="195586" name="Rectangle 3"/>
          <p:cNvSpPr>
            <a:spLocks noGrp="1"/>
          </p:cNvSpPr>
          <p:nvPr>
            <p:ph idx="1"/>
          </p:nvPr>
        </p:nvSpPr>
        <p:spPr>
          <a:xfrm>
            <a:off x="6516688" y="1676400"/>
            <a:ext cx="1271587" cy="457200"/>
          </a:xfrm>
        </p:spPr>
        <p:txBody>
          <a:bodyPr vert="horz" wrap="square" lIns="91440" tIns="45720" rIns="91440" bIns="45720" anchor="t" anchorCtr="0"/>
          <a:lstStyle/>
          <a:p>
            <a:pPr algn="ctr" eaLnBrk="1" hangingPunct="1">
              <a:lnSpc>
                <a:spcPct val="90000"/>
              </a:lnSpc>
              <a:buSzPct val="70000"/>
              <a:buFontTx/>
              <a:buNone/>
            </a:pPr>
            <a:r>
              <a:rPr kumimoji="1" lang="en-US" altLang="zh-CN" sz="2800" kern="1200" dirty="0">
                <a:latin typeface="微软雅黑" panose="020B0503020204020204" pitchFamily="34" charset="-122"/>
                <a:ea typeface="微软雅黑" panose="020B0503020204020204" pitchFamily="34" charset="-122"/>
                <a:cs typeface="+mn-cs"/>
              </a:rPr>
              <a:t>Cache</a:t>
            </a:r>
          </a:p>
        </p:txBody>
      </p:sp>
      <p:graphicFrame>
        <p:nvGraphicFramePr>
          <p:cNvPr id="152580" name="Group 4"/>
          <p:cNvGraphicFramePr>
            <a:graphicFrameLocks noGrp="1"/>
          </p:cNvGraphicFramePr>
          <p:nvPr/>
        </p:nvGraphicFramePr>
        <p:xfrm>
          <a:off x="1360488" y="838200"/>
          <a:ext cx="3962400" cy="5943600"/>
        </p:xfrm>
        <a:graphic>
          <a:graphicData uri="http://schemas.openxmlformats.org/drawingml/2006/table">
            <a:tbl>
              <a:tblPr/>
              <a:tblGrid>
                <a:gridCol w="2179637">
                  <a:extLst>
                    <a:ext uri="{9D8B030D-6E8A-4147-A177-3AD203B41FA5}">
                      <a16:colId xmlns:a16="http://schemas.microsoft.com/office/drawing/2014/main" val="20000"/>
                    </a:ext>
                  </a:extLst>
                </a:gridCol>
                <a:gridCol w="1782763">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n</a:t>
                      </a:r>
                      <a:r>
                        <a:rPr kumimoji="1" lang="zh-CN" altLang="en-US"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 </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 </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9"/>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n</a:t>
                      </a:r>
                      <a:r>
                        <a:rPr kumimoji="1" lang="zh-CN" altLang="en-US"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 </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1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1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n</a:t>
                      </a:r>
                      <a:r>
                        <a:rPr kumimoji="1" lang="zh-CN" altLang="en-US"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 </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12"/>
                  </a:ext>
                </a:extLst>
              </a:tr>
            </a:tbl>
          </a:graphicData>
        </a:graphic>
      </p:graphicFrame>
      <p:graphicFrame>
        <p:nvGraphicFramePr>
          <p:cNvPr id="152648" name="Group 72"/>
          <p:cNvGraphicFramePr>
            <a:graphicFrameLocks noGrp="1"/>
          </p:cNvGraphicFramePr>
          <p:nvPr/>
        </p:nvGraphicFramePr>
        <p:xfrm>
          <a:off x="6562725" y="2286000"/>
          <a:ext cx="1249363" cy="1828800"/>
        </p:xfrm>
        <a:graphic>
          <a:graphicData uri="http://schemas.openxmlformats.org/drawingml/2006/table">
            <a:tbl>
              <a:tblPr/>
              <a:tblGrid>
                <a:gridCol w="1249363">
                  <a:extLst>
                    <a:ext uri="{9D8B030D-6E8A-4147-A177-3AD203B41FA5}">
                      <a16:colId xmlns:a16="http://schemas.microsoft.com/office/drawing/2014/main" val="20000"/>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195643" name="Group 74"/>
          <p:cNvGrpSpPr/>
          <p:nvPr/>
        </p:nvGrpSpPr>
        <p:grpSpPr>
          <a:xfrm>
            <a:off x="5364163" y="1066800"/>
            <a:ext cx="1127125" cy="5486400"/>
            <a:chOff x="3353" y="672"/>
            <a:chExt cx="1008" cy="3456"/>
          </a:xfrm>
        </p:grpSpPr>
        <p:sp>
          <p:nvSpPr>
            <p:cNvPr id="195644" name="Line 60"/>
            <p:cNvSpPr/>
            <p:nvPr/>
          </p:nvSpPr>
          <p:spPr>
            <a:xfrm>
              <a:off x="3353" y="672"/>
              <a:ext cx="1008" cy="864"/>
            </a:xfrm>
            <a:prstGeom prst="line">
              <a:avLst/>
            </a:prstGeom>
            <a:ln w="28575" cap="flat" cmpd="sng">
              <a:solidFill>
                <a:schemeClr val="tx1"/>
              </a:solidFill>
              <a:prstDash val="solid"/>
              <a:round/>
              <a:headEnd type="none" w="med" len="med"/>
              <a:tailEnd type="triangle" w="med" len="med"/>
            </a:ln>
          </p:spPr>
        </p:sp>
        <p:sp>
          <p:nvSpPr>
            <p:cNvPr id="195645" name="Line 61"/>
            <p:cNvSpPr/>
            <p:nvPr/>
          </p:nvSpPr>
          <p:spPr>
            <a:xfrm flipV="1">
              <a:off x="3353" y="1584"/>
              <a:ext cx="1008" cy="240"/>
            </a:xfrm>
            <a:prstGeom prst="line">
              <a:avLst/>
            </a:prstGeom>
            <a:ln w="28575" cap="flat" cmpd="sng">
              <a:solidFill>
                <a:schemeClr val="tx1"/>
              </a:solidFill>
              <a:prstDash val="solid"/>
              <a:round/>
              <a:headEnd type="none" w="med" len="med"/>
              <a:tailEnd type="triangle" w="med" len="med"/>
            </a:ln>
          </p:spPr>
        </p:sp>
        <p:sp>
          <p:nvSpPr>
            <p:cNvPr id="195646" name="Line 62"/>
            <p:cNvSpPr/>
            <p:nvPr/>
          </p:nvSpPr>
          <p:spPr>
            <a:xfrm flipV="1">
              <a:off x="3353" y="1584"/>
              <a:ext cx="1008" cy="1680"/>
            </a:xfrm>
            <a:prstGeom prst="line">
              <a:avLst/>
            </a:prstGeom>
            <a:ln w="28575" cap="flat" cmpd="sng">
              <a:solidFill>
                <a:schemeClr val="tx1"/>
              </a:solidFill>
              <a:prstDash val="solid"/>
              <a:round/>
              <a:headEnd type="none" w="med" len="med"/>
              <a:tailEnd type="triangle" w="med" len="med"/>
            </a:ln>
          </p:spPr>
        </p:sp>
        <p:sp>
          <p:nvSpPr>
            <p:cNvPr id="195647" name="Line 63"/>
            <p:cNvSpPr/>
            <p:nvPr/>
          </p:nvSpPr>
          <p:spPr>
            <a:xfrm>
              <a:off x="3353" y="1536"/>
              <a:ext cx="1008" cy="816"/>
            </a:xfrm>
            <a:prstGeom prst="line">
              <a:avLst/>
            </a:prstGeom>
            <a:ln w="28575" cap="flat" cmpd="sng">
              <a:solidFill>
                <a:srgbClr val="FFFF00"/>
              </a:solidFill>
              <a:prstDash val="solid"/>
              <a:round/>
              <a:headEnd type="none" w="med" len="med"/>
              <a:tailEnd type="triangle" w="med" len="med"/>
            </a:ln>
          </p:spPr>
        </p:sp>
        <p:sp>
          <p:nvSpPr>
            <p:cNvPr id="195648" name="Line 64"/>
            <p:cNvSpPr/>
            <p:nvPr/>
          </p:nvSpPr>
          <p:spPr>
            <a:xfrm flipV="1">
              <a:off x="3353" y="2400"/>
              <a:ext cx="1008" cy="288"/>
            </a:xfrm>
            <a:prstGeom prst="line">
              <a:avLst/>
            </a:prstGeom>
            <a:ln w="28575" cap="flat" cmpd="sng">
              <a:solidFill>
                <a:srgbClr val="FFFF00"/>
              </a:solidFill>
              <a:prstDash val="solid"/>
              <a:round/>
              <a:headEnd type="none" w="med" len="med"/>
              <a:tailEnd type="triangle" w="med" len="med"/>
            </a:ln>
          </p:spPr>
        </p:sp>
        <p:sp>
          <p:nvSpPr>
            <p:cNvPr id="195649" name="Line 65"/>
            <p:cNvSpPr/>
            <p:nvPr/>
          </p:nvSpPr>
          <p:spPr>
            <a:xfrm flipV="1">
              <a:off x="3353" y="2448"/>
              <a:ext cx="1008" cy="1680"/>
            </a:xfrm>
            <a:prstGeom prst="line">
              <a:avLst/>
            </a:prstGeom>
            <a:ln w="28575" cap="flat" cmpd="sng">
              <a:solidFill>
                <a:srgbClr val="FFFF00"/>
              </a:solidFill>
              <a:prstDash val="solid"/>
              <a:round/>
              <a:headEnd type="none" w="med" len="med"/>
              <a:tailEnd type="triangle" w="med" len="med"/>
            </a:ln>
          </p:spPr>
        </p:sp>
        <p:sp>
          <p:nvSpPr>
            <p:cNvPr id="195650" name="Line 66"/>
            <p:cNvSpPr/>
            <p:nvPr/>
          </p:nvSpPr>
          <p:spPr>
            <a:xfrm>
              <a:off x="3353" y="912"/>
              <a:ext cx="1008" cy="912"/>
            </a:xfrm>
            <a:prstGeom prst="line">
              <a:avLst/>
            </a:prstGeom>
            <a:ln w="28575" cap="flat" cmpd="sng">
              <a:solidFill>
                <a:srgbClr val="FF0000"/>
              </a:solidFill>
              <a:prstDash val="solid"/>
              <a:round/>
              <a:headEnd type="none" w="med" len="med"/>
              <a:tailEnd type="triangle" w="med" len="med"/>
            </a:ln>
          </p:spPr>
        </p:sp>
        <p:sp>
          <p:nvSpPr>
            <p:cNvPr id="195651" name="Line 67"/>
            <p:cNvSpPr/>
            <p:nvPr/>
          </p:nvSpPr>
          <p:spPr>
            <a:xfrm flipV="1">
              <a:off x="3353" y="1872"/>
              <a:ext cx="1008" cy="1680"/>
            </a:xfrm>
            <a:prstGeom prst="line">
              <a:avLst/>
            </a:prstGeom>
            <a:ln w="28575" cap="flat" cmpd="sng">
              <a:solidFill>
                <a:srgbClr val="FF0000"/>
              </a:solidFill>
              <a:prstDash val="solid"/>
              <a:round/>
              <a:headEnd type="none" w="med" len="med"/>
              <a:tailEnd type="triangle" w="med" len="med"/>
            </a:ln>
          </p:spPr>
        </p:sp>
        <p:sp>
          <p:nvSpPr>
            <p:cNvPr id="195652" name="Line 68"/>
            <p:cNvSpPr/>
            <p:nvPr/>
          </p:nvSpPr>
          <p:spPr>
            <a:xfrm flipV="1">
              <a:off x="3353" y="1872"/>
              <a:ext cx="1008" cy="240"/>
            </a:xfrm>
            <a:prstGeom prst="line">
              <a:avLst/>
            </a:prstGeom>
            <a:ln w="28575" cap="flat" cmpd="sng">
              <a:solidFill>
                <a:srgbClr val="FF0000"/>
              </a:solidFill>
              <a:prstDash val="solid"/>
              <a:round/>
              <a:headEnd type="none" w="med" len="med"/>
              <a:tailEnd type="triangle" w="med" len="med"/>
            </a:ln>
          </p:spPr>
        </p:sp>
      </p:grpSp>
      <p:sp>
        <p:nvSpPr>
          <p:cNvPr id="195653" name="Rectangle 69"/>
          <p:cNvSpPr/>
          <p:nvPr/>
        </p:nvSpPr>
        <p:spPr>
          <a:xfrm>
            <a:off x="3865563" y="260350"/>
            <a:ext cx="1271587" cy="457200"/>
          </a:xfrm>
          <a:prstGeom prst="rect">
            <a:avLst/>
          </a:prstGeom>
          <a:noFill/>
          <a:ln w="9525">
            <a:noFill/>
          </a:ln>
        </p:spPr>
        <p:txBody>
          <a:bodyPr anchor="t" anchorCtr="0"/>
          <a:lstStyle/>
          <a:p>
            <a:pPr marL="342900" indent="-342900">
              <a:lnSpc>
                <a:spcPct val="90000"/>
              </a:lnSpc>
              <a:spcBef>
                <a:spcPct val="20000"/>
              </a:spcBef>
              <a:buClr>
                <a:schemeClr val="accent1"/>
              </a:buClr>
              <a:buFontTx/>
            </a:pPr>
            <a:r>
              <a:rPr lang="en-US" altLang="zh-CN" sz="2800" b="1" dirty="0">
                <a:latin typeface="Times New Roman" panose="02020603050405020304" pitchFamily="18" charset="0"/>
              </a:rPr>
              <a:t>m</a:t>
            </a:r>
            <a:r>
              <a:rPr lang="zh-CN" altLang="en-US" sz="2800" b="1" dirty="0">
                <a:latin typeface="Times New Roman" panose="02020603050405020304" pitchFamily="18" charset="0"/>
              </a:rPr>
              <a:t>位</a:t>
            </a:r>
          </a:p>
        </p:txBody>
      </p:sp>
      <p:sp>
        <p:nvSpPr>
          <p:cNvPr id="195654" name="Rectangle 70"/>
          <p:cNvSpPr/>
          <p:nvPr/>
        </p:nvSpPr>
        <p:spPr>
          <a:xfrm>
            <a:off x="468313" y="3476625"/>
            <a:ext cx="574675" cy="457200"/>
          </a:xfrm>
          <a:prstGeom prst="rect">
            <a:avLst/>
          </a:prstGeom>
          <a:noFill/>
          <a:ln w="28575">
            <a:noFill/>
          </a:ln>
        </p:spPr>
        <p:txBody>
          <a:bodyPr lIns="0" rIns="0" anchor="t" anchorCtr="0">
            <a:spAutoFit/>
          </a:bodyPr>
          <a:lstStyle/>
          <a:p>
            <a:pPr>
              <a:buClrTx/>
              <a:buFontTx/>
            </a:pPr>
            <a:r>
              <a:rPr lang="en-US" altLang="zh-CN" b="1" dirty="0">
                <a:latin typeface="宋体" panose="02010600030101010101" pitchFamily="2" charset="-122"/>
              </a:rPr>
              <a:t>2</a:t>
            </a:r>
            <a:r>
              <a:rPr lang="en-US" altLang="zh-CN" b="1" baseline="30000" dirty="0">
                <a:latin typeface="宋体" panose="02010600030101010101" pitchFamily="2" charset="-122"/>
              </a:rPr>
              <a:t>n</a:t>
            </a:r>
            <a:r>
              <a:rPr lang="zh-CN" altLang="en-US" b="1" dirty="0">
                <a:latin typeface="宋体" panose="02010600030101010101" pitchFamily="2" charset="-122"/>
              </a:rPr>
              <a:t>块</a:t>
            </a:r>
          </a:p>
        </p:txBody>
      </p:sp>
      <p:sp>
        <p:nvSpPr>
          <p:cNvPr id="195655" name="AutoShape 71"/>
          <p:cNvSpPr/>
          <p:nvPr/>
        </p:nvSpPr>
        <p:spPr>
          <a:xfrm>
            <a:off x="1116013" y="836613"/>
            <a:ext cx="142875" cy="5832475"/>
          </a:xfrm>
          <a:prstGeom prst="leftBrace">
            <a:avLst>
              <a:gd name="adj1" fmla="val 339618"/>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195656" name="Rectangle 73"/>
          <p:cNvSpPr/>
          <p:nvPr/>
        </p:nvSpPr>
        <p:spPr>
          <a:xfrm>
            <a:off x="8174038" y="2971800"/>
            <a:ext cx="574675" cy="457200"/>
          </a:xfrm>
          <a:prstGeom prst="rect">
            <a:avLst/>
          </a:prstGeom>
          <a:noFill/>
          <a:ln w="28575">
            <a:noFill/>
          </a:ln>
        </p:spPr>
        <p:txBody>
          <a:bodyPr lIns="0" rIns="0" anchor="t" anchorCtr="0">
            <a:spAutoFit/>
          </a:bodyPr>
          <a:lstStyle/>
          <a:p>
            <a:pPr>
              <a:buClrTx/>
              <a:buFontTx/>
            </a:pPr>
            <a:r>
              <a:rPr lang="en-US" altLang="zh-CN" b="1" dirty="0">
                <a:latin typeface="宋体" panose="02010600030101010101" pitchFamily="2" charset="-122"/>
              </a:rPr>
              <a:t>2</a:t>
            </a:r>
            <a:r>
              <a:rPr lang="en-US" altLang="zh-CN" b="1" baseline="30000" dirty="0">
                <a:latin typeface="宋体" panose="02010600030101010101" pitchFamily="2" charset="-122"/>
              </a:rPr>
              <a:t>m</a:t>
            </a:r>
            <a:r>
              <a:rPr lang="zh-CN" altLang="en-US" b="1" dirty="0">
                <a:latin typeface="宋体" panose="02010600030101010101" pitchFamily="2" charset="-122"/>
              </a:rPr>
              <a:t>块</a:t>
            </a:r>
          </a:p>
        </p:txBody>
      </p:sp>
      <p:sp>
        <p:nvSpPr>
          <p:cNvPr id="195657" name="AutoShape 75"/>
          <p:cNvSpPr/>
          <p:nvPr/>
        </p:nvSpPr>
        <p:spPr>
          <a:xfrm>
            <a:off x="7812088" y="2276475"/>
            <a:ext cx="215900" cy="1873250"/>
          </a:xfrm>
          <a:prstGeom prst="rightBrace">
            <a:avLst>
              <a:gd name="adj1" fmla="val 72183"/>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6765B22-60DA-43F5-82EF-7FD897D4D38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a:spLocks noGrp="1"/>
          </p:cNvSpPr>
          <p:nvPr>
            <p:ph idx="1"/>
          </p:nvPr>
        </p:nvSpPr>
        <p:spPr>
          <a:xfrm>
            <a:off x="457200" y="457200"/>
            <a:ext cx="8382000" cy="56388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采用直接映像方式时，主存地址分成三段：</a:t>
            </a:r>
          </a:p>
          <a:p>
            <a:pPr eaLnBrk="1" hangingPunct="1">
              <a:buSzPct val="70000"/>
            </a:pP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标识（区号）用于判断</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命中与否。</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区内块号直接用于在</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中进行块寻址。</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块内偏移量用于块内字或字节的寻址。</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地址映像机构在判断块命中与否时，只需判断</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中某一块对应于主存中哪一区即可。</a:t>
            </a:r>
          </a:p>
        </p:txBody>
      </p:sp>
      <p:graphicFrame>
        <p:nvGraphicFramePr>
          <p:cNvPr id="153629" name="Group 29"/>
          <p:cNvGraphicFramePr>
            <a:graphicFrameLocks noGrp="1"/>
          </p:cNvGraphicFramePr>
          <p:nvPr/>
        </p:nvGraphicFramePr>
        <p:xfrm>
          <a:off x="990600" y="1828800"/>
          <a:ext cx="6324600" cy="457200"/>
        </p:xfrm>
        <a:graphic>
          <a:graphicData uri="http://schemas.openxmlformats.org/drawingml/2006/table">
            <a:tbl>
              <a:tblPr/>
              <a:tblGrid>
                <a:gridCol w="2644775">
                  <a:extLst>
                    <a:ext uri="{9D8B030D-6E8A-4147-A177-3AD203B41FA5}">
                      <a16:colId xmlns:a16="http://schemas.microsoft.com/office/drawing/2014/main" val="20000"/>
                    </a:ext>
                  </a:extLst>
                </a:gridCol>
                <a:gridCol w="1728788">
                  <a:extLst>
                    <a:ext uri="{9D8B030D-6E8A-4147-A177-3AD203B41FA5}">
                      <a16:colId xmlns:a16="http://schemas.microsoft.com/office/drawing/2014/main" val="20001"/>
                    </a:ext>
                  </a:extLst>
                </a:gridCol>
                <a:gridCol w="1951037">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标识（区号）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区内块号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块内偏移量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6620" name="Line 13"/>
          <p:cNvSpPr/>
          <p:nvPr/>
        </p:nvSpPr>
        <p:spPr>
          <a:xfrm>
            <a:off x="990600" y="1447800"/>
            <a:ext cx="0" cy="381000"/>
          </a:xfrm>
          <a:prstGeom prst="line">
            <a:avLst/>
          </a:prstGeom>
          <a:ln w="28575" cap="flat" cmpd="sng">
            <a:solidFill>
              <a:schemeClr val="tx1"/>
            </a:solidFill>
            <a:prstDash val="solid"/>
            <a:round/>
            <a:headEnd type="none" w="med" len="med"/>
            <a:tailEnd type="none" w="med" len="med"/>
          </a:ln>
        </p:spPr>
      </p:sp>
      <p:sp>
        <p:nvSpPr>
          <p:cNvPr id="196621" name="Line 14"/>
          <p:cNvSpPr/>
          <p:nvPr/>
        </p:nvSpPr>
        <p:spPr>
          <a:xfrm>
            <a:off x="3611563" y="1447800"/>
            <a:ext cx="0" cy="381000"/>
          </a:xfrm>
          <a:prstGeom prst="line">
            <a:avLst/>
          </a:prstGeom>
          <a:ln w="28575" cap="flat" cmpd="sng">
            <a:solidFill>
              <a:schemeClr val="tx1"/>
            </a:solidFill>
            <a:prstDash val="solid"/>
            <a:round/>
            <a:headEnd type="none" w="med" len="med"/>
            <a:tailEnd type="none" w="med" len="med"/>
          </a:ln>
        </p:spPr>
      </p:sp>
      <p:sp>
        <p:nvSpPr>
          <p:cNvPr id="196622" name="Text Box 15"/>
          <p:cNvSpPr txBox="1"/>
          <p:nvPr/>
        </p:nvSpPr>
        <p:spPr>
          <a:xfrm>
            <a:off x="1862138" y="1371600"/>
            <a:ext cx="838200" cy="365125"/>
          </a:xfrm>
          <a:prstGeom prst="rect">
            <a:avLst/>
          </a:prstGeom>
          <a:noFill/>
          <a:ln w="28575">
            <a:noFill/>
          </a:ln>
        </p:spPr>
        <p:txBody>
          <a:bodyPr lIns="0" tIns="0" rIns="0" bIns="0" anchor="ctr" anchorCtr="1">
            <a:spAutoFit/>
          </a:bodyPr>
          <a:lstStyle/>
          <a:p>
            <a:pPr>
              <a:spcBef>
                <a:spcPct val="50000"/>
              </a:spcBef>
              <a:buClrTx/>
              <a:buFontTx/>
            </a:pPr>
            <a:r>
              <a:rPr lang="en-US" altLang="zh-CN" dirty="0">
                <a:latin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rPr>
              <a:t>m</a:t>
            </a:r>
          </a:p>
        </p:txBody>
      </p:sp>
      <p:sp>
        <p:nvSpPr>
          <p:cNvPr id="196623" name="Line 16"/>
          <p:cNvSpPr/>
          <p:nvPr/>
        </p:nvSpPr>
        <p:spPr>
          <a:xfrm>
            <a:off x="990600" y="2286000"/>
            <a:ext cx="0" cy="381000"/>
          </a:xfrm>
          <a:prstGeom prst="line">
            <a:avLst/>
          </a:prstGeom>
          <a:ln w="28575" cap="flat" cmpd="sng">
            <a:solidFill>
              <a:schemeClr val="tx1"/>
            </a:solidFill>
            <a:prstDash val="solid"/>
            <a:round/>
            <a:headEnd type="none" w="med" len="med"/>
            <a:tailEnd type="none" w="med" len="med"/>
          </a:ln>
        </p:spPr>
      </p:sp>
      <p:sp>
        <p:nvSpPr>
          <p:cNvPr id="196624" name="Line 17"/>
          <p:cNvSpPr/>
          <p:nvPr/>
        </p:nvSpPr>
        <p:spPr>
          <a:xfrm>
            <a:off x="5364163" y="2286000"/>
            <a:ext cx="0" cy="381000"/>
          </a:xfrm>
          <a:prstGeom prst="line">
            <a:avLst/>
          </a:prstGeom>
          <a:ln w="28575" cap="flat" cmpd="sng">
            <a:solidFill>
              <a:schemeClr val="tx1"/>
            </a:solidFill>
            <a:prstDash val="solid"/>
            <a:round/>
            <a:headEnd type="none" w="med" len="med"/>
            <a:tailEnd type="none" w="med" len="med"/>
          </a:ln>
        </p:spPr>
      </p:sp>
      <p:sp>
        <p:nvSpPr>
          <p:cNvPr id="196625" name="Text Box 18"/>
          <p:cNvSpPr txBox="1"/>
          <p:nvPr/>
        </p:nvSpPr>
        <p:spPr>
          <a:xfrm>
            <a:off x="2967038" y="2349500"/>
            <a:ext cx="381000" cy="365125"/>
          </a:xfrm>
          <a:prstGeom prst="rect">
            <a:avLst/>
          </a:prstGeom>
          <a:noFill/>
          <a:ln w="28575">
            <a:noFill/>
          </a:ln>
        </p:spPr>
        <p:txBody>
          <a:bodyPr lIns="0" tIns="0" rIns="0" bIns="0" anchor="ctr" anchorCtr="1">
            <a:spAutoFit/>
          </a:bodyPr>
          <a:lstStyle/>
          <a:p>
            <a:pPr>
              <a:spcBef>
                <a:spcPct val="50000"/>
              </a:spcBef>
              <a:buClrTx/>
              <a:buFontTx/>
            </a:pPr>
            <a:r>
              <a:rPr lang="en-US" altLang="zh-CN" dirty="0">
                <a:latin typeface="Times New Roman" panose="02020603050405020304" pitchFamily="18" charset="0"/>
              </a:rPr>
              <a:t>n</a:t>
            </a:r>
          </a:p>
        </p:txBody>
      </p:sp>
      <p:sp>
        <p:nvSpPr>
          <p:cNvPr id="196626" name="Line 19"/>
          <p:cNvSpPr/>
          <p:nvPr/>
        </p:nvSpPr>
        <p:spPr>
          <a:xfrm>
            <a:off x="5364163" y="1447800"/>
            <a:ext cx="0" cy="381000"/>
          </a:xfrm>
          <a:prstGeom prst="line">
            <a:avLst/>
          </a:prstGeom>
          <a:ln w="28575" cap="flat" cmpd="sng">
            <a:solidFill>
              <a:schemeClr val="tx1"/>
            </a:solidFill>
            <a:prstDash val="solid"/>
            <a:round/>
            <a:headEnd type="none" w="med" len="med"/>
            <a:tailEnd type="none" w="med" len="med"/>
          </a:ln>
        </p:spPr>
      </p:sp>
      <p:sp>
        <p:nvSpPr>
          <p:cNvPr id="196627" name="Text Box 20"/>
          <p:cNvSpPr txBox="1"/>
          <p:nvPr/>
        </p:nvSpPr>
        <p:spPr>
          <a:xfrm>
            <a:off x="4221163" y="1371600"/>
            <a:ext cx="381000" cy="365125"/>
          </a:xfrm>
          <a:prstGeom prst="rect">
            <a:avLst/>
          </a:prstGeom>
          <a:noFill/>
          <a:ln w="28575">
            <a:noFill/>
          </a:ln>
        </p:spPr>
        <p:txBody>
          <a:bodyPr lIns="0" tIns="0" rIns="0" bIns="0" anchor="ctr" anchorCtr="1">
            <a:spAutoFit/>
          </a:bodyPr>
          <a:lstStyle/>
          <a:p>
            <a:pPr>
              <a:spcBef>
                <a:spcPct val="50000"/>
              </a:spcBef>
              <a:buClrTx/>
              <a:buFontTx/>
            </a:pPr>
            <a:r>
              <a:rPr lang="en-US" altLang="zh-CN" dirty="0">
                <a:latin typeface="Times New Roman" panose="02020603050405020304" pitchFamily="18" charset="0"/>
              </a:rPr>
              <a:t>m</a:t>
            </a:r>
          </a:p>
        </p:txBody>
      </p:sp>
      <p:sp>
        <p:nvSpPr>
          <p:cNvPr id="196628" name="Line 21"/>
          <p:cNvSpPr/>
          <p:nvPr/>
        </p:nvSpPr>
        <p:spPr>
          <a:xfrm>
            <a:off x="990600" y="2514600"/>
            <a:ext cx="990600" cy="0"/>
          </a:xfrm>
          <a:prstGeom prst="line">
            <a:avLst/>
          </a:prstGeom>
          <a:ln w="28575" cap="flat" cmpd="sng">
            <a:solidFill>
              <a:schemeClr val="tx1"/>
            </a:solidFill>
            <a:prstDash val="solid"/>
            <a:round/>
            <a:headEnd type="triangle" w="med" len="med"/>
            <a:tailEnd type="none" w="med" len="med"/>
          </a:ln>
        </p:spPr>
      </p:sp>
      <p:sp>
        <p:nvSpPr>
          <p:cNvPr id="196629" name="Line 22"/>
          <p:cNvSpPr/>
          <p:nvPr/>
        </p:nvSpPr>
        <p:spPr>
          <a:xfrm>
            <a:off x="4373563" y="2514600"/>
            <a:ext cx="990600" cy="0"/>
          </a:xfrm>
          <a:prstGeom prst="line">
            <a:avLst/>
          </a:prstGeom>
          <a:ln w="28575" cap="flat" cmpd="sng">
            <a:solidFill>
              <a:schemeClr val="tx1"/>
            </a:solidFill>
            <a:prstDash val="solid"/>
            <a:round/>
            <a:headEnd type="none" w="med" len="med"/>
            <a:tailEnd type="triangle" w="med" len="med"/>
          </a:ln>
        </p:spPr>
      </p:sp>
      <p:sp>
        <p:nvSpPr>
          <p:cNvPr id="196630" name="Line 23"/>
          <p:cNvSpPr/>
          <p:nvPr/>
        </p:nvSpPr>
        <p:spPr>
          <a:xfrm>
            <a:off x="990600" y="1600200"/>
            <a:ext cx="381000" cy="0"/>
          </a:xfrm>
          <a:prstGeom prst="line">
            <a:avLst/>
          </a:prstGeom>
          <a:ln w="28575" cap="flat" cmpd="sng">
            <a:solidFill>
              <a:schemeClr val="tx1"/>
            </a:solidFill>
            <a:prstDash val="solid"/>
            <a:round/>
            <a:headEnd type="triangle" w="med" len="med"/>
            <a:tailEnd type="none" w="med" len="med"/>
          </a:ln>
        </p:spPr>
      </p:sp>
      <p:sp>
        <p:nvSpPr>
          <p:cNvPr id="196631" name="Line 24"/>
          <p:cNvSpPr/>
          <p:nvPr/>
        </p:nvSpPr>
        <p:spPr>
          <a:xfrm>
            <a:off x="3182938" y="1606550"/>
            <a:ext cx="381000" cy="0"/>
          </a:xfrm>
          <a:prstGeom prst="line">
            <a:avLst/>
          </a:prstGeom>
          <a:ln w="28575" cap="flat" cmpd="sng">
            <a:solidFill>
              <a:schemeClr val="tx1"/>
            </a:solidFill>
            <a:prstDash val="solid"/>
            <a:round/>
            <a:headEnd type="none" w="med" len="med"/>
            <a:tailEnd type="triangle" w="med" len="med"/>
          </a:ln>
        </p:spPr>
      </p:sp>
      <p:sp>
        <p:nvSpPr>
          <p:cNvPr id="196632" name="Line 25"/>
          <p:cNvSpPr/>
          <p:nvPr/>
        </p:nvSpPr>
        <p:spPr>
          <a:xfrm>
            <a:off x="3611563" y="1600200"/>
            <a:ext cx="381000" cy="0"/>
          </a:xfrm>
          <a:prstGeom prst="line">
            <a:avLst/>
          </a:prstGeom>
          <a:ln w="28575" cap="flat" cmpd="sng">
            <a:solidFill>
              <a:schemeClr val="tx1"/>
            </a:solidFill>
            <a:prstDash val="solid"/>
            <a:round/>
            <a:headEnd type="triangle" w="med" len="med"/>
            <a:tailEnd type="none" w="med" len="med"/>
          </a:ln>
        </p:spPr>
      </p:sp>
      <p:sp>
        <p:nvSpPr>
          <p:cNvPr id="196633" name="Line 26"/>
          <p:cNvSpPr/>
          <p:nvPr/>
        </p:nvSpPr>
        <p:spPr>
          <a:xfrm>
            <a:off x="4983163" y="1600200"/>
            <a:ext cx="381000" cy="0"/>
          </a:xfrm>
          <a:prstGeom prst="line">
            <a:avLst/>
          </a:prstGeom>
          <a:ln w="28575" cap="flat" cmpd="sng">
            <a:solidFill>
              <a:schemeClr val="tx1"/>
            </a:solidFill>
            <a:prstDash val="solid"/>
            <a:round/>
            <a:headEnd type="none" w="med" len="med"/>
            <a:tailEnd type="triangle" w="med" len="med"/>
          </a:ln>
        </p:spPr>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D227EE44-8926-4BAA-8822-D5566E878B0A}"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p:cNvSpPr>
          <p:nvPr>
            <p:ph type="title"/>
          </p:nvPr>
        </p:nvSpPr>
        <p:spPr>
          <a:xfrm>
            <a:off x="2503488" y="304800"/>
            <a:ext cx="838200" cy="609600"/>
          </a:xfrm>
        </p:spPr>
        <p:txBody>
          <a:bodyPr vert="horz" wrap="square" lIns="91440" tIns="45720" rIns="91440" bIns="45720" anchor="ctr" anchorCtr="0"/>
          <a:lstStyle/>
          <a:p>
            <a:pPr eaLnBrk="1" hangingPunct="1"/>
            <a:r>
              <a:rPr kumimoji="1" lang="zh-CN" altLang="en-US" sz="2400" kern="1200" dirty="0">
                <a:latin typeface="微软雅黑" panose="020B0503020204020204" pitchFamily="34" charset="-122"/>
                <a:ea typeface="微软雅黑" panose="020B0503020204020204" pitchFamily="34" charset="-122"/>
                <a:cs typeface="+mj-cs"/>
              </a:rPr>
              <a:t>主存</a:t>
            </a:r>
          </a:p>
        </p:txBody>
      </p:sp>
      <p:sp>
        <p:nvSpPr>
          <p:cNvPr id="195586" name="Rectangle 3"/>
          <p:cNvSpPr>
            <a:spLocks noGrp="1"/>
          </p:cNvSpPr>
          <p:nvPr>
            <p:ph idx="1"/>
          </p:nvPr>
        </p:nvSpPr>
        <p:spPr>
          <a:xfrm>
            <a:off x="6516688" y="1676400"/>
            <a:ext cx="1271587" cy="457200"/>
          </a:xfrm>
        </p:spPr>
        <p:txBody>
          <a:bodyPr vert="horz" wrap="square" lIns="91440" tIns="45720" rIns="91440" bIns="45720" anchor="t" anchorCtr="0"/>
          <a:lstStyle/>
          <a:p>
            <a:pPr algn="ctr" eaLnBrk="1" hangingPunct="1">
              <a:lnSpc>
                <a:spcPct val="90000"/>
              </a:lnSpc>
              <a:buSzPct val="70000"/>
              <a:buFontTx/>
              <a:buNone/>
            </a:pPr>
            <a:r>
              <a:rPr kumimoji="1" lang="en-US" altLang="zh-CN" sz="2800" kern="1200" dirty="0">
                <a:latin typeface="微软雅黑" panose="020B0503020204020204" pitchFamily="34" charset="-122"/>
                <a:ea typeface="微软雅黑" panose="020B0503020204020204" pitchFamily="34" charset="-122"/>
                <a:cs typeface="+mn-cs"/>
              </a:rPr>
              <a:t>Cache</a:t>
            </a:r>
          </a:p>
        </p:txBody>
      </p:sp>
      <p:graphicFrame>
        <p:nvGraphicFramePr>
          <p:cNvPr id="152580" name="Group 4"/>
          <p:cNvGraphicFramePr>
            <a:graphicFrameLocks noGrp="1"/>
          </p:cNvGraphicFramePr>
          <p:nvPr>
            <p:custDataLst>
              <p:tags r:id="rId1"/>
            </p:custDataLst>
          </p:nvPr>
        </p:nvGraphicFramePr>
        <p:xfrm>
          <a:off x="1360488" y="838200"/>
          <a:ext cx="3962400" cy="5943600"/>
        </p:xfrm>
        <a:graphic>
          <a:graphicData uri="http://schemas.openxmlformats.org/drawingml/2006/table">
            <a:tbl>
              <a:tblPr/>
              <a:tblGrid>
                <a:gridCol w="2179637">
                  <a:extLst>
                    <a:ext uri="{9D8B030D-6E8A-4147-A177-3AD203B41FA5}">
                      <a16:colId xmlns:a16="http://schemas.microsoft.com/office/drawing/2014/main" val="20000"/>
                    </a:ext>
                  </a:extLst>
                </a:gridCol>
                <a:gridCol w="1782763">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FF"/>
                    </a:solid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n</a:t>
                      </a:r>
                      <a:r>
                        <a:rPr kumimoji="1" lang="zh-CN" altLang="en-US"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 </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 </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09"/>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n</a:t>
                      </a:r>
                      <a:r>
                        <a:rPr kumimoji="1" lang="zh-CN" altLang="en-US"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 </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1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1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n</a:t>
                      </a:r>
                      <a:r>
                        <a:rPr kumimoji="1" lang="zh-CN" altLang="en-US"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 </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val="10012"/>
                  </a:ext>
                </a:extLst>
              </a:tr>
            </a:tbl>
          </a:graphicData>
        </a:graphic>
      </p:graphicFrame>
      <p:graphicFrame>
        <p:nvGraphicFramePr>
          <p:cNvPr id="152648" name="Group 72"/>
          <p:cNvGraphicFramePr>
            <a:graphicFrameLocks noGrp="1"/>
          </p:cNvGraphicFramePr>
          <p:nvPr/>
        </p:nvGraphicFramePr>
        <p:xfrm>
          <a:off x="6562725" y="2286000"/>
          <a:ext cx="1249363" cy="1828800"/>
        </p:xfrm>
        <a:graphic>
          <a:graphicData uri="http://schemas.openxmlformats.org/drawingml/2006/table">
            <a:tbl>
              <a:tblPr/>
              <a:tblGrid>
                <a:gridCol w="1249363">
                  <a:extLst>
                    <a:ext uri="{9D8B030D-6E8A-4147-A177-3AD203B41FA5}">
                      <a16:colId xmlns:a16="http://schemas.microsoft.com/office/drawing/2014/main" val="20000"/>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195643" name="Group 74"/>
          <p:cNvGrpSpPr/>
          <p:nvPr/>
        </p:nvGrpSpPr>
        <p:grpSpPr>
          <a:xfrm>
            <a:off x="5364163" y="1066800"/>
            <a:ext cx="1127125" cy="5486400"/>
            <a:chOff x="3353" y="672"/>
            <a:chExt cx="1008" cy="3456"/>
          </a:xfrm>
        </p:grpSpPr>
        <p:sp>
          <p:nvSpPr>
            <p:cNvPr id="195644" name="Line 60"/>
            <p:cNvSpPr/>
            <p:nvPr/>
          </p:nvSpPr>
          <p:spPr>
            <a:xfrm>
              <a:off x="3353" y="672"/>
              <a:ext cx="1008" cy="864"/>
            </a:xfrm>
            <a:prstGeom prst="line">
              <a:avLst/>
            </a:prstGeom>
            <a:ln w="28575" cap="flat" cmpd="sng">
              <a:solidFill>
                <a:schemeClr val="tx1"/>
              </a:solidFill>
              <a:prstDash val="solid"/>
              <a:round/>
              <a:headEnd type="none" w="med" len="med"/>
              <a:tailEnd type="triangle" w="med" len="med"/>
            </a:ln>
          </p:spPr>
        </p:sp>
        <p:sp>
          <p:nvSpPr>
            <p:cNvPr id="195645" name="Line 61"/>
            <p:cNvSpPr/>
            <p:nvPr/>
          </p:nvSpPr>
          <p:spPr>
            <a:xfrm flipV="1">
              <a:off x="3353" y="1584"/>
              <a:ext cx="1008" cy="240"/>
            </a:xfrm>
            <a:prstGeom prst="line">
              <a:avLst/>
            </a:prstGeom>
            <a:ln w="28575" cap="flat" cmpd="sng">
              <a:solidFill>
                <a:schemeClr val="tx1"/>
              </a:solidFill>
              <a:prstDash val="solid"/>
              <a:round/>
              <a:headEnd type="none" w="med" len="med"/>
              <a:tailEnd type="triangle" w="med" len="med"/>
            </a:ln>
          </p:spPr>
        </p:sp>
        <p:sp>
          <p:nvSpPr>
            <p:cNvPr id="195646" name="Line 62"/>
            <p:cNvSpPr/>
            <p:nvPr/>
          </p:nvSpPr>
          <p:spPr>
            <a:xfrm flipV="1">
              <a:off x="3353" y="1584"/>
              <a:ext cx="1008" cy="1680"/>
            </a:xfrm>
            <a:prstGeom prst="line">
              <a:avLst/>
            </a:prstGeom>
            <a:ln w="28575" cap="flat" cmpd="sng">
              <a:solidFill>
                <a:schemeClr val="tx1"/>
              </a:solidFill>
              <a:prstDash val="solid"/>
              <a:round/>
              <a:headEnd type="none" w="med" len="med"/>
              <a:tailEnd type="triangle" w="med" len="med"/>
            </a:ln>
          </p:spPr>
        </p:sp>
        <p:sp>
          <p:nvSpPr>
            <p:cNvPr id="195647" name="Line 63"/>
            <p:cNvSpPr/>
            <p:nvPr/>
          </p:nvSpPr>
          <p:spPr>
            <a:xfrm>
              <a:off x="3353" y="1536"/>
              <a:ext cx="1008" cy="816"/>
            </a:xfrm>
            <a:prstGeom prst="line">
              <a:avLst/>
            </a:prstGeom>
            <a:ln w="28575" cap="flat" cmpd="sng">
              <a:solidFill>
                <a:srgbClr val="FFFF00"/>
              </a:solidFill>
              <a:prstDash val="solid"/>
              <a:round/>
              <a:headEnd type="none" w="med" len="med"/>
              <a:tailEnd type="triangle" w="med" len="med"/>
            </a:ln>
          </p:spPr>
        </p:sp>
        <p:sp>
          <p:nvSpPr>
            <p:cNvPr id="195648" name="Line 64"/>
            <p:cNvSpPr/>
            <p:nvPr/>
          </p:nvSpPr>
          <p:spPr>
            <a:xfrm flipV="1">
              <a:off x="3353" y="2400"/>
              <a:ext cx="1008" cy="288"/>
            </a:xfrm>
            <a:prstGeom prst="line">
              <a:avLst/>
            </a:prstGeom>
            <a:ln w="28575" cap="flat" cmpd="sng">
              <a:solidFill>
                <a:srgbClr val="FFFF00"/>
              </a:solidFill>
              <a:prstDash val="solid"/>
              <a:round/>
              <a:headEnd type="none" w="med" len="med"/>
              <a:tailEnd type="triangle" w="med" len="med"/>
            </a:ln>
          </p:spPr>
        </p:sp>
        <p:sp>
          <p:nvSpPr>
            <p:cNvPr id="195649" name="Line 65"/>
            <p:cNvSpPr/>
            <p:nvPr/>
          </p:nvSpPr>
          <p:spPr>
            <a:xfrm flipV="1">
              <a:off x="3353" y="2448"/>
              <a:ext cx="1008" cy="1680"/>
            </a:xfrm>
            <a:prstGeom prst="line">
              <a:avLst/>
            </a:prstGeom>
            <a:ln w="28575" cap="flat" cmpd="sng">
              <a:solidFill>
                <a:srgbClr val="FFFF00"/>
              </a:solidFill>
              <a:prstDash val="solid"/>
              <a:round/>
              <a:headEnd type="none" w="med" len="med"/>
              <a:tailEnd type="triangle" w="med" len="med"/>
            </a:ln>
          </p:spPr>
        </p:sp>
        <p:sp>
          <p:nvSpPr>
            <p:cNvPr id="195650" name="Line 66"/>
            <p:cNvSpPr/>
            <p:nvPr/>
          </p:nvSpPr>
          <p:spPr>
            <a:xfrm>
              <a:off x="3353" y="912"/>
              <a:ext cx="1008" cy="912"/>
            </a:xfrm>
            <a:prstGeom prst="line">
              <a:avLst/>
            </a:prstGeom>
            <a:ln w="28575" cap="flat" cmpd="sng">
              <a:solidFill>
                <a:srgbClr val="FF0000"/>
              </a:solidFill>
              <a:prstDash val="solid"/>
              <a:round/>
              <a:headEnd type="none" w="med" len="med"/>
              <a:tailEnd type="triangle" w="med" len="med"/>
            </a:ln>
          </p:spPr>
        </p:sp>
        <p:sp>
          <p:nvSpPr>
            <p:cNvPr id="195651" name="Line 67"/>
            <p:cNvSpPr/>
            <p:nvPr/>
          </p:nvSpPr>
          <p:spPr>
            <a:xfrm flipV="1">
              <a:off x="3353" y="1872"/>
              <a:ext cx="1008" cy="1680"/>
            </a:xfrm>
            <a:prstGeom prst="line">
              <a:avLst/>
            </a:prstGeom>
            <a:ln w="28575" cap="flat" cmpd="sng">
              <a:solidFill>
                <a:srgbClr val="FF0000"/>
              </a:solidFill>
              <a:prstDash val="solid"/>
              <a:round/>
              <a:headEnd type="none" w="med" len="med"/>
              <a:tailEnd type="triangle" w="med" len="med"/>
            </a:ln>
          </p:spPr>
        </p:sp>
        <p:sp>
          <p:nvSpPr>
            <p:cNvPr id="195652" name="Line 68"/>
            <p:cNvSpPr/>
            <p:nvPr/>
          </p:nvSpPr>
          <p:spPr>
            <a:xfrm flipV="1">
              <a:off x="3353" y="1872"/>
              <a:ext cx="1008" cy="240"/>
            </a:xfrm>
            <a:prstGeom prst="line">
              <a:avLst/>
            </a:prstGeom>
            <a:ln w="28575" cap="flat" cmpd="sng">
              <a:solidFill>
                <a:srgbClr val="FF0000"/>
              </a:solidFill>
              <a:prstDash val="solid"/>
              <a:round/>
              <a:headEnd type="none" w="med" len="med"/>
              <a:tailEnd type="triangle" w="med" len="med"/>
            </a:ln>
          </p:spPr>
        </p:sp>
      </p:grpSp>
      <p:sp>
        <p:nvSpPr>
          <p:cNvPr id="195653" name="Rectangle 69"/>
          <p:cNvSpPr/>
          <p:nvPr/>
        </p:nvSpPr>
        <p:spPr>
          <a:xfrm>
            <a:off x="3865563" y="260350"/>
            <a:ext cx="1271587" cy="457200"/>
          </a:xfrm>
          <a:prstGeom prst="rect">
            <a:avLst/>
          </a:prstGeom>
          <a:noFill/>
          <a:ln w="9525">
            <a:noFill/>
          </a:ln>
        </p:spPr>
        <p:txBody>
          <a:bodyPr anchor="t" anchorCtr="0"/>
          <a:lstStyle/>
          <a:p>
            <a:pPr marL="342900" indent="-342900">
              <a:lnSpc>
                <a:spcPct val="90000"/>
              </a:lnSpc>
              <a:spcBef>
                <a:spcPct val="20000"/>
              </a:spcBef>
              <a:buClr>
                <a:schemeClr val="accent1"/>
              </a:buClr>
              <a:buFontTx/>
            </a:pPr>
            <a:r>
              <a:rPr lang="en-US" altLang="zh-CN" sz="2800" b="1" dirty="0">
                <a:latin typeface="Times New Roman" panose="02020603050405020304" pitchFamily="18" charset="0"/>
              </a:rPr>
              <a:t>m</a:t>
            </a:r>
            <a:r>
              <a:rPr lang="zh-CN" altLang="en-US" sz="2800" b="1" dirty="0">
                <a:latin typeface="Times New Roman" panose="02020603050405020304" pitchFamily="18" charset="0"/>
              </a:rPr>
              <a:t>位</a:t>
            </a:r>
          </a:p>
        </p:txBody>
      </p:sp>
      <p:sp>
        <p:nvSpPr>
          <p:cNvPr id="195654" name="Rectangle 70"/>
          <p:cNvSpPr/>
          <p:nvPr/>
        </p:nvSpPr>
        <p:spPr>
          <a:xfrm>
            <a:off x="468313" y="3476625"/>
            <a:ext cx="574675" cy="457200"/>
          </a:xfrm>
          <a:prstGeom prst="rect">
            <a:avLst/>
          </a:prstGeom>
          <a:noFill/>
          <a:ln w="28575">
            <a:noFill/>
          </a:ln>
        </p:spPr>
        <p:txBody>
          <a:bodyPr lIns="0" rIns="0" anchor="t" anchorCtr="0">
            <a:spAutoFit/>
          </a:bodyPr>
          <a:lstStyle/>
          <a:p>
            <a:pPr>
              <a:buClrTx/>
              <a:buFontTx/>
            </a:pPr>
            <a:r>
              <a:rPr lang="en-US" altLang="zh-CN" b="1" dirty="0">
                <a:latin typeface="宋体" panose="02010600030101010101" pitchFamily="2" charset="-122"/>
              </a:rPr>
              <a:t>2</a:t>
            </a:r>
            <a:r>
              <a:rPr lang="en-US" altLang="zh-CN" b="1" baseline="30000" dirty="0">
                <a:latin typeface="宋体" panose="02010600030101010101" pitchFamily="2" charset="-122"/>
              </a:rPr>
              <a:t>n</a:t>
            </a:r>
            <a:r>
              <a:rPr lang="zh-CN" altLang="en-US" b="1" dirty="0">
                <a:latin typeface="宋体" panose="02010600030101010101" pitchFamily="2" charset="-122"/>
              </a:rPr>
              <a:t>块</a:t>
            </a:r>
          </a:p>
        </p:txBody>
      </p:sp>
      <p:sp>
        <p:nvSpPr>
          <p:cNvPr id="195655" name="AutoShape 71"/>
          <p:cNvSpPr/>
          <p:nvPr/>
        </p:nvSpPr>
        <p:spPr>
          <a:xfrm>
            <a:off x="1116013" y="836613"/>
            <a:ext cx="142875" cy="5832475"/>
          </a:xfrm>
          <a:prstGeom prst="leftBrace">
            <a:avLst>
              <a:gd name="adj1" fmla="val 339618"/>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195656" name="Rectangle 73"/>
          <p:cNvSpPr/>
          <p:nvPr/>
        </p:nvSpPr>
        <p:spPr>
          <a:xfrm>
            <a:off x="8174038" y="2971800"/>
            <a:ext cx="574675" cy="457200"/>
          </a:xfrm>
          <a:prstGeom prst="rect">
            <a:avLst/>
          </a:prstGeom>
          <a:noFill/>
          <a:ln w="28575">
            <a:noFill/>
          </a:ln>
        </p:spPr>
        <p:txBody>
          <a:bodyPr lIns="0" rIns="0" anchor="t" anchorCtr="0">
            <a:spAutoFit/>
          </a:bodyPr>
          <a:lstStyle/>
          <a:p>
            <a:pPr>
              <a:buClrTx/>
              <a:buFontTx/>
            </a:pPr>
            <a:r>
              <a:rPr lang="en-US" altLang="zh-CN" b="1" dirty="0">
                <a:latin typeface="宋体" panose="02010600030101010101" pitchFamily="2" charset="-122"/>
              </a:rPr>
              <a:t>2</a:t>
            </a:r>
            <a:r>
              <a:rPr lang="en-US" altLang="zh-CN" b="1" baseline="30000" dirty="0">
                <a:latin typeface="宋体" panose="02010600030101010101" pitchFamily="2" charset="-122"/>
              </a:rPr>
              <a:t>m</a:t>
            </a:r>
            <a:r>
              <a:rPr lang="zh-CN" altLang="en-US" b="1" dirty="0">
                <a:latin typeface="宋体" panose="02010600030101010101" pitchFamily="2" charset="-122"/>
              </a:rPr>
              <a:t>块</a:t>
            </a:r>
          </a:p>
        </p:txBody>
      </p:sp>
      <p:sp>
        <p:nvSpPr>
          <p:cNvPr id="195657" name="AutoShape 75"/>
          <p:cNvSpPr/>
          <p:nvPr/>
        </p:nvSpPr>
        <p:spPr>
          <a:xfrm>
            <a:off x="7812088" y="2276475"/>
            <a:ext cx="215900" cy="1873250"/>
          </a:xfrm>
          <a:prstGeom prst="rightBrace">
            <a:avLst>
              <a:gd name="adj1" fmla="val 72183"/>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6765B22-60DA-43F5-82EF-7FD897D4D38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graphicFrame>
        <p:nvGraphicFramePr>
          <p:cNvPr id="153629" name="Group 29"/>
          <p:cNvGraphicFramePr>
            <a:graphicFrameLocks noGrp="1"/>
          </p:cNvGraphicFramePr>
          <p:nvPr/>
        </p:nvGraphicFramePr>
        <p:xfrm>
          <a:off x="1116330" y="-963295"/>
          <a:ext cx="6324600" cy="457200"/>
        </p:xfrm>
        <a:graphic>
          <a:graphicData uri="http://schemas.openxmlformats.org/drawingml/2006/table">
            <a:tbl>
              <a:tblPr/>
              <a:tblGrid>
                <a:gridCol w="2644775">
                  <a:extLst>
                    <a:ext uri="{9D8B030D-6E8A-4147-A177-3AD203B41FA5}">
                      <a16:colId xmlns:a16="http://schemas.microsoft.com/office/drawing/2014/main" val="20000"/>
                    </a:ext>
                  </a:extLst>
                </a:gridCol>
                <a:gridCol w="1728788">
                  <a:extLst>
                    <a:ext uri="{9D8B030D-6E8A-4147-A177-3AD203B41FA5}">
                      <a16:colId xmlns:a16="http://schemas.microsoft.com/office/drawing/2014/main" val="20001"/>
                    </a:ext>
                  </a:extLst>
                </a:gridCol>
                <a:gridCol w="1951037">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标识（区号）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区内块号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块内偏移量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6620" name="Line 13"/>
          <p:cNvSpPr/>
          <p:nvPr/>
        </p:nvSpPr>
        <p:spPr>
          <a:xfrm>
            <a:off x="1116330" y="-1344295"/>
            <a:ext cx="0" cy="381000"/>
          </a:xfrm>
          <a:prstGeom prst="line">
            <a:avLst/>
          </a:prstGeom>
          <a:ln w="28575" cap="flat" cmpd="sng">
            <a:solidFill>
              <a:schemeClr val="tx1"/>
            </a:solidFill>
            <a:prstDash val="solid"/>
            <a:round/>
            <a:headEnd type="none" w="med" len="med"/>
            <a:tailEnd type="none" w="med" len="med"/>
          </a:ln>
        </p:spPr>
      </p:sp>
      <p:sp>
        <p:nvSpPr>
          <p:cNvPr id="196621" name="Line 14"/>
          <p:cNvSpPr/>
          <p:nvPr/>
        </p:nvSpPr>
        <p:spPr>
          <a:xfrm>
            <a:off x="3737293" y="-1344295"/>
            <a:ext cx="0" cy="381000"/>
          </a:xfrm>
          <a:prstGeom prst="line">
            <a:avLst/>
          </a:prstGeom>
          <a:ln w="28575" cap="flat" cmpd="sng">
            <a:solidFill>
              <a:schemeClr val="tx1"/>
            </a:solidFill>
            <a:prstDash val="solid"/>
            <a:round/>
            <a:headEnd type="none" w="med" len="med"/>
            <a:tailEnd type="none" w="med" len="med"/>
          </a:ln>
        </p:spPr>
      </p:sp>
      <p:sp>
        <p:nvSpPr>
          <p:cNvPr id="196622" name="Text Box 15"/>
          <p:cNvSpPr txBox="1"/>
          <p:nvPr/>
        </p:nvSpPr>
        <p:spPr>
          <a:xfrm>
            <a:off x="1987868" y="-1420495"/>
            <a:ext cx="838200" cy="365125"/>
          </a:xfrm>
          <a:prstGeom prst="rect">
            <a:avLst/>
          </a:prstGeom>
          <a:noFill/>
          <a:ln w="28575">
            <a:noFill/>
          </a:ln>
        </p:spPr>
        <p:txBody>
          <a:bodyPr lIns="0" tIns="0" rIns="0" bIns="0" anchor="ctr" anchorCtr="1">
            <a:spAutoFit/>
          </a:bodyPr>
          <a:lstStyle/>
          <a:p>
            <a:pPr>
              <a:spcBef>
                <a:spcPct val="50000"/>
              </a:spcBef>
              <a:buClrTx/>
              <a:buFontTx/>
            </a:pPr>
            <a:r>
              <a:rPr lang="en-US" altLang="zh-CN" dirty="0">
                <a:latin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rPr>
              <a:t>m</a:t>
            </a:r>
          </a:p>
        </p:txBody>
      </p:sp>
      <p:sp>
        <p:nvSpPr>
          <p:cNvPr id="196623" name="Line 16"/>
          <p:cNvSpPr/>
          <p:nvPr/>
        </p:nvSpPr>
        <p:spPr>
          <a:xfrm>
            <a:off x="1116330" y="-506095"/>
            <a:ext cx="0" cy="381000"/>
          </a:xfrm>
          <a:prstGeom prst="line">
            <a:avLst/>
          </a:prstGeom>
          <a:ln w="28575" cap="flat" cmpd="sng">
            <a:solidFill>
              <a:schemeClr val="tx1"/>
            </a:solidFill>
            <a:prstDash val="solid"/>
            <a:round/>
            <a:headEnd type="none" w="med" len="med"/>
            <a:tailEnd type="none" w="med" len="med"/>
          </a:ln>
        </p:spPr>
      </p:sp>
      <p:sp>
        <p:nvSpPr>
          <p:cNvPr id="196624" name="Line 17"/>
          <p:cNvSpPr/>
          <p:nvPr/>
        </p:nvSpPr>
        <p:spPr>
          <a:xfrm>
            <a:off x="5489893" y="-506095"/>
            <a:ext cx="0" cy="381000"/>
          </a:xfrm>
          <a:prstGeom prst="line">
            <a:avLst/>
          </a:prstGeom>
          <a:ln w="28575" cap="flat" cmpd="sng">
            <a:solidFill>
              <a:schemeClr val="tx1"/>
            </a:solidFill>
            <a:prstDash val="solid"/>
            <a:round/>
            <a:headEnd type="none" w="med" len="med"/>
            <a:tailEnd type="none" w="med" len="med"/>
          </a:ln>
        </p:spPr>
      </p:sp>
      <p:sp>
        <p:nvSpPr>
          <p:cNvPr id="196625" name="Text Box 18"/>
          <p:cNvSpPr txBox="1"/>
          <p:nvPr/>
        </p:nvSpPr>
        <p:spPr>
          <a:xfrm>
            <a:off x="3092768" y="-442595"/>
            <a:ext cx="381000" cy="365125"/>
          </a:xfrm>
          <a:prstGeom prst="rect">
            <a:avLst/>
          </a:prstGeom>
          <a:noFill/>
          <a:ln w="28575">
            <a:noFill/>
          </a:ln>
        </p:spPr>
        <p:txBody>
          <a:bodyPr lIns="0" tIns="0" rIns="0" bIns="0" anchor="ctr" anchorCtr="1">
            <a:spAutoFit/>
          </a:bodyPr>
          <a:lstStyle/>
          <a:p>
            <a:pPr>
              <a:spcBef>
                <a:spcPct val="50000"/>
              </a:spcBef>
              <a:buClrTx/>
              <a:buFontTx/>
            </a:pPr>
            <a:r>
              <a:rPr lang="en-US" altLang="zh-CN" dirty="0">
                <a:latin typeface="Times New Roman" panose="02020603050405020304" pitchFamily="18" charset="0"/>
              </a:rPr>
              <a:t>n</a:t>
            </a:r>
          </a:p>
        </p:txBody>
      </p:sp>
      <p:sp>
        <p:nvSpPr>
          <p:cNvPr id="196626" name="Line 19"/>
          <p:cNvSpPr/>
          <p:nvPr/>
        </p:nvSpPr>
        <p:spPr>
          <a:xfrm>
            <a:off x="5489893" y="-1344295"/>
            <a:ext cx="0" cy="381000"/>
          </a:xfrm>
          <a:prstGeom prst="line">
            <a:avLst/>
          </a:prstGeom>
          <a:ln w="28575" cap="flat" cmpd="sng">
            <a:solidFill>
              <a:schemeClr val="tx1"/>
            </a:solidFill>
            <a:prstDash val="solid"/>
            <a:round/>
            <a:headEnd type="none" w="med" len="med"/>
            <a:tailEnd type="none" w="med" len="med"/>
          </a:ln>
        </p:spPr>
      </p:sp>
      <p:sp>
        <p:nvSpPr>
          <p:cNvPr id="196627" name="Text Box 20"/>
          <p:cNvSpPr txBox="1"/>
          <p:nvPr/>
        </p:nvSpPr>
        <p:spPr>
          <a:xfrm>
            <a:off x="4346893" y="-1420495"/>
            <a:ext cx="381000" cy="365125"/>
          </a:xfrm>
          <a:prstGeom prst="rect">
            <a:avLst/>
          </a:prstGeom>
          <a:noFill/>
          <a:ln w="28575">
            <a:noFill/>
          </a:ln>
        </p:spPr>
        <p:txBody>
          <a:bodyPr lIns="0" tIns="0" rIns="0" bIns="0" anchor="ctr" anchorCtr="1">
            <a:spAutoFit/>
          </a:bodyPr>
          <a:lstStyle/>
          <a:p>
            <a:pPr>
              <a:spcBef>
                <a:spcPct val="50000"/>
              </a:spcBef>
              <a:buClrTx/>
              <a:buFontTx/>
            </a:pPr>
            <a:r>
              <a:rPr lang="en-US" altLang="zh-CN" dirty="0">
                <a:latin typeface="Times New Roman" panose="02020603050405020304" pitchFamily="18" charset="0"/>
              </a:rPr>
              <a:t>m</a:t>
            </a:r>
          </a:p>
        </p:txBody>
      </p:sp>
      <p:sp>
        <p:nvSpPr>
          <p:cNvPr id="196628" name="Line 21"/>
          <p:cNvSpPr/>
          <p:nvPr/>
        </p:nvSpPr>
        <p:spPr>
          <a:xfrm>
            <a:off x="1116330" y="-277495"/>
            <a:ext cx="990600" cy="0"/>
          </a:xfrm>
          <a:prstGeom prst="line">
            <a:avLst/>
          </a:prstGeom>
          <a:ln w="28575" cap="flat" cmpd="sng">
            <a:solidFill>
              <a:schemeClr val="tx1"/>
            </a:solidFill>
            <a:prstDash val="solid"/>
            <a:round/>
            <a:headEnd type="triangle" w="med" len="med"/>
            <a:tailEnd type="none" w="med" len="med"/>
          </a:ln>
        </p:spPr>
      </p:sp>
      <p:sp>
        <p:nvSpPr>
          <p:cNvPr id="196629" name="Line 22"/>
          <p:cNvSpPr/>
          <p:nvPr/>
        </p:nvSpPr>
        <p:spPr>
          <a:xfrm>
            <a:off x="4499293" y="-277495"/>
            <a:ext cx="990600" cy="0"/>
          </a:xfrm>
          <a:prstGeom prst="line">
            <a:avLst/>
          </a:prstGeom>
          <a:ln w="28575" cap="flat" cmpd="sng">
            <a:solidFill>
              <a:schemeClr val="tx1"/>
            </a:solidFill>
            <a:prstDash val="solid"/>
            <a:round/>
            <a:headEnd type="none" w="med" len="med"/>
            <a:tailEnd type="triangle" w="med" len="med"/>
          </a:ln>
        </p:spPr>
      </p:sp>
      <p:sp>
        <p:nvSpPr>
          <p:cNvPr id="196630" name="Line 23"/>
          <p:cNvSpPr/>
          <p:nvPr/>
        </p:nvSpPr>
        <p:spPr>
          <a:xfrm>
            <a:off x="1116330" y="-1191895"/>
            <a:ext cx="381000" cy="0"/>
          </a:xfrm>
          <a:prstGeom prst="line">
            <a:avLst/>
          </a:prstGeom>
          <a:ln w="28575" cap="flat" cmpd="sng">
            <a:solidFill>
              <a:schemeClr val="tx1"/>
            </a:solidFill>
            <a:prstDash val="solid"/>
            <a:round/>
            <a:headEnd type="triangle" w="med" len="med"/>
            <a:tailEnd type="none" w="med" len="med"/>
          </a:ln>
        </p:spPr>
      </p:sp>
      <p:sp>
        <p:nvSpPr>
          <p:cNvPr id="196631" name="Line 24"/>
          <p:cNvSpPr/>
          <p:nvPr/>
        </p:nvSpPr>
        <p:spPr>
          <a:xfrm>
            <a:off x="3308668" y="-1185545"/>
            <a:ext cx="381000" cy="0"/>
          </a:xfrm>
          <a:prstGeom prst="line">
            <a:avLst/>
          </a:prstGeom>
          <a:ln w="28575" cap="flat" cmpd="sng">
            <a:solidFill>
              <a:schemeClr val="tx1"/>
            </a:solidFill>
            <a:prstDash val="solid"/>
            <a:round/>
            <a:headEnd type="none" w="med" len="med"/>
            <a:tailEnd type="triangle" w="med" len="med"/>
          </a:ln>
        </p:spPr>
      </p:sp>
      <p:sp>
        <p:nvSpPr>
          <p:cNvPr id="196632" name="Line 25"/>
          <p:cNvSpPr/>
          <p:nvPr/>
        </p:nvSpPr>
        <p:spPr>
          <a:xfrm>
            <a:off x="3737293" y="-1191895"/>
            <a:ext cx="381000" cy="0"/>
          </a:xfrm>
          <a:prstGeom prst="line">
            <a:avLst/>
          </a:prstGeom>
          <a:ln w="28575" cap="flat" cmpd="sng">
            <a:solidFill>
              <a:schemeClr val="tx1"/>
            </a:solidFill>
            <a:prstDash val="solid"/>
            <a:round/>
            <a:headEnd type="triangle" w="med" len="med"/>
            <a:tailEnd type="none" w="med" len="med"/>
          </a:ln>
        </p:spPr>
      </p:sp>
      <p:sp>
        <p:nvSpPr>
          <p:cNvPr id="196633" name="Line 26"/>
          <p:cNvSpPr/>
          <p:nvPr/>
        </p:nvSpPr>
        <p:spPr>
          <a:xfrm>
            <a:off x="5108893" y="-1191895"/>
            <a:ext cx="381000" cy="0"/>
          </a:xfrm>
          <a:prstGeom prst="line">
            <a:avLst/>
          </a:prstGeom>
          <a:ln w="28575" cap="flat" cmpd="sng">
            <a:solidFill>
              <a:schemeClr val="tx1"/>
            </a:solidFill>
            <a:prstDash val="solid"/>
            <a:round/>
            <a:headEnd type="none" w="med" len="med"/>
            <a:tailEnd type="triangle" w="med" len="med"/>
          </a:ln>
        </p:spPr>
      </p:sp>
      <p:pic>
        <p:nvPicPr>
          <p:cNvPr id="3" name="图片 2"/>
          <p:cNvPicPr>
            <a:picLocks noChangeAspect="1"/>
          </p:cNvPicPr>
          <p:nvPr/>
        </p:nvPicPr>
        <p:blipFill>
          <a:blip r:embed="rId3"/>
          <a:stretch>
            <a:fillRect/>
          </a:stretch>
        </p:blipFill>
        <p:spPr>
          <a:xfrm>
            <a:off x="5076190" y="0"/>
            <a:ext cx="4006850" cy="80454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2"/>
          <p:cNvSpPr>
            <a:spLocks noGrp="1"/>
          </p:cNvSpPr>
          <p:nvPr>
            <p:ph type="title"/>
          </p:nvPr>
        </p:nvSpPr>
        <p:spPr>
          <a:xfrm>
            <a:off x="381000" y="381000"/>
            <a:ext cx="8001000" cy="533400"/>
          </a:xfrm>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地址变换方式</a:t>
            </a:r>
          </a:p>
        </p:txBody>
      </p:sp>
      <p:sp>
        <p:nvSpPr>
          <p:cNvPr id="197634" name="Rectangle 3"/>
          <p:cNvSpPr>
            <a:spLocks noGrp="1"/>
          </p:cNvSpPr>
          <p:nvPr>
            <p:ph idx="1"/>
          </p:nvPr>
        </p:nvSpPr>
        <p:spPr>
          <a:xfrm>
            <a:off x="457200" y="1143000"/>
            <a:ext cx="8229600" cy="49530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利用</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标识</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中的内容实现地址变换。</a:t>
            </a: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标识</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用于存放主存块在</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中的调入情况。标识</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共有</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2</a:t>
            </a:r>
            <a:r>
              <a:rPr kumimoji="1" lang="en-US" altLang="zh-CN" sz="2800" kern="1200" baseline="30000" dirty="0">
                <a:solidFill>
                  <a:srgbClr val="7030A0"/>
                </a:solidFill>
                <a:latin typeface="微软雅黑" panose="020B0503020204020204" pitchFamily="34" charset="-122"/>
                <a:ea typeface="微软雅黑" panose="020B0503020204020204" pitchFamily="34" charset="-122"/>
                <a:cs typeface="+mn-cs"/>
              </a:rPr>
              <a:t>m</a:t>
            </a:r>
            <a:r>
              <a:rPr kumimoji="1" lang="zh-CN" altLang="en-US" sz="2800" kern="1200" dirty="0">
                <a:latin typeface="微软雅黑" panose="020B0503020204020204" pitchFamily="34" charset="-122"/>
                <a:ea typeface="微软雅黑" panose="020B0503020204020204" pitchFamily="34" charset="-122"/>
                <a:cs typeface="+mn-cs"/>
              </a:rPr>
              <a:t>个单元，每个单元对应一个</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块，每个单元中标识信息长</a:t>
            </a:r>
            <a:r>
              <a:rPr kumimoji="1" lang="en-US" altLang="zh-CN" sz="2800" kern="1200" dirty="0">
                <a:latin typeface="微软雅黑" panose="020B0503020204020204" pitchFamily="34" charset="-122"/>
                <a:ea typeface="微软雅黑" panose="020B0503020204020204" pitchFamily="34" charset="-122"/>
                <a:cs typeface="+mn-cs"/>
              </a:rPr>
              <a:t>n</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m</a:t>
            </a:r>
            <a:r>
              <a:rPr kumimoji="1" lang="zh-CN" altLang="en-US" sz="2800" kern="1200" dirty="0">
                <a:latin typeface="微软雅黑" panose="020B0503020204020204" pitchFamily="34" charset="-122"/>
                <a:ea typeface="微软雅黑" panose="020B0503020204020204" pitchFamily="34" charset="-122"/>
                <a:cs typeface="+mn-cs"/>
              </a:rPr>
              <a:t>位。</a:t>
            </a:r>
          </a:p>
        </p:txBody>
      </p:sp>
      <p:graphicFrame>
        <p:nvGraphicFramePr>
          <p:cNvPr id="154667" name="Group 43"/>
          <p:cNvGraphicFramePr>
            <a:graphicFrameLocks noGrp="1"/>
          </p:cNvGraphicFramePr>
          <p:nvPr/>
        </p:nvGraphicFramePr>
        <p:xfrm>
          <a:off x="1979613" y="3814763"/>
          <a:ext cx="6630987" cy="457200"/>
        </p:xfrm>
        <a:graphic>
          <a:graphicData uri="http://schemas.openxmlformats.org/drawingml/2006/table">
            <a:tbl>
              <a:tblPr/>
              <a:tblGrid>
                <a:gridCol w="1851025">
                  <a:extLst>
                    <a:ext uri="{9D8B030D-6E8A-4147-A177-3AD203B41FA5}">
                      <a16:colId xmlns:a16="http://schemas.microsoft.com/office/drawing/2014/main" val="20000"/>
                    </a:ext>
                  </a:extLst>
                </a:gridCol>
                <a:gridCol w="1831975">
                  <a:extLst>
                    <a:ext uri="{9D8B030D-6E8A-4147-A177-3AD203B41FA5}">
                      <a16:colId xmlns:a16="http://schemas.microsoft.com/office/drawing/2014/main" val="20001"/>
                    </a:ext>
                  </a:extLst>
                </a:gridCol>
                <a:gridCol w="2947987">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标识（区号）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区内块号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块内偏移量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7645" name="Line 14"/>
          <p:cNvSpPr/>
          <p:nvPr/>
        </p:nvSpPr>
        <p:spPr>
          <a:xfrm>
            <a:off x="1979613" y="3433763"/>
            <a:ext cx="0" cy="381000"/>
          </a:xfrm>
          <a:prstGeom prst="line">
            <a:avLst/>
          </a:prstGeom>
          <a:ln w="28575" cap="flat" cmpd="sng">
            <a:solidFill>
              <a:schemeClr val="tx1"/>
            </a:solidFill>
            <a:prstDash val="solid"/>
            <a:round/>
            <a:headEnd type="none" w="med" len="med"/>
            <a:tailEnd type="none" w="med" len="med"/>
          </a:ln>
        </p:spPr>
      </p:sp>
      <p:sp>
        <p:nvSpPr>
          <p:cNvPr id="197646" name="Line 15"/>
          <p:cNvSpPr/>
          <p:nvPr/>
        </p:nvSpPr>
        <p:spPr>
          <a:xfrm>
            <a:off x="3825875" y="3429000"/>
            <a:ext cx="0" cy="381000"/>
          </a:xfrm>
          <a:prstGeom prst="line">
            <a:avLst/>
          </a:prstGeom>
          <a:ln w="28575" cap="flat" cmpd="sng">
            <a:solidFill>
              <a:schemeClr val="tx1"/>
            </a:solidFill>
            <a:prstDash val="solid"/>
            <a:round/>
            <a:headEnd type="none" w="med" len="med"/>
            <a:tailEnd type="none" w="med" len="med"/>
          </a:ln>
        </p:spPr>
      </p:sp>
      <p:sp>
        <p:nvSpPr>
          <p:cNvPr id="197647" name="Text Box 16"/>
          <p:cNvSpPr txBox="1"/>
          <p:nvPr/>
        </p:nvSpPr>
        <p:spPr>
          <a:xfrm>
            <a:off x="2484438" y="3357563"/>
            <a:ext cx="838200" cy="365125"/>
          </a:xfrm>
          <a:prstGeom prst="rect">
            <a:avLst/>
          </a:prstGeom>
          <a:noFill/>
          <a:ln w="28575">
            <a:noFill/>
          </a:ln>
        </p:spPr>
        <p:txBody>
          <a:bodyPr lIns="0" tIns="0" rIns="0" bIns="0" anchor="ctr" anchorCtr="1">
            <a:spAutoFit/>
          </a:bodyPr>
          <a:lstStyle/>
          <a:p>
            <a:pPr>
              <a:spcBef>
                <a:spcPct val="50000"/>
              </a:spcBef>
              <a:buClrTx/>
              <a:buFontTx/>
            </a:pPr>
            <a:r>
              <a:rPr lang="en-US" altLang="zh-CN" dirty="0">
                <a:latin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rPr>
              <a:t>m</a:t>
            </a:r>
          </a:p>
        </p:txBody>
      </p:sp>
      <p:sp>
        <p:nvSpPr>
          <p:cNvPr id="197648" name="Line 17"/>
          <p:cNvSpPr/>
          <p:nvPr/>
        </p:nvSpPr>
        <p:spPr>
          <a:xfrm>
            <a:off x="1979613" y="4271963"/>
            <a:ext cx="0" cy="381000"/>
          </a:xfrm>
          <a:prstGeom prst="line">
            <a:avLst/>
          </a:prstGeom>
          <a:ln w="28575" cap="flat" cmpd="sng">
            <a:solidFill>
              <a:schemeClr val="tx1"/>
            </a:solidFill>
            <a:prstDash val="solid"/>
            <a:round/>
            <a:headEnd type="none" w="med" len="med"/>
            <a:tailEnd type="none" w="med" len="med"/>
          </a:ln>
        </p:spPr>
      </p:sp>
      <p:sp>
        <p:nvSpPr>
          <p:cNvPr id="197649" name="Line 18"/>
          <p:cNvSpPr/>
          <p:nvPr/>
        </p:nvSpPr>
        <p:spPr>
          <a:xfrm>
            <a:off x="5651500" y="4271963"/>
            <a:ext cx="0" cy="381000"/>
          </a:xfrm>
          <a:prstGeom prst="line">
            <a:avLst/>
          </a:prstGeom>
          <a:ln w="28575" cap="flat" cmpd="sng">
            <a:solidFill>
              <a:schemeClr val="tx1"/>
            </a:solidFill>
            <a:prstDash val="solid"/>
            <a:round/>
            <a:headEnd type="none" w="med" len="med"/>
            <a:tailEnd type="none" w="med" len="med"/>
          </a:ln>
        </p:spPr>
      </p:sp>
      <p:sp>
        <p:nvSpPr>
          <p:cNvPr id="197650" name="Text Box 19"/>
          <p:cNvSpPr txBox="1"/>
          <p:nvPr/>
        </p:nvSpPr>
        <p:spPr>
          <a:xfrm>
            <a:off x="3708400" y="4287838"/>
            <a:ext cx="381000" cy="365125"/>
          </a:xfrm>
          <a:prstGeom prst="rect">
            <a:avLst/>
          </a:prstGeom>
          <a:noFill/>
          <a:ln w="28575">
            <a:noFill/>
          </a:ln>
        </p:spPr>
        <p:txBody>
          <a:bodyPr lIns="0" tIns="0" rIns="0" bIns="0" anchor="ctr" anchorCtr="1">
            <a:spAutoFit/>
          </a:bodyPr>
          <a:lstStyle/>
          <a:p>
            <a:pPr>
              <a:spcBef>
                <a:spcPct val="50000"/>
              </a:spcBef>
              <a:buClrTx/>
              <a:buFontTx/>
            </a:pPr>
            <a:r>
              <a:rPr lang="en-US" altLang="zh-CN" dirty="0">
                <a:latin typeface="Times New Roman" panose="02020603050405020304" pitchFamily="18" charset="0"/>
              </a:rPr>
              <a:t>n</a:t>
            </a:r>
          </a:p>
        </p:txBody>
      </p:sp>
      <p:sp>
        <p:nvSpPr>
          <p:cNvPr id="197651" name="Line 20"/>
          <p:cNvSpPr/>
          <p:nvPr/>
        </p:nvSpPr>
        <p:spPr>
          <a:xfrm>
            <a:off x="5651500" y="3433763"/>
            <a:ext cx="0" cy="381000"/>
          </a:xfrm>
          <a:prstGeom prst="line">
            <a:avLst/>
          </a:prstGeom>
          <a:ln w="28575" cap="flat" cmpd="sng">
            <a:solidFill>
              <a:schemeClr val="tx1"/>
            </a:solidFill>
            <a:prstDash val="solid"/>
            <a:round/>
            <a:headEnd type="none" w="med" len="med"/>
            <a:tailEnd type="none" w="med" len="med"/>
          </a:ln>
        </p:spPr>
      </p:sp>
      <p:sp>
        <p:nvSpPr>
          <p:cNvPr id="197652" name="Text Box 21"/>
          <p:cNvSpPr txBox="1"/>
          <p:nvPr/>
        </p:nvSpPr>
        <p:spPr>
          <a:xfrm>
            <a:off x="4622800" y="3357563"/>
            <a:ext cx="381000" cy="365125"/>
          </a:xfrm>
          <a:prstGeom prst="rect">
            <a:avLst/>
          </a:prstGeom>
          <a:noFill/>
          <a:ln w="28575">
            <a:noFill/>
          </a:ln>
        </p:spPr>
        <p:txBody>
          <a:bodyPr lIns="0" tIns="0" rIns="0" bIns="0" anchor="ctr" anchorCtr="1">
            <a:spAutoFit/>
          </a:bodyPr>
          <a:lstStyle/>
          <a:p>
            <a:pPr>
              <a:spcBef>
                <a:spcPct val="50000"/>
              </a:spcBef>
              <a:buClrTx/>
              <a:buFontTx/>
            </a:pPr>
            <a:r>
              <a:rPr lang="en-US" altLang="zh-CN" dirty="0">
                <a:latin typeface="Times New Roman" panose="02020603050405020304" pitchFamily="18" charset="0"/>
              </a:rPr>
              <a:t>m</a:t>
            </a:r>
          </a:p>
        </p:txBody>
      </p:sp>
      <p:sp>
        <p:nvSpPr>
          <p:cNvPr id="197653" name="Text Box 22"/>
          <p:cNvSpPr txBox="1"/>
          <p:nvPr/>
        </p:nvSpPr>
        <p:spPr>
          <a:xfrm>
            <a:off x="533400" y="3814763"/>
            <a:ext cx="1371600" cy="365125"/>
          </a:xfrm>
          <a:prstGeom prst="rect">
            <a:avLst/>
          </a:prstGeom>
          <a:noFill/>
          <a:ln w="28575">
            <a:noFill/>
          </a:ln>
        </p:spPr>
        <p:txBody>
          <a:bodyPr lIns="0" tIns="0" rIns="0" bIns="0" anchor="ctr" anchorCtr="1">
            <a:spAutoFit/>
          </a:bodyPr>
          <a:lstStyle/>
          <a:p>
            <a:pPr>
              <a:spcBef>
                <a:spcPct val="50000"/>
              </a:spcBef>
              <a:buClrTx/>
              <a:buFontTx/>
            </a:pPr>
            <a:r>
              <a:rPr lang="zh-CN" altLang="en-US" b="1" dirty="0">
                <a:latin typeface="Times New Roman" panose="02020603050405020304" pitchFamily="18" charset="0"/>
              </a:rPr>
              <a:t>主存地址</a:t>
            </a:r>
          </a:p>
        </p:txBody>
      </p:sp>
      <p:sp>
        <p:nvSpPr>
          <p:cNvPr id="197654" name="Text Box 23"/>
          <p:cNvSpPr txBox="1"/>
          <p:nvPr/>
        </p:nvSpPr>
        <p:spPr>
          <a:xfrm>
            <a:off x="533400" y="4957763"/>
            <a:ext cx="1524000" cy="365125"/>
          </a:xfrm>
          <a:prstGeom prst="rect">
            <a:avLst/>
          </a:prstGeom>
          <a:noFill/>
          <a:ln w="28575">
            <a:noFill/>
          </a:ln>
        </p:spPr>
        <p:txBody>
          <a:bodyPr lIns="0" tIns="0" rIns="0" bIns="0" anchor="ctr" anchorCtr="1">
            <a:spAutoFit/>
          </a:bodyPr>
          <a:lstStyle/>
          <a:p>
            <a:pPr>
              <a:spcBef>
                <a:spcPct val="50000"/>
              </a:spcBef>
              <a:buClrTx/>
              <a:buFontTx/>
            </a:pPr>
            <a:r>
              <a:rPr lang="en-US" altLang="zh-CN" b="1" dirty="0">
                <a:latin typeface="Times New Roman" panose="02020603050405020304" pitchFamily="18" charset="0"/>
              </a:rPr>
              <a:t>Cache</a:t>
            </a:r>
            <a:r>
              <a:rPr lang="zh-CN" altLang="en-US" b="1" dirty="0">
                <a:latin typeface="Times New Roman" panose="02020603050405020304" pitchFamily="18" charset="0"/>
              </a:rPr>
              <a:t>地址</a:t>
            </a:r>
          </a:p>
        </p:txBody>
      </p:sp>
      <p:graphicFrame>
        <p:nvGraphicFramePr>
          <p:cNvPr id="154648" name="Group 24"/>
          <p:cNvGraphicFramePr>
            <a:graphicFrameLocks noGrp="1"/>
          </p:cNvGraphicFramePr>
          <p:nvPr/>
        </p:nvGraphicFramePr>
        <p:xfrm>
          <a:off x="4038600" y="4957763"/>
          <a:ext cx="4572000" cy="457200"/>
        </p:xfrm>
        <a:graphic>
          <a:graphicData uri="http://schemas.openxmlformats.org/drawingml/2006/table">
            <a:tbl>
              <a:tblPr/>
              <a:tblGrid>
                <a:gridCol w="1752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块号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块内偏移量</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7663" name="Line 32"/>
          <p:cNvSpPr/>
          <p:nvPr/>
        </p:nvSpPr>
        <p:spPr>
          <a:xfrm>
            <a:off x="4038600" y="5414963"/>
            <a:ext cx="0" cy="381000"/>
          </a:xfrm>
          <a:prstGeom prst="line">
            <a:avLst/>
          </a:prstGeom>
          <a:ln w="28575" cap="flat" cmpd="sng">
            <a:solidFill>
              <a:schemeClr val="tx1"/>
            </a:solidFill>
            <a:prstDash val="solid"/>
            <a:round/>
            <a:headEnd type="none" w="med" len="med"/>
            <a:tailEnd type="none" w="med" len="med"/>
          </a:ln>
        </p:spPr>
      </p:sp>
      <p:sp>
        <p:nvSpPr>
          <p:cNvPr id="197664" name="Line 33"/>
          <p:cNvSpPr/>
          <p:nvPr/>
        </p:nvSpPr>
        <p:spPr>
          <a:xfrm>
            <a:off x="5791200" y="5414963"/>
            <a:ext cx="0" cy="381000"/>
          </a:xfrm>
          <a:prstGeom prst="line">
            <a:avLst/>
          </a:prstGeom>
          <a:ln w="28575" cap="flat" cmpd="sng">
            <a:solidFill>
              <a:schemeClr val="tx1"/>
            </a:solidFill>
            <a:prstDash val="solid"/>
            <a:round/>
            <a:headEnd type="none" w="med" len="med"/>
            <a:tailEnd type="none" w="med" len="med"/>
          </a:ln>
        </p:spPr>
      </p:sp>
      <p:sp>
        <p:nvSpPr>
          <p:cNvPr id="197665" name="Text Box 34"/>
          <p:cNvSpPr txBox="1"/>
          <p:nvPr/>
        </p:nvSpPr>
        <p:spPr>
          <a:xfrm>
            <a:off x="4648200" y="5414963"/>
            <a:ext cx="381000" cy="365125"/>
          </a:xfrm>
          <a:prstGeom prst="rect">
            <a:avLst/>
          </a:prstGeom>
          <a:noFill/>
          <a:ln w="28575">
            <a:noFill/>
          </a:ln>
        </p:spPr>
        <p:txBody>
          <a:bodyPr lIns="0" tIns="0" rIns="0" bIns="0" anchor="ctr" anchorCtr="1">
            <a:spAutoFit/>
          </a:bodyPr>
          <a:lstStyle/>
          <a:p>
            <a:pPr>
              <a:spcBef>
                <a:spcPct val="50000"/>
              </a:spcBef>
              <a:buClrTx/>
              <a:buFontTx/>
            </a:pPr>
            <a:r>
              <a:rPr lang="en-US" altLang="zh-CN" dirty="0">
                <a:latin typeface="Times New Roman" panose="02020603050405020304" pitchFamily="18" charset="0"/>
              </a:rPr>
              <a:t>m</a:t>
            </a:r>
          </a:p>
        </p:txBody>
      </p:sp>
      <p:sp>
        <p:nvSpPr>
          <p:cNvPr id="197666" name="Line 35"/>
          <p:cNvSpPr/>
          <p:nvPr/>
        </p:nvSpPr>
        <p:spPr>
          <a:xfrm>
            <a:off x="1979613" y="4500563"/>
            <a:ext cx="990600" cy="0"/>
          </a:xfrm>
          <a:prstGeom prst="line">
            <a:avLst/>
          </a:prstGeom>
          <a:ln w="28575" cap="flat" cmpd="sng">
            <a:solidFill>
              <a:schemeClr val="tx1"/>
            </a:solidFill>
            <a:prstDash val="solid"/>
            <a:round/>
            <a:headEnd type="triangle" w="med" len="med"/>
            <a:tailEnd type="none" w="med" len="med"/>
          </a:ln>
        </p:spPr>
      </p:sp>
      <p:sp>
        <p:nvSpPr>
          <p:cNvPr id="197667" name="Line 36"/>
          <p:cNvSpPr/>
          <p:nvPr/>
        </p:nvSpPr>
        <p:spPr>
          <a:xfrm>
            <a:off x="4660900" y="4500563"/>
            <a:ext cx="990600" cy="0"/>
          </a:xfrm>
          <a:prstGeom prst="line">
            <a:avLst/>
          </a:prstGeom>
          <a:ln w="28575" cap="flat" cmpd="sng">
            <a:solidFill>
              <a:schemeClr val="tx1"/>
            </a:solidFill>
            <a:prstDash val="solid"/>
            <a:round/>
            <a:headEnd type="none" w="med" len="med"/>
            <a:tailEnd type="triangle" w="med" len="med"/>
          </a:ln>
        </p:spPr>
      </p:sp>
      <p:sp>
        <p:nvSpPr>
          <p:cNvPr id="197668" name="Line 37"/>
          <p:cNvSpPr/>
          <p:nvPr/>
        </p:nvSpPr>
        <p:spPr>
          <a:xfrm>
            <a:off x="1979613" y="3586163"/>
            <a:ext cx="381000" cy="0"/>
          </a:xfrm>
          <a:prstGeom prst="line">
            <a:avLst/>
          </a:prstGeom>
          <a:ln w="28575" cap="flat" cmpd="sng">
            <a:solidFill>
              <a:schemeClr val="tx1"/>
            </a:solidFill>
            <a:prstDash val="solid"/>
            <a:round/>
            <a:headEnd type="triangle" w="med" len="med"/>
            <a:tailEnd type="none" w="med" len="med"/>
          </a:ln>
        </p:spPr>
      </p:sp>
      <p:sp>
        <p:nvSpPr>
          <p:cNvPr id="197669" name="Line 38"/>
          <p:cNvSpPr/>
          <p:nvPr/>
        </p:nvSpPr>
        <p:spPr>
          <a:xfrm>
            <a:off x="3416300" y="3586163"/>
            <a:ext cx="381000" cy="0"/>
          </a:xfrm>
          <a:prstGeom prst="line">
            <a:avLst/>
          </a:prstGeom>
          <a:ln w="28575" cap="flat" cmpd="sng">
            <a:solidFill>
              <a:schemeClr val="tx1"/>
            </a:solidFill>
            <a:prstDash val="solid"/>
            <a:round/>
            <a:headEnd type="none" w="med" len="med"/>
            <a:tailEnd type="triangle" w="med" len="med"/>
          </a:ln>
        </p:spPr>
      </p:sp>
      <p:sp>
        <p:nvSpPr>
          <p:cNvPr id="197670" name="Line 39"/>
          <p:cNvSpPr/>
          <p:nvPr/>
        </p:nvSpPr>
        <p:spPr>
          <a:xfrm>
            <a:off x="3851275" y="3586163"/>
            <a:ext cx="381000" cy="0"/>
          </a:xfrm>
          <a:prstGeom prst="line">
            <a:avLst/>
          </a:prstGeom>
          <a:ln w="28575" cap="flat" cmpd="sng">
            <a:solidFill>
              <a:schemeClr val="tx1"/>
            </a:solidFill>
            <a:prstDash val="solid"/>
            <a:round/>
            <a:headEnd type="triangle" w="med" len="med"/>
            <a:tailEnd type="none" w="med" len="med"/>
          </a:ln>
        </p:spPr>
      </p:sp>
      <p:sp>
        <p:nvSpPr>
          <p:cNvPr id="197671" name="Line 40"/>
          <p:cNvSpPr/>
          <p:nvPr/>
        </p:nvSpPr>
        <p:spPr>
          <a:xfrm>
            <a:off x="5270500" y="3586163"/>
            <a:ext cx="381000" cy="0"/>
          </a:xfrm>
          <a:prstGeom prst="line">
            <a:avLst/>
          </a:prstGeom>
          <a:ln w="28575" cap="flat" cmpd="sng">
            <a:solidFill>
              <a:schemeClr val="tx1"/>
            </a:solidFill>
            <a:prstDash val="solid"/>
            <a:round/>
            <a:headEnd type="none" w="med" len="med"/>
            <a:tailEnd type="triangle" w="med" len="med"/>
          </a:ln>
        </p:spPr>
      </p:sp>
      <p:sp>
        <p:nvSpPr>
          <p:cNvPr id="197672" name="Line 41"/>
          <p:cNvSpPr/>
          <p:nvPr/>
        </p:nvSpPr>
        <p:spPr>
          <a:xfrm>
            <a:off x="4038600" y="5643563"/>
            <a:ext cx="381000" cy="0"/>
          </a:xfrm>
          <a:prstGeom prst="line">
            <a:avLst/>
          </a:prstGeom>
          <a:ln w="28575" cap="flat" cmpd="sng">
            <a:solidFill>
              <a:schemeClr val="tx1"/>
            </a:solidFill>
            <a:prstDash val="solid"/>
            <a:round/>
            <a:headEnd type="triangle" w="med" len="med"/>
            <a:tailEnd type="none" w="med" len="med"/>
          </a:ln>
        </p:spPr>
      </p:sp>
      <p:sp>
        <p:nvSpPr>
          <p:cNvPr id="197673" name="Line 42"/>
          <p:cNvSpPr/>
          <p:nvPr/>
        </p:nvSpPr>
        <p:spPr>
          <a:xfrm>
            <a:off x="5410200" y="5643563"/>
            <a:ext cx="381000" cy="0"/>
          </a:xfrm>
          <a:prstGeom prst="line">
            <a:avLst/>
          </a:prstGeom>
          <a:ln w="28575" cap="flat" cmpd="sng">
            <a:solidFill>
              <a:schemeClr val="tx1"/>
            </a:solidFill>
            <a:prstDash val="solid"/>
            <a:round/>
            <a:headEnd type="none" w="med" len="med"/>
            <a:tailEnd type="triangle" w="med" len="med"/>
          </a:ln>
        </p:spPr>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A06D0E18-18A1-467C-85B9-0D21DAD6B879}"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直接映像下的标识</a:t>
            </a:r>
            <a:r>
              <a:rPr kumimoji="1" lang="en-US" altLang="zh-CN" kern="1200" dirty="0">
                <a:latin typeface="微软雅黑" panose="020B0503020204020204" pitchFamily="34" charset="-122"/>
                <a:ea typeface="微软雅黑" panose="020B0503020204020204" pitchFamily="34" charset="-122"/>
                <a:cs typeface="+mj-cs"/>
              </a:rPr>
              <a:t>Cache</a:t>
            </a:r>
          </a:p>
        </p:txBody>
      </p:sp>
      <p:graphicFrame>
        <p:nvGraphicFramePr>
          <p:cNvPr id="333948" name="Group 124"/>
          <p:cNvGraphicFramePr>
            <a:graphicFrameLocks noGrp="1"/>
          </p:cNvGraphicFramePr>
          <p:nvPr/>
        </p:nvGraphicFramePr>
        <p:xfrm>
          <a:off x="395288" y="1531938"/>
          <a:ext cx="7200900" cy="3498870"/>
        </p:xfrm>
        <a:graphic>
          <a:graphicData uri="http://schemas.openxmlformats.org/drawingml/2006/table">
            <a:tbl>
              <a:tblPr/>
              <a:tblGrid>
                <a:gridCol w="990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139825">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1512887">
                  <a:extLst>
                    <a:ext uri="{9D8B030D-6E8A-4147-A177-3AD203B41FA5}">
                      <a16:colId xmlns:a16="http://schemas.microsoft.com/office/drawing/2014/main" val="20005"/>
                    </a:ext>
                  </a:extLst>
                </a:gridCol>
                <a:gridCol w="576263">
                  <a:extLst>
                    <a:ext uri="{9D8B030D-6E8A-4147-A177-3AD203B41FA5}">
                      <a16:colId xmlns:a16="http://schemas.microsoft.com/office/drawing/2014/main" val="20006"/>
                    </a:ext>
                  </a:extLst>
                </a:gridCol>
              </a:tblGrid>
              <a:tr h="896096">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marT="45715" marB="45715"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标识</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tag</a:t>
                      </a:r>
                    </a:p>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（主存区号）</a:t>
                      </a: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有效位</a:t>
                      </a: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Cache</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块</a:t>
                      </a:r>
                    </a:p>
                  </a:txBody>
                  <a:tcPr marT="45715" marB="45715"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18146">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p>
                  </a:txBody>
                  <a:tcPr marT="45715" marB="45715"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extLst>
                  <a:ext uri="{0D108BD9-81ED-4DB2-BD59-A6C34878D82A}">
                    <a16:rowId xmlns:a16="http://schemas.microsoft.com/office/drawing/2014/main" val="10001"/>
                  </a:ext>
                </a:extLst>
              </a:tr>
              <a:tr h="518146">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715" marB="45715"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extLst>
                  <a:ext uri="{0D108BD9-81ED-4DB2-BD59-A6C34878D82A}">
                    <a16:rowId xmlns:a16="http://schemas.microsoft.com/office/drawing/2014/main" val="10002"/>
                  </a:ext>
                </a:extLst>
              </a:tr>
              <a:tr h="518146">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5" marB="45715"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extLst>
                  <a:ext uri="{0D108BD9-81ED-4DB2-BD59-A6C34878D82A}">
                    <a16:rowId xmlns:a16="http://schemas.microsoft.com/office/drawing/2014/main" val="10003"/>
                  </a:ext>
                </a:extLst>
              </a:tr>
              <a:tr h="530168">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5" marB="45715"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extLst>
                  <a:ext uri="{0D108BD9-81ED-4DB2-BD59-A6C34878D82A}">
                    <a16:rowId xmlns:a16="http://schemas.microsoft.com/office/drawing/2014/main" val="10004"/>
                  </a:ext>
                </a:extLst>
              </a:tr>
              <a:tr h="518146">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715" marB="45715"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extLst>
                  <a:ext uri="{0D108BD9-81ED-4DB2-BD59-A6C34878D82A}">
                    <a16:rowId xmlns:a16="http://schemas.microsoft.com/office/drawing/2014/main" val="10005"/>
                  </a:ext>
                </a:extLst>
              </a:tr>
            </a:tbl>
          </a:graphicData>
        </a:graphic>
      </p:graphicFrame>
      <p:sp>
        <p:nvSpPr>
          <p:cNvPr id="198722" name="Rectangle 40"/>
          <p:cNvSpPr/>
          <p:nvPr/>
        </p:nvSpPr>
        <p:spPr>
          <a:xfrm>
            <a:off x="1762125" y="5132388"/>
            <a:ext cx="1081088" cy="457200"/>
          </a:xfrm>
          <a:prstGeom prst="rect">
            <a:avLst/>
          </a:prstGeom>
          <a:noFill/>
          <a:ln w="28575">
            <a:noFill/>
          </a:ln>
        </p:spPr>
        <p:txBody>
          <a:bodyPr anchor="t" anchorCtr="0">
            <a:spAutoFit/>
          </a:bodyPr>
          <a:lstStyle/>
          <a:p>
            <a:pPr>
              <a:buClrTx/>
              <a:buFontTx/>
            </a:pPr>
            <a:r>
              <a:rPr lang="en-US" altLang="zh-CN" b="1" dirty="0">
                <a:latin typeface="Times New Roman" panose="02020603050405020304" pitchFamily="18" charset="0"/>
              </a:rPr>
              <a:t>n</a:t>
            </a:r>
            <a:r>
              <a:rPr lang="zh-CN" altLang="en-US" b="1" dirty="0">
                <a:latin typeface="Times New Roman" panose="02020603050405020304" pitchFamily="18" charset="0"/>
              </a:rPr>
              <a:t>－</a:t>
            </a:r>
            <a:r>
              <a:rPr lang="en-US" altLang="zh-CN" b="1" dirty="0">
                <a:latin typeface="Times New Roman" panose="02020603050405020304" pitchFamily="18" charset="0"/>
              </a:rPr>
              <a:t>m</a:t>
            </a:r>
          </a:p>
        </p:txBody>
      </p:sp>
      <p:sp>
        <p:nvSpPr>
          <p:cNvPr id="198723" name="Rectangle 41"/>
          <p:cNvSpPr/>
          <p:nvPr/>
        </p:nvSpPr>
        <p:spPr>
          <a:xfrm>
            <a:off x="3586163" y="5132388"/>
            <a:ext cx="336550" cy="457200"/>
          </a:xfrm>
          <a:prstGeom prst="rect">
            <a:avLst/>
          </a:prstGeom>
          <a:noFill/>
          <a:ln w="28575">
            <a:noFill/>
          </a:ln>
        </p:spPr>
        <p:txBody>
          <a:bodyPr wrap="none" anchor="t" anchorCtr="0">
            <a:spAutoFit/>
          </a:bodyPr>
          <a:lstStyle/>
          <a:p>
            <a:pPr>
              <a:buClrTx/>
              <a:buFontTx/>
            </a:pPr>
            <a:r>
              <a:rPr lang="en-US" altLang="zh-CN" b="1" dirty="0">
                <a:latin typeface="Times New Roman" panose="02020603050405020304" pitchFamily="18" charset="0"/>
              </a:rPr>
              <a:t>1</a:t>
            </a:r>
          </a:p>
        </p:txBody>
      </p:sp>
      <p:sp>
        <p:nvSpPr>
          <p:cNvPr id="198724" name="Line 42"/>
          <p:cNvSpPr/>
          <p:nvPr/>
        </p:nvSpPr>
        <p:spPr>
          <a:xfrm>
            <a:off x="1385888" y="5043488"/>
            <a:ext cx="0" cy="533400"/>
          </a:xfrm>
          <a:prstGeom prst="line">
            <a:avLst/>
          </a:prstGeom>
          <a:ln w="28575" cap="flat" cmpd="sng">
            <a:solidFill>
              <a:schemeClr val="tx1"/>
            </a:solidFill>
            <a:prstDash val="solid"/>
            <a:round/>
            <a:headEnd type="none" w="med" len="med"/>
            <a:tailEnd type="none" w="med" len="med"/>
          </a:ln>
        </p:spPr>
      </p:sp>
      <p:sp>
        <p:nvSpPr>
          <p:cNvPr id="198725" name="Line 43"/>
          <p:cNvSpPr/>
          <p:nvPr/>
        </p:nvSpPr>
        <p:spPr>
          <a:xfrm>
            <a:off x="3214688" y="5043488"/>
            <a:ext cx="0" cy="533400"/>
          </a:xfrm>
          <a:prstGeom prst="line">
            <a:avLst/>
          </a:prstGeom>
          <a:ln w="28575" cap="flat" cmpd="sng">
            <a:solidFill>
              <a:schemeClr val="tx1"/>
            </a:solidFill>
            <a:prstDash val="solid"/>
            <a:round/>
            <a:headEnd type="none" w="med" len="med"/>
            <a:tailEnd type="none" w="med" len="med"/>
          </a:ln>
        </p:spPr>
      </p:sp>
      <p:sp>
        <p:nvSpPr>
          <p:cNvPr id="198726" name="Line 44"/>
          <p:cNvSpPr/>
          <p:nvPr/>
        </p:nvSpPr>
        <p:spPr>
          <a:xfrm>
            <a:off x="4354513" y="5043488"/>
            <a:ext cx="0" cy="533400"/>
          </a:xfrm>
          <a:prstGeom prst="line">
            <a:avLst/>
          </a:prstGeom>
          <a:ln w="28575" cap="flat" cmpd="sng">
            <a:solidFill>
              <a:schemeClr val="tx1"/>
            </a:solidFill>
            <a:prstDash val="solid"/>
            <a:round/>
            <a:headEnd type="none" w="med" len="med"/>
            <a:tailEnd type="none" w="med" len="med"/>
          </a:ln>
        </p:spPr>
      </p:sp>
      <p:sp>
        <p:nvSpPr>
          <p:cNvPr id="198727" name="Line 45"/>
          <p:cNvSpPr/>
          <p:nvPr/>
        </p:nvSpPr>
        <p:spPr>
          <a:xfrm>
            <a:off x="2757488" y="5348288"/>
            <a:ext cx="457200" cy="1587"/>
          </a:xfrm>
          <a:prstGeom prst="line">
            <a:avLst/>
          </a:prstGeom>
          <a:ln w="12700" cap="flat" cmpd="sng">
            <a:solidFill>
              <a:schemeClr val="tx1"/>
            </a:solidFill>
            <a:prstDash val="solid"/>
            <a:round/>
            <a:headEnd type="none" w="med" len="med"/>
            <a:tailEnd type="triangle" w="med" len="med"/>
          </a:ln>
        </p:spPr>
      </p:sp>
      <p:sp>
        <p:nvSpPr>
          <p:cNvPr id="198728" name="Line 46"/>
          <p:cNvSpPr/>
          <p:nvPr/>
        </p:nvSpPr>
        <p:spPr>
          <a:xfrm>
            <a:off x="4067175" y="5348288"/>
            <a:ext cx="287338" cy="1587"/>
          </a:xfrm>
          <a:prstGeom prst="line">
            <a:avLst/>
          </a:prstGeom>
          <a:ln w="12700" cap="flat" cmpd="sng">
            <a:solidFill>
              <a:schemeClr val="tx1"/>
            </a:solidFill>
            <a:prstDash val="solid"/>
            <a:round/>
            <a:headEnd type="none" w="med" len="med"/>
            <a:tailEnd type="triangle" w="med" len="med"/>
          </a:ln>
        </p:spPr>
      </p:sp>
      <p:sp>
        <p:nvSpPr>
          <p:cNvPr id="198729" name="Line 47"/>
          <p:cNvSpPr/>
          <p:nvPr/>
        </p:nvSpPr>
        <p:spPr>
          <a:xfrm>
            <a:off x="1385888" y="5348288"/>
            <a:ext cx="457200" cy="1587"/>
          </a:xfrm>
          <a:prstGeom prst="line">
            <a:avLst/>
          </a:prstGeom>
          <a:ln w="12700" cap="flat" cmpd="sng">
            <a:solidFill>
              <a:schemeClr val="tx1"/>
            </a:solidFill>
            <a:prstDash val="solid"/>
            <a:round/>
            <a:headEnd type="triangle" w="med" len="med"/>
            <a:tailEnd type="none" w="med" len="med"/>
          </a:ln>
        </p:spPr>
      </p:sp>
      <p:sp>
        <p:nvSpPr>
          <p:cNvPr id="198730" name="Line 48"/>
          <p:cNvSpPr/>
          <p:nvPr/>
        </p:nvSpPr>
        <p:spPr>
          <a:xfrm>
            <a:off x="3214688" y="5348288"/>
            <a:ext cx="276225" cy="1587"/>
          </a:xfrm>
          <a:prstGeom prst="line">
            <a:avLst/>
          </a:prstGeom>
          <a:ln w="12700" cap="flat" cmpd="sng">
            <a:solidFill>
              <a:schemeClr val="tx1"/>
            </a:solidFill>
            <a:prstDash val="solid"/>
            <a:round/>
            <a:headEnd type="triangle" w="med" len="med"/>
            <a:tailEnd type="none" w="med" len="med"/>
          </a:ln>
        </p:spPr>
      </p:sp>
      <p:sp>
        <p:nvSpPr>
          <p:cNvPr id="198731" name="Rectangle 111"/>
          <p:cNvSpPr/>
          <p:nvPr/>
        </p:nvSpPr>
        <p:spPr>
          <a:xfrm>
            <a:off x="7667625" y="2468563"/>
            <a:ext cx="574675" cy="396875"/>
          </a:xfrm>
          <a:prstGeom prst="rect">
            <a:avLst/>
          </a:prstGeom>
          <a:noFill/>
          <a:ln w="28575">
            <a:noFill/>
          </a:ln>
        </p:spPr>
        <p:txBody>
          <a:bodyPr anchor="t" anchorCtr="0">
            <a:spAutoFit/>
          </a:bodyPr>
          <a:lstStyle/>
          <a:p>
            <a:pPr>
              <a:buClrTx/>
              <a:buFontTx/>
            </a:pPr>
            <a:r>
              <a:rPr lang="zh-CN" altLang="en-US" sz="2000" b="1" dirty="0">
                <a:solidFill>
                  <a:srgbClr val="FFFFFF"/>
                </a:solidFill>
                <a:latin typeface="Times New Roman" panose="02020603050405020304" pitchFamily="18" charset="0"/>
              </a:rPr>
              <a:t>块</a:t>
            </a:r>
            <a:r>
              <a:rPr lang="en-US" altLang="zh-CN" sz="2000" b="1" dirty="0">
                <a:solidFill>
                  <a:srgbClr val="FFFFFF"/>
                </a:solidFill>
                <a:latin typeface="Times New Roman" panose="02020603050405020304" pitchFamily="18" charset="0"/>
              </a:rPr>
              <a:t>0</a:t>
            </a:r>
          </a:p>
        </p:txBody>
      </p:sp>
      <p:sp>
        <p:nvSpPr>
          <p:cNvPr id="198732" name="Rectangle 112"/>
          <p:cNvSpPr/>
          <p:nvPr/>
        </p:nvSpPr>
        <p:spPr>
          <a:xfrm>
            <a:off x="7667625" y="2971800"/>
            <a:ext cx="574675" cy="396875"/>
          </a:xfrm>
          <a:prstGeom prst="rect">
            <a:avLst/>
          </a:prstGeom>
          <a:noFill/>
          <a:ln w="28575">
            <a:noFill/>
          </a:ln>
        </p:spPr>
        <p:txBody>
          <a:bodyPr anchor="t" anchorCtr="0">
            <a:spAutoFit/>
          </a:bodyPr>
          <a:lstStyle/>
          <a:p>
            <a:pPr>
              <a:buClrTx/>
              <a:buFontTx/>
            </a:pPr>
            <a:r>
              <a:rPr lang="zh-CN" altLang="en-US" sz="2000" b="1" dirty="0">
                <a:solidFill>
                  <a:srgbClr val="FFFFFF"/>
                </a:solidFill>
                <a:latin typeface="Times New Roman" panose="02020603050405020304" pitchFamily="18" charset="0"/>
              </a:rPr>
              <a:t>块</a:t>
            </a:r>
            <a:r>
              <a:rPr lang="en-US" altLang="zh-CN" sz="2000" b="1" dirty="0">
                <a:solidFill>
                  <a:srgbClr val="FFFFFF"/>
                </a:solidFill>
                <a:latin typeface="Times New Roman" panose="02020603050405020304" pitchFamily="18" charset="0"/>
              </a:rPr>
              <a:t>1</a:t>
            </a:r>
          </a:p>
        </p:txBody>
      </p:sp>
      <p:sp>
        <p:nvSpPr>
          <p:cNvPr id="198733" name="Rectangle 113"/>
          <p:cNvSpPr/>
          <p:nvPr/>
        </p:nvSpPr>
        <p:spPr>
          <a:xfrm>
            <a:off x="7667625" y="4556125"/>
            <a:ext cx="1225550" cy="396875"/>
          </a:xfrm>
          <a:prstGeom prst="rect">
            <a:avLst/>
          </a:prstGeom>
          <a:noFill/>
          <a:ln w="28575">
            <a:noFill/>
          </a:ln>
        </p:spPr>
        <p:txBody>
          <a:bodyPr anchor="t" anchorCtr="0">
            <a:spAutoFit/>
          </a:bodyPr>
          <a:lstStyle/>
          <a:p>
            <a:pPr>
              <a:buClrTx/>
              <a:buFontTx/>
            </a:pPr>
            <a:r>
              <a:rPr lang="zh-CN" altLang="en-US" sz="2000" b="1" dirty="0">
                <a:solidFill>
                  <a:srgbClr val="FFFFFF"/>
                </a:solidFill>
                <a:latin typeface="Times New Roman" panose="02020603050405020304" pitchFamily="18" charset="0"/>
              </a:rPr>
              <a:t>块</a:t>
            </a:r>
            <a:r>
              <a:rPr lang="en-US" altLang="zh-CN" sz="2000" b="1" dirty="0">
                <a:solidFill>
                  <a:srgbClr val="FFFFFF"/>
                </a:solidFill>
                <a:latin typeface="Times New Roman" panose="02020603050405020304" pitchFamily="18" charset="0"/>
              </a:rPr>
              <a:t>2</a:t>
            </a:r>
            <a:r>
              <a:rPr lang="en-US" altLang="zh-CN" sz="2000" b="1" baseline="30000" dirty="0">
                <a:solidFill>
                  <a:srgbClr val="FFFFFF"/>
                </a:solidFill>
                <a:latin typeface="Times New Roman" panose="02020603050405020304" pitchFamily="18" charset="0"/>
              </a:rPr>
              <a:t>m</a:t>
            </a:r>
            <a:r>
              <a:rPr lang="zh-CN" altLang="en-US" sz="2000" b="1" dirty="0">
                <a:solidFill>
                  <a:srgbClr val="FFFFFF"/>
                </a:solidFill>
                <a:latin typeface="Times New Roman" panose="02020603050405020304" pitchFamily="18" charset="0"/>
              </a:rPr>
              <a:t>－</a:t>
            </a:r>
            <a:r>
              <a:rPr lang="en-US" altLang="zh-CN" sz="2000" b="1" dirty="0">
                <a:solidFill>
                  <a:srgbClr val="FFFFFF"/>
                </a:solidFill>
                <a:latin typeface="Times New Roman" panose="02020603050405020304" pitchFamily="18" charset="0"/>
              </a:rPr>
              <a:t>1</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0D39476-DACB-47EB-80FA-BEA8D0DBA6DF}"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76</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p:cNvSpPr>
          <p:nvPr>
            <p:ph type="title"/>
          </p:nvPr>
        </p:nvSpPr>
        <p:spPr>
          <a:xfrm>
            <a:off x="381000" y="381000"/>
            <a:ext cx="8001000" cy="671513"/>
          </a:xfrm>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直接映像中的地址变换</a:t>
            </a:r>
          </a:p>
        </p:txBody>
      </p:sp>
      <p:sp>
        <p:nvSpPr>
          <p:cNvPr id="199682" name="Rectangle 5"/>
          <p:cNvSpPr>
            <a:spLocks noGrp="1"/>
          </p:cNvSpPr>
          <p:nvPr>
            <p:ph idx="1"/>
          </p:nvPr>
        </p:nvSpPr>
        <p:spPr>
          <a:xfrm>
            <a:off x="3203575" y="1052513"/>
            <a:ext cx="4321175" cy="360362"/>
          </a:xfrm>
        </p:spPr>
        <p:txBody>
          <a:bodyPr vert="horz" wrap="square" lIns="91440" tIns="45720" rIns="91440" bIns="45720" anchor="t" anchorCtr="0"/>
          <a:lstStyle/>
          <a:p>
            <a:pPr eaLnBrk="1" hangingPunct="1">
              <a:buSzPct val="70000"/>
              <a:buFontTx/>
              <a:buNone/>
            </a:pPr>
            <a:r>
              <a:rPr kumimoji="1" lang="en-US" altLang="zh-CN" sz="2400" kern="1200" dirty="0">
                <a:solidFill>
                  <a:srgbClr val="FFFF00"/>
                </a:solidFill>
                <a:latin typeface="微软雅黑" panose="020B0503020204020204" pitchFamily="34" charset="-122"/>
                <a:ea typeface="微软雅黑" panose="020B0503020204020204" pitchFamily="34" charset="-122"/>
                <a:cs typeface="+mn-cs"/>
              </a:rPr>
              <a:t>   </a:t>
            </a:r>
            <a:r>
              <a:rPr kumimoji="1" lang="en-US" altLang="zh-CN" sz="2400" kern="1200" dirty="0">
                <a:solidFill>
                  <a:srgbClr val="7030A0"/>
                </a:solidFill>
                <a:latin typeface="微软雅黑" panose="020B0503020204020204" pitchFamily="34" charset="-122"/>
                <a:ea typeface="微软雅黑" panose="020B0503020204020204" pitchFamily="34" charset="-122"/>
                <a:cs typeface="+mn-cs"/>
              </a:rPr>
              <a:t>6bits      8bits      6bits</a:t>
            </a:r>
            <a:endParaRPr kumimoji="1" lang="zh-CN" altLang="zh-CN" sz="2400" kern="1200" dirty="0">
              <a:solidFill>
                <a:srgbClr val="7030A0"/>
              </a:solidFill>
              <a:latin typeface="微软雅黑" panose="020B0503020204020204" pitchFamily="34" charset="-122"/>
              <a:ea typeface="微软雅黑" panose="020B0503020204020204" pitchFamily="34" charset="-122"/>
              <a:cs typeface="+mn-cs"/>
            </a:endParaRPr>
          </a:p>
        </p:txBody>
      </p:sp>
      <p:pic>
        <p:nvPicPr>
          <p:cNvPr id="199683" name="Picture 6"/>
          <p:cNvPicPr>
            <a:picLocks noChangeAspect="1"/>
          </p:cNvPicPr>
          <p:nvPr/>
        </p:nvPicPr>
        <p:blipFill>
          <a:blip r:embed="rId2"/>
          <a:stretch>
            <a:fillRect/>
          </a:stretch>
        </p:blipFill>
        <p:spPr>
          <a:xfrm>
            <a:off x="827088" y="1484313"/>
            <a:ext cx="7716837" cy="5056187"/>
          </a:xfrm>
          <a:prstGeom prst="rect">
            <a:avLst/>
          </a:prstGeom>
          <a:noFill/>
          <a:ln w="28575">
            <a:noFill/>
          </a:ln>
        </p:spPr>
      </p:pic>
      <p:sp>
        <p:nvSpPr>
          <p:cNvPr id="199684" name="Rectangle 5"/>
          <p:cNvSpPr txBox="1"/>
          <p:nvPr/>
        </p:nvSpPr>
        <p:spPr>
          <a:xfrm>
            <a:off x="4932363" y="3357563"/>
            <a:ext cx="2160587" cy="358775"/>
          </a:xfrm>
          <a:prstGeom prst="rect">
            <a:avLst/>
          </a:prstGeom>
          <a:noFill/>
          <a:ln w="9525">
            <a:noFill/>
          </a:ln>
        </p:spPr>
        <p:txBody>
          <a:bodyPr anchor="t" anchorCtr="0"/>
          <a:lstStyle/>
          <a:p>
            <a:pPr marL="342900" indent="-342900" eaLnBrk="0" hangingPunct="0">
              <a:spcBef>
                <a:spcPct val="20000"/>
              </a:spcBef>
              <a:buClr>
                <a:schemeClr val="accent1"/>
              </a:buClr>
              <a:buFontTx/>
            </a:pPr>
            <a:r>
              <a:rPr lang="en-US" altLang="zh-CN" sz="1600" dirty="0">
                <a:solidFill>
                  <a:schemeClr val="bg1"/>
                </a:solidFill>
                <a:latin typeface="Arial" panose="020B0604020202020204" pitchFamily="34" charset="0"/>
              </a:rPr>
              <a:t>8bits             6bits</a:t>
            </a:r>
            <a:endParaRPr lang="zh-CN" altLang="zh-CN" sz="1600" dirty="0">
              <a:solidFill>
                <a:schemeClr val="bg1"/>
              </a:solidFill>
              <a:latin typeface="Arial" panose="020B0604020202020204" pitchFamily="34" charset="0"/>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EE278FC-2488-404B-9AB3-5F2C3A7EC40B}"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77</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文本框 2"/>
          <p:cNvSpPr txBox="1"/>
          <p:nvPr/>
        </p:nvSpPr>
        <p:spPr>
          <a:xfrm>
            <a:off x="127635" y="980440"/>
            <a:ext cx="3075940" cy="1388745"/>
          </a:xfrm>
          <a:prstGeom prst="rect">
            <a:avLst/>
          </a:prstGeom>
          <a:noFill/>
        </p:spPr>
        <p:txBody>
          <a:bodyPr wrap="square" rtlCol="0" anchor="t">
            <a:noAutofit/>
          </a:bodyPr>
          <a:lstStyle/>
          <a:p>
            <a:pPr eaLnBrk="1" hangingPunct="1">
              <a:buSzPct val="70000"/>
            </a:pPr>
            <a:r>
              <a:rPr kumimoji="1" lang="zh-CN" altLang="en-US" sz="1400" dirty="0">
                <a:latin typeface="微软雅黑" panose="020B0503020204020204" pitchFamily="34" charset="-122"/>
                <a:ea typeface="微软雅黑" panose="020B0503020204020204" pitchFamily="34" charset="-122"/>
                <a:sym typeface="+mn-ea"/>
              </a:rPr>
              <a:t>例：</a:t>
            </a:r>
            <a:endParaRPr kumimoji="1" lang="en-US" altLang="zh-CN" sz="1400" kern="1200" dirty="0">
              <a:latin typeface="微软雅黑" panose="020B0503020204020204" pitchFamily="34" charset="-122"/>
              <a:ea typeface="微软雅黑" panose="020B0503020204020204" pitchFamily="34" charset="-122"/>
              <a:cs typeface="+mn-cs"/>
            </a:endParaRPr>
          </a:p>
          <a:p>
            <a:pPr eaLnBrk="1" hangingPunct="1">
              <a:buSzPct val="70000"/>
            </a:pPr>
            <a:r>
              <a:rPr kumimoji="1" lang="en-US" altLang="zh-CN" sz="1400" dirty="0">
                <a:latin typeface="微软雅黑" panose="020B0503020204020204" pitchFamily="34" charset="-122"/>
                <a:ea typeface="微软雅黑" panose="020B0503020204020204" pitchFamily="34" charset="-122"/>
                <a:sym typeface="+mn-ea"/>
              </a:rPr>
              <a:t>  </a:t>
            </a:r>
            <a:r>
              <a:rPr kumimoji="1" lang="zh-CN" altLang="en-US" sz="1400" dirty="0">
                <a:latin typeface="微软雅黑" panose="020B0503020204020204" pitchFamily="34" charset="-122"/>
                <a:ea typeface="微软雅黑" panose="020B0503020204020204" pitchFamily="34" charset="-122"/>
                <a:sym typeface="+mn-ea"/>
              </a:rPr>
              <a:t>某机</a:t>
            </a:r>
            <a:r>
              <a:rPr kumimoji="1" lang="zh-CN" altLang="en-US" sz="1400" dirty="0">
                <a:solidFill>
                  <a:srgbClr val="7030A0"/>
                </a:solidFill>
                <a:latin typeface="微软雅黑" panose="020B0503020204020204" pitchFamily="34" charset="-122"/>
                <a:ea typeface="微软雅黑" panose="020B0503020204020204" pitchFamily="34" charset="-122"/>
                <a:sym typeface="+mn-ea"/>
              </a:rPr>
              <a:t>主存</a:t>
            </a:r>
            <a:r>
              <a:rPr kumimoji="1" lang="en-US" altLang="zh-CN" sz="1400" dirty="0">
                <a:solidFill>
                  <a:srgbClr val="7030A0"/>
                </a:solidFill>
                <a:latin typeface="微软雅黑" panose="020B0503020204020204" pitchFamily="34" charset="-122"/>
                <a:ea typeface="微软雅黑" panose="020B0503020204020204" pitchFamily="34" charset="-122"/>
                <a:sym typeface="+mn-ea"/>
              </a:rPr>
              <a:t>1MB</a:t>
            </a:r>
            <a:r>
              <a:rPr kumimoji="1" lang="zh-CN" altLang="en-US" sz="1400" dirty="0">
                <a:solidFill>
                  <a:srgbClr val="7030A0"/>
                </a:solidFill>
                <a:latin typeface="微软雅黑" panose="020B0503020204020204" pitchFamily="34" charset="-122"/>
                <a:ea typeface="微软雅黑" panose="020B0503020204020204" pitchFamily="34" charset="-122"/>
                <a:sym typeface="+mn-ea"/>
              </a:rPr>
              <a:t>，有</a:t>
            </a:r>
            <a:r>
              <a:rPr kumimoji="1" lang="en-US" altLang="zh-CN" sz="1400" dirty="0">
                <a:solidFill>
                  <a:srgbClr val="7030A0"/>
                </a:solidFill>
                <a:latin typeface="微软雅黑" panose="020B0503020204020204" pitchFamily="34" charset="-122"/>
                <a:ea typeface="微软雅黑" panose="020B0503020204020204" pitchFamily="34" charset="-122"/>
                <a:sym typeface="+mn-ea"/>
              </a:rPr>
              <a:t>16384</a:t>
            </a:r>
            <a:r>
              <a:rPr kumimoji="1" lang="zh-CN" altLang="en-US" sz="1400" dirty="0">
                <a:solidFill>
                  <a:srgbClr val="7030A0"/>
                </a:solidFill>
                <a:latin typeface="微软雅黑" panose="020B0503020204020204" pitchFamily="34" charset="-122"/>
                <a:ea typeface="微软雅黑" panose="020B0503020204020204" pitchFamily="34" charset="-122"/>
                <a:sym typeface="+mn-ea"/>
              </a:rPr>
              <a:t>块，每块</a:t>
            </a:r>
            <a:r>
              <a:rPr kumimoji="1" lang="en-US" altLang="zh-CN" sz="1400" dirty="0">
                <a:solidFill>
                  <a:srgbClr val="7030A0"/>
                </a:solidFill>
                <a:latin typeface="微软雅黑" panose="020B0503020204020204" pitchFamily="34" charset="-122"/>
                <a:ea typeface="微软雅黑" panose="020B0503020204020204" pitchFamily="34" charset="-122"/>
                <a:sym typeface="+mn-ea"/>
              </a:rPr>
              <a:t>64B</a:t>
            </a:r>
            <a:endParaRPr kumimoji="1" lang="en-US" altLang="zh-CN" sz="1400" kern="1200" dirty="0">
              <a:solidFill>
                <a:srgbClr val="7030A0"/>
              </a:solidFill>
              <a:latin typeface="微软雅黑" panose="020B0503020204020204" pitchFamily="34" charset="-122"/>
              <a:ea typeface="微软雅黑" panose="020B0503020204020204" pitchFamily="34" charset="-122"/>
              <a:cs typeface="+mn-cs"/>
            </a:endParaRPr>
          </a:p>
          <a:p>
            <a:pPr eaLnBrk="1" hangingPunct="1">
              <a:buSzPct val="70000"/>
            </a:pPr>
            <a:r>
              <a:rPr kumimoji="1" lang="en-US" altLang="zh-CN" sz="1400" dirty="0">
                <a:solidFill>
                  <a:srgbClr val="7030A0"/>
                </a:solidFill>
                <a:latin typeface="微软雅黑" panose="020B0503020204020204" pitchFamily="34" charset="-122"/>
                <a:ea typeface="微软雅黑" panose="020B0503020204020204" pitchFamily="34" charset="-122"/>
                <a:sym typeface="+mn-ea"/>
              </a:rPr>
              <a:t> Cache </a:t>
            </a:r>
            <a:r>
              <a:rPr kumimoji="1" lang="zh-CN" altLang="en-US" sz="1400" dirty="0">
                <a:solidFill>
                  <a:srgbClr val="7030A0"/>
                </a:solidFill>
                <a:latin typeface="微软雅黑" panose="020B0503020204020204" pitchFamily="34" charset="-122"/>
                <a:ea typeface="微软雅黑" panose="020B0503020204020204" pitchFamily="34" charset="-122"/>
                <a:sym typeface="+mn-ea"/>
              </a:rPr>
              <a:t> </a:t>
            </a:r>
            <a:r>
              <a:rPr kumimoji="1" lang="en-US" altLang="zh-CN" sz="1400" dirty="0">
                <a:solidFill>
                  <a:srgbClr val="7030A0"/>
                </a:solidFill>
                <a:latin typeface="微软雅黑" panose="020B0503020204020204" pitchFamily="34" charset="-122"/>
                <a:ea typeface="微软雅黑" panose="020B0503020204020204" pitchFamily="34" charset="-122"/>
                <a:sym typeface="+mn-ea"/>
              </a:rPr>
              <a:t>16KB,  </a:t>
            </a:r>
            <a:r>
              <a:rPr kumimoji="1" lang="zh-CN" altLang="en-US" sz="1400" dirty="0">
                <a:solidFill>
                  <a:srgbClr val="7030A0"/>
                </a:solidFill>
                <a:latin typeface="微软雅黑" panose="020B0503020204020204" pitchFamily="34" charset="-122"/>
                <a:ea typeface="微软雅黑" panose="020B0503020204020204" pitchFamily="34" charset="-122"/>
                <a:sym typeface="+mn-ea"/>
              </a:rPr>
              <a:t>有</a:t>
            </a:r>
            <a:r>
              <a:rPr kumimoji="1" lang="en-US" altLang="zh-CN" sz="1400" dirty="0">
                <a:solidFill>
                  <a:srgbClr val="7030A0"/>
                </a:solidFill>
                <a:latin typeface="微软雅黑" panose="020B0503020204020204" pitchFamily="34" charset="-122"/>
                <a:ea typeface="微软雅黑" panose="020B0503020204020204" pitchFamily="34" charset="-122"/>
                <a:sym typeface="+mn-ea"/>
              </a:rPr>
              <a:t>256</a:t>
            </a:r>
            <a:r>
              <a:rPr kumimoji="1" lang="zh-CN" altLang="en-US" sz="1400" dirty="0">
                <a:solidFill>
                  <a:srgbClr val="7030A0"/>
                </a:solidFill>
                <a:latin typeface="微软雅黑" panose="020B0503020204020204" pitchFamily="34" charset="-122"/>
                <a:ea typeface="微软雅黑" panose="020B0503020204020204" pitchFamily="34" charset="-122"/>
                <a:sym typeface="+mn-ea"/>
              </a:rPr>
              <a:t>块，每块</a:t>
            </a:r>
            <a:r>
              <a:rPr kumimoji="1" lang="en-US" altLang="zh-CN" sz="1400" dirty="0">
                <a:solidFill>
                  <a:srgbClr val="7030A0"/>
                </a:solidFill>
                <a:latin typeface="微软雅黑" panose="020B0503020204020204" pitchFamily="34" charset="-122"/>
                <a:ea typeface="微软雅黑" panose="020B0503020204020204" pitchFamily="34" charset="-122"/>
                <a:sym typeface="+mn-ea"/>
              </a:rPr>
              <a:t>64B</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p:cNvSpPr>
          <p:nvPr>
            <p:ph idx="1"/>
          </p:nvPr>
        </p:nvSpPr>
        <p:spPr>
          <a:xfrm>
            <a:off x="457200" y="533400"/>
            <a:ext cx="8147050" cy="2895600"/>
          </a:xfrm>
        </p:spPr>
        <p:txBody>
          <a:bodyPr vert="horz" wrap="square" lIns="91440" tIns="45720" rIns="91440" bIns="45720" anchor="t" anchorCtr="0"/>
          <a:lstStyle/>
          <a:p>
            <a:pPr algn="just"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访存时，以主存块号为地址定位到标识</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的相应位置，再将主存地址中的区号与标识</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的相应单元中存放的区号进行比较。如果相等，表示</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命中，将主存块号和块内偏移量变换为</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块号和块内偏移量，即可在</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中访问所需的单元。</a:t>
            </a:r>
          </a:p>
          <a:p>
            <a:pPr algn="just" eaLnBrk="1" hangingPunct="1">
              <a:lnSpc>
                <a:spcPct val="90000"/>
              </a:lnSpc>
              <a:buSzPct val="70000"/>
            </a:pPr>
            <a:endParaRPr kumimoji="1" lang="en-US" altLang="zh-CN" sz="2400" kern="1200" dirty="0">
              <a:latin typeface="微软雅黑" panose="020B0503020204020204" pitchFamily="34" charset="-122"/>
              <a:ea typeface="微软雅黑" panose="020B0503020204020204" pitchFamily="34" charset="-122"/>
              <a:cs typeface="+mn-cs"/>
            </a:endParaRPr>
          </a:p>
        </p:txBody>
      </p:sp>
      <p:sp>
        <p:nvSpPr>
          <p:cNvPr id="156675" name="Rectangle 3"/>
          <p:cNvSpPr/>
          <p:nvPr/>
        </p:nvSpPr>
        <p:spPr>
          <a:xfrm>
            <a:off x="395288" y="3933825"/>
            <a:ext cx="8229600" cy="2090738"/>
          </a:xfrm>
          <a:prstGeom prst="rect">
            <a:avLst/>
          </a:prstGeom>
          <a:noFill/>
          <a:ln w="9525">
            <a:noFill/>
          </a:ln>
        </p:spPr>
        <p:txBody>
          <a:bodyPr anchor="t" anchorCtr="0"/>
          <a:lstStyle/>
          <a:p>
            <a:pPr marL="342900" indent="-342900" algn="just">
              <a:spcBef>
                <a:spcPct val="20000"/>
              </a:spcBef>
              <a:buClr>
                <a:schemeClr val="accent1"/>
              </a:buClr>
              <a:buFontTx/>
              <a:buChar char="•"/>
            </a:pPr>
            <a:r>
              <a:rPr lang="zh-CN" altLang="en-US" sz="2800" dirty="0">
                <a:latin typeface="微软雅黑" panose="020B0503020204020204" pitchFamily="34" charset="-122"/>
                <a:ea typeface="微软雅黑" panose="020B0503020204020204" pitchFamily="34" charset="-122"/>
              </a:rPr>
              <a:t>在直接映像方式中，</a:t>
            </a:r>
            <a:r>
              <a:rPr lang="zh-CN" altLang="en-US" sz="2800" dirty="0">
                <a:solidFill>
                  <a:srgbClr val="7030A0"/>
                </a:solidFill>
                <a:latin typeface="微软雅黑" panose="020B0503020204020204" pitchFamily="34" charset="-122"/>
                <a:ea typeface="微软雅黑" panose="020B0503020204020204" pitchFamily="34" charset="-122"/>
              </a:rPr>
              <a:t>标识（</a:t>
            </a:r>
            <a:r>
              <a:rPr lang="en-US" altLang="zh-CN" sz="2800" dirty="0">
                <a:solidFill>
                  <a:srgbClr val="7030A0"/>
                </a:solidFill>
                <a:latin typeface="微软雅黑" panose="020B0503020204020204" pitchFamily="34" charset="-122"/>
                <a:ea typeface="微软雅黑" panose="020B0503020204020204" pitchFamily="34" charset="-122"/>
              </a:rPr>
              <a:t>tag</a:t>
            </a:r>
            <a:r>
              <a:rPr lang="zh-CN" altLang="en-US" sz="2800" dirty="0">
                <a:solidFill>
                  <a:srgbClr val="7030A0"/>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也称为区号。区内块号和块内偏移量也可合称为</a:t>
            </a:r>
            <a:r>
              <a:rPr lang="zh-CN" altLang="en-US" sz="2800" dirty="0">
                <a:solidFill>
                  <a:srgbClr val="7030A0"/>
                </a:solidFill>
                <a:latin typeface="微软雅黑" panose="020B0503020204020204" pitchFamily="34" charset="-122"/>
                <a:ea typeface="微软雅黑" panose="020B0503020204020204" pitchFamily="34" charset="-122"/>
              </a:rPr>
              <a:t>索引（</a:t>
            </a:r>
            <a:r>
              <a:rPr lang="en-US" altLang="zh-CN" sz="2800" dirty="0">
                <a:solidFill>
                  <a:srgbClr val="7030A0"/>
                </a:solidFill>
                <a:latin typeface="微软雅黑" panose="020B0503020204020204" pitchFamily="34" charset="-122"/>
                <a:ea typeface="微软雅黑" panose="020B0503020204020204" pitchFamily="34" charset="-122"/>
              </a:rPr>
              <a:t>index</a:t>
            </a:r>
            <a:r>
              <a:rPr lang="zh-CN" altLang="en-US" sz="2800" dirty="0">
                <a:solidFill>
                  <a:srgbClr val="7030A0"/>
                </a:solidFill>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A539C93-ADC8-4CBE-AA3F-3E6AE4C98262}"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78</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p:cNvSpPr>
          <p:nvPr>
            <p:ph type="title"/>
          </p:nvPr>
        </p:nvSpPr>
        <p:spPr>
          <a:xfrm>
            <a:off x="381000" y="381000"/>
            <a:ext cx="8001000" cy="455613"/>
          </a:xfrm>
        </p:spPr>
        <p:txBody>
          <a:bodyPr vert="horz" wrap="square" lIns="91440" tIns="45720" rIns="91440" bIns="45720" anchor="ctr" anchorCtr="0"/>
          <a:lstStyle/>
          <a:p>
            <a:pPr eaLnBrk="1" hangingPunct="1"/>
            <a:r>
              <a:rPr kumimoji="1" lang="en-US" altLang="zh-CN" sz="3200" kern="1200" dirty="0">
                <a:latin typeface="微软雅黑" panose="020B0503020204020204" pitchFamily="34" charset="-122"/>
                <a:ea typeface="微软雅黑" panose="020B0503020204020204" pitchFamily="34" charset="-122"/>
                <a:cs typeface="+mj-cs"/>
              </a:rPr>
              <a:t>Cache</a:t>
            </a:r>
            <a:r>
              <a:rPr kumimoji="1" lang="zh-CN" altLang="en-US" sz="3200" kern="1200" dirty="0">
                <a:latin typeface="微软雅黑" panose="020B0503020204020204" pitchFamily="34" charset="-122"/>
                <a:ea typeface="微软雅黑" panose="020B0503020204020204" pitchFamily="34" charset="-122"/>
                <a:cs typeface="+mj-cs"/>
              </a:rPr>
              <a:t>块（行）的主要内容</a:t>
            </a:r>
          </a:p>
        </p:txBody>
      </p:sp>
      <p:graphicFrame>
        <p:nvGraphicFramePr>
          <p:cNvPr id="368732" name="Group 92"/>
          <p:cNvGraphicFramePr>
            <a:graphicFrameLocks noGrp="1"/>
          </p:cNvGraphicFramePr>
          <p:nvPr/>
        </p:nvGraphicFramePr>
        <p:xfrm>
          <a:off x="2532063" y="1947863"/>
          <a:ext cx="6000750" cy="3667169"/>
        </p:xfrm>
        <a:graphic>
          <a:graphicData uri="http://schemas.openxmlformats.org/drawingml/2006/table">
            <a:tbl>
              <a:tblPr/>
              <a:tblGrid>
                <a:gridCol w="1512887">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69950">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tblGrid>
              <a:tr h="89606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标记</a:t>
                      </a:r>
                    </a:p>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(tag)</a:t>
                      </a:r>
                    </a:p>
                  </a:txBody>
                  <a:tcPr marT="45702" marB="45702"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有效位</a:t>
                      </a:r>
                    </a:p>
                  </a:txBody>
                  <a:tcPr marT="45702" marB="45702"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数据块</a:t>
                      </a:r>
                    </a:p>
                  </a:txBody>
                  <a:tcPr marT="45702" marB="45702" horzOverflow="overflow">
                    <a:lnL w="12700" cap="flat" cmpd="sng" algn="ctr">
                      <a:solidFill>
                        <a:srgbClr val="000099"/>
                      </a:solidFill>
                      <a:prstDash val="solid"/>
                      <a:round/>
                      <a:headEnd type="none" w="med" len="med"/>
                      <a:tailEnd type="none" w="med" len="med"/>
                    </a:lnL>
                    <a:lnR w="12700" cap="flat" cmpd="sng" algn="ctr">
                      <a:solidFill>
                        <a:srgbClr val="000099"/>
                      </a:solidFill>
                      <a:prstDash val="solid"/>
                      <a:round/>
                      <a:headEnd type="none" w="med" len="med"/>
                      <a:tailEnd type="none" w="med" len="med"/>
                    </a:lnR>
                    <a:lnT w="12700" cap="flat" cmpd="sng" algn="ctr">
                      <a:solidFill>
                        <a:srgbClr val="000099"/>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70099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若干位</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marT="45702" marB="4570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1"/>
                  </a:ext>
                </a:extLst>
              </a:tr>
              <a:tr h="70099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若干位</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marT="45702" marB="4570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2"/>
                  </a:ext>
                </a:extLst>
              </a:tr>
              <a:tr h="668081">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02" marB="45702"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dirty="0">
                          <a:ln>
                            <a:noFill/>
                          </a:ln>
                          <a:solidFill>
                            <a:schemeClr val="tx1"/>
                          </a:solidFill>
                          <a:effectLst/>
                          <a:latin typeface="Times New Roman" panose="02020603050405020304"/>
                          <a:ea typeface="宋体" panose="02010600030101010101" pitchFamily="2" charset="-122"/>
                        </a:rPr>
                        <a:t>……</a:t>
                      </a:r>
                      <a:endParaRPr kumimoji="1" lang="en-US" altLang="zh-CN" sz="28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02" marB="45702"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7030A0"/>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r h="700994">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若干位</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marT="45702" marB="45702"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81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030A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存储单元</a:t>
                      </a:r>
                    </a:p>
                  </a:txBody>
                  <a:tcPr marT="45702" marB="45702" horzOverflow="overflow">
                    <a:lnL w="31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4"/>
                  </a:ext>
                </a:extLst>
              </a:tr>
            </a:tbl>
          </a:graphicData>
        </a:graphic>
      </p:graphicFrame>
      <p:sp>
        <p:nvSpPr>
          <p:cNvPr id="201776" name="Rectangle 50"/>
          <p:cNvSpPr/>
          <p:nvPr/>
        </p:nvSpPr>
        <p:spPr>
          <a:xfrm>
            <a:off x="395288" y="2852738"/>
            <a:ext cx="1754187" cy="822325"/>
          </a:xfrm>
          <a:prstGeom prst="rect">
            <a:avLst/>
          </a:prstGeom>
          <a:noFill/>
          <a:ln w="9525">
            <a:noFill/>
          </a:ln>
        </p:spPr>
        <p:txBody>
          <a:bodyPr anchor="t" anchorCtr="0">
            <a:spAutoFit/>
          </a:bodyPr>
          <a:lstStyle/>
          <a:p>
            <a:pPr>
              <a:spcBef>
                <a:spcPct val="20000"/>
              </a:spcBef>
              <a:buClr>
                <a:schemeClr val="tx1"/>
              </a:buClr>
              <a:buFont typeface="Wingdings" panose="05000000000000000000" pitchFamily="2" charset="2"/>
            </a:pPr>
            <a:r>
              <a:rPr lang="en-US" altLang="zh-CN" b="1" dirty="0">
                <a:latin typeface="Times New Roman" panose="02020603050405020304" pitchFamily="18" charset="0"/>
                <a:ea typeface="楷体_GB2312" pitchFamily="49" charset="-122"/>
              </a:rPr>
              <a:t>Cache</a:t>
            </a:r>
            <a:r>
              <a:rPr lang="zh-CN" altLang="en-US" b="1" dirty="0">
                <a:latin typeface="Times New Roman" panose="02020603050405020304" pitchFamily="18" charset="0"/>
                <a:ea typeface="楷体_GB2312" pitchFamily="49" charset="-122"/>
              </a:rPr>
              <a:t>块</a:t>
            </a:r>
            <a:r>
              <a:rPr lang="en-US" altLang="zh-CN" b="1" dirty="0">
                <a:latin typeface="Times New Roman" panose="02020603050405020304" pitchFamily="18" charset="0"/>
                <a:ea typeface="楷体_GB2312" pitchFamily="49" charset="-122"/>
              </a:rPr>
              <a:t>( Cache</a:t>
            </a:r>
            <a:r>
              <a:rPr lang="zh-CN" altLang="en-US" b="1" dirty="0">
                <a:latin typeface="Times New Roman" panose="02020603050405020304" pitchFamily="18" charset="0"/>
                <a:ea typeface="楷体_GB2312" pitchFamily="49" charset="-122"/>
              </a:rPr>
              <a:t>行</a:t>
            </a:r>
            <a:r>
              <a:rPr lang="en-US" altLang="zh-CN" b="1" dirty="0">
                <a:latin typeface="Times New Roman" panose="02020603050405020304" pitchFamily="18" charset="0"/>
                <a:ea typeface="楷体_GB2312" pitchFamily="49" charset="-122"/>
              </a:rPr>
              <a:t>)</a:t>
            </a:r>
          </a:p>
        </p:txBody>
      </p:sp>
      <p:sp>
        <p:nvSpPr>
          <p:cNvPr id="201777" name="Rectangle 51"/>
          <p:cNvSpPr/>
          <p:nvPr/>
        </p:nvSpPr>
        <p:spPr>
          <a:xfrm>
            <a:off x="3036888" y="1371600"/>
            <a:ext cx="1609725" cy="457200"/>
          </a:xfrm>
          <a:prstGeom prst="rect">
            <a:avLst/>
          </a:prstGeom>
          <a:noFill/>
          <a:ln w="9525">
            <a:noFill/>
          </a:ln>
        </p:spPr>
        <p:txBody>
          <a:bodyPr wrap="none" anchor="t" anchorCtr="0">
            <a:spAutoFit/>
          </a:bodyPr>
          <a:lstStyle/>
          <a:p>
            <a:pPr marL="342900" indent="-342900">
              <a:spcBef>
                <a:spcPct val="20000"/>
              </a:spcBef>
              <a:buClr>
                <a:schemeClr val="tx1"/>
              </a:buClr>
              <a:buFont typeface="Wingdings" panose="05000000000000000000" pitchFamily="2" charset="2"/>
            </a:pPr>
            <a:r>
              <a:rPr lang="zh-CN" altLang="en-US" b="1" dirty="0">
                <a:latin typeface="Times New Roman" panose="02020603050405020304" pitchFamily="18" charset="0"/>
                <a:ea typeface="楷体_GB2312" pitchFamily="49" charset="-122"/>
              </a:rPr>
              <a:t>标识</a:t>
            </a:r>
            <a:r>
              <a:rPr lang="en-US" altLang="zh-CN" b="1" dirty="0">
                <a:latin typeface="Times New Roman" panose="02020603050405020304" pitchFamily="18" charset="0"/>
                <a:ea typeface="楷体_GB2312" pitchFamily="49" charset="-122"/>
              </a:rPr>
              <a:t>Cache</a:t>
            </a:r>
          </a:p>
        </p:txBody>
      </p:sp>
      <p:sp>
        <p:nvSpPr>
          <p:cNvPr id="201778" name="Rectangle 52"/>
          <p:cNvSpPr/>
          <p:nvPr/>
        </p:nvSpPr>
        <p:spPr>
          <a:xfrm>
            <a:off x="5988050" y="1371600"/>
            <a:ext cx="1609725" cy="457200"/>
          </a:xfrm>
          <a:prstGeom prst="rect">
            <a:avLst/>
          </a:prstGeom>
          <a:noFill/>
          <a:ln w="9525">
            <a:noFill/>
          </a:ln>
        </p:spPr>
        <p:txBody>
          <a:bodyPr wrap="none" anchor="t" anchorCtr="0">
            <a:spAutoFit/>
          </a:bodyPr>
          <a:lstStyle/>
          <a:p>
            <a:pPr marL="342900" indent="-342900">
              <a:spcBef>
                <a:spcPct val="20000"/>
              </a:spcBef>
              <a:buClr>
                <a:schemeClr val="tx1"/>
              </a:buClr>
              <a:buFont typeface="Wingdings" panose="05000000000000000000" pitchFamily="2" charset="2"/>
            </a:pPr>
            <a:r>
              <a:rPr lang="zh-CN" altLang="en-US" b="1" dirty="0">
                <a:latin typeface="Times New Roman" panose="02020603050405020304" pitchFamily="18" charset="0"/>
                <a:ea typeface="楷体_GB2312" pitchFamily="49" charset="-122"/>
              </a:rPr>
              <a:t>数据</a:t>
            </a:r>
            <a:r>
              <a:rPr lang="en-US" altLang="zh-CN" b="1" dirty="0">
                <a:latin typeface="Times New Roman" panose="02020603050405020304" pitchFamily="18" charset="0"/>
                <a:ea typeface="楷体_GB2312" pitchFamily="49" charset="-122"/>
              </a:rPr>
              <a:t>Cache</a:t>
            </a:r>
          </a:p>
        </p:txBody>
      </p:sp>
      <p:sp>
        <p:nvSpPr>
          <p:cNvPr id="201779" name="AutoShape 93"/>
          <p:cNvSpPr/>
          <p:nvPr/>
        </p:nvSpPr>
        <p:spPr>
          <a:xfrm>
            <a:off x="1979613" y="3141663"/>
            <a:ext cx="504825" cy="287337"/>
          </a:xfrm>
          <a:prstGeom prst="rightArrow">
            <a:avLst>
              <a:gd name="adj1" fmla="val 50000"/>
              <a:gd name="adj2" fmla="val 43898"/>
            </a:avLst>
          </a:prstGeom>
          <a:solidFill>
            <a:schemeClr val="tx2"/>
          </a:solidFill>
          <a:ln w="28575" cap="flat" cmpd="sng">
            <a:solidFill>
              <a:schemeClr val="tx1"/>
            </a:solidFill>
            <a:prstDash val="solid"/>
            <a:miter/>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DE8A680C-AEFF-46A2-844A-4A7C4C7DCF7F}"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vert="horz" wrap="square" lIns="91440" tIns="45720" rIns="91440" bIns="45720" anchor="ctr" anchorCtr="0"/>
          <a:lstStyle/>
          <a:p>
            <a:pPr eaLnBrk="1" hangingPunct="1"/>
            <a:r>
              <a:rPr kumimoji="1" lang="en-US" altLang="zh-CN" sz="4000" kern="1200" dirty="0">
                <a:latin typeface="Microsoft YaHei UI" panose="020B0503020204020204" pitchFamily="34" charset="-122"/>
                <a:ea typeface="Microsoft YaHei UI" panose="020B0503020204020204" pitchFamily="34" charset="-122"/>
                <a:cs typeface="+mj-cs"/>
              </a:rPr>
              <a:t>1. </a:t>
            </a:r>
            <a:r>
              <a:rPr kumimoji="1" lang="zh-CN" altLang="en-US" sz="4000" kern="1200" dirty="0">
                <a:latin typeface="Microsoft YaHei UI" panose="020B0503020204020204" pitchFamily="34" charset="-122"/>
                <a:ea typeface="Microsoft YaHei UI" panose="020B0503020204020204" pitchFamily="34" charset="-122"/>
                <a:cs typeface="+mj-cs"/>
              </a:rPr>
              <a:t>存储程序思想</a:t>
            </a:r>
          </a:p>
        </p:txBody>
      </p:sp>
      <p:sp>
        <p:nvSpPr>
          <p:cNvPr id="43011" name="Rectangle 3"/>
          <p:cNvSpPr>
            <a:spLocks noGrp="1"/>
          </p:cNvSpPr>
          <p:nvPr>
            <p:ph idx="1"/>
          </p:nvPr>
        </p:nvSpPr>
        <p:spPr/>
        <p:txBody>
          <a:bodyPr vert="horz" wrap="square" lIns="91440" tIns="45720" rIns="91440" bIns="45720" anchor="t" anchorCtr="0"/>
          <a:lstStyle/>
          <a:p>
            <a:pPr eaLnBrk="1" hangingPunct="1">
              <a:buSzPct val="70000"/>
            </a:pPr>
            <a:r>
              <a:rPr kumimoji="1" lang="zh-CN" altLang="en-US" kern="1200" dirty="0">
                <a:latin typeface="Microsoft YaHei UI" panose="020B0503020204020204" pitchFamily="34" charset="-122"/>
                <a:ea typeface="Microsoft YaHei UI" panose="020B0503020204020204" pitchFamily="34" charset="-122"/>
                <a:cs typeface="+mn-cs"/>
              </a:rPr>
              <a:t>冯</a:t>
            </a:r>
            <a:r>
              <a:rPr kumimoji="1" lang="en-US" altLang="zh-CN" kern="1200" dirty="0">
                <a:latin typeface="Microsoft YaHei UI" panose="020B0503020204020204" pitchFamily="34" charset="-122"/>
                <a:ea typeface="Microsoft YaHei UI" panose="020B0503020204020204" pitchFamily="34" charset="-122"/>
                <a:cs typeface="+mn-cs"/>
              </a:rPr>
              <a:t>·</a:t>
            </a:r>
            <a:r>
              <a:rPr kumimoji="1" lang="zh-CN" altLang="en-US" kern="1200" dirty="0">
                <a:latin typeface="Microsoft YaHei UI" panose="020B0503020204020204" pitchFamily="34" charset="-122"/>
                <a:ea typeface="Microsoft YaHei UI" panose="020B0503020204020204" pitchFamily="34" charset="-122"/>
                <a:cs typeface="+mn-cs"/>
              </a:rPr>
              <a:t>诺依曼思想的基本要点：</a:t>
            </a:r>
          </a:p>
          <a:p>
            <a:pPr eaLnBrk="1" hangingPunct="1">
              <a:buSzPct val="70000"/>
            </a:pPr>
            <a:r>
              <a:rPr kumimoji="1" lang="en-US" altLang="zh-CN" sz="3600" kern="1200" dirty="0">
                <a:solidFill>
                  <a:srgbClr val="7030A0"/>
                </a:solidFill>
                <a:latin typeface="Microsoft YaHei UI" panose="020B0503020204020204" pitchFamily="34" charset="-122"/>
                <a:ea typeface="Microsoft YaHei UI" panose="020B0503020204020204" pitchFamily="34" charset="-122"/>
                <a:cs typeface="+mn-cs"/>
              </a:rPr>
              <a:t>(1)</a:t>
            </a:r>
            <a:r>
              <a:rPr kumimoji="1" lang="zh-CN" altLang="en-US" sz="3600" kern="1200" dirty="0">
                <a:solidFill>
                  <a:srgbClr val="7030A0"/>
                </a:solidFill>
                <a:latin typeface="Microsoft YaHei UI" panose="020B0503020204020204" pitchFamily="34" charset="-122"/>
                <a:ea typeface="Microsoft YaHei UI" panose="020B0503020204020204" pitchFamily="34" charset="-122"/>
                <a:cs typeface="+mn-cs"/>
              </a:rPr>
              <a:t>计算机由输入设备、输出设备、运算器、存储器和控制器五大部件组成。</a:t>
            </a:r>
          </a:p>
          <a:p>
            <a:pPr eaLnBrk="1" hangingPunct="1">
              <a:spcBef>
                <a:spcPts val="1800"/>
              </a:spcBef>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 </a:t>
            </a: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CPU</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运算器和控制器的统称。</a:t>
            </a:r>
          </a:p>
          <a:p>
            <a:pPr eaLnBrk="1" hangingPunct="1">
              <a:spcBef>
                <a:spcPts val="1800"/>
              </a:spcBef>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计算机主机：</a:t>
            </a:r>
            <a:r>
              <a:rPr kumimoji="1" lang="en-US" altLang="zh-CN" sz="2800" kern="1200" dirty="0">
                <a:latin typeface="Microsoft YaHei UI" panose="020B0503020204020204" pitchFamily="34" charset="-122"/>
                <a:ea typeface="Microsoft YaHei UI" panose="020B0503020204020204" pitchFamily="34" charset="-122"/>
                <a:cs typeface="+mn-cs"/>
              </a:rPr>
              <a:t>CPU</a:t>
            </a:r>
            <a:r>
              <a:rPr kumimoji="1" lang="zh-CN" altLang="en-US" sz="2800" kern="1200" dirty="0">
                <a:latin typeface="Microsoft YaHei UI" panose="020B0503020204020204" pitchFamily="34" charset="-122"/>
                <a:ea typeface="Microsoft YaHei UI" panose="020B0503020204020204" pitchFamily="34" charset="-122"/>
                <a:cs typeface="+mn-cs"/>
              </a:rPr>
              <a:t>与主存储器</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内存</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的统称。</a:t>
            </a:r>
          </a:p>
          <a:p>
            <a:pPr eaLnBrk="1" hangingPunct="1">
              <a:spcBef>
                <a:spcPts val="1800"/>
              </a:spcBef>
              <a:buSzPct val="70000"/>
            </a:pPr>
            <a:r>
              <a:rPr kumimoji="1" lang="en-US" altLang="zh-CN" sz="2800" kern="1200" dirty="0">
                <a:solidFill>
                  <a:srgbClr val="7030A0"/>
                </a:solidFill>
                <a:latin typeface="Microsoft YaHei UI" panose="020B0503020204020204" pitchFamily="34" charset="-122"/>
                <a:ea typeface="Microsoft YaHei UI" panose="020B0503020204020204" pitchFamily="34" charset="-122"/>
                <a:cs typeface="+mn-cs"/>
              </a:rPr>
              <a:t>I/O</a:t>
            </a: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设备：</a:t>
            </a:r>
            <a:r>
              <a:rPr kumimoji="1" lang="zh-CN" altLang="en-US" sz="2800" kern="1200" dirty="0">
                <a:latin typeface="Microsoft YaHei UI" panose="020B0503020204020204" pitchFamily="34" charset="-122"/>
                <a:ea typeface="Microsoft YaHei UI" panose="020B0503020204020204" pitchFamily="34" charset="-122"/>
                <a:cs typeface="+mn-cs"/>
              </a:rPr>
              <a:t>输入设备、输出设备、外存储器的统称为计算机的外部设备，简称为</a:t>
            </a:r>
            <a:r>
              <a:rPr kumimoji="1" lang="en-US" altLang="zh-CN" sz="2800" kern="1200" dirty="0">
                <a:latin typeface="Microsoft YaHei UI" panose="020B0503020204020204" pitchFamily="34" charset="-122"/>
                <a:ea typeface="Microsoft YaHei UI" panose="020B0503020204020204" pitchFamily="34" charset="-122"/>
                <a:cs typeface="+mn-cs"/>
              </a:rPr>
              <a:t>I/O</a:t>
            </a:r>
            <a:r>
              <a:rPr kumimoji="1" lang="zh-CN" altLang="en-US" sz="2800" kern="1200" dirty="0">
                <a:latin typeface="Microsoft YaHei UI" panose="020B0503020204020204" pitchFamily="34" charset="-122"/>
                <a:ea typeface="Microsoft YaHei UI" panose="020B0503020204020204" pitchFamily="34" charset="-122"/>
                <a:cs typeface="+mn-cs"/>
              </a:rPr>
              <a:t>设备。</a:t>
            </a:r>
            <a:endParaRPr kumimoji="1" lang="zh-CN" altLang="en-US" kern="1200" dirty="0">
              <a:latin typeface="Microsoft YaHei UI" panose="020B0503020204020204" pitchFamily="34" charset="-122"/>
              <a:ea typeface="Microsoft YaHei UI" panose="020B0503020204020204" pitchFamily="34" charset="-122"/>
              <a:cs typeface="+mn-cs"/>
            </a:endParaRP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20741983-BBD4-4494-AD86-64E7F5F2E655}"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idx="1"/>
          </p:nvPr>
        </p:nvSpPr>
        <p:spPr>
          <a:xfrm>
            <a:off x="457200" y="457200"/>
            <a:ext cx="8305800" cy="59436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在直接映像方式下，主存中存储单元的数据只可调入</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中的一个位置，如果主存中另一个存储单元的数据也要调入该位置，则将发生冲突。</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直接映像方式的特点：</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⑴ 硬件线路简单；</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⑵ 地址变换速度快；</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⑶ 因为主存块在</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中的位置固定，一个主存块只能对应一个</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块，所以没有替换策略问题；</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⑷ 块的冲突率高，若程序往返访问两个相互冲突的块，将会使命中率急剧下降。</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⑸ </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利用率低。</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529137DB-DA48-4146-B4E8-D05275910FBF}"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6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76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76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76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76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76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2. </a:t>
            </a:r>
            <a:r>
              <a:rPr kumimoji="1" lang="zh-CN" altLang="en-US" kern="1200" dirty="0">
                <a:latin typeface="微软雅黑" panose="020B0503020204020204" pitchFamily="34" charset="-122"/>
                <a:ea typeface="微软雅黑" panose="020B0503020204020204" pitchFamily="34" charset="-122"/>
                <a:cs typeface="+mj-cs"/>
              </a:rPr>
              <a:t>全相联映像及变换</a:t>
            </a:r>
          </a:p>
        </p:txBody>
      </p:sp>
      <p:sp>
        <p:nvSpPr>
          <p:cNvPr id="203778" name="Rectangle 3"/>
          <p:cNvSpPr>
            <a:spLocks noGrp="1"/>
          </p:cNvSpPr>
          <p:nvPr>
            <p:ph idx="1"/>
          </p:nvPr>
        </p:nvSpPr>
        <p:spPr>
          <a:xfrm>
            <a:off x="457200" y="1219200"/>
            <a:ext cx="8382000" cy="48768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任何主存块可映像到任意一个</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a:t>
            </a:r>
          </a:p>
        </p:txBody>
      </p:sp>
      <p:sp>
        <p:nvSpPr>
          <p:cNvPr id="203779" name="Rectangle 4"/>
          <p:cNvSpPr/>
          <p:nvPr/>
        </p:nvSpPr>
        <p:spPr>
          <a:xfrm>
            <a:off x="3505200" y="1981200"/>
            <a:ext cx="838200" cy="304800"/>
          </a:xfrm>
          <a:prstGeom prst="rect">
            <a:avLst/>
          </a:prstGeom>
          <a:noFill/>
          <a:ln w="9525">
            <a:noFill/>
          </a:ln>
        </p:spPr>
        <p:txBody>
          <a:bodyPr anchor="ctr" anchorCtr="0"/>
          <a:lstStyle/>
          <a:p>
            <a:pPr>
              <a:buClrTx/>
              <a:buFontTx/>
            </a:pPr>
            <a:r>
              <a:rPr lang="zh-CN" altLang="en-US" b="1" dirty="0">
                <a:solidFill>
                  <a:srgbClr val="FFFFFF"/>
                </a:solidFill>
                <a:latin typeface="Times New Roman" panose="02020603050405020304" pitchFamily="18" charset="0"/>
              </a:rPr>
              <a:t>主存</a:t>
            </a:r>
          </a:p>
        </p:txBody>
      </p:sp>
      <p:sp>
        <p:nvSpPr>
          <p:cNvPr id="203780" name="Rectangle 5"/>
          <p:cNvSpPr/>
          <p:nvPr/>
        </p:nvSpPr>
        <p:spPr>
          <a:xfrm>
            <a:off x="7239000" y="2987675"/>
            <a:ext cx="914400" cy="365125"/>
          </a:xfrm>
          <a:prstGeom prst="rect">
            <a:avLst/>
          </a:prstGeom>
          <a:noFill/>
          <a:ln w="9525">
            <a:noFill/>
          </a:ln>
        </p:spPr>
        <p:txBody>
          <a:bodyPr lIns="0" tIns="0" rIns="0" bIns="0" anchor="ctr" anchorCtr="1">
            <a:spAutoFit/>
          </a:bodyPr>
          <a:lstStyle/>
          <a:p>
            <a:pPr marL="342900" indent="-342900">
              <a:spcBef>
                <a:spcPct val="20000"/>
              </a:spcBef>
              <a:buClrTx/>
              <a:buFontTx/>
            </a:pPr>
            <a:r>
              <a:rPr lang="en-US" altLang="zh-CN" b="1" dirty="0">
                <a:solidFill>
                  <a:srgbClr val="FFFFFF"/>
                </a:solidFill>
                <a:latin typeface="Times New Roman" panose="02020603050405020304" pitchFamily="18" charset="0"/>
              </a:rPr>
              <a:t>Cache</a:t>
            </a:r>
          </a:p>
        </p:txBody>
      </p:sp>
      <p:graphicFrame>
        <p:nvGraphicFramePr>
          <p:cNvPr id="158726" name="Group 6"/>
          <p:cNvGraphicFramePr>
            <a:graphicFrameLocks noGrp="1"/>
          </p:cNvGraphicFramePr>
          <p:nvPr/>
        </p:nvGraphicFramePr>
        <p:xfrm>
          <a:off x="3200400" y="2362200"/>
          <a:ext cx="1371600" cy="3671888"/>
        </p:xfrm>
        <a:graphic>
          <a:graphicData uri="http://schemas.openxmlformats.org/drawingml/2006/table">
            <a:tbl>
              <a:tblPr/>
              <a:tblGrid>
                <a:gridCol w="1371600">
                  <a:extLst>
                    <a:ext uri="{9D8B030D-6E8A-4147-A177-3AD203B41FA5}">
                      <a16:colId xmlns:a16="http://schemas.microsoft.com/office/drawing/2014/main" val="20000"/>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k</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n</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58746" name="Group 26"/>
          <p:cNvGraphicFramePr>
            <a:graphicFrameLocks noGrp="1"/>
          </p:cNvGraphicFramePr>
          <p:nvPr/>
        </p:nvGraphicFramePr>
        <p:xfrm>
          <a:off x="7010400" y="3352800"/>
          <a:ext cx="1371600" cy="1828800"/>
        </p:xfrm>
        <a:graphic>
          <a:graphicData uri="http://schemas.openxmlformats.org/drawingml/2006/table">
            <a:tbl>
              <a:tblPr/>
              <a:tblGrid>
                <a:gridCol w="1371600">
                  <a:extLst>
                    <a:ext uri="{9D8B030D-6E8A-4147-A177-3AD203B41FA5}">
                      <a16:colId xmlns:a16="http://schemas.microsoft.com/office/drawing/2014/main" val="20000"/>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3813" name="Line 38"/>
          <p:cNvSpPr/>
          <p:nvPr/>
        </p:nvSpPr>
        <p:spPr>
          <a:xfrm>
            <a:off x="4572000" y="2667000"/>
            <a:ext cx="2438400" cy="838200"/>
          </a:xfrm>
          <a:prstGeom prst="line">
            <a:avLst/>
          </a:prstGeom>
          <a:ln w="28575" cap="flat" cmpd="sng">
            <a:solidFill>
              <a:schemeClr val="tx1"/>
            </a:solidFill>
            <a:prstDash val="solid"/>
            <a:round/>
            <a:headEnd type="none" w="med" len="med"/>
            <a:tailEnd type="triangle" w="med" len="med"/>
          </a:ln>
        </p:spPr>
      </p:sp>
      <p:sp>
        <p:nvSpPr>
          <p:cNvPr id="203814" name="Line 39"/>
          <p:cNvSpPr/>
          <p:nvPr/>
        </p:nvSpPr>
        <p:spPr>
          <a:xfrm>
            <a:off x="4572000" y="2667000"/>
            <a:ext cx="2438400" cy="1295400"/>
          </a:xfrm>
          <a:prstGeom prst="line">
            <a:avLst/>
          </a:prstGeom>
          <a:ln w="28575" cap="flat" cmpd="sng">
            <a:solidFill>
              <a:schemeClr val="tx1"/>
            </a:solidFill>
            <a:prstDash val="solid"/>
            <a:round/>
            <a:headEnd type="none" w="med" len="med"/>
            <a:tailEnd type="triangle" w="med" len="med"/>
          </a:ln>
        </p:spPr>
      </p:sp>
      <p:sp>
        <p:nvSpPr>
          <p:cNvPr id="203815" name="Line 40"/>
          <p:cNvSpPr/>
          <p:nvPr/>
        </p:nvSpPr>
        <p:spPr>
          <a:xfrm>
            <a:off x="4572000" y="2667000"/>
            <a:ext cx="2362200" cy="2133600"/>
          </a:xfrm>
          <a:prstGeom prst="line">
            <a:avLst/>
          </a:prstGeom>
          <a:ln w="28575" cap="flat" cmpd="sng">
            <a:solidFill>
              <a:schemeClr val="tx1"/>
            </a:solidFill>
            <a:prstDash val="solid"/>
            <a:round/>
            <a:headEnd type="none" w="med" len="med"/>
            <a:tailEnd type="triangle" w="med" len="med"/>
          </a:ln>
        </p:spPr>
      </p:sp>
      <p:sp>
        <p:nvSpPr>
          <p:cNvPr id="203816" name="Line 41"/>
          <p:cNvSpPr/>
          <p:nvPr/>
        </p:nvSpPr>
        <p:spPr>
          <a:xfrm flipV="1">
            <a:off x="4648200" y="3505200"/>
            <a:ext cx="2362200" cy="2133600"/>
          </a:xfrm>
          <a:prstGeom prst="line">
            <a:avLst/>
          </a:prstGeom>
          <a:ln w="28575" cap="flat" cmpd="sng">
            <a:solidFill>
              <a:srgbClr val="7030A0"/>
            </a:solidFill>
            <a:prstDash val="solid"/>
            <a:round/>
            <a:headEnd type="none" w="med" len="med"/>
            <a:tailEnd type="triangle" w="med" len="med"/>
          </a:ln>
        </p:spPr>
      </p:sp>
      <p:sp>
        <p:nvSpPr>
          <p:cNvPr id="203817" name="Line 42"/>
          <p:cNvSpPr/>
          <p:nvPr/>
        </p:nvSpPr>
        <p:spPr>
          <a:xfrm flipV="1">
            <a:off x="4572000" y="3962400"/>
            <a:ext cx="2438400" cy="1752600"/>
          </a:xfrm>
          <a:prstGeom prst="line">
            <a:avLst/>
          </a:prstGeom>
          <a:ln w="28575" cap="flat" cmpd="sng">
            <a:solidFill>
              <a:srgbClr val="7030A0"/>
            </a:solidFill>
            <a:prstDash val="solid"/>
            <a:round/>
            <a:headEnd type="none" w="med" len="med"/>
            <a:tailEnd type="triangle" w="med" len="med"/>
          </a:ln>
        </p:spPr>
      </p:sp>
      <p:sp>
        <p:nvSpPr>
          <p:cNvPr id="203818" name="Line 43"/>
          <p:cNvSpPr/>
          <p:nvPr/>
        </p:nvSpPr>
        <p:spPr>
          <a:xfrm flipV="1">
            <a:off x="4572000" y="4876800"/>
            <a:ext cx="2438400" cy="838200"/>
          </a:xfrm>
          <a:prstGeom prst="line">
            <a:avLst/>
          </a:prstGeom>
          <a:ln w="28575" cap="flat" cmpd="sng">
            <a:solidFill>
              <a:srgbClr val="7030A0"/>
            </a:solidFill>
            <a:prstDash val="solid"/>
            <a:round/>
            <a:headEnd type="none" w="med" len="med"/>
            <a:tailEnd type="triangle" w="med" len="med"/>
          </a:ln>
        </p:spPr>
      </p:sp>
      <p:sp>
        <p:nvSpPr>
          <p:cNvPr id="203819" name="Rectangle 44"/>
          <p:cNvSpPr/>
          <p:nvPr/>
        </p:nvSpPr>
        <p:spPr>
          <a:xfrm>
            <a:off x="533400" y="2133600"/>
            <a:ext cx="2362200" cy="1447800"/>
          </a:xfrm>
          <a:prstGeom prst="rect">
            <a:avLst/>
          </a:prstGeom>
          <a:noFill/>
          <a:ln w="9525">
            <a:noFill/>
          </a:ln>
        </p:spPr>
        <p:txBody>
          <a:bodyPr anchor="ctr" anchorCtr="0"/>
          <a:lstStyle/>
          <a:p>
            <a:pPr>
              <a:buClrTx/>
              <a:buFontTx/>
            </a:pPr>
            <a:r>
              <a:rPr lang="zh-CN" altLang="en-US" sz="2800" b="1" dirty="0">
                <a:solidFill>
                  <a:srgbClr val="FFFFFF"/>
                </a:solidFill>
                <a:latin typeface="Times New Roman" panose="02020603050405020304" pitchFamily="18" charset="0"/>
              </a:rPr>
              <a:t>设主存有</a:t>
            </a:r>
            <a:r>
              <a:rPr lang="en-US" altLang="zh-CN" sz="2800" b="1" dirty="0">
                <a:solidFill>
                  <a:srgbClr val="FFFFFF"/>
                </a:solidFill>
                <a:latin typeface="Times New Roman" panose="02020603050405020304" pitchFamily="18" charset="0"/>
              </a:rPr>
              <a:t>2</a:t>
            </a:r>
            <a:r>
              <a:rPr lang="en-US" altLang="zh-CN" sz="2800" b="1" baseline="30000" dirty="0">
                <a:solidFill>
                  <a:srgbClr val="FFFFFF"/>
                </a:solidFill>
                <a:latin typeface="Times New Roman" panose="02020603050405020304" pitchFamily="18" charset="0"/>
              </a:rPr>
              <a:t>n</a:t>
            </a:r>
            <a:r>
              <a:rPr lang="zh-CN" altLang="en-US" sz="2800" b="1" dirty="0">
                <a:solidFill>
                  <a:srgbClr val="FFFFFF"/>
                </a:solidFill>
                <a:latin typeface="Times New Roman" panose="02020603050405020304" pitchFamily="18" charset="0"/>
              </a:rPr>
              <a:t>块</a:t>
            </a:r>
          </a:p>
          <a:p>
            <a:pPr>
              <a:buClrTx/>
              <a:buFontTx/>
            </a:pPr>
            <a:endParaRPr lang="zh-CN" altLang="en-US" sz="2800" b="1" dirty="0">
              <a:solidFill>
                <a:srgbClr val="FFFFFF"/>
              </a:solidFill>
              <a:latin typeface="Times New Roman" panose="02020603050405020304" pitchFamily="18" charset="0"/>
            </a:endParaRPr>
          </a:p>
          <a:p>
            <a:pPr>
              <a:buClrTx/>
              <a:buFontTx/>
            </a:pPr>
            <a:r>
              <a:rPr lang="en-US" altLang="zh-CN" sz="2800" b="1" dirty="0">
                <a:solidFill>
                  <a:srgbClr val="FFFFFF"/>
                </a:solidFill>
                <a:latin typeface="Times New Roman" panose="02020603050405020304" pitchFamily="18" charset="0"/>
              </a:rPr>
              <a:t>Cache</a:t>
            </a:r>
            <a:r>
              <a:rPr lang="zh-CN" altLang="en-US" sz="2800" b="1" dirty="0">
                <a:solidFill>
                  <a:srgbClr val="FFFFFF"/>
                </a:solidFill>
                <a:latin typeface="Times New Roman" panose="02020603050405020304" pitchFamily="18" charset="0"/>
              </a:rPr>
              <a:t>有</a:t>
            </a:r>
            <a:r>
              <a:rPr lang="en-US" altLang="zh-CN" sz="2800" b="1" dirty="0">
                <a:solidFill>
                  <a:srgbClr val="FFFFFF"/>
                </a:solidFill>
                <a:latin typeface="Times New Roman" panose="02020603050405020304" pitchFamily="18" charset="0"/>
              </a:rPr>
              <a:t>2</a:t>
            </a:r>
            <a:r>
              <a:rPr lang="en-US" altLang="zh-CN" sz="2800" b="1" baseline="30000" dirty="0">
                <a:solidFill>
                  <a:srgbClr val="FFFFFF"/>
                </a:solidFill>
                <a:latin typeface="Times New Roman" panose="02020603050405020304" pitchFamily="18" charset="0"/>
              </a:rPr>
              <a:t>m</a:t>
            </a:r>
            <a:r>
              <a:rPr lang="zh-CN" altLang="en-US" sz="2800" b="1" dirty="0">
                <a:solidFill>
                  <a:srgbClr val="FFFFFF"/>
                </a:solidFill>
                <a:latin typeface="Times New Roman" panose="02020603050405020304" pitchFamily="18" charset="0"/>
              </a:rPr>
              <a:t>块</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0A8BC51F-BC12-4B6C-802F-F2770618AA4D}"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81</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地址变换方式</a:t>
            </a:r>
          </a:p>
        </p:txBody>
      </p:sp>
      <p:sp>
        <p:nvSpPr>
          <p:cNvPr id="204802" name="Rectangle 3"/>
          <p:cNvSpPr>
            <a:spLocks noGrp="1"/>
          </p:cNvSpPr>
          <p:nvPr>
            <p:ph idx="1"/>
          </p:nvPr>
        </p:nvSpPr>
        <p:spPr>
          <a:xfrm>
            <a:off x="685800" y="1295400"/>
            <a:ext cx="7989888" cy="46482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全相联映像的标识</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共有</a:t>
            </a:r>
            <a:r>
              <a:rPr kumimoji="1" lang="en-US" altLang="zh-CN" sz="2800" kern="1200" dirty="0">
                <a:latin typeface="微软雅黑" panose="020B0503020204020204" pitchFamily="34" charset="-122"/>
                <a:ea typeface="微软雅黑" panose="020B0503020204020204" pitchFamily="34" charset="-122"/>
                <a:cs typeface="+mn-cs"/>
              </a:rPr>
              <a:t>2</a:t>
            </a:r>
            <a:r>
              <a:rPr kumimoji="1" lang="en-US" altLang="zh-CN" sz="2800" kern="1200" baseline="30000" dirty="0">
                <a:latin typeface="微软雅黑" panose="020B0503020204020204" pitchFamily="34" charset="-122"/>
                <a:ea typeface="微软雅黑" panose="020B0503020204020204" pitchFamily="34" charset="-122"/>
                <a:cs typeface="+mn-cs"/>
              </a:rPr>
              <a:t>m</a:t>
            </a:r>
            <a:r>
              <a:rPr kumimoji="1" lang="zh-CN" altLang="en-US" sz="2800" kern="1200" dirty="0">
                <a:latin typeface="微软雅黑" panose="020B0503020204020204" pitchFamily="34" charset="-122"/>
                <a:ea typeface="微软雅黑" panose="020B0503020204020204" pitchFamily="34" charset="-122"/>
                <a:cs typeface="+mn-cs"/>
              </a:rPr>
              <a:t>个单元，每个单元的标识信息内容为存入相应</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块的主存块号，占</a:t>
            </a:r>
            <a:r>
              <a:rPr kumimoji="1" lang="en-US" altLang="zh-CN" sz="2800" kern="1200" dirty="0">
                <a:latin typeface="微软雅黑" panose="020B0503020204020204" pitchFamily="34" charset="-122"/>
                <a:ea typeface="微软雅黑" panose="020B0503020204020204" pitchFamily="34" charset="-122"/>
                <a:cs typeface="+mn-cs"/>
              </a:rPr>
              <a:t>n</a:t>
            </a:r>
            <a:r>
              <a:rPr kumimoji="1" lang="zh-CN" altLang="en-US" sz="2800" kern="1200" dirty="0">
                <a:latin typeface="微软雅黑" panose="020B0503020204020204" pitchFamily="34" charset="-122"/>
                <a:ea typeface="微软雅黑" panose="020B0503020204020204" pitchFamily="34" charset="-122"/>
                <a:cs typeface="+mn-cs"/>
              </a:rPr>
              <a:t>位。</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在全相联映像中，主存块号作为</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标识</a:t>
            </a:r>
            <a:r>
              <a:rPr kumimoji="1" lang="zh-CN" altLang="en-US" sz="2800" kern="1200" dirty="0">
                <a:latin typeface="微软雅黑" panose="020B0503020204020204" pitchFamily="34" charset="-122"/>
                <a:ea typeface="微软雅黑" panose="020B0503020204020204" pitchFamily="34" charset="-122"/>
                <a:cs typeface="+mn-cs"/>
              </a:rPr>
              <a:t>，块内偏移量作为</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索引</a:t>
            </a:r>
            <a:r>
              <a:rPr kumimoji="1" lang="zh-CN" altLang="en-US" sz="2800" kern="1200" dirty="0">
                <a:latin typeface="微软雅黑" panose="020B0503020204020204" pitchFamily="34" charset="-122"/>
                <a:ea typeface="微软雅黑" panose="020B0503020204020204" pitchFamily="34" charset="-122"/>
                <a:cs typeface="+mn-cs"/>
              </a:rPr>
              <a:t>。</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57E0E651-61E9-4E20-ABDC-0AF7BA4BBE83}"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82</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全相联映像下的标识</a:t>
            </a:r>
            <a:r>
              <a:rPr kumimoji="1" lang="en-US" altLang="zh-CN" kern="1200" dirty="0">
                <a:latin typeface="微软雅黑" panose="020B0503020204020204" pitchFamily="34" charset="-122"/>
                <a:ea typeface="微软雅黑" panose="020B0503020204020204" pitchFamily="34" charset="-122"/>
                <a:cs typeface="+mj-cs"/>
              </a:rPr>
              <a:t>Cache</a:t>
            </a:r>
          </a:p>
        </p:txBody>
      </p:sp>
      <p:graphicFrame>
        <p:nvGraphicFramePr>
          <p:cNvPr id="347139" name="Group 3"/>
          <p:cNvGraphicFramePr>
            <a:graphicFrameLocks noGrp="1"/>
          </p:cNvGraphicFramePr>
          <p:nvPr/>
        </p:nvGraphicFramePr>
        <p:xfrm>
          <a:off x="395288" y="1484313"/>
          <a:ext cx="7200900" cy="3486432"/>
        </p:xfrm>
        <a:graphic>
          <a:graphicData uri="http://schemas.openxmlformats.org/drawingml/2006/table">
            <a:tbl>
              <a:tblPr/>
              <a:tblGrid>
                <a:gridCol w="990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139825">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1512887">
                  <a:extLst>
                    <a:ext uri="{9D8B030D-6E8A-4147-A177-3AD203B41FA5}">
                      <a16:colId xmlns:a16="http://schemas.microsoft.com/office/drawing/2014/main" val="20005"/>
                    </a:ext>
                  </a:extLst>
                </a:gridCol>
                <a:gridCol w="576263">
                  <a:extLst>
                    <a:ext uri="{9D8B030D-6E8A-4147-A177-3AD203B41FA5}">
                      <a16:colId xmlns:a16="http://schemas.microsoft.com/office/drawing/2014/main" val="20006"/>
                    </a:ext>
                  </a:extLst>
                </a:gridCol>
              </a:tblGrid>
              <a:tr h="895955">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r>
                        <a:rPr kumimoji="1" lang="en-US" altLang="zh-CN" sz="28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p>
                  </a:txBody>
                  <a:tcPr marT="45680" marB="45680"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标识</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tag</a:t>
                      </a:r>
                    </a:p>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（主存块号）</a:t>
                      </a: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有效位</a:t>
                      </a: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Cache</a:t>
                      </a: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块</a:t>
                      </a:r>
                    </a:p>
                  </a:txBody>
                  <a:tcPr marT="45680" marB="45680"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18039">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p>
                  </a:txBody>
                  <a:tcPr marT="45680" marB="45680"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extLst>
                  <a:ext uri="{0D108BD9-81ED-4DB2-BD59-A6C34878D82A}">
                    <a16:rowId xmlns:a16="http://schemas.microsoft.com/office/drawing/2014/main" val="10001"/>
                  </a:ext>
                </a:extLst>
              </a:tr>
              <a:tr h="518039">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680" marB="45680"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extLst>
                  <a:ext uri="{0D108BD9-81ED-4DB2-BD59-A6C34878D82A}">
                    <a16:rowId xmlns:a16="http://schemas.microsoft.com/office/drawing/2014/main" val="10002"/>
                  </a:ext>
                </a:extLst>
              </a:tr>
              <a:tr h="518039">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80" marB="45680"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extLst>
                  <a:ext uri="{0D108BD9-81ED-4DB2-BD59-A6C34878D82A}">
                    <a16:rowId xmlns:a16="http://schemas.microsoft.com/office/drawing/2014/main" val="10003"/>
                  </a:ext>
                </a:extLst>
              </a:tr>
              <a:tr h="518039">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endParaRPr kumimoji="1" lang="zh-CN"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80" marB="45680"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extLst>
                  <a:ext uri="{0D108BD9-81ED-4DB2-BD59-A6C34878D82A}">
                    <a16:rowId xmlns:a16="http://schemas.microsoft.com/office/drawing/2014/main" val="10004"/>
                  </a:ext>
                </a:extLst>
              </a:tr>
              <a:tr h="518039">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en-US" altLang="zh-CN" sz="2400" b="1" i="0" u="none" strike="noStrike" cap="none" normalizeH="0" baseline="30000">
                          <a:ln>
                            <a:noFill/>
                          </a:ln>
                          <a:solidFill>
                            <a:schemeClr val="tx1"/>
                          </a:solidFill>
                          <a:effectLst/>
                          <a:latin typeface="宋体" panose="02010600030101010101" pitchFamily="2" charset="-122"/>
                          <a:ea typeface="宋体" panose="02010600030101010101" pitchFamily="2" charset="-122"/>
                        </a:rPr>
                        <a:t>m</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marT="45680" marB="45680" anchor="ctr" horzOverflow="overflow">
                    <a:lnL w="12700" cap="flat" cmpd="sng" algn="ctr">
                      <a:solidFill>
                        <a:srgbClr val="0000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endParaRPr kumimoji="1" lang="zh-CN" altLang="zh-CN" sz="2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marT="45680" marB="4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1">
                      <a:gsLst>
                        <a:gs pos="0">
                          <a:srgbClr val="31559C"/>
                        </a:gs>
                        <a:gs pos="50000">
                          <a:srgbClr val="4B7DE0"/>
                        </a:gs>
                        <a:gs pos="100000">
                          <a:srgbClr val="5B95FF"/>
                        </a:gs>
                      </a:gsLst>
                      <a:lin ang="2700000" scaled="1"/>
                    </a:gradFill>
                  </a:tcPr>
                </a:tc>
                <a:extLst>
                  <a:ext uri="{0D108BD9-81ED-4DB2-BD59-A6C34878D82A}">
                    <a16:rowId xmlns:a16="http://schemas.microsoft.com/office/drawing/2014/main" val="10005"/>
                  </a:ext>
                </a:extLst>
              </a:tr>
            </a:tbl>
          </a:graphicData>
        </a:graphic>
      </p:graphicFrame>
      <p:sp>
        <p:nvSpPr>
          <p:cNvPr id="205890" name="Rectangle 67"/>
          <p:cNvSpPr/>
          <p:nvPr/>
        </p:nvSpPr>
        <p:spPr>
          <a:xfrm>
            <a:off x="2122488" y="5084763"/>
            <a:ext cx="1081087" cy="457200"/>
          </a:xfrm>
          <a:prstGeom prst="rect">
            <a:avLst/>
          </a:prstGeom>
          <a:noFill/>
          <a:ln w="28575">
            <a:noFill/>
          </a:ln>
        </p:spPr>
        <p:txBody>
          <a:bodyPr anchor="t" anchorCtr="0">
            <a:spAutoFit/>
          </a:bodyPr>
          <a:lstStyle/>
          <a:p>
            <a:pPr>
              <a:buClrTx/>
              <a:buFontTx/>
            </a:pPr>
            <a:r>
              <a:rPr lang="en-US" altLang="zh-CN" b="1" dirty="0">
                <a:latin typeface="Times New Roman" panose="02020603050405020304" pitchFamily="18" charset="0"/>
              </a:rPr>
              <a:t>n</a:t>
            </a:r>
          </a:p>
        </p:txBody>
      </p:sp>
      <p:sp>
        <p:nvSpPr>
          <p:cNvPr id="205891" name="Rectangle 68"/>
          <p:cNvSpPr/>
          <p:nvPr/>
        </p:nvSpPr>
        <p:spPr>
          <a:xfrm>
            <a:off x="3586163" y="5084763"/>
            <a:ext cx="336550" cy="457200"/>
          </a:xfrm>
          <a:prstGeom prst="rect">
            <a:avLst/>
          </a:prstGeom>
          <a:noFill/>
          <a:ln w="28575">
            <a:noFill/>
          </a:ln>
        </p:spPr>
        <p:txBody>
          <a:bodyPr wrap="none" anchor="t" anchorCtr="0">
            <a:spAutoFit/>
          </a:bodyPr>
          <a:lstStyle/>
          <a:p>
            <a:pPr>
              <a:buClrTx/>
              <a:buFontTx/>
            </a:pPr>
            <a:r>
              <a:rPr lang="en-US" altLang="zh-CN" b="1" dirty="0">
                <a:latin typeface="Times New Roman" panose="02020603050405020304" pitchFamily="18" charset="0"/>
              </a:rPr>
              <a:t>1</a:t>
            </a:r>
          </a:p>
        </p:txBody>
      </p:sp>
      <p:sp>
        <p:nvSpPr>
          <p:cNvPr id="205892" name="Line 69"/>
          <p:cNvSpPr/>
          <p:nvPr/>
        </p:nvSpPr>
        <p:spPr>
          <a:xfrm>
            <a:off x="1385888" y="4995863"/>
            <a:ext cx="0" cy="533400"/>
          </a:xfrm>
          <a:prstGeom prst="line">
            <a:avLst/>
          </a:prstGeom>
          <a:ln w="28575" cap="flat" cmpd="sng">
            <a:solidFill>
              <a:schemeClr val="tx1"/>
            </a:solidFill>
            <a:prstDash val="solid"/>
            <a:round/>
            <a:headEnd type="none" w="med" len="med"/>
            <a:tailEnd type="none" w="med" len="med"/>
          </a:ln>
        </p:spPr>
      </p:sp>
      <p:sp>
        <p:nvSpPr>
          <p:cNvPr id="205893" name="Line 70"/>
          <p:cNvSpPr/>
          <p:nvPr/>
        </p:nvSpPr>
        <p:spPr>
          <a:xfrm>
            <a:off x="3214688" y="4995863"/>
            <a:ext cx="0" cy="533400"/>
          </a:xfrm>
          <a:prstGeom prst="line">
            <a:avLst/>
          </a:prstGeom>
          <a:ln w="28575" cap="flat" cmpd="sng">
            <a:solidFill>
              <a:schemeClr val="tx1"/>
            </a:solidFill>
            <a:prstDash val="solid"/>
            <a:round/>
            <a:headEnd type="none" w="med" len="med"/>
            <a:tailEnd type="none" w="med" len="med"/>
          </a:ln>
        </p:spPr>
      </p:sp>
      <p:sp>
        <p:nvSpPr>
          <p:cNvPr id="205894" name="Line 71"/>
          <p:cNvSpPr/>
          <p:nvPr/>
        </p:nvSpPr>
        <p:spPr>
          <a:xfrm>
            <a:off x="4354513" y="4995863"/>
            <a:ext cx="0" cy="533400"/>
          </a:xfrm>
          <a:prstGeom prst="line">
            <a:avLst/>
          </a:prstGeom>
          <a:ln w="28575" cap="flat" cmpd="sng">
            <a:solidFill>
              <a:schemeClr val="tx1"/>
            </a:solidFill>
            <a:prstDash val="solid"/>
            <a:round/>
            <a:headEnd type="none" w="med" len="med"/>
            <a:tailEnd type="none" w="med" len="med"/>
          </a:ln>
        </p:spPr>
      </p:sp>
      <p:sp>
        <p:nvSpPr>
          <p:cNvPr id="205895" name="Line 72"/>
          <p:cNvSpPr/>
          <p:nvPr/>
        </p:nvSpPr>
        <p:spPr>
          <a:xfrm>
            <a:off x="2757488" y="5300663"/>
            <a:ext cx="457200" cy="1587"/>
          </a:xfrm>
          <a:prstGeom prst="line">
            <a:avLst/>
          </a:prstGeom>
          <a:ln w="12700" cap="flat" cmpd="sng">
            <a:solidFill>
              <a:schemeClr val="tx1"/>
            </a:solidFill>
            <a:prstDash val="solid"/>
            <a:round/>
            <a:headEnd type="none" w="med" len="med"/>
            <a:tailEnd type="triangle" w="med" len="med"/>
          </a:ln>
        </p:spPr>
      </p:sp>
      <p:sp>
        <p:nvSpPr>
          <p:cNvPr id="205896" name="Line 73"/>
          <p:cNvSpPr/>
          <p:nvPr/>
        </p:nvSpPr>
        <p:spPr>
          <a:xfrm>
            <a:off x="4067175" y="5300663"/>
            <a:ext cx="287338" cy="1587"/>
          </a:xfrm>
          <a:prstGeom prst="line">
            <a:avLst/>
          </a:prstGeom>
          <a:ln w="12700" cap="flat" cmpd="sng">
            <a:solidFill>
              <a:schemeClr val="tx1"/>
            </a:solidFill>
            <a:prstDash val="solid"/>
            <a:round/>
            <a:headEnd type="none" w="med" len="med"/>
            <a:tailEnd type="triangle" w="med" len="med"/>
          </a:ln>
        </p:spPr>
      </p:sp>
      <p:sp>
        <p:nvSpPr>
          <p:cNvPr id="205897" name="Line 74"/>
          <p:cNvSpPr/>
          <p:nvPr/>
        </p:nvSpPr>
        <p:spPr>
          <a:xfrm>
            <a:off x="1385888" y="5300663"/>
            <a:ext cx="457200" cy="1587"/>
          </a:xfrm>
          <a:prstGeom prst="line">
            <a:avLst/>
          </a:prstGeom>
          <a:ln w="12700" cap="flat" cmpd="sng">
            <a:solidFill>
              <a:schemeClr val="tx1"/>
            </a:solidFill>
            <a:prstDash val="solid"/>
            <a:round/>
            <a:headEnd type="triangle" w="med" len="med"/>
            <a:tailEnd type="none" w="med" len="med"/>
          </a:ln>
        </p:spPr>
      </p:sp>
      <p:sp>
        <p:nvSpPr>
          <p:cNvPr id="205898" name="Line 75"/>
          <p:cNvSpPr/>
          <p:nvPr/>
        </p:nvSpPr>
        <p:spPr>
          <a:xfrm>
            <a:off x="3214688" y="5300663"/>
            <a:ext cx="276225" cy="1587"/>
          </a:xfrm>
          <a:prstGeom prst="line">
            <a:avLst/>
          </a:prstGeom>
          <a:ln w="12700" cap="flat" cmpd="sng">
            <a:solidFill>
              <a:schemeClr val="tx1"/>
            </a:solidFill>
            <a:prstDash val="solid"/>
            <a:round/>
            <a:headEnd type="triangle" w="med" len="med"/>
            <a:tailEnd type="none" w="med" len="med"/>
          </a:ln>
        </p:spPr>
      </p:sp>
      <p:sp>
        <p:nvSpPr>
          <p:cNvPr id="205899" name="Rectangle 76"/>
          <p:cNvSpPr/>
          <p:nvPr/>
        </p:nvSpPr>
        <p:spPr>
          <a:xfrm>
            <a:off x="7667625" y="2420938"/>
            <a:ext cx="574675" cy="396875"/>
          </a:xfrm>
          <a:prstGeom prst="rect">
            <a:avLst/>
          </a:prstGeom>
          <a:noFill/>
          <a:ln w="28575">
            <a:noFill/>
          </a:ln>
        </p:spPr>
        <p:txBody>
          <a:bodyPr anchor="t" anchorCtr="0">
            <a:spAutoFit/>
          </a:bodyPr>
          <a:lstStyle/>
          <a:p>
            <a:pPr>
              <a:buClrTx/>
              <a:buFontTx/>
            </a:pPr>
            <a:r>
              <a:rPr lang="zh-CN" altLang="en-US" sz="2000" b="1" dirty="0">
                <a:solidFill>
                  <a:srgbClr val="FFFFFF"/>
                </a:solidFill>
                <a:latin typeface="Times New Roman" panose="02020603050405020304" pitchFamily="18" charset="0"/>
              </a:rPr>
              <a:t>块</a:t>
            </a:r>
            <a:r>
              <a:rPr lang="en-US" altLang="zh-CN" sz="2000" b="1" dirty="0">
                <a:solidFill>
                  <a:srgbClr val="FFFFFF"/>
                </a:solidFill>
                <a:latin typeface="Times New Roman" panose="02020603050405020304" pitchFamily="18" charset="0"/>
              </a:rPr>
              <a:t>0</a:t>
            </a:r>
          </a:p>
        </p:txBody>
      </p:sp>
      <p:sp>
        <p:nvSpPr>
          <p:cNvPr id="205900" name="Rectangle 77"/>
          <p:cNvSpPr/>
          <p:nvPr/>
        </p:nvSpPr>
        <p:spPr>
          <a:xfrm>
            <a:off x="7667625" y="2924175"/>
            <a:ext cx="574675" cy="396875"/>
          </a:xfrm>
          <a:prstGeom prst="rect">
            <a:avLst/>
          </a:prstGeom>
          <a:noFill/>
          <a:ln w="28575">
            <a:noFill/>
          </a:ln>
        </p:spPr>
        <p:txBody>
          <a:bodyPr anchor="t" anchorCtr="0">
            <a:spAutoFit/>
          </a:bodyPr>
          <a:lstStyle/>
          <a:p>
            <a:pPr>
              <a:buClrTx/>
              <a:buFontTx/>
            </a:pPr>
            <a:r>
              <a:rPr lang="zh-CN" altLang="en-US" sz="2000" b="1" dirty="0">
                <a:solidFill>
                  <a:srgbClr val="FFFFFF"/>
                </a:solidFill>
                <a:latin typeface="Times New Roman" panose="02020603050405020304" pitchFamily="18" charset="0"/>
              </a:rPr>
              <a:t>块</a:t>
            </a:r>
            <a:r>
              <a:rPr lang="en-US" altLang="zh-CN" sz="2000" b="1" dirty="0">
                <a:solidFill>
                  <a:srgbClr val="FFFFFF"/>
                </a:solidFill>
                <a:latin typeface="Times New Roman" panose="02020603050405020304" pitchFamily="18" charset="0"/>
              </a:rPr>
              <a:t>1</a:t>
            </a:r>
          </a:p>
        </p:txBody>
      </p:sp>
      <p:sp>
        <p:nvSpPr>
          <p:cNvPr id="205901" name="Rectangle 78"/>
          <p:cNvSpPr/>
          <p:nvPr/>
        </p:nvSpPr>
        <p:spPr>
          <a:xfrm>
            <a:off x="7667625" y="4508500"/>
            <a:ext cx="1225550" cy="396875"/>
          </a:xfrm>
          <a:prstGeom prst="rect">
            <a:avLst/>
          </a:prstGeom>
          <a:noFill/>
          <a:ln w="28575">
            <a:noFill/>
          </a:ln>
        </p:spPr>
        <p:txBody>
          <a:bodyPr anchor="t" anchorCtr="0">
            <a:spAutoFit/>
          </a:bodyPr>
          <a:lstStyle/>
          <a:p>
            <a:pPr>
              <a:buClrTx/>
              <a:buFontTx/>
            </a:pPr>
            <a:r>
              <a:rPr lang="zh-CN" altLang="en-US" sz="2000" b="1" dirty="0">
                <a:solidFill>
                  <a:srgbClr val="FFFFFF"/>
                </a:solidFill>
                <a:latin typeface="Times New Roman" panose="02020603050405020304" pitchFamily="18" charset="0"/>
              </a:rPr>
              <a:t>块</a:t>
            </a:r>
            <a:r>
              <a:rPr lang="en-US" altLang="zh-CN" sz="2000" b="1" dirty="0">
                <a:solidFill>
                  <a:srgbClr val="FFFFFF"/>
                </a:solidFill>
                <a:latin typeface="Times New Roman" panose="02020603050405020304" pitchFamily="18" charset="0"/>
              </a:rPr>
              <a:t>2</a:t>
            </a:r>
            <a:r>
              <a:rPr lang="en-US" altLang="zh-CN" sz="2000" b="1" baseline="30000" dirty="0">
                <a:solidFill>
                  <a:srgbClr val="FFFFFF"/>
                </a:solidFill>
                <a:latin typeface="Times New Roman" panose="02020603050405020304" pitchFamily="18" charset="0"/>
              </a:rPr>
              <a:t>m</a:t>
            </a:r>
            <a:r>
              <a:rPr lang="zh-CN" altLang="en-US" sz="2000" b="1" dirty="0">
                <a:solidFill>
                  <a:srgbClr val="FFFFFF"/>
                </a:solidFill>
                <a:latin typeface="Times New Roman" panose="02020603050405020304" pitchFamily="18" charset="0"/>
              </a:rPr>
              <a:t>－</a:t>
            </a:r>
            <a:r>
              <a:rPr lang="en-US" altLang="zh-CN" sz="2000" b="1" dirty="0">
                <a:solidFill>
                  <a:srgbClr val="FFFFFF"/>
                </a:solidFill>
                <a:latin typeface="Times New Roman" panose="02020603050405020304" pitchFamily="18" charset="0"/>
              </a:rPr>
              <a:t>1</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D57B28C5-1C0C-4661-993A-658874A3F3CE}"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83</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p:cNvSpPr>
          <p:nvPr>
            <p:ph type="title"/>
          </p:nvPr>
        </p:nvSpPr>
        <p:spPr/>
        <p:txBody>
          <a:bodyPr vert="horz" wrap="square" lIns="91440" tIns="45720" rIns="91440" bIns="45720" anchor="ctr" anchorCtr="0"/>
          <a:lstStyle/>
          <a:p>
            <a:pPr eaLnBrk="1" hangingPunct="1"/>
            <a:endParaRPr kumimoji="1" lang="zh-CN" altLang="zh-CN" kern="1200" dirty="0">
              <a:latin typeface="微软雅黑" panose="020B0503020204020204" pitchFamily="34" charset="-122"/>
              <a:ea typeface="微软雅黑" panose="020B0503020204020204" pitchFamily="34" charset="-122"/>
              <a:cs typeface="+mj-cs"/>
            </a:endParaRPr>
          </a:p>
        </p:txBody>
      </p:sp>
      <p:sp>
        <p:nvSpPr>
          <p:cNvPr id="206850" name="Text Box 5"/>
          <p:cNvSpPr txBox="1"/>
          <p:nvPr/>
        </p:nvSpPr>
        <p:spPr>
          <a:xfrm>
            <a:off x="5651500" y="4868863"/>
            <a:ext cx="1223963" cy="365125"/>
          </a:xfrm>
          <a:prstGeom prst="rect">
            <a:avLst/>
          </a:prstGeom>
          <a:solidFill>
            <a:srgbClr val="FFFFFF"/>
          </a:solidFill>
          <a:ln w="28575">
            <a:noFill/>
          </a:ln>
        </p:spPr>
        <p:txBody>
          <a:bodyPr lIns="0" tIns="0" rIns="0" bIns="0" anchor="t" anchorCtr="0">
            <a:spAutoFit/>
          </a:bodyPr>
          <a:lstStyle/>
          <a:p>
            <a:pPr>
              <a:spcBef>
                <a:spcPct val="50000"/>
              </a:spcBef>
              <a:buClrTx/>
              <a:buFontTx/>
            </a:pPr>
            <a:endParaRPr lang="zh-CN" altLang="zh-CN" b="1" dirty="0">
              <a:solidFill>
                <a:schemeClr val="bg1"/>
              </a:solidFill>
              <a:latin typeface="宋体" panose="02010600030101010101" pitchFamily="2" charset="-122"/>
            </a:endParaRPr>
          </a:p>
        </p:txBody>
      </p:sp>
      <p:pic>
        <p:nvPicPr>
          <p:cNvPr id="206851" name="Picture 6"/>
          <p:cNvPicPr>
            <a:picLocks noGrp="1" noChangeAspect="1"/>
          </p:cNvPicPr>
          <p:nvPr>
            <p:ph idx="1"/>
          </p:nvPr>
        </p:nvPicPr>
        <p:blipFill>
          <a:blip r:embed="rId2"/>
          <a:stretch>
            <a:fillRect/>
          </a:stretch>
        </p:blipFill>
        <p:spPr>
          <a:xfrm>
            <a:off x="563563" y="1628775"/>
            <a:ext cx="8186737" cy="4895850"/>
          </a:xfrm>
        </p:spPr>
      </p:pic>
      <p:sp>
        <p:nvSpPr>
          <p:cNvPr id="206852" name="Rectangle 5"/>
          <p:cNvSpPr txBox="1"/>
          <p:nvPr/>
        </p:nvSpPr>
        <p:spPr>
          <a:xfrm>
            <a:off x="4643438" y="1196975"/>
            <a:ext cx="3097212" cy="360363"/>
          </a:xfrm>
          <a:prstGeom prst="rect">
            <a:avLst/>
          </a:prstGeom>
          <a:noFill/>
          <a:ln w="9525">
            <a:noFill/>
          </a:ln>
        </p:spPr>
        <p:txBody>
          <a:bodyPr anchor="t" anchorCtr="0"/>
          <a:lstStyle/>
          <a:p>
            <a:pPr marL="342900" indent="-342900" eaLnBrk="0" hangingPunct="0">
              <a:spcBef>
                <a:spcPct val="20000"/>
              </a:spcBef>
              <a:buClr>
                <a:schemeClr val="accent1"/>
              </a:buClr>
              <a:buFontTx/>
            </a:pPr>
            <a:r>
              <a:rPr lang="en-US" altLang="zh-CN" dirty="0">
                <a:solidFill>
                  <a:srgbClr val="FFFF00"/>
                </a:solidFill>
                <a:latin typeface="Arial" panose="020B0604020202020204" pitchFamily="34" charset="0"/>
              </a:rPr>
              <a:t>   </a:t>
            </a:r>
            <a:r>
              <a:rPr lang="en-US" altLang="zh-CN" dirty="0">
                <a:solidFill>
                  <a:srgbClr val="7030A0"/>
                </a:solidFill>
                <a:latin typeface="Arial" panose="020B0604020202020204" pitchFamily="34" charset="0"/>
              </a:rPr>
              <a:t>14bits      6bits</a:t>
            </a:r>
            <a:endParaRPr lang="zh-CN" altLang="zh-CN" dirty="0">
              <a:solidFill>
                <a:srgbClr val="7030A0"/>
              </a:solidFill>
              <a:latin typeface="Arial" panose="020B0604020202020204" pitchFamily="34" charset="0"/>
            </a:endParaRPr>
          </a:p>
        </p:txBody>
      </p:sp>
      <p:sp>
        <p:nvSpPr>
          <p:cNvPr id="206853" name="Rectangle 5"/>
          <p:cNvSpPr txBox="1"/>
          <p:nvPr/>
        </p:nvSpPr>
        <p:spPr>
          <a:xfrm>
            <a:off x="4859338" y="3141663"/>
            <a:ext cx="2520950" cy="358775"/>
          </a:xfrm>
          <a:prstGeom prst="rect">
            <a:avLst/>
          </a:prstGeom>
          <a:noFill/>
          <a:ln w="9525">
            <a:noFill/>
          </a:ln>
        </p:spPr>
        <p:txBody>
          <a:bodyPr anchor="t" anchorCtr="0"/>
          <a:lstStyle/>
          <a:p>
            <a:pPr marL="342900" indent="-342900" eaLnBrk="0" hangingPunct="0">
              <a:spcBef>
                <a:spcPct val="20000"/>
              </a:spcBef>
              <a:buClr>
                <a:schemeClr val="accent1"/>
              </a:buClr>
              <a:buFontTx/>
            </a:pPr>
            <a:r>
              <a:rPr lang="en-US" altLang="zh-CN" sz="1600" dirty="0">
                <a:solidFill>
                  <a:schemeClr val="bg1"/>
                </a:solidFill>
                <a:latin typeface="Arial" panose="020B0604020202020204" pitchFamily="34" charset="0"/>
              </a:rPr>
              <a:t>8bits                6bits</a:t>
            </a:r>
            <a:endParaRPr lang="zh-CN" altLang="zh-CN" sz="1600" dirty="0">
              <a:solidFill>
                <a:schemeClr val="bg1"/>
              </a:solidFill>
              <a:latin typeface="Arial" panose="020B0604020202020204" pitchFamily="34" charset="0"/>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F5AB489-A8C7-47D5-9C65-830FDAEEAC10}"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84</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p:cNvSpPr>
          <p:nvPr>
            <p:ph idx="1"/>
          </p:nvPr>
        </p:nvSpPr>
        <p:spPr>
          <a:xfrm>
            <a:off x="457200" y="533400"/>
            <a:ext cx="8153400" cy="55626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在访存操作时，根据主存地址中的块号在标识</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中查找是否有相同的主存块号。</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如果有相同的主存块号，则表示</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命中，根据对应的</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块号，对</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进行访问；</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如果标识</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中没有相同的主存块号，则表示</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不命中，需要对主存进行访问并将主存中的块调入</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中，同时还要将主存块号写入调入的</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块对应的标识</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单元中，以改变地址映像关系。</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在调入新的主存数据块时，需根据替换策略确定将</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中的哪一个数据块替换出去。</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DCF363D1-0F89-4E45-A553-2C2FB3AD4690}"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85</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p:cNvSpPr>
          <p:nvPr>
            <p:ph idx="1"/>
          </p:nvPr>
        </p:nvSpPr>
        <p:spPr/>
        <p:txBody>
          <a:bodyPr vert="horz" wrap="square" lIns="91440" tIns="45720" rIns="91440" bIns="45720" anchor="t" anchorCtr="0"/>
          <a:lstStyle/>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⑴ </a:t>
            </a:r>
            <a:r>
              <a:rPr kumimoji="1" lang="zh-CN" altLang="en-US" sz="2800" kern="1200" dirty="0">
                <a:latin typeface="微软雅黑" panose="020B0503020204020204" pitchFamily="34" charset="-122"/>
                <a:ea typeface="微软雅黑" panose="020B0503020204020204" pitchFamily="34" charset="-122"/>
                <a:cs typeface="+mn-cs"/>
              </a:rPr>
              <a:t>块冲突概率小，</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命中率高</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全相联方法只有在</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中的块全部装满后才会出现块冲突，所以块冲突概率小。</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⑵ </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利用率高。</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⑶ 由于需要相联存储器实现相联访问和实现替换策略的硬件，故硬件复杂，成本高。</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⑷ 相联访问影响访问速度。</a:t>
            </a:r>
          </a:p>
        </p:txBody>
      </p:sp>
      <p:sp>
        <p:nvSpPr>
          <p:cNvPr id="208898" name="Rectangle 3"/>
          <p:cNvSpPr>
            <a:spLocks noGrp="1"/>
          </p:cNvSpPr>
          <p:nvPr>
            <p:ph type="title"/>
          </p:nvPr>
        </p:nvSpPr>
        <p:spPr/>
        <p:txBody>
          <a:bodyPr vert="horz" wrap="square" lIns="91440" tIns="45720" rIns="91440" bIns="45720" anchor="ctr" anchorCtr="0"/>
          <a:lstStyle/>
          <a:p>
            <a:pPr eaLnBrk="1" hangingPunct="1"/>
            <a:r>
              <a:rPr kumimoji="1" lang="zh-CN" altLang="en-US" kern="1200" dirty="0">
                <a:latin typeface="微软雅黑" panose="020B0503020204020204" pitchFamily="34" charset="-122"/>
                <a:ea typeface="微软雅黑" panose="020B0503020204020204" pitchFamily="34" charset="-122"/>
                <a:cs typeface="+mj-cs"/>
              </a:rPr>
              <a:t>全相联映像方式的特点</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E85CC71-6487-4309-A0E9-615D0B1DD507}"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86</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idx="1"/>
          </p:nvPr>
        </p:nvSpPr>
        <p:spPr>
          <a:xfrm>
            <a:off x="685800" y="1447800"/>
            <a:ext cx="8077200" cy="49530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组相联映像是前两种方式的一种折衷方式。</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组相联映像方式是先将</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块分为若干组，每组中有相同数量的</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块，再将主存块按与</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组相同的组数进行分组。</a:t>
            </a: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规定：主存中的任何一组只能映像到</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Cache</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中的某一固定组，但同一组中的主存块可调入</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Cache</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中指定组内的任意块中</a:t>
            </a:r>
            <a:r>
              <a:rPr kumimoji="1" lang="zh-CN" altLang="en-US" sz="2800" kern="1200" dirty="0">
                <a:latin typeface="微软雅黑" panose="020B0503020204020204" pitchFamily="34" charset="-122"/>
                <a:ea typeface="微软雅黑" panose="020B0503020204020204" pitchFamily="34" charset="-122"/>
                <a:cs typeface="+mn-cs"/>
              </a:rPr>
              <a:t>。</a:t>
            </a:r>
          </a:p>
          <a:p>
            <a:pPr eaLnBrk="1" hangingPunct="1">
              <a:buSzPct val="70000"/>
              <a:buFontTx/>
              <a:buNone/>
            </a:pPr>
            <a:endParaRPr kumimoji="1" lang="en-US" altLang="zh-CN" sz="2800" kern="1200" dirty="0">
              <a:latin typeface="微软雅黑" panose="020B0503020204020204" pitchFamily="34" charset="-122"/>
              <a:ea typeface="微软雅黑" panose="020B0503020204020204" pitchFamily="34" charset="-122"/>
              <a:cs typeface="+mn-cs"/>
            </a:endParaRPr>
          </a:p>
        </p:txBody>
      </p:sp>
      <p:sp>
        <p:nvSpPr>
          <p:cNvPr id="209922" name="Rectangle 3"/>
          <p:cNvSpPr>
            <a:spLocks noGrp="1"/>
          </p:cNvSpPr>
          <p:nvPr>
            <p:ph type="title"/>
          </p:nvPr>
        </p:nvSpPr>
        <p:spPr/>
        <p:txBody>
          <a:bodyPr vert="horz" wrap="square" lIns="91440" tIns="45720" rIns="91440" bIns="45720" anchor="ctr" anchorCtr="0"/>
          <a:lstStyle/>
          <a:p>
            <a:pPr eaLnBrk="1" hangingPunct="1"/>
            <a:r>
              <a:rPr kumimoji="1" lang="en-US" altLang="zh-CN" sz="4000" kern="1200" dirty="0">
                <a:latin typeface="微软雅黑" panose="020B0503020204020204" pitchFamily="34" charset="-122"/>
                <a:ea typeface="微软雅黑" panose="020B0503020204020204" pitchFamily="34" charset="-122"/>
                <a:cs typeface="+mj-cs"/>
              </a:rPr>
              <a:t>3</a:t>
            </a:r>
            <a:r>
              <a:rPr kumimoji="1" lang="zh-CN" altLang="en-US" sz="4000" kern="1200" dirty="0">
                <a:latin typeface="微软雅黑" panose="020B0503020204020204" pitchFamily="34" charset="-122"/>
                <a:ea typeface="微软雅黑" panose="020B0503020204020204" pitchFamily="34" charset="-122"/>
                <a:cs typeface="+mj-cs"/>
              </a:rPr>
              <a:t>．组相联映像方式</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C798098-1004-4452-9190-15649C955F67}"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87</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48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48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p:nvPr/>
        </p:nvSpPr>
        <p:spPr>
          <a:xfrm>
            <a:off x="2057400" y="304800"/>
            <a:ext cx="838200" cy="609600"/>
          </a:xfrm>
          <a:prstGeom prst="rect">
            <a:avLst/>
          </a:prstGeom>
          <a:noFill/>
          <a:ln w="9525">
            <a:noFill/>
          </a:ln>
        </p:spPr>
        <p:txBody>
          <a:bodyPr anchor="t" anchorCtr="0"/>
          <a:lstStyle/>
          <a:p>
            <a:pPr>
              <a:buClrTx/>
              <a:buFontTx/>
            </a:pPr>
            <a:r>
              <a:rPr lang="zh-CN" altLang="en-US" b="1" dirty="0">
                <a:solidFill>
                  <a:schemeClr val="tx2"/>
                </a:solidFill>
                <a:latin typeface="Tahoma" panose="020B0604030504040204" pitchFamily="34" charset="0"/>
              </a:rPr>
              <a:t>主存</a:t>
            </a:r>
          </a:p>
        </p:txBody>
      </p:sp>
      <p:sp>
        <p:nvSpPr>
          <p:cNvPr id="210946" name="Rectangle 3"/>
          <p:cNvSpPr/>
          <p:nvPr/>
        </p:nvSpPr>
        <p:spPr>
          <a:xfrm>
            <a:off x="6372225" y="549275"/>
            <a:ext cx="1271588" cy="457200"/>
          </a:xfrm>
          <a:prstGeom prst="rect">
            <a:avLst/>
          </a:prstGeom>
          <a:noFill/>
          <a:ln w="9525">
            <a:noFill/>
          </a:ln>
        </p:spPr>
        <p:txBody>
          <a:bodyPr anchor="t" anchorCtr="0"/>
          <a:lstStyle/>
          <a:p>
            <a:pPr marL="342900" indent="-342900">
              <a:lnSpc>
                <a:spcPct val="90000"/>
              </a:lnSpc>
              <a:spcBef>
                <a:spcPct val="20000"/>
              </a:spcBef>
              <a:buClr>
                <a:schemeClr val="accent1"/>
              </a:buClr>
              <a:buFontTx/>
            </a:pPr>
            <a:r>
              <a:rPr lang="en-US" altLang="zh-CN" sz="2800" b="1" dirty="0">
                <a:latin typeface="宋体" panose="02010600030101010101" pitchFamily="2" charset="-122"/>
              </a:rPr>
              <a:t>Cache</a:t>
            </a:r>
          </a:p>
        </p:txBody>
      </p:sp>
      <p:graphicFrame>
        <p:nvGraphicFramePr>
          <p:cNvPr id="166090" name="Group 202"/>
          <p:cNvGraphicFramePr>
            <a:graphicFrameLocks noGrp="1"/>
          </p:cNvGraphicFramePr>
          <p:nvPr>
            <p:custDataLst>
              <p:tags r:id="rId1"/>
            </p:custDataLst>
          </p:nvPr>
        </p:nvGraphicFramePr>
        <p:xfrm>
          <a:off x="1042988" y="935038"/>
          <a:ext cx="2819400" cy="5943600"/>
        </p:xfrm>
        <a:graphic>
          <a:graphicData uri="http://schemas.openxmlformats.org/drawingml/2006/table">
            <a:tbl>
              <a:tblPr/>
              <a:tblGrid>
                <a:gridCol w="1296670">
                  <a:extLst>
                    <a:ext uri="{9D8B030D-6E8A-4147-A177-3AD203B41FA5}">
                      <a16:colId xmlns:a16="http://schemas.microsoft.com/office/drawing/2014/main" val="20000"/>
                    </a:ext>
                  </a:extLst>
                </a:gridCol>
                <a:gridCol w="1522730">
                  <a:extLst>
                    <a:ext uri="{9D8B030D-6E8A-4147-A177-3AD203B41FA5}">
                      <a16:colId xmlns:a16="http://schemas.microsoft.com/office/drawing/2014/main" val="20001"/>
                    </a:ext>
                  </a:extLst>
                </a:gridCol>
              </a:tblGrid>
              <a:tr h="431800">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块号</a:t>
                      </a:r>
                    </a:p>
                  </a:txBody>
                  <a:tcPr horzOverflow="overflow">
                    <a:lnL>
                      <a:noFill/>
                    </a:lnL>
                    <a:lnR w="12700" cap="flat" cmpd="sng" algn="ctr">
                      <a:solidFill>
                        <a:srgbClr val="000099"/>
                      </a:solidFill>
                      <a:prstDash val="solid"/>
                      <a:round/>
                      <a:headEnd type="none" w="med" len="med"/>
                      <a:tailEnd type="none" w="med" len="med"/>
                    </a:lnR>
                    <a:lnT>
                      <a:noFill/>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对应组</a:t>
                      </a:r>
                    </a:p>
                  </a:txBody>
                  <a:tcPr horzOverflow="overflow">
                    <a:lnL w="12700" cap="flat" cmpd="sng" algn="ctr">
                      <a:solidFill>
                        <a:srgbClr val="000099"/>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4025">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FF"/>
                    </a:solidFill>
                  </a:tcPr>
                </a:tc>
                <a:extLst>
                  <a:ext uri="{0D108BD9-81ED-4DB2-BD59-A6C34878D82A}">
                    <a16:rowId xmlns:a16="http://schemas.microsoft.com/office/drawing/2014/main" val="10001"/>
                  </a:ext>
                </a:extLst>
              </a:tr>
              <a:tr h="406400">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2"/>
                  </a:ext>
                </a:extLst>
              </a:tr>
              <a:tr h="406400">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3"/>
                  </a:ext>
                </a:extLst>
              </a:tr>
              <a:tr h="406400">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406400">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FF"/>
                    </a:solidFill>
                  </a:tcPr>
                </a:tc>
                <a:extLst>
                  <a:ext uri="{0D108BD9-81ED-4DB2-BD59-A6C34878D82A}">
                    <a16:rowId xmlns:a16="http://schemas.microsoft.com/office/drawing/2014/main" val="10005"/>
                  </a:ext>
                </a:extLst>
              </a:tr>
              <a:tr h="406400">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6"/>
                  </a:ext>
                </a:extLst>
              </a:tr>
              <a:tr h="392113">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6</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7"/>
                  </a:ext>
                </a:extLst>
              </a:tr>
              <a:tr h="406400">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7</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455613">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8</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FF"/>
                    </a:solidFill>
                  </a:tcPr>
                </a:tc>
                <a:extLst>
                  <a:ext uri="{0D108BD9-81ED-4DB2-BD59-A6C34878D82A}">
                    <a16:rowId xmlns:a16="http://schemas.microsoft.com/office/drawing/2014/main" val="10009"/>
                  </a:ext>
                </a:extLst>
              </a:tr>
              <a:tr h="455613">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9</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10"/>
                  </a:ext>
                </a:extLst>
              </a:tr>
              <a:tr h="406400">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10</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12700" cap="flat" cmpd="sng" algn="ctr">
                      <a:solidFill>
                        <a:srgbClr val="000099"/>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11"/>
                  </a:ext>
                </a:extLst>
              </a:tr>
              <a:tr h="180975">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11</a:t>
                      </a:r>
                    </a:p>
                  </a:txBody>
                  <a:tcPr horzOverflow="overflow">
                    <a:lnL w="12700" cap="flat" cmpd="sng" algn="ctr">
                      <a:solidFill>
                        <a:srgbClr val="000099"/>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1"/>
                        </a:buClr>
                        <a:defRPr kumimoji="1" sz="2800" b="1">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defRPr kumimoji="1" sz="2400" b="1">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accent1"/>
                        </a:buClr>
                        <a:defRPr kumimoji="1" sz="2000" b="1">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folHlink"/>
                        </a:buClr>
                        <a:defRPr kumimoji="1" b="1">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defRPr kumimoji="1"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bl>
          </a:graphicData>
        </a:graphic>
      </p:graphicFrame>
      <p:graphicFrame>
        <p:nvGraphicFramePr>
          <p:cNvPr id="166030" name="Group 142"/>
          <p:cNvGraphicFramePr>
            <a:graphicFrameLocks noGrp="1"/>
          </p:cNvGraphicFramePr>
          <p:nvPr>
            <p:custDataLst>
              <p:tags r:id="rId2"/>
            </p:custDataLst>
          </p:nvPr>
        </p:nvGraphicFramePr>
        <p:xfrm>
          <a:off x="5580063" y="1341438"/>
          <a:ext cx="2514600" cy="5486400"/>
        </p:xfrm>
        <a:graphic>
          <a:graphicData uri="http://schemas.openxmlformats.org/drawingml/2006/table">
            <a:tbl>
              <a:tblPr/>
              <a:tblGrid>
                <a:gridCol w="1292225">
                  <a:extLst>
                    <a:ext uri="{9D8B030D-6E8A-4147-A177-3AD203B41FA5}">
                      <a16:colId xmlns:a16="http://schemas.microsoft.com/office/drawing/2014/main" val="20000"/>
                    </a:ext>
                  </a:extLst>
                </a:gridCol>
                <a:gridCol w="1222375">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FF"/>
                    </a:solid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FF"/>
                    </a:solid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FF"/>
                    </a:solidFill>
                  </a:tcPr>
                </a:tc>
                <a:extLst>
                  <a:ext uri="{0D108BD9-81ED-4DB2-BD59-A6C34878D82A}">
                    <a16:rowId xmlns:a16="http://schemas.microsoft.com/office/drawing/2014/main" val="10002"/>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3"/>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4"/>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5"/>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6"/>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7"/>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8"/>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0</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9"/>
                  </a:ext>
                </a:extLst>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Times New Roman" panose="02020603050405020304"/>
                          <a:ea typeface="宋体" panose="02010600030101010101" pitchFamily="2" charset="-122"/>
                        </a:rPr>
                        <a:t>…</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4064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组</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r>
                        <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块</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1"/>
                  </a:ext>
                </a:extLst>
              </a:tr>
            </a:tbl>
          </a:graphicData>
        </a:graphic>
      </p:graphicFrame>
      <p:sp>
        <p:nvSpPr>
          <p:cNvPr id="211047" name="Line 91"/>
          <p:cNvSpPr/>
          <p:nvPr/>
        </p:nvSpPr>
        <p:spPr>
          <a:xfrm>
            <a:off x="3924300" y="1557338"/>
            <a:ext cx="1223963" cy="431800"/>
          </a:xfrm>
          <a:prstGeom prst="line">
            <a:avLst/>
          </a:prstGeom>
          <a:ln w="28575" cap="flat" cmpd="sng">
            <a:solidFill>
              <a:schemeClr val="tx1"/>
            </a:solidFill>
            <a:prstDash val="solid"/>
            <a:round/>
            <a:headEnd type="none" w="med" len="med"/>
            <a:tailEnd type="triangle" w="med" len="med"/>
          </a:ln>
        </p:spPr>
      </p:sp>
      <p:sp>
        <p:nvSpPr>
          <p:cNvPr id="211048" name="Line 92"/>
          <p:cNvSpPr/>
          <p:nvPr/>
        </p:nvSpPr>
        <p:spPr>
          <a:xfrm>
            <a:off x="3924300" y="2565400"/>
            <a:ext cx="1152525" cy="2016125"/>
          </a:xfrm>
          <a:prstGeom prst="line">
            <a:avLst/>
          </a:prstGeom>
          <a:ln w="28575" cap="flat" cmpd="sng">
            <a:solidFill>
              <a:schemeClr val="tx1"/>
            </a:solidFill>
            <a:prstDash val="solid"/>
            <a:round/>
            <a:headEnd type="none" w="med" len="med"/>
            <a:tailEnd type="triangle" w="med" len="med"/>
          </a:ln>
        </p:spPr>
      </p:sp>
      <p:sp>
        <p:nvSpPr>
          <p:cNvPr id="211049" name="AutoShape 95"/>
          <p:cNvSpPr/>
          <p:nvPr/>
        </p:nvSpPr>
        <p:spPr>
          <a:xfrm>
            <a:off x="5219700" y="1341438"/>
            <a:ext cx="152400" cy="1143000"/>
          </a:xfrm>
          <a:prstGeom prst="leftBrace">
            <a:avLst>
              <a:gd name="adj1" fmla="val 62500"/>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11050" name="AutoShape 96"/>
          <p:cNvSpPr/>
          <p:nvPr/>
        </p:nvSpPr>
        <p:spPr>
          <a:xfrm>
            <a:off x="5148263" y="2781300"/>
            <a:ext cx="228600" cy="1295400"/>
          </a:xfrm>
          <a:prstGeom prst="leftBrace">
            <a:avLst>
              <a:gd name="adj1" fmla="val 47143"/>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11051" name="Line 98"/>
          <p:cNvSpPr/>
          <p:nvPr/>
        </p:nvSpPr>
        <p:spPr>
          <a:xfrm>
            <a:off x="3924300" y="2997200"/>
            <a:ext cx="1152525" cy="3095625"/>
          </a:xfrm>
          <a:prstGeom prst="line">
            <a:avLst/>
          </a:prstGeom>
          <a:ln w="28575" cap="flat" cmpd="sng">
            <a:solidFill>
              <a:srgbClr val="7030A0"/>
            </a:solidFill>
            <a:prstDash val="solid"/>
            <a:round/>
            <a:headEnd type="none" w="med" len="med"/>
            <a:tailEnd type="triangle" w="med" len="med"/>
          </a:ln>
        </p:spPr>
      </p:sp>
      <p:sp>
        <p:nvSpPr>
          <p:cNvPr id="211052" name="Line 100"/>
          <p:cNvSpPr/>
          <p:nvPr/>
        </p:nvSpPr>
        <p:spPr>
          <a:xfrm>
            <a:off x="3851275" y="1989138"/>
            <a:ext cx="1225550" cy="1223962"/>
          </a:xfrm>
          <a:prstGeom prst="line">
            <a:avLst/>
          </a:prstGeom>
          <a:ln w="28575" cap="flat" cmpd="sng">
            <a:solidFill>
              <a:srgbClr val="7030A0"/>
            </a:solidFill>
            <a:prstDash val="solid"/>
            <a:round/>
            <a:headEnd type="none" w="med" len="med"/>
            <a:tailEnd type="triangle" w="med" len="med"/>
          </a:ln>
        </p:spPr>
      </p:sp>
      <p:sp>
        <p:nvSpPr>
          <p:cNvPr id="211053" name="AutoShape 143"/>
          <p:cNvSpPr/>
          <p:nvPr/>
        </p:nvSpPr>
        <p:spPr>
          <a:xfrm>
            <a:off x="5148263" y="4149725"/>
            <a:ext cx="228600" cy="1295400"/>
          </a:xfrm>
          <a:prstGeom prst="leftBrace">
            <a:avLst>
              <a:gd name="adj1" fmla="val 47143"/>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11054" name="AutoShape 144"/>
          <p:cNvSpPr/>
          <p:nvPr/>
        </p:nvSpPr>
        <p:spPr>
          <a:xfrm>
            <a:off x="5148263" y="5562600"/>
            <a:ext cx="228600" cy="1295400"/>
          </a:xfrm>
          <a:prstGeom prst="leftBrace">
            <a:avLst>
              <a:gd name="adj1" fmla="val 47143"/>
              <a:gd name="adj2" fmla="val 50000"/>
            </a:avLst>
          </a:prstGeom>
          <a:noFill/>
          <a:ln w="28575" cap="flat" cmpd="sng">
            <a:solidFill>
              <a:schemeClr val="tx1"/>
            </a:solidFill>
            <a:prstDash val="solid"/>
            <a:round/>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11055" name="Line 145"/>
          <p:cNvSpPr/>
          <p:nvPr/>
        </p:nvSpPr>
        <p:spPr>
          <a:xfrm flipV="1">
            <a:off x="3851275" y="2203450"/>
            <a:ext cx="1296988" cy="1296988"/>
          </a:xfrm>
          <a:prstGeom prst="line">
            <a:avLst/>
          </a:prstGeom>
          <a:ln w="28575" cap="flat" cmpd="sng">
            <a:solidFill>
              <a:schemeClr val="tx1"/>
            </a:solidFill>
            <a:prstDash val="solid"/>
            <a:round/>
            <a:headEnd type="none" w="med" len="med"/>
            <a:tailEnd type="triangle" w="med" len="med"/>
          </a:ln>
        </p:spPr>
      </p:sp>
      <p:sp>
        <p:nvSpPr>
          <p:cNvPr id="211056" name="Line 146"/>
          <p:cNvSpPr/>
          <p:nvPr/>
        </p:nvSpPr>
        <p:spPr>
          <a:xfrm flipV="1">
            <a:off x="3851275" y="3268663"/>
            <a:ext cx="1152525" cy="665162"/>
          </a:xfrm>
          <a:prstGeom prst="line">
            <a:avLst/>
          </a:prstGeom>
          <a:ln w="28575" cap="flat" cmpd="sng">
            <a:solidFill>
              <a:schemeClr val="tx1"/>
            </a:solidFill>
            <a:prstDash val="solid"/>
            <a:round/>
            <a:headEnd type="none" w="med" len="med"/>
            <a:tailEnd type="triangle" w="med" len="med"/>
          </a:ln>
        </p:spPr>
      </p:sp>
      <p:sp>
        <p:nvSpPr>
          <p:cNvPr id="211057" name="Line 147"/>
          <p:cNvSpPr/>
          <p:nvPr/>
        </p:nvSpPr>
        <p:spPr>
          <a:xfrm>
            <a:off x="3924300" y="4365625"/>
            <a:ext cx="1152525" cy="307975"/>
          </a:xfrm>
          <a:prstGeom prst="line">
            <a:avLst/>
          </a:prstGeom>
          <a:ln w="28575" cap="flat" cmpd="sng">
            <a:solidFill>
              <a:schemeClr val="tx1"/>
            </a:solidFill>
            <a:prstDash val="solid"/>
            <a:round/>
            <a:headEnd type="none" w="med" len="med"/>
            <a:tailEnd type="triangle" w="med" len="med"/>
          </a:ln>
        </p:spPr>
      </p:sp>
      <p:sp>
        <p:nvSpPr>
          <p:cNvPr id="211058" name="Line 148"/>
          <p:cNvSpPr/>
          <p:nvPr/>
        </p:nvSpPr>
        <p:spPr>
          <a:xfrm>
            <a:off x="3851275" y="4868863"/>
            <a:ext cx="1152525" cy="1152525"/>
          </a:xfrm>
          <a:prstGeom prst="line">
            <a:avLst/>
          </a:prstGeom>
          <a:ln w="28575" cap="flat" cmpd="sng">
            <a:solidFill>
              <a:schemeClr val="tx1"/>
            </a:solidFill>
            <a:prstDash val="solid"/>
            <a:round/>
            <a:headEnd type="none" w="med" len="med"/>
            <a:tailEnd type="triangle" w="med" len="med"/>
          </a:ln>
        </p:spPr>
      </p:sp>
      <p:sp>
        <p:nvSpPr>
          <p:cNvPr id="211059" name="Line 149"/>
          <p:cNvSpPr/>
          <p:nvPr/>
        </p:nvSpPr>
        <p:spPr>
          <a:xfrm flipV="1">
            <a:off x="3851275" y="2492375"/>
            <a:ext cx="1317625" cy="2881313"/>
          </a:xfrm>
          <a:prstGeom prst="line">
            <a:avLst/>
          </a:prstGeom>
          <a:ln w="28575" cap="flat" cmpd="sng">
            <a:solidFill>
              <a:schemeClr val="tx1"/>
            </a:solidFill>
            <a:prstDash val="solid"/>
            <a:round/>
            <a:headEnd type="none" w="med" len="med"/>
            <a:tailEnd type="triangle" w="med" len="med"/>
          </a:ln>
        </p:spPr>
      </p:sp>
      <p:sp>
        <p:nvSpPr>
          <p:cNvPr id="211060" name="Line 150"/>
          <p:cNvSpPr/>
          <p:nvPr/>
        </p:nvSpPr>
        <p:spPr>
          <a:xfrm flipV="1">
            <a:off x="3851275" y="3500438"/>
            <a:ext cx="1225550" cy="2160587"/>
          </a:xfrm>
          <a:prstGeom prst="line">
            <a:avLst/>
          </a:prstGeom>
          <a:ln w="28575" cap="flat" cmpd="sng">
            <a:solidFill>
              <a:schemeClr val="tx1"/>
            </a:solidFill>
            <a:prstDash val="solid"/>
            <a:round/>
            <a:headEnd type="none" w="med" len="med"/>
            <a:tailEnd type="triangle" w="med" len="med"/>
          </a:ln>
        </p:spPr>
      </p:sp>
      <p:sp>
        <p:nvSpPr>
          <p:cNvPr id="211061" name="Line 151"/>
          <p:cNvSpPr/>
          <p:nvPr/>
        </p:nvSpPr>
        <p:spPr>
          <a:xfrm flipV="1">
            <a:off x="3924300" y="5013325"/>
            <a:ext cx="1152525" cy="1152525"/>
          </a:xfrm>
          <a:prstGeom prst="line">
            <a:avLst/>
          </a:prstGeom>
          <a:ln w="28575" cap="flat" cmpd="sng">
            <a:solidFill>
              <a:schemeClr val="tx1"/>
            </a:solidFill>
            <a:prstDash val="solid"/>
            <a:round/>
            <a:headEnd type="none" w="med" len="med"/>
            <a:tailEnd type="triangle" w="med" len="med"/>
          </a:ln>
        </p:spPr>
      </p:sp>
      <p:sp>
        <p:nvSpPr>
          <p:cNvPr id="211062" name="Line 152"/>
          <p:cNvSpPr/>
          <p:nvPr/>
        </p:nvSpPr>
        <p:spPr>
          <a:xfrm flipV="1">
            <a:off x="3851275" y="6092825"/>
            <a:ext cx="1225550" cy="576263"/>
          </a:xfrm>
          <a:prstGeom prst="line">
            <a:avLst/>
          </a:prstGeom>
          <a:ln w="28575" cap="flat" cmpd="sng">
            <a:solidFill>
              <a:schemeClr val="tx1"/>
            </a:solidFill>
            <a:prstDash val="solid"/>
            <a:round/>
            <a:headEnd type="none" w="med" len="med"/>
            <a:tailEnd type="triangle" w="med" len="med"/>
          </a:ln>
        </p:spPr>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9262C83-71C8-4B11-98CB-4C1F36D8906E}"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88</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3"/>
          <p:cNvSpPr>
            <a:spLocks noGrp="1"/>
          </p:cNvSpPr>
          <p:nvPr>
            <p:ph idx="1"/>
          </p:nvPr>
        </p:nvSpPr>
        <p:spPr>
          <a:xfrm>
            <a:off x="684213" y="765175"/>
            <a:ext cx="7772400" cy="4648200"/>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将主存第</a:t>
            </a:r>
            <a:r>
              <a:rPr kumimoji="1" lang="en-US" altLang="zh-CN" sz="2800" kern="1200" dirty="0">
                <a:latin typeface="微软雅黑" panose="020B0503020204020204" pitchFamily="34" charset="-122"/>
                <a:ea typeface="微软雅黑" panose="020B0503020204020204" pitchFamily="34" charset="-122"/>
                <a:cs typeface="+mn-cs"/>
              </a:rPr>
              <a:t>i </a:t>
            </a:r>
            <a:r>
              <a:rPr kumimoji="1" lang="zh-CN" altLang="en-US" sz="2800" kern="1200" dirty="0">
                <a:latin typeface="微软雅黑" panose="020B0503020204020204" pitchFamily="34" charset="-122"/>
                <a:ea typeface="微软雅黑" panose="020B0503020204020204" pitchFamily="34" charset="-122"/>
                <a:cs typeface="+mn-cs"/>
              </a:rPr>
              <a:t>块映像到</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的第</a:t>
            </a:r>
            <a:r>
              <a:rPr kumimoji="1" lang="en-US" altLang="zh-CN" sz="2800" kern="1200" dirty="0">
                <a:latin typeface="微软雅黑" panose="020B0503020204020204" pitchFamily="34" charset="-122"/>
                <a:ea typeface="微软雅黑" panose="020B0503020204020204" pitchFamily="34" charset="-122"/>
                <a:cs typeface="+mn-cs"/>
              </a:rPr>
              <a:t>k </a:t>
            </a:r>
            <a:r>
              <a:rPr kumimoji="1" lang="zh-CN" altLang="en-US" sz="2800" kern="1200" dirty="0">
                <a:latin typeface="微软雅黑" panose="020B0503020204020204" pitchFamily="34" charset="-122"/>
                <a:ea typeface="微软雅黑" panose="020B0503020204020204" pitchFamily="34" charset="-122"/>
                <a:cs typeface="+mn-cs"/>
              </a:rPr>
              <a:t>组，即</a:t>
            </a:r>
            <a:r>
              <a:rPr kumimoji="1" lang="en-US" altLang="zh-CN" sz="2800" kern="1200" dirty="0">
                <a:latin typeface="微软雅黑" panose="020B0503020204020204" pitchFamily="34" charset="-122"/>
                <a:ea typeface="微软雅黑" panose="020B0503020204020204" pitchFamily="34" charset="-122"/>
                <a:cs typeface="+mn-cs"/>
              </a:rPr>
              <a:t>:</a:t>
            </a:r>
          </a:p>
          <a:p>
            <a:pPr eaLnBrk="1" hangingPunct="1">
              <a:buSzPct val="70000"/>
            </a:pPr>
            <a:r>
              <a:rPr kumimoji="1" lang="en-US" altLang="zh-CN" sz="2800" kern="1200" dirty="0">
                <a:latin typeface="微软雅黑" panose="020B0503020204020204" pitchFamily="34" charset="-122"/>
                <a:ea typeface="微软雅黑" panose="020B0503020204020204" pitchFamily="34" charset="-122"/>
                <a:cs typeface="+mn-cs"/>
              </a:rPr>
              <a:t>       k</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i mod G  </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G</a:t>
            </a:r>
            <a:r>
              <a:rPr kumimoji="1" lang="zh-CN" altLang="en-US" sz="2800" kern="1200" dirty="0">
                <a:latin typeface="微软雅黑" panose="020B0503020204020204" pitchFamily="34" charset="-122"/>
                <a:ea typeface="微软雅黑" panose="020B0503020204020204" pitchFamily="34" charset="-122"/>
                <a:cs typeface="+mn-cs"/>
              </a:rPr>
              <a:t>为</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的组数）</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即主存块号除以</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组数同余的块被映射在一组中。</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设主存有</a:t>
            </a:r>
            <a:r>
              <a:rPr kumimoji="1" lang="en-US" altLang="zh-CN" sz="2800" kern="1200" dirty="0">
                <a:latin typeface="微软雅黑" panose="020B0503020204020204" pitchFamily="34" charset="-122"/>
                <a:ea typeface="微软雅黑" panose="020B0503020204020204" pitchFamily="34" charset="-122"/>
                <a:cs typeface="+mn-cs"/>
              </a:rPr>
              <a:t>2</a:t>
            </a:r>
            <a:r>
              <a:rPr kumimoji="1" lang="en-US" altLang="zh-CN" sz="2800" kern="1200" baseline="30000" dirty="0">
                <a:latin typeface="微软雅黑" panose="020B0503020204020204" pitchFamily="34" charset="-122"/>
                <a:ea typeface="微软雅黑" panose="020B0503020204020204" pitchFamily="34" charset="-122"/>
                <a:cs typeface="+mn-cs"/>
              </a:rPr>
              <a:t>n</a:t>
            </a:r>
            <a:r>
              <a:rPr kumimoji="1" lang="zh-CN" altLang="en-US" sz="2800" kern="1200" dirty="0">
                <a:latin typeface="微软雅黑" panose="020B0503020204020204" pitchFamily="34" charset="-122"/>
                <a:ea typeface="微软雅黑" panose="020B0503020204020204" pitchFamily="34" charset="-122"/>
                <a:cs typeface="+mn-cs"/>
              </a:rPr>
              <a:t>块，</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有</a:t>
            </a:r>
            <a:r>
              <a:rPr kumimoji="1" lang="en-US" altLang="zh-CN" sz="2800" kern="1200" dirty="0">
                <a:latin typeface="微软雅黑" panose="020B0503020204020204" pitchFamily="34" charset="-122"/>
                <a:ea typeface="微软雅黑" panose="020B0503020204020204" pitchFamily="34" charset="-122"/>
                <a:cs typeface="+mn-cs"/>
              </a:rPr>
              <a:t>2</a:t>
            </a:r>
            <a:r>
              <a:rPr kumimoji="1" lang="en-US" altLang="zh-CN" sz="2800" kern="1200" baseline="30000" dirty="0">
                <a:latin typeface="微软雅黑" panose="020B0503020204020204" pitchFamily="34" charset="-122"/>
                <a:ea typeface="微软雅黑" panose="020B0503020204020204" pitchFamily="34" charset="-122"/>
                <a:cs typeface="+mn-cs"/>
              </a:rPr>
              <a:t>m</a:t>
            </a:r>
            <a:r>
              <a:rPr kumimoji="1" lang="zh-CN" altLang="en-US" sz="2800" kern="1200" dirty="0">
                <a:latin typeface="微软雅黑" panose="020B0503020204020204" pitchFamily="34" charset="-122"/>
                <a:ea typeface="微软雅黑" panose="020B0503020204020204" pitchFamily="34" charset="-122"/>
                <a:cs typeface="+mn-cs"/>
              </a:rPr>
              <a:t>块，组数</a:t>
            </a:r>
            <a:r>
              <a:rPr kumimoji="1" lang="en-US" altLang="zh-CN" sz="2800" kern="1200" dirty="0">
                <a:latin typeface="微软雅黑" panose="020B0503020204020204" pitchFamily="34" charset="-122"/>
                <a:ea typeface="微软雅黑" panose="020B0503020204020204" pitchFamily="34" charset="-122"/>
                <a:cs typeface="+mn-cs"/>
              </a:rPr>
              <a:t>G</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2</a:t>
            </a:r>
            <a:r>
              <a:rPr kumimoji="1" lang="en-US" altLang="zh-CN" sz="2800" kern="1200" baseline="30000" dirty="0">
                <a:latin typeface="微软雅黑" panose="020B0503020204020204" pitchFamily="34" charset="-122"/>
                <a:ea typeface="微软雅黑" panose="020B0503020204020204" pitchFamily="34" charset="-122"/>
                <a:cs typeface="+mn-cs"/>
              </a:rPr>
              <a:t>g</a:t>
            </a:r>
            <a:r>
              <a:rPr kumimoji="1" lang="zh-CN" altLang="en-US" sz="2800" kern="1200" dirty="0">
                <a:latin typeface="微软雅黑" panose="020B0503020204020204" pitchFamily="34" charset="-122"/>
                <a:ea typeface="微软雅黑" panose="020B0503020204020204" pitchFamily="34" charset="-122"/>
                <a:cs typeface="+mn-cs"/>
              </a:rPr>
              <a:t>，则当用二进制数表示地址时，</a:t>
            </a:r>
            <a:r>
              <a:rPr kumimoji="1" lang="en-US" altLang="zh-CN" sz="2800" kern="1200" dirty="0">
                <a:latin typeface="微软雅黑" panose="020B0503020204020204" pitchFamily="34" charset="-122"/>
                <a:ea typeface="微软雅黑" panose="020B0503020204020204" pitchFamily="34" charset="-122"/>
                <a:cs typeface="+mn-cs"/>
              </a:rPr>
              <a:t>G </a:t>
            </a:r>
            <a:r>
              <a:rPr kumimoji="1" lang="zh-CN" altLang="en-US" sz="2800" kern="1200" dirty="0">
                <a:latin typeface="微软雅黑" panose="020B0503020204020204" pitchFamily="34" charset="-122"/>
                <a:ea typeface="微软雅黑" panose="020B0503020204020204" pitchFamily="34" charset="-122"/>
                <a:cs typeface="+mn-cs"/>
              </a:rPr>
              <a:t>实际上就是主存块地址</a:t>
            </a:r>
            <a:r>
              <a:rPr kumimoji="1" lang="en-US" altLang="zh-CN" sz="2800" kern="1200" dirty="0">
                <a:latin typeface="微软雅黑" panose="020B0503020204020204" pitchFamily="34" charset="-122"/>
                <a:ea typeface="微软雅黑" panose="020B0503020204020204" pitchFamily="34" charset="-122"/>
                <a:cs typeface="+mn-cs"/>
              </a:rPr>
              <a:t>i </a:t>
            </a:r>
            <a:r>
              <a:rPr kumimoji="1" lang="zh-CN" altLang="en-US" sz="2800" kern="1200" dirty="0">
                <a:latin typeface="微软雅黑" panose="020B0503020204020204" pitchFamily="34" charset="-122"/>
                <a:ea typeface="微软雅黑" panose="020B0503020204020204" pitchFamily="34" charset="-122"/>
                <a:cs typeface="+mn-cs"/>
              </a:rPr>
              <a:t>的低 </a:t>
            </a:r>
            <a:r>
              <a:rPr kumimoji="1" lang="en-US" altLang="zh-CN" sz="2800" kern="1200" dirty="0">
                <a:latin typeface="微软雅黑" panose="020B0503020204020204" pitchFamily="34" charset="-122"/>
                <a:ea typeface="微软雅黑" panose="020B0503020204020204" pitchFamily="34" charset="-122"/>
                <a:cs typeface="+mn-cs"/>
              </a:rPr>
              <a:t>g </a:t>
            </a:r>
            <a:r>
              <a:rPr kumimoji="1" lang="zh-CN" altLang="en-US" sz="2800" kern="1200" dirty="0">
                <a:latin typeface="微软雅黑" panose="020B0503020204020204" pitchFamily="34" charset="-122"/>
                <a:ea typeface="微软雅黑" panose="020B0503020204020204" pitchFamily="34" charset="-122"/>
                <a:cs typeface="+mn-cs"/>
              </a:rPr>
              <a:t>位：</a:t>
            </a:r>
          </a:p>
          <a:p>
            <a:pPr eaLnBrk="1" hangingPunct="1">
              <a:buSzPct val="70000"/>
            </a:pPr>
            <a:endParaRPr kumimoji="1" lang="en-US" altLang="zh-CN" sz="2800" kern="1200" dirty="0">
              <a:latin typeface="微软雅黑" panose="020B0503020204020204" pitchFamily="34" charset="-122"/>
              <a:ea typeface="微软雅黑" panose="020B0503020204020204" pitchFamily="34" charset="-122"/>
              <a:cs typeface="+mn-cs"/>
            </a:endParaRPr>
          </a:p>
        </p:txBody>
      </p:sp>
      <p:sp>
        <p:nvSpPr>
          <p:cNvPr id="211970" name="Rectangle 4"/>
          <p:cNvSpPr/>
          <p:nvPr/>
        </p:nvSpPr>
        <p:spPr>
          <a:xfrm>
            <a:off x="2700338" y="4581525"/>
            <a:ext cx="5256212" cy="609600"/>
          </a:xfrm>
          <a:prstGeom prst="rect">
            <a:avLst/>
          </a:prstGeom>
          <a:noFill/>
          <a:ln w="19050" cap="flat" cmpd="sng">
            <a:solidFill>
              <a:schemeClr val="tx2"/>
            </a:solidFill>
            <a:prstDash val="solid"/>
            <a:miter/>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11971" name="Rectangle 5"/>
          <p:cNvSpPr/>
          <p:nvPr/>
        </p:nvSpPr>
        <p:spPr>
          <a:xfrm>
            <a:off x="5748338" y="4581525"/>
            <a:ext cx="2208212" cy="609600"/>
          </a:xfrm>
          <a:prstGeom prst="rect">
            <a:avLst/>
          </a:prstGeom>
          <a:noFill/>
          <a:ln w="9525" cap="flat" cmpd="sng">
            <a:solidFill>
              <a:schemeClr val="tx2"/>
            </a:solidFill>
            <a:prstDash val="solid"/>
            <a:miter/>
            <a:headEnd type="none" w="med" len="med"/>
            <a:tailEnd type="none" w="med" len="med"/>
          </a:ln>
        </p:spPr>
        <p:txBody>
          <a:bodyPr wrap="none" anchor="ctr" anchorCtr="0"/>
          <a:lstStyle/>
          <a:p>
            <a:pPr>
              <a:buClrTx/>
              <a:buFontTx/>
            </a:pPr>
            <a:endParaRPr lang="zh-CN" altLang="en-US" sz="2800" b="1" dirty="0">
              <a:latin typeface="宋体" panose="02010600030101010101" pitchFamily="2" charset="-122"/>
            </a:endParaRPr>
          </a:p>
        </p:txBody>
      </p:sp>
      <p:sp>
        <p:nvSpPr>
          <p:cNvPr id="211972" name="Text Box 6"/>
          <p:cNvSpPr txBox="1"/>
          <p:nvPr/>
        </p:nvSpPr>
        <p:spPr>
          <a:xfrm>
            <a:off x="6516688" y="5229225"/>
            <a:ext cx="838200" cy="366713"/>
          </a:xfrm>
          <a:prstGeom prst="rect">
            <a:avLst/>
          </a:prstGeom>
          <a:noFill/>
          <a:ln w="9525">
            <a:noFill/>
          </a:ln>
        </p:spPr>
        <p:txBody>
          <a:bodyPr anchor="t" anchorCtr="0">
            <a:spAutoFit/>
          </a:bodyPr>
          <a:lstStyle/>
          <a:p>
            <a:pPr>
              <a:spcBef>
                <a:spcPct val="50000"/>
              </a:spcBef>
              <a:buClrTx/>
              <a:buFontTx/>
            </a:pPr>
            <a:r>
              <a:rPr lang="en-US" altLang="zh-CN" sz="1800" b="1" dirty="0">
                <a:latin typeface="Times New Roman" panose="02020603050405020304" pitchFamily="18" charset="0"/>
              </a:rPr>
              <a:t>g </a:t>
            </a:r>
            <a:r>
              <a:rPr lang="zh-CN" altLang="zh-CN" sz="1800" b="1" dirty="0">
                <a:latin typeface="Times New Roman" panose="02020603050405020304" pitchFamily="18" charset="0"/>
              </a:rPr>
              <a:t>位</a:t>
            </a:r>
            <a:endParaRPr lang="zh-CN" altLang="en-US" sz="1800" b="1" dirty="0">
              <a:latin typeface="Times New Roman" panose="02020603050405020304" pitchFamily="18" charset="0"/>
            </a:endParaRPr>
          </a:p>
        </p:txBody>
      </p:sp>
      <p:sp>
        <p:nvSpPr>
          <p:cNvPr id="211973" name="Line 7"/>
          <p:cNvSpPr/>
          <p:nvPr/>
        </p:nvSpPr>
        <p:spPr>
          <a:xfrm>
            <a:off x="5748338" y="4581525"/>
            <a:ext cx="0" cy="609600"/>
          </a:xfrm>
          <a:prstGeom prst="line">
            <a:avLst/>
          </a:prstGeom>
          <a:ln w="9525" cap="flat" cmpd="sng">
            <a:solidFill>
              <a:schemeClr val="tx1"/>
            </a:solidFill>
            <a:prstDash val="solid"/>
            <a:round/>
            <a:headEnd type="none" w="med" len="med"/>
            <a:tailEnd type="none" w="med" len="med"/>
          </a:ln>
        </p:spPr>
      </p:sp>
      <p:sp>
        <p:nvSpPr>
          <p:cNvPr id="211974" name="Line 8"/>
          <p:cNvSpPr/>
          <p:nvPr/>
        </p:nvSpPr>
        <p:spPr>
          <a:xfrm>
            <a:off x="7956550" y="5191125"/>
            <a:ext cx="0" cy="1333500"/>
          </a:xfrm>
          <a:prstGeom prst="line">
            <a:avLst/>
          </a:prstGeom>
          <a:ln w="9525" cap="flat" cmpd="sng">
            <a:solidFill>
              <a:schemeClr val="tx2"/>
            </a:solidFill>
            <a:prstDash val="solid"/>
            <a:round/>
            <a:headEnd type="none" w="med" len="med"/>
            <a:tailEnd type="none" w="med" len="med"/>
          </a:ln>
        </p:spPr>
      </p:sp>
      <p:sp>
        <p:nvSpPr>
          <p:cNvPr id="211975" name="Line 9"/>
          <p:cNvSpPr/>
          <p:nvPr/>
        </p:nvSpPr>
        <p:spPr>
          <a:xfrm>
            <a:off x="5748338" y="5191125"/>
            <a:ext cx="0" cy="381000"/>
          </a:xfrm>
          <a:prstGeom prst="line">
            <a:avLst/>
          </a:prstGeom>
          <a:ln w="9525" cap="flat" cmpd="sng">
            <a:solidFill>
              <a:schemeClr val="tx2"/>
            </a:solidFill>
            <a:prstDash val="solid"/>
            <a:round/>
            <a:headEnd type="none" w="med" len="med"/>
            <a:tailEnd type="none" w="med" len="med"/>
          </a:ln>
        </p:spPr>
      </p:sp>
      <p:sp>
        <p:nvSpPr>
          <p:cNvPr id="211976" name="Line 10"/>
          <p:cNvSpPr/>
          <p:nvPr/>
        </p:nvSpPr>
        <p:spPr>
          <a:xfrm>
            <a:off x="7499350" y="5438775"/>
            <a:ext cx="457200" cy="0"/>
          </a:xfrm>
          <a:prstGeom prst="line">
            <a:avLst/>
          </a:prstGeom>
          <a:ln w="9525" cap="flat" cmpd="sng">
            <a:solidFill>
              <a:schemeClr val="tx2"/>
            </a:solidFill>
            <a:prstDash val="solid"/>
            <a:round/>
            <a:headEnd type="none" w="med" len="med"/>
            <a:tailEnd type="stealth" w="med" len="med"/>
          </a:ln>
        </p:spPr>
      </p:sp>
      <p:sp>
        <p:nvSpPr>
          <p:cNvPr id="211977" name="Line 11"/>
          <p:cNvSpPr/>
          <p:nvPr/>
        </p:nvSpPr>
        <p:spPr>
          <a:xfrm flipH="1">
            <a:off x="5748338" y="5438775"/>
            <a:ext cx="457200" cy="0"/>
          </a:xfrm>
          <a:prstGeom prst="line">
            <a:avLst/>
          </a:prstGeom>
          <a:ln w="9525" cap="flat" cmpd="sng">
            <a:solidFill>
              <a:schemeClr val="tx2"/>
            </a:solidFill>
            <a:prstDash val="solid"/>
            <a:round/>
            <a:headEnd type="none" w="med" len="med"/>
            <a:tailEnd type="stealth" w="med" len="med"/>
          </a:ln>
        </p:spPr>
      </p:sp>
      <p:sp>
        <p:nvSpPr>
          <p:cNvPr id="211978" name="Text Box 12"/>
          <p:cNvSpPr txBox="1"/>
          <p:nvPr/>
        </p:nvSpPr>
        <p:spPr>
          <a:xfrm>
            <a:off x="5795963" y="4652963"/>
            <a:ext cx="2089150" cy="457200"/>
          </a:xfrm>
          <a:prstGeom prst="rect">
            <a:avLst/>
          </a:prstGeom>
          <a:noFill/>
          <a:ln w="9525">
            <a:noFill/>
          </a:ln>
        </p:spPr>
        <p:txBody>
          <a:bodyPr anchor="t" anchorCtr="0">
            <a:spAutoFit/>
          </a:bodyPr>
          <a:lstStyle/>
          <a:p>
            <a:pPr>
              <a:spcBef>
                <a:spcPct val="50000"/>
              </a:spcBef>
              <a:buClrTx/>
              <a:buFontTx/>
            </a:pPr>
            <a:r>
              <a:rPr lang="en-US" altLang="zh-CN" b="1" dirty="0">
                <a:latin typeface="Times New Roman" panose="02020603050405020304" pitchFamily="18" charset="0"/>
                <a:ea typeface="楷体_GB2312" pitchFamily="49" charset="-122"/>
              </a:rPr>
              <a:t>     </a:t>
            </a:r>
            <a:r>
              <a:rPr lang="zh-CN" altLang="en-US" b="1" dirty="0">
                <a:latin typeface="Times New Roman" panose="02020603050405020304" pitchFamily="18" charset="0"/>
                <a:ea typeface="楷体_GB2312" pitchFamily="49" charset="-122"/>
              </a:rPr>
              <a:t>组号</a:t>
            </a:r>
            <a:r>
              <a:rPr lang="en-US" altLang="zh-CN" b="1" dirty="0">
                <a:latin typeface="Times New Roman" panose="02020603050405020304" pitchFamily="18" charset="0"/>
                <a:ea typeface="楷体_GB2312" pitchFamily="49" charset="-122"/>
              </a:rPr>
              <a:t>G</a:t>
            </a:r>
          </a:p>
        </p:txBody>
      </p:sp>
      <p:sp>
        <p:nvSpPr>
          <p:cNvPr id="211979" name="Text Box 13"/>
          <p:cNvSpPr txBox="1"/>
          <p:nvPr/>
        </p:nvSpPr>
        <p:spPr>
          <a:xfrm>
            <a:off x="755650" y="4657725"/>
            <a:ext cx="1960563" cy="457200"/>
          </a:xfrm>
          <a:prstGeom prst="rect">
            <a:avLst/>
          </a:prstGeom>
          <a:noFill/>
          <a:ln w="9525">
            <a:noFill/>
          </a:ln>
        </p:spPr>
        <p:txBody>
          <a:bodyPr anchor="t" anchorCtr="0">
            <a:spAutoFit/>
          </a:bodyPr>
          <a:lstStyle/>
          <a:p>
            <a:pPr>
              <a:spcBef>
                <a:spcPct val="50000"/>
              </a:spcBef>
              <a:buClrTx/>
              <a:buFontTx/>
            </a:pPr>
            <a:r>
              <a:rPr lang="zh-CN" altLang="en-US" b="1" dirty="0">
                <a:latin typeface="楷体_GB2312" pitchFamily="49" charset="-122"/>
                <a:ea typeface="楷体_GB2312" pitchFamily="49" charset="-122"/>
              </a:rPr>
              <a:t>主存</a:t>
            </a:r>
            <a:r>
              <a:rPr lang="zh-CN" altLang="en-US" b="1" dirty="0">
                <a:solidFill>
                  <a:srgbClr val="7030A0"/>
                </a:solidFill>
                <a:latin typeface="楷体_GB2312" pitchFamily="49" charset="-122"/>
                <a:ea typeface="楷体_GB2312" pitchFamily="49" charset="-122"/>
              </a:rPr>
              <a:t>块</a:t>
            </a:r>
            <a:r>
              <a:rPr lang="zh-CN" altLang="en-US" b="1" dirty="0">
                <a:latin typeface="楷体_GB2312" pitchFamily="49" charset="-122"/>
                <a:ea typeface="楷体_GB2312" pitchFamily="49" charset="-122"/>
              </a:rPr>
              <a:t>地址</a:t>
            </a:r>
            <a:r>
              <a:rPr lang="en-US" altLang="zh-CN" b="1" dirty="0">
                <a:latin typeface="楷体_GB2312" pitchFamily="49" charset="-122"/>
                <a:ea typeface="楷体_GB2312" pitchFamily="49" charset="-122"/>
              </a:rPr>
              <a:t>i</a:t>
            </a:r>
            <a:endParaRPr lang="en-US" altLang="zh-CN" sz="2800" b="1" dirty="0">
              <a:latin typeface="Times New Roman" panose="02020603050405020304" pitchFamily="18" charset="0"/>
            </a:endParaRPr>
          </a:p>
        </p:txBody>
      </p:sp>
      <p:sp>
        <p:nvSpPr>
          <p:cNvPr id="211980" name="Text Box 14"/>
          <p:cNvSpPr txBox="1"/>
          <p:nvPr/>
        </p:nvSpPr>
        <p:spPr>
          <a:xfrm>
            <a:off x="2987675" y="4652963"/>
            <a:ext cx="2520950" cy="457200"/>
          </a:xfrm>
          <a:prstGeom prst="rect">
            <a:avLst/>
          </a:prstGeom>
          <a:noFill/>
          <a:ln w="9525">
            <a:noFill/>
          </a:ln>
        </p:spPr>
        <p:txBody>
          <a:bodyPr anchor="t" anchorCtr="0">
            <a:spAutoFit/>
          </a:bodyPr>
          <a:lstStyle/>
          <a:p>
            <a:pPr>
              <a:spcBef>
                <a:spcPct val="50000"/>
              </a:spcBef>
              <a:buClrTx/>
              <a:buFontTx/>
            </a:pPr>
            <a:r>
              <a:rPr lang="zh-CN" altLang="en-US" b="1" dirty="0">
                <a:latin typeface="Times New Roman" panose="02020603050405020304" pitchFamily="18" charset="0"/>
                <a:ea typeface="楷体_GB2312" pitchFamily="49" charset="-122"/>
              </a:rPr>
              <a:t>标识（组内块号）</a:t>
            </a:r>
          </a:p>
        </p:txBody>
      </p:sp>
      <p:sp>
        <p:nvSpPr>
          <p:cNvPr id="211981" name="Text Box 15"/>
          <p:cNvSpPr txBox="1"/>
          <p:nvPr/>
        </p:nvSpPr>
        <p:spPr>
          <a:xfrm>
            <a:off x="3468688" y="5229225"/>
            <a:ext cx="1392237" cy="366713"/>
          </a:xfrm>
          <a:prstGeom prst="rect">
            <a:avLst/>
          </a:prstGeom>
          <a:noFill/>
          <a:ln w="9525">
            <a:noFill/>
          </a:ln>
        </p:spPr>
        <p:txBody>
          <a:bodyPr anchor="t" anchorCtr="0">
            <a:spAutoFit/>
          </a:bodyPr>
          <a:lstStyle/>
          <a:p>
            <a:pPr>
              <a:spcBef>
                <a:spcPct val="50000"/>
              </a:spcBef>
              <a:buClrTx/>
              <a:buFontTx/>
            </a:pPr>
            <a:r>
              <a:rPr lang="en-US" altLang="zh-CN" sz="1800" b="1" dirty="0">
                <a:latin typeface="Times New Roman" panose="02020603050405020304" pitchFamily="18" charset="0"/>
              </a:rPr>
              <a:t>n</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g </a:t>
            </a:r>
            <a:r>
              <a:rPr lang="zh-CN" altLang="zh-CN" sz="1800" b="1" dirty="0">
                <a:latin typeface="Times New Roman" panose="02020603050405020304" pitchFamily="18" charset="0"/>
              </a:rPr>
              <a:t>位</a:t>
            </a:r>
            <a:endParaRPr lang="zh-CN" altLang="en-US" sz="1800" b="1" dirty="0">
              <a:latin typeface="Times New Roman" panose="02020603050405020304" pitchFamily="18" charset="0"/>
            </a:endParaRPr>
          </a:p>
        </p:txBody>
      </p:sp>
      <p:sp>
        <p:nvSpPr>
          <p:cNvPr id="211982" name="Line 16"/>
          <p:cNvSpPr/>
          <p:nvPr/>
        </p:nvSpPr>
        <p:spPr>
          <a:xfrm>
            <a:off x="2700338" y="5191125"/>
            <a:ext cx="0" cy="1046163"/>
          </a:xfrm>
          <a:prstGeom prst="line">
            <a:avLst/>
          </a:prstGeom>
          <a:ln w="9525" cap="flat" cmpd="sng">
            <a:solidFill>
              <a:schemeClr val="tx2"/>
            </a:solidFill>
            <a:prstDash val="solid"/>
            <a:round/>
            <a:headEnd type="none" w="med" len="med"/>
            <a:tailEnd type="none" w="med" len="med"/>
          </a:ln>
        </p:spPr>
      </p:sp>
      <p:sp>
        <p:nvSpPr>
          <p:cNvPr id="211983" name="Line 17"/>
          <p:cNvSpPr/>
          <p:nvPr/>
        </p:nvSpPr>
        <p:spPr>
          <a:xfrm>
            <a:off x="5292725" y="5438775"/>
            <a:ext cx="457200" cy="0"/>
          </a:xfrm>
          <a:prstGeom prst="line">
            <a:avLst/>
          </a:prstGeom>
          <a:ln w="9525" cap="flat" cmpd="sng">
            <a:solidFill>
              <a:schemeClr val="tx2"/>
            </a:solidFill>
            <a:prstDash val="solid"/>
            <a:round/>
            <a:headEnd type="none" w="med" len="med"/>
            <a:tailEnd type="stealth" w="med" len="med"/>
          </a:ln>
        </p:spPr>
      </p:sp>
      <p:sp>
        <p:nvSpPr>
          <p:cNvPr id="211984" name="Line 18"/>
          <p:cNvSpPr/>
          <p:nvPr/>
        </p:nvSpPr>
        <p:spPr>
          <a:xfrm flipH="1">
            <a:off x="2700338" y="5445125"/>
            <a:ext cx="457200" cy="0"/>
          </a:xfrm>
          <a:prstGeom prst="line">
            <a:avLst/>
          </a:prstGeom>
          <a:ln w="9525" cap="flat" cmpd="sng">
            <a:solidFill>
              <a:schemeClr val="tx2"/>
            </a:solidFill>
            <a:prstDash val="solid"/>
            <a:round/>
            <a:headEnd type="none" w="med" len="med"/>
            <a:tailEnd type="stealth" w="med" len="med"/>
          </a:ln>
        </p:spPr>
      </p:sp>
      <p:sp>
        <p:nvSpPr>
          <p:cNvPr id="211985" name="Text Box 19"/>
          <p:cNvSpPr txBox="1"/>
          <p:nvPr/>
        </p:nvSpPr>
        <p:spPr>
          <a:xfrm>
            <a:off x="5076825" y="5948363"/>
            <a:ext cx="649288" cy="366712"/>
          </a:xfrm>
          <a:prstGeom prst="rect">
            <a:avLst/>
          </a:prstGeom>
          <a:noFill/>
          <a:ln w="9525">
            <a:noFill/>
          </a:ln>
        </p:spPr>
        <p:txBody>
          <a:bodyPr anchor="t" anchorCtr="0">
            <a:spAutoFit/>
          </a:bodyPr>
          <a:lstStyle/>
          <a:p>
            <a:pPr>
              <a:spcBef>
                <a:spcPct val="50000"/>
              </a:spcBef>
              <a:buClrTx/>
              <a:buFontTx/>
            </a:pPr>
            <a:r>
              <a:rPr lang="en-US" altLang="zh-CN" sz="1800" b="1" dirty="0">
                <a:latin typeface="Times New Roman" panose="02020603050405020304" pitchFamily="18" charset="0"/>
              </a:rPr>
              <a:t>n</a:t>
            </a:r>
            <a:r>
              <a:rPr lang="zh-CN" altLang="zh-CN" sz="1800" b="1" dirty="0">
                <a:latin typeface="Times New Roman" panose="02020603050405020304" pitchFamily="18" charset="0"/>
              </a:rPr>
              <a:t>位</a:t>
            </a:r>
            <a:endParaRPr lang="zh-CN" altLang="en-US" sz="1800" b="1" dirty="0">
              <a:latin typeface="Times New Roman" panose="02020603050405020304" pitchFamily="18" charset="0"/>
            </a:endParaRPr>
          </a:p>
        </p:txBody>
      </p:sp>
      <p:sp>
        <p:nvSpPr>
          <p:cNvPr id="211986" name="Line 20"/>
          <p:cNvSpPr/>
          <p:nvPr/>
        </p:nvSpPr>
        <p:spPr>
          <a:xfrm flipH="1">
            <a:off x="2700338" y="6092825"/>
            <a:ext cx="1871662" cy="0"/>
          </a:xfrm>
          <a:prstGeom prst="line">
            <a:avLst/>
          </a:prstGeom>
          <a:ln w="9525" cap="flat" cmpd="sng">
            <a:solidFill>
              <a:schemeClr val="tx2"/>
            </a:solidFill>
            <a:prstDash val="solid"/>
            <a:round/>
            <a:headEnd type="none" w="med" len="med"/>
            <a:tailEnd type="stealth" w="med" len="med"/>
          </a:ln>
        </p:spPr>
      </p:sp>
      <p:sp>
        <p:nvSpPr>
          <p:cNvPr id="211987" name="Line 21"/>
          <p:cNvSpPr/>
          <p:nvPr/>
        </p:nvSpPr>
        <p:spPr>
          <a:xfrm>
            <a:off x="6011863" y="6092825"/>
            <a:ext cx="1898650" cy="0"/>
          </a:xfrm>
          <a:prstGeom prst="line">
            <a:avLst/>
          </a:prstGeom>
          <a:ln w="9525" cap="flat" cmpd="sng">
            <a:solidFill>
              <a:schemeClr val="tx2"/>
            </a:solidFill>
            <a:prstDash val="solid"/>
            <a:round/>
            <a:headEnd type="none" w="med" len="med"/>
            <a:tailEnd type="stealth" w="med" len="med"/>
          </a:ln>
        </p:spPr>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80A20AFB-2271-49DD-A4A1-711B8090DA64}"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89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p:cNvSpPr>
          <p:nvPr>
            <p:ph idx="1"/>
          </p:nvPr>
        </p:nvSpPr>
        <p:spPr>
          <a:xfrm>
            <a:off x="685800" y="836613"/>
            <a:ext cx="7772400" cy="5106987"/>
          </a:xfrm>
        </p:spPr>
        <p:txBody>
          <a:bodyPr vert="horz" wrap="square" lIns="91440" tIns="45720" rIns="91440" bIns="45720" anchor="t" anchorCtr="0"/>
          <a:lstStyle/>
          <a:p>
            <a:pPr eaLnBrk="1" hangingPunct="1">
              <a:lnSpc>
                <a:spcPct val="90000"/>
              </a:lnSpc>
              <a:buSzPct val="70000"/>
            </a:pPr>
            <a:r>
              <a:rPr kumimoji="1" lang="en-US" altLang="zh-CN" sz="3600" kern="1200" dirty="0">
                <a:solidFill>
                  <a:srgbClr val="7030A0"/>
                </a:solidFill>
                <a:latin typeface="Microsoft YaHei UI" panose="020B0503020204020204" pitchFamily="34" charset="-122"/>
                <a:ea typeface="Microsoft YaHei UI" panose="020B0503020204020204" pitchFamily="34" charset="-122"/>
                <a:cs typeface="+mn-cs"/>
              </a:rPr>
              <a:t>(2)</a:t>
            </a:r>
            <a:r>
              <a:rPr kumimoji="1" lang="zh-CN" altLang="en-US" sz="3600" kern="1200" dirty="0">
                <a:solidFill>
                  <a:srgbClr val="7030A0"/>
                </a:solidFill>
                <a:latin typeface="Microsoft YaHei UI" panose="020B0503020204020204" pitchFamily="34" charset="-122"/>
                <a:ea typeface="Microsoft YaHei UI" panose="020B0503020204020204" pitchFamily="34" charset="-122"/>
                <a:cs typeface="+mn-cs"/>
              </a:rPr>
              <a:t>采用二进制形式表示数据和指令</a:t>
            </a:r>
          </a:p>
          <a:p>
            <a:pPr eaLnBrk="1" hangingPunct="1">
              <a:lnSpc>
                <a:spcPct val="90000"/>
              </a:lnSpc>
              <a:spcBef>
                <a:spcPts val="1800"/>
              </a:spcBef>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指令是程序的基本单位，程序是若干指令的有序集合。</a:t>
            </a:r>
            <a:r>
              <a:rPr kumimoji="1" lang="zh-CN" altLang="en-US" sz="2800" kern="1200" dirty="0">
                <a:latin typeface="Microsoft YaHei UI" panose="020B0503020204020204" pitchFamily="34" charset="-122"/>
                <a:ea typeface="Microsoft YaHei UI" panose="020B0503020204020204" pitchFamily="34" charset="-122"/>
                <a:cs typeface="+mn-cs"/>
              </a:rPr>
              <a:t>冯</a:t>
            </a:r>
            <a:r>
              <a:rPr kumimoji="1" lang="en-US" altLang="zh-CN" sz="2800" kern="1200" dirty="0">
                <a:latin typeface="Microsoft YaHei UI" panose="020B0503020204020204" pitchFamily="34" charset="-122"/>
                <a:ea typeface="Microsoft YaHei UI" panose="020B0503020204020204" pitchFamily="34" charset="-122"/>
                <a:cs typeface="+mn-cs"/>
              </a:rPr>
              <a:t>·</a:t>
            </a:r>
            <a:r>
              <a:rPr kumimoji="1" lang="zh-CN" altLang="en-US" sz="2800" kern="1200" dirty="0">
                <a:latin typeface="Microsoft YaHei UI" panose="020B0503020204020204" pitchFamily="34" charset="-122"/>
                <a:ea typeface="Microsoft YaHei UI" panose="020B0503020204020204" pitchFamily="34" charset="-122"/>
                <a:cs typeface="+mn-cs"/>
              </a:rPr>
              <a:t>诺依曼结构计算机中，指令与数据均以二进制代码的形式同存于存储器中。两者在存储器中的地位相同，均可按地址访问。 </a:t>
            </a:r>
          </a:p>
          <a:p>
            <a:pPr eaLnBrk="1" hangingPunct="1">
              <a:lnSpc>
                <a:spcPct val="90000"/>
              </a:lnSpc>
              <a:spcBef>
                <a:spcPts val="1800"/>
              </a:spcBef>
              <a:buSzPct val="70000"/>
            </a:pPr>
            <a:r>
              <a:rPr kumimoji="1" lang="zh-CN" altLang="en-US" sz="2800" kern="1200" dirty="0">
                <a:solidFill>
                  <a:srgbClr val="7030A0"/>
                </a:solidFill>
                <a:latin typeface="Microsoft YaHei UI" panose="020B0503020204020204" pitchFamily="34" charset="-122"/>
                <a:ea typeface="Microsoft YaHei UI" panose="020B0503020204020204" pitchFamily="34" charset="-122"/>
                <a:cs typeface="+mn-cs"/>
              </a:rPr>
              <a:t>指令由操作码和地址码两部分组成</a:t>
            </a:r>
            <a:r>
              <a:rPr kumimoji="1" lang="zh-CN" altLang="en-US" sz="2800" kern="1200" dirty="0">
                <a:latin typeface="Microsoft YaHei UI" panose="020B0503020204020204" pitchFamily="34" charset="-122"/>
                <a:ea typeface="Microsoft YaHei UI" panose="020B0503020204020204" pitchFamily="34" charset="-122"/>
                <a:cs typeface="+mn-cs"/>
              </a:rPr>
              <a:t>。操作码表示指令的操作性质，地址码表示操作数在存储器中的位置。</a:t>
            </a:r>
          </a:p>
        </p:txBody>
      </p:sp>
      <p:sp>
        <p:nvSpPr>
          <p:cNvPr id="2" name="Slide Number Placeholder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7022C5DE-EE5F-4AB4-8C9C-6E13556D6F62}"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3"/>
          <p:cNvSpPr>
            <a:spLocks noGrp="1"/>
          </p:cNvSpPr>
          <p:nvPr>
            <p:ph idx="1"/>
          </p:nvPr>
        </p:nvSpPr>
        <p:spPr>
          <a:xfrm>
            <a:off x="685800" y="765175"/>
            <a:ext cx="7989888" cy="5178425"/>
          </a:xfrm>
        </p:spPr>
        <p:txBody>
          <a:bodyPr vert="horz" wrap="square" lIns="91440" tIns="45720" rIns="91440" bIns="45720" anchor="t" anchorCtr="0"/>
          <a:lstStyle/>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在组相联映像方式下，同一组中的主存块可调入</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中一个指定组内的任意块中。</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如果组的大小为</a:t>
            </a:r>
            <a:r>
              <a:rPr kumimoji="1" lang="en-US" altLang="zh-CN" sz="2800" kern="1200" dirty="0">
                <a:latin typeface="微软雅黑" panose="020B0503020204020204" pitchFamily="34" charset="-122"/>
                <a:ea typeface="微软雅黑" panose="020B0503020204020204" pitchFamily="34" charset="-122"/>
                <a:cs typeface="+mn-cs"/>
              </a:rPr>
              <a:t>1</a:t>
            </a:r>
            <a:r>
              <a:rPr kumimoji="1" lang="zh-CN" altLang="en-US" sz="2800" kern="1200" dirty="0">
                <a:latin typeface="微软雅黑" panose="020B0503020204020204" pitchFamily="34" charset="-122"/>
                <a:ea typeface="微软雅黑" panose="020B0503020204020204" pitchFamily="34" charset="-122"/>
                <a:cs typeface="+mn-cs"/>
              </a:rPr>
              <a:t>时就变成了直接映像；如果组的大小为整个</a:t>
            </a:r>
            <a:r>
              <a:rPr kumimoji="1" lang="en-US" altLang="zh-CN" sz="2800" kern="1200" dirty="0">
                <a:latin typeface="微软雅黑" panose="020B0503020204020204" pitchFamily="34" charset="-122"/>
                <a:ea typeface="微软雅黑" panose="020B0503020204020204" pitchFamily="34" charset="-122"/>
                <a:cs typeface="+mn-cs"/>
              </a:rPr>
              <a:t>Cache</a:t>
            </a:r>
            <a:r>
              <a:rPr kumimoji="1" lang="zh-CN" altLang="en-US" sz="2800" kern="1200" dirty="0">
                <a:latin typeface="微软雅黑" panose="020B0503020204020204" pitchFamily="34" charset="-122"/>
                <a:ea typeface="微软雅黑" panose="020B0503020204020204" pitchFamily="34" charset="-122"/>
                <a:cs typeface="+mn-cs"/>
              </a:rPr>
              <a:t>的尺寸时就变成了全相联映像。</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如果一个组里有</a:t>
            </a:r>
            <a:r>
              <a:rPr kumimoji="1" lang="en-US" altLang="zh-CN" sz="2800" kern="1200" dirty="0">
                <a:latin typeface="微软雅黑" panose="020B0503020204020204" pitchFamily="34" charset="-122"/>
                <a:ea typeface="微软雅黑" panose="020B0503020204020204" pitchFamily="34" charset="-122"/>
                <a:cs typeface="+mn-cs"/>
              </a:rPr>
              <a:t>k</a:t>
            </a:r>
            <a:r>
              <a:rPr kumimoji="1" lang="zh-CN" altLang="en-US" sz="2800" kern="1200" dirty="0">
                <a:latin typeface="微软雅黑" panose="020B0503020204020204" pitchFamily="34" charset="-122"/>
                <a:ea typeface="微软雅黑" panose="020B0503020204020204" pitchFamily="34" charset="-122"/>
                <a:cs typeface="+mn-cs"/>
              </a:rPr>
              <a:t>块，则这种组相联映像方式也称为</a:t>
            </a:r>
            <a:r>
              <a:rPr kumimoji="1" lang="en-US" altLang="zh-CN" sz="2800" kern="1200" dirty="0">
                <a:solidFill>
                  <a:srgbClr val="7030A0"/>
                </a:solidFill>
                <a:latin typeface="微软雅黑" panose="020B0503020204020204" pitchFamily="34" charset="-122"/>
                <a:ea typeface="微软雅黑" panose="020B0503020204020204" pitchFamily="34" charset="-122"/>
                <a:cs typeface="+mn-cs"/>
              </a:rPr>
              <a:t>k</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路组相联</a:t>
            </a:r>
            <a:r>
              <a:rPr kumimoji="1" lang="zh-CN" altLang="en-US" sz="2800" kern="1200" dirty="0">
                <a:latin typeface="微软雅黑" panose="020B0503020204020204" pitchFamily="34" charset="-122"/>
                <a:ea typeface="微软雅黑" panose="020B0503020204020204" pitchFamily="34" charset="-122"/>
                <a:cs typeface="+mn-cs"/>
              </a:rPr>
              <a:t>。</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0BF36187-E12F-4193-BCE7-6DBFB601F4CA}"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90</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226435" y="4364990"/>
            <a:ext cx="2233295" cy="1980565"/>
          </a:xfrm>
          <a:prstGeom prst="rect">
            <a:avLst/>
          </a:prstGeom>
        </p:spPr>
      </p:pic>
      <p:sp>
        <p:nvSpPr>
          <p:cNvPr id="279558" name="Text Box 6"/>
          <p:cNvSpPr txBox="1"/>
          <p:nvPr/>
        </p:nvSpPr>
        <p:spPr>
          <a:xfrm>
            <a:off x="2195513" y="1557020"/>
            <a:ext cx="6462712" cy="457200"/>
          </a:xfrm>
          <a:prstGeom prst="rect">
            <a:avLst/>
          </a:prstGeom>
          <a:noFill/>
          <a:ln w="9525">
            <a:noFill/>
          </a:ln>
        </p:spPr>
        <p:txBody>
          <a:bodyPr anchor="t" anchorCtr="0">
            <a:spAutoFit/>
          </a:bodyPr>
          <a:lstStyle/>
          <a:p>
            <a:r>
              <a:rPr lang="zh-CN" altLang="en-US" sz="2400" b="1" dirty="0">
                <a:solidFill>
                  <a:srgbClr val="FF0000"/>
                </a:solidFill>
                <a:latin typeface="Times New Roman" panose="02020603050405020304" pitchFamily="18" charset="0"/>
              </a:rPr>
              <a:t>某一 </a:t>
            </a:r>
            <a:r>
              <a:rPr lang="zh-CN" altLang="en-US" sz="2400" b="1" dirty="0">
                <a:latin typeface="Times New Roman" panose="02020603050405020304" pitchFamily="18" charset="0"/>
              </a:rPr>
              <a:t>主存块 </a:t>
            </a:r>
            <a:r>
              <a:rPr lang="zh-CN" altLang="en-US" sz="2400" b="1" dirty="0">
                <a:solidFill>
                  <a:srgbClr val="FF0000"/>
                </a:solidFill>
                <a:latin typeface="Times New Roman" panose="02020603050405020304" pitchFamily="18" charset="0"/>
              </a:rPr>
              <a:t>只能固定</a:t>
            </a:r>
            <a:r>
              <a:rPr lang="zh-CN" altLang="en-US" sz="2400" b="1" dirty="0">
                <a:solidFill>
                  <a:schemeClr val="folHlink"/>
                </a:solidFill>
                <a:latin typeface="Times New Roman" panose="02020603050405020304" pitchFamily="18" charset="0"/>
              </a:rPr>
              <a:t> </a:t>
            </a:r>
            <a:r>
              <a:rPr lang="zh-CN" altLang="en-US" sz="2400" b="1" dirty="0">
                <a:latin typeface="Times New Roman" panose="02020603050405020304" pitchFamily="18" charset="0"/>
              </a:rPr>
              <a:t>映射到 </a:t>
            </a:r>
            <a:r>
              <a:rPr lang="zh-CN" altLang="en-US" sz="2400" b="1" dirty="0">
                <a:solidFill>
                  <a:srgbClr val="FF0000"/>
                </a:solidFill>
                <a:latin typeface="Times New Roman" panose="02020603050405020304" pitchFamily="18" charset="0"/>
              </a:rPr>
              <a:t>某一 </a:t>
            </a:r>
            <a:r>
              <a:rPr lang="zh-CN" altLang="en-US" sz="2400" b="1" dirty="0">
                <a:latin typeface="Times New Roman" panose="02020603050405020304" pitchFamily="18" charset="0"/>
              </a:rPr>
              <a:t>缓存块</a:t>
            </a:r>
          </a:p>
        </p:txBody>
      </p:sp>
      <p:grpSp>
        <p:nvGrpSpPr>
          <p:cNvPr id="2" name="Group 7"/>
          <p:cNvGrpSpPr/>
          <p:nvPr/>
        </p:nvGrpSpPr>
        <p:grpSpPr>
          <a:xfrm>
            <a:off x="747713" y="1483995"/>
            <a:ext cx="1612899" cy="2195513"/>
            <a:chOff x="96" y="2462"/>
            <a:chExt cx="1016" cy="1383"/>
          </a:xfrm>
        </p:grpSpPr>
        <p:sp>
          <p:nvSpPr>
            <p:cNvPr id="129031" name="Text Box 8"/>
            <p:cNvSpPr txBox="1"/>
            <p:nvPr/>
          </p:nvSpPr>
          <p:spPr>
            <a:xfrm>
              <a:off x="96" y="2462"/>
              <a:ext cx="1016" cy="329"/>
            </a:xfrm>
            <a:prstGeom prst="rect">
              <a:avLst/>
            </a:prstGeom>
            <a:noFill/>
            <a:ln w="9525">
              <a:noFill/>
            </a:ln>
          </p:spPr>
          <p:txBody>
            <a:bodyPr wrap="none" anchor="t" anchorCtr="0">
              <a:spAutoFit/>
            </a:bodyPr>
            <a:lstStyle/>
            <a:p>
              <a:r>
                <a:rPr lang="zh-CN" altLang="en-US" sz="2800" b="1" dirty="0">
                  <a:latin typeface="Times New Roman" panose="02020603050405020304" pitchFamily="18" charset="0"/>
                </a:rPr>
                <a:t>直接映像</a:t>
              </a:r>
            </a:p>
          </p:txBody>
        </p:sp>
        <p:sp>
          <p:nvSpPr>
            <p:cNvPr id="129032" name="Text Box 9"/>
            <p:cNvSpPr txBox="1"/>
            <p:nvPr/>
          </p:nvSpPr>
          <p:spPr>
            <a:xfrm>
              <a:off x="96" y="2990"/>
              <a:ext cx="789" cy="327"/>
            </a:xfrm>
            <a:prstGeom prst="rect">
              <a:avLst/>
            </a:prstGeom>
            <a:noFill/>
            <a:ln w="9525">
              <a:noFill/>
            </a:ln>
          </p:spPr>
          <p:txBody>
            <a:bodyPr wrap="none" anchor="t" anchorCtr="0">
              <a:spAutoFit/>
            </a:bodyPr>
            <a:lstStyle/>
            <a:p>
              <a:r>
                <a:rPr lang="zh-CN" altLang="en-US" sz="2800" b="1" dirty="0">
                  <a:latin typeface="Times New Roman" panose="02020603050405020304" pitchFamily="18" charset="0"/>
                </a:rPr>
                <a:t>全相联</a:t>
              </a:r>
            </a:p>
          </p:txBody>
        </p:sp>
        <p:sp>
          <p:nvSpPr>
            <p:cNvPr id="129033" name="Text Box 10"/>
            <p:cNvSpPr txBox="1"/>
            <p:nvPr/>
          </p:nvSpPr>
          <p:spPr>
            <a:xfrm>
              <a:off x="96" y="3518"/>
              <a:ext cx="789" cy="327"/>
            </a:xfrm>
            <a:prstGeom prst="rect">
              <a:avLst/>
            </a:prstGeom>
            <a:noFill/>
            <a:ln w="9525">
              <a:noFill/>
            </a:ln>
          </p:spPr>
          <p:txBody>
            <a:bodyPr wrap="none" anchor="t" anchorCtr="0">
              <a:spAutoFit/>
            </a:bodyPr>
            <a:lstStyle/>
            <a:p>
              <a:r>
                <a:rPr lang="zh-CN" altLang="en-US" sz="2800" b="1" dirty="0">
                  <a:latin typeface="Times New Roman" panose="02020603050405020304" pitchFamily="18" charset="0"/>
                </a:rPr>
                <a:t>组相联</a:t>
              </a:r>
            </a:p>
          </p:txBody>
        </p:sp>
      </p:grpSp>
      <p:sp>
        <p:nvSpPr>
          <p:cNvPr id="279563" name="Text Box 11"/>
          <p:cNvSpPr txBox="1"/>
          <p:nvPr/>
        </p:nvSpPr>
        <p:spPr>
          <a:xfrm>
            <a:off x="2195513" y="2380933"/>
            <a:ext cx="6843712" cy="457200"/>
          </a:xfrm>
          <a:prstGeom prst="rect">
            <a:avLst/>
          </a:prstGeom>
          <a:noFill/>
          <a:ln w="9525">
            <a:noFill/>
          </a:ln>
        </p:spPr>
        <p:txBody>
          <a:bodyPr anchor="t" anchorCtr="0">
            <a:spAutoFit/>
          </a:bodyPr>
          <a:lstStyle/>
          <a:p>
            <a:r>
              <a:rPr lang="zh-CN" altLang="en-US" sz="2400" b="1" dirty="0">
                <a:solidFill>
                  <a:srgbClr val="FF0000"/>
                </a:solidFill>
                <a:latin typeface="Times New Roman" panose="02020603050405020304" pitchFamily="18" charset="0"/>
              </a:rPr>
              <a:t>某一</a:t>
            </a:r>
            <a:r>
              <a:rPr lang="zh-CN" altLang="en-US" sz="2400" b="1" dirty="0">
                <a:solidFill>
                  <a:schemeClr val="folHlink"/>
                </a:solidFill>
                <a:latin typeface="Times New Roman" panose="02020603050405020304" pitchFamily="18" charset="0"/>
              </a:rPr>
              <a:t> </a:t>
            </a:r>
            <a:r>
              <a:rPr lang="zh-CN" altLang="en-US" sz="2400" b="1" dirty="0">
                <a:latin typeface="Times New Roman" panose="02020603050405020304" pitchFamily="18" charset="0"/>
              </a:rPr>
              <a:t>主存块 </a:t>
            </a:r>
            <a:r>
              <a:rPr lang="zh-CN" altLang="en-US" sz="2400" b="1" dirty="0">
                <a:solidFill>
                  <a:srgbClr val="FF0000"/>
                </a:solidFill>
                <a:latin typeface="Times New Roman" panose="02020603050405020304" pitchFamily="18" charset="0"/>
              </a:rPr>
              <a:t>能</a:t>
            </a:r>
            <a:r>
              <a:rPr lang="zh-CN" altLang="en-US" sz="2400" b="1" dirty="0">
                <a:latin typeface="Times New Roman" panose="02020603050405020304" pitchFamily="18" charset="0"/>
              </a:rPr>
              <a:t> 映射到 </a:t>
            </a:r>
            <a:r>
              <a:rPr lang="zh-CN" altLang="en-US" sz="2400" b="1" dirty="0">
                <a:solidFill>
                  <a:srgbClr val="FF0000"/>
                </a:solidFill>
                <a:latin typeface="Times New Roman" panose="02020603050405020304" pitchFamily="18" charset="0"/>
              </a:rPr>
              <a:t>任一 </a:t>
            </a:r>
            <a:r>
              <a:rPr lang="zh-CN" altLang="en-US" sz="2400" b="1" dirty="0">
                <a:latin typeface="Times New Roman" panose="02020603050405020304" pitchFamily="18" charset="0"/>
              </a:rPr>
              <a:t>缓存块</a:t>
            </a:r>
          </a:p>
        </p:txBody>
      </p:sp>
      <p:sp>
        <p:nvSpPr>
          <p:cNvPr id="279564" name="Text Box 12"/>
          <p:cNvSpPr txBox="1"/>
          <p:nvPr/>
        </p:nvSpPr>
        <p:spPr>
          <a:xfrm>
            <a:off x="2195513" y="3219133"/>
            <a:ext cx="7148512" cy="457200"/>
          </a:xfrm>
          <a:prstGeom prst="rect">
            <a:avLst/>
          </a:prstGeom>
          <a:noFill/>
          <a:ln w="9525">
            <a:noFill/>
          </a:ln>
        </p:spPr>
        <p:txBody>
          <a:bodyPr anchor="t" anchorCtr="0">
            <a:spAutoFit/>
          </a:bodyPr>
          <a:lstStyle/>
          <a:p>
            <a:r>
              <a:rPr lang="zh-CN" altLang="en-US" sz="2400" b="1" dirty="0">
                <a:solidFill>
                  <a:srgbClr val="FF0000"/>
                </a:solidFill>
                <a:latin typeface="Times New Roman" panose="02020603050405020304" pitchFamily="18" charset="0"/>
              </a:rPr>
              <a:t>某一</a:t>
            </a:r>
            <a:r>
              <a:rPr lang="zh-CN" altLang="en-US" sz="2400" b="1" dirty="0">
                <a:solidFill>
                  <a:schemeClr val="folHlink"/>
                </a:solidFill>
                <a:latin typeface="Times New Roman" panose="02020603050405020304" pitchFamily="18" charset="0"/>
              </a:rPr>
              <a:t> </a:t>
            </a:r>
            <a:r>
              <a:rPr lang="zh-CN" altLang="en-US" sz="2400" b="1" dirty="0">
                <a:latin typeface="Times New Roman" panose="02020603050405020304" pitchFamily="18" charset="0"/>
              </a:rPr>
              <a:t>主存块 </a:t>
            </a:r>
            <a:r>
              <a:rPr lang="zh-CN" altLang="en-US" sz="2400" b="1" dirty="0">
                <a:solidFill>
                  <a:srgbClr val="FF0000"/>
                </a:solidFill>
                <a:latin typeface="Times New Roman" panose="02020603050405020304" pitchFamily="18" charset="0"/>
              </a:rPr>
              <a:t>能 </a:t>
            </a:r>
            <a:r>
              <a:rPr lang="zh-CN" altLang="en-US" sz="2400" b="1" dirty="0">
                <a:latin typeface="Times New Roman" panose="02020603050405020304" pitchFamily="18" charset="0"/>
              </a:rPr>
              <a:t>映射到 </a:t>
            </a:r>
            <a:r>
              <a:rPr lang="zh-CN" altLang="en-US" sz="2400" b="1" dirty="0">
                <a:solidFill>
                  <a:srgbClr val="FF0000"/>
                </a:solidFill>
                <a:latin typeface="Times New Roman" panose="02020603050405020304" pitchFamily="18" charset="0"/>
              </a:rPr>
              <a:t>某一 </a:t>
            </a:r>
            <a:r>
              <a:rPr lang="zh-CN" altLang="en-US" sz="2400" b="1" dirty="0">
                <a:latin typeface="Times New Roman" panose="02020603050405020304" pitchFamily="18" charset="0"/>
              </a:rPr>
              <a:t>缓存 </a:t>
            </a:r>
            <a:r>
              <a:rPr lang="zh-CN" altLang="en-US" sz="2400" b="1" dirty="0">
                <a:solidFill>
                  <a:srgbClr val="FF0000"/>
                </a:solidFill>
                <a:latin typeface="Times New Roman" panose="02020603050405020304" pitchFamily="18" charset="0"/>
              </a:rPr>
              <a:t>组 </a:t>
            </a:r>
            <a:r>
              <a:rPr lang="zh-CN" altLang="en-US" sz="2400" b="1" dirty="0">
                <a:latin typeface="Times New Roman" panose="02020603050405020304" pitchFamily="18" charset="0"/>
              </a:rPr>
              <a:t>中的 </a:t>
            </a:r>
            <a:r>
              <a:rPr lang="zh-CN" altLang="en-US" sz="2400" b="1" dirty="0">
                <a:solidFill>
                  <a:srgbClr val="FF0000"/>
                </a:solidFill>
                <a:latin typeface="Times New Roman" panose="02020603050405020304" pitchFamily="18" charset="0"/>
              </a:rPr>
              <a:t>任一块</a:t>
            </a:r>
          </a:p>
        </p:txBody>
      </p:sp>
      <p:sp>
        <p:nvSpPr>
          <p:cNvPr id="279565" name="AutoShape 13"/>
          <p:cNvSpPr/>
          <p:nvPr/>
        </p:nvSpPr>
        <p:spPr>
          <a:xfrm>
            <a:off x="2333625" y="606108"/>
            <a:ext cx="1370013" cy="582612"/>
          </a:xfrm>
          <a:prstGeom prst="wedgeRoundRectCallout">
            <a:avLst>
              <a:gd name="adj1" fmla="val -96065"/>
              <a:gd name="adj2" fmla="val 151125"/>
              <a:gd name="adj3" fmla="val 16667"/>
            </a:avLst>
          </a:prstGeom>
          <a:ln>
            <a:headEnd type="none" w="med" len="med"/>
            <a:tailEnd type="none" w="med" len="med"/>
          </a:ln>
        </p:spPr>
        <p:style>
          <a:lnRef idx="0">
            <a:srgbClr val="FFFFFF"/>
          </a:lnRef>
          <a:fillRef idx="1">
            <a:schemeClr val="accent1"/>
          </a:fillRef>
          <a:effectRef idx="0">
            <a:srgbClr val="FFFFFF"/>
          </a:effectRef>
          <a:fontRef idx="minor">
            <a:schemeClr val="lt1"/>
          </a:fontRef>
        </p:style>
        <p:txBody>
          <a:bodyPr wrap="none" anchor="t" anchorCtr="0">
            <a:spAutoFit/>
          </a:bodyPr>
          <a:lstStyle/>
          <a:p>
            <a:r>
              <a:rPr lang="zh-CN" altLang="en-US" sz="2800" b="1" dirty="0">
                <a:latin typeface="Times New Roman" panose="02020603050405020304" pitchFamily="18" charset="0"/>
              </a:rPr>
              <a:t>不灵活</a:t>
            </a:r>
          </a:p>
        </p:txBody>
      </p:sp>
      <p:sp>
        <p:nvSpPr>
          <p:cNvPr id="279566" name="AutoShape 14"/>
          <p:cNvSpPr/>
          <p:nvPr/>
        </p:nvSpPr>
        <p:spPr>
          <a:xfrm>
            <a:off x="1952625" y="623570"/>
            <a:ext cx="1370013" cy="582613"/>
          </a:xfrm>
          <a:prstGeom prst="wedgeRoundRectCallout">
            <a:avLst>
              <a:gd name="adj1" fmla="val -48032"/>
              <a:gd name="adj2" fmla="val 245639"/>
              <a:gd name="adj3" fmla="val 16667"/>
            </a:avLst>
          </a:prstGeom>
          <a:ln>
            <a:headEnd type="none" w="med" len="med"/>
            <a:tailEnd type="none" w="med" len="med"/>
          </a:ln>
        </p:spPr>
        <p:style>
          <a:lnRef idx="0">
            <a:srgbClr val="FFFFFF"/>
          </a:lnRef>
          <a:fillRef idx="1">
            <a:schemeClr val="accent1"/>
          </a:fillRef>
          <a:effectRef idx="0">
            <a:srgbClr val="FFFFFF"/>
          </a:effectRef>
          <a:fontRef idx="minor">
            <a:schemeClr val="lt1"/>
          </a:fontRef>
        </p:style>
        <p:txBody>
          <a:bodyPr wrap="none" anchor="t" anchorCtr="0">
            <a:spAutoFit/>
          </a:bodyPr>
          <a:lstStyle/>
          <a:p>
            <a:r>
              <a:rPr lang="zh-CN" altLang="en-US" sz="2800" b="1" dirty="0">
                <a:latin typeface="Times New Roman" panose="02020603050405020304" pitchFamily="18" charset="0"/>
              </a:rPr>
              <a:t>成本高</a:t>
            </a:r>
          </a:p>
        </p:txBody>
      </p:sp>
      <p:sp>
        <p:nvSpPr>
          <p:cNvPr id="279567" name="Rectangle 15"/>
          <p:cNvSpPr>
            <a:spLocks noChangeArrowheads="1"/>
          </p:cNvSpPr>
          <p:nvPr/>
        </p:nvSpPr>
        <p:spPr bwMode="auto">
          <a:xfrm>
            <a:off x="7696200" y="152400"/>
            <a:ext cx="1143000" cy="838200"/>
          </a:xfrm>
          <a:prstGeom prst="rect">
            <a:avLst/>
          </a:prstGeom>
          <a:noFill/>
          <a:ln w="9525">
            <a:noFill/>
            <a:miter lim="800000"/>
          </a:ln>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4400" b="1" i="0" u="none" strike="noStrike" kern="1200" cap="none" spc="0" normalizeH="0" baseline="0" noProof="0">
              <a:ln>
                <a:noFill/>
              </a:ln>
              <a:solidFill>
                <a:schemeClr val="tx2"/>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19137" name="Rectangle 2"/>
          <p:cNvSpPr>
            <a:spLocks noGrp="1"/>
          </p:cNvSpPr>
          <p:nvPr>
            <p:custDataLst>
              <p:tags r:id="rId1"/>
            </p:custDataLst>
          </p:nvPr>
        </p:nvSpPr>
        <p:spPr>
          <a:xfrm>
            <a:off x="609600" y="152400"/>
            <a:ext cx="8335963" cy="11430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kumimoji="1" sz="4400" kern="1200">
                <a:solidFill>
                  <a:srgbClr val="0070C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kumimoji="1" sz="4400">
                <a:solidFill>
                  <a:srgbClr val="FF33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kumimoji="1" sz="4400">
                <a:solidFill>
                  <a:srgbClr val="FF33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kumimoji="1" sz="4400">
                <a:solidFill>
                  <a:srgbClr val="FF33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kumimoji="1" sz="4400">
                <a:solidFill>
                  <a:srgbClr val="FF33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kumimoji="1" sz="4400">
                <a:solidFill>
                  <a:srgbClr val="FF33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rgbClr val="FF33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rgbClr val="FF33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rgbClr val="FF3300"/>
                </a:solidFill>
                <a:latin typeface="Times New Roman" panose="02020603050405020304" pitchFamily="18" charset="0"/>
                <a:ea typeface="宋体" panose="02010600030101010101" pitchFamily="2" charset="-122"/>
              </a:defRPr>
            </a:lvl9pPr>
          </a:lstStyle>
          <a:p>
            <a:pPr eaLnBrk="1" hangingPunct="1"/>
            <a:r>
              <a:rPr kumimoji="1" lang="zh-CN" altLang="en-US" kern="1200" dirty="0">
                <a:latin typeface="微软雅黑" panose="020B0503020204020204" pitchFamily="34" charset="-122"/>
                <a:ea typeface="微软雅黑" panose="020B0503020204020204" pitchFamily="34" charset="-122"/>
                <a:cs typeface="+mj-cs"/>
              </a:rPr>
              <a:t>总结</a:t>
            </a:r>
          </a:p>
        </p:txBody>
      </p:sp>
      <p:pic>
        <p:nvPicPr>
          <p:cNvPr id="3" name="图片 2"/>
          <p:cNvPicPr>
            <a:picLocks noChangeAspect="1"/>
          </p:cNvPicPr>
          <p:nvPr/>
        </p:nvPicPr>
        <p:blipFill>
          <a:blip r:embed="rId4"/>
          <a:stretch>
            <a:fillRect/>
          </a:stretch>
        </p:blipFill>
        <p:spPr>
          <a:xfrm>
            <a:off x="5460365" y="3789045"/>
            <a:ext cx="3378835" cy="2943860"/>
          </a:xfrm>
          <a:prstGeom prst="rect">
            <a:avLst/>
          </a:prstGeom>
        </p:spPr>
      </p:pic>
      <p:pic>
        <p:nvPicPr>
          <p:cNvPr id="4" name="图片 3"/>
          <p:cNvPicPr>
            <a:picLocks noChangeAspect="1"/>
          </p:cNvPicPr>
          <p:nvPr/>
        </p:nvPicPr>
        <p:blipFill>
          <a:blip r:embed="rId5"/>
          <a:stretch>
            <a:fillRect/>
          </a:stretch>
        </p:blipFill>
        <p:spPr>
          <a:xfrm>
            <a:off x="179070" y="4149090"/>
            <a:ext cx="3005455" cy="2402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9558"/>
                                        </p:tgtEl>
                                        <p:attrNameLst>
                                          <p:attrName>style.visibility</p:attrName>
                                        </p:attrNameLst>
                                      </p:cBhvr>
                                      <p:to>
                                        <p:strVal val="visible"/>
                                      </p:to>
                                    </p:set>
                                    <p:animEffect transition="in" filter="blinds(horizontal)">
                                      <p:cBhvr>
                                        <p:cTn id="12" dur="500"/>
                                        <p:tgtEl>
                                          <p:spTgt spid="2795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9563"/>
                                        </p:tgtEl>
                                        <p:attrNameLst>
                                          <p:attrName>style.visibility</p:attrName>
                                        </p:attrNameLst>
                                      </p:cBhvr>
                                      <p:to>
                                        <p:strVal val="visible"/>
                                      </p:to>
                                    </p:set>
                                    <p:animEffect transition="in" filter="blinds(horizontal)">
                                      <p:cBhvr>
                                        <p:cTn id="17" dur="500"/>
                                        <p:tgtEl>
                                          <p:spTgt spid="2795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9564"/>
                                        </p:tgtEl>
                                        <p:attrNameLst>
                                          <p:attrName>style.visibility</p:attrName>
                                        </p:attrNameLst>
                                      </p:cBhvr>
                                      <p:to>
                                        <p:strVal val="visible"/>
                                      </p:to>
                                    </p:set>
                                    <p:animEffect transition="in" filter="blinds(horizontal)">
                                      <p:cBhvr>
                                        <p:cTn id="22" dur="500"/>
                                        <p:tgtEl>
                                          <p:spTgt spid="2795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9565"/>
                                        </p:tgtEl>
                                        <p:attrNameLst>
                                          <p:attrName>style.visibility</p:attrName>
                                        </p:attrNameLst>
                                      </p:cBhvr>
                                      <p:to>
                                        <p:strVal val="visible"/>
                                      </p:to>
                                    </p:set>
                                    <p:animEffect transition="in" filter="blinds(horizontal)">
                                      <p:cBhvr>
                                        <p:cTn id="27" dur="500"/>
                                        <p:tgtEl>
                                          <p:spTgt spid="279565"/>
                                        </p:tgtEl>
                                      </p:cBhvr>
                                    </p:animEffect>
                                  </p:childTnLst>
                                  <p:subTnLst>
                                    <p:set>
                                      <p:cBhvr override="childStyle">
                                        <p:cTn dur="1" fill="hold" display="0" masterRel="nextClick" afterEffect="1"/>
                                        <p:tgtEl>
                                          <p:spTgt spid="27956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9566"/>
                                        </p:tgtEl>
                                        <p:attrNameLst>
                                          <p:attrName>style.visibility</p:attrName>
                                        </p:attrNameLst>
                                      </p:cBhvr>
                                      <p:to>
                                        <p:strVal val="visible"/>
                                      </p:to>
                                    </p:set>
                                    <p:animEffect transition="in" filter="blinds(horizontal)">
                                      <p:cBhvr>
                                        <p:cTn id="32" dur="500"/>
                                        <p:tgtEl>
                                          <p:spTgt spid="279566"/>
                                        </p:tgtEl>
                                      </p:cBhvr>
                                    </p:animEffect>
                                  </p:childTnLst>
                                  <p:subTnLst>
                                    <p:set>
                                      <p:cBhvr override="childStyle">
                                        <p:cTn dur="1" fill="hold" display="0" masterRel="nextClick" afterEffect="1"/>
                                        <p:tgtEl>
                                          <p:spTgt spid="27956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8" grpId="0"/>
      <p:bldP spid="279563" grpId="0"/>
      <p:bldP spid="279564" grpId="0"/>
      <p:bldP spid="279565" grpId="0" bldLvl="0" animBg="1"/>
      <p:bldP spid="279566"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eaLnBrk="1" hangingPunct="1">
              <a:buNone/>
            </a:pPr>
            <a:fld id="{9A0DB2DC-4C9A-4742-B13C-FB6460FD3503}" type="slidenum">
              <a:rPr lang="en-US" altLang="zh-CN" sz="1400" b="0" dirty="0">
                <a:solidFill>
                  <a:schemeClr val="bg2"/>
                </a:solidFill>
                <a:latin typeface="Tahoma" panose="020B0604030504040204" pitchFamily="34" charset="0"/>
              </a:rPr>
              <a:t>92</a:t>
            </a:fld>
            <a:endParaRPr lang="en-US" altLang="zh-CN" sz="1400" b="0" dirty="0">
              <a:solidFill>
                <a:schemeClr val="bg2"/>
              </a:solidFill>
              <a:latin typeface="Tahoma" panose="020B0604030504040204" pitchFamily="34" charset="0"/>
            </a:endParaRPr>
          </a:p>
        </p:txBody>
      </p:sp>
      <p:sp>
        <p:nvSpPr>
          <p:cNvPr id="1100804" name="Rectangle 3"/>
          <p:cNvSpPr>
            <a:spLocks noGrp="1"/>
          </p:cNvSpPr>
          <p:nvPr>
            <p:ph type="body" idx="4294967295"/>
          </p:nvPr>
        </p:nvSpPr>
        <p:spPr>
          <a:xfrm>
            <a:off x="0" y="692696"/>
            <a:ext cx="7772400" cy="2303661"/>
          </a:xfrm>
        </p:spPr>
        <p:txBody>
          <a:bodyPr vert="horz" wrap="square" lIns="91440" tIns="45720" rIns="91440" bIns="45720" anchor="t" anchorCtr="0"/>
          <a:lstStyle/>
          <a:p>
            <a:pPr eaLnBrk="1" hangingPunct="1">
              <a:lnSpc>
                <a:spcPct val="90000"/>
              </a:lnSpc>
              <a:buNone/>
            </a:pPr>
            <a:r>
              <a:rPr lang="zh-CN" altLang="en-US" sz="2400" dirty="0">
                <a:highlight>
                  <a:srgbClr val="FFFF00"/>
                </a:highlight>
                <a:latin typeface="Times New Roman" panose="02020603050405020304" pitchFamily="18" charset="0"/>
                <a:ea typeface="楷体_GB2312" pitchFamily="49" charset="-122"/>
              </a:rPr>
              <a:t>例：某采用组相联映像的主存</a:t>
            </a:r>
            <a:r>
              <a:rPr lang="en-US" altLang="zh-CN" sz="2400" dirty="0">
                <a:highlight>
                  <a:srgbClr val="FFFF00"/>
                </a:highlight>
                <a:latin typeface="Times New Roman" panose="02020603050405020304" pitchFamily="18" charset="0"/>
                <a:ea typeface="楷体_GB2312" pitchFamily="49" charset="-122"/>
              </a:rPr>
              <a:t>-Cache</a:t>
            </a:r>
            <a:r>
              <a:rPr lang="zh-CN" altLang="en-US" sz="2400" dirty="0">
                <a:highlight>
                  <a:srgbClr val="FFFF00"/>
                </a:highlight>
                <a:latin typeface="Times New Roman" panose="02020603050405020304" pitchFamily="18" charset="0"/>
                <a:ea typeface="楷体_GB2312" pitchFamily="49" charset="-122"/>
              </a:rPr>
              <a:t>系统中，主存容量为</a:t>
            </a:r>
            <a:r>
              <a:rPr lang="en-US" altLang="zh-CN" sz="2400" dirty="0">
                <a:highlight>
                  <a:srgbClr val="FFFF00"/>
                </a:highlight>
                <a:latin typeface="Times New Roman" panose="02020603050405020304" pitchFamily="18" charset="0"/>
                <a:ea typeface="楷体_GB2312" pitchFamily="49" charset="-122"/>
              </a:rPr>
              <a:t>1MB</a:t>
            </a:r>
            <a:r>
              <a:rPr lang="zh-CN" altLang="en-US" sz="2400" dirty="0">
                <a:highlight>
                  <a:srgbClr val="FFFF00"/>
                </a:highlight>
                <a:latin typeface="Times New Roman" panose="02020603050405020304" pitchFamily="18" charset="0"/>
                <a:ea typeface="楷体_GB2312" pitchFamily="49" charset="-122"/>
              </a:rPr>
              <a:t>，</a:t>
            </a:r>
            <a:r>
              <a:rPr lang="en-US" altLang="zh-CN" sz="2400" dirty="0">
                <a:highlight>
                  <a:srgbClr val="FFFF00"/>
                </a:highlight>
                <a:latin typeface="Times New Roman" panose="02020603050405020304" pitchFamily="18" charset="0"/>
                <a:ea typeface="楷体_GB2312" pitchFamily="49" charset="-122"/>
              </a:rPr>
              <a:t>Cache</a:t>
            </a:r>
            <a:r>
              <a:rPr lang="zh-CN" altLang="en-US" sz="2400" dirty="0">
                <a:highlight>
                  <a:srgbClr val="FFFF00"/>
                </a:highlight>
                <a:latin typeface="Times New Roman" panose="02020603050405020304" pitchFamily="18" charset="0"/>
                <a:ea typeface="楷体_GB2312" pitchFamily="49" charset="-122"/>
              </a:rPr>
              <a:t>的容量为</a:t>
            </a:r>
            <a:r>
              <a:rPr lang="en-US" altLang="zh-CN" sz="2400" dirty="0">
                <a:highlight>
                  <a:srgbClr val="FFFF00"/>
                </a:highlight>
                <a:latin typeface="Times New Roman" panose="02020603050405020304" pitchFamily="18" charset="0"/>
                <a:ea typeface="楷体_GB2312" pitchFamily="49" charset="-122"/>
              </a:rPr>
              <a:t>16KB</a:t>
            </a:r>
            <a:r>
              <a:rPr lang="zh-CN" altLang="en-US" sz="2400" dirty="0">
                <a:highlight>
                  <a:srgbClr val="FFFF00"/>
                </a:highlight>
                <a:latin typeface="Times New Roman" panose="02020603050405020304" pitchFamily="18" charset="0"/>
                <a:ea typeface="楷体_GB2312" pitchFamily="49" charset="-122"/>
              </a:rPr>
              <a:t>，按</a:t>
            </a:r>
            <a:r>
              <a:rPr lang="en-US" altLang="zh-CN" sz="2400" dirty="0">
                <a:highlight>
                  <a:srgbClr val="FFFF00"/>
                </a:highlight>
                <a:latin typeface="Times New Roman" panose="02020603050405020304" pitchFamily="18" charset="0"/>
                <a:ea typeface="楷体_GB2312" pitchFamily="49" charset="-122"/>
              </a:rPr>
              <a:t>256B</a:t>
            </a:r>
            <a:r>
              <a:rPr lang="zh-CN" altLang="en-US" sz="2400" dirty="0">
                <a:highlight>
                  <a:srgbClr val="FFFF00"/>
                </a:highlight>
                <a:latin typeface="Times New Roman" panose="02020603050405020304" pitchFamily="18" charset="0"/>
                <a:ea typeface="楷体_GB2312" pitchFamily="49" charset="-122"/>
              </a:rPr>
              <a:t>分块，</a:t>
            </a:r>
            <a:r>
              <a:rPr lang="en-US" altLang="zh-CN" sz="2400" dirty="0">
                <a:highlight>
                  <a:srgbClr val="FFFF00"/>
                </a:highlight>
                <a:latin typeface="Times New Roman" panose="02020603050405020304" pitchFamily="18" charset="0"/>
                <a:ea typeface="楷体_GB2312" pitchFamily="49" charset="-122"/>
              </a:rPr>
              <a:t>Cache</a:t>
            </a:r>
            <a:r>
              <a:rPr lang="zh-CN" altLang="en-US" sz="2400" dirty="0">
                <a:highlight>
                  <a:srgbClr val="FFFF00"/>
                </a:highlight>
                <a:latin typeface="Times New Roman" panose="02020603050405020304" pitchFamily="18" charset="0"/>
                <a:ea typeface="楷体_GB2312" pitchFamily="49" charset="-122"/>
              </a:rPr>
              <a:t>采用</a:t>
            </a:r>
            <a:r>
              <a:rPr lang="en-US" altLang="zh-CN" sz="2400" dirty="0">
                <a:highlight>
                  <a:srgbClr val="FFFF00"/>
                </a:highlight>
                <a:latin typeface="Times New Roman" panose="02020603050405020304" pitchFamily="18" charset="0"/>
                <a:ea typeface="楷体_GB2312" pitchFamily="49" charset="-122"/>
              </a:rPr>
              <a:t>4</a:t>
            </a:r>
            <a:r>
              <a:rPr lang="zh-CN" altLang="en-US" sz="2400" dirty="0">
                <a:highlight>
                  <a:srgbClr val="FFFF00"/>
                </a:highlight>
                <a:latin typeface="Times New Roman" panose="02020603050405020304" pitchFamily="18" charset="0"/>
                <a:ea typeface="楷体_GB2312" pitchFamily="49" charset="-122"/>
              </a:rPr>
              <a:t>路组相联。</a:t>
            </a:r>
          </a:p>
          <a:p>
            <a:pPr eaLnBrk="1" hangingPunct="1">
              <a:lnSpc>
                <a:spcPct val="90000"/>
              </a:lnSpc>
              <a:buNone/>
            </a:pPr>
            <a:r>
              <a:rPr lang="en-US" altLang="zh-CN" sz="2400" dirty="0">
                <a:highlight>
                  <a:srgbClr val="FFFF00"/>
                </a:highlight>
                <a:latin typeface="Times New Roman" panose="02020603050405020304" pitchFamily="18" charset="0"/>
                <a:ea typeface="楷体_GB2312" pitchFamily="49" charset="-122"/>
              </a:rPr>
              <a:t>(1) </a:t>
            </a:r>
            <a:r>
              <a:rPr lang="zh-CN" altLang="en-US" sz="2400" dirty="0">
                <a:highlight>
                  <a:srgbClr val="FFFF00"/>
                </a:highlight>
                <a:latin typeface="Times New Roman" panose="02020603050405020304" pitchFamily="18" charset="0"/>
                <a:ea typeface="楷体_GB2312" pitchFamily="49" charset="-122"/>
              </a:rPr>
              <a:t>确定主存、</a:t>
            </a:r>
            <a:r>
              <a:rPr lang="en-US" altLang="zh-CN" sz="2400" dirty="0">
                <a:highlight>
                  <a:srgbClr val="FFFF00"/>
                </a:highlight>
                <a:latin typeface="Times New Roman" panose="02020603050405020304" pitchFamily="18" charset="0"/>
                <a:ea typeface="楷体_GB2312" pitchFamily="49" charset="-122"/>
              </a:rPr>
              <a:t>Cache</a:t>
            </a:r>
            <a:r>
              <a:rPr lang="zh-CN" altLang="en-US" sz="2400" dirty="0">
                <a:highlight>
                  <a:srgbClr val="FFFF00"/>
                </a:highlight>
                <a:latin typeface="Times New Roman" panose="02020603050405020304" pitchFamily="18" charset="0"/>
                <a:ea typeface="楷体_GB2312" pitchFamily="49" charset="-122"/>
              </a:rPr>
              <a:t>的地址结构。</a:t>
            </a:r>
          </a:p>
          <a:p>
            <a:pPr eaLnBrk="1" hangingPunct="1">
              <a:lnSpc>
                <a:spcPct val="90000"/>
              </a:lnSpc>
              <a:buNone/>
            </a:pPr>
            <a:r>
              <a:rPr lang="en-US" altLang="zh-CN" sz="2400" dirty="0">
                <a:highlight>
                  <a:srgbClr val="FFFF00"/>
                </a:highlight>
                <a:latin typeface="Times New Roman" panose="02020603050405020304" pitchFamily="18" charset="0"/>
                <a:ea typeface="楷体_GB2312" pitchFamily="49" charset="-122"/>
              </a:rPr>
              <a:t>(2) </a:t>
            </a:r>
            <a:r>
              <a:rPr lang="zh-CN" altLang="en-US" sz="2400" dirty="0">
                <a:highlight>
                  <a:srgbClr val="FFFF00"/>
                </a:highlight>
                <a:latin typeface="Times New Roman" panose="02020603050405020304" pitchFamily="18" charset="0"/>
                <a:ea typeface="楷体_GB2312" pitchFamily="49" charset="-122"/>
              </a:rPr>
              <a:t>若主存地址为</a:t>
            </a:r>
            <a:r>
              <a:rPr lang="en-US" altLang="zh-CN" sz="2400" dirty="0">
                <a:highlight>
                  <a:srgbClr val="FFFF00"/>
                </a:highlight>
                <a:latin typeface="Times New Roman" panose="02020603050405020304" pitchFamily="18" charset="0"/>
                <a:ea typeface="楷体_GB2312" pitchFamily="49" charset="-122"/>
              </a:rPr>
              <a:t>ABCDEH</a:t>
            </a:r>
            <a:r>
              <a:rPr lang="zh-CN" altLang="en-US" sz="2400" dirty="0">
                <a:highlight>
                  <a:srgbClr val="FFFF00"/>
                </a:highlight>
                <a:latin typeface="Times New Roman" panose="02020603050405020304" pitchFamily="18" charset="0"/>
                <a:ea typeface="楷体_GB2312" pitchFamily="49" charset="-122"/>
              </a:rPr>
              <a:t>的单元要装入</a:t>
            </a:r>
            <a:r>
              <a:rPr lang="en-US" altLang="zh-CN" sz="2400" dirty="0">
                <a:highlight>
                  <a:srgbClr val="FFFF00"/>
                </a:highlight>
                <a:latin typeface="Times New Roman" panose="02020603050405020304" pitchFamily="18" charset="0"/>
                <a:ea typeface="楷体_GB2312" pitchFamily="49" charset="-122"/>
              </a:rPr>
              <a:t>Cache</a:t>
            </a:r>
            <a:r>
              <a:rPr lang="zh-CN" altLang="en-US" sz="2400" dirty="0">
                <a:highlight>
                  <a:srgbClr val="FFFF00"/>
                </a:highlight>
                <a:latin typeface="Times New Roman" panose="02020603050405020304" pitchFamily="18" charset="0"/>
                <a:ea typeface="楷体_GB2312" pitchFamily="49" charset="-122"/>
              </a:rPr>
              <a:t>，应装在</a:t>
            </a:r>
            <a:r>
              <a:rPr lang="en-US" altLang="zh-CN" sz="2400" dirty="0">
                <a:highlight>
                  <a:srgbClr val="FFFF00"/>
                </a:highlight>
                <a:latin typeface="Times New Roman" panose="02020603050405020304" pitchFamily="18" charset="0"/>
                <a:ea typeface="楷体_GB2312" pitchFamily="49" charset="-122"/>
              </a:rPr>
              <a:t>Cache</a:t>
            </a:r>
            <a:r>
              <a:rPr lang="zh-CN" altLang="en-US" sz="2400" dirty="0">
                <a:highlight>
                  <a:srgbClr val="FFFF00"/>
                </a:highlight>
                <a:latin typeface="Times New Roman" panose="02020603050405020304" pitchFamily="18" charset="0"/>
                <a:ea typeface="楷体_GB2312" pitchFamily="49" charset="-122"/>
              </a:rPr>
              <a:t>什么地址对应的单元中？</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C2E099-E1EB-308C-4A08-6D22E4969154}"/>
              </a:ext>
            </a:extLst>
          </p:cNvPr>
          <p:cNvSpPr txBox="1"/>
          <p:nvPr/>
        </p:nvSpPr>
        <p:spPr>
          <a:xfrm>
            <a:off x="0" y="1052736"/>
            <a:ext cx="7200800" cy="3416320"/>
          </a:xfrm>
          <a:prstGeom prst="rect">
            <a:avLst/>
          </a:prstGeom>
          <a:noFill/>
        </p:spPr>
        <p:txBody>
          <a:bodyPr wrap="square" rtlCol="0">
            <a:spAutoFit/>
          </a:bodyPr>
          <a:lstStyle/>
          <a:p>
            <a:pPr eaLnBrk="1" hangingPunct="1">
              <a:lnSpc>
                <a:spcPct val="90000"/>
              </a:lnSpc>
              <a:buNone/>
            </a:pPr>
            <a:r>
              <a:rPr lang="zh-CN" altLang="en-US" sz="2400" dirty="0">
                <a:latin typeface="Times New Roman" panose="02020603050405020304" pitchFamily="18" charset="0"/>
                <a:ea typeface="楷体_GB2312" pitchFamily="49" charset="-122"/>
              </a:rPr>
              <a:t>解： </a:t>
            </a:r>
            <a:r>
              <a:rPr lang="en-US" altLang="zh-CN" sz="2400" dirty="0">
                <a:latin typeface="Times New Roman" panose="02020603050405020304" pitchFamily="18" charset="0"/>
                <a:ea typeface="楷体_GB2312" pitchFamily="49" charset="-122"/>
              </a:rPr>
              <a:t>(1) ∵1MB</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en-US" altLang="zh-CN" sz="2400" baseline="30000" dirty="0">
                <a:latin typeface="Times New Roman" panose="02020603050405020304" pitchFamily="18" charset="0"/>
                <a:ea typeface="楷体_GB2312" pitchFamily="49" charset="-122"/>
              </a:rPr>
              <a:t>20</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，∴主存地址长度为</a:t>
            </a:r>
            <a:r>
              <a:rPr lang="en-US" altLang="zh-CN" sz="2400" dirty="0">
                <a:latin typeface="Times New Roman" panose="02020603050405020304" pitchFamily="18" charset="0"/>
                <a:ea typeface="楷体_GB2312" pitchFamily="49" charset="-122"/>
              </a:rPr>
              <a:t>20</a:t>
            </a:r>
            <a:r>
              <a:rPr lang="zh-CN" altLang="en-US" sz="2400" dirty="0">
                <a:latin typeface="Times New Roman" panose="02020603050405020304" pitchFamily="18" charset="0"/>
                <a:ea typeface="楷体_GB2312" pitchFamily="49" charset="-122"/>
              </a:rPr>
              <a:t>位；</a:t>
            </a:r>
          </a:p>
          <a:p>
            <a:pPr eaLnBrk="1" hangingPunct="1">
              <a:lnSpc>
                <a:spcPct val="90000"/>
              </a:lnSpc>
              <a:buNone/>
            </a:pPr>
            <a:r>
              <a:rPr lang="zh-CN" altLang="en-US" sz="2400" dirty="0">
                <a:latin typeface="Times New Roman" panose="02020603050405020304" pitchFamily="18" charset="0"/>
                <a:ea typeface="楷体_GB2312" pitchFamily="49" charset="-122"/>
              </a:rPr>
              <a:t>∵块大小为</a:t>
            </a:r>
            <a:r>
              <a:rPr lang="en-US" altLang="zh-CN" sz="2400" dirty="0">
                <a:latin typeface="Times New Roman" panose="02020603050405020304" pitchFamily="18" charset="0"/>
                <a:ea typeface="楷体_GB2312" pitchFamily="49" charset="-122"/>
              </a:rPr>
              <a:t>256B</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en-US" altLang="zh-CN" sz="2400" baseline="30000" dirty="0">
                <a:latin typeface="Times New Roman" panose="02020603050405020304" pitchFamily="18" charset="0"/>
                <a:ea typeface="楷体_GB2312" pitchFamily="49" charset="-122"/>
              </a:rPr>
              <a:t>8</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，∴块内偏移地址长</a:t>
            </a:r>
            <a:r>
              <a:rPr lang="en-US" altLang="zh-CN" sz="2400" dirty="0">
                <a:latin typeface="Times New Roman" panose="02020603050405020304" pitchFamily="18" charset="0"/>
                <a:ea typeface="楷体_GB2312" pitchFamily="49" charset="-122"/>
              </a:rPr>
              <a:t>8</a:t>
            </a:r>
            <a:r>
              <a:rPr lang="zh-CN" altLang="en-US" sz="2400" dirty="0">
                <a:latin typeface="Times New Roman" panose="02020603050405020304" pitchFamily="18" charset="0"/>
                <a:ea typeface="楷体_GB2312" pitchFamily="49" charset="-122"/>
              </a:rPr>
              <a:t>位；</a:t>
            </a:r>
          </a:p>
          <a:p>
            <a:pPr eaLnBrk="1" hangingPunct="1">
              <a:lnSpc>
                <a:spcPct val="90000"/>
              </a:lnSpc>
              <a:buNone/>
            </a:pPr>
            <a:r>
              <a:rPr lang="zh-CN" altLang="en-US" sz="2400" dirty="0">
                <a:latin typeface="Times New Roman" panose="02020603050405020304" pitchFamily="18" charset="0"/>
                <a:ea typeface="楷体_GB2312" pitchFamily="49" charset="-122"/>
              </a:rPr>
              <a:t>主存可分为</a:t>
            </a:r>
            <a:r>
              <a:rPr lang="en-US" altLang="zh-CN" sz="2400" dirty="0">
                <a:latin typeface="Times New Roman" panose="02020603050405020304" pitchFamily="18" charset="0"/>
                <a:ea typeface="楷体_GB2312" pitchFamily="49" charset="-122"/>
              </a:rPr>
              <a:t>2</a:t>
            </a:r>
            <a:r>
              <a:rPr lang="en-US" altLang="zh-CN" sz="2400" baseline="30000" dirty="0">
                <a:latin typeface="Times New Roman" panose="02020603050405020304" pitchFamily="18" charset="0"/>
                <a:ea typeface="楷体_GB2312" pitchFamily="49" charset="-122"/>
              </a:rPr>
              <a:t>20</a:t>
            </a:r>
            <a:r>
              <a:rPr lang="en-US" altLang="zh-CN" sz="2400" dirty="0">
                <a:latin typeface="Times New Roman" panose="02020603050405020304" pitchFamily="18" charset="0"/>
                <a:ea typeface="楷体_GB2312" pitchFamily="49" charset="-122"/>
              </a:rPr>
              <a:t>/2</a:t>
            </a:r>
            <a:r>
              <a:rPr lang="en-US" altLang="zh-CN" sz="2400" baseline="30000" dirty="0">
                <a:latin typeface="Times New Roman" panose="02020603050405020304" pitchFamily="18" charset="0"/>
                <a:ea typeface="楷体_GB2312" pitchFamily="49" charset="-122"/>
              </a:rPr>
              <a:t>8</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en-US" altLang="zh-CN" sz="2400" baseline="30000" dirty="0">
                <a:latin typeface="Times New Roman" panose="02020603050405020304" pitchFamily="18" charset="0"/>
                <a:ea typeface="楷体_GB2312" pitchFamily="49" charset="-122"/>
              </a:rPr>
              <a:t>12</a:t>
            </a:r>
            <a:r>
              <a:rPr lang="zh-CN" altLang="en-US" sz="2400" dirty="0">
                <a:latin typeface="Times New Roman" panose="02020603050405020304" pitchFamily="18" charset="0"/>
                <a:ea typeface="楷体_GB2312" pitchFamily="49" charset="-122"/>
              </a:rPr>
              <a:t>个块。</a:t>
            </a:r>
          </a:p>
          <a:p>
            <a:pPr eaLnBrk="1" hangingPunct="1">
              <a:lnSpc>
                <a:spcPct val="90000"/>
              </a:lnSpc>
              <a:buNone/>
            </a:pP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16KB</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en-US" altLang="zh-CN" sz="2400" baseline="30000" dirty="0">
                <a:latin typeface="Times New Roman" panose="02020603050405020304" pitchFamily="18" charset="0"/>
                <a:ea typeface="楷体_GB2312" pitchFamily="49" charset="-122"/>
              </a:rPr>
              <a:t>14</a:t>
            </a:r>
            <a:r>
              <a:rPr lang="en-US" altLang="zh-CN" sz="2400" dirty="0">
                <a:latin typeface="Times New Roman" panose="02020603050405020304" pitchFamily="18" charset="0"/>
                <a:ea typeface="楷体_GB2312" pitchFamily="49" charset="-122"/>
              </a:rPr>
              <a:t>B</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Cache</a:t>
            </a:r>
            <a:r>
              <a:rPr lang="zh-CN" altLang="en-US" sz="2400" dirty="0">
                <a:latin typeface="Times New Roman" panose="02020603050405020304" pitchFamily="18" charset="0"/>
                <a:ea typeface="楷体_GB2312" pitchFamily="49" charset="-122"/>
              </a:rPr>
              <a:t>地址长度为</a:t>
            </a:r>
            <a:r>
              <a:rPr lang="en-US" altLang="zh-CN" sz="2400" dirty="0">
                <a:latin typeface="Times New Roman" panose="02020603050405020304" pitchFamily="18" charset="0"/>
                <a:ea typeface="楷体_GB2312" pitchFamily="49" charset="-122"/>
              </a:rPr>
              <a:t>14</a:t>
            </a:r>
            <a:r>
              <a:rPr lang="zh-CN" altLang="en-US" sz="2400" dirty="0">
                <a:latin typeface="Times New Roman" panose="02020603050405020304" pitchFamily="18" charset="0"/>
                <a:ea typeface="楷体_GB2312" pitchFamily="49" charset="-122"/>
              </a:rPr>
              <a:t>位；其中块内偏移地址长</a:t>
            </a:r>
            <a:r>
              <a:rPr lang="en-US" altLang="zh-CN" sz="2400" dirty="0">
                <a:latin typeface="Times New Roman" panose="02020603050405020304" pitchFamily="18" charset="0"/>
                <a:ea typeface="楷体_GB2312" pitchFamily="49" charset="-122"/>
              </a:rPr>
              <a:t>8</a:t>
            </a:r>
            <a:r>
              <a:rPr lang="zh-CN" altLang="en-US" sz="2400" dirty="0">
                <a:latin typeface="Times New Roman" panose="02020603050405020304" pitchFamily="18" charset="0"/>
                <a:ea typeface="楷体_GB2312" pitchFamily="49" charset="-122"/>
              </a:rPr>
              <a:t>位；</a:t>
            </a:r>
          </a:p>
          <a:p>
            <a:pPr eaLnBrk="1" hangingPunct="1">
              <a:lnSpc>
                <a:spcPct val="90000"/>
              </a:lnSpc>
              <a:buNone/>
            </a:pPr>
            <a:r>
              <a:rPr lang="en-US" altLang="zh-CN" sz="2400" dirty="0">
                <a:latin typeface="Times New Roman" panose="02020603050405020304" pitchFamily="18" charset="0"/>
                <a:ea typeface="楷体_GB2312" pitchFamily="49" charset="-122"/>
              </a:rPr>
              <a:t>Cache</a:t>
            </a:r>
            <a:r>
              <a:rPr lang="zh-CN" altLang="en-US" sz="2400" dirty="0">
                <a:latin typeface="Times New Roman" panose="02020603050405020304" pitchFamily="18" charset="0"/>
                <a:ea typeface="楷体_GB2312" pitchFamily="49" charset="-122"/>
              </a:rPr>
              <a:t>可分为</a:t>
            </a:r>
            <a:r>
              <a:rPr lang="en-US" altLang="zh-CN" sz="2400" dirty="0">
                <a:latin typeface="Times New Roman" panose="02020603050405020304" pitchFamily="18" charset="0"/>
                <a:ea typeface="楷体_GB2312" pitchFamily="49" charset="-122"/>
              </a:rPr>
              <a:t>2</a:t>
            </a:r>
            <a:r>
              <a:rPr lang="en-US" altLang="zh-CN" sz="2400" baseline="30000" dirty="0">
                <a:latin typeface="Times New Roman" panose="02020603050405020304" pitchFamily="18" charset="0"/>
                <a:ea typeface="楷体_GB2312" pitchFamily="49" charset="-122"/>
              </a:rPr>
              <a:t>14</a:t>
            </a:r>
            <a:r>
              <a:rPr lang="en-US" altLang="zh-CN" sz="2400" dirty="0">
                <a:latin typeface="Times New Roman" panose="02020603050405020304" pitchFamily="18" charset="0"/>
                <a:ea typeface="楷体_GB2312" pitchFamily="49" charset="-122"/>
              </a:rPr>
              <a:t>/2</a:t>
            </a:r>
            <a:r>
              <a:rPr lang="en-US" altLang="zh-CN" sz="2400" baseline="30000" dirty="0">
                <a:latin typeface="Times New Roman" panose="02020603050405020304" pitchFamily="18" charset="0"/>
                <a:ea typeface="楷体_GB2312" pitchFamily="49" charset="-122"/>
              </a:rPr>
              <a:t>8</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2</a:t>
            </a:r>
            <a:r>
              <a:rPr lang="en-US" altLang="zh-CN" sz="2400" baseline="30000" dirty="0">
                <a:latin typeface="Times New Roman" panose="02020603050405020304" pitchFamily="18" charset="0"/>
                <a:ea typeface="楷体_GB2312" pitchFamily="49" charset="-122"/>
              </a:rPr>
              <a:t>6</a:t>
            </a:r>
            <a:r>
              <a:rPr lang="zh-CN" altLang="en-US" sz="2400" dirty="0">
                <a:latin typeface="Times New Roman" panose="02020603050405020304" pitchFamily="18" charset="0"/>
                <a:ea typeface="楷体_GB2312" pitchFamily="49" charset="-122"/>
              </a:rPr>
              <a:t>个块。</a:t>
            </a:r>
          </a:p>
          <a:p>
            <a:pPr eaLnBrk="1" hangingPunct="1">
              <a:lnSpc>
                <a:spcPct val="90000"/>
              </a:lnSpc>
              <a:buNone/>
            </a:pP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Cache</a:t>
            </a:r>
            <a:r>
              <a:rPr lang="zh-CN" altLang="en-US" sz="2400" dirty="0">
                <a:latin typeface="Times New Roman" panose="02020603050405020304" pitchFamily="18" charset="0"/>
                <a:ea typeface="楷体_GB2312" pitchFamily="49" charset="-122"/>
              </a:rPr>
              <a:t>中每组包含</a:t>
            </a:r>
            <a:r>
              <a:rPr lang="en-US" altLang="zh-CN" sz="2400" dirty="0">
                <a:latin typeface="Times New Roman" panose="02020603050405020304" pitchFamily="18" charset="0"/>
                <a:ea typeface="楷体_GB2312" pitchFamily="49" charset="-122"/>
              </a:rPr>
              <a:t>4</a:t>
            </a:r>
            <a:r>
              <a:rPr lang="zh-CN" altLang="en-US" sz="2400" dirty="0">
                <a:latin typeface="Times New Roman" panose="02020603050405020304" pitchFamily="18" charset="0"/>
                <a:ea typeface="楷体_GB2312" pitchFamily="49" charset="-122"/>
              </a:rPr>
              <a:t>块，∴</a:t>
            </a:r>
            <a:r>
              <a:rPr lang="en-US" altLang="zh-CN" sz="2400" dirty="0">
                <a:latin typeface="Times New Roman" panose="02020603050405020304" pitchFamily="18" charset="0"/>
                <a:ea typeface="楷体_GB2312" pitchFamily="49" charset="-122"/>
              </a:rPr>
              <a:t>Cache</a:t>
            </a:r>
            <a:r>
              <a:rPr lang="zh-CN" altLang="en-US" sz="2400" dirty="0">
                <a:latin typeface="Times New Roman" panose="02020603050405020304" pitchFamily="18" charset="0"/>
                <a:ea typeface="楷体_GB2312" pitchFamily="49" charset="-122"/>
              </a:rPr>
              <a:t>共分为</a:t>
            </a:r>
            <a:r>
              <a:rPr lang="en-US" altLang="zh-CN" sz="2400" dirty="0">
                <a:latin typeface="Times New Roman" panose="02020603050405020304" pitchFamily="18" charset="0"/>
                <a:ea typeface="楷体_GB2312" pitchFamily="49" charset="-122"/>
              </a:rPr>
              <a:t>2</a:t>
            </a:r>
            <a:r>
              <a:rPr lang="en-US" altLang="zh-CN" sz="2400" baseline="30000" dirty="0">
                <a:latin typeface="Times New Roman" panose="02020603050405020304" pitchFamily="18" charset="0"/>
                <a:ea typeface="楷体_GB2312" pitchFamily="49" charset="-122"/>
              </a:rPr>
              <a:t>6</a:t>
            </a:r>
            <a:r>
              <a:rPr lang="en-US" altLang="zh-CN" sz="2400" dirty="0">
                <a:latin typeface="Times New Roman" panose="02020603050405020304" pitchFamily="18" charset="0"/>
                <a:ea typeface="楷体_GB2312" pitchFamily="49" charset="-122"/>
              </a:rPr>
              <a:t>/4</a:t>
            </a:r>
            <a:r>
              <a:rPr lang="zh-CN" altLang="en-US" sz="2400" dirty="0">
                <a:latin typeface="Times New Roman" panose="02020603050405020304" pitchFamily="18" charset="0"/>
                <a:ea typeface="楷体_GB2312" pitchFamily="49" charset="-122"/>
              </a:rPr>
              <a:t>＝</a:t>
            </a:r>
            <a:r>
              <a:rPr lang="en-US" altLang="zh-CN" sz="2400" dirty="0">
                <a:latin typeface="Times New Roman" panose="02020603050405020304" pitchFamily="18" charset="0"/>
                <a:ea typeface="楷体_GB2312" pitchFamily="49" charset="-122"/>
              </a:rPr>
              <a:t>16</a:t>
            </a:r>
            <a:r>
              <a:rPr lang="zh-CN" altLang="en-US" sz="2400" dirty="0">
                <a:latin typeface="Times New Roman" panose="02020603050405020304" pitchFamily="18" charset="0"/>
                <a:ea typeface="楷体_GB2312" pitchFamily="49" charset="-122"/>
              </a:rPr>
              <a:t>组；</a:t>
            </a:r>
          </a:p>
          <a:p>
            <a:pPr eaLnBrk="1" hangingPunct="1">
              <a:lnSpc>
                <a:spcPct val="90000"/>
              </a:lnSpc>
              <a:buNone/>
            </a:pPr>
            <a:r>
              <a:rPr lang="en-US" altLang="zh-CN" sz="2400" dirty="0">
                <a:latin typeface="Times New Roman" panose="02020603050405020304" pitchFamily="18" charset="0"/>
                <a:ea typeface="楷体_GB2312" pitchFamily="49" charset="-122"/>
              </a:rPr>
              <a:t>Cache</a:t>
            </a:r>
            <a:r>
              <a:rPr lang="zh-CN" altLang="en-US" sz="2400" dirty="0">
                <a:latin typeface="Times New Roman" panose="02020603050405020304" pitchFamily="18" charset="0"/>
                <a:ea typeface="楷体_GB2312" pitchFamily="49" charset="-122"/>
              </a:rPr>
              <a:t>的组地址长度为</a:t>
            </a:r>
            <a:r>
              <a:rPr lang="en-US" altLang="zh-CN" sz="2400" dirty="0">
                <a:latin typeface="Times New Roman" panose="02020603050405020304" pitchFamily="18" charset="0"/>
                <a:ea typeface="楷体_GB2312" pitchFamily="49" charset="-122"/>
              </a:rPr>
              <a:t>4</a:t>
            </a:r>
            <a:r>
              <a:rPr lang="zh-CN" altLang="en-US" sz="2400" dirty="0">
                <a:latin typeface="Times New Roman" panose="02020603050405020304" pitchFamily="18" charset="0"/>
                <a:ea typeface="楷体_GB2312" pitchFamily="49" charset="-122"/>
              </a:rPr>
              <a:t>位，主存的组地址长度也为</a:t>
            </a:r>
            <a:r>
              <a:rPr lang="en-US" altLang="zh-CN" sz="2400" dirty="0">
                <a:latin typeface="Times New Roman" panose="02020603050405020304" pitchFamily="18" charset="0"/>
                <a:ea typeface="楷体_GB2312" pitchFamily="49" charset="-122"/>
              </a:rPr>
              <a:t>4</a:t>
            </a:r>
            <a:r>
              <a:rPr lang="zh-CN" altLang="en-US" sz="2400" dirty="0">
                <a:latin typeface="Times New Roman" panose="02020603050405020304" pitchFamily="18" charset="0"/>
                <a:ea typeface="楷体_GB2312" pitchFamily="49" charset="-122"/>
              </a:rPr>
              <a:t>位；</a:t>
            </a:r>
          </a:p>
          <a:p>
            <a:pPr eaLnBrk="1" hangingPunct="1">
              <a:lnSpc>
                <a:spcPct val="90000"/>
              </a:lnSpc>
              <a:buNone/>
            </a:pPr>
            <a:r>
              <a:rPr lang="zh-CN" altLang="en-US" sz="2400" dirty="0">
                <a:latin typeface="Times New Roman" panose="02020603050405020304" pitchFamily="18" charset="0"/>
                <a:ea typeface="楷体_GB2312" pitchFamily="49" charset="-122"/>
              </a:rPr>
              <a:t>标识（组内块）地址为</a:t>
            </a:r>
            <a:r>
              <a:rPr lang="en-US" altLang="zh-CN" sz="2400" dirty="0">
                <a:latin typeface="Times New Roman" panose="02020603050405020304" pitchFamily="18" charset="0"/>
                <a:ea typeface="楷体_GB2312" pitchFamily="49" charset="-122"/>
              </a:rPr>
              <a:t>2</a:t>
            </a:r>
            <a:r>
              <a:rPr lang="zh-CN" altLang="en-US" sz="2400" dirty="0">
                <a:latin typeface="Times New Roman" panose="02020603050405020304" pitchFamily="18" charset="0"/>
                <a:ea typeface="楷体_GB2312" pitchFamily="49" charset="-122"/>
              </a:rPr>
              <a:t>位。</a:t>
            </a:r>
          </a:p>
        </p:txBody>
      </p:sp>
    </p:spTree>
    <p:extLst>
      <p:ext uri="{BB962C8B-B14F-4D97-AF65-F5344CB8AC3E}">
        <p14:creationId xmlns:p14="http://schemas.microsoft.com/office/powerpoint/2010/main" val="6828872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eaLnBrk="1" hangingPunct="1">
              <a:buNone/>
            </a:pPr>
            <a:fld id="{9A0DB2DC-4C9A-4742-B13C-FB6460FD3503}" type="slidenum">
              <a:rPr lang="en-US" altLang="zh-CN" sz="1400" b="0" dirty="0">
                <a:solidFill>
                  <a:schemeClr val="bg2"/>
                </a:solidFill>
                <a:latin typeface="Tahoma" panose="020B0604030504040204" pitchFamily="34" charset="0"/>
              </a:rPr>
              <a:t>94</a:t>
            </a:fld>
            <a:endParaRPr lang="en-US" altLang="zh-CN" sz="1400" b="0" dirty="0">
              <a:solidFill>
                <a:schemeClr val="bg2"/>
              </a:solidFill>
              <a:latin typeface="Tahoma" panose="020B0604030504040204" pitchFamily="34" charset="0"/>
            </a:endParaRPr>
          </a:p>
        </p:txBody>
      </p:sp>
      <p:sp>
        <p:nvSpPr>
          <p:cNvPr id="149511" name="Rectangle 3"/>
          <p:cNvSpPr>
            <a:spLocks noGrp="1"/>
          </p:cNvSpPr>
          <p:nvPr>
            <p:ph type="body" idx="4294967295"/>
          </p:nvPr>
        </p:nvSpPr>
        <p:spPr>
          <a:xfrm>
            <a:off x="685800" y="692150"/>
            <a:ext cx="7772400" cy="5251450"/>
          </a:xfrm>
        </p:spPr>
        <p:txBody>
          <a:bodyPr vert="horz" wrap="square" lIns="91440" tIns="45720" rIns="91440" bIns="45720" anchor="t" anchorCtr="0"/>
          <a:lstStyle/>
          <a:p>
            <a:pPr eaLnBrk="1" hangingPunct="1"/>
            <a:r>
              <a:rPr lang="zh-CN" altLang="en-US" dirty="0">
                <a:latin typeface="Times New Roman" panose="02020603050405020304" pitchFamily="18" charset="0"/>
              </a:rPr>
              <a:t>主存与</a:t>
            </a:r>
            <a:r>
              <a:rPr lang="en-US" altLang="zh-CN" dirty="0">
                <a:latin typeface="Times New Roman" panose="02020603050405020304" pitchFamily="18" charset="0"/>
              </a:rPr>
              <a:t>Cache</a:t>
            </a:r>
            <a:r>
              <a:rPr lang="zh-CN" altLang="en-US" dirty="0">
                <a:latin typeface="Times New Roman" panose="02020603050405020304" pitchFamily="18" charset="0"/>
              </a:rPr>
              <a:t>地址</a:t>
            </a:r>
          </a:p>
        </p:txBody>
      </p:sp>
      <p:graphicFrame>
        <p:nvGraphicFramePr>
          <p:cNvPr id="355332" name="Group 4"/>
          <p:cNvGraphicFramePr>
            <a:graphicFrameLocks noGrp="1"/>
          </p:cNvGraphicFramePr>
          <p:nvPr/>
        </p:nvGraphicFramePr>
        <p:xfrm>
          <a:off x="2195513" y="2565400"/>
          <a:ext cx="6553200" cy="457200"/>
        </p:xfrm>
        <a:graphic>
          <a:graphicData uri="http://schemas.openxmlformats.org/drawingml/2006/table">
            <a:tbl>
              <a:tblPr/>
              <a:tblGrid>
                <a:gridCol w="3216275">
                  <a:extLst>
                    <a:ext uri="{9D8B030D-6E8A-4147-A177-3AD203B41FA5}">
                      <a16:colId xmlns:a16="http://schemas.microsoft.com/office/drawing/2014/main" val="20000"/>
                    </a:ext>
                  </a:extLst>
                </a:gridCol>
                <a:gridCol w="1203325">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43338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标识（组内块号）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组号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块内偏移量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9522" name="Line 14"/>
          <p:cNvSpPr/>
          <p:nvPr/>
        </p:nvSpPr>
        <p:spPr>
          <a:xfrm>
            <a:off x="5411788" y="2205038"/>
            <a:ext cx="0" cy="381000"/>
          </a:xfrm>
          <a:prstGeom prst="line">
            <a:avLst/>
          </a:prstGeom>
          <a:ln w="28575" cap="flat" cmpd="sng">
            <a:solidFill>
              <a:schemeClr val="tx1"/>
            </a:solidFill>
            <a:prstDash val="solid"/>
            <a:headEnd type="none" w="med" len="med"/>
            <a:tailEnd type="none" w="med" len="med"/>
          </a:ln>
        </p:spPr>
      </p:sp>
      <p:sp>
        <p:nvSpPr>
          <p:cNvPr id="149523" name="Line 15"/>
          <p:cNvSpPr/>
          <p:nvPr/>
        </p:nvSpPr>
        <p:spPr>
          <a:xfrm>
            <a:off x="2195513" y="2998788"/>
            <a:ext cx="0" cy="381000"/>
          </a:xfrm>
          <a:prstGeom prst="line">
            <a:avLst/>
          </a:prstGeom>
          <a:ln w="28575" cap="flat" cmpd="sng">
            <a:solidFill>
              <a:schemeClr val="bg1"/>
            </a:solidFill>
            <a:prstDash val="solid"/>
            <a:headEnd type="none" w="med" len="med"/>
            <a:tailEnd type="none" w="med" len="med"/>
          </a:ln>
        </p:spPr>
      </p:sp>
      <p:sp>
        <p:nvSpPr>
          <p:cNvPr id="149524" name="Line 16"/>
          <p:cNvSpPr/>
          <p:nvPr/>
        </p:nvSpPr>
        <p:spPr>
          <a:xfrm>
            <a:off x="6615113" y="2998788"/>
            <a:ext cx="0" cy="381000"/>
          </a:xfrm>
          <a:prstGeom prst="line">
            <a:avLst/>
          </a:prstGeom>
          <a:ln w="28575" cap="flat" cmpd="sng">
            <a:solidFill>
              <a:schemeClr val="tx1"/>
            </a:solidFill>
            <a:prstDash val="solid"/>
            <a:headEnd type="none" w="med" len="med"/>
            <a:tailEnd type="none" w="med" len="med"/>
          </a:ln>
        </p:spPr>
      </p:sp>
      <p:sp>
        <p:nvSpPr>
          <p:cNvPr id="149525" name="Text Box 17"/>
          <p:cNvSpPr txBox="1"/>
          <p:nvPr/>
        </p:nvSpPr>
        <p:spPr>
          <a:xfrm>
            <a:off x="4252913" y="3014663"/>
            <a:ext cx="381000" cy="365125"/>
          </a:xfrm>
          <a:prstGeom prst="rect">
            <a:avLst/>
          </a:prstGeom>
          <a:noFill/>
          <a:ln w="28575">
            <a:noFill/>
          </a:ln>
        </p:spPr>
        <p:txBody>
          <a:bodyPr lIns="0" tIns="0" rIns="0" bIns="0" anchor="ctr" anchorCtr="1">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en-US" altLang="zh-CN" sz="2400" dirty="0">
                <a:latin typeface="Times New Roman" panose="02020603050405020304" pitchFamily="18" charset="0"/>
              </a:rPr>
              <a:t>12</a:t>
            </a:r>
          </a:p>
        </p:txBody>
      </p:sp>
      <p:sp>
        <p:nvSpPr>
          <p:cNvPr id="149526" name="Line 18"/>
          <p:cNvSpPr/>
          <p:nvPr/>
        </p:nvSpPr>
        <p:spPr>
          <a:xfrm>
            <a:off x="6615113" y="2160588"/>
            <a:ext cx="0" cy="381000"/>
          </a:xfrm>
          <a:prstGeom prst="line">
            <a:avLst/>
          </a:prstGeom>
          <a:ln w="28575" cap="flat" cmpd="sng">
            <a:solidFill>
              <a:schemeClr val="tx1"/>
            </a:solidFill>
            <a:prstDash val="solid"/>
            <a:headEnd type="none" w="med" len="med"/>
            <a:tailEnd type="none" w="med" len="med"/>
          </a:ln>
        </p:spPr>
      </p:sp>
      <p:sp>
        <p:nvSpPr>
          <p:cNvPr id="149527" name="Text Box 19"/>
          <p:cNvSpPr txBox="1"/>
          <p:nvPr/>
        </p:nvSpPr>
        <p:spPr>
          <a:xfrm>
            <a:off x="5772150" y="2133600"/>
            <a:ext cx="381000" cy="365125"/>
          </a:xfrm>
          <a:prstGeom prst="rect">
            <a:avLst/>
          </a:prstGeom>
          <a:noFill/>
          <a:ln w="28575">
            <a:noFill/>
          </a:ln>
        </p:spPr>
        <p:txBody>
          <a:bodyPr lIns="0" tIns="0" rIns="0" bIns="0" anchor="ctr" anchorCtr="1">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en-US" altLang="zh-CN" sz="2400" dirty="0">
                <a:latin typeface="Times New Roman" panose="02020603050405020304" pitchFamily="18" charset="0"/>
              </a:rPr>
              <a:t>4</a:t>
            </a:r>
          </a:p>
        </p:txBody>
      </p:sp>
      <p:sp>
        <p:nvSpPr>
          <p:cNvPr id="149528" name="Text Box 20"/>
          <p:cNvSpPr txBox="1"/>
          <p:nvPr/>
        </p:nvSpPr>
        <p:spPr>
          <a:xfrm>
            <a:off x="442913" y="2541588"/>
            <a:ext cx="1371600" cy="365125"/>
          </a:xfrm>
          <a:prstGeom prst="rect">
            <a:avLst/>
          </a:prstGeom>
          <a:noFill/>
          <a:ln w="28575">
            <a:noFill/>
          </a:ln>
        </p:spPr>
        <p:txBody>
          <a:bodyPr lIns="0" tIns="0" rIns="0" bIns="0" anchor="ctr" anchorCtr="1">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zh-CN" altLang="en-US" sz="2400" dirty="0">
                <a:latin typeface="Times New Roman" panose="02020603050405020304" pitchFamily="18" charset="0"/>
                <a:ea typeface="楷体_GB2312" pitchFamily="49" charset="-122"/>
              </a:rPr>
              <a:t>主存地址</a:t>
            </a:r>
          </a:p>
        </p:txBody>
      </p:sp>
      <p:sp>
        <p:nvSpPr>
          <p:cNvPr id="149529" name="Text Box 21"/>
          <p:cNvSpPr txBox="1"/>
          <p:nvPr/>
        </p:nvSpPr>
        <p:spPr>
          <a:xfrm>
            <a:off x="442913" y="3684588"/>
            <a:ext cx="1524000" cy="365125"/>
          </a:xfrm>
          <a:prstGeom prst="rect">
            <a:avLst/>
          </a:prstGeom>
          <a:noFill/>
          <a:ln w="28575">
            <a:noFill/>
          </a:ln>
        </p:spPr>
        <p:txBody>
          <a:bodyPr lIns="0" tIns="0" rIns="0" bIns="0" anchor="ctr" anchorCtr="1">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en-US" altLang="zh-CN" sz="2400" dirty="0">
                <a:latin typeface="Times New Roman" panose="02020603050405020304" pitchFamily="18" charset="0"/>
                <a:ea typeface="楷体_GB2312" pitchFamily="49" charset="-122"/>
              </a:rPr>
              <a:t>Cache</a:t>
            </a:r>
            <a:r>
              <a:rPr lang="zh-CN" altLang="en-US" sz="2400" dirty="0">
                <a:latin typeface="Times New Roman" panose="02020603050405020304" pitchFamily="18" charset="0"/>
                <a:ea typeface="楷体_GB2312" pitchFamily="49" charset="-122"/>
              </a:rPr>
              <a:t>地址</a:t>
            </a:r>
          </a:p>
        </p:txBody>
      </p:sp>
      <p:sp>
        <p:nvSpPr>
          <p:cNvPr id="149530" name="Line 22"/>
          <p:cNvSpPr/>
          <p:nvPr/>
        </p:nvSpPr>
        <p:spPr>
          <a:xfrm>
            <a:off x="3276600" y="4076700"/>
            <a:ext cx="0" cy="914400"/>
          </a:xfrm>
          <a:prstGeom prst="line">
            <a:avLst/>
          </a:prstGeom>
          <a:ln w="28575" cap="flat" cmpd="sng">
            <a:solidFill>
              <a:schemeClr val="tx1"/>
            </a:solidFill>
            <a:prstDash val="solid"/>
            <a:headEnd type="none" w="med" len="med"/>
            <a:tailEnd type="none" w="med" len="med"/>
          </a:ln>
        </p:spPr>
      </p:sp>
      <p:sp>
        <p:nvSpPr>
          <p:cNvPr id="149531" name="Line 23"/>
          <p:cNvSpPr/>
          <p:nvPr/>
        </p:nvSpPr>
        <p:spPr>
          <a:xfrm>
            <a:off x="6615113" y="4065588"/>
            <a:ext cx="0" cy="914400"/>
          </a:xfrm>
          <a:prstGeom prst="line">
            <a:avLst/>
          </a:prstGeom>
          <a:ln w="28575" cap="flat" cmpd="sng">
            <a:solidFill>
              <a:schemeClr val="tx1"/>
            </a:solidFill>
            <a:prstDash val="solid"/>
            <a:headEnd type="none" w="med" len="med"/>
            <a:tailEnd type="none" w="med" len="med"/>
          </a:ln>
        </p:spPr>
      </p:sp>
      <p:sp>
        <p:nvSpPr>
          <p:cNvPr id="149532" name="Text Box 24"/>
          <p:cNvSpPr txBox="1"/>
          <p:nvPr/>
        </p:nvSpPr>
        <p:spPr>
          <a:xfrm>
            <a:off x="4862513" y="4597400"/>
            <a:ext cx="381000" cy="365125"/>
          </a:xfrm>
          <a:prstGeom prst="rect">
            <a:avLst/>
          </a:prstGeom>
          <a:noFill/>
          <a:ln w="28575">
            <a:noFill/>
          </a:ln>
        </p:spPr>
        <p:txBody>
          <a:bodyPr lIns="0" tIns="0" rIns="0" bIns="0" anchor="ctr" anchorCtr="1">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en-US" altLang="zh-CN" sz="2400" dirty="0">
                <a:latin typeface="Times New Roman" panose="02020603050405020304" pitchFamily="18" charset="0"/>
              </a:rPr>
              <a:t>6</a:t>
            </a:r>
          </a:p>
        </p:txBody>
      </p:sp>
      <p:sp>
        <p:nvSpPr>
          <p:cNvPr id="149533" name="Line 25"/>
          <p:cNvSpPr/>
          <p:nvPr/>
        </p:nvSpPr>
        <p:spPr>
          <a:xfrm>
            <a:off x="4938713" y="3227388"/>
            <a:ext cx="1676400" cy="0"/>
          </a:xfrm>
          <a:prstGeom prst="line">
            <a:avLst/>
          </a:prstGeom>
          <a:ln w="12700" cap="flat" cmpd="sng">
            <a:solidFill>
              <a:schemeClr val="tx1"/>
            </a:solidFill>
            <a:prstDash val="solid"/>
            <a:headEnd type="none" w="med" len="med"/>
            <a:tailEnd type="triangle" w="med" len="med"/>
          </a:ln>
        </p:spPr>
      </p:sp>
      <p:sp>
        <p:nvSpPr>
          <p:cNvPr id="149534" name="Line 26"/>
          <p:cNvSpPr/>
          <p:nvPr/>
        </p:nvSpPr>
        <p:spPr>
          <a:xfrm>
            <a:off x="2195513" y="3227388"/>
            <a:ext cx="1676400" cy="0"/>
          </a:xfrm>
          <a:prstGeom prst="line">
            <a:avLst/>
          </a:prstGeom>
          <a:ln w="12700" cap="flat" cmpd="sng">
            <a:solidFill>
              <a:schemeClr val="tx1"/>
            </a:solidFill>
            <a:prstDash val="solid"/>
            <a:headEnd type="triangle" w="med" len="med"/>
            <a:tailEnd type="none" w="med" len="med"/>
          </a:ln>
        </p:spPr>
      </p:sp>
      <p:graphicFrame>
        <p:nvGraphicFramePr>
          <p:cNvPr id="355379" name="Group 51"/>
          <p:cNvGraphicFramePr>
            <a:graphicFrameLocks noGrp="1"/>
          </p:cNvGraphicFramePr>
          <p:nvPr/>
        </p:nvGraphicFramePr>
        <p:xfrm>
          <a:off x="3276600" y="3608388"/>
          <a:ext cx="5472113" cy="457200"/>
        </p:xfrm>
        <a:graphic>
          <a:graphicData uri="http://schemas.openxmlformats.org/drawingml/2006/table">
            <a:tbl>
              <a:tblPr/>
              <a:tblGrid>
                <a:gridCol w="1558925">
                  <a:extLst>
                    <a:ext uri="{9D8B030D-6E8A-4147-A177-3AD203B41FA5}">
                      <a16:colId xmlns:a16="http://schemas.microsoft.com/office/drawing/2014/main" val="20000"/>
                    </a:ext>
                  </a:extLst>
                </a:gridCol>
                <a:gridCol w="1779588">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组号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组内块号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1"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块内偏移量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9545" name="Line 37"/>
          <p:cNvSpPr/>
          <p:nvPr/>
        </p:nvSpPr>
        <p:spPr>
          <a:xfrm>
            <a:off x="4835525" y="4078288"/>
            <a:ext cx="0" cy="381000"/>
          </a:xfrm>
          <a:prstGeom prst="line">
            <a:avLst/>
          </a:prstGeom>
          <a:ln w="28575" cap="flat" cmpd="sng">
            <a:solidFill>
              <a:schemeClr val="tx1"/>
            </a:solidFill>
            <a:prstDash val="solid"/>
            <a:headEnd type="none" w="med" len="med"/>
            <a:tailEnd type="none" w="med" len="med"/>
          </a:ln>
        </p:spPr>
      </p:sp>
      <p:sp>
        <p:nvSpPr>
          <p:cNvPr id="149546" name="Text Box 38"/>
          <p:cNvSpPr txBox="1"/>
          <p:nvPr/>
        </p:nvSpPr>
        <p:spPr>
          <a:xfrm>
            <a:off x="3851275" y="4076700"/>
            <a:ext cx="381000" cy="427038"/>
          </a:xfrm>
          <a:prstGeom prst="rect">
            <a:avLst/>
          </a:prstGeom>
          <a:noFill/>
          <a:ln w="28575">
            <a:noFill/>
          </a:ln>
        </p:spPr>
        <p:txBody>
          <a:bodyPr lIns="0" tIns="0" rIns="0" bIns="0" anchor="ctr" anchorCtr="1">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en-US" altLang="zh-CN" sz="2800" dirty="0">
                <a:latin typeface="Times New Roman" panose="02020603050405020304" pitchFamily="18" charset="0"/>
              </a:rPr>
              <a:t>4</a:t>
            </a:r>
          </a:p>
        </p:txBody>
      </p:sp>
      <p:sp>
        <p:nvSpPr>
          <p:cNvPr id="149547" name="Text Box 39"/>
          <p:cNvSpPr txBox="1"/>
          <p:nvPr/>
        </p:nvSpPr>
        <p:spPr>
          <a:xfrm>
            <a:off x="5638165" y="4051300"/>
            <a:ext cx="277813" cy="365125"/>
          </a:xfrm>
          <a:prstGeom prst="rect">
            <a:avLst/>
          </a:prstGeom>
          <a:noFill/>
          <a:ln w="28575">
            <a:noFill/>
          </a:ln>
        </p:spPr>
        <p:txBody>
          <a:bodyPr lIns="0" tIns="0" rIns="0" bIns="0" anchor="ctr" anchorCtr="1">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en-US" altLang="zh-CN" sz="2400" dirty="0">
                <a:latin typeface="Times New Roman" panose="02020603050405020304" pitchFamily="18" charset="0"/>
              </a:rPr>
              <a:t>2</a:t>
            </a:r>
          </a:p>
        </p:txBody>
      </p:sp>
      <p:sp>
        <p:nvSpPr>
          <p:cNvPr id="149548" name="Line 40"/>
          <p:cNvSpPr/>
          <p:nvPr/>
        </p:nvSpPr>
        <p:spPr>
          <a:xfrm>
            <a:off x="3348038" y="4797425"/>
            <a:ext cx="990600" cy="0"/>
          </a:xfrm>
          <a:prstGeom prst="line">
            <a:avLst/>
          </a:prstGeom>
          <a:ln w="12700" cap="flat" cmpd="sng">
            <a:solidFill>
              <a:schemeClr val="tx1"/>
            </a:solidFill>
            <a:prstDash val="solid"/>
            <a:headEnd type="triangle" w="med" len="med"/>
            <a:tailEnd type="none" w="med" len="med"/>
          </a:ln>
        </p:spPr>
      </p:sp>
      <p:sp>
        <p:nvSpPr>
          <p:cNvPr id="149549" name="Line 41"/>
          <p:cNvSpPr/>
          <p:nvPr/>
        </p:nvSpPr>
        <p:spPr>
          <a:xfrm>
            <a:off x="5624513" y="4827588"/>
            <a:ext cx="990600" cy="0"/>
          </a:xfrm>
          <a:prstGeom prst="line">
            <a:avLst/>
          </a:prstGeom>
          <a:ln w="12700" cap="flat" cmpd="sng">
            <a:solidFill>
              <a:schemeClr val="tx1"/>
            </a:solidFill>
            <a:prstDash val="solid"/>
            <a:headEnd type="none" w="med" len="med"/>
            <a:tailEnd type="triangle" w="med" len="med"/>
          </a:ln>
        </p:spPr>
      </p:sp>
      <p:sp>
        <p:nvSpPr>
          <p:cNvPr id="149550" name="Text Box 42"/>
          <p:cNvSpPr txBox="1"/>
          <p:nvPr/>
        </p:nvSpPr>
        <p:spPr>
          <a:xfrm>
            <a:off x="3106738" y="2133600"/>
            <a:ext cx="914400" cy="365125"/>
          </a:xfrm>
          <a:prstGeom prst="rect">
            <a:avLst/>
          </a:prstGeom>
          <a:noFill/>
          <a:ln w="28575">
            <a:noFill/>
          </a:ln>
        </p:spPr>
        <p:txBody>
          <a:bodyPr lIns="0" tIns="0" rIns="0" bIns="0" anchor="ctr" anchorCtr="1">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en-US" altLang="zh-CN" sz="2400" dirty="0">
                <a:latin typeface="Times New Roman" panose="02020603050405020304" pitchFamily="18" charset="0"/>
              </a:rPr>
              <a:t>8</a:t>
            </a:r>
          </a:p>
        </p:txBody>
      </p:sp>
      <p:sp>
        <p:nvSpPr>
          <p:cNvPr id="149551" name="Line 43"/>
          <p:cNvSpPr/>
          <p:nvPr/>
        </p:nvSpPr>
        <p:spPr>
          <a:xfrm>
            <a:off x="2195513" y="2160588"/>
            <a:ext cx="0" cy="381000"/>
          </a:xfrm>
          <a:prstGeom prst="line">
            <a:avLst/>
          </a:prstGeom>
          <a:ln w="28575" cap="flat" cmpd="sng">
            <a:solidFill>
              <a:schemeClr val="tx1"/>
            </a:solidFill>
            <a:prstDash val="solid"/>
            <a:headEnd type="none" w="med" len="med"/>
            <a:tailEnd type="none" w="med" len="med"/>
          </a:ln>
        </p:spPr>
      </p:sp>
      <p:sp>
        <p:nvSpPr>
          <p:cNvPr id="149552" name="Line 44"/>
          <p:cNvSpPr/>
          <p:nvPr/>
        </p:nvSpPr>
        <p:spPr>
          <a:xfrm>
            <a:off x="2197100" y="3017838"/>
            <a:ext cx="0" cy="381000"/>
          </a:xfrm>
          <a:prstGeom prst="line">
            <a:avLst/>
          </a:prstGeom>
          <a:ln w="28575" cap="flat" cmpd="sng">
            <a:solidFill>
              <a:schemeClr val="tx1"/>
            </a:solidFill>
            <a:prstDash val="solid"/>
            <a:headEnd type="none" w="med" len="med"/>
            <a:tailEnd type="none" w="med" len="med"/>
          </a:ln>
        </p:spPr>
      </p:sp>
      <p:sp>
        <p:nvSpPr>
          <p:cNvPr id="149553" name="Line 45"/>
          <p:cNvSpPr/>
          <p:nvPr/>
        </p:nvSpPr>
        <p:spPr>
          <a:xfrm>
            <a:off x="8750300" y="4098925"/>
            <a:ext cx="0" cy="914400"/>
          </a:xfrm>
          <a:prstGeom prst="line">
            <a:avLst/>
          </a:prstGeom>
          <a:ln w="28575" cap="flat" cmpd="sng">
            <a:solidFill>
              <a:schemeClr val="tx1"/>
            </a:solidFill>
            <a:prstDash val="solid"/>
            <a:headEnd type="none" w="med" len="med"/>
            <a:tailEnd type="none" w="med" len="med"/>
          </a:ln>
        </p:spPr>
      </p:sp>
      <p:sp>
        <p:nvSpPr>
          <p:cNvPr id="149554" name="Text Box 46"/>
          <p:cNvSpPr txBox="1"/>
          <p:nvPr/>
        </p:nvSpPr>
        <p:spPr>
          <a:xfrm>
            <a:off x="7453313" y="4597400"/>
            <a:ext cx="381000" cy="365125"/>
          </a:xfrm>
          <a:prstGeom prst="rect">
            <a:avLst/>
          </a:prstGeom>
          <a:noFill/>
          <a:ln w="28575">
            <a:noFill/>
          </a:ln>
        </p:spPr>
        <p:txBody>
          <a:bodyPr lIns="0" tIns="0" rIns="0" bIns="0" anchor="ctr" anchorCtr="1">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en-US" altLang="zh-CN" sz="2400" dirty="0">
                <a:latin typeface="Times New Roman" panose="02020603050405020304" pitchFamily="18" charset="0"/>
              </a:rPr>
              <a:t>8</a:t>
            </a:r>
          </a:p>
        </p:txBody>
      </p:sp>
      <p:sp>
        <p:nvSpPr>
          <p:cNvPr id="149555" name="Line 47"/>
          <p:cNvSpPr/>
          <p:nvPr/>
        </p:nvSpPr>
        <p:spPr>
          <a:xfrm>
            <a:off x="6589713" y="4818063"/>
            <a:ext cx="576262" cy="0"/>
          </a:xfrm>
          <a:prstGeom prst="line">
            <a:avLst/>
          </a:prstGeom>
          <a:ln w="12700" cap="flat" cmpd="sng">
            <a:solidFill>
              <a:schemeClr val="tx1"/>
            </a:solidFill>
            <a:prstDash val="solid"/>
            <a:headEnd type="triangle" w="med" len="med"/>
            <a:tailEnd type="none" w="med" len="med"/>
          </a:ln>
        </p:spPr>
      </p:sp>
      <p:sp>
        <p:nvSpPr>
          <p:cNvPr id="149556" name="Line 48"/>
          <p:cNvSpPr/>
          <p:nvPr/>
        </p:nvSpPr>
        <p:spPr>
          <a:xfrm>
            <a:off x="8245475" y="4818063"/>
            <a:ext cx="527050" cy="9525"/>
          </a:xfrm>
          <a:prstGeom prst="line">
            <a:avLst/>
          </a:prstGeom>
          <a:ln w="12700" cap="flat" cmpd="sng">
            <a:solidFill>
              <a:schemeClr val="tx1"/>
            </a:solidFill>
            <a:prstDash val="solid"/>
            <a:headEnd type="none" w="med" len="med"/>
            <a:tailEnd type="triangle" w="med" len="med"/>
          </a:ln>
        </p:spPr>
      </p:sp>
      <p:sp>
        <p:nvSpPr>
          <p:cNvPr id="149557" name="Text Box 49"/>
          <p:cNvSpPr txBox="1"/>
          <p:nvPr/>
        </p:nvSpPr>
        <p:spPr>
          <a:xfrm>
            <a:off x="7451725" y="2060575"/>
            <a:ext cx="381000" cy="365125"/>
          </a:xfrm>
          <a:prstGeom prst="rect">
            <a:avLst/>
          </a:prstGeom>
          <a:noFill/>
          <a:ln w="28575">
            <a:noFill/>
          </a:ln>
        </p:spPr>
        <p:txBody>
          <a:bodyPr lIns="0" tIns="0" rIns="0" bIns="0" anchor="ctr" anchorCtr="1">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en-US" altLang="zh-CN" sz="2400" dirty="0">
                <a:latin typeface="Times New Roman" panose="02020603050405020304" pitchFamily="18" charset="0"/>
              </a:rPr>
              <a:t>8</a:t>
            </a:r>
          </a:p>
        </p:txBody>
      </p:sp>
      <p:sp>
        <p:nvSpPr>
          <p:cNvPr id="149558" name="Line 50"/>
          <p:cNvSpPr/>
          <p:nvPr/>
        </p:nvSpPr>
        <p:spPr>
          <a:xfrm>
            <a:off x="8750300" y="2154238"/>
            <a:ext cx="0" cy="381000"/>
          </a:xfrm>
          <a:prstGeom prst="line">
            <a:avLst/>
          </a:prstGeom>
          <a:ln w="28575" cap="flat" cmpd="sng">
            <a:solidFill>
              <a:schemeClr val="tx1"/>
            </a:solidFill>
            <a:prstDash val="solid"/>
            <a:headEnd type="none" w="med" len="med"/>
            <a:tailEnd type="none" w="med" len="med"/>
          </a:ln>
        </p:spPr>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eaLnBrk="1" hangingPunct="1">
              <a:buNone/>
            </a:pPr>
            <a:fld id="{9A0DB2DC-4C9A-4742-B13C-FB6460FD3503}" type="slidenum">
              <a:rPr lang="en-US" altLang="zh-CN" sz="1400" b="0" dirty="0">
                <a:solidFill>
                  <a:schemeClr val="bg2"/>
                </a:solidFill>
                <a:latin typeface="Tahoma" panose="020B0604030504040204" pitchFamily="34" charset="0"/>
              </a:rPr>
              <a:t>95</a:t>
            </a:fld>
            <a:endParaRPr lang="en-US" altLang="zh-CN" sz="1400" b="0" dirty="0">
              <a:solidFill>
                <a:schemeClr val="bg2"/>
              </a:solidFill>
              <a:latin typeface="Tahoma" panose="020B0604030504040204" pitchFamily="34" charset="0"/>
            </a:endParaRPr>
          </a:p>
        </p:txBody>
      </p:sp>
      <p:sp>
        <p:nvSpPr>
          <p:cNvPr id="150535" name="Rectangle 3"/>
          <p:cNvSpPr>
            <a:spLocks noGrp="1"/>
          </p:cNvSpPr>
          <p:nvPr>
            <p:ph type="body" idx="4294967295"/>
          </p:nvPr>
        </p:nvSpPr>
        <p:spPr>
          <a:xfrm>
            <a:off x="685800" y="692150"/>
            <a:ext cx="7772400" cy="5251450"/>
          </a:xfrm>
        </p:spPr>
        <p:txBody>
          <a:bodyPr vert="horz" wrap="square" lIns="91440" tIns="45720" rIns="91440" bIns="45720" anchor="t" anchorCtr="0"/>
          <a:lstStyle/>
          <a:p>
            <a:pPr eaLnBrk="1" hangingPunct="1"/>
            <a:r>
              <a:rPr lang="en-US" altLang="zh-CN" sz="2800" dirty="0">
                <a:latin typeface="Times New Roman" panose="02020603050405020304" pitchFamily="18" charset="0"/>
                <a:ea typeface="楷体_GB2312" pitchFamily="49" charset="-122"/>
              </a:rPr>
              <a:t>(2) </a:t>
            </a:r>
            <a:r>
              <a:rPr lang="zh-CN" altLang="en-US" sz="2800" dirty="0">
                <a:latin typeface="Times New Roman" panose="02020603050405020304" pitchFamily="18" charset="0"/>
                <a:ea typeface="楷体_GB2312" pitchFamily="49" charset="-122"/>
              </a:rPr>
              <a:t>主存地址</a:t>
            </a:r>
            <a:r>
              <a:rPr lang="en-US" altLang="zh-CN" sz="2800" dirty="0">
                <a:latin typeface="Times New Roman" panose="02020603050405020304" pitchFamily="18" charset="0"/>
                <a:ea typeface="楷体_GB2312" pitchFamily="49" charset="-122"/>
              </a:rPr>
              <a:t>ABCDEH</a:t>
            </a:r>
            <a:r>
              <a:rPr lang="zh-CN" altLang="en-US" sz="2800" dirty="0">
                <a:latin typeface="Times New Roman" panose="02020603050405020304" pitchFamily="18" charset="0"/>
                <a:ea typeface="楷体_GB2312" pitchFamily="49" charset="-122"/>
              </a:rPr>
              <a:t>写成二进制是：</a:t>
            </a:r>
          </a:p>
          <a:p>
            <a:pPr eaLnBrk="1" hangingPunct="1"/>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1010 1011 </a:t>
            </a:r>
            <a:r>
              <a:rPr lang="en-US" altLang="zh-CN" dirty="0">
                <a:solidFill>
                  <a:srgbClr val="FF00FF"/>
                </a:solidFill>
                <a:latin typeface="Times New Roman" panose="02020603050405020304" pitchFamily="18" charset="0"/>
                <a:ea typeface="楷体_GB2312" pitchFamily="49" charset="-122"/>
              </a:rPr>
              <a:t>1100</a:t>
            </a:r>
            <a:r>
              <a:rPr lang="en-US" altLang="zh-CN" dirty="0">
                <a:latin typeface="Times New Roman" panose="02020603050405020304" pitchFamily="18" charset="0"/>
                <a:ea typeface="楷体_GB2312" pitchFamily="49" charset="-122"/>
              </a:rPr>
              <a:t> 1101 1110</a:t>
            </a:r>
          </a:p>
          <a:p>
            <a:pPr eaLnBrk="1" hangingPunct="1"/>
            <a:endParaRPr lang="en-US" altLang="zh-CN" dirty="0">
              <a:latin typeface="Times New Roman" panose="02020603050405020304" pitchFamily="18" charset="0"/>
              <a:ea typeface="楷体_GB2312" pitchFamily="49" charset="-122"/>
            </a:endParaRPr>
          </a:p>
          <a:p>
            <a:pPr eaLnBrk="1" hangingPunct="1"/>
            <a:endParaRPr lang="en-US" altLang="zh-CN" sz="2800" dirty="0">
              <a:latin typeface="Times New Roman" panose="02020603050405020304" pitchFamily="18" charset="0"/>
              <a:ea typeface="楷体_GB2312" pitchFamily="49" charset="-122"/>
            </a:endParaRPr>
          </a:p>
          <a:p>
            <a:pPr eaLnBrk="1" hangingPunct="1"/>
            <a:endParaRPr lang="en-US" altLang="zh-CN" sz="2800" dirty="0">
              <a:latin typeface="Times New Roman" panose="02020603050405020304" pitchFamily="18" charset="0"/>
              <a:ea typeface="楷体_GB2312" pitchFamily="49" charset="-122"/>
            </a:endParaRPr>
          </a:p>
          <a:p>
            <a:pPr eaLnBrk="1" hangingPunct="1"/>
            <a:r>
              <a:rPr lang="zh-CN" altLang="en-US" sz="2800" dirty="0">
                <a:latin typeface="Times New Roman" panose="02020603050405020304" pitchFamily="18" charset="0"/>
                <a:ea typeface="楷体_GB2312" pitchFamily="49" charset="-122"/>
              </a:rPr>
              <a:t>因此主存</a:t>
            </a:r>
            <a:r>
              <a:rPr lang="en-US" altLang="zh-CN" sz="2800" dirty="0">
                <a:latin typeface="Times New Roman" panose="02020603050405020304" pitchFamily="18" charset="0"/>
                <a:ea typeface="楷体_GB2312" pitchFamily="49" charset="-122"/>
              </a:rPr>
              <a:t>ABCDEH</a:t>
            </a:r>
            <a:r>
              <a:rPr lang="zh-CN" altLang="en-US" sz="2800" dirty="0">
                <a:latin typeface="Times New Roman" panose="02020603050405020304" pitchFamily="18" charset="0"/>
                <a:ea typeface="楷体_GB2312" pitchFamily="49" charset="-122"/>
              </a:rPr>
              <a:t>单元只能装入</a:t>
            </a:r>
            <a:r>
              <a:rPr lang="en-US" altLang="zh-CN" sz="2800" dirty="0">
                <a:latin typeface="Times New Roman" panose="02020603050405020304" pitchFamily="18" charset="0"/>
                <a:ea typeface="楷体_GB2312" pitchFamily="49" charset="-122"/>
              </a:rPr>
              <a:t>Cache</a:t>
            </a:r>
            <a:r>
              <a:rPr lang="zh-CN" altLang="en-US" sz="2800" dirty="0">
                <a:latin typeface="Times New Roman" panose="02020603050405020304" pitchFamily="18" charset="0"/>
                <a:ea typeface="楷体_GB2312" pitchFamily="49" charset="-122"/>
              </a:rPr>
              <a:t>的第</a:t>
            </a:r>
            <a:r>
              <a:rPr lang="en-US" altLang="zh-CN" sz="2800" dirty="0">
                <a:solidFill>
                  <a:srgbClr val="FF00FF"/>
                </a:solidFill>
                <a:latin typeface="Times New Roman" panose="02020603050405020304" pitchFamily="18" charset="0"/>
                <a:ea typeface="楷体_GB2312" pitchFamily="49" charset="-122"/>
              </a:rPr>
              <a:t>1100</a:t>
            </a:r>
            <a:r>
              <a:rPr lang="zh-CN" altLang="en-US" sz="2800" dirty="0">
                <a:latin typeface="Times New Roman" panose="02020603050405020304" pitchFamily="18" charset="0"/>
                <a:ea typeface="楷体_GB2312" pitchFamily="49" charset="-122"/>
              </a:rPr>
              <a:t>组中，该组中共有</a:t>
            </a:r>
            <a:r>
              <a:rPr lang="en-US" altLang="zh-CN" sz="2800" dirty="0">
                <a:latin typeface="Times New Roman" panose="02020603050405020304" pitchFamily="18" charset="0"/>
                <a:ea typeface="楷体_GB2312" pitchFamily="49" charset="-122"/>
              </a:rPr>
              <a:t>4</a:t>
            </a:r>
            <a:r>
              <a:rPr lang="zh-CN" altLang="en-US" sz="2800" dirty="0">
                <a:latin typeface="Times New Roman" panose="02020603050405020304" pitchFamily="18" charset="0"/>
                <a:ea typeface="楷体_GB2312" pitchFamily="49" charset="-122"/>
              </a:rPr>
              <a:t>块，对应的</a:t>
            </a:r>
            <a:r>
              <a:rPr lang="en-US" altLang="zh-CN" sz="2800" dirty="0">
                <a:latin typeface="Times New Roman" panose="02020603050405020304" pitchFamily="18" charset="0"/>
                <a:ea typeface="楷体_GB2312" pitchFamily="49" charset="-122"/>
              </a:rPr>
              <a:t>Cache</a:t>
            </a:r>
            <a:r>
              <a:rPr lang="zh-CN" altLang="en-US" sz="2800" dirty="0">
                <a:latin typeface="Times New Roman" panose="02020603050405020304" pitchFamily="18" charset="0"/>
                <a:ea typeface="楷体_GB2312" pitchFamily="49" charset="-122"/>
              </a:rPr>
              <a:t>块地址是： </a:t>
            </a:r>
            <a:r>
              <a:rPr lang="en-US" altLang="zh-CN" sz="2800" dirty="0">
                <a:solidFill>
                  <a:srgbClr val="FF00FF"/>
                </a:solidFill>
                <a:latin typeface="Times New Roman" panose="02020603050405020304" pitchFamily="18" charset="0"/>
                <a:ea typeface="楷体_GB2312" pitchFamily="49" charset="-122"/>
              </a:rPr>
              <a:t>1100</a:t>
            </a:r>
            <a:r>
              <a:rPr lang="en-US" altLang="zh-CN" sz="2800" dirty="0">
                <a:solidFill>
                  <a:srgbClr val="FF0000"/>
                </a:solidFill>
                <a:latin typeface="Times New Roman" panose="02020603050405020304" pitchFamily="18" charset="0"/>
                <a:ea typeface="楷体_GB2312" pitchFamily="49" charset="-122"/>
              </a:rPr>
              <a:t>00</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a:t>
            </a:r>
            <a:r>
              <a:rPr lang="zh-CN" altLang="en-US" sz="2800" dirty="0">
                <a:solidFill>
                  <a:srgbClr val="FF00FF"/>
                </a:solidFill>
                <a:latin typeface="Times New Roman" panose="02020603050405020304" pitchFamily="18" charset="0"/>
                <a:ea typeface="楷体_GB2312" pitchFamily="49" charset="-122"/>
              </a:rPr>
              <a:t> </a:t>
            </a:r>
            <a:r>
              <a:rPr lang="en-US" altLang="zh-CN" sz="2800" dirty="0">
                <a:solidFill>
                  <a:srgbClr val="FF00FF"/>
                </a:solidFill>
                <a:latin typeface="Times New Roman" panose="02020603050405020304" pitchFamily="18" charset="0"/>
                <a:ea typeface="楷体_GB2312" pitchFamily="49" charset="-122"/>
              </a:rPr>
              <a:t>1100</a:t>
            </a:r>
            <a:r>
              <a:rPr lang="en-US" altLang="zh-CN" sz="2800" dirty="0">
                <a:solidFill>
                  <a:srgbClr val="FF0000"/>
                </a:solidFill>
                <a:latin typeface="Times New Roman" panose="02020603050405020304" pitchFamily="18" charset="0"/>
                <a:ea typeface="楷体_GB2312" pitchFamily="49" charset="-122"/>
              </a:rPr>
              <a:t>01</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a:t>
            </a:r>
            <a:r>
              <a:rPr lang="en-US" altLang="zh-CN" sz="2800" dirty="0">
                <a:solidFill>
                  <a:srgbClr val="FF00FF"/>
                </a:solidFill>
                <a:latin typeface="Times New Roman" panose="02020603050405020304" pitchFamily="18" charset="0"/>
                <a:ea typeface="楷体_GB2312" pitchFamily="49" charset="-122"/>
              </a:rPr>
              <a:t>1100</a:t>
            </a:r>
            <a:r>
              <a:rPr lang="en-US" altLang="zh-CN" sz="2800" dirty="0">
                <a:solidFill>
                  <a:srgbClr val="FF0000"/>
                </a:solidFill>
                <a:latin typeface="Times New Roman" panose="02020603050405020304" pitchFamily="18" charset="0"/>
                <a:ea typeface="楷体_GB2312" pitchFamily="49" charset="-122"/>
              </a:rPr>
              <a:t>10</a:t>
            </a:r>
            <a:r>
              <a:rPr lang="zh-CN" altLang="en-US" sz="2800" dirty="0">
                <a:latin typeface="Times New Roman" panose="02020603050405020304" pitchFamily="18" charset="0"/>
                <a:ea typeface="楷体_GB2312" pitchFamily="49" charset="-122"/>
              </a:rPr>
              <a:t>，</a:t>
            </a:r>
            <a:r>
              <a:rPr lang="en-US" altLang="zh-CN" sz="2800" dirty="0">
                <a:solidFill>
                  <a:srgbClr val="FF00FF"/>
                </a:solidFill>
                <a:latin typeface="Times New Roman" panose="02020603050405020304" pitchFamily="18" charset="0"/>
                <a:ea typeface="楷体_GB2312" pitchFamily="49" charset="-122"/>
              </a:rPr>
              <a:t>1100</a:t>
            </a:r>
            <a:r>
              <a:rPr lang="en-US" altLang="zh-CN" sz="2800" dirty="0">
                <a:solidFill>
                  <a:srgbClr val="FF0000"/>
                </a:solidFill>
                <a:latin typeface="Times New Roman" panose="02020603050405020304" pitchFamily="18" charset="0"/>
                <a:ea typeface="楷体_GB2312" pitchFamily="49" charset="-122"/>
              </a:rPr>
              <a:t>11</a:t>
            </a:r>
            <a:r>
              <a:rPr lang="zh-CN" altLang="en-US" sz="2800" dirty="0">
                <a:latin typeface="Times New Roman" panose="02020603050405020304" pitchFamily="18" charset="0"/>
                <a:ea typeface="楷体_GB2312" pitchFamily="49" charset="-122"/>
              </a:rPr>
              <a:t>。主存</a:t>
            </a:r>
            <a:r>
              <a:rPr lang="en-US" altLang="zh-CN" sz="2800" dirty="0">
                <a:solidFill>
                  <a:srgbClr val="FF00FF"/>
                </a:solidFill>
                <a:latin typeface="Times New Roman" panose="02020603050405020304" pitchFamily="18" charset="0"/>
                <a:ea typeface="楷体_GB2312" pitchFamily="49" charset="-122"/>
              </a:rPr>
              <a:t>C</a:t>
            </a:r>
            <a:r>
              <a:rPr lang="en-US" altLang="zh-CN" sz="2800" dirty="0">
                <a:latin typeface="Times New Roman" panose="02020603050405020304" pitchFamily="18" charset="0"/>
                <a:ea typeface="楷体_GB2312" pitchFamily="49" charset="-122"/>
              </a:rPr>
              <a:t>H</a:t>
            </a:r>
            <a:r>
              <a:rPr lang="zh-CN" altLang="en-US" sz="2800" dirty="0">
                <a:latin typeface="Times New Roman" panose="02020603050405020304" pitchFamily="18" charset="0"/>
                <a:ea typeface="楷体_GB2312" pitchFamily="49" charset="-122"/>
              </a:rPr>
              <a:t>组中的块，可以在</a:t>
            </a:r>
            <a:r>
              <a:rPr lang="en-US" altLang="zh-CN" sz="2800" dirty="0">
                <a:latin typeface="Times New Roman" panose="02020603050405020304" pitchFamily="18" charset="0"/>
                <a:ea typeface="楷体_GB2312" pitchFamily="49" charset="-122"/>
              </a:rPr>
              <a:t>Cache</a:t>
            </a:r>
            <a:r>
              <a:rPr lang="zh-CN" altLang="en-US" sz="2800" dirty="0">
                <a:latin typeface="Times New Roman" panose="02020603050405020304" pitchFamily="18" charset="0"/>
                <a:ea typeface="楷体_GB2312" pitchFamily="49" charset="-122"/>
              </a:rPr>
              <a:t>的</a:t>
            </a:r>
            <a:r>
              <a:rPr lang="en-US" altLang="zh-CN" sz="2800" dirty="0">
                <a:solidFill>
                  <a:srgbClr val="FF00FF"/>
                </a:solidFill>
                <a:latin typeface="Times New Roman" panose="02020603050405020304" pitchFamily="18" charset="0"/>
                <a:ea typeface="楷体_GB2312" pitchFamily="49" charset="-122"/>
              </a:rPr>
              <a:t>C</a:t>
            </a:r>
            <a:r>
              <a:rPr lang="en-US" altLang="zh-CN" sz="2800" dirty="0">
                <a:latin typeface="Times New Roman" panose="02020603050405020304" pitchFamily="18" charset="0"/>
                <a:ea typeface="楷体_GB2312" pitchFamily="49" charset="-122"/>
              </a:rPr>
              <a:t>H</a:t>
            </a:r>
            <a:r>
              <a:rPr lang="zh-CN" altLang="en-US" sz="2800" dirty="0">
                <a:latin typeface="Times New Roman" panose="02020603050405020304" pitchFamily="18" charset="0"/>
                <a:ea typeface="楷体_GB2312" pitchFamily="49" charset="-122"/>
              </a:rPr>
              <a:t>组中任意存放。</a:t>
            </a:r>
          </a:p>
        </p:txBody>
      </p:sp>
      <p:sp>
        <p:nvSpPr>
          <p:cNvPr id="150536" name="AutoShape 4"/>
          <p:cNvSpPr/>
          <p:nvPr/>
        </p:nvSpPr>
        <p:spPr>
          <a:xfrm rot="-5400000">
            <a:off x="5184775" y="1089025"/>
            <a:ext cx="215900" cy="1584325"/>
          </a:xfrm>
          <a:prstGeom prst="leftBrace">
            <a:avLst>
              <a:gd name="adj1" fmla="val 61151"/>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0"/>
              </a:spcBef>
              <a:buClrTx/>
              <a:buNone/>
            </a:pPr>
            <a:endParaRPr lang="zh-CN" altLang="zh-CN" sz="2800" dirty="0">
              <a:latin typeface="宋体" panose="02010600030101010101" pitchFamily="2" charset="-122"/>
            </a:endParaRPr>
          </a:p>
        </p:txBody>
      </p:sp>
      <p:sp>
        <p:nvSpPr>
          <p:cNvPr id="150537" name="Text Box 5"/>
          <p:cNvSpPr txBox="1"/>
          <p:nvPr/>
        </p:nvSpPr>
        <p:spPr>
          <a:xfrm>
            <a:off x="4500563" y="2133600"/>
            <a:ext cx="1511300"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zh-CN" altLang="en-US" sz="2000" dirty="0">
                <a:latin typeface="宋体" panose="02010600030101010101" pitchFamily="2" charset="-122"/>
              </a:rPr>
              <a:t>块内偏移量</a:t>
            </a:r>
          </a:p>
        </p:txBody>
      </p:sp>
      <p:sp>
        <p:nvSpPr>
          <p:cNvPr id="150538" name="AutoShape 6"/>
          <p:cNvSpPr/>
          <p:nvPr/>
        </p:nvSpPr>
        <p:spPr>
          <a:xfrm rot="-5400000">
            <a:off x="3816350" y="1447800"/>
            <a:ext cx="142875" cy="792163"/>
          </a:xfrm>
          <a:prstGeom prst="leftBrace">
            <a:avLst>
              <a:gd name="adj1" fmla="val 46203"/>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0"/>
              </a:spcBef>
              <a:buClrTx/>
              <a:buNone/>
            </a:pPr>
            <a:endParaRPr lang="zh-CN" altLang="zh-CN" sz="2800" dirty="0">
              <a:latin typeface="宋体" panose="02010600030101010101" pitchFamily="2" charset="-122"/>
            </a:endParaRPr>
          </a:p>
        </p:txBody>
      </p:sp>
      <p:sp>
        <p:nvSpPr>
          <p:cNvPr id="150539" name="Text Box 7"/>
          <p:cNvSpPr txBox="1"/>
          <p:nvPr/>
        </p:nvSpPr>
        <p:spPr>
          <a:xfrm>
            <a:off x="3492500" y="2133600"/>
            <a:ext cx="792163"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zh-CN" altLang="en-US" sz="2000" dirty="0">
                <a:latin typeface="宋体" panose="02010600030101010101" pitchFamily="2" charset="-122"/>
              </a:rPr>
              <a:t>组号</a:t>
            </a:r>
          </a:p>
        </p:txBody>
      </p:sp>
      <p:sp>
        <p:nvSpPr>
          <p:cNvPr id="150540" name="AutoShape 8"/>
          <p:cNvSpPr/>
          <p:nvPr/>
        </p:nvSpPr>
        <p:spPr>
          <a:xfrm rot="-5400000">
            <a:off x="2376488" y="1089025"/>
            <a:ext cx="215900" cy="1584325"/>
          </a:xfrm>
          <a:prstGeom prst="leftBrace">
            <a:avLst>
              <a:gd name="adj1" fmla="val 61151"/>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0"/>
              </a:spcBef>
              <a:buClrTx/>
              <a:buNone/>
            </a:pPr>
            <a:endParaRPr lang="zh-CN" altLang="zh-CN" sz="2800" dirty="0">
              <a:latin typeface="宋体" panose="02010600030101010101" pitchFamily="2" charset="-122"/>
            </a:endParaRPr>
          </a:p>
        </p:txBody>
      </p:sp>
      <p:sp>
        <p:nvSpPr>
          <p:cNvPr id="150541" name="Text Box 9"/>
          <p:cNvSpPr txBox="1"/>
          <p:nvPr/>
        </p:nvSpPr>
        <p:spPr>
          <a:xfrm>
            <a:off x="1692275" y="2133600"/>
            <a:ext cx="1511300" cy="396875"/>
          </a:xfrm>
          <a:prstGeom prst="rect">
            <a:avLst/>
          </a:prstGeom>
          <a:noFill/>
          <a:ln w="28575">
            <a:noFill/>
          </a:ln>
        </p:spPr>
        <p:txBody>
          <a:bodyPr>
            <a:spAutoFit/>
          </a:bodyPr>
          <a:lstStyle>
            <a:lvl1pPr marL="342900" indent="-342900" algn="l" rtl="0" eaLnBrk="0" fontAlgn="base" hangingPunct="0">
              <a:spcBef>
                <a:spcPct val="20000"/>
              </a:spcBef>
              <a:spcAft>
                <a:spcPct val="0"/>
              </a:spcAft>
              <a:buClr>
                <a:schemeClr val="accent1"/>
              </a:buClr>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kumimoji="1" sz="2800" b="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Char char="•"/>
              <a:defRPr kumimoji="1" sz="2400" b="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Char char="–"/>
              <a:defRPr kumimoji="1"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Char char="»"/>
              <a:defRPr kumimoji="1" sz="2000" b="1" kern="1200">
                <a:solidFill>
                  <a:schemeClr val="tx1"/>
                </a:solidFill>
                <a:latin typeface="+mn-lt"/>
                <a:ea typeface="+mn-ea"/>
                <a:cs typeface="+mn-cs"/>
              </a:defRPr>
            </a:lvl5pPr>
          </a:lstStyle>
          <a:p>
            <a:pPr marL="0" lvl="0" indent="0" algn="ctr" eaLnBrk="1" hangingPunct="1">
              <a:spcBef>
                <a:spcPct val="50000"/>
              </a:spcBef>
              <a:buClrTx/>
              <a:buNone/>
            </a:pPr>
            <a:r>
              <a:rPr lang="zh-CN" altLang="en-US" sz="2000" dirty="0">
                <a:latin typeface="宋体" panose="02010600030101010101" pitchFamily="2" charset="-122"/>
              </a:rPr>
              <a:t>组内块号</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txBox="1">
            <a:spLocks noGrp="1"/>
          </p:cNvSpPr>
          <p:nvPr>
            <p:ph type="sldNum" sz="quarter" idx="12"/>
          </p:nvPr>
        </p:nvSpPr>
        <p:spPr bwMode="auto"/>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宋体" panose="02010600030101010101" pitchFamily="2" charset="-122"/>
                <a:ea typeface="宋体" panose="02010600030101010101" pitchFamily="2" charset="-122"/>
                <a:cs typeface="+mn-cs"/>
              </a:defRPr>
            </a:lvl5pPr>
          </a:lstStyle>
          <a:p>
            <a:pPr lvl="0" algn="r" eaLnBrk="1" hangingPunct="1">
              <a:buNone/>
            </a:pPr>
            <a:fld id="{9A0DB2DC-4C9A-4742-B13C-FB6460FD3503}" type="slidenum">
              <a:rPr lang="en-US" altLang="zh-CN" sz="1400" b="0" dirty="0">
                <a:solidFill>
                  <a:schemeClr val="bg2"/>
                </a:solidFill>
                <a:latin typeface="Tahoma" panose="020B0604030504040204" pitchFamily="34" charset="0"/>
              </a:rPr>
              <a:t>96</a:t>
            </a:fld>
            <a:endParaRPr lang="en-US" altLang="zh-CN" sz="1400" b="0" dirty="0">
              <a:solidFill>
                <a:schemeClr val="bg2"/>
              </a:solidFill>
              <a:latin typeface="Tahoma" panose="020B0604030504040204" pitchFamily="34" charset="0"/>
            </a:endParaRPr>
          </a:p>
        </p:txBody>
      </p:sp>
      <p:sp>
        <p:nvSpPr>
          <p:cNvPr id="151559" name="Rectangle 3"/>
          <p:cNvSpPr>
            <a:spLocks noGrp="1"/>
          </p:cNvSpPr>
          <p:nvPr>
            <p:ph type="body" idx="4294967295"/>
          </p:nvPr>
        </p:nvSpPr>
        <p:spPr>
          <a:xfrm>
            <a:off x="685800" y="692150"/>
            <a:ext cx="7772400" cy="5251450"/>
          </a:xfrm>
        </p:spPr>
        <p:txBody>
          <a:bodyPr vert="horz" wrap="square" lIns="91440" tIns="45720" rIns="91440" bIns="45720" anchor="t" anchorCtr="0"/>
          <a:lstStyle/>
          <a:p>
            <a:pPr eaLnBrk="1" hangingPunct="1"/>
            <a:r>
              <a:rPr lang="en-US" altLang="zh-CN" dirty="0"/>
              <a:t>∵</a:t>
            </a:r>
            <a:r>
              <a:rPr lang="en-US" altLang="zh-CN" sz="2800" dirty="0">
                <a:latin typeface="Times New Roman" panose="02020603050405020304" pitchFamily="18" charset="0"/>
                <a:ea typeface="楷体_GB2312" pitchFamily="49" charset="-122"/>
              </a:rPr>
              <a:t>Cache</a:t>
            </a:r>
            <a:r>
              <a:rPr lang="zh-CN" altLang="en-US" sz="2800" dirty="0">
                <a:latin typeface="Times New Roman" panose="02020603050405020304" pitchFamily="18" charset="0"/>
                <a:ea typeface="楷体_GB2312" pitchFamily="49" charset="-122"/>
              </a:rPr>
              <a:t>的块内偏移地址与主存块内偏移地址一致，</a:t>
            </a:r>
          </a:p>
          <a:p>
            <a:pPr eaLnBrk="1" hangingPunct="1"/>
            <a:r>
              <a:rPr lang="zh-CN" altLang="en-US" dirty="0"/>
              <a:t>∴</a:t>
            </a:r>
            <a:r>
              <a:rPr lang="zh-CN" altLang="en-US" sz="2800" dirty="0">
                <a:latin typeface="Times New Roman" panose="02020603050405020304" pitchFamily="18" charset="0"/>
                <a:ea typeface="楷体_GB2312" pitchFamily="49" charset="-122"/>
              </a:rPr>
              <a:t>主存地址</a:t>
            </a:r>
            <a:r>
              <a:rPr lang="en-US" altLang="zh-CN" sz="2800" dirty="0">
                <a:latin typeface="Times New Roman" panose="02020603050405020304" pitchFamily="18" charset="0"/>
                <a:ea typeface="楷体_GB2312" pitchFamily="49" charset="-122"/>
              </a:rPr>
              <a:t>ABCDEH</a:t>
            </a:r>
            <a:r>
              <a:rPr lang="zh-CN" altLang="en-US" sz="2800" dirty="0">
                <a:latin typeface="Times New Roman" panose="02020603050405020304" pitchFamily="18" charset="0"/>
                <a:ea typeface="楷体_GB2312" pitchFamily="49" charset="-122"/>
              </a:rPr>
              <a:t>有可能装入的</a:t>
            </a:r>
            <a:r>
              <a:rPr lang="en-US" altLang="zh-CN" sz="2800" dirty="0">
                <a:latin typeface="Times New Roman" panose="02020603050405020304" pitchFamily="18" charset="0"/>
                <a:ea typeface="楷体_GB2312" pitchFamily="49" charset="-122"/>
              </a:rPr>
              <a:t>Cache</a:t>
            </a:r>
            <a:r>
              <a:rPr lang="zh-CN" altLang="en-US" sz="2800" dirty="0">
                <a:latin typeface="Times New Roman" panose="02020603050405020304" pitchFamily="18" charset="0"/>
                <a:ea typeface="楷体_GB2312" pitchFamily="49" charset="-122"/>
              </a:rPr>
              <a:t>地址有</a:t>
            </a:r>
            <a:r>
              <a:rPr lang="en-US" altLang="zh-CN" sz="2800" dirty="0">
                <a:latin typeface="Times New Roman" panose="02020603050405020304" pitchFamily="18" charset="0"/>
                <a:ea typeface="楷体_GB2312" pitchFamily="49" charset="-122"/>
              </a:rPr>
              <a:t>4</a:t>
            </a:r>
            <a:r>
              <a:rPr lang="zh-CN" altLang="en-US" sz="2800" dirty="0">
                <a:latin typeface="Times New Roman" panose="02020603050405020304" pitchFamily="18" charset="0"/>
                <a:ea typeface="楷体_GB2312" pitchFamily="49" charset="-122"/>
              </a:rPr>
              <a:t>种：</a:t>
            </a:r>
          </a:p>
          <a:p>
            <a:pPr eaLnBrk="1" hangingPunct="1"/>
            <a:r>
              <a:rPr lang="en-US" altLang="zh-CN" sz="2800" dirty="0">
                <a:solidFill>
                  <a:srgbClr val="FF00FF"/>
                </a:solidFill>
                <a:latin typeface="Times New Roman" panose="02020603050405020304" pitchFamily="18" charset="0"/>
                <a:ea typeface="楷体_GB2312" pitchFamily="49" charset="-122"/>
              </a:rPr>
              <a:t>1100</a:t>
            </a:r>
            <a:r>
              <a:rPr lang="en-US" altLang="zh-CN" sz="2800" dirty="0">
                <a:solidFill>
                  <a:srgbClr val="FF0000"/>
                </a:solidFill>
                <a:latin typeface="Times New Roman" panose="02020603050405020304" pitchFamily="18" charset="0"/>
                <a:ea typeface="楷体_GB2312" pitchFamily="49" charset="-122"/>
              </a:rPr>
              <a:t>00</a:t>
            </a:r>
            <a:r>
              <a:rPr lang="en-US" altLang="zh-CN" sz="2800" dirty="0">
                <a:latin typeface="Times New Roman" panose="02020603050405020304" pitchFamily="18" charset="0"/>
                <a:ea typeface="楷体_GB2312" pitchFamily="49" charset="-122"/>
              </a:rPr>
              <a:t> 1101 1110</a:t>
            </a:r>
            <a:r>
              <a:rPr lang="zh-CN" altLang="en-US" sz="2800" dirty="0">
                <a:latin typeface="Times New Roman" panose="02020603050405020304" pitchFamily="18" charset="0"/>
                <a:ea typeface="楷体_GB2312" pitchFamily="49" charset="-122"/>
              </a:rPr>
              <a:t>＝</a:t>
            </a:r>
            <a:r>
              <a:rPr lang="en-US" altLang="zh-CN" sz="2800" u="sng" dirty="0">
                <a:latin typeface="Times New Roman" panose="02020603050405020304" pitchFamily="18" charset="0"/>
                <a:ea typeface="楷体_GB2312" pitchFamily="49" charset="-122"/>
              </a:rPr>
              <a:t>30DE</a:t>
            </a:r>
            <a:r>
              <a:rPr lang="en-US" altLang="zh-CN" sz="2800" dirty="0">
                <a:latin typeface="Times New Roman" panose="02020603050405020304" pitchFamily="18" charset="0"/>
                <a:ea typeface="楷体_GB2312" pitchFamily="49" charset="-122"/>
              </a:rPr>
              <a:t>H</a:t>
            </a:r>
          </a:p>
          <a:p>
            <a:pPr eaLnBrk="1" hangingPunct="1"/>
            <a:r>
              <a:rPr lang="en-US" altLang="zh-CN" sz="2800" dirty="0">
                <a:solidFill>
                  <a:srgbClr val="FF00FF"/>
                </a:solidFill>
                <a:latin typeface="Times New Roman" panose="02020603050405020304" pitchFamily="18" charset="0"/>
                <a:ea typeface="楷体_GB2312" pitchFamily="49" charset="-122"/>
              </a:rPr>
              <a:t>1100</a:t>
            </a:r>
            <a:r>
              <a:rPr lang="en-US" altLang="zh-CN" sz="2800" dirty="0">
                <a:solidFill>
                  <a:srgbClr val="FF0000"/>
                </a:solidFill>
                <a:latin typeface="Times New Roman" panose="02020603050405020304" pitchFamily="18" charset="0"/>
                <a:ea typeface="楷体_GB2312" pitchFamily="49" charset="-122"/>
              </a:rPr>
              <a:t>01</a:t>
            </a:r>
            <a:r>
              <a:rPr lang="en-US" altLang="zh-CN" sz="2800" dirty="0">
                <a:latin typeface="Times New Roman" panose="02020603050405020304" pitchFamily="18" charset="0"/>
                <a:ea typeface="楷体_GB2312" pitchFamily="49" charset="-122"/>
              </a:rPr>
              <a:t> 1101 1110</a:t>
            </a:r>
            <a:r>
              <a:rPr lang="zh-CN" altLang="en-US" sz="2800" dirty="0">
                <a:latin typeface="Times New Roman" panose="02020603050405020304" pitchFamily="18" charset="0"/>
                <a:ea typeface="楷体_GB2312" pitchFamily="49" charset="-122"/>
              </a:rPr>
              <a:t>＝</a:t>
            </a:r>
            <a:r>
              <a:rPr lang="en-US" altLang="zh-CN" sz="2800" u="sng" dirty="0">
                <a:latin typeface="Times New Roman" panose="02020603050405020304" pitchFamily="18" charset="0"/>
                <a:ea typeface="楷体_GB2312" pitchFamily="49" charset="-122"/>
              </a:rPr>
              <a:t>31DE</a:t>
            </a:r>
            <a:r>
              <a:rPr lang="en-US" altLang="zh-CN" sz="2800" dirty="0">
                <a:latin typeface="Times New Roman" panose="02020603050405020304" pitchFamily="18" charset="0"/>
                <a:ea typeface="楷体_GB2312" pitchFamily="49" charset="-122"/>
              </a:rPr>
              <a:t>H</a:t>
            </a:r>
          </a:p>
          <a:p>
            <a:pPr eaLnBrk="1" hangingPunct="1"/>
            <a:r>
              <a:rPr lang="en-US" altLang="zh-CN" sz="2800" dirty="0">
                <a:solidFill>
                  <a:srgbClr val="FF00FF"/>
                </a:solidFill>
                <a:latin typeface="Times New Roman" panose="02020603050405020304" pitchFamily="18" charset="0"/>
                <a:ea typeface="楷体_GB2312" pitchFamily="49" charset="-122"/>
              </a:rPr>
              <a:t>1100</a:t>
            </a:r>
            <a:r>
              <a:rPr lang="en-US" altLang="zh-CN" sz="2800" dirty="0">
                <a:solidFill>
                  <a:srgbClr val="FF0000"/>
                </a:solidFill>
                <a:latin typeface="Times New Roman" panose="02020603050405020304" pitchFamily="18" charset="0"/>
                <a:ea typeface="楷体_GB2312" pitchFamily="49" charset="-122"/>
              </a:rPr>
              <a:t>10</a:t>
            </a:r>
            <a:r>
              <a:rPr lang="en-US" altLang="zh-CN" sz="2800" dirty="0">
                <a:latin typeface="Times New Roman" panose="02020603050405020304" pitchFamily="18" charset="0"/>
                <a:ea typeface="楷体_GB2312" pitchFamily="49" charset="-122"/>
              </a:rPr>
              <a:t> 1101 1110</a:t>
            </a:r>
            <a:r>
              <a:rPr lang="zh-CN" altLang="en-US" sz="2800" dirty="0">
                <a:latin typeface="Times New Roman" panose="02020603050405020304" pitchFamily="18" charset="0"/>
                <a:ea typeface="楷体_GB2312" pitchFamily="49" charset="-122"/>
              </a:rPr>
              <a:t>＝</a:t>
            </a:r>
            <a:r>
              <a:rPr lang="en-US" altLang="zh-CN" sz="2800" u="sng" dirty="0">
                <a:latin typeface="Times New Roman" panose="02020603050405020304" pitchFamily="18" charset="0"/>
                <a:ea typeface="楷体_GB2312" pitchFamily="49" charset="-122"/>
              </a:rPr>
              <a:t>32DE</a:t>
            </a:r>
            <a:r>
              <a:rPr lang="en-US" altLang="zh-CN" sz="2800" dirty="0">
                <a:latin typeface="Times New Roman" panose="02020603050405020304" pitchFamily="18" charset="0"/>
                <a:ea typeface="楷体_GB2312" pitchFamily="49" charset="-122"/>
              </a:rPr>
              <a:t>H</a:t>
            </a:r>
          </a:p>
          <a:p>
            <a:pPr eaLnBrk="1" hangingPunct="1"/>
            <a:r>
              <a:rPr lang="en-US" altLang="zh-CN" sz="2800" dirty="0">
                <a:solidFill>
                  <a:srgbClr val="FF00FF"/>
                </a:solidFill>
                <a:latin typeface="Times New Roman" panose="02020603050405020304" pitchFamily="18" charset="0"/>
                <a:ea typeface="楷体_GB2312" pitchFamily="49" charset="-122"/>
              </a:rPr>
              <a:t>1100</a:t>
            </a:r>
            <a:r>
              <a:rPr lang="en-US" altLang="zh-CN" sz="2800" dirty="0">
                <a:solidFill>
                  <a:srgbClr val="FF0000"/>
                </a:solidFill>
                <a:latin typeface="Times New Roman" panose="02020603050405020304" pitchFamily="18" charset="0"/>
                <a:ea typeface="楷体_GB2312" pitchFamily="49" charset="-122"/>
              </a:rPr>
              <a:t>11</a:t>
            </a:r>
            <a:r>
              <a:rPr lang="en-US" altLang="zh-CN" sz="2800" dirty="0">
                <a:latin typeface="Times New Roman" panose="02020603050405020304" pitchFamily="18" charset="0"/>
                <a:ea typeface="楷体_GB2312" pitchFamily="49" charset="-122"/>
              </a:rPr>
              <a:t> 1101 1110</a:t>
            </a:r>
            <a:r>
              <a:rPr lang="zh-CN" altLang="en-US" sz="2800" dirty="0">
                <a:latin typeface="Times New Roman" panose="02020603050405020304" pitchFamily="18" charset="0"/>
                <a:ea typeface="楷体_GB2312" pitchFamily="49" charset="-122"/>
              </a:rPr>
              <a:t>＝</a:t>
            </a:r>
            <a:r>
              <a:rPr lang="en-US" altLang="zh-CN" sz="2800" u="sng" dirty="0">
                <a:latin typeface="Times New Roman" panose="02020603050405020304" pitchFamily="18" charset="0"/>
                <a:ea typeface="楷体_GB2312" pitchFamily="49" charset="-122"/>
              </a:rPr>
              <a:t>33DE</a:t>
            </a:r>
            <a:r>
              <a:rPr lang="en-US" altLang="zh-CN" sz="2800" dirty="0">
                <a:latin typeface="Times New Roman" panose="02020603050405020304" pitchFamily="18" charset="0"/>
                <a:ea typeface="楷体_GB2312" pitchFamily="49" charset="-122"/>
              </a:rPr>
              <a:t>H</a:t>
            </a:r>
          </a:p>
          <a:p>
            <a:pPr eaLnBrk="1" hangingPunct="1"/>
            <a:endParaRPr lang="en-US" altLang="zh-CN" sz="2800" dirty="0">
              <a:latin typeface="Times New Roman" panose="02020603050405020304" pitchFamily="18" charset="0"/>
              <a:ea typeface="楷体_GB2312" pitchFamily="49"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辅助存储器</a:t>
            </a:r>
          </a:p>
        </p:txBody>
      </p:sp>
      <p:sp>
        <p:nvSpPr>
          <p:cNvPr id="3" name="内容占位符 2"/>
          <p:cNvSpPr>
            <a:spLocks noGrp="1"/>
          </p:cNvSpPr>
          <p:nvPr>
            <p:ph idx="1"/>
          </p:nvPr>
        </p:nvSpPr>
        <p:spPr/>
        <p:txBody>
          <a:bodyPr/>
          <a:lstStyle/>
          <a:p>
            <a:pPr eaLnBrk="1" hangingPunct="1">
              <a:buSzPct val="70000"/>
            </a:pPr>
            <a:r>
              <a:rPr lang="zh-CN" altLang="en-US" dirty="0">
                <a:sym typeface="+mn-ea"/>
              </a:rPr>
              <a:t>辅助存储器作为主存储器的后援存储器，用于存放</a:t>
            </a:r>
            <a:r>
              <a:rPr lang="en-US" altLang="zh-CN" dirty="0">
                <a:sym typeface="+mn-ea"/>
              </a:rPr>
              <a:t>CPU</a:t>
            </a:r>
            <a:r>
              <a:rPr lang="zh-CN" altLang="en-US" dirty="0">
                <a:sym typeface="+mn-ea"/>
              </a:rPr>
              <a:t>当前暂时不用的程序和数据。当</a:t>
            </a:r>
            <a:r>
              <a:rPr lang="en-US" altLang="zh-CN" dirty="0">
                <a:sym typeface="+mn-ea"/>
              </a:rPr>
              <a:t>CPU</a:t>
            </a:r>
            <a:r>
              <a:rPr lang="zh-CN" altLang="en-US" dirty="0">
                <a:sym typeface="+mn-ea"/>
              </a:rPr>
              <a:t>需要时，再将数据成批地调入主存。</a:t>
            </a: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lang="zh-CN" altLang="en-US" dirty="0">
                <a:sym typeface="+mn-ea"/>
              </a:rPr>
              <a:t>从辅存所处的部位和与主机交换信息的方式看，辅存属于外部设备的一种。</a:t>
            </a: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lang="zh-CN" altLang="en-US" dirty="0">
                <a:sym typeface="+mn-ea"/>
              </a:rPr>
              <a:t>辅存的特点：容量大，成本低，可以脱机保存信息。</a:t>
            </a:r>
            <a:endParaRPr kumimoji="1" lang="zh-CN" altLang="en-US" kern="1200" dirty="0">
              <a:latin typeface="微软雅黑" panose="020B0503020204020204" pitchFamily="34" charset="-122"/>
              <a:ea typeface="微软雅黑" panose="020B0503020204020204" pitchFamily="34" charset="-122"/>
              <a:cs typeface="+mn-cs"/>
            </a:endParaRPr>
          </a:p>
          <a:p>
            <a:pPr eaLnBrk="1" hangingPunct="1">
              <a:buSzPct val="70000"/>
            </a:pPr>
            <a:r>
              <a:rPr lang="zh-CN" altLang="en-US" dirty="0">
                <a:sym typeface="+mn-ea"/>
              </a:rPr>
              <a:t>辅存主要有磁表面存储器和光存储器两类，如磁盘、磁带、光盘等。</a:t>
            </a:r>
            <a:endParaRPr kumimoji="1" lang="zh-CN" altLang="en-US" kern="1200" dirty="0">
              <a:latin typeface="微软雅黑" panose="020B0503020204020204" pitchFamily="34" charset="-122"/>
              <a:ea typeface="微软雅黑" panose="020B0503020204020204" pitchFamily="34" charset="-122"/>
              <a:cs typeface="+mn-cs"/>
            </a:endParaRPr>
          </a:p>
          <a:p>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2"/>
          <p:cNvSpPr>
            <a:spLocks noGrp="1"/>
          </p:cNvSpPr>
          <p:nvPr>
            <p:ph type="title"/>
          </p:nvPr>
        </p:nvSpPr>
        <p:spPr/>
        <p:txBody>
          <a:bodyPr vert="horz" wrap="square" lIns="91440" tIns="45720" rIns="91440" bIns="45720" anchor="ctr" anchorCtr="0"/>
          <a:lstStyle/>
          <a:p>
            <a:pPr eaLnBrk="1" hangingPunct="1"/>
            <a:r>
              <a:rPr kumimoji="1" lang="en-US" altLang="zh-CN" kern="1200" dirty="0">
                <a:latin typeface="微软雅黑" panose="020B0503020204020204" pitchFamily="34" charset="-122"/>
                <a:ea typeface="微软雅黑" panose="020B0503020204020204" pitchFamily="34" charset="-122"/>
                <a:cs typeface="+mj-cs"/>
              </a:rPr>
              <a:t>3. </a:t>
            </a:r>
            <a:r>
              <a:rPr kumimoji="1" lang="zh-CN" altLang="en-US" kern="1200" dirty="0">
                <a:latin typeface="微软雅黑" panose="020B0503020204020204" pitchFamily="34" charset="-122"/>
                <a:ea typeface="微软雅黑" panose="020B0503020204020204" pitchFamily="34" charset="-122"/>
                <a:cs typeface="+mj-cs"/>
              </a:rPr>
              <a:t>磁盘存储器的主要技术指标</a:t>
            </a:r>
          </a:p>
        </p:txBody>
      </p:sp>
      <p:sp>
        <p:nvSpPr>
          <p:cNvPr id="289794" name="Rectangle 3"/>
          <p:cNvSpPr>
            <a:spLocks noGrp="1"/>
          </p:cNvSpPr>
          <p:nvPr>
            <p:ph idx="1"/>
          </p:nvPr>
        </p:nvSpPr>
        <p:spPr>
          <a:xfrm>
            <a:off x="381000" y="1066800"/>
            <a:ext cx="8534400" cy="5334000"/>
          </a:xfrm>
        </p:spPr>
        <p:txBody>
          <a:bodyPr vert="horz" wrap="square" lIns="91440" tIns="45720" rIns="91440" bIns="45720" anchor="t" anchorCtr="0"/>
          <a:lstStyle/>
          <a:p>
            <a:pPr eaLnBrk="1" hangingPunct="1">
              <a:buSzPct val="70000"/>
            </a:pPr>
            <a:r>
              <a:rPr kumimoji="1" lang="en-US" altLang="zh-CN" kern="1200" dirty="0">
                <a:latin typeface="微软雅黑" panose="020B0503020204020204" pitchFamily="34" charset="-122"/>
                <a:ea typeface="微软雅黑" panose="020B0503020204020204" pitchFamily="34" charset="-122"/>
                <a:cs typeface="+mn-cs"/>
              </a:rPr>
              <a:t>⑴ </a:t>
            </a:r>
            <a:r>
              <a:rPr kumimoji="1" lang="zh-CN" altLang="en-US" kern="1200" dirty="0">
                <a:solidFill>
                  <a:srgbClr val="7030A0"/>
                </a:solidFill>
                <a:latin typeface="微软雅黑" panose="020B0503020204020204" pitchFamily="34" charset="-122"/>
                <a:ea typeface="微软雅黑" panose="020B0503020204020204" pitchFamily="34" charset="-122"/>
                <a:cs typeface="+mn-cs"/>
              </a:rPr>
              <a:t>存储容量</a:t>
            </a:r>
            <a:r>
              <a:rPr kumimoji="1" lang="en-US" altLang="zh-CN" kern="1200" dirty="0">
                <a:solidFill>
                  <a:srgbClr val="7030A0"/>
                </a:solidFill>
                <a:latin typeface="微软雅黑" panose="020B0503020204020204" pitchFamily="34" charset="-122"/>
                <a:ea typeface="微软雅黑" panose="020B0503020204020204" pitchFamily="34" charset="-122"/>
                <a:cs typeface="+mn-cs"/>
              </a:rPr>
              <a:t>C  </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存储容量指磁盘组所有盘片能记录的二进制信息的最大数量，一般以字节为单位。</a:t>
            </a:r>
          </a:p>
          <a:p>
            <a:pPr eaLnBrk="1" hangingPunct="1">
              <a:buSzPct val="70000"/>
            </a:pPr>
            <a:endParaRPr kumimoji="1" lang="zh-CN" altLang="en-US" sz="2800" kern="1200" dirty="0">
              <a:solidFill>
                <a:srgbClr val="FFFF00"/>
              </a:solidFill>
              <a:latin typeface="微软雅黑" panose="020B0503020204020204" pitchFamily="34" charset="-122"/>
              <a:ea typeface="微软雅黑" panose="020B0503020204020204" pitchFamily="34" charset="-122"/>
              <a:cs typeface="+mn-cs"/>
            </a:endParaRPr>
          </a:p>
          <a:p>
            <a:pPr eaLnBrk="1" hangingPunct="1">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非格式化容量</a:t>
            </a:r>
            <a:r>
              <a:rPr kumimoji="1" lang="zh-CN" altLang="en-US" sz="2800" kern="1200" dirty="0">
                <a:latin typeface="微软雅黑" panose="020B0503020204020204" pitchFamily="34" charset="-122"/>
                <a:ea typeface="微软雅黑" panose="020B0503020204020204" pitchFamily="34" charset="-122"/>
                <a:cs typeface="+mn-cs"/>
              </a:rPr>
              <a:t>：记录面可以利用的磁化单元的总数。</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设一个磁盘组有</a:t>
            </a:r>
            <a:r>
              <a:rPr kumimoji="1" lang="en-US" altLang="zh-CN" sz="2800" kern="1200" dirty="0">
                <a:latin typeface="微软雅黑" panose="020B0503020204020204" pitchFamily="34" charset="-122"/>
                <a:ea typeface="微软雅黑" panose="020B0503020204020204" pitchFamily="34" charset="-122"/>
                <a:cs typeface="+mn-cs"/>
              </a:rPr>
              <a:t>n</a:t>
            </a:r>
            <a:r>
              <a:rPr kumimoji="1" lang="zh-CN" altLang="en-US" sz="2800" kern="1200" dirty="0">
                <a:latin typeface="微软雅黑" panose="020B0503020204020204" pitchFamily="34" charset="-122"/>
                <a:ea typeface="微软雅黑" panose="020B0503020204020204" pitchFamily="34" charset="-122"/>
                <a:cs typeface="+mn-cs"/>
              </a:rPr>
              <a:t>个盘面存储信息，每个面有</a:t>
            </a:r>
            <a:r>
              <a:rPr kumimoji="1" lang="en-US" altLang="zh-CN" sz="2800" kern="1200" dirty="0">
                <a:latin typeface="微软雅黑" panose="020B0503020204020204" pitchFamily="34" charset="-122"/>
                <a:ea typeface="微软雅黑" panose="020B0503020204020204" pitchFamily="34" charset="-122"/>
                <a:cs typeface="+mn-cs"/>
              </a:rPr>
              <a:t>T</a:t>
            </a:r>
            <a:r>
              <a:rPr kumimoji="1" lang="zh-CN" altLang="en-US" sz="2800" kern="1200" dirty="0">
                <a:latin typeface="微软雅黑" panose="020B0503020204020204" pitchFamily="34" charset="-122"/>
                <a:ea typeface="微软雅黑" panose="020B0503020204020204" pitchFamily="34" charset="-122"/>
                <a:cs typeface="+mn-cs"/>
              </a:rPr>
              <a:t>条磁道，每条磁道分成</a:t>
            </a:r>
            <a:r>
              <a:rPr kumimoji="1" lang="en-US" altLang="zh-CN" sz="2800" kern="1200" dirty="0">
                <a:latin typeface="微软雅黑" panose="020B0503020204020204" pitchFamily="34" charset="-122"/>
                <a:ea typeface="微软雅黑" panose="020B0503020204020204" pitchFamily="34" charset="-122"/>
                <a:cs typeface="+mn-cs"/>
              </a:rPr>
              <a:t>S</a:t>
            </a:r>
            <a:r>
              <a:rPr kumimoji="1" lang="zh-CN" altLang="en-US" sz="2800" kern="1200" dirty="0">
                <a:latin typeface="微软雅黑" panose="020B0503020204020204" pitchFamily="34" charset="-122"/>
                <a:ea typeface="微软雅黑" panose="020B0503020204020204" pitchFamily="34" charset="-122"/>
                <a:cs typeface="+mn-cs"/>
              </a:rPr>
              <a:t>个扇段，每段存放</a:t>
            </a:r>
            <a:r>
              <a:rPr kumimoji="1" lang="en-US" altLang="zh-CN" sz="2800" kern="1200" dirty="0">
                <a:latin typeface="微软雅黑" panose="020B0503020204020204" pitchFamily="34" charset="-122"/>
                <a:ea typeface="微软雅黑" panose="020B0503020204020204" pitchFamily="34" charset="-122"/>
                <a:cs typeface="+mn-cs"/>
              </a:rPr>
              <a:t>B</a:t>
            </a:r>
            <a:r>
              <a:rPr kumimoji="1" lang="zh-CN" altLang="en-US" sz="2800" kern="1200" dirty="0">
                <a:latin typeface="微软雅黑" panose="020B0503020204020204" pitchFamily="34" charset="-122"/>
                <a:ea typeface="微软雅黑" panose="020B0503020204020204" pitchFamily="34" charset="-122"/>
                <a:cs typeface="+mn-cs"/>
              </a:rPr>
              <a:t>个字节，则存储容量</a:t>
            </a:r>
            <a:r>
              <a:rPr kumimoji="1" lang="en-US" altLang="zh-CN" sz="2800" kern="1200" dirty="0">
                <a:latin typeface="微软雅黑" panose="020B0503020204020204" pitchFamily="34" charset="-122"/>
                <a:ea typeface="微软雅黑" panose="020B0503020204020204" pitchFamily="34" charset="-122"/>
                <a:cs typeface="+mn-cs"/>
              </a:rPr>
              <a:t>C</a:t>
            </a:r>
            <a:r>
              <a:rPr kumimoji="1" lang="zh-CN" altLang="en-US" sz="2800" kern="1200" dirty="0">
                <a:latin typeface="微软雅黑" panose="020B0503020204020204" pitchFamily="34" charset="-122"/>
                <a:ea typeface="微软雅黑" panose="020B0503020204020204" pitchFamily="34" charset="-122"/>
                <a:cs typeface="+mn-cs"/>
              </a:rPr>
              <a:t>为： </a:t>
            </a:r>
          </a:p>
          <a:p>
            <a:pPr eaLnBrk="1" hangingPunct="1">
              <a:buSzPct val="70000"/>
            </a:pPr>
            <a:r>
              <a:rPr kumimoji="1" lang="zh-CN" altLang="en-US" sz="2800"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C</a:t>
            </a:r>
            <a:r>
              <a:rPr kumimoji="1" lang="zh-CN" altLang="en-US" sz="2800" kern="1200" dirty="0">
                <a:latin typeface="微软雅黑" panose="020B0503020204020204" pitchFamily="34" charset="-122"/>
                <a:ea typeface="微软雅黑" panose="020B0503020204020204" pitchFamily="34" charset="-122"/>
                <a:cs typeface="+mn-cs"/>
              </a:rPr>
              <a:t>＝</a:t>
            </a:r>
            <a:r>
              <a:rPr kumimoji="1" lang="en-US" altLang="zh-CN" sz="2800" kern="1200" dirty="0">
                <a:latin typeface="微软雅黑" panose="020B0503020204020204" pitchFamily="34" charset="-122"/>
                <a:ea typeface="微软雅黑" panose="020B0503020204020204" pitchFamily="34" charset="-122"/>
                <a:cs typeface="+mn-cs"/>
              </a:rPr>
              <a:t>n×T×S×B</a:t>
            </a: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2650F546-3700-4A98-A567-407934511D6E}"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98</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2"/>
          <p:cNvSpPr>
            <a:spLocks noGrp="1"/>
          </p:cNvSpPr>
          <p:nvPr>
            <p:ph idx="1"/>
          </p:nvPr>
        </p:nvSpPr>
        <p:spPr>
          <a:xfrm>
            <a:off x="685800" y="533400"/>
            <a:ext cx="7772400" cy="2514600"/>
          </a:xfrm>
        </p:spPr>
        <p:txBody>
          <a:bodyPr vert="horz" wrap="square" lIns="91440" tIns="45720" rIns="91440" bIns="45720" anchor="t" anchorCtr="0"/>
          <a:lstStyle/>
          <a:p>
            <a:pPr eaLnBrk="1" hangingPunct="1">
              <a:lnSpc>
                <a:spcPct val="90000"/>
              </a:lnSpc>
              <a:buSzPct val="70000"/>
            </a:pPr>
            <a:r>
              <a:rPr kumimoji="1" lang="en-US" altLang="zh-CN" kern="1200" dirty="0">
                <a:latin typeface="微软雅黑" panose="020B0503020204020204" pitchFamily="34" charset="-122"/>
                <a:ea typeface="微软雅黑" panose="020B0503020204020204" pitchFamily="34" charset="-122"/>
                <a:cs typeface="+mn-cs"/>
              </a:rPr>
              <a:t> </a:t>
            </a:r>
            <a:r>
              <a:rPr kumimoji="1" lang="en-US" altLang="zh-CN" sz="2800" kern="1200" dirty="0">
                <a:latin typeface="微软雅黑" panose="020B0503020204020204" pitchFamily="34" charset="-122"/>
                <a:ea typeface="微软雅黑" panose="020B0503020204020204" pitchFamily="34" charset="-122"/>
                <a:cs typeface="+mn-cs"/>
              </a:rPr>
              <a:t>⑵</a:t>
            </a: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平均存取时间（平均寻址时间）</a:t>
            </a:r>
          </a:p>
          <a:p>
            <a:pPr eaLnBrk="1" hangingPunct="1">
              <a:lnSpc>
                <a:spcPct val="90000"/>
              </a:lnSpc>
              <a:buSzPct val="70000"/>
            </a:pPr>
            <a:r>
              <a:rPr kumimoji="1" lang="zh-CN" altLang="en-US" sz="2800" kern="1200" dirty="0">
                <a:latin typeface="微软雅黑" panose="020B0503020204020204" pitchFamily="34" charset="-122"/>
                <a:ea typeface="微软雅黑" panose="020B0503020204020204" pitchFamily="34" charset="-122"/>
                <a:cs typeface="+mn-cs"/>
              </a:rPr>
              <a:t>从发出读写命令到读出或写入信息所需的时间。</a:t>
            </a:r>
          </a:p>
          <a:p>
            <a:pPr eaLnBrk="1" hangingPunct="1">
              <a:lnSpc>
                <a:spcPct val="90000"/>
              </a:lnSpc>
              <a:buSzPct val="70000"/>
            </a:pPr>
            <a:endParaRPr kumimoji="1" lang="zh-CN" altLang="en-US" sz="2800" kern="1200" dirty="0">
              <a:solidFill>
                <a:srgbClr val="FFFF00"/>
              </a:solidFill>
              <a:latin typeface="微软雅黑" panose="020B0503020204020204" pitchFamily="34" charset="-122"/>
              <a:ea typeface="微软雅黑" panose="020B0503020204020204" pitchFamily="34" charset="-122"/>
              <a:cs typeface="+mn-cs"/>
            </a:endParaRPr>
          </a:p>
          <a:p>
            <a:pPr eaLnBrk="1" hangingPunct="1">
              <a:lnSpc>
                <a:spcPct val="90000"/>
              </a:lnSpc>
              <a:buSzPct val="70000"/>
            </a:pPr>
            <a:r>
              <a:rPr kumimoji="1" lang="zh-CN" altLang="en-US" sz="2800" kern="1200" dirty="0">
                <a:solidFill>
                  <a:srgbClr val="7030A0"/>
                </a:solidFill>
                <a:latin typeface="微软雅黑" panose="020B0503020204020204" pitchFamily="34" charset="-122"/>
                <a:ea typeface="微软雅黑" panose="020B0503020204020204" pitchFamily="34" charset="-122"/>
                <a:cs typeface="+mn-cs"/>
              </a:rPr>
              <a:t>平均寻址时间</a:t>
            </a:r>
            <a:r>
              <a:rPr kumimoji="1" lang="zh-CN" altLang="en-US" sz="2800" kern="1200" dirty="0">
                <a:latin typeface="微软雅黑" panose="020B0503020204020204" pitchFamily="34" charset="-122"/>
                <a:ea typeface="微软雅黑" panose="020B0503020204020204" pitchFamily="34" charset="-122"/>
                <a:cs typeface="+mn-cs"/>
              </a:rPr>
              <a:t>＝平均磁道定位时间＋平均旋转等待时间＋读写操作时间＋控制延时时间</a:t>
            </a:r>
            <a:endParaRPr kumimoji="1" lang="zh-CN" altLang="en-US" sz="2800" kern="1200" dirty="0">
              <a:solidFill>
                <a:srgbClr val="FFFF00"/>
              </a:solidFill>
              <a:latin typeface="微软雅黑" panose="020B0503020204020204" pitchFamily="34" charset="-122"/>
              <a:ea typeface="微软雅黑" panose="020B0503020204020204" pitchFamily="34" charset="-122"/>
              <a:cs typeface="+mn-cs"/>
            </a:endParaRPr>
          </a:p>
          <a:p>
            <a:pPr eaLnBrk="1" hangingPunct="1">
              <a:lnSpc>
                <a:spcPct val="90000"/>
              </a:lnSpc>
              <a:buSzPct val="70000"/>
            </a:pPr>
            <a:endParaRPr kumimoji="1" lang="en-US" altLang="zh-CN" sz="2800" kern="1200" dirty="0">
              <a:solidFill>
                <a:srgbClr val="FFFF00"/>
              </a:solidFill>
              <a:latin typeface="微软雅黑" panose="020B0503020204020204" pitchFamily="34" charset="-122"/>
              <a:ea typeface="微软雅黑" panose="020B0503020204020204" pitchFamily="34" charset="-122"/>
              <a:cs typeface="+mn-cs"/>
            </a:endParaRPr>
          </a:p>
        </p:txBody>
      </p:sp>
      <p:sp>
        <p:nvSpPr>
          <p:cNvPr id="258051" name="Rectangle 3"/>
          <p:cNvSpPr/>
          <p:nvPr/>
        </p:nvSpPr>
        <p:spPr>
          <a:xfrm>
            <a:off x="609600" y="3048000"/>
            <a:ext cx="7772400" cy="3200400"/>
          </a:xfrm>
          <a:prstGeom prst="rect">
            <a:avLst/>
          </a:prstGeom>
          <a:noFill/>
          <a:ln w="9525">
            <a:noFill/>
          </a:ln>
        </p:spPr>
        <p:txBody>
          <a:bodyPr anchor="t" anchorCtr="0"/>
          <a:lstStyle/>
          <a:p>
            <a:pPr marL="342900" indent="-342900">
              <a:lnSpc>
                <a:spcPct val="90000"/>
              </a:lnSpc>
              <a:spcBef>
                <a:spcPct val="20000"/>
              </a:spcBef>
              <a:buClr>
                <a:schemeClr val="accent1"/>
              </a:buClr>
              <a:buFontTx/>
              <a:buChar char="•"/>
            </a:pPr>
            <a:r>
              <a:rPr lang="zh-CN" altLang="en-US" sz="2800" dirty="0">
                <a:solidFill>
                  <a:srgbClr val="7030A0"/>
                </a:solidFill>
                <a:latin typeface="微软雅黑" panose="020B0503020204020204" pitchFamily="34" charset="-122"/>
                <a:ea typeface="微软雅黑" panose="020B0503020204020204" pitchFamily="34" charset="-122"/>
              </a:rPr>
              <a:t>磁道定位时间</a:t>
            </a:r>
            <a:r>
              <a:rPr lang="zh-CN" altLang="en-US" sz="2800" dirty="0">
                <a:latin typeface="微软雅黑" panose="020B0503020204020204" pitchFamily="34" charset="-122"/>
                <a:ea typeface="微软雅黑" panose="020B0503020204020204" pitchFamily="34" charset="-122"/>
              </a:rPr>
              <a:t>：在活动头系统中，当访问磁盘中某一扇段时，由磁道定位机构把读写头移到相应的磁道位置上所需的时间。</a:t>
            </a:r>
          </a:p>
          <a:p>
            <a:pPr marL="342900" indent="-342900">
              <a:lnSpc>
                <a:spcPct val="90000"/>
              </a:lnSpc>
              <a:spcBef>
                <a:spcPct val="20000"/>
              </a:spcBef>
              <a:buClr>
                <a:schemeClr val="accent1"/>
              </a:buClr>
              <a:buFontTx/>
              <a:buChar char="•"/>
            </a:pPr>
            <a:r>
              <a:rPr lang="zh-CN" altLang="en-US" sz="2800" dirty="0">
                <a:latin typeface="微软雅黑" panose="020B0503020204020204" pitchFamily="34" charset="-122"/>
                <a:ea typeface="微软雅黑" panose="020B0503020204020204" pitchFamily="34" charset="-122"/>
              </a:rPr>
              <a:t>磁道定位时间取决于磁头的起始位置与所要求磁道间的距离。</a:t>
            </a:r>
          </a:p>
          <a:p>
            <a:pPr marL="342900" indent="-342900">
              <a:lnSpc>
                <a:spcPct val="90000"/>
              </a:lnSpc>
              <a:spcBef>
                <a:spcPct val="20000"/>
              </a:spcBef>
              <a:buClr>
                <a:schemeClr val="accent1"/>
              </a:buClr>
              <a:buFontTx/>
              <a:buChar char="•"/>
            </a:pPr>
            <a:r>
              <a:rPr lang="zh-CN" altLang="en-US" sz="2800" dirty="0">
                <a:latin typeface="微软雅黑" panose="020B0503020204020204" pitchFamily="34" charset="-122"/>
                <a:ea typeface="微软雅黑" panose="020B0503020204020204" pitchFamily="34" charset="-122"/>
              </a:rPr>
              <a:t>平均磁道定位时间为最大和最小定位时间的平均值。</a:t>
            </a:r>
            <a:endParaRPr lang="zh-CN" altLang="en-US" sz="2800" dirty="0">
              <a:solidFill>
                <a:srgbClr val="FFFF00"/>
              </a:solidFill>
              <a:latin typeface="微软雅黑" panose="020B0503020204020204" pitchFamily="34" charset="-122"/>
              <a:ea typeface="微软雅黑" panose="020B0503020204020204" pitchFamily="34" charset="-122"/>
            </a:endParaRPr>
          </a:p>
        </p:txBody>
      </p:sp>
      <p:sp>
        <p:nvSpPr>
          <p:cNvPr id="2" name="灯片编号占位符 1"/>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FC27E46C-1678-4071-97E6-504B7A3DB0EC}" type="slidenum">
              <a:rPr kumimoji="1" lang="en-US" altLang="zh-CN"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99</a:t>
            </a:fld>
            <a:endParaRPr kumimoji="1"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e46b530-6bd7-4f14-bcc8-6f8a29883633"/>
  <p:tag name="COMMONDATA" val="eyJoZGlkIjoiMDcyZThlMzFkMDc2YjdjODRhNGVkZTQ3MGI5MjAxNDEifQ=="/>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23f8811b-a4be-4aaa-94fe-740bc4b5fc30}"/>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687.499212598424,&quot;width&quot;:10715}"/>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40de1180-b04d-4d10-a8a8-e33a1221f771}"/>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f151e6f9-c4cf-46d2-bf56-9cb71a1d4dce}"/>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6d523127-09a5-4b96-8923-ef8f5591b63b}"/>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5eb9988a-6e7f-4ba2-b37d-afd27b779bdb}"/>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c59bb667-7344-4859-b28e-acfe08d75cbf}"/>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a2ca09ba-8a1d-4555-a044-63247543b3ea}"/>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a78184ec-5a75-40b4-b00a-cc4e5afba2ab}"/>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b39eed4e-27f1-4dff-b75a-4b3e27a165b8}"/>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415e4bed-3ae8-408a-9cbd-6b1ca423a935}"/>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Template>
  <TotalTime>50</TotalTime>
  <Words>12002</Words>
  <Application>Microsoft Office PowerPoint</Application>
  <PresentationFormat>全屏显示(4:3)</PresentationFormat>
  <Paragraphs>1583</Paragraphs>
  <Slides>165</Slides>
  <Notes>20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165</vt:i4>
      </vt:variant>
    </vt:vector>
  </HeadingPairs>
  <TitlesOfParts>
    <vt:vector size="181" baseType="lpstr">
      <vt:lpstr>Microsoft YaHei UI</vt:lpstr>
      <vt:lpstr>Monotype Sorts</vt:lpstr>
      <vt:lpstr>楷体_GB2312</vt:lpstr>
      <vt:lpstr>隶书</vt:lpstr>
      <vt:lpstr>宋体</vt:lpstr>
      <vt:lpstr>微软雅黑</vt:lpstr>
      <vt:lpstr>Arial</vt:lpstr>
      <vt:lpstr>Cambria Math</vt:lpstr>
      <vt:lpstr>Tahoma</vt:lpstr>
      <vt:lpstr>Times New Roman</vt:lpstr>
      <vt:lpstr>Wingdings</vt:lpstr>
      <vt:lpstr>1_领带型模板</vt:lpstr>
      <vt:lpstr>Microsoft Word Picture</vt:lpstr>
      <vt:lpstr>Equation.3</vt:lpstr>
      <vt:lpstr>Equation.KSEE3</vt:lpstr>
      <vt:lpstr>PBrush</vt:lpstr>
      <vt:lpstr>计算机组成原理—复习</vt:lpstr>
      <vt:lpstr>课程简介</vt:lpstr>
      <vt:lpstr>一、考试安排</vt:lpstr>
      <vt:lpstr>二、题型</vt:lpstr>
      <vt:lpstr>三、重点章节</vt:lpstr>
      <vt:lpstr>1.概述</vt:lpstr>
      <vt:lpstr>PowerPoint 演示文稿</vt:lpstr>
      <vt:lpstr>1. 存储程序思想</vt:lpstr>
      <vt:lpstr>PowerPoint 演示文稿</vt:lpstr>
      <vt:lpstr>PowerPoint 演示文稿</vt:lpstr>
      <vt:lpstr>PowerPoint 演示文稿</vt:lpstr>
      <vt:lpstr>MIPS的计算</vt:lpstr>
      <vt:lpstr>2.计算机中的信息表示</vt:lpstr>
      <vt:lpstr>2.2.2 原码表示</vt:lpstr>
      <vt:lpstr>PowerPoint 演示文稿</vt:lpstr>
      <vt:lpstr>PowerPoint 演示文稿</vt:lpstr>
      <vt:lpstr>2. 原码中 0 的表示</vt:lpstr>
      <vt:lpstr>4. 补码 </vt:lpstr>
      <vt:lpstr>3. 特殊数的补码表示</vt:lpstr>
      <vt:lpstr>3) 补码的移位规则</vt:lpstr>
      <vt:lpstr>2. 反码的求法</vt:lpstr>
      <vt:lpstr>3. 反码中“0”的表示</vt:lpstr>
      <vt:lpstr>不同码制之间的转换</vt:lpstr>
      <vt:lpstr>PowerPoint 演示文稿</vt:lpstr>
      <vt:lpstr>1. 浮点表示的数据格式</vt:lpstr>
      <vt:lpstr>2. 浮点数的规格化</vt:lpstr>
      <vt:lpstr>PowerPoint 演示文稿</vt:lpstr>
      <vt:lpstr>规格化数的定义</vt:lpstr>
      <vt:lpstr>PowerPoint 演示文稿</vt:lpstr>
      <vt:lpstr> 2.7.2  奇偶校验码</vt:lpstr>
      <vt:lpstr>PowerPoint 演示文稿</vt:lpstr>
      <vt:lpstr>PowerPoint 演示文稿</vt:lpstr>
      <vt:lpstr>3.运算器</vt:lpstr>
      <vt:lpstr>补码加减运算的基本规则</vt:lpstr>
      <vt:lpstr>PowerPoint 演示文稿</vt:lpstr>
      <vt:lpstr>PowerPoint 演示文稿</vt:lpstr>
      <vt:lpstr>PowerPoint 演示文稿</vt:lpstr>
      <vt:lpstr>PowerPoint 演示文稿</vt:lpstr>
      <vt:lpstr>PowerPoint 演示文稿</vt:lpstr>
      <vt:lpstr> 3.2.2  溢出判别与变形补码</vt:lpstr>
      <vt:lpstr>PowerPoint 演示文稿</vt:lpstr>
      <vt:lpstr>3. 采用变形补码进行运算 </vt:lpstr>
      <vt:lpstr>PowerPoint 演示文稿</vt:lpstr>
      <vt:lpstr>PowerPoint 演示文稿</vt:lpstr>
      <vt:lpstr>PowerPoint 演示文稿</vt:lpstr>
      <vt:lpstr>PowerPoint 演示文稿</vt:lpstr>
      <vt:lpstr>PowerPoint 演示文稿</vt:lpstr>
      <vt:lpstr>原码一位乘法的算法</vt:lpstr>
      <vt:lpstr>两个浮点数加减运算的步骤</vt:lpstr>
      <vt:lpstr>PowerPoint 演示文稿</vt:lpstr>
      <vt:lpstr>PowerPoint 演示文稿</vt:lpstr>
      <vt:lpstr>PowerPoint 演示文稿</vt:lpstr>
      <vt:lpstr>PowerPoint 演示文稿</vt:lpstr>
      <vt:lpstr>PowerPoint 演示文稿</vt:lpstr>
      <vt:lpstr>3.存储器系统</vt:lpstr>
      <vt:lpstr>主存与CPU的连接及主存的操作</vt:lpstr>
      <vt:lpstr>主存的操作过程</vt:lpstr>
      <vt:lpstr>存储器的层次结构</vt:lpstr>
      <vt:lpstr>PowerPoint 演示文稿</vt:lpstr>
      <vt:lpstr>4.2  半导体随机存储器</vt:lpstr>
      <vt:lpstr> 动态 RAM 和静态 RAM 的比较</vt:lpstr>
      <vt:lpstr>PowerPoint 演示文稿</vt:lpstr>
      <vt:lpstr>PowerPoint 演示文稿</vt:lpstr>
      <vt:lpstr>PowerPoint 演示文稿</vt:lpstr>
      <vt:lpstr>PowerPoint 演示文稿</vt:lpstr>
      <vt:lpstr>PowerPoint 演示文稿</vt:lpstr>
      <vt:lpstr>Cache</vt:lpstr>
      <vt:lpstr>Cache</vt:lpstr>
      <vt:lpstr>4.4.3 Cache的地址映像方式</vt:lpstr>
      <vt:lpstr>1．直接映像方式</vt:lpstr>
      <vt:lpstr>PowerPoint 演示文稿</vt:lpstr>
      <vt:lpstr>主存</vt:lpstr>
      <vt:lpstr>PowerPoint 演示文稿</vt:lpstr>
      <vt:lpstr>主存</vt:lpstr>
      <vt:lpstr>地址变换方式</vt:lpstr>
      <vt:lpstr>直接映像下的标识Cache</vt:lpstr>
      <vt:lpstr>直接映像中的地址变换</vt:lpstr>
      <vt:lpstr>PowerPoint 演示文稿</vt:lpstr>
      <vt:lpstr>Cache块（行）的主要内容</vt:lpstr>
      <vt:lpstr>PowerPoint 演示文稿</vt:lpstr>
      <vt:lpstr>2. 全相联映像及变换</vt:lpstr>
      <vt:lpstr>地址变换方式</vt:lpstr>
      <vt:lpstr>全相联映像下的标识Cache</vt:lpstr>
      <vt:lpstr>PowerPoint 演示文稿</vt:lpstr>
      <vt:lpstr>PowerPoint 演示文稿</vt:lpstr>
      <vt:lpstr>全相联映像方式的特点</vt:lpstr>
      <vt:lpstr>3．组相联映像方式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辅助存储器</vt:lpstr>
      <vt:lpstr>3. 磁盘存储器的主要技术指标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5.指令系统</vt:lpstr>
      <vt:lpstr>PowerPoint 演示文稿</vt:lpstr>
      <vt:lpstr>PowerPoint 演示文稿</vt:lpstr>
      <vt:lpstr>扩展操作码的方法</vt:lpstr>
      <vt:lpstr>PowerPoint 演示文稿</vt:lpstr>
      <vt:lpstr>PowerPoint 演示文稿</vt:lpstr>
      <vt:lpstr>PowerPoint 演示文稿</vt:lpstr>
      <vt:lpstr>6.控制器</vt:lpstr>
      <vt:lpstr> 寄存器</vt:lpstr>
      <vt:lpstr>6.3.2  数据通路结构及指令流程分析</vt:lpstr>
      <vt:lpstr>6.1.1  指令执行的基本步骤 </vt:lpstr>
      <vt:lpstr>2. 分析指令</vt:lpstr>
      <vt:lpstr>3. 执行指令</vt:lpstr>
      <vt:lpstr>6.2.2  时序系统</vt:lpstr>
      <vt:lpstr>PowerPoint 演示文稿</vt:lpstr>
      <vt:lpstr>PowerPoint 演示文稿</vt:lpstr>
      <vt:lpstr>2．节拍</vt:lpstr>
      <vt:lpstr>3. 脉冲（定时脉冲）</vt:lpstr>
      <vt:lpstr>PowerPoint 演示文稿</vt:lpstr>
      <vt:lpstr>PowerPoint 演示文稿</vt:lpstr>
      <vt:lpstr> 1．单总线结构</vt:lpstr>
      <vt:lpstr>单总线结构的CPU</vt:lpstr>
      <vt:lpstr>2. 双总线结构</vt:lpstr>
      <vt:lpstr>双总线结构的CPU</vt:lpstr>
      <vt:lpstr>3. 指令流程分析</vt:lpstr>
      <vt:lpstr>PowerPoint 演示文稿</vt:lpstr>
      <vt:lpstr>PowerPoint 演示文稿</vt:lpstr>
      <vt:lpstr>PowerPoint 演示文稿</vt:lpstr>
      <vt:lpstr>操作流程和控制信号序列 </vt:lpstr>
      <vt:lpstr>PowerPoint 演示文稿</vt:lpstr>
      <vt:lpstr>操作流程和控制信号序列 </vt:lpstr>
      <vt:lpstr>微程序设计思想</vt:lpstr>
      <vt:lpstr>3.微程序控制器的工作过程</vt:lpstr>
      <vt:lpstr>PowerPoint 演示文稿</vt:lpstr>
      <vt:lpstr>PowerPoint 演示文稿</vt:lpstr>
      <vt:lpstr>7.总线技术</vt:lpstr>
      <vt:lpstr>PowerPoint 演示文稿</vt:lpstr>
      <vt:lpstr>PowerPoint 演示文稿</vt:lpstr>
      <vt:lpstr>9.系统组织</vt:lpstr>
      <vt:lpstr>接口的基本组成</vt:lpstr>
      <vt:lpstr>PowerPoint 演示文稿</vt:lpstr>
      <vt:lpstr>PowerPoint 演示文稿</vt:lpstr>
      <vt:lpstr>中断处理的全过程</vt:lpstr>
      <vt:lpstr>4. 中断响应</vt:lpstr>
      <vt:lpstr>2）向量中断</vt:lpstr>
      <vt:lpstr>PowerPoint 演示文稿</vt:lpstr>
      <vt:lpstr>PowerPoint 演示文稿</vt:lpstr>
      <vt:lpstr>PowerPoint 演示文稿</vt:lpstr>
      <vt:lpstr>向量中断的工作过程</vt:lpstr>
      <vt:lpstr>PowerPoint 演示文稿</vt:lpstr>
      <vt:lpstr>例</vt:lpstr>
      <vt:lpstr>PowerPoint 演示文稿</vt:lpstr>
      <vt:lpstr>例：优先级顺序为 12345 时的屏蔽码</vt:lpstr>
      <vt:lpstr>例：优先级顺序为 12345 时的屏蔽码</vt:lpstr>
      <vt:lpstr>优先级顺序修改为  14325时的屏蔽码</vt:lpstr>
      <vt:lpstr>DMA方式</vt:lpstr>
      <vt:lpstr> 9.4.1  DMA方式的特点与应用场合</vt:lpstr>
      <vt:lpstr>PowerPoint 演示文稿</vt:lpstr>
      <vt:lpstr>DMA方式与程序中断的比较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creator/>
  <cp:lastModifiedBy>颜 学习</cp:lastModifiedBy>
  <cp:revision>245</cp:revision>
  <cp:lastPrinted>2001-09-17T08:44:00Z</cp:lastPrinted>
  <dcterms:created xsi:type="dcterms:W3CDTF">2001-02-27T06:59:00Z</dcterms:created>
  <dcterms:modified xsi:type="dcterms:W3CDTF">2024-01-15T05:57:31Z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DD078B582359422DA93EDF4A6D6E0CD6</vt:lpwstr>
  </property>
  <property fmtid="{D5CDD505-2E9C-101B-9397-08002B2CF9AE}" pid="3" name="KSOProductBuildVer">
    <vt:lpwstr>2052-12.1.0.16120</vt:lpwstr>
  </property>
</Properties>
</file>