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2" r:id="rId4"/>
    <p:sldId id="259" r:id="rId5"/>
    <p:sldId id="258" r:id="rId6"/>
    <p:sldId id="260" r:id="rId7"/>
    <p:sldId id="261" r:id="rId8"/>
    <p:sldId id="263" r:id="rId9"/>
    <p:sldId id="271" r:id="rId10"/>
    <p:sldId id="270" r:id="rId11"/>
    <p:sldId id="267" r:id="rId12"/>
    <p:sldId id="268" r:id="rId13"/>
    <p:sldId id="269" r:id="rId14"/>
    <p:sldId id="273" r:id="rId15"/>
    <p:sldId id="272" r:id="rId16"/>
    <p:sldId id="274" r:id="rId17"/>
    <p:sldId id="275" r:id="rId18"/>
    <p:sldId id="279" r:id="rId19"/>
    <p:sldId id="280" r:id="rId20"/>
    <p:sldId id="281" r:id="rId21"/>
    <p:sldId id="276" r:id="rId22"/>
    <p:sldId id="277" r:id="rId23"/>
    <p:sldId id="278"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6" r:id="rId37"/>
    <p:sldId id="294" r:id="rId38"/>
    <p:sldId id="29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8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e\Desktop\&#25968;&#25454;&#20998;&#26512;&#65288;&#36719;&#20214;&#65289;.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e\Desktop\&#25968;&#25454;&#20998;&#26512;&#65288;&#36719;&#20214;&#6528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1"/>
          <c:order val="0"/>
          <c:tx>
            <c:strRef>
              <c:f>'[数据分析（软件）.xlsx]Sheet1'!$J$9</c:f>
              <c:strCache>
                <c:ptCount val="1"/>
                <c:pt idx="0">
                  <c:v>优化（毫秒）</c:v>
                </c:pt>
              </c:strCache>
            </c:strRef>
          </c:tx>
          <c:spPr>
            <a:ln>
              <a:solidFill>
                <a:sysClr val="windowText" lastClr="000000"/>
              </a:solidFill>
            </a:ln>
          </c:spPr>
          <c:marker>
            <c:spPr>
              <a:solidFill>
                <a:schemeClr val="tx1"/>
              </a:solidFill>
              <a:ln>
                <a:solidFill>
                  <a:sysClr val="windowText" lastClr="000000"/>
                </a:solidFill>
              </a:ln>
            </c:spPr>
          </c:marker>
          <c:cat>
            <c:strRef>
              <c:f>'[数据分析（软件）.xlsx]Sheet1'!$K$7:$N$7</c:f>
              <c:strCache>
                <c:ptCount val="4"/>
                <c:pt idx="0">
                  <c:v>10个元组</c:v>
                </c:pt>
                <c:pt idx="1">
                  <c:v>20个元组</c:v>
                </c:pt>
                <c:pt idx="2">
                  <c:v>30个元组</c:v>
                </c:pt>
                <c:pt idx="3">
                  <c:v>40个元组</c:v>
                </c:pt>
              </c:strCache>
            </c:strRef>
          </c:cat>
          <c:val>
            <c:numRef>
              <c:f>'[数据分析（软件）.xlsx]Sheet1'!$K$9:$N$9</c:f>
              <c:numCache>
                <c:formatCode>General</c:formatCode>
                <c:ptCount val="4"/>
                <c:pt idx="0">
                  <c:v>46</c:v>
                </c:pt>
                <c:pt idx="1">
                  <c:v>60</c:v>
                </c:pt>
                <c:pt idx="2">
                  <c:v>3732</c:v>
                </c:pt>
                <c:pt idx="3">
                  <c:v>89563</c:v>
                </c:pt>
              </c:numCache>
            </c:numRef>
          </c:val>
        </c:ser>
        <c:ser>
          <c:idx val="2"/>
          <c:order val="1"/>
          <c:tx>
            <c:strRef>
              <c:f>'[数据分析（软件）.xlsx]Sheet1'!$J$10</c:f>
              <c:strCache>
                <c:ptCount val="1"/>
                <c:pt idx="0">
                  <c:v>未优化（毫秒）</c:v>
                </c:pt>
              </c:strCache>
            </c:strRef>
          </c:tx>
          <c:spPr>
            <a:ln>
              <a:solidFill>
                <a:sysClr val="windowText" lastClr="000000"/>
              </a:solidFill>
            </a:ln>
          </c:spPr>
          <c:marker>
            <c:spPr>
              <a:solidFill>
                <a:schemeClr val="tx1"/>
              </a:solidFill>
              <a:ln>
                <a:solidFill>
                  <a:sysClr val="windowText" lastClr="000000"/>
                </a:solidFill>
              </a:ln>
            </c:spPr>
          </c:marker>
          <c:val>
            <c:numRef>
              <c:f>'[数据分析（软件）.xlsx]Sheet1'!$K$10:$N$10</c:f>
              <c:numCache>
                <c:formatCode>General</c:formatCode>
                <c:ptCount val="4"/>
                <c:pt idx="0">
                  <c:v>60</c:v>
                </c:pt>
                <c:pt idx="1">
                  <c:v>346</c:v>
                </c:pt>
                <c:pt idx="2">
                  <c:v>13452</c:v>
                </c:pt>
                <c:pt idx="3">
                  <c:v>900000</c:v>
                </c:pt>
              </c:numCache>
            </c:numRef>
          </c:val>
        </c:ser>
        <c:marker val="1"/>
        <c:axId val="224647040"/>
        <c:axId val="261481216"/>
      </c:lineChart>
      <c:lineChart>
        <c:grouping val="standard"/>
        <c:ser>
          <c:idx val="0"/>
          <c:order val="2"/>
          <c:tx>
            <c:strRef>
              <c:f>'[数据分析（软件）.xlsx]Sheet1'!$J$8</c:f>
              <c:strCache>
                <c:ptCount val="1"/>
                <c:pt idx="0">
                  <c:v>参数K</c:v>
                </c:pt>
              </c:strCache>
            </c:strRef>
          </c:tx>
          <c:spPr>
            <a:ln>
              <a:solidFill>
                <a:sysClr val="windowText" lastClr="000000"/>
              </a:solidFill>
            </a:ln>
          </c:spPr>
          <c:marker>
            <c:spPr>
              <a:solidFill>
                <a:schemeClr val="tx1"/>
              </a:solidFill>
              <a:ln>
                <a:solidFill>
                  <a:sysClr val="windowText" lastClr="000000"/>
                </a:solidFill>
              </a:ln>
            </c:spPr>
          </c:marker>
          <c:cat>
            <c:strRef>
              <c:f>'[数据分析（软件）.xlsx]Sheet1'!$J$7:$N$7</c:f>
              <c:strCache>
                <c:ptCount val="5"/>
                <c:pt idx="0">
                  <c:v>元组个数</c:v>
                </c:pt>
                <c:pt idx="1">
                  <c:v>10个元组</c:v>
                </c:pt>
                <c:pt idx="2">
                  <c:v>20个元组</c:v>
                </c:pt>
                <c:pt idx="3">
                  <c:v>30个元组</c:v>
                </c:pt>
                <c:pt idx="4">
                  <c:v>40个元组</c:v>
                </c:pt>
              </c:strCache>
            </c:strRef>
          </c:cat>
          <c:val>
            <c:numRef>
              <c:f>'[数据分析（软件）.xlsx]Sheet1'!$K$8:$N$8</c:f>
              <c:numCache>
                <c:formatCode>General</c:formatCode>
                <c:ptCount val="4"/>
                <c:pt idx="0">
                  <c:v>5</c:v>
                </c:pt>
                <c:pt idx="1">
                  <c:v>10</c:v>
                </c:pt>
                <c:pt idx="2">
                  <c:v>15</c:v>
                </c:pt>
                <c:pt idx="3">
                  <c:v>20</c:v>
                </c:pt>
              </c:numCache>
            </c:numRef>
          </c:val>
        </c:ser>
        <c:marker val="1"/>
        <c:axId val="261767936"/>
        <c:axId val="261482752"/>
      </c:lineChart>
      <c:catAx>
        <c:axId val="224647040"/>
        <c:scaling>
          <c:orientation val="minMax"/>
        </c:scaling>
        <c:axPos val="b"/>
        <c:numFmt formatCode="General" sourceLinked="1"/>
        <c:majorTickMark val="none"/>
        <c:tickLblPos val="nextTo"/>
        <c:crossAx val="261481216"/>
        <c:crosses val="autoZero"/>
        <c:auto val="1"/>
        <c:lblAlgn val="ctr"/>
        <c:lblOffset val="100"/>
      </c:catAx>
      <c:valAx>
        <c:axId val="261481216"/>
        <c:scaling>
          <c:orientation val="minMax"/>
        </c:scaling>
        <c:axPos val="l"/>
        <c:majorGridlines/>
        <c:numFmt formatCode="General" sourceLinked="1"/>
        <c:majorTickMark val="none"/>
        <c:tickLblPos val="nextTo"/>
        <c:crossAx val="224647040"/>
        <c:crosses val="autoZero"/>
        <c:crossBetween val="between"/>
      </c:valAx>
      <c:valAx>
        <c:axId val="261482752"/>
        <c:scaling>
          <c:orientation val="minMax"/>
        </c:scaling>
        <c:axPos val="r"/>
        <c:numFmt formatCode="General" sourceLinked="1"/>
        <c:tickLblPos val="nextTo"/>
        <c:crossAx val="261767936"/>
        <c:crosses val="max"/>
        <c:crossBetween val="between"/>
      </c:valAx>
      <c:catAx>
        <c:axId val="261767936"/>
        <c:scaling>
          <c:orientation val="minMax"/>
        </c:scaling>
        <c:delete val="1"/>
        <c:axPos val="b"/>
        <c:numFmt formatCode="General" sourceLinked="1"/>
        <c:tickLblPos val="none"/>
        <c:crossAx val="261482752"/>
        <c:crosses val="autoZero"/>
        <c:auto val="1"/>
        <c:lblAlgn val="ctr"/>
        <c:lblOffset val="100"/>
      </c:catAx>
      <c:dTable>
        <c:showHorzBorder val="1"/>
        <c:showVertBorder val="1"/>
        <c:showOutline val="1"/>
        <c:showKeys val="1"/>
      </c:dTable>
    </c:plotArea>
  </c:chart>
  <c:spPr>
    <a:ln>
      <a:noFill/>
    </a:ln>
  </c:spPr>
  <c:txPr>
    <a:bodyPr/>
    <a:lstStyle/>
    <a:p>
      <a:pPr>
        <a:defRPr sz="16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lineChart>
        <c:grouping val="standard"/>
        <c:ser>
          <c:idx val="2"/>
          <c:order val="1"/>
          <c:tx>
            <c:strRef>
              <c:f>'[数据分析（软件）.xlsx]Sheet1'!$J$9</c:f>
              <c:strCache>
                <c:ptCount val="1"/>
                <c:pt idx="0">
                  <c:v>未优化（毫秒）</c:v>
                </c:pt>
              </c:strCache>
            </c:strRef>
          </c:tx>
          <c:spPr>
            <a:ln>
              <a:solidFill>
                <a:sysClr val="windowText" lastClr="000000"/>
              </a:solidFill>
            </a:ln>
          </c:spPr>
          <c:marker>
            <c:spPr>
              <a:solidFill>
                <a:schemeClr val="tx1"/>
              </a:solidFill>
              <a:ln>
                <a:solidFill>
                  <a:sysClr val="windowText" lastClr="000000"/>
                </a:solidFill>
              </a:ln>
            </c:spPr>
          </c:marker>
          <c:val>
            <c:numRef>
              <c:f>'[数据分析（软件）.xlsx]Sheet1'!$K$9:$N$9</c:f>
              <c:numCache>
                <c:formatCode>General</c:formatCode>
                <c:ptCount val="4"/>
                <c:pt idx="0">
                  <c:v>60</c:v>
                </c:pt>
                <c:pt idx="1">
                  <c:v>356</c:v>
                </c:pt>
                <c:pt idx="2">
                  <c:v>16752</c:v>
                </c:pt>
                <c:pt idx="3">
                  <c:v>900000</c:v>
                </c:pt>
              </c:numCache>
            </c:numRef>
          </c:val>
        </c:ser>
        <c:ser>
          <c:idx val="1"/>
          <c:order val="2"/>
          <c:tx>
            <c:strRef>
              <c:f>'[数据分析（软件）.xlsx]Sheet1'!$J$10</c:f>
              <c:strCache>
                <c:ptCount val="1"/>
                <c:pt idx="0">
                  <c:v>统治集优化（毫秒）</c:v>
                </c:pt>
              </c:strCache>
            </c:strRef>
          </c:tx>
          <c:spPr>
            <a:ln>
              <a:solidFill>
                <a:sysClr val="windowText" lastClr="000000"/>
              </a:solidFill>
            </a:ln>
          </c:spPr>
          <c:marker>
            <c:spPr>
              <a:solidFill>
                <a:schemeClr val="tx1"/>
              </a:solidFill>
              <a:ln>
                <a:solidFill>
                  <a:sysClr val="windowText" lastClr="000000"/>
                </a:solidFill>
              </a:ln>
            </c:spPr>
          </c:marker>
          <c:cat>
            <c:strRef>
              <c:f>'[数据分析（软件）.xlsx]Sheet1'!$K$7:$N$7</c:f>
              <c:strCache>
                <c:ptCount val="4"/>
                <c:pt idx="0">
                  <c:v>10个元组</c:v>
                </c:pt>
                <c:pt idx="1">
                  <c:v>20个元组</c:v>
                </c:pt>
                <c:pt idx="2">
                  <c:v>30个元组</c:v>
                </c:pt>
                <c:pt idx="3">
                  <c:v>40个元组</c:v>
                </c:pt>
              </c:strCache>
            </c:strRef>
          </c:cat>
          <c:val>
            <c:numRef>
              <c:f>'[数据分析（软件）.xlsx]Sheet1'!$K$10:$N$10</c:f>
              <c:numCache>
                <c:formatCode>General</c:formatCode>
                <c:ptCount val="4"/>
                <c:pt idx="0">
                  <c:v>46</c:v>
                </c:pt>
                <c:pt idx="1">
                  <c:v>82</c:v>
                </c:pt>
                <c:pt idx="2">
                  <c:v>4390</c:v>
                </c:pt>
                <c:pt idx="3">
                  <c:v>12563</c:v>
                </c:pt>
              </c:numCache>
            </c:numRef>
          </c:val>
        </c:ser>
        <c:ser>
          <c:idx val="4"/>
          <c:order val="4"/>
          <c:tx>
            <c:strRef>
              <c:f>'[数据分析（软件）.xlsx]Sheet1'!$J$12</c:f>
              <c:strCache>
                <c:ptCount val="1"/>
                <c:pt idx="0">
                  <c:v>元组压缩优化所用时间（毫秒）</c:v>
                </c:pt>
              </c:strCache>
            </c:strRef>
          </c:tx>
          <c:spPr>
            <a:ln>
              <a:solidFill>
                <a:sysClr val="windowText" lastClr="000000"/>
              </a:solidFill>
            </a:ln>
          </c:spPr>
          <c:marker>
            <c:spPr>
              <a:solidFill>
                <a:schemeClr val="tx1"/>
              </a:solidFill>
              <a:ln>
                <a:solidFill>
                  <a:sysClr val="windowText" lastClr="000000"/>
                </a:solidFill>
              </a:ln>
            </c:spPr>
          </c:marker>
          <c:val>
            <c:numRef>
              <c:f>'[数据分析（软件）.xlsx]Sheet1'!$K$12:$N$12</c:f>
              <c:numCache>
                <c:formatCode>General</c:formatCode>
                <c:ptCount val="4"/>
                <c:pt idx="0">
                  <c:v>56</c:v>
                </c:pt>
                <c:pt idx="1">
                  <c:v>124</c:v>
                </c:pt>
                <c:pt idx="2">
                  <c:v>234</c:v>
                </c:pt>
                <c:pt idx="3">
                  <c:v>342</c:v>
                </c:pt>
              </c:numCache>
            </c:numRef>
          </c:val>
        </c:ser>
        <c:marker val="1"/>
        <c:axId val="251186176"/>
        <c:axId val="251193984"/>
      </c:lineChart>
      <c:lineChart>
        <c:grouping val="standard"/>
        <c:ser>
          <c:idx val="0"/>
          <c:order val="0"/>
          <c:tx>
            <c:strRef>
              <c:f>'[数据分析（软件）.xlsx]Sheet1'!$J$8</c:f>
              <c:strCache>
                <c:ptCount val="1"/>
                <c:pt idx="0">
                  <c:v>参数K</c:v>
                </c:pt>
              </c:strCache>
            </c:strRef>
          </c:tx>
          <c:spPr>
            <a:ln>
              <a:solidFill>
                <a:sysClr val="windowText" lastClr="000000"/>
              </a:solidFill>
            </a:ln>
          </c:spPr>
          <c:marker>
            <c:spPr>
              <a:solidFill>
                <a:schemeClr val="tx1"/>
              </a:solidFill>
              <a:ln>
                <a:solidFill>
                  <a:sysClr val="windowText" lastClr="000000"/>
                </a:solidFill>
              </a:ln>
            </c:spPr>
          </c:marker>
          <c:cat>
            <c:strRef>
              <c:f>'[数据分析（软件）.xlsx]Sheet1'!$J$7:$N$7</c:f>
              <c:strCache>
                <c:ptCount val="5"/>
                <c:pt idx="1">
                  <c:v>10个元组</c:v>
                </c:pt>
                <c:pt idx="2">
                  <c:v>20个元组</c:v>
                </c:pt>
                <c:pt idx="3">
                  <c:v>30个元组</c:v>
                </c:pt>
                <c:pt idx="4">
                  <c:v>40个元组</c:v>
                </c:pt>
              </c:strCache>
            </c:strRef>
          </c:cat>
          <c:val>
            <c:numRef>
              <c:f>'[数据分析（软件）.xlsx]Sheet1'!$K$8:$N$8</c:f>
              <c:numCache>
                <c:formatCode>General</c:formatCode>
                <c:ptCount val="4"/>
                <c:pt idx="0">
                  <c:v>5</c:v>
                </c:pt>
                <c:pt idx="1">
                  <c:v>10</c:v>
                </c:pt>
                <c:pt idx="2">
                  <c:v>15</c:v>
                </c:pt>
                <c:pt idx="3">
                  <c:v>20</c:v>
                </c:pt>
              </c:numCache>
            </c:numRef>
          </c:val>
        </c:ser>
        <c:ser>
          <c:idx val="3"/>
          <c:order val="3"/>
          <c:tx>
            <c:strRef>
              <c:f>'[数据分析（软件）.xlsx]Sheet1'!$J$11</c:f>
              <c:strCache>
                <c:ptCount val="1"/>
                <c:pt idx="0">
                  <c:v>每个规则平均元组个数</c:v>
                </c:pt>
              </c:strCache>
            </c:strRef>
          </c:tx>
          <c:spPr>
            <a:ln>
              <a:solidFill>
                <a:sysClr val="windowText" lastClr="000000"/>
              </a:solidFill>
            </a:ln>
          </c:spPr>
          <c:marker>
            <c:spPr>
              <a:solidFill>
                <a:schemeClr val="tx1"/>
              </a:solidFill>
              <a:ln>
                <a:solidFill>
                  <a:sysClr val="windowText" lastClr="000000"/>
                </a:solidFill>
              </a:ln>
            </c:spPr>
          </c:marker>
          <c:val>
            <c:numRef>
              <c:f>'[数据分析（软件）.xlsx]Sheet1'!$K$11:$N$11</c:f>
              <c:numCache>
                <c:formatCode>General</c:formatCode>
                <c:ptCount val="4"/>
                <c:pt idx="0">
                  <c:v>2</c:v>
                </c:pt>
                <c:pt idx="1">
                  <c:v>4</c:v>
                </c:pt>
                <c:pt idx="2">
                  <c:v>7</c:v>
                </c:pt>
                <c:pt idx="3">
                  <c:v>10</c:v>
                </c:pt>
              </c:numCache>
            </c:numRef>
          </c:val>
        </c:ser>
        <c:marker val="1"/>
        <c:axId val="251246080"/>
        <c:axId val="251244544"/>
      </c:lineChart>
      <c:catAx>
        <c:axId val="251186176"/>
        <c:scaling>
          <c:orientation val="minMax"/>
        </c:scaling>
        <c:axPos val="b"/>
        <c:numFmt formatCode="General" sourceLinked="1"/>
        <c:majorTickMark val="none"/>
        <c:tickLblPos val="nextTo"/>
        <c:crossAx val="251193984"/>
        <c:crosses val="autoZero"/>
        <c:auto val="1"/>
        <c:lblAlgn val="ctr"/>
        <c:lblOffset val="100"/>
      </c:catAx>
      <c:valAx>
        <c:axId val="251193984"/>
        <c:scaling>
          <c:orientation val="minMax"/>
        </c:scaling>
        <c:axPos val="l"/>
        <c:majorGridlines/>
        <c:numFmt formatCode="General" sourceLinked="1"/>
        <c:majorTickMark val="none"/>
        <c:tickLblPos val="nextTo"/>
        <c:crossAx val="251186176"/>
        <c:crosses val="autoZero"/>
        <c:crossBetween val="between"/>
      </c:valAx>
      <c:valAx>
        <c:axId val="251244544"/>
        <c:scaling>
          <c:orientation val="minMax"/>
        </c:scaling>
        <c:axPos val="r"/>
        <c:numFmt formatCode="General" sourceLinked="1"/>
        <c:tickLblPos val="nextTo"/>
        <c:crossAx val="251246080"/>
        <c:crosses val="max"/>
        <c:crossBetween val="between"/>
      </c:valAx>
      <c:catAx>
        <c:axId val="251246080"/>
        <c:scaling>
          <c:orientation val="minMax"/>
        </c:scaling>
        <c:delete val="1"/>
        <c:axPos val="b"/>
        <c:numFmt formatCode="General" sourceLinked="1"/>
        <c:tickLblPos val="none"/>
        <c:crossAx val="251244544"/>
        <c:crosses val="autoZero"/>
        <c:auto val="1"/>
        <c:lblAlgn val="ctr"/>
        <c:lblOffset val="100"/>
      </c:catAx>
      <c:dTable>
        <c:showHorzBorder val="1"/>
        <c:showVertBorder val="1"/>
        <c:showOutline val="1"/>
        <c:showKeys val="1"/>
      </c:dTable>
    </c:plotArea>
  </c:chart>
  <c:spPr>
    <a:ln>
      <a:noFill/>
    </a:ln>
  </c:spPr>
  <c:txPr>
    <a:bodyPr/>
    <a:lstStyle/>
    <a:p>
      <a:pPr>
        <a:defRPr sz="1400"/>
      </a:pPr>
      <a:endParaRPr lang="zh-CN"/>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88C27B-6ACF-4AD7-9C76-96EE8FC7E13A}" type="datetimeFigureOut">
              <a:rPr lang="zh-CN" altLang="en-US" smtClean="0"/>
              <a:t>2010/6/10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D137A-C691-4EF7-B4A9-0A7257FCDDC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93D137A-C691-4EF7-B4A9-0A7257FCDDCA}"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5E9964-7A2C-4589-9B19-C10EFCCA1F38}" type="datetimeFigureOut">
              <a:rPr lang="zh-CN" altLang="en-US" smtClean="0"/>
              <a:t>2010/6/10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7146D-3CEC-4472-ACBB-6781BDCA36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E9964-7A2C-4589-9B19-C10EFCCA1F38}" type="datetimeFigureOut">
              <a:rPr lang="zh-CN" altLang="en-US" smtClean="0"/>
              <a:t>2010/6/10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7146D-3CEC-4472-ACBB-6781BDCA36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jpe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571744"/>
            <a:ext cx="9144000" cy="8572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副标题 2"/>
          <p:cNvSpPr>
            <a:spLocks noGrp="1"/>
          </p:cNvSpPr>
          <p:nvPr>
            <p:ph type="subTitle" idx="1"/>
          </p:nvPr>
        </p:nvSpPr>
        <p:spPr>
          <a:xfrm>
            <a:off x="1500166" y="4714884"/>
            <a:ext cx="6400800" cy="1752600"/>
          </a:xfrm>
        </p:spPr>
        <p:txBody>
          <a:bodyPr>
            <a:normAutofit/>
          </a:bodyPr>
          <a:lstStyle/>
          <a:p>
            <a:endParaRPr lang="en-US" altLang="zh-CN" sz="2400" dirty="0" smtClean="0">
              <a:solidFill>
                <a:schemeClr val="tx1"/>
              </a:solidFill>
            </a:endParaRPr>
          </a:p>
          <a:p>
            <a:r>
              <a:rPr lang="zh-CN" altLang="en-US" sz="2400" b="1" dirty="0" smtClean="0">
                <a:solidFill>
                  <a:schemeClr val="tx1"/>
                </a:solidFill>
                <a:latin typeface="华文新魏" pitchFamily="2" charset="-122"/>
                <a:ea typeface="华文新魏" pitchFamily="2" charset="-122"/>
              </a:rPr>
              <a:t>导师：杜卿</a:t>
            </a:r>
            <a:endParaRPr lang="en-US" altLang="zh-CN" sz="2400" b="1" dirty="0" smtClean="0">
              <a:solidFill>
                <a:schemeClr val="tx1"/>
              </a:solidFill>
              <a:latin typeface="华文新魏" pitchFamily="2" charset="-122"/>
              <a:ea typeface="华文新魏" pitchFamily="2" charset="-122"/>
            </a:endParaRPr>
          </a:p>
          <a:p>
            <a:r>
              <a:rPr lang="zh-CN" altLang="en-US" sz="2400" b="1" dirty="0">
                <a:solidFill>
                  <a:schemeClr val="tx1"/>
                </a:solidFill>
                <a:latin typeface="华文新魏" pitchFamily="2" charset="-122"/>
                <a:ea typeface="华文新魏" pitchFamily="2" charset="-122"/>
              </a:rPr>
              <a:t>答辩</a:t>
            </a:r>
            <a:r>
              <a:rPr lang="zh-CN" altLang="en-US" sz="2400" b="1" dirty="0" smtClean="0">
                <a:solidFill>
                  <a:schemeClr val="tx1"/>
                </a:solidFill>
                <a:latin typeface="华文新魏" pitchFamily="2" charset="-122"/>
                <a:ea typeface="华文新魏" pitchFamily="2" charset="-122"/>
              </a:rPr>
              <a:t>人：何宇翔</a:t>
            </a:r>
            <a:endParaRPr lang="zh-CN" altLang="en-US" sz="2400" b="1" dirty="0">
              <a:solidFill>
                <a:schemeClr val="tx1"/>
              </a:solidFill>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1905000" y="928670"/>
            <a:ext cx="5334000" cy="1199945"/>
          </a:xfrm>
          <a:prstGeom prst="rect">
            <a:avLst/>
          </a:prstGeom>
          <a:noFill/>
        </p:spPr>
      </p:pic>
      <p:sp>
        <p:nvSpPr>
          <p:cNvPr id="5" name="Rectangle 2"/>
          <p:cNvSpPr txBox="1">
            <a:spLocks noChangeArrowheads="1"/>
          </p:cNvSpPr>
          <p:nvPr/>
        </p:nvSpPr>
        <p:spPr>
          <a:xfrm>
            <a:off x="0" y="2743200"/>
            <a:ext cx="9144000" cy="1900246"/>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2010</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年本科毕业论文答辩</a:t>
            </a:r>
            <a:endParaRPr kumimoji="0" lang="en-US" altLang="zh-CN" sz="44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44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4400" b="1" i="0" u="none" strike="noStrike" kern="1200" cap="none" spc="0" normalizeH="0" baseline="0" noProof="0" dirty="0" smtClean="0">
              <a:ln>
                <a:noFill/>
              </a:ln>
              <a:solidFill>
                <a:schemeClr val="tx1"/>
              </a:solidFill>
              <a:effectLst/>
              <a:uLnTx/>
              <a:uFillTx/>
              <a:latin typeface="+mj-lt"/>
              <a:ea typeface="+mj-ea"/>
              <a:cs typeface="+mj-cs"/>
            </a:endParaRPr>
          </a:p>
          <a:p>
            <a:pPr lvl="0" algn="ctr">
              <a:spcBef>
                <a:spcPct val="0"/>
              </a:spcBef>
            </a:pPr>
            <a:r>
              <a:rPr lang="zh-CN" altLang="zh-CN" sz="4100" u="sng" dirty="0">
                <a:latin typeface="华文新魏" pitchFamily="2" charset="-122"/>
                <a:ea typeface="华文新魏" pitchFamily="2" charset="-122"/>
              </a:rPr>
              <a:t>基于不确定性数据的</a:t>
            </a:r>
            <a:r>
              <a:rPr lang="en-US" altLang="zh-CN" sz="4100" u="sng" dirty="0">
                <a:latin typeface="华文新魏" pitchFamily="2" charset="-122"/>
                <a:ea typeface="华文新魏" pitchFamily="2" charset="-122"/>
              </a:rPr>
              <a:t>Pt-k</a:t>
            </a:r>
            <a:r>
              <a:rPr lang="zh-CN" altLang="zh-CN" sz="4100" u="sng" dirty="0">
                <a:latin typeface="华文新魏" pitchFamily="2" charset="-122"/>
                <a:ea typeface="华文新魏" pitchFamily="2" charset="-122"/>
              </a:rPr>
              <a:t>查询算法的研究与实现</a:t>
            </a:r>
            <a:endParaRPr kumimoji="0" lang="zh-CN" altLang="en-US" sz="4100" b="1"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en-US" altLang="zh-CN" sz="5400" dirty="0" smtClean="0">
                <a:latin typeface="华文新魏" pitchFamily="2" charset="-122"/>
                <a:ea typeface="华文新魏" pitchFamily="2" charset="-122"/>
              </a:rPr>
              <a:t>PT-K</a:t>
            </a:r>
            <a:r>
              <a:rPr lang="zh-CN" altLang="en-US" sz="5400" dirty="0" smtClean="0">
                <a:latin typeface="华文新魏" pitchFamily="2" charset="-122"/>
                <a:ea typeface="华文新魏" pitchFamily="2" charset="-122"/>
              </a:rPr>
              <a:t>查询算法研究</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蓝鲸种群侦察的记录</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graphicFrame>
        <p:nvGraphicFramePr>
          <p:cNvPr id="6" name="表格 5"/>
          <p:cNvGraphicFramePr>
            <a:graphicFrameLocks noGrp="1"/>
          </p:cNvGraphicFramePr>
          <p:nvPr/>
        </p:nvGraphicFramePr>
        <p:xfrm>
          <a:off x="428598" y="1500171"/>
          <a:ext cx="8072490" cy="4714913"/>
        </p:xfrm>
        <a:graphic>
          <a:graphicData uri="http://schemas.openxmlformats.org/drawingml/2006/table">
            <a:tbl>
              <a:tblPr/>
              <a:tblGrid>
                <a:gridCol w="1345415"/>
                <a:gridCol w="1345415"/>
                <a:gridCol w="1345415"/>
                <a:gridCol w="1345415"/>
                <a:gridCol w="1345415"/>
                <a:gridCol w="1345415"/>
              </a:tblGrid>
              <a:tr h="673559">
                <a:tc>
                  <a:txBody>
                    <a:bodyPr/>
                    <a:lstStyle/>
                    <a:p>
                      <a:pPr algn="ctr">
                        <a:lnSpc>
                          <a:spcPts val="2000"/>
                        </a:lnSpc>
                        <a:spcAft>
                          <a:spcPts val="0"/>
                        </a:spcAft>
                      </a:pPr>
                      <a:r>
                        <a:rPr lang="en-US" sz="2400" kern="100" dirty="0" err="1">
                          <a:latin typeface="Times New Roman"/>
                          <a:ea typeface="宋体"/>
                        </a:rPr>
                        <a:t>RecordID</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地点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传感器编号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逗留时间（分）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置信度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印度洋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dirty="0">
                          <a:latin typeface="Times New Roman"/>
                          <a:ea typeface="宋体"/>
                        </a:rPr>
                        <a:t>9/2/06 2:14</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A101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25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北冰洋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6/12/09 4:07</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B206</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21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北冰洋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6/12/09 4:09</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B231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大西洋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3/13/06 22:31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E101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1.0</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南太平洋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12/12/06 20:32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S063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17</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0.8</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Record6</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南太平洋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12/13/06 22:28</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S732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dirty="0">
                          <a:latin typeface="Times New Roman"/>
                          <a:ea typeface="宋体"/>
                        </a:rPr>
                        <a:t>0.2</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6</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蓝鲸种群侦察的记录的可能世界</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graphicFrame>
        <p:nvGraphicFramePr>
          <p:cNvPr id="9" name="表格 8"/>
          <p:cNvGraphicFramePr>
            <a:graphicFrameLocks noGrp="1"/>
          </p:cNvGraphicFramePr>
          <p:nvPr/>
        </p:nvGraphicFramePr>
        <p:xfrm>
          <a:off x="285720" y="1357303"/>
          <a:ext cx="8572561" cy="4786340"/>
        </p:xfrm>
        <a:graphic>
          <a:graphicData uri="http://schemas.openxmlformats.org/drawingml/2006/table">
            <a:tbl>
              <a:tblPr/>
              <a:tblGrid>
                <a:gridCol w="4633029"/>
                <a:gridCol w="1969766"/>
                <a:gridCol w="1969766"/>
              </a:tblGrid>
              <a:tr h="368180">
                <a:tc>
                  <a:txBody>
                    <a:bodyPr/>
                    <a:lstStyle/>
                    <a:p>
                      <a:pPr algn="ctr">
                        <a:lnSpc>
                          <a:spcPts val="2000"/>
                        </a:lnSpc>
                        <a:spcAft>
                          <a:spcPts val="0"/>
                        </a:spcAft>
                      </a:pPr>
                      <a:r>
                        <a:rPr lang="zh-CN" sz="2000" kern="100" dirty="0">
                          <a:latin typeface="Times New Roman"/>
                          <a:ea typeface="宋体"/>
                        </a:rPr>
                        <a:t>可能世界</a:t>
                      </a: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000" kern="100">
                          <a:latin typeface="Times New Roman"/>
                          <a:ea typeface="宋体"/>
                        </a:rPr>
                        <a:t>概率</a:t>
                      </a: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Top-2 </a:t>
                      </a:r>
                      <a:r>
                        <a:rPr lang="zh-CN" sz="2000" kern="100">
                          <a:latin typeface="Times New Roman"/>
                          <a:ea typeface="宋体"/>
                        </a:rPr>
                        <a:t>逗留时间</a:t>
                      </a: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dirty="0">
                          <a:latin typeface="Times New Roman"/>
                          <a:ea typeface="宋体"/>
                        </a:rPr>
                        <a:t>W1= {Record1,Record2,Record4,Record5}</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0.096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 1,Record2</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dirty="0">
                          <a:latin typeface="Times New Roman"/>
                          <a:ea typeface="宋体"/>
                        </a:rPr>
                        <a:t>W2= {Record1,Record2,Record4,Record6}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0.024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Record1,Record2</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dirty="0">
                          <a:latin typeface="Times New Roman"/>
                          <a:ea typeface="宋体"/>
                        </a:rPr>
                        <a:t>W3= {Record1,Record3,Record4,Record5}</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0.12</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dirty="0">
                          <a:latin typeface="Times New Roman"/>
                          <a:ea typeface="宋体"/>
                        </a:rPr>
                        <a:t>W4= {Record1,Record3,Record4,Record6}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0.03</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Record1,Record3</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W5= {Record1,Record4,Record5}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0.024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W6= {Record1,Record4,Record6}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0.006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Record1,Record4</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W7= {Record2,Record4,Record5}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0.224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Record2,Record5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W8= {Record2,Record4,Record6}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0.056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Record2,Record4</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W9= {Record3,Record4,Record5}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0.28</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Record5,Record3</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W10= {Record3,Record4,Record6}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0.07</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Record3,Record4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W11 = {Record4,Record5}</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0.056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Record5,Record4</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8180">
                <a:tc>
                  <a:txBody>
                    <a:bodyPr/>
                    <a:lstStyle/>
                    <a:p>
                      <a:pPr algn="ctr">
                        <a:lnSpc>
                          <a:spcPts val="2000"/>
                        </a:lnSpc>
                        <a:spcAft>
                          <a:spcPts val="0"/>
                        </a:spcAft>
                      </a:pPr>
                      <a:r>
                        <a:rPr lang="en-US" sz="2000" kern="100">
                          <a:latin typeface="Times New Roman"/>
                          <a:ea typeface="宋体"/>
                        </a:rPr>
                        <a:t>W12 = {Record4,Record6}</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0.014</a:t>
                      </a:r>
                      <a:endParaRPr lang="zh-CN" sz="2000" kern="10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Record4,Record6</a:t>
                      </a:r>
                      <a:endParaRPr lang="zh-CN" sz="2000" kern="100" dirty="0">
                        <a:latin typeface="Times New Roman"/>
                        <a:ea typeface="宋体"/>
                      </a:endParaRPr>
                    </a:p>
                  </a:txBody>
                  <a:tcPr marL="49876" marR="49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7</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数据</a:t>
            </a:r>
            <a:r>
              <a:rPr lang="en-US" altLang="zh-CN" dirty="0" smtClean="0">
                <a:latin typeface="华文新魏" pitchFamily="2" charset="-122"/>
                <a:ea typeface="华文新魏" pitchFamily="2" charset="-122"/>
              </a:rPr>
              <a:t>TOP-2</a:t>
            </a:r>
            <a:r>
              <a:rPr lang="zh-CN" altLang="en-US" dirty="0" smtClean="0">
                <a:latin typeface="华文新魏" pitchFamily="2" charset="-122"/>
                <a:ea typeface="华文新魏" pitchFamily="2" charset="-122"/>
              </a:rPr>
              <a:t>的值的概率</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graphicFrame>
        <p:nvGraphicFramePr>
          <p:cNvPr id="6" name="表格 5"/>
          <p:cNvGraphicFramePr>
            <a:graphicFrameLocks noGrp="1"/>
          </p:cNvGraphicFramePr>
          <p:nvPr/>
        </p:nvGraphicFramePr>
        <p:xfrm>
          <a:off x="714348" y="1428736"/>
          <a:ext cx="8001056" cy="714380"/>
        </p:xfrm>
        <a:graphic>
          <a:graphicData uri="http://schemas.openxmlformats.org/drawingml/2006/table">
            <a:tbl>
              <a:tblPr/>
              <a:tblGrid>
                <a:gridCol w="1143008"/>
                <a:gridCol w="1143008"/>
                <a:gridCol w="1143008"/>
                <a:gridCol w="1143008"/>
                <a:gridCol w="1143008"/>
                <a:gridCol w="1143008"/>
                <a:gridCol w="1143008"/>
              </a:tblGrid>
              <a:tr h="357190">
                <a:tc>
                  <a:txBody>
                    <a:bodyPr/>
                    <a:lstStyle/>
                    <a:p>
                      <a:pPr algn="ctr">
                        <a:lnSpc>
                          <a:spcPts val="2000"/>
                        </a:lnSpc>
                        <a:spcAft>
                          <a:spcPts val="0"/>
                        </a:spcAft>
                      </a:pPr>
                      <a:r>
                        <a:rPr lang="en-US" sz="2000" kern="100">
                          <a:latin typeface="Times New Roman"/>
                          <a:ea typeface="宋体"/>
                        </a:rPr>
                        <a:t>RecordID</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Record1</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Record2</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Record3</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Record5</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Record6</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lnSpc>
                          <a:spcPts val="2000"/>
                        </a:lnSpc>
                        <a:spcAft>
                          <a:spcPts val="0"/>
                        </a:spcAft>
                      </a:pPr>
                      <a:r>
                        <a:rPr lang="zh-CN" sz="2000" kern="100">
                          <a:latin typeface="Times New Roman"/>
                          <a:ea typeface="宋体"/>
                        </a:rPr>
                        <a:t>概率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0.300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0.400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0.380</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0.202</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a:latin typeface="Times New Roman"/>
                          <a:ea typeface="宋体"/>
                        </a:rPr>
                        <a:t>0.704</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000" kern="100" dirty="0">
                          <a:latin typeface="Times New Roman"/>
                          <a:ea typeface="宋体"/>
                        </a:rPr>
                        <a:t>0.014</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714348" y="2357430"/>
            <a:ext cx="7858180" cy="3046988"/>
          </a:xfrm>
          <a:prstGeom prst="rect">
            <a:avLst/>
          </a:prstGeom>
          <a:noFill/>
        </p:spPr>
        <p:txBody>
          <a:bodyPr wrap="square" rtlCol="0">
            <a:spAutoFit/>
          </a:bodyPr>
          <a:lstStyle/>
          <a:p>
            <a:pPr>
              <a:buFont typeface="Arial" pitchFamily="34" charset="0"/>
              <a:buChar char="•"/>
            </a:pPr>
            <a:r>
              <a:rPr lang="zh-CN" altLang="zh-CN" sz="3200" dirty="0"/>
              <a:t>将</a:t>
            </a:r>
            <a:r>
              <a:rPr lang="en-US" altLang="zh-CN" sz="3200" dirty="0"/>
              <a:t>p=0.35</a:t>
            </a:r>
            <a:r>
              <a:rPr lang="zh-CN" altLang="zh-CN" sz="3200" dirty="0" smtClean="0"/>
              <a:t>，</a:t>
            </a:r>
            <a:r>
              <a:rPr lang="en-US" altLang="zh-CN" sz="3200" dirty="0" smtClean="0"/>
              <a:t>Pt-k</a:t>
            </a:r>
            <a:r>
              <a:rPr lang="zh-CN" altLang="zh-CN" sz="3200" dirty="0" smtClean="0"/>
              <a:t>查询</a:t>
            </a:r>
            <a:r>
              <a:rPr lang="zh-CN" altLang="en-US" sz="3200" dirty="0" smtClean="0"/>
              <a:t>则返回</a:t>
            </a:r>
            <a:r>
              <a:rPr lang="en-US" altLang="zh-CN" sz="3200" dirty="0" smtClean="0"/>
              <a:t>{</a:t>
            </a:r>
            <a:r>
              <a:rPr lang="en-US" altLang="zh-CN" sz="3200" dirty="0"/>
              <a:t>Record2</a:t>
            </a:r>
            <a:r>
              <a:rPr lang="zh-CN" altLang="zh-CN" sz="3200" dirty="0" smtClean="0"/>
              <a:t>，</a:t>
            </a:r>
            <a:r>
              <a:rPr lang="en-US" altLang="zh-CN" sz="3200" dirty="0" smtClean="0"/>
              <a:t>					Record3</a:t>
            </a:r>
            <a:r>
              <a:rPr lang="zh-CN" altLang="zh-CN" sz="3200" dirty="0"/>
              <a:t>，</a:t>
            </a:r>
            <a:r>
              <a:rPr lang="en-US" altLang="zh-CN" sz="3200" dirty="0" smtClean="0"/>
              <a:t>Record5}</a:t>
            </a:r>
          </a:p>
          <a:p>
            <a:pPr>
              <a:buFont typeface="Arial" pitchFamily="34" charset="0"/>
              <a:buChar char="•"/>
            </a:pPr>
            <a:endParaRPr lang="en-US" altLang="zh-CN" sz="3200" dirty="0" smtClean="0"/>
          </a:p>
          <a:p>
            <a:pPr>
              <a:buFont typeface="Arial" pitchFamily="34" charset="0"/>
              <a:buChar char="•"/>
            </a:pPr>
            <a:r>
              <a:rPr lang="en-US" altLang="zh-CN" sz="3200" dirty="0" smtClean="0"/>
              <a:t>U-</a:t>
            </a:r>
            <a:r>
              <a:rPr lang="en-US" altLang="zh-CN" sz="3200" dirty="0" err="1" smtClean="0"/>
              <a:t>Topk</a:t>
            </a:r>
            <a:r>
              <a:rPr lang="zh-CN" altLang="zh-CN" sz="3200" dirty="0"/>
              <a:t>查询的话则返回</a:t>
            </a:r>
            <a:r>
              <a:rPr lang="en-US" altLang="zh-CN" sz="3200" dirty="0"/>
              <a:t>&lt;Record5</a:t>
            </a:r>
            <a:r>
              <a:rPr lang="zh-CN" altLang="zh-CN" sz="3200" dirty="0"/>
              <a:t>，</a:t>
            </a:r>
            <a:r>
              <a:rPr lang="en-US" altLang="zh-CN" sz="3200" dirty="0"/>
              <a:t>Record3</a:t>
            </a:r>
            <a:r>
              <a:rPr lang="en-US" altLang="zh-CN" sz="3200" dirty="0" smtClean="0"/>
              <a:t>&gt;</a:t>
            </a:r>
          </a:p>
          <a:p>
            <a:pPr>
              <a:buFont typeface="Arial" pitchFamily="34" charset="0"/>
              <a:buChar char="•"/>
            </a:pPr>
            <a:endParaRPr lang="en-US" altLang="zh-CN" sz="3200" dirty="0" smtClean="0"/>
          </a:p>
          <a:p>
            <a:pPr>
              <a:buFont typeface="Arial" pitchFamily="34" charset="0"/>
              <a:buChar char="•"/>
            </a:pPr>
            <a:r>
              <a:rPr lang="en-US" altLang="zh-CN" sz="3200" dirty="0"/>
              <a:t>U-</a:t>
            </a:r>
            <a:r>
              <a:rPr lang="en-US" altLang="zh-CN" sz="3200" dirty="0" err="1"/>
              <a:t>kRanks</a:t>
            </a:r>
            <a:r>
              <a:rPr lang="zh-CN" altLang="zh-CN" sz="3200" dirty="0"/>
              <a:t>查询则返回</a:t>
            </a:r>
            <a:r>
              <a:rPr lang="en-US" altLang="zh-CN" sz="3200" dirty="0"/>
              <a:t>&lt;Record5</a:t>
            </a:r>
            <a:r>
              <a:rPr lang="zh-CN" altLang="zh-CN" sz="3200" dirty="0"/>
              <a:t>，</a:t>
            </a:r>
            <a:r>
              <a:rPr lang="en-US" altLang="zh-CN" sz="3200" dirty="0"/>
              <a:t>Record5&gt;</a:t>
            </a:r>
            <a:endParaRPr lang="zh-CN" altLang="en-US" sz="3200" dirty="0"/>
          </a:p>
        </p:txBody>
      </p:sp>
      <p:grpSp>
        <p:nvGrpSpPr>
          <p:cNvPr id="11" name="组合 10"/>
          <p:cNvGrpSpPr/>
          <p:nvPr/>
        </p:nvGrpSpPr>
        <p:grpSpPr>
          <a:xfrm>
            <a:off x="0" y="0"/>
            <a:ext cx="5000628" cy="6858000"/>
            <a:chOff x="0" y="0"/>
            <a:chExt cx="5000628" cy="6858000"/>
          </a:xfrm>
        </p:grpSpPr>
        <p:sp>
          <p:nvSpPr>
            <p:cNvPr id="12" name="矩形 11"/>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3" name="矩形 12"/>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5" name="页脚占位符 14"/>
          <p:cNvSpPr>
            <a:spLocks noGrp="1"/>
          </p:cNvSpPr>
          <p:nvPr>
            <p:ph type="ftr" sz="quarter" idx="11"/>
          </p:nvPr>
        </p:nvSpPr>
        <p:spPr/>
        <p:txBody>
          <a:bodyPr/>
          <a:lstStyle/>
          <a:p>
            <a:r>
              <a:rPr lang="en-US" altLang="zh-CN" smtClean="0"/>
              <a:t>8</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术语定义</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sp>
        <p:nvSpPr>
          <p:cNvPr id="6" name="TextBox 5"/>
          <p:cNvSpPr txBox="1"/>
          <p:nvPr/>
        </p:nvSpPr>
        <p:spPr>
          <a:xfrm>
            <a:off x="785786" y="1571612"/>
            <a:ext cx="7786742" cy="3785652"/>
          </a:xfrm>
          <a:prstGeom prst="rect">
            <a:avLst/>
          </a:prstGeom>
          <a:noFill/>
        </p:spPr>
        <p:txBody>
          <a:bodyPr wrap="square" rtlCol="0">
            <a:spAutoFit/>
          </a:bodyPr>
          <a:lstStyle/>
          <a:p>
            <a:r>
              <a:rPr lang="en-US" altLang="zh-CN" sz="2000" dirty="0" smtClean="0"/>
              <a:t>t	</a:t>
            </a:r>
            <a:r>
              <a:rPr lang="zh-CN" altLang="zh-CN" sz="2000" dirty="0" smtClean="0"/>
              <a:t>元组</a:t>
            </a:r>
            <a:r>
              <a:rPr lang="zh-CN" altLang="zh-CN" sz="2000" dirty="0"/>
              <a:t>，包含一个数据值和一个概率值</a:t>
            </a:r>
          </a:p>
          <a:p>
            <a:r>
              <a:rPr lang="en-US" altLang="zh-CN" sz="2000" dirty="0" smtClean="0"/>
              <a:t>T	</a:t>
            </a:r>
            <a:r>
              <a:rPr lang="zh-CN" altLang="zh-CN" sz="2000" dirty="0" smtClean="0"/>
              <a:t>包含</a:t>
            </a:r>
            <a:r>
              <a:rPr lang="zh-CN" altLang="zh-CN" sz="2000" dirty="0"/>
              <a:t>一系列的元组，这些元组的出现概率</a:t>
            </a:r>
            <a:r>
              <a:rPr lang="en-US" altLang="zh-CN" sz="2000" dirty="0"/>
              <a:t>Pr(t)&gt;0</a:t>
            </a:r>
            <a:endParaRPr lang="zh-CN" altLang="zh-CN" sz="2000" dirty="0"/>
          </a:p>
          <a:p>
            <a:r>
              <a:rPr lang="en-US" altLang="zh-CN" sz="2000" dirty="0" smtClean="0"/>
              <a:t>R	</a:t>
            </a:r>
            <a:r>
              <a:rPr lang="zh-CN" altLang="zh-CN" sz="2000" dirty="0" smtClean="0"/>
              <a:t>生成</a:t>
            </a:r>
            <a:r>
              <a:rPr lang="zh-CN" altLang="zh-CN" sz="2000" dirty="0"/>
              <a:t>规则明确了一系列的互斥元组，这些元组的概率</a:t>
            </a:r>
            <a:r>
              <a:rPr lang="zh-CN" altLang="zh-CN" sz="2000" dirty="0" smtClean="0"/>
              <a:t>加起来</a:t>
            </a:r>
            <a:r>
              <a:rPr lang="en-US" altLang="zh-CN" sz="2000" dirty="0" smtClean="0"/>
              <a:t>	</a:t>
            </a:r>
            <a:r>
              <a:rPr lang="zh-CN" altLang="zh-CN" sz="2000" dirty="0" smtClean="0"/>
              <a:t>小于</a:t>
            </a:r>
            <a:r>
              <a:rPr lang="zh-CN" altLang="zh-CN" sz="2000" dirty="0"/>
              <a:t>等于</a:t>
            </a:r>
            <a:r>
              <a:rPr lang="en-US" altLang="zh-CN" sz="2000" dirty="0"/>
              <a:t>1</a:t>
            </a:r>
            <a:r>
              <a:rPr lang="zh-CN" altLang="zh-CN" sz="2000" dirty="0"/>
              <a:t>，并且在一个可能世界实例，每个生成规则</a:t>
            </a:r>
            <a:r>
              <a:rPr lang="zh-CN" altLang="zh-CN" sz="2000" dirty="0" smtClean="0"/>
              <a:t>最多</a:t>
            </a:r>
            <a:r>
              <a:rPr lang="en-US" altLang="zh-CN" sz="2000" dirty="0" smtClean="0"/>
              <a:t>	</a:t>
            </a:r>
            <a:r>
              <a:rPr lang="zh-CN" altLang="zh-CN" sz="2000" dirty="0" smtClean="0"/>
              <a:t>只能</a:t>
            </a:r>
            <a:r>
              <a:rPr lang="zh-CN" altLang="zh-CN" sz="2000" dirty="0"/>
              <a:t>出现一个元组</a:t>
            </a:r>
          </a:p>
          <a:p>
            <a:r>
              <a:rPr lang="en-US" altLang="zh-CN" sz="2000" dirty="0" err="1" smtClean="0"/>
              <a:t>Rt</a:t>
            </a:r>
            <a:r>
              <a:rPr lang="en-US" altLang="zh-CN" sz="2000" dirty="0" smtClean="0"/>
              <a:t>            </a:t>
            </a:r>
            <a:r>
              <a:rPr lang="zh-CN" altLang="zh-CN" sz="2000" dirty="0"/>
              <a:t>有且只有一个元组的生成规则的集合</a:t>
            </a:r>
          </a:p>
          <a:p>
            <a:r>
              <a:rPr lang="en-US" altLang="zh-CN" sz="2000" dirty="0" smtClean="0"/>
              <a:t>W             </a:t>
            </a:r>
            <a:r>
              <a:rPr lang="zh-CN" altLang="zh-CN" sz="2000" dirty="0" smtClean="0"/>
              <a:t>一</a:t>
            </a:r>
            <a:r>
              <a:rPr lang="zh-CN" altLang="zh-CN" sz="2000" dirty="0"/>
              <a:t>个可能世界，在该世界中，所有生成规则最多只出现</a:t>
            </a:r>
            <a:r>
              <a:rPr lang="zh-CN" altLang="zh-CN" sz="2000" dirty="0" smtClean="0"/>
              <a:t>一</a:t>
            </a:r>
            <a:r>
              <a:rPr lang="en-US" altLang="zh-CN" sz="2000" dirty="0" smtClean="0"/>
              <a:t>	</a:t>
            </a:r>
            <a:r>
              <a:rPr lang="zh-CN" altLang="zh-CN" sz="2000" dirty="0" smtClean="0"/>
              <a:t>个</a:t>
            </a:r>
            <a:r>
              <a:rPr lang="zh-CN" altLang="zh-CN" sz="2000" dirty="0"/>
              <a:t>元组</a:t>
            </a:r>
          </a:p>
          <a:p>
            <a:r>
              <a:rPr lang="en-US" altLang="zh-CN" sz="2000" dirty="0" smtClean="0"/>
              <a:t>w	</a:t>
            </a:r>
            <a:r>
              <a:rPr lang="zh-CN" altLang="zh-CN" sz="2000" dirty="0" smtClean="0"/>
              <a:t>所有</a:t>
            </a:r>
            <a:r>
              <a:rPr lang="zh-CN" altLang="zh-CN" sz="2000" dirty="0"/>
              <a:t>可能世界的集合</a:t>
            </a:r>
          </a:p>
          <a:p>
            <a:r>
              <a:rPr lang="en-US" altLang="zh-CN" sz="2000" dirty="0" err="1" smtClean="0"/>
              <a:t>St</a:t>
            </a:r>
            <a:r>
              <a:rPr lang="en-US" altLang="zh-CN" sz="2000" baseline="-25000" dirty="0" err="1" smtClean="0"/>
              <a:t>i</a:t>
            </a:r>
            <a:r>
              <a:rPr lang="en-US" altLang="zh-CN" sz="2000" baseline="-25000" dirty="0" smtClean="0"/>
              <a:t>        </a:t>
            </a:r>
            <a:r>
              <a:rPr lang="en-US" altLang="zh-CN" sz="2000" dirty="0" smtClean="0"/>
              <a:t>       </a:t>
            </a:r>
            <a:r>
              <a:rPr lang="zh-CN" altLang="zh-CN" sz="2000" dirty="0" smtClean="0"/>
              <a:t>统治</a:t>
            </a:r>
            <a:r>
              <a:rPr lang="zh-CN" altLang="zh-CN" sz="2000" dirty="0"/>
              <a:t>集，排在</a:t>
            </a:r>
            <a:r>
              <a:rPr lang="en-US" altLang="zh-CN" sz="2000" dirty="0"/>
              <a:t>t</a:t>
            </a:r>
            <a:r>
              <a:rPr lang="zh-CN" altLang="zh-CN" sz="2000" dirty="0"/>
              <a:t>前面的元组的</a:t>
            </a:r>
            <a:r>
              <a:rPr lang="zh-CN" altLang="zh-CN" sz="2000" dirty="0" smtClean="0"/>
              <a:t>集合</a:t>
            </a:r>
            <a:endParaRPr lang="en-US" altLang="zh-CN" sz="2000" dirty="0" smtClean="0"/>
          </a:p>
          <a:p>
            <a:r>
              <a:rPr lang="en-US" altLang="zh-CN" sz="2000" dirty="0" smtClean="0"/>
              <a:t>                </a:t>
            </a:r>
            <a:r>
              <a:rPr lang="en-US" altLang="zh-CN" sz="2000" dirty="0" err="1" smtClean="0"/>
              <a:t>元组偏序</a:t>
            </a:r>
            <a:r>
              <a:rPr lang="en-US" altLang="zh-CN" sz="2000" dirty="0" err="1"/>
              <a:t>，说明经过排序函数f后，元组t’在元组t</a:t>
            </a:r>
            <a:r>
              <a:rPr lang="en-US" altLang="zh-CN" sz="2000" dirty="0" err="1" smtClean="0"/>
              <a:t>前面</a:t>
            </a:r>
            <a:endParaRPr lang="zh-CN" altLang="zh-CN" sz="2000" dirty="0"/>
          </a:p>
          <a:p>
            <a:endParaRPr lang="zh-CN" altLang="en-US" sz="2000" dirty="0"/>
          </a:p>
        </p:txBody>
      </p:sp>
      <p:graphicFrame>
        <p:nvGraphicFramePr>
          <p:cNvPr id="28675" name="Object 3"/>
          <p:cNvGraphicFramePr>
            <a:graphicFrameLocks noChangeAspect="1"/>
          </p:cNvGraphicFramePr>
          <p:nvPr/>
        </p:nvGraphicFramePr>
        <p:xfrm>
          <a:off x="857224" y="4643446"/>
          <a:ext cx="833443" cy="406402"/>
        </p:xfrm>
        <a:graphic>
          <a:graphicData uri="http://schemas.openxmlformats.org/presentationml/2006/ole">
            <p:oleObj spid="_x0000_s28675" name="Equation" r:id="rId4" imgW="380880" imgH="241200" progId="Equation.3">
              <p:embed/>
            </p:oleObj>
          </a:graphicData>
        </a:graphic>
      </p:graphicFrame>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9</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en-US" altLang="zh-CN" dirty="0" smtClean="0">
                <a:latin typeface="华文新魏" pitchFamily="2" charset="-122"/>
                <a:ea typeface="华文新魏" pitchFamily="2" charset="-122"/>
              </a:rPr>
              <a:t>PT-K</a:t>
            </a:r>
            <a:r>
              <a:rPr lang="zh-CN" altLang="en-US" dirty="0" smtClean="0">
                <a:latin typeface="华文新魏" pitchFamily="2" charset="-122"/>
                <a:ea typeface="华文新魏" pitchFamily="2" charset="-122"/>
              </a:rPr>
              <a:t>查询</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graphicFrame>
        <p:nvGraphicFramePr>
          <p:cNvPr id="27650" name="Object 2"/>
          <p:cNvGraphicFramePr>
            <a:graphicFrameLocks noChangeAspect="1"/>
          </p:cNvGraphicFramePr>
          <p:nvPr/>
        </p:nvGraphicFramePr>
        <p:xfrm>
          <a:off x="785786" y="1571612"/>
          <a:ext cx="4822065" cy="642942"/>
        </p:xfrm>
        <a:graphic>
          <a:graphicData uri="http://schemas.openxmlformats.org/presentationml/2006/ole">
            <p:oleObj spid="_x0000_s27650" name="Equation" r:id="rId4" imgW="2666880" imgH="355320" progId="Equation.3">
              <p:embed/>
            </p:oleObj>
          </a:graphicData>
        </a:graphic>
      </p:graphicFrame>
      <p:graphicFrame>
        <p:nvGraphicFramePr>
          <p:cNvPr id="27651" name="Object 3"/>
          <p:cNvGraphicFramePr>
            <a:graphicFrameLocks noChangeAspect="1"/>
          </p:cNvGraphicFramePr>
          <p:nvPr/>
        </p:nvGraphicFramePr>
        <p:xfrm>
          <a:off x="785787" y="2428869"/>
          <a:ext cx="2857519" cy="739557"/>
        </p:xfrm>
        <a:graphic>
          <a:graphicData uri="http://schemas.openxmlformats.org/presentationml/2006/ole">
            <p:oleObj spid="_x0000_s27651" name="Equation" r:id="rId5" imgW="1422360" imgH="368280" progId="Equation.3">
              <p:embed/>
            </p:oleObj>
          </a:graphicData>
        </a:graphic>
      </p:graphicFrame>
      <p:sp>
        <p:nvSpPr>
          <p:cNvPr id="9" name="TextBox 8"/>
          <p:cNvSpPr txBox="1"/>
          <p:nvPr/>
        </p:nvSpPr>
        <p:spPr>
          <a:xfrm>
            <a:off x="642910" y="3071810"/>
            <a:ext cx="8286808" cy="2585323"/>
          </a:xfrm>
          <a:prstGeom prst="rect">
            <a:avLst/>
          </a:prstGeom>
          <a:noFill/>
        </p:spPr>
        <p:txBody>
          <a:bodyPr wrap="square" rtlCol="0">
            <a:spAutoFit/>
          </a:bodyPr>
          <a:lstStyle/>
          <a:p>
            <a:r>
              <a:rPr lang="zh-CN" altLang="zh-CN" b="1" dirty="0"/>
              <a:t>定理</a:t>
            </a:r>
            <a:r>
              <a:rPr lang="en-US" altLang="zh-CN" b="1" dirty="0"/>
              <a:t> </a:t>
            </a:r>
            <a:r>
              <a:rPr lang="en-US" altLang="zh-CN" b="1" dirty="0" smtClean="0"/>
              <a:t>1</a:t>
            </a:r>
            <a:r>
              <a:rPr lang="zh-CN" altLang="zh-CN" dirty="0"/>
              <a:t>统治集属性</a:t>
            </a:r>
            <a:r>
              <a:rPr lang="en-US" altLang="zh-CN" dirty="0"/>
              <a:t>(The dominant set property)</a:t>
            </a:r>
            <a:r>
              <a:rPr lang="zh-CN" altLang="zh-CN" dirty="0"/>
              <a:t>：对于一个元组</a:t>
            </a:r>
            <a:r>
              <a:rPr lang="en-US" altLang="zh-CN" dirty="0" err="1"/>
              <a:t>t∈T</a:t>
            </a:r>
            <a:r>
              <a:rPr lang="zh-CN" altLang="zh-CN" dirty="0" smtClean="0"/>
              <a:t>，</a:t>
            </a:r>
            <a:endParaRPr lang="en-US" altLang="zh-CN" dirty="0" smtClean="0"/>
          </a:p>
          <a:p>
            <a:r>
              <a:rPr lang="zh-CN" altLang="zh-CN" b="1" dirty="0"/>
              <a:t>定理</a:t>
            </a:r>
            <a:r>
              <a:rPr lang="en-US" altLang="zh-CN" b="1" dirty="0"/>
              <a:t>2</a:t>
            </a:r>
            <a:r>
              <a:rPr lang="zh-CN" altLang="zh-CN" dirty="0"/>
              <a:t>：对于</a:t>
            </a:r>
            <a:r>
              <a:rPr lang="en-US" altLang="zh-CN" dirty="0"/>
              <a:t> </a:t>
            </a:r>
            <a:r>
              <a:rPr lang="zh-CN" altLang="zh-CN" dirty="0"/>
              <a:t>，有：</a:t>
            </a:r>
          </a:p>
          <a:p>
            <a:pPr lvl="0"/>
            <a:r>
              <a:rPr lang="zh-CN" altLang="zh-CN" dirty="0"/>
              <a:t>元组</a:t>
            </a:r>
            <a:r>
              <a:rPr lang="en-US" altLang="zh-CN" dirty="0" err="1"/>
              <a:t>t</a:t>
            </a:r>
            <a:r>
              <a:rPr lang="en-US" altLang="zh-CN" baseline="-25000" dirty="0" err="1"/>
              <a:t>i</a:t>
            </a:r>
            <a:r>
              <a:rPr lang="zh-CN" altLang="zh-CN" dirty="0"/>
              <a:t>的统治集</a:t>
            </a:r>
            <a:r>
              <a:rPr lang="en-US" altLang="zh-CN" dirty="0" err="1"/>
              <a:t>St</a:t>
            </a:r>
            <a:r>
              <a:rPr lang="en-US" altLang="zh-CN" baseline="-25000" dirty="0" err="1"/>
              <a:t>i</a:t>
            </a:r>
            <a:r>
              <a:rPr lang="zh-CN" altLang="zh-CN" dirty="0"/>
              <a:t>出现</a:t>
            </a:r>
            <a:r>
              <a:rPr lang="en-US" altLang="zh-CN" dirty="0"/>
              <a:t>0</a:t>
            </a:r>
            <a:r>
              <a:rPr lang="zh-CN" altLang="zh-CN" dirty="0"/>
              <a:t>个元组的概率为</a:t>
            </a:r>
            <a:r>
              <a:rPr lang="en-US" altLang="zh-CN" dirty="0"/>
              <a:t>t</a:t>
            </a:r>
            <a:r>
              <a:rPr lang="en-US" altLang="zh-CN" baseline="-25000" dirty="0"/>
              <a:t>i-1</a:t>
            </a:r>
            <a:r>
              <a:rPr lang="zh-CN" altLang="zh-CN" dirty="0"/>
              <a:t>不出现的概率与</a:t>
            </a:r>
            <a:r>
              <a:rPr lang="en-US" altLang="zh-CN" dirty="0"/>
              <a:t>t</a:t>
            </a:r>
            <a:r>
              <a:rPr lang="en-US" altLang="zh-CN" baseline="-25000" dirty="0"/>
              <a:t>i-1</a:t>
            </a:r>
            <a:r>
              <a:rPr lang="zh-CN" altLang="zh-CN" dirty="0"/>
              <a:t>的统治集出现</a:t>
            </a:r>
            <a:r>
              <a:rPr lang="en-US" altLang="zh-CN" dirty="0"/>
              <a:t>0</a:t>
            </a:r>
            <a:r>
              <a:rPr lang="zh-CN" altLang="zh-CN" dirty="0"/>
              <a:t>个元组的概率的乘积，公式为：</a:t>
            </a:r>
          </a:p>
          <a:p>
            <a:r>
              <a:rPr lang="en-US" altLang="zh-CN" dirty="0"/>
              <a:t>	</a:t>
            </a:r>
            <a:endParaRPr lang="zh-CN" altLang="zh-CN" dirty="0"/>
          </a:p>
          <a:p>
            <a:pPr lvl="0"/>
            <a:r>
              <a:rPr lang="zh-CN" altLang="zh-CN" dirty="0"/>
              <a:t>元组</a:t>
            </a:r>
            <a:r>
              <a:rPr lang="en-US" altLang="zh-CN" dirty="0" err="1"/>
              <a:t>t</a:t>
            </a:r>
            <a:r>
              <a:rPr lang="en-US" altLang="zh-CN" baseline="-25000" dirty="0" err="1"/>
              <a:t>i</a:t>
            </a:r>
            <a:r>
              <a:rPr lang="zh-CN" altLang="zh-CN" dirty="0"/>
              <a:t>的统治集</a:t>
            </a:r>
            <a:r>
              <a:rPr lang="en-US" altLang="zh-CN" dirty="0" err="1"/>
              <a:t>S</a:t>
            </a:r>
            <a:r>
              <a:rPr lang="en-US" altLang="zh-CN" baseline="-25000" dirty="0" err="1"/>
              <a:t>ti</a:t>
            </a:r>
            <a:r>
              <a:rPr lang="zh-CN" altLang="zh-CN" dirty="0"/>
              <a:t>出现</a:t>
            </a:r>
            <a:r>
              <a:rPr lang="en-US" altLang="zh-CN" dirty="0"/>
              <a:t>j</a:t>
            </a:r>
            <a:r>
              <a:rPr lang="zh-CN" altLang="zh-CN" dirty="0"/>
              <a:t>个元组的概率为</a:t>
            </a:r>
            <a:r>
              <a:rPr lang="en-US" altLang="zh-CN" dirty="0"/>
              <a:t>t</a:t>
            </a:r>
            <a:r>
              <a:rPr lang="en-US" altLang="zh-CN" baseline="-25000" dirty="0"/>
              <a:t>i-1</a:t>
            </a:r>
            <a:r>
              <a:rPr lang="zh-CN" altLang="zh-CN" dirty="0"/>
              <a:t>出现的概率与</a:t>
            </a:r>
            <a:r>
              <a:rPr lang="en-US" altLang="zh-CN" dirty="0"/>
              <a:t>t</a:t>
            </a:r>
            <a:r>
              <a:rPr lang="en-US" altLang="zh-CN" baseline="-25000" dirty="0"/>
              <a:t>i-1</a:t>
            </a:r>
            <a:r>
              <a:rPr lang="zh-CN" altLang="zh-CN" dirty="0"/>
              <a:t>的统治集出现</a:t>
            </a:r>
            <a:r>
              <a:rPr lang="en-US" altLang="zh-CN" dirty="0"/>
              <a:t>j-1</a:t>
            </a:r>
            <a:r>
              <a:rPr lang="zh-CN" altLang="zh-CN" dirty="0"/>
              <a:t>个元组的概率的乘积与</a:t>
            </a:r>
            <a:r>
              <a:rPr lang="en-US" altLang="zh-CN" dirty="0"/>
              <a:t>t</a:t>
            </a:r>
            <a:r>
              <a:rPr lang="en-US" altLang="zh-CN" baseline="-25000" dirty="0"/>
              <a:t>i-1</a:t>
            </a:r>
            <a:r>
              <a:rPr lang="zh-CN" altLang="zh-CN" baseline="-25000" dirty="0"/>
              <a:t>不</a:t>
            </a:r>
            <a:r>
              <a:rPr lang="zh-CN" altLang="zh-CN" dirty="0"/>
              <a:t>出现的概率与</a:t>
            </a:r>
            <a:r>
              <a:rPr lang="en-US" altLang="zh-CN" dirty="0"/>
              <a:t>t</a:t>
            </a:r>
            <a:r>
              <a:rPr lang="en-US" altLang="zh-CN" baseline="-25000" dirty="0"/>
              <a:t>i-1</a:t>
            </a:r>
            <a:r>
              <a:rPr lang="zh-CN" altLang="zh-CN" dirty="0"/>
              <a:t>的统治集出现</a:t>
            </a:r>
            <a:r>
              <a:rPr lang="en-US" altLang="zh-CN" dirty="0"/>
              <a:t>j</a:t>
            </a:r>
            <a:r>
              <a:rPr lang="zh-CN" altLang="zh-CN" dirty="0"/>
              <a:t>个元组的概率的乘积的和，公式为：</a:t>
            </a:r>
          </a:p>
          <a:p>
            <a:r>
              <a:rPr lang="en-US" altLang="zh-CN" dirty="0" smtClean="0"/>
              <a:t> </a:t>
            </a:r>
            <a:endParaRPr lang="zh-CN" altLang="en-US" dirty="0"/>
          </a:p>
        </p:txBody>
      </p:sp>
      <p:graphicFrame>
        <p:nvGraphicFramePr>
          <p:cNvPr id="27652" name="Object 4"/>
          <p:cNvGraphicFramePr>
            <a:graphicFrameLocks noChangeAspect="1"/>
          </p:cNvGraphicFramePr>
          <p:nvPr/>
        </p:nvGraphicFramePr>
        <p:xfrm>
          <a:off x="7358082" y="2972887"/>
          <a:ext cx="1714512" cy="527551"/>
        </p:xfrm>
        <a:graphic>
          <a:graphicData uri="http://schemas.openxmlformats.org/presentationml/2006/ole">
            <p:oleObj spid="_x0000_s27652" name="Equation" r:id="rId6" imgW="1143000" imgH="253800" progId="Equation.3">
              <p:embed/>
            </p:oleObj>
          </a:graphicData>
        </a:graphic>
      </p:graphicFrame>
      <p:graphicFrame>
        <p:nvGraphicFramePr>
          <p:cNvPr id="27653" name="Object 5"/>
          <p:cNvGraphicFramePr>
            <a:graphicFrameLocks noChangeAspect="1"/>
          </p:cNvGraphicFramePr>
          <p:nvPr/>
        </p:nvGraphicFramePr>
        <p:xfrm>
          <a:off x="3500429" y="3929066"/>
          <a:ext cx="3968779" cy="571504"/>
        </p:xfrm>
        <a:graphic>
          <a:graphicData uri="http://schemas.openxmlformats.org/presentationml/2006/ole">
            <p:oleObj spid="_x0000_s27653" name="Equation" r:id="rId7" imgW="3174840" imgH="457200" progId="Equation.3">
              <p:embed/>
            </p:oleObj>
          </a:graphicData>
        </a:graphic>
      </p:graphicFrame>
      <p:graphicFrame>
        <p:nvGraphicFramePr>
          <p:cNvPr id="27654" name="Object 6"/>
          <p:cNvGraphicFramePr>
            <a:graphicFrameLocks noChangeAspect="1"/>
          </p:cNvGraphicFramePr>
          <p:nvPr/>
        </p:nvGraphicFramePr>
        <p:xfrm>
          <a:off x="1500165" y="5143512"/>
          <a:ext cx="6317799" cy="357190"/>
        </p:xfrm>
        <a:graphic>
          <a:graphicData uri="http://schemas.openxmlformats.org/presentationml/2006/ole">
            <p:oleObj spid="_x0000_s27654" name="Equation" r:id="rId8" imgW="3593880" imgH="203040" progId="Equation.3">
              <p:embed/>
            </p:oleObj>
          </a:graphicData>
        </a:graphic>
      </p:graphicFrame>
      <p:grpSp>
        <p:nvGrpSpPr>
          <p:cNvPr id="12" name="组合 11"/>
          <p:cNvGrpSpPr/>
          <p:nvPr/>
        </p:nvGrpSpPr>
        <p:grpSpPr>
          <a:xfrm>
            <a:off x="0" y="0"/>
            <a:ext cx="5000628" cy="6858000"/>
            <a:chOff x="0" y="0"/>
            <a:chExt cx="5000628" cy="6858000"/>
          </a:xfrm>
        </p:grpSpPr>
        <p:sp>
          <p:nvSpPr>
            <p:cNvPr id="13" name="矩形 12"/>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4" name="矩形 13"/>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6" name="页脚占位符 15"/>
          <p:cNvSpPr>
            <a:spLocks noGrp="1"/>
          </p:cNvSpPr>
          <p:nvPr>
            <p:ph type="ftr" sz="quarter" idx="11"/>
          </p:nvPr>
        </p:nvSpPr>
        <p:spPr/>
        <p:txBody>
          <a:bodyPr/>
          <a:lstStyle/>
          <a:p>
            <a:r>
              <a:rPr lang="en-US" altLang="zh-CN" smtClean="0"/>
              <a:t>10</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效率分析</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graphicFrame>
        <p:nvGraphicFramePr>
          <p:cNvPr id="9" name="图表 8"/>
          <p:cNvGraphicFramePr/>
          <p:nvPr/>
        </p:nvGraphicFramePr>
        <p:xfrm>
          <a:off x="714348" y="1285860"/>
          <a:ext cx="7786742" cy="4929222"/>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11</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处理生成规则</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3797" name="Picture 5"/>
          <p:cNvPicPr>
            <a:picLocks noChangeAspect="1" noChangeArrowheads="1"/>
          </p:cNvPicPr>
          <p:nvPr/>
        </p:nvPicPr>
        <p:blipFill>
          <a:blip r:embed="rId3" cstate="print"/>
          <a:srcRect/>
          <a:stretch>
            <a:fillRect/>
          </a:stretch>
        </p:blipFill>
        <p:spPr bwMode="auto">
          <a:xfrm>
            <a:off x="785786" y="2071678"/>
            <a:ext cx="7600950" cy="2867025"/>
          </a:xfrm>
          <a:prstGeom prst="rect">
            <a:avLst/>
          </a:prstGeom>
          <a:noFill/>
          <a:ln w="9525">
            <a:noFill/>
            <a:miter lim="800000"/>
            <a:headEnd/>
            <a:tailEnd/>
          </a:ln>
          <a:effectLst/>
        </p:spPr>
      </p:pic>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12</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处理生成规则</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5842" name="Picture 2"/>
          <p:cNvPicPr>
            <a:picLocks noChangeAspect="1" noChangeArrowheads="1"/>
          </p:cNvPicPr>
          <p:nvPr/>
        </p:nvPicPr>
        <p:blipFill>
          <a:blip r:embed="rId3" cstate="print"/>
          <a:srcRect/>
          <a:stretch>
            <a:fillRect/>
          </a:stretch>
        </p:blipFill>
        <p:spPr bwMode="auto">
          <a:xfrm>
            <a:off x="538163" y="1181100"/>
            <a:ext cx="8067675" cy="449580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13</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处理生成规则</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6866" name="Picture 2"/>
          <p:cNvPicPr>
            <a:picLocks noChangeAspect="1" noChangeArrowheads="1"/>
          </p:cNvPicPr>
          <p:nvPr/>
        </p:nvPicPr>
        <p:blipFill>
          <a:blip r:embed="rId3" cstate="print"/>
          <a:srcRect/>
          <a:stretch>
            <a:fillRect/>
          </a:stretch>
        </p:blipFill>
        <p:spPr bwMode="auto">
          <a:xfrm>
            <a:off x="357158" y="1214422"/>
            <a:ext cx="8191497" cy="4987309"/>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14</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857225" y="1500174"/>
            <a:ext cx="5105399" cy="555625"/>
            <a:chOff x="857225" y="1500174"/>
            <a:chExt cx="5105399" cy="555625"/>
          </a:xfrm>
        </p:grpSpPr>
        <p:sp>
          <p:nvSpPr>
            <p:cNvPr id="17" name="Line 234"/>
            <p:cNvSpPr>
              <a:spLocks noChangeShapeType="1"/>
            </p:cNvSpPr>
            <p:nvPr/>
          </p:nvSpPr>
          <p:spPr bwMode="gray">
            <a:xfrm>
              <a:off x="1162024" y="2055799"/>
              <a:ext cx="4800600" cy="0"/>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18" name="Rectangle 235"/>
            <p:cNvSpPr>
              <a:spLocks noChangeArrowheads="1"/>
            </p:cNvSpPr>
            <p:nvPr/>
          </p:nvSpPr>
          <p:spPr bwMode="gray">
            <a:xfrm rot="3419336">
              <a:off x="877862" y="1479537"/>
              <a:ext cx="479425" cy="520700"/>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latin typeface="华文新魏" pitchFamily="2" charset="-122"/>
                <a:ea typeface="华文新魏" pitchFamily="2" charset="-122"/>
              </a:endParaRPr>
            </a:p>
          </p:txBody>
        </p:sp>
        <p:sp>
          <p:nvSpPr>
            <p:cNvPr id="19" name="Text Box 236"/>
            <p:cNvSpPr txBox="1">
              <a:spLocks noChangeArrowheads="1"/>
            </p:cNvSpPr>
            <p:nvPr/>
          </p:nvSpPr>
          <p:spPr bwMode="gray">
            <a:xfrm>
              <a:off x="1571604" y="1566849"/>
              <a:ext cx="800100" cy="461963"/>
            </a:xfrm>
            <a:prstGeom prst="rect">
              <a:avLst/>
            </a:prstGeom>
            <a:noFill/>
            <a:ln w="9525" algn="ctr">
              <a:noFill/>
              <a:miter lim="800000"/>
              <a:headEnd/>
              <a:tailEnd/>
            </a:ln>
            <a:effectLst/>
          </p:spPr>
          <p:txBody>
            <a:bodyPr wrap="none">
              <a:spAutoFit/>
            </a:bodyPr>
            <a:lstStyle/>
            <a:p>
              <a:pPr eaLnBrk="0" hangingPunct="0"/>
              <a:r>
                <a:rPr lang="zh-CN" altLang="zh-CN" sz="2400" dirty="0">
                  <a:latin typeface="华文新魏" pitchFamily="2" charset="-122"/>
                  <a:ea typeface="华文新魏" pitchFamily="2" charset="-122"/>
                </a:rPr>
                <a:t>绪论</a:t>
              </a:r>
              <a:endParaRPr lang="en-US" altLang="zh-CN" sz="2400" dirty="0">
                <a:solidFill>
                  <a:srgbClr val="000000"/>
                </a:solidFill>
                <a:latin typeface="华文新魏" pitchFamily="2" charset="-122"/>
                <a:ea typeface="华文新魏" pitchFamily="2" charset="-122"/>
              </a:endParaRPr>
            </a:p>
          </p:txBody>
        </p:sp>
        <p:sp>
          <p:nvSpPr>
            <p:cNvPr id="20" name="Text Box 237"/>
            <p:cNvSpPr txBox="1">
              <a:spLocks noChangeArrowheads="1"/>
            </p:cNvSpPr>
            <p:nvPr/>
          </p:nvSpPr>
          <p:spPr bwMode="gray">
            <a:xfrm>
              <a:off x="956382" y="1522399"/>
              <a:ext cx="308097" cy="461665"/>
            </a:xfrm>
            <a:prstGeom prst="rect">
              <a:avLst/>
            </a:prstGeom>
            <a:noFill/>
            <a:ln w="9525" algn="ctr">
              <a:noFill/>
              <a:miter lim="800000"/>
              <a:headEnd/>
              <a:tailEnd/>
            </a:ln>
            <a:effectLst/>
          </p:spPr>
          <p:txBody>
            <a:bodyPr wrap="none">
              <a:spAutoFit/>
            </a:bodyPr>
            <a:lstStyle/>
            <a:p>
              <a:pPr algn="ctr" eaLnBrk="0" hangingPunct="0"/>
              <a:r>
                <a:rPr lang="en-US" altLang="zh-CN" sz="2400" dirty="0">
                  <a:solidFill>
                    <a:srgbClr val="FFFFFF"/>
                  </a:solidFill>
                  <a:latin typeface="华文新魏" pitchFamily="2" charset="-122"/>
                  <a:ea typeface="华文新魏" pitchFamily="2" charset="-122"/>
                </a:rPr>
                <a:t>1</a:t>
              </a:r>
            </a:p>
          </p:txBody>
        </p:sp>
      </p:grpSp>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a:latin typeface="华文新魏" pitchFamily="2" charset="-122"/>
                <a:ea typeface="华文新魏" pitchFamily="2" charset="-122"/>
              </a:rPr>
              <a:t>提纲</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grpSp>
        <p:nvGrpSpPr>
          <p:cNvPr id="37" name="组合 36"/>
          <p:cNvGrpSpPr/>
          <p:nvPr/>
        </p:nvGrpSpPr>
        <p:grpSpPr>
          <a:xfrm>
            <a:off x="857225" y="4014773"/>
            <a:ext cx="5105399" cy="555626"/>
            <a:chOff x="857225" y="4014773"/>
            <a:chExt cx="5105399" cy="555626"/>
          </a:xfrm>
        </p:grpSpPr>
        <p:sp>
          <p:nvSpPr>
            <p:cNvPr id="12" name="Line 229"/>
            <p:cNvSpPr>
              <a:spLocks noChangeShapeType="1"/>
            </p:cNvSpPr>
            <p:nvPr/>
          </p:nvSpPr>
          <p:spPr bwMode="gray">
            <a:xfrm>
              <a:off x="1162024" y="4570399"/>
              <a:ext cx="4800600" cy="0"/>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13" name="Rectangle 230"/>
            <p:cNvSpPr>
              <a:spLocks noChangeArrowheads="1"/>
            </p:cNvSpPr>
            <p:nvPr/>
          </p:nvSpPr>
          <p:spPr bwMode="gray">
            <a:xfrm rot="3419336">
              <a:off x="877862" y="3994136"/>
              <a:ext cx="479425" cy="520700"/>
            </a:xfrm>
            <a:prstGeom prst="rect">
              <a:avLst/>
            </a:prstGeom>
            <a:gradFill rotWithShape="1">
              <a:gsLst>
                <a:gs pos="0">
                  <a:srgbClr val="FF7C80"/>
                </a:gs>
                <a:gs pos="100000">
                  <a:srgbClr val="FF7C8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latin typeface="华文新魏" pitchFamily="2" charset="-122"/>
                <a:ea typeface="华文新魏" pitchFamily="2" charset="-122"/>
              </a:endParaRPr>
            </a:p>
          </p:txBody>
        </p:sp>
        <p:sp>
          <p:nvSpPr>
            <p:cNvPr id="14" name="Text Box 231"/>
            <p:cNvSpPr txBox="1">
              <a:spLocks noChangeArrowheads="1"/>
            </p:cNvSpPr>
            <p:nvPr/>
          </p:nvSpPr>
          <p:spPr bwMode="gray">
            <a:xfrm>
              <a:off x="1571604" y="4081449"/>
              <a:ext cx="3902030" cy="461665"/>
            </a:xfrm>
            <a:prstGeom prst="rect">
              <a:avLst/>
            </a:prstGeom>
            <a:noFill/>
            <a:ln w="9525" algn="ctr">
              <a:noFill/>
              <a:miter lim="800000"/>
              <a:headEnd/>
              <a:tailEnd/>
            </a:ln>
            <a:effectLst/>
          </p:spPr>
          <p:txBody>
            <a:bodyPr wrap="none">
              <a:spAutoFit/>
            </a:bodyPr>
            <a:lstStyle/>
            <a:p>
              <a:pPr eaLnBrk="0" hangingPunct="0"/>
              <a:r>
                <a:rPr lang="en-US" altLang="zh-CN" sz="2400" dirty="0" smtClean="0">
                  <a:solidFill>
                    <a:srgbClr val="000000"/>
                  </a:solidFill>
                  <a:latin typeface="华文新魏" pitchFamily="2" charset="-122"/>
                  <a:ea typeface="华文新魏" pitchFamily="2" charset="-122"/>
                </a:rPr>
                <a:t>PT-K</a:t>
              </a:r>
              <a:r>
                <a:rPr lang="zh-CN" altLang="en-US" sz="2400" dirty="0" smtClean="0">
                  <a:solidFill>
                    <a:srgbClr val="000000"/>
                  </a:solidFill>
                  <a:latin typeface="华文新魏" pitchFamily="2" charset="-122"/>
                  <a:ea typeface="华文新魏" pitchFamily="2" charset="-122"/>
                </a:rPr>
                <a:t>查询算法的设计与实现</a:t>
              </a:r>
              <a:endParaRPr lang="en-US" altLang="zh-CN" sz="2400" dirty="0">
                <a:solidFill>
                  <a:srgbClr val="000000"/>
                </a:solidFill>
                <a:latin typeface="华文新魏" pitchFamily="2" charset="-122"/>
                <a:ea typeface="华文新魏" pitchFamily="2" charset="-122"/>
              </a:endParaRPr>
            </a:p>
          </p:txBody>
        </p:sp>
        <p:sp>
          <p:nvSpPr>
            <p:cNvPr id="15" name="Text Box 232"/>
            <p:cNvSpPr txBox="1">
              <a:spLocks noChangeArrowheads="1"/>
            </p:cNvSpPr>
            <p:nvPr/>
          </p:nvSpPr>
          <p:spPr bwMode="gray">
            <a:xfrm>
              <a:off x="930734" y="4036999"/>
              <a:ext cx="359394" cy="461665"/>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FFFFF"/>
                  </a:solidFill>
                  <a:latin typeface="华文新魏" pitchFamily="2" charset="-122"/>
                  <a:ea typeface="华文新魏" pitchFamily="2" charset="-122"/>
                </a:rPr>
                <a:t>4</a:t>
              </a:r>
            </a:p>
          </p:txBody>
        </p:sp>
      </p:grpSp>
      <p:grpSp>
        <p:nvGrpSpPr>
          <p:cNvPr id="38" name="组合 37"/>
          <p:cNvGrpSpPr/>
          <p:nvPr/>
        </p:nvGrpSpPr>
        <p:grpSpPr>
          <a:xfrm>
            <a:off x="857225" y="2338373"/>
            <a:ext cx="5105399" cy="555626"/>
            <a:chOff x="857225" y="2338373"/>
            <a:chExt cx="5105399" cy="555626"/>
          </a:xfrm>
        </p:grpSpPr>
        <p:sp>
          <p:nvSpPr>
            <p:cNvPr id="22" name="Line 239"/>
            <p:cNvSpPr>
              <a:spLocks noChangeShapeType="1"/>
            </p:cNvSpPr>
            <p:nvPr/>
          </p:nvSpPr>
          <p:spPr bwMode="gray">
            <a:xfrm>
              <a:off x="1162024" y="2893999"/>
              <a:ext cx="4800600" cy="0"/>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23" name="Rectangle 240"/>
            <p:cNvSpPr>
              <a:spLocks noChangeArrowheads="1"/>
            </p:cNvSpPr>
            <p:nvPr/>
          </p:nvSpPr>
          <p:spPr bwMode="gray">
            <a:xfrm rot="3419336">
              <a:off x="877862" y="2317736"/>
              <a:ext cx="479425" cy="520700"/>
            </a:xfrm>
            <a:prstGeom prst="rect">
              <a:avLst/>
            </a:prstGeom>
            <a:gradFill rotWithShape="1">
              <a:gsLst>
                <a:gs pos="0">
                  <a:srgbClr val="006699"/>
                </a:gs>
                <a:gs pos="100000">
                  <a:srgbClr val="0066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华文新魏" pitchFamily="2" charset="-122"/>
                <a:ea typeface="华文新魏" pitchFamily="2" charset="-122"/>
              </a:endParaRPr>
            </a:p>
          </p:txBody>
        </p:sp>
        <p:sp>
          <p:nvSpPr>
            <p:cNvPr id="24" name="Text Box 241"/>
            <p:cNvSpPr txBox="1">
              <a:spLocks noChangeArrowheads="1"/>
            </p:cNvSpPr>
            <p:nvPr/>
          </p:nvSpPr>
          <p:spPr bwMode="gray">
            <a:xfrm>
              <a:off x="1571604" y="2405049"/>
              <a:ext cx="4185761"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latin typeface="华文新魏" pitchFamily="2" charset="-122"/>
                  <a:ea typeface="华文新魏" pitchFamily="2" charset="-122"/>
                </a:rPr>
                <a:t>不确定性数据与查询处理综述</a:t>
              </a:r>
              <a:endParaRPr lang="en-US" altLang="zh-CN" sz="2400" dirty="0">
                <a:solidFill>
                  <a:srgbClr val="000000"/>
                </a:solidFill>
                <a:latin typeface="华文新魏" pitchFamily="2" charset="-122"/>
                <a:ea typeface="华文新魏" pitchFamily="2" charset="-122"/>
              </a:endParaRPr>
            </a:p>
          </p:txBody>
        </p:sp>
        <p:sp>
          <p:nvSpPr>
            <p:cNvPr id="25" name="Text Box 242"/>
            <p:cNvSpPr txBox="1">
              <a:spLocks noChangeArrowheads="1"/>
            </p:cNvSpPr>
            <p:nvPr/>
          </p:nvSpPr>
          <p:spPr bwMode="gray">
            <a:xfrm>
              <a:off x="930734" y="2360599"/>
              <a:ext cx="359394" cy="461665"/>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FFFFF"/>
                  </a:solidFill>
                  <a:latin typeface="华文新魏" pitchFamily="2" charset="-122"/>
                  <a:ea typeface="华文新魏" pitchFamily="2" charset="-122"/>
                </a:rPr>
                <a:t>2</a:t>
              </a:r>
            </a:p>
          </p:txBody>
        </p:sp>
      </p:grpSp>
      <p:grpSp>
        <p:nvGrpSpPr>
          <p:cNvPr id="39" name="组合 38"/>
          <p:cNvGrpSpPr/>
          <p:nvPr/>
        </p:nvGrpSpPr>
        <p:grpSpPr>
          <a:xfrm>
            <a:off x="857225" y="3176574"/>
            <a:ext cx="5105400" cy="555626"/>
            <a:chOff x="857225" y="3176574"/>
            <a:chExt cx="5105400" cy="555626"/>
          </a:xfrm>
        </p:grpSpPr>
        <p:sp>
          <p:nvSpPr>
            <p:cNvPr id="27" name="Line 244"/>
            <p:cNvSpPr>
              <a:spLocks noChangeShapeType="1"/>
            </p:cNvSpPr>
            <p:nvPr/>
          </p:nvSpPr>
          <p:spPr bwMode="gray">
            <a:xfrm>
              <a:off x="1163612" y="3730612"/>
              <a:ext cx="4799013" cy="1588"/>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28" name="Rectangle 245"/>
            <p:cNvSpPr>
              <a:spLocks noChangeArrowheads="1"/>
            </p:cNvSpPr>
            <p:nvPr/>
          </p:nvSpPr>
          <p:spPr bwMode="gray">
            <a:xfrm rot="3419336">
              <a:off x="877862" y="3155937"/>
              <a:ext cx="479425" cy="520700"/>
            </a:xfrm>
            <a:prstGeom prst="rect">
              <a:avLst/>
            </a:prstGeom>
            <a:gradFill rotWithShape="1">
              <a:gsLst>
                <a:gs pos="0">
                  <a:srgbClr val="FF9933"/>
                </a:gs>
                <a:gs pos="100000">
                  <a:srgbClr val="FF9933">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latin typeface="华文新魏" pitchFamily="2" charset="-122"/>
                <a:ea typeface="华文新魏" pitchFamily="2" charset="-122"/>
              </a:endParaRPr>
            </a:p>
          </p:txBody>
        </p:sp>
        <p:sp>
          <p:nvSpPr>
            <p:cNvPr id="29" name="Text Box 246"/>
            <p:cNvSpPr txBox="1">
              <a:spLocks noChangeArrowheads="1"/>
            </p:cNvSpPr>
            <p:nvPr/>
          </p:nvSpPr>
          <p:spPr bwMode="gray">
            <a:xfrm>
              <a:off x="1571604" y="3243249"/>
              <a:ext cx="3286477" cy="461665"/>
            </a:xfrm>
            <a:prstGeom prst="rect">
              <a:avLst/>
            </a:prstGeom>
            <a:noFill/>
            <a:ln w="9525" algn="ctr">
              <a:noFill/>
              <a:miter lim="800000"/>
              <a:headEnd/>
              <a:tailEnd/>
            </a:ln>
            <a:effectLst/>
          </p:spPr>
          <p:txBody>
            <a:bodyPr wrap="none">
              <a:spAutoFit/>
            </a:bodyPr>
            <a:lstStyle/>
            <a:p>
              <a:pPr eaLnBrk="0" hangingPunct="0"/>
              <a:r>
                <a:rPr lang="en-US" altLang="zh-CN" sz="2400" dirty="0" smtClean="0">
                  <a:solidFill>
                    <a:srgbClr val="000000"/>
                  </a:solidFill>
                  <a:latin typeface="华文新魏" pitchFamily="2" charset="-122"/>
                  <a:ea typeface="华文新魏" pitchFamily="2" charset="-122"/>
                </a:rPr>
                <a:t>PT-K</a:t>
              </a:r>
              <a:r>
                <a:rPr lang="zh-CN" altLang="en-US" sz="2400" dirty="0" smtClean="0">
                  <a:solidFill>
                    <a:srgbClr val="000000"/>
                  </a:solidFill>
                  <a:latin typeface="华文新魏" pitchFamily="2" charset="-122"/>
                  <a:ea typeface="华文新魏" pitchFamily="2" charset="-122"/>
                </a:rPr>
                <a:t>查询算法理论研究</a:t>
              </a:r>
              <a:endParaRPr lang="en-US" altLang="zh-CN" sz="2400" dirty="0">
                <a:solidFill>
                  <a:srgbClr val="000000"/>
                </a:solidFill>
                <a:latin typeface="华文新魏" pitchFamily="2" charset="-122"/>
                <a:ea typeface="华文新魏" pitchFamily="2" charset="-122"/>
              </a:endParaRPr>
            </a:p>
          </p:txBody>
        </p:sp>
        <p:sp>
          <p:nvSpPr>
            <p:cNvPr id="30" name="Text Box 247"/>
            <p:cNvSpPr txBox="1">
              <a:spLocks noChangeArrowheads="1"/>
            </p:cNvSpPr>
            <p:nvPr/>
          </p:nvSpPr>
          <p:spPr bwMode="gray">
            <a:xfrm>
              <a:off x="930734" y="3198799"/>
              <a:ext cx="359394" cy="461665"/>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FFFFF"/>
                  </a:solidFill>
                  <a:latin typeface="华文新魏" pitchFamily="2" charset="-122"/>
                  <a:ea typeface="华文新魏" pitchFamily="2" charset="-122"/>
                </a:rPr>
                <a:t>3</a:t>
              </a:r>
            </a:p>
          </p:txBody>
        </p:sp>
      </p:grpSp>
      <p:grpSp>
        <p:nvGrpSpPr>
          <p:cNvPr id="40" name="组合 39"/>
          <p:cNvGrpSpPr/>
          <p:nvPr/>
        </p:nvGrpSpPr>
        <p:grpSpPr>
          <a:xfrm>
            <a:off x="857225" y="4875198"/>
            <a:ext cx="5105400" cy="555626"/>
            <a:chOff x="857225" y="4875198"/>
            <a:chExt cx="5105400" cy="555626"/>
          </a:xfrm>
        </p:grpSpPr>
        <p:sp>
          <p:nvSpPr>
            <p:cNvPr id="32" name="Line 249"/>
            <p:cNvSpPr>
              <a:spLocks noChangeShapeType="1"/>
            </p:cNvSpPr>
            <p:nvPr/>
          </p:nvSpPr>
          <p:spPr bwMode="gray">
            <a:xfrm>
              <a:off x="1162024" y="5430824"/>
              <a:ext cx="4800601" cy="0"/>
            </a:xfrm>
            <a:prstGeom prst="line">
              <a:avLst/>
            </a:prstGeom>
            <a:noFill/>
            <a:ln w="25400">
              <a:solidFill>
                <a:srgbClr val="969696"/>
              </a:solidFill>
              <a:prstDash val="sysDot"/>
              <a:round/>
              <a:headEnd/>
              <a:tailEnd type="oval" w="med" len="med"/>
            </a:ln>
            <a:effectLst/>
          </p:spPr>
          <p:txBody>
            <a:bodyPr wrap="none" anchor="ctr"/>
            <a:lstStyle/>
            <a:p>
              <a:endParaRPr lang="zh-CN" altLang="en-US">
                <a:latin typeface="华文新魏" pitchFamily="2" charset="-122"/>
                <a:ea typeface="华文新魏" pitchFamily="2" charset="-122"/>
              </a:endParaRPr>
            </a:p>
          </p:txBody>
        </p:sp>
        <p:sp>
          <p:nvSpPr>
            <p:cNvPr id="33" name="Rectangle 250"/>
            <p:cNvSpPr>
              <a:spLocks noChangeArrowheads="1"/>
            </p:cNvSpPr>
            <p:nvPr/>
          </p:nvSpPr>
          <p:spPr bwMode="gray">
            <a:xfrm rot="3419336">
              <a:off x="877862" y="4854561"/>
              <a:ext cx="479425" cy="520700"/>
            </a:xfrm>
            <a:prstGeom prst="rect">
              <a:avLst/>
            </a:prstGeom>
            <a:gradFill rotWithShape="1">
              <a:gsLst>
                <a:gs pos="0">
                  <a:srgbClr val="990099"/>
                </a:gs>
                <a:gs pos="100000">
                  <a:srgbClr val="9900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0099"/>
              </a:extrusionClr>
            </a:sp3d>
          </p:spPr>
          <p:txBody>
            <a:bodyPr wrap="none" anchor="ctr">
              <a:flatTx/>
            </a:bodyPr>
            <a:lstStyle/>
            <a:p>
              <a:endParaRPr lang="zh-CN" altLang="en-US">
                <a:latin typeface="华文新魏" pitchFamily="2" charset="-122"/>
                <a:ea typeface="华文新魏" pitchFamily="2" charset="-122"/>
              </a:endParaRPr>
            </a:p>
          </p:txBody>
        </p:sp>
        <p:sp>
          <p:nvSpPr>
            <p:cNvPr id="34" name="Text Box 251"/>
            <p:cNvSpPr txBox="1">
              <a:spLocks noChangeArrowheads="1"/>
            </p:cNvSpPr>
            <p:nvPr/>
          </p:nvSpPr>
          <p:spPr bwMode="gray">
            <a:xfrm>
              <a:off x="1571604" y="4941874"/>
              <a:ext cx="2339102"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solidFill>
                    <a:srgbClr val="000000"/>
                  </a:solidFill>
                  <a:latin typeface="华文新魏" pitchFamily="2" charset="-122"/>
                  <a:ea typeface="华文新魏" pitchFamily="2" charset="-122"/>
                </a:rPr>
                <a:t>实验及性能分析</a:t>
              </a:r>
              <a:endParaRPr lang="en-US" altLang="zh-CN" sz="2400" dirty="0">
                <a:solidFill>
                  <a:srgbClr val="000000"/>
                </a:solidFill>
                <a:latin typeface="华文新魏" pitchFamily="2" charset="-122"/>
                <a:ea typeface="华文新魏" pitchFamily="2" charset="-122"/>
              </a:endParaRPr>
            </a:p>
          </p:txBody>
        </p:sp>
        <p:sp>
          <p:nvSpPr>
            <p:cNvPr id="35" name="Text Box 252"/>
            <p:cNvSpPr txBox="1">
              <a:spLocks noChangeArrowheads="1"/>
            </p:cNvSpPr>
            <p:nvPr/>
          </p:nvSpPr>
          <p:spPr bwMode="gray">
            <a:xfrm>
              <a:off x="930734" y="4897424"/>
              <a:ext cx="359394" cy="461665"/>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FFFFFF"/>
                  </a:solidFill>
                  <a:latin typeface="华文新魏" pitchFamily="2" charset="-122"/>
                  <a:ea typeface="华文新魏" pitchFamily="2" charset="-122"/>
                </a:rPr>
                <a:t>5</a:t>
              </a:r>
            </a:p>
          </p:txBody>
        </p:sp>
      </p:grpSp>
      <p:grpSp>
        <p:nvGrpSpPr>
          <p:cNvPr id="44" name="组合 43"/>
          <p:cNvGrpSpPr/>
          <p:nvPr/>
        </p:nvGrpSpPr>
        <p:grpSpPr>
          <a:xfrm>
            <a:off x="0" y="0"/>
            <a:ext cx="5000628" cy="6858000"/>
            <a:chOff x="0" y="0"/>
            <a:chExt cx="5000628" cy="6858000"/>
          </a:xfrm>
        </p:grpSpPr>
        <p:sp>
          <p:nvSpPr>
            <p:cNvPr id="41" name="矩形 4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42" name="矩形 4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处理生成规则</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7890" name="Picture 2"/>
          <p:cNvPicPr>
            <a:picLocks noChangeAspect="1" noChangeArrowheads="1"/>
          </p:cNvPicPr>
          <p:nvPr/>
        </p:nvPicPr>
        <p:blipFill>
          <a:blip r:embed="rId3" cstate="print"/>
          <a:srcRect/>
          <a:stretch>
            <a:fillRect/>
          </a:stretch>
        </p:blipFill>
        <p:spPr bwMode="auto">
          <a:xfrm>
            <a:off x="285720" y="1500174"/>
            <a:ext cx="8486775" cy="29337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4" cstate="print"/>
          <a:srcRect/>
          <a:stretch>
            <a:fillRect/>
          </a:stretch>
        </p:blipFill>
        <p:spPr bwMode="auto">
          <a:xfrm>
            <a:off x="357158" y="4376756"/>
            <a:ext cx="8553450" cy="169545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15</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效率分析</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graphicFrame>
        <p:nvGraphicFramePr>
          <p:cNvPr id="6" name="图表 5"/>
          <p:cNvGraphicFramePr/>
          <p:nvPr/>
        </p:nvGraphicFramePr>
        <p:xfrm>
          <a:off x="642910" y="1357298"/>
          <a:ext cx="8072494" cy="4929222"/>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组合 10"/>
          <p:cNvGrpSpPr/>
          <p:nvPr/>
        </p:nvGrpSpPr>
        <p:grpSpPr>
          <a:xfrm>
            <a:off x="0" y="0"/>
            <a:ext cx="5000628" cy="6858000"/>
            <a:chOff x="0" y="0"/>
            <a:chExt cx="5000628" cy="6858000"/>
          </a:xfrm>
        </p:grpSpPr>
        <p:sp>
          <p:nvSpPr>
            <p:cNvPr id="12" name="矩形 11"/>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3" name="矩形 12"/>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5" name="页脚占位符 14"/>
          <p:cNvSpPr>
            <a:spLocks noGrp="1"/>
          </p:cNvSpPr>
          <p:nvPr>
            <p:ph type="ftr" sz="quarter" idx="11"/>
          </p:nvPr>
        </p:nvSpPr>
        <p:spPr/>
        <p:txBody>
          <a:bodyPr/>
          <a:lstStyle/>
          <a:p>
            <a:r>
              <a:rPr lang="en-US" altLang="zh-CN" smtClean="0"/>
              <a:t>16</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前缀共享技术</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4818" name="Picture 2"/>
          <p:cNvPicPr>
            <a:picLocks noChangeAspect="1" noChangeArrowheads="1"/>
          </p:cNvPicPr>
          <p:nvPr/>
        </p:nvPicPr>
        <p:blipFill>
          <a:blip r:embed="rId3" cstate="print"/>
          <a:srcRect/>
          <a:stretch>
            <a:fillRect/>
          </a:stretch>
        </p:blipFill>
        <p:spPr bwMode="auto">
          <a:xfrm>
            <a:off x="0" y="2285992"/>
            <a:ext cx="8838123" cy="1500198"/>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17</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前缀共享技术</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34819" name="Picture 3"/>
          <p:cNvPicPr>
            <a:picLocks noChangeAspect="1" noChangeArrowheads="1"/>
          </p:cNvPicPr>
          <p:nvPr/>
        </p:nvPicPr>
        <p:blipFill>
          <a:blip r:embed="rId3" cstate="print"/>
          <a:srcRect/>
          <a:stretch>
            <a:fillRect/>
          </a:stretch>
        </p:blipFill>
        <p:spPr bwMode="auto">
          <a:xfrm>
            <a:off x="1071538" y="1357298"/>
            <a:ext cx="4429156" cy="5206388"/>
          </a:xfrm>
          <a:prstGeom prst="rect">
            <a:avLst/>
          </a:prstGeom>
          <a:noFill/>
          <a:ln w="9525">
            <a:noFill/>
            <a:miter lim="800000"/>
            <a:headEnd/>
            <a:tailEnd/>
          </a:ln>
          <a:effectLst/>
        </p:spPr>
      </p:pic>
      <p:pic>
        <p:nvPicPr>
          <p:cNvPr id="9" name="Picture 2"/>
          <p:cNvPicPr>
            <a:picLocks noChangeAspect="1" noChangeArrowheads="1"/>
          </p:cNvPicPr>
          <p:nvPr/>
        </p:nvPicPr>
        <p:blipFill>
          <a:blip r:embed="rId4" cstate="print"/>
          <a:srcRect/>
          <a:stretch>
            <a:fillRect/>
          </a:stretch>
        </p:blipFill>
        <p:spPr bwMode="auto">
          <a:xfrm>
            <a:off x="5777096" y="2000240"/>
            <a:ext cx="3366904" cy="571504"/>
          </a:xfrm>
          <a:prstGeom prst="rect">
            <a:avLst/>
          </a:prstGeom>
          <a:noFill/>
          <a:ln w="9525">
            <a:noFill/>
            <a:miter lim="800000"/>
            <a:headEnd/>
            <a:tailEnd/>
          </a:ln>
          <a:effectLst/>
        </p:spPr>
      </p:pic>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18</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前缀共享技术</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6" name="Picture 2"/>
          <p:cNvPicPr>
            <a:picLocks noChangeAspect="1" noChangeArrowheads="1"/>
          </p:cNvPicPr>
          <p:nvPr/>
        </p:nvPicPr>
        <p:blipFill>
          <a:blip r:embed="rId3" cstate="print"/>
          <a:srcRect/>
          <a:stretch>
            <a:fillRect/>
          </a:stretch>
        </p:blipFill>
        <p:spPr bwMode="auto">
          <a:xfrm>
            <a:off x="0" y="1714488"/>
            <a:ext cx="9023899" cy="414815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19</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cstate="print"/>
          <a:srcRect/>
          <a:stretch>
            <a:fillRect/>
          </a:stretch>
        </p:blipFill>
        <p:spPr bwMode="auto">
          <a:xfrm>
            <a:off x="500034" y="5286389"/>
            <a:ext cx="8429684" cy="1219278"/>
          </a:xfrm>
          <a:prstGeom prst="rect">
            <a:avLst/>
          </a:prstGeom>
          <a:noFill/>
          <a:ln w="9525">
            <a:noFill/>
            <a:miter lim="800000"/>
            <a:headEnd/>
            <a:tailEnd/>
          </a:ln>
          <a:effectLst/>
        </p:spPr>
      </p:pic>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减枝技术</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39938" name="Picture 2"/>
          <p:cNvPicPr>
            <a:picLocks noChangeAspect="1" noChangeArrowheads="1"/>
          </p:cNvPicPr>
          <p:nvPr/>
        </p:nvPicPr>
        <p:blipFill>
          <a:blip r:embed="rId4" cstate="print"/>
          <a:srcRect/>
          <a:stretch>
            <a:fillRect/>
          </a:stretch>
        </p:blipFill>
        <p:spPr bwMode="auto">
          <a:xfrm>
            <a:off x="0" y="1381125"/>
            <a:ext cx="9144000" cy="3773436"/>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20</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定理</a:t>
            </a:r>
            <a:r>
              <a:rPr lang="en-US" altLang="zh-CN" dirty="0" smtClean="0">
                <a:latin typeface="华文新魏" pitchFamily="2" charset="-122"/>
                <a:ea typeface="华文新魏" pitchFamily="2" charset="-122"/>
              </a:rPr>
              <a:t>5</a:t>
            </a:r>
            <a:r>
              <a:rPr lang="zh-CN" altLang="en-US" dirty="0" smtClean="0">
                <a:latin typeface="华文新魏" pitchFamily="2" charset="-122"/>
                <a:ea typeface="华文新魏" pitchFamily="2" charset="-122"/>
              </a:rPr>
              <a:t>的理解</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0962" name="Picture 2"/>
          <p:cNvPicPr>
            <a:picLocks noChangeAspect="1" noChangeArrowheads="1"/>
          </p:cNvPicPr>
          <p:nvPr/>
        </p:nvPicPr>
        <p:blipFill>
          <a:blip r:embed="rId3" cstate="print"/>
          <a:srcRect/>
          <a:stretch>
            <a:fillRect/>
          </a:stretch>
        </p:blipFill>
        <p:spPr bwMode="auto">
          <a:xfrm>
            <a:off x="38845" y="1595439"/>
            <a:ext cx="9105187" cy="3548074"/>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21</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伪代码</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算法流程主题部分</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1986" name="Picture 2"/>
          <p:cNvPicPr>
            <a:picLocks noChangeAspect="1" noChangeArrowheads="1"/>
          </p:cNvPicPr>
          <p:nvPr/>
        </p:nvPicPr>
        <p:blipFill>
          <a:blip r:embed="rId3" cstate="print"/>
          <a:srcRect/>
          <a:stretch>
            <a:fillRect/>
          </a:stretch>
        </p:blipFill>
        <p:spPr bwMode="auto">
          <a:xfrm>
            <a:off x="223838" y="1404955"/>
            <a:ext cx="8696325" cy="4524375"/>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22</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714349" y="6048375"/>
            <a:ext cx="6929486" cy="767935"/>
          </a:xfrm>
          <a:prstGeom prst="rect">
            <a:avLst/>
          </a:prstGeom>
          <a:noFill/>
          <a:ln w="9525">
            <a:noFill/>
            <a:miter lim="800000"/>
            <a:headEnd/>
            <a:tailEnd/>
          </a:ln>
          <a:effectLst/>
        </p:spPr>
      </p:pic>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伪代码</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详细代码</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pic>
        <p:nvPicPr>
          <p:cNvPr id="41987" name="Picture 3"/>
          <p:cNvPicPr>
            <a:picLocks noChangeAspect="1" noChangeArrowheads="1"/>
          </p:cNvPicPr>
          <p:nvPr/>
        </p:nvPicPr>
        <p:blipFill>
          <a:blip r:embed="rId4" cstate="print"/>
          <a:srcRect/>
          <a:stretch>
            <a:fillRect/>
          </a:stretch>
        </p:blipFill>
        <p:spPr bwMode="auto">
          <a:xfrm>
            <a:off x="714348" y="1214423"/>
            <a:ext cx="6929486" cy="4752374"/>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23</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阈值改变</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4034" name="Picture 2"/>
          <p:cNvPicPr>
            <a:picLocks noChangeAspect="1" noChangeArrowheads="1"/>
          </p:cNvPicPr>
          <p:nvPr/>
        </p:nvPicPr>
        <p:blipFill>
          <a:blip r:embed="rId3" cstate="print"/>
          <a:srcRect/>
          <a:stretch>
            <a:fillRect/>
          </a:stretch>
        </p:blipFill>
        <p:spPr bwMode="auto">
          <a:xfrm>
            <a:off x="1033463" y="1304925"/>
            <a:ext cx="7077075" cy="424815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24</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zh-CN" altLang="en-US" sz="8800" dirty="0">
                <a:latin typeface="华文新魏" pitchFamily="2" charset="-122"/>
                <a:ea typeface="华文新魏" pitchFamily="2" charset="-122"/>
              </a:rPr>
              <a:t>绪论</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阈值改变实验结果</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5058" name="Picture 2"/>
          <p:cNvPicPr>
            <a:picLocks noChangeAspect="1" noChangeArrowheads="1"/>
          </p:cNvPicPr>
          <p:nvPr/>
        </p:nvPicPr>
        <p:blipFill>
          <a:blip r:embed="rId3" cstate="print"/>
          <a:srcRect/>
          <a:stretch>
            <a:fillRect/>
          </a:stretch>
        </p:blipFill>
        <p:spPr bwMode="auto">
          <a:xfrm>
            <a:off x="585788" y="1285893"/>
            <a:ext cx="7972425" cy="4714875"/>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25</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生成规则改变</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6082" name="Picture 2"/>
          <p:cNvPicPr>
            <a:picLocks noChangeAspect="1" noChangeArrowheads="1"/>
          </p:cNvPicPr>
          <p:nvPr/>
        </p:nvPicPr>
        <p:blipFill>
          <a:blip r:embed="rId3" cstate="print"/>
          <a:srcRect/>
          <a:stretch>
            <a:fillRect/>
          </a:stretch>
        </p:blipFill>
        <p:spPr bwMode="auto">
          <a:xfrm>
            <a:off x="1295400" y="1295400"/>
            <a:ext cx="6553200" cy="426720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26</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生成规则实验结果</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7106" name="Picture 2"/>
          <p:cNvPicPr>
            <a:picLocks noChangeAspect="1" noChangeArrowheads="1"/>
          </p:cNvPicPr>
          <p:nvPr/>
        </p:nvPicPr>
        <p:blipFill>
          <a:blip r:embed="rId3" cstate="print"/>
          <a:srcRect/>
          <a:stretch>
            <a:fillRect/>
          </a:stretch>
        </p:blipFill>
        <p:spPr bwMode="auto">
          <a:xfrm>
            <a:off x="842963" y="1257300"/>
            <a:ext cx="7458075" cy="4343400"/>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27</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元组数量和参数</a:t>
            </a:r>
            <a:r>
              <a:rPr lang="en-US" altLang="zh-CN" dirty="0" smtClean="0">
                <a:latin typeface="华文新魏" pitchFamily="2" charset="-122"/>
                <a:ea typeface="华文新魏" pitchFamily="2" charset="-122"/>
              </a:rPr>
              <a:t>K</a:t>
            </a:r>
            <a:r>
              <a:rPr lang="zh-CN" altLang="en-US" dirty="0" smtClean="0">
                <a:latin typeface="华文新魏" pitchFamily="2" charset="-122"/>
                <a:ea typeface="华文新魏" pitchFamily="2" charset="-122"/>
              </a:rPr>
              <a:t>改变</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8130" name="Picture 2"/>
          <p:cNvPicPr>
            <a:picLocks noChangeAspect="1" noChangeArrowheads="1"/>
          </p:cNvPicPr>
          <p:nvPr/>
        </p:nvPicPr>
        <p:blipFill>
          <a:blip r:embed="rId3" cstate="print"/>
          <a:srcRect/>
          <a:stretch>
            <a:fillRect/>
          </a:stretch>
        </p:blipFill>
        <p:spPr bwMode="auto">
          <a:xfrm>
            <a:off x="804863" y="1300163"/>
            <a:ext cx="7534275" cy="4257675"/>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28</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元组数量和参数</a:t>
            </a:r>
            <a:r>
              <a:rPr lang="en-US" altLang="zh-CN" dirty="0" smtClean="0">
                <a:latin typeface="华文新魏" pitchFamily="2" charset="-122"/>
                <a:ea typeface="华文新魏" pitchFamily="2" charset="-122"/>
              </a:rPr>
              <a:t>K</a:t>
            </a:r>
            <a:r>
              <a:rPr lang="zh-CN" altLang="en-US" dirty="0" smtClean="0">
                <a:latin typeface="华文新魏" pitchFamily="2" charset="-122"/>
                <a:ea typeface="华文新魏" pitchFamily="2" charset="-122"/>
              </a:rPr>
              <a:t>改变</a:t>
            </a:r>
            <a:r>
              <a:rPr lang="zh-CN" altLang="en-US" dirty="0" smtClean="0">
                <a:latin typeface="华文新魏" pitchFamily="2" charset="-122"/>
                <a:ea typeface="华文新魏" pitchFamily="2" charset="-122"/>
              </a:rPr>
              <a:t>实验结果</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pic>
        <p:nvPicPr>
          <p:cNvPr id="49154" name="Picture 2"/>
          <p:cNvPicPr>
            <a:picLocks noChangeAspect="1" noChangeArrowheads="1"/>
          </p:cNvPicPr>
          <p:nvPr/>
        </p:nvPicPr>
        <p:blipFill>
          <a:blip r:embed="rId3" cstate="print"/>
          <a:srcRect/>
          <a:stretch>
            <a:fillRect/>
          </a:stretch>
        </p:blipFill>
        <p:spPr bwMode="auto">
          <a:xfrm>
            <a:off x="909638" y="1352567"/>
            <a:ext cx="7324725" cy="4505325"/>
          </a:xfrm>
          <a:prstGeom prst="rect">
            <a:avLst/>
          </a:prstGeom>
          <a:noFill/>
          <a:ln w="9525">
            <a:noFill/>
            <a:miter lim="800000"/>
            <a:headEnd/>
            <a:tailEnd/>
          </a:ln>
          <a:effectLst/>
        </p:spPr>
      </p:pic>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29</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实验结果分析</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
        <p:nvSpPr>
          <p:cNvPr id="6" name="TextBox 5"/>
          <p:cNvSpPr txBox="1"/>
          <p:nvPr/>
        </p:nvSpPr>
        <p:spPr>
          <a:xfrm>
            <a:off x="500034" y="1500174"/>
            <a:ext cx="8143932" cy="3142463"/>
          </a:xfrm>
          <a:prstGeom prst="rect">
            <a:avLst/>
          </a:prstGeom>
          <a:noFill/>
        </p:spPr>
        <p:txBody>
          <a:bodyPr wrap="square" rtlCol="0">
            <a:spAutoFit/>
          </a:bodyPr>
          <a:lstStyle/>
          <a:p>
            <a:pPr>
              <a:lnSpc>
                <a:spcPct val="250000"/>
              </a:lnSpc>
              <a:buFont typeface="Wingdings" pitchFamily="2" charset="2"/>
              <a:buChar char="u"/>
            </a:pPr>
            <a:r>
              <a:rPr lang="en-US" altLang="zh-CN" sz="2800" dirty="0" smtClean="0"/>
              <a:t>TOP-K</a:t>
            </a:r>
            <a:r>
              <a:rPr lang="zh-CN" altLang="en-US" sz="2800" dirty="0" smtClean="0"/>
              <a:t>质量分析 </a:t>
            </a:r>
            <a:endParaRPr lang="en-US" altLang="zh-CN" sz="2800" dirty="0" smtClean="0"/>
          </a:p>
          <a:p>
            <a:pPr>
              <a:lnSpc>
                <a:spcPct val="250000"/>
              </a:lnSpc>
              <a:buFont typeface="Wingdings" pitchFamily="2" charset="2"/>
              <a:buChar char="u"/>
            </a:pPr>
            <a:r>
              <a:rPr lang="zh-CN" altLang="en-US" sz="2800" dirty="0" smtClean="0"/>
              <a:t>参数敏感性分析</a:t>
            </a:r>
            <a:endParaRPr lang="en-US" altLang="zh-CN" sz="2800" dirty="0" smtClean="0"/>
          </a:p>
          <a:p>
            <a:pPr>
              <a:lnSpc>
                <a:spcPct val="250000"/>
              </a:lnSpc>
              <a:buFont typeface="Wingdings" pitchFamily="2" charset="2"/>
              <a:buChar char="u"/>
            </a:pPr>
            <a:r>
              <a:rPr lang="zh-CN" altLang="en-US" sz="2800" dirty="0" smtClean="0"/>
              <a:t>数据处理能力分析 </a:t>
            </a:r>
            <a:endParaRPr lang="zh-CN" altLang="en-US" sz="2800" dirty="0"/>
          </a:p>
        </p:txBody>
      </p:sp>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30</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en-US" altLang="zh-CN" dirty="0" smtClean="0">
                <a:latin typeface="华文新魏" pitchFamily="2" charset="-122"/>
                <a:ea typeface="华文新魏" pitchFamily="2" charset="-122"/>
              </a:rPr>
              <a:t>Pt-k</a:t>
            </a:r>
            <a:r>
              <a:rPr lang="zh-CN" altLang="en-US" dirty="0" smtClean="0">
                <a:latin typeface="华文新魏" pitchFamily="2" charset="-122"/>
                <a:ea typeface="华文新魏" pitchFamily="2" charset="-122"/>
              </a:rPr>
              <a:t>算法优化分析</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
        <p:nvSpPr>
          <p:cNvPr id="9" name="TextBox 8"/>
          <p:cNvSpPr txBox="1"/>
          <p:nvPr/>
        </p:nvSpPr>
        <p:spPr>
          <a:xfrm>
            <a:off x="785786" y="1571612"/>
            <a:ext cx="7715304" cy="4062651"/>
          </a:xfrm>
          <a:prstGeom prst="rect">
            <a:avLst/>
          </a:prstGeom>
          <a:noFill/>
        </p:spPr>
        <p:txBody>
          <a:bodyPr wrap="square" rtlCol="0">
            <a:spAutoFit/>
          </a:bodyPr>
          <a:lstStyle/>
          <a:p>
            <a:pPr marL="342900" lvl="0" indent="-342900">
              <a:lnSpc>
                <a:spcPct val="200000"/>
              </a:lnSpc>
              <a:buFont typeface="+mj-lt"/>
              <a:buAutoNum type="arabicPeriod"/>
            </a:pPr>
            <a:r>
              <a:rPr lang="zh-CN" altLang="zh-CN" sz="2000" dirty="0"/>
              <a:t>对于数据的要求很高，处理所需要的时间仍然是需要计算的；</a:t>
            </a:r>
          </a:p>
          <a:p>
            <a:pPr marL="342900" lvl="0" indent="-342900">
              <a:lnSpc>
                <a:spcPct val="200000"/>
              </a:lnSpc>
              <a:buFont typeface="+mj-lt"/>
              <a:buAutoNum type="arabicPeriod"/>
            </a:pPr>
            <a:r>
              <a:rPr lang="zh-CN" altLang="zh-CN" sz="2000" dirty="0"/>
              <a:t>如果原始数据发生变化，查询的效率仍然是十分巨大的；</a:t>
            </a:r>
          </a:p>
          <a:p>
            <a:pPr marL="342900" lvl="0" indent="-342900">
              <a:lnSpc>
                <a:spcPct val="200000"/>
              </a:lnSpc>
              <a:buFont typeface="+mj-lt"/>
              <a:buAutoNum type="arabicPeriod"/>
            </a:pPr>
            <a:r>
              <a:rPr lang="zh-CN" altLang="zh-CN" sz="2000" dirty="0"/>
              <a:t>元组数量和效率是成反比，阈值和效率成正比，参数</a:t>
            </a:r>
            <a:r>
              <a:rPr lang="en-US" altLang="zh-CN" sz="2000" dirty="0"/>
              <a:t>K</a:t>
            </a:r>
            <a:r>
              <a:rPr lang="zh-CN" altLang="zh-CN" sz="2000" dirty="0"/>
              <a:t>和效率成正比，这个取决于计算统治集概率的时间，元组数量愈多，阈值发挥作用越少，参数</a:t>
            </a:r>
            <a:r>
              <a:rPr lang="en-US" altLang="zh-CN" sz="2000" dirty="0"/>
              <a:t>K</a:t>
            </a:r>
            <a:r>
              <a:rPr lang="zh-CN" altLang="zh-CN" sz="2000" dirty="0"/>
              <a:t>越小，则需要计算更多的统治集，直接降低了效率；</a:t>
            </a:r>
          </a:p>
          <a:p>
            <a:endParaRPr lang="zh-CN" altLang="en-US" dirty="0"/>
          </a:p>
        </p:txBody>
      </p:sp>
      <p:grpSp>
        <p:nvGrpSpPr>
          <p:cNvPr id="10" name="组合 9"/>
          <p:cNvGrpSpPr/>
          <p:nvPr/>
        </p:nvGrpSpPr>
        <p:grpSpPr>
          <a:xfrm>
            <a:off x="0" y="0"/>
            <a:ext cx="5000628" cy="6858000"/>
            <a:chOff x="0" y="0"/>
            <a:chExt cx="5000628" cy="6858000"/>
          </a:xfrm>
        </p:grpSpPr>
        <p:sp>
          <p:nvSpPr>
            <p:cNvPr id="11" name="矩形 10"/>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2" name="矩形 11"/>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4" name="页脚占位符 13"/>
          <p:cNvSpPr>
            <a:spLocks noGrp="1"/>
          </p:cNvSpPr>
          <p:nvPr>
            <p:ph type="ftr" sz="quarter" idx="11"/>
          </p:nvPr>
        </p:nvSpPr>
        <p:spPr/>
        <p:txBody>
          <a:bodyPr/>
          <a:lstStyle/>
          <a:p>
            <a:r>
              <a:rPr lang="en-US" altLang="zh-CN" smtClean="0"/>
              <a:t>31</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zh-CN" altLang="en-US" sz="5400" dirty="0" smtClean="0">
                <a:latin typeface="华文新魏" pitchFamily="2" charset="-122"/>
                <a:ea typeface="华文新魏" pitchFamily="2" charset="-122"/>
              </a:rPr>
              <a:t>完</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zh-CN" altLang="en-US" sz="5400" dirty="0" smtClean="0">
                <a:latin typeface="华文新魏" pitchFamily="2" charset="-122"/>
                <a:ea typeface="华文新魏" pitchFamily="2" charset="-122"/>
              </a:rPr>
              <a:t>谢谢！！！</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重点参考文献</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
        <p:nvSpPr>
          <p:cNvPr id="36" name="TextBox 35"/>
          <p:cNvSpPr txBox="1"/>
          <p:nvPr/>
        </p:nvSpPr>
        <p:spPr>
          <a:xfrm>
            <a:off x="714348" y="1357298"/>
            <a:ext cx="7786742" cy="5355312"/>
          </a:xfrm>
          <a:prstGeom prst="rect">
            <a:avLst/>
          </a:prstGeom>
          <a:noFill/>
        </p:spPr>
        <p:txBody>
          <a:bodyPr wrap="square" rtlCol="0">
            <a:spAutoFit/>
          </a:bodyPr>
          <a:lstStyle/>
          <a:p>
            <a:pPr>
              <a:buFont typeface="Arial" pitchFamily="34" charset="0"/>
              <a:buChar char="•"/>
            </a:pPr>
            <a:r>
              <a:rPr lang="zh-CN" altLang="zh-CN" u="sng" dirty="0"/>
              <a:t>崔斌，卢阳</a:t>
            </a:r>
            <a:r>
              <a:rPr lang="en-US" altLang="zh-CN" u="sng" dirty="0"/>
              <a:t>. </a:t>
            </a:r>
            <a:r>
              <a:rPr lang="zh-CN" altLang="zh-CN" u="sng" dirty="0"/>
              <a:t>基于不确定性数据的查询处理综述</a:t>
            </a:r>
            <a:r>
              <a:rPr lang="en-US" altLang="zh-CN" u="sng" dirty="0"/>
              <a:t>[ J] .</a:t>
            </a:r>
            <a:r>
              <a:rPr lang="zh-CN" altLang="zh-CN" u="sng" dirty="0"/>
              <a:t>计算机应用</a:t>
            </a:r>
            <a:r>
              <a:rPr lang="en-US" altLang="zh-CN" u="sng" dirty="0"/>
              <a:t>.2008</a:t>
            </a:r>
            <a:r>
              <a:rPr lang="zh-CN" altLang="zh-CN" u="sng" dirty="0"/>
              <a:t>，</a:t>
            </a:r>
            <a:r>
              <a:rPr lang="en-US" altLang="zh-CN" u="sng" dirty="0"/>
              <a:t>28(11): 2729-2731</a:t>
            </a:r>
            <a:endParaRPr lang="zh-CN" altLang="zh-CN" dirty="0"/>
          </a:p>
          <a:p>
            <a:pPr>
              <a:buFont typeface="Arial" pitchFamily="34" charset="0"/>
              <a:buChar char="•"/>
            </a:pPr>
            <a:r>
              <a:rPr lang="zh-CN" altLang="zh-CN" u="sng" dirty="0"/>
              <a:t>周傲英，金澈清，王国仁，李建中</a:t>
            </a:r>
            <a:r>
              <a:rPr lang="en-US" altLang="zh-CN" u="sng" dirty="0"/>
              <a:t>.</a:t>
            </a:r>
            <a:r>
              <a:rPr lang="zh-CN" altLang="zh-CN" u="sng" dirty="0"/>
              <a:t>不确定性数据管理技术研究综述</a:t>
            </a:r>
            <a:r>
              <a:rPr lang="en-US" altLang="zh-CN" u="sng" dirty="0"/>
              <a:t>[J].</a:t>
            </a:r>
            <a:r>
              <a:rPr lang="zh-CN" altLang="zh-CN" u="sng" dirty="0"/>
              <a:t>计算机学报，</a:t>
            </a:r>
            <a:r>
              <a:rPr lang="en-US" altLang="zh-CN" u="sng" dirty="0"/>
              <a:t>2009</a:t>
            </a:r>
            <a:r>
              <a:rPr lang="zh-CN" altLang="zh-CN" u="sng" dirty="0"/>
              <a:t>，</a:t>
            </a:r>
            <a:r>
              <a:rPr lang="en-US" altLang="zh-CN" u="sng" dirty="0"/>
              <a:t>(01) :1-16                                                                                                </a:t>
            </a:r>
            <a:endParaRPr lang="zh-CN" altLang="zh-CN" dirty="0"/>
          </a:p>
          <a:p>
            <a:pPr>
              <a:buFont typeface="Arial" pitchFamily="34" charset="0"/>
              <a:buChar char="•"/>
            </a:pPr>
            <a:r>
              <a:rPr lang="zh-CN" altLang="zh-CN" u="sng" dirty="0"/>
              <a:t>李建中，于戈，周傲英</a:t>
            </a:r>
            <a:r>
              <a:rPr lang="en-US" altLang="zh-CN" u="sng" dirty="0"/>
              <a:t>. </a:t>
            </a:r>
            <a:r>
              <a:rPr lang="zh-CN" altLang="zh-CN" u="sng" dirty="0"/>
              <a:t>不确定性数据管理的要求与挑战</a:t>
            </a:r>
            <a:r>
              <a:rPr lang="en-US" altLang="zh-CN" u="sng" dirty="0"/>
              <a:t>.</a:t>
            </a:r>
            <a:r>
              <a:rPr lang="zh-CN" altLang="zh-CN" u="sng" dirty="0"/>
              <a:t>中国计算机学会通讯</a:t>
            </a:r>
            <a:r>
              <a:rPr lang="en-US" altLang="zh-CN" u="sng" dirty="0"/>
              <a:t>.2009</a:t>
            </a:r>
            <a:r>
              <a:rPr lang="zh-CN" altLang="zh-CN" u="sng" dirty="0"/>
              <a:t>，</a:t>
            </a:r>
            <a:r>
              <a:rPr lang="en-US" altLang="zh-CN" u="sng" dirty="0"/>
              <a:t>5(4):6-15                                                                                        </a:t>
            </a:r>
            <a:endParaRPr lang="zh-CN" altLang="zh-CN" dirty="0"/>
          </a:p>
          <a:p>
            <a:pPr>
              <a:buFont typeface="Arial" pitchFamily="34" charset="0"/>
              <a:buChar char="•"/>
            </a:pPr>
            <a:r>
              <a:rPr lang="zh-CN" altLang="zh-CN" u="sng" dirty="0"/>
              <a:t>申德荣，于戈，寇月，聂铁铮</a:t>
            </a:r>
            <a:r>
              <a:rPr lang="en-US" altLang="zh-CN" u="sng" dirty="0"/>
              <a:t>.</a:t>
            </a:r>
            <a:r>
              <a:rPr lang="zh-CN" altLang="zh-CN" u="sng" dirty="0"/>
              <a:t>可能世界内数值型不确定性数据匹配模型</a:t>
            </a:r>
            <a:r>
              <a:rPr lang="en-US" altLang="zh-CN" u="sng" dirty="0"/>
              <a:t>.</a:t>
            </a:r>
            <a:r>
              <a:rPr lang="zh-CN" altLang="zh-CN" u="sng" dirty="0"/>
              <a:t>计算机应用研究</a:t>
            </a:r>
            <a:r>
              <a:rPr lang="en-US" altLang="zh-CN" u="sng" dirty="0"/>
              <a:t>.2008-7</a:t>
            </a:r>
            <a:r>
              <a:rPr lang="zh-CN" altLang="zh-CN" u="sng" dirty="0"/>
              <a:t>：</a:t>
            </a:r>
            <a:r>
              <a:rPr lang="en-US" altLang="zh-CN" u="sng" dirty="0"/>
              <a:t>2607-2611                                                                </a:t>
            </a:r>
            <a:endParaRPr lang="zh-CN" altLang="zh-CN" dirty="0"/>
          </a:p>
          <a:p>
            <a:pPr>
              <a:buFont typeface="Arial" pitchFamily="34" charset="0"/>
              <a:buChar char="•"/>
            </a:pPr>
            <a:r>
              <a:rPr lang="en-US" altLang="zh-CN" u="sng" dirty="0"/>
              <a:t>M. </a:t>
            </a:r>
            <a:r>
              <a:rPr lang="en-US" altLang="zh-CN" u="sng" dirty="0" err="1"/>
              <a:t>Hua</a:t>
            </a:r>
            <a:r>
              <a:rPr lang="en-US" altLang="zh-CN" u="sng" dirty="0"/>
              <a:t>, J. Pei, W. Zhang, and X. Lin. Efficiently answering probabilistic threshold TOP-K queries on uncertain data (extended abstract). In Proc. International Conference on Data Engineering (ICDE’08), Cancun, Mexico, April 2008.                                       </a:t>
            </a:r>
            <a:endParaRPr lang="zh-CN" altLang="zh-CN" dirty="0"/>
          </a:p>
          <a:p>
            <a:pPr>
              <a:buFont typeface="Arial" pitchFamily="34" charset="0"/>
              <a:buChar char="•"/>
            </a:pPr>
            <a:r>
              <a:rPr lang="en-US" altLang="zh-CN" u="sng" dirty="0"/>
              <a:t>Pei J</a:t>
            </a:r>
            <a:r>
              <a:rPr lang="zh-CN" altLang="zh-CN" u="sng" dirty="0"/>
              <a:t>，</a:t>
            </a:r>
            <a:r>
              <a:rPr lang="en-US" altLang="zh-CN" u="sng" dirty="0" err="1"/>
              <a:t>Hua</a:t>
            </a:r>
            <a:r>
              <a:rPr lang="en-US" altLang="zh-CN" u="sng" dirty="0"/>
              <a:t> M</a:t>
            </a:r>
            <a:r>
              <a:rPr lang="zh-CN" altLang="zh-CN" u="sng" dirty="0"/>
              <a:t>，</a:t>
            </a:r>
            <a:r>
              <a:rPr lang="en-US" altLang="zh-CN" u="sng" dirty="0"/>
              <a:t>Tao Y F</a:t>
            </a:r>
            <a:r>
              <a:rPr lang="zh-CN" altLang="zh-CN" u="sng" dirty="0"/>
              <a:t>，</a:t>
            </a:r>
            <a:r>
              <a:rPr lang="en-US" altLang="zh-CN" u="sng" dirty="0"/>
              <a:t>Lin X M. Query answering techniques on uncertain and probabilistic data : Tutorial summary Proceedings of t he 2008 ACM SIGMOD International Conference on Management of Data. Vancouver</a:t>
            </a:r>
            <a:r>
              <a:rPr lang="zh-CN" altLang="zh-CN" u="sng" dirty="0"/>
              <a:t>，</a:t>
            </a:r>
            <a:r>
              <a:rPr lang="en-US" altLang="zh-CN" u="sng" dirty="0"/>
              <a:t>2008 :1357-1364                                     </a:t>
            </a:r>
            <a:endParaRPr lang="zh-CN" altLang="zh-CN" dirty="0"/>
          </a:p>
          <a:p>
            <a:pPr>
              <a:buFont typeface="Arial" pitchFamily="34" charset="0"/>
              <a:buChar char="•"/>
            </a:pPr>
            <a:r>
              <a:rPr lang="en-US" altLang="zh-CN" u="sng" dirty="0"/>
              <a:t>HUA M,PEI J,ZHANG W, et al. Ranking queries on uncertain data: A probabilistic threshold approach[C] .Proceedings of the2008 ACMSIGMOD International Conference on Management of </a:t>
            </a:r>
            <a:r>
              <a:rPr lang="en-US" altLang="zh-CN" u="sng" dirty="0" err="1"/>
              <a:t>Da-ta</a:t>
            </a:r>
            <a:r>
              <a:rPr lang="en-US" altLang="zh-CN" u="sng" dirty="0"/>
              <a:t>. New York: ACM Press, 2008, :673-686 </a:t>
            </a:r>
            <a:r>
              <a:rPr lang="en-US" altLang="zh-CN" u="sng" dirty="0" smtClean="0"/>
              <a:t>.</a:t>
            </a:r>
          </a:p>
          <a:p>
            <a:pPr>
              <a:buFont typeface="Arial" pitchFamily="34" charset="0"/>
              <a:buChar char="•"/>
            </a:pPr>
            <a:endParaRPr lang="en-US" altLang="zh-CN" u="sng" dirty="0" smtClean="0"/>
          </a:p>
          <a:p>
            <a:pPr>
              <a:buFont typeface="Arial" pitchFamily="34" charset="0"/>
              <a:buChar char="•"/>
            </a:pPr>
            <a:r>
              <a:rPr lang="zh-CN" altLang="en-US" u="sng" dirty="0" smtClean="0"/>
              <a:t>还有其他等差不多</a:t>
            </a:r>
            <a:r>
              <a:rPr lang="en-US" altLang="zh-CN" u="sng" dirty="0" smtClean="0"/>
              <a:t>30</a:t>
            </a:r>
            <a:r>
              <a:rPr lang="zh-CN" altLang="en-US" u="sng" dirty="0" smtClean="0"/>
              <a:t>篇外文文献</a:t>
            </a:r>
            <a:endParaRPr lang="zh-CN" altLang="en-US" dirty="0"/>
          </a:p>
        </p:txBody>
      </p:sp>
      <p:grpSp>
        <p:nvGrpSpPr>
          <p:cNvPr id="6" name="组合 5"/>
          <p:cNvGrpSpPr/>
          <p:nvPr/>
        </p:nvGrpSpPr>
        <p:grpSpPr>
          <a:xfrm>
            <a:off x="0" y="0"/>
            <a:ext cx="5000628" cy="6858000"/>
            <a:chOff x="0" y="0"/>
            <a:chExt cx="5000628" cy="6858000"/>
          </a:xfrm>
        </p:grpSpPr>
        <p:sp>
          <p:nvSpPr>
            <p:cNvPr id="9" name="矩形 8"/>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0" name="矩形 9"/>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1</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不确定性数据定义和分类</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3" cstate="print"/>
          <a:srcRect/>
          <a:stretch>
            <a:fillRect/>
          </a:stretch>
        </p:blipFill>
        <p:spPr bwMode="auto">
          <a:xfrm>
            <a:off x="7238771" y="6429396"/>
            <a:ext cx="1905229" cy="428604"/>
          </a:xfrm>
          <a:prstGeom prst="rect">
            <a:avLst/>
          </a:prstGeom>
          <a:noFill/>
        </p:spPr>
      </p:pic>
      <p:sp>
        <p:nvSpPr>
          <p:cNvPr id="36" name="TextBox 35"/>
          <p:cNvSpPr txBox="1"/>
          <p:nvPr/>
        </p:nvSpPr>
        <p:spPr>
          <a:xfrm>
            <a:off x="714348" y="1357298"/>
            <a:ext cx="7786742" cy="4154984"/>
          </a:xfrm>
          <a:prstGeom prst="rect">
            <a:avLst/>
          </a:prstGeom>
          <a:noFill/>
        </p:spPr>
        <p:txBody>
          <a:bodyPr wrap="square" rtlCol="0">
            <a:spAutoFit/>
          </a:bodyPr>
          <a:lstStyle/>
          <a:p>
            <a:pPr>
              <a:buFont typeface="Wingdings" pitchFamily="2" charset="2"/>
              <a:buChar char="u"/>
            </a:pPr>
            <a:r>
              <a:rPr lang="zh-CN" altLang="en-US" sz="2400" dirty="0" smtClean="0"/>
              <a:t>定义</a:t>
            </a:r>
            <a:endParaRPr lang="en-US" altLang="zh-CN" sz="2400" dirty="0"/>
          </a:p>
          <a:p>
            <a:pPr lvl="1"/>
            <a:r>
              <a:rPr lang="zh-CN" altLang="en-US" sz="2400" dirty="0" smtClean="0"/>
              <a:t>不确定性数据是原始数据本身不准确或是采用了粗粒度的数据集合，也可能是为了满足特殊应用目的或是在处理缺失值、数据集成过程中而产生的</a:t>
            </a:r>
            <a:endParaRPr lang="en-US" altLang="zh-CN" sz="2400" dirty="0" smtClean="0"/>
          </a:p>
          <a:p>
            <a:pPr>
              <a:buFont typeface="Wingdings" pitchFamily="2" charset="2"/>
              <a:buChar char="u"/>
            </a:pPr>
            <a:r>
              <a:rPr lang="zh-CN" altLang="en-US" sz="2400" dirty="0" smtClean="0"/>
              <a:t>分类</a:t>
            </a:r>
            <a:endParaRPr lang="en-US" altLang="zh-CN" sz="2400" dirty="0" smtClean="0"/>
          </a:p>
          <a:p>
            <a:pPr marL="971550" lvl="1" indent="-514350">
              <a:buFont typeface="+mj-lt"/>
              <a:buAutoNum type="alphaLcParenR"/>
            </a:pPr>
            <a:r>
              <a:rPr lang="zh-CN" altLang="zh-CN" sz="2400" dirty="0"/>
              <a:t>概率值，如 </a:t>
            </a:r>
            <a:r>
              <a:rPr lang="en-US" altLang="zh-CN" sz="2400" dirty="0"/>
              <a:t>AMY</a:t>
            </a:r>
            <a:r>
              <a:rPr lang="zh-CN" altLang="zh-CN" sz="2400" dirty="0"/>
              <a:t>的年龄为 </a:t>
            </a:r>
            <a:r>
              <a:rPr lang="en-US" altLang="zh-CN" sz="2400" dirty="0"/>
              <a:t>34</a:t>
            </a:r>
            <a:r>
              <a:rPr lang="zh-CN" altLang="zh-CN" sz="2400" dirty="0"/>
              <a:t>岁的概率是</a:t>
            </a:r>
            <a:r>
              <a:rPr lang="en-US" altLang="zh-CN" sz="2400" dirty="0"/>
              <a:t>0.16</a:t>
            </a:r>
            <a:r>
              <a:rPr lang="zh-CN" altLang="zh-CN" sz="2400" dirty="0"/>
              <a:t>，为 </a:t>
            </a:r>
            <a:r>
              <a:rPr lang="en-US" altLang="zh-CN" sz="2400" dirty="0"/>
              <a:t>45</a:t>
            </a:r>
            <a:r>
              <a:rPr lang="zh-CN" altLang="zh-CN" sz="2400" dirty="0"/>
              <a:t>岁的概率是</a:t>
            </a:r>
            <a:r>
              <a:rPr lang="en-US" altLang="zh-CN" sz="2400" dirty="0"/>
              <a:t> </a:t>
            </a:r>
            <a:r>
              <a:rPr lang="en-US" altLang="zh-CN" sz="2400" dirty="0" smtClean="0"/>
              <a:t>0.4</a:t>
            </a:r>
          </a:p>
          <a:p>
            <a:pPr marL="971550" lvl="1" indent="-514350">
              <a:buFont typeface="+mj-lt"/>
              <a:buAutoNum type="alphaLcParenR"/>
            </a:pPr>
            <a:r>
              <a:rPr lang="zh-CN" altLang="zh-CN" sz="2400" dirty="0"/>
              <a:t>范围值，如</a:t>
            </a:r>
            <a:r>
              <a:rPr lang="en-US" altLang="zh-CN" sz="2400" dirty="0"/>
              <a:t> AMY</a:t>
            </a:r>
            <a:r>
              <a:rPr lang="zh-CN" altLang="zh-CN" sz="2400" dirty="0"/>
              <a:t>的年龄为</a:t>
            </a:r>
            <a:r>
              <a:rPr lang="en-US" altLang="zh-CN" sz="2400" dirty="0"/>
              <a:t>[32</a:t>
            </a:r>
            <a:r>
              <a:rPr lang="zh-CN" altLang="zh-CN" sz="2400" dirty="0"/>
              <a:t>，</a:t>
            </a:r>
            <a:r>
              <a:rPr lang="en-US" altLang="zh-CN" sz="2400" dirty="0"/>
              <a:t>56</a:t>
            </a:r>
            <a:r>
              <a:rPr lang="en-US" altLang="zh-CN" sz="2400" dirty="0" smtClean="0"/>
              <a:t>]</a:t>
            </a:r>
          </a:p>
          <a:p>
            <a:pPr marL="971550" lvl="1" indent="-514350">
              <a:buFont typeface="+mj-lt"/>
              <a:buAutoNum type="alphaLcParenR"/>
            </a:pPr>
            <a:r>
              <a:rPr lang="zh-CN" altLang="zh-CN" sz="2400" dirty="0"/>
              <a:t>互斥值，如</a:t>
            </a:r>
            <a:r>
              <a:rPr lang="en-US" altLang="zh-CN" sz="2400" dirty="0"/>
              <a:t> AMY</a:t>
            </a:r>
            <a:r>
              <a:rPr lang="zh-CN" altLang="zh-CN" sz="2400" dirty="0"/>
              <a:t>的年龄或者为</a:t>
            </a:r>
            <a:r>
              <a:rPr lang="en-US" altLang="zh-CN" sz="2400" dirty="0"/>
              <a:t>32</a:t>
            </a:r>
            <a:r>
              <a:rPr lang="zh-CN" altLang="zh-CN" sz="2400" dirty="0"/>
              <a:t>或为</a:t>
            </a:r>
            <a:r>
              <a:rPr lang="en-US" altLang="zh-CN" sz="2400" dirty="0" smtClean="0"/>
              <a:t>78</a:t>
            </a:r>
          </a:p>
          <a:p>
            <a:pPr marL="971550" lvl="1" indent="-514350">
              <a:buFont typeface="+mj-lt"/>
              <a:buAutoNum type="alphaLcParenR"/>
            </a:pPr>
            <a:r>
              <a:rPr lang="zh-CN" altLang="zh-CN" sz="2400" dirty="0"/>
              <a:t>模糊集值，如</a:t>
            </a:r>
            <a:r>
              <a:rPr lang="en-US" altLang="zh-CN" sz="2400" dirty="0"/>
              <a:t> AMY</a:t>
            </a:r>
            <a:r>
              <a:rPr lang="zh-CN" altLang="zh-CN" sz="2400" dirty="0"/>
              <a:t>的成绩是 </a:t>
            </a:r>
            <a:r>
              <a:rPr lang="en-US" altLang="zh-CN" sz="2400" dirty="0"/>
              <a:t>A</a:t>
            </a:r>
            <a:r>
              <a:rPr lang="zh-CN" altLang="zh-CN" sz="2400" dirty="0"/>
              <a:t>的可能性为</a:t>
            </a:r>
            <a:r>
              <a:rPr lang="en-US" altLang="zh-CN" sz="2400" dirty="0"/>
              <a:t>0.2</a:t>
            </a:r>
            <a:r>
              <a:rPr lang="zh-CN" altLang="zh-CN" sz="2400" dirty="0"/>
              <a:t>，</a:t>
            </a:r>
            <a:r>
              <a:rPr lang="en-US" altLang="zh-CN" sz="2400" dirty="0"/>
              <a:t>B</a:t>
            </a:r>
            <a:r>
              <a:rPr lang="zh-CN" altLang="zh-CN" sz="2400" dirty="0"/>
              <a:t>的可能性为</a:t>
            </a:r>
            <a:r>
              <a:rPr lang="en-US" altLang="zh-CN" sz="2400" dirty="0"/>
              <a:t> 0.4</a:t>
            </a:r>
            <a:endParaRPr lang="zh-CN" altLang="en-US" sz="2400" dirty="0"/>
          </a:p>
        </p:txBody>
      </p:sp>
      <p:grpSp>
        <p:nvGrpSpPr>
          <p:cNvPr id="37" name="组合 36"/>
          <p:cNvGrpSpPr/>
          <p:nvPr/>
        </p:nvGrpSpPr>
        <p:grpSpPr>
          <a:xfrm>
            <a:off x="0" y="0"/>
            <a:ext cx="5000628" cy="6858000"/>
            <a:chOff x="0" y="0"/>
            <a:chExt cx="5000628" cy="6858000"/>
          </a:xfrm>
        </p:grpSpPr>
        <p:sp>
          <p:nvSpPr>
            <p:cNvPr id="38" name="矩形 37"/>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39" name="矩形 38"/>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41" name="页脚占位符 40"/>
          <p:cNvSpPr>
            <a:spLocks noGrp="1"/>
          </p:cNvSpPr>
          <p:nvPr>
            <p:ph type="ftr" sz="quarter" idx="11"/>
          </p:nvPr>
        </p:nvSpPr>
        <p:spPr/>
        <p:txBody>
          <a:bodyPr/>
          <a:lstStyle/>
          <a:p>
            <a:r>
              <a:rPr lang="en-US" altLang="zh-CN" smtClean="0"/>
              <a:t>2</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normAutofit/>
          </a:bodyPr>
          <a:lstStyle/>
          <a:p>
            <a:r>
              <a:rPr lang="zh-CN" altLang="en-US" sz="2600" dirty="0" smtClean="0">
                <a:latin typeface="华文新魏" pitchFamily="2" charset="-122"/>
                <a:ea typeface="华文新魏" pitchFamily="2" charset="-122"/>
              </a:rPr>
              <a:t>知名大学以及公司的研究机构的不确定研究项目列举</a:t>
            </a:r>
            <a:endParaRPr lang="zh-CN" altLang="en-US" sz="2600"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graphicFrame>
        <p:nvGraphicFramePr>
          <p:cNvPr id="6" name="表格 5"/>
          <p:cNvGraphicFramePr>
            <a:graphicFrameLocks noGrp="1"/>
          </p:cNvGraphicFramePr>
          <p:nvPr/>
        </p:nvGraphicFramePr>
        <p:xfrm>
          <a:off x="428596" y="1214423"/>
          <a:ext cx="8286808" cy="5012716"/>
        </p:xfrm>
        <a:graphic>
          <a:graphicData uri="http://schemas.openxmlformats.org/drawingml/2006/table">
            <a:tbl>
              <a:tblPr/>
              <a:tblGrid>
                <a:gridCol w="950945"/>
                <a:gridCol w="7335863"/>
              </a:tblGrid>
              <a:tr h="522230">
                <a:tc>
                  <a:txBody>
                    <a:bodyPr/>
                    <a:lstStyle/>
                    <a:p>
                      <a:pPr algn="just">
                        <a:lnSpc>
                          <a:spcPts val="2000"/>
                        </a:lnSpc>
                        <a:spcAft>
                          <a:spcPts val="0"/>
                        </a:spcAft>
                      </a:pPr>
                      <a:r>
                        <a:rPr lang="zh-CN" sz="1150" kern="100" dirty="0" smtClean="0">
                          <a:latin typeface="Times New Roman"/>
                          <a:ea typeface="宋体"/>
                        </a:rPr>
                        <a:t>多伦多大学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ConQuer</a:t>
                      </a:r>
                      <a:r>
                        <a:rPr lang="zh-CN" sz="1150" kern="100">
                          <a:latin typeface="Times New Roman"/>
                          <a:ea typeface="宋体"/>
                        </a:rPr>
                        <a:t>项目，</a:t>
                      </a:r>
                      <a:r>
                        <a:rPr lang="en-US" sz="1150" kern="100">
                          <a:latin typeface="Times New Roman"/>
                          <a:ea typeface="宋体"/>
                        </a:rPr>
                        <a:t>Renée J. Miller</a:t>
                      </a:r>
                      <a:r>
                        <a:rPr lang="zh-CN" sz="1150" kern="100">
                          <a:latin typeface="Times New Roman"/>
                          <a:ea typeface="宋体"/>
                        </a:rPr>
                        <a:t>领导的研究小组，主要研究方向是针对不一致数据库的管理技术，利用重写</a:t>
                      </a:r>
                      <a:r>
                        <a:rPr lang="en-US" sz="1150" kern="100">
                          <a:latin typeface="Times New Roman"/>
                          <a:ea typeface="宋体"/>
                        </a:rPr>
                        <a:t>SQL</a:t>
                      </a:r>
                      <a:r>
                        <a:rPr lang="zh-CN" sz="1150" kern="100">
                          <a:latin typeface="Times New Roman"/>
                          <a:ea typeface="宋体"/>
                        </a:rPr>
                        <a:t>语句优化查询和系统执行，建立一个高效和可伸缩的数据库。</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675">
                <a:tc>
                  <a:txBody>
                    <a:bodyPr/>
                    <a:lstStyle/>
                    <a:p>
                      <a:pPr algn="just">
                        <a:lnSpc>
                          <a:spcPts val="2000"/>
                        </a:lnSpc>
                        <a:spcAft>
                          <a:spcPts val="0"/>
                        </a:spcAft>
                      </a:pPr>
                      <a:r>
                        <a:rPr lang="zh-CN" sz="1150" kern="100" dirty="0" smtClean="0">
                          <a:latin typeface="Times New Roman"/>
                          <a:ea typeface="宋体"/>
                        </a:rPr>
                        <a:t>普度大学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Orion</a:t>
                      </a:r>
                      <a:r>
                        <a:rPr lang="zh-CN" sz="1150" kern="100">
                          <a:latin typeface="Times New Roman"/>
                          <a:ea typeface="宋体"/>
                        </a:rPr>
                        <a:t>项目，研究的是一个处理模糊数据的数据库管理系统。相对于其他的不确定性数据数据库，同时支持任意的属性和相关元组的不确定性，使数据库准确地处理离散和连续的数据。</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2216">
                <a:tc>
                  <a:txBody>
                    <a:bodyPr/>
                    <a:lstStyle/>
                    <a:p>
                      <a:pPr algn="just">
                        <a:lnSpc>
                          <a:spcPts val="2000"/>
                        </a:lnSpc>
                        <a:spcAft>
                          <a:spcPts val="0"/>
                        </a:spcAft>
                      </a:pPr>
                      <a:r>
                        <a:rPr lang="zh-CN" sz="1150" kern="100" dirty="0" smtClean="0">
                          <a:latin typeface="Times New Roman"/>
                          <a:ea typeface="宋体"/>
                        </a:rPr>
                        <a:t>斯坦福大学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Trio</a:t>
                      </a:r>
                      <a:r>
                        <a:rPr lang="zh-CN" sz="1150" kern="100">
                          <a:latin typeface="Times New Roman"/>
                          <a:ea typeface="宋体"/>
                        </a:rPr>
                        <a:t>项目，基于称为</a:t>
                      </a:r>
                      <a:r>
                        <a:rPr lang="en-US" sz="1150" kern="100">
                          <a:latin typeface="Times New Roman"/>
                          <a:ea typeface="宋体"/>
                        </a:rPr>
                        <a:t>ULDBs</a:t>
                      </a:r>
                      <a:r>
                        <a:rPr lang="zh-CN" sz="1150" kern="100">
                          <a:latin typeface="Times New Roman"/>
                          <a:ea typeface="宋体"/>
                        </a:rPr>
                        <a:t>扩展关系模型，它支持基于</a:t>
                      </a:r>
                      <a:r>
                        <a:rPr lang="en-US" sz="1150" kern="100">
                          <a:latin typeface="Times New Roman"/>
                          <a:ea typeface="宋体"/>
                        </a:rPr>
                        <a:t>SQL</a:t>
                      </a:r>
                      <a:r>
                        <a:rPr lang="zh-CN" sz="1150" kern="100">
                          <a:latin typeface="Times New Roman"/>
                          <a:ea typeface="宋体"/>
                        </a:rPr>
                        <a:t>的查询语言</a:t>
                      </a:r>
                      <a:r>
                        <a:rPr lang="en-US" sz="1150" kern="100">
                          <a:latin typeface="Times New Roman"/>
                          <a:ea typeface="宋体"/>
                        </a:rPr>
                        <a:t>TriQL</a:t>
                      </a:r>
                      <a:r>
                        <a:rPr lang="zh-CN" sz="1150" kern="100">
                          <a:latin typeface="Times New Roman"/>
                          <a:ea typeface="宋体"/>
                        </a:rPr>
                        <a:t>，研究不确定性数据的世系分析。</a:t>
                      </a:r>
                      <a:r>
                        <a:rPr lang="en-US" sz="1150" kern="100">
                          <a:latin typeface="Times New Roman"/>
                          <a:ea typeface="宋体"/>
                        </a:rPr>
                        <a:t>Trio</a:t>
                      </a:r>
                      <a:r>
                        <a:rPr lang="zh-CN" sz="1150" kern="100">
                          <a:latin typeface="Times New Roman"/>
                          <a:ea typeface="宋体"/>
                        </a:rPr>
                        <a:t>可以在广泛的领域使用，主要包括以下领域：传感器数据管理，数据清理和整合，信息提取系统，以及近似和假设查询处理。</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230">
                <a:tc>
                  <a:txBody>
                    <a:bodyPr/>
                    <a:lstStyle/>
                    <a:p>
                      <a:pPr algn="just">
                        <a:lnSpc>
                          <a:spcPts val="2000"/>
                        </a:lnSpc>
                        <a:spcAft>
                          <a:spcPts val="0"/>
                        </a:spcAft>
                      </a:pPr>
                      <a:r>
                        <a:rPr lang="zh-CN" sz="1150" kern="100" dirty="0">
                          <a:latin typeface="Times New Roman"/>
                          <a:ea typeface="宋体"/>
                        </a:rPr>
                        <a:t>康奈尔</a:t>
                      </a:r>
                      <a:r>
                        <a:rPr lang="zh-CN" sz="1150" kern="100" dirty="0" smtClean="0">
                          <a:latin typeface="Times New Roman"/>
                          <a:ea typeface="宋体"/>
                        </a:rPr>
                        <a:t>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MayBMS</a:t>
                      </a:r>
                      <a:r>
                        <a:rPr lang="zh-CN" sz="1150" kern="100">
                          <a:latin typeface="Times New Roman"/>
                          <a:ea typeface="宋体"/>
                        </a:rPr>
                        <a:t>项目，由</a:t>
                      </a:r>
                      <a:r>
                        <a:rPr lang="en-US" sz="1150" kern="100">
                          <a:latin typeface="Times New Roman"/>
                          <a:ea typeface="宋体"/>
                        </a:rPr>
                        <a:t>Lyublena Antova </a:t>
                      </a:r>
                      <a:r>
                        <a:rPr lang="zh-CN" sz="1150" kern="100">
                          <a:latin typeface="Times New Roman"/>
                          <a:ea typeface="宋体"/>
                        </a:rPr>
                        <a:t>领导的小组，主要关注于如何利用和扩展成熟的关系数据库技术在不确定性数据查询和管理技术方面进行优化，研究其鲁棒性和可扩展性。</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2216">
                <a:tc>
                  <a:txBody>
                    <a:bodyPr/>
                    <a:lstStyle/>
                    <a:p>
                      <a:pPr algn="just">
                        <a:lnSpc>
                          <a:spcPts val="2000"/>
                        </a:lnSpc>
                        <a:spcAft>
                          <a:spcPts val="0"/>
                        </a:spcAft>
                      </a:pPr>
                      <a:r>
                        <a:rPr lang="zh-CN" sz="1150" kern="100" dirty="0" smtClean="0">
                          <a:latin typeface="Times New Roman"/>
                          <a:ea typeface="宋体"/>
                        </a:rPr>
                        <a:t>华盛顿大学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MystiQ</a:t>
                      </a:r>
                      <a:r>
                        <a:rPr lang="zh-CN" sz="1150" kern="100">
                          <a:latin typeface="Times New Roman"/>
                          <a:ea typeface="宋体"/>
                        </a:rPr>
                        <a:t>项目，是由</a:t>
                      </a:r>
                      <a:r>
                        <a:rPr lang="en-US" sz="1150" kern="100">
                          <a:latin typeface="Times New Roman"/>
                          <a:ea typeface="宋体"/>
                        </a:rPr>
                        <a:t>Nilesh Dalvi</a:t>
                      </a:r>
                      <a:r>
                        <a:rPr lang="zh-CN" sz="1150" kern="100">
                          <a:latin typeface="Times New Roman"/>
                          <a:ea typeface="宋体"/>
                        </a:rPr>
                        <a:t>领导的研究小组，</a:t>
                      </a:r>
                      <a:r>
                        <a:rPr lang="en-US" sz="1150" kern="100">
                          <a:latin typeface="Times New Roman"/>
                          <a:ea typeface="宋体"/>
                        </a:rPr>
                        <a:t>MystiQ</a:t>
                      </a:r>
                      <a:r>
                        <a:rPr lang="zh-CN" sz="1150" kern="100">
                          <a:latin typeface="Times New Roman"/>
                          <a:ea typeface="宋体"/>
                        </a:rPr>
                        <a:t>利用概率模型对来源于大量不同来源的不确定性数据进行查询研究，现在该项目的目标是发展在大型的不确定性数据库进行有效查询的技术。同时，研究小组认为，数据的来源十分重要，如何在多源数据库找到数据的联系是关键。</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2756">
                <a:tc>
                  <a:txBody>
                    <a:bodyPr/>
                    <a:lstStyle/>
                    <a:p>
                      <a:pPr algn="just">
                        <a:lnSpc>
                          <a:spcPts val="2000"/>
                        </a:lnSpc>
                        <a:spcAft>
                          <a:spcPts val="0"/>
                        </a:spcAft>
                      </a:pPr>
                      <a:r>
                        <a:rPr lang="zh-CN" sz="1150" kern="100" dirty="0">
                          <a:latin typeface="Times New Roman"/>
                          <a:ea typeface="宋体"/>
                        </a:rPr>
                        <a:t>英特尔</a:t>
                      </a:r>
                      <a:r>
                        <a:rPr lang="en-US" sz="1150" kern="100" dirty="0">
                          <a:latin typeface="Times New Roman"/>
                          <a:ea typeface="宋体"/>
                        </a:rPr>
                        <a:t>/</a:t>
                      </a:r>
                      <a:r>
                        <a:rPr lang="zh-CN" sz="1150" kern="100" dirty="0">
                          <a:latin typeface="Times New Roman"/>
                          <a:ea typeface="宋体"/>
                        </a:rPr>
                        <a:t>加州大学伯克利</a:t>
                      </a:r>
                      <a:r>
                        <a:rPr lang="zh-CN" sz="1150" kern="100" dirty="0" smtClean="0">
                          <a:latin typeface="Times New Roman"/>
                          <a:ea typeface="宋体"/>
                        </a:rPr>
                        <a:t>分校</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BayesStore</a:t>
                      </a:r>
                      <a:r>
                        <a:rPr lang="zh-CN" sz="1150" kern="100">
                          <a:latin typeface="Times New Roman"/>
                          <a:ea typeface="宋体"/>
                        </a:rPr>
                        <a:t>项目，由</a:t>
                      </a:r>
                      <a:r>
                        <a:rPr lang="en-US" sz="1150" kern="100">
                          <a:latin typeface="Times New Roman"/>
                          <a:ea typeface="宋体"/>
                        </a:rPr>
                        <a:t>Eirinaios C. Michelakis</a:t>
                      </a:r>
                      <a:r>
                        <a:rPr lang="zh-CN" sz="1150" kern="100">
                          <a:latin typeface="Times New Roman"/>
                          <a:ea typeface="宋体"/>
                        </a:rPr>
                        <a:t>领导的研究小组，该项目的主要研究一种新的基于概率模型和统计的不确定性数据管理架构。主要努力方向是在实现高效率的</a:t>
                      </a:r>
                      <a:r>
                        <a:rPr lang="en-US" sz="1150" kern="100">
                          <a:latin typeface="Times New Roman"/>
                          <a:ea typeface="宋体"/>
                        </a:rPr>
                        <a:t>SQL</a:t>
                      </a:r>
                      <a:r>
                        <a:rPr lang="zh-CN" sz="1150" kern="100">
                          <a:latin typeface="Times New Roman"/>
                          <a:ea typeface="宋体"/>
                        </a:rPr>
                        <a:t>查询算法，增加概率关系运算符的引擎。该项目的主要目的是（</a:t>
                      </a:r>
                      <a:r>
                        <a:rPr lang="en-US" sz="1150" kern="100">
                          <a:latin typeface="Times New Roman"/>
                          <a:ea typeface="宋体"/>
                        </a:rPr>
                        <a:t>1</a:t>
                      </a:r>
                      <a:r>
                        <a:rPr lang="zh-CN" sz="1150" kern="100">
                          <a:latin typeface="Times New Roman"/>
                          <a:ea typeface="宋体"/>
                        </a:rPr>
                        <a:t>）支持不同模式的高效查询处理；（</a:t>
                      </a:r>
                      <a:r>
                        <a:rPr lang="en-US" sz="1150" kern="100">
                          <a:latin typeface="Times New Roman"/>
                          <a:ea typeface="宋体"/>
                        </a:rPr>
                        <a:t>2</a:t>
                      </a:r>
                      <a:r>
                        <a:rPr lang="zh-CN" sz="1150" kern="100">
                          <a:latin typeface="Times New Roman"/>
                          <a:ea typeface="宋体"/>
                        </a:rPr>
                        <a:t>）在引入新的模型和算法的时候，能有扩展的</a:t>
                      </a:r>
                      <a:r>
                        <a:rPr lang="en-US" sz="1150" kern="100">
                          <a:latin typeface="Times New Roman"/>
                          <a:ea typeface="宋体"/>
                        </a:rPr>
                        <a:t>API</a:t>
                      </a:r>
                      <a:r>
                        <a:rPr lang="zh-CN" sz="1150" kern="100">
                          <a:latin typeface="Times New Roman"/>
                          <a:ea typeface="宋体"/>
                        </a:rPr>
                        <a:t>提供；（</a:t>
                      </a:r>
                      <a:r>
                        <a:rPr lang="en-US" sz="1150" kern="100">
                          <a:latin typeface="Times New Roman"/>
                          <a:ea typeface="宋体"/>
                        </a:rPr>
                        <a:t>3</a:t>
                      </a:r>
                      <a:r>
                        <a:rPr lang="zh-CN" sz="1150" kern="100">
                          <a:latin typeface="Times New Roman"/>
                          <a:ea typeface="宋体"/>
                        </a:rPr>
                        <a:t>）支持大型的数据库</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230">
                <a:tc>
                  <a:txBody>
                    <a:bodyPr/>
                    <a:lstStyle/>
                    <a:p>
                      <a:pPr algn="just">
                        <a:lnSpc>
                          <a:spcPts val="2000"/>
                        </a:lnSpc>
                        <a:spcAft>
                          <a:spcPts val="0"/>
                        </a:spcAft>
                      </a:pPr>
                      <a:r>
                        <a:rPr lang="zh-CN" sz="1150" kern="100" dirty="0">
                          <a:latin typeface="Times New Roman"/>
                          <a:ea typeface="宋体"/>
                        </a:rPr>
                        <a:t>马里兰大</a:t>
                      </a:r>
                      <a:r>
                        <a:rPr lang="zh-CN" sz="1150" kern="100" dirty="0" smtClean="0">
                          <a:latin typeface="Times New Roman"/>
                          <a:ea typeface="宋体"/>
                        </a:rPr>
                        <a:t>学</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a:latin typeface="Times New Roman"/>
                          <a:ea typeface="宋体"/>
                        </a:rPr>
                        <a:t>ProDBs</a:t>
                      </a:r>
                      <a:r>
                        <a:rPr lang="zh-CN" sz="1150" kern="100">
                          <a:latin typeface="Times New Roman"/>
                          <a:ea typeface="宋体"/>
                        </a:rPr>
                        <a:t>项目，研究重点是在概率数据库，提出了第一个概率数据模型，</a:t>
                      </a:r>
                      <a:r>
                        <a:rPr lang="en-US" sz="1150" kern="100">
                          <a:latin typeface="Times New Roman"/>
                          <a:ea typeface="宋体"/>
                        </a:rPr>
                        <a:t>ProView</a:t>
                      </a:r>
                      <a:r>
                        <a:rPr lang="zh-CN" sz="1150" kern="100">
                          <a:latin typeface="Times New Roman"/>
                          <a:ea typeface="宋体"/>
                        </a:rPr>
                        <a:t>，后续扩展这个数据模型，处理实时性的概率数据库和</a:t>
                      </a:r>
                      <a:r>
                        <a:rPr lang="en-US" sz="1150" kern="100">
                          <a:latin typeface="Times New Roman"/>
                          <a:ea typeface="宋体"/>
                        </a:rPr>
                        <a:t>XML</a:t>
                      </a:r>
                      <a:r>
                        <a:rPr lang="zh-CN" sz="1150" kern="100">
                          <a:latin typeface="Times New Roman"/>
                          <a:ea typeface="宋体"/>
                        </a:rPr>
                        <a:t>数据库。该项目现在的重点放在了概率聚集效率方面和概率数据库的时空概念。</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230">
                <a:tc>
                  <a:txBody>
                    <a:bodyPr/>
                    <a:lstStyle/>
                    <a:p>
                      <a:pPr algn="just">
                        <a:lnSpc>
                          <a:spcPts val="2000"/>
                        </a:lnSpc>
                        <a:spcAft>
                          <a:spcPts val="0"/>
                        </a:spcAft>
                      </a:pPr>
                      <a:r>
                        <a:rPr lang="en-US" sz="1150" kern="100" dirty="0">
                          <a:latin typeface="Times New Roman"/>
                          <a:ea typeface="宋体"/>
                        </a:rPr>
                        <a:t>IBM </a:t>
                      </a:r>
                      <a:r>
                        <a:rPr lang="en-US" sz="1150" kern="100" dirty="0" err="1" smtClean="0">
                          <a:latin typeface="Times New Roman"/>
                          <a:ea typeface="宋体"/>
                        </a:rPr>
                        <a:t>Almaden</a:t>
                      </a:r>
                      <a:endParaRPr lang="zh-CN" sz="1150" kern="100" dirty="0">
                        <a:latin typeface="Times New Roman"/>
                        <a:ea typeface="宋体"/>
                      </a:endParaRP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sz="1150" kern="100" dirty="0">
                          <a:latin typeface="Times New Roman"/>
                          <a:ea typeface="宋体"/>
                        </a:rPr>
                        <a:t>Avatar</a:t>
                      </a:r>
                      <a:r>
                        <a:rPr lang="zh-CN" sz="1150" kern="100" dirty="0">
                          <a:latin typeface="Times New Roman"/>
                          <a:ea typeface="宋体"/>
                        </a:rPr>
                        <a:t>项目，该项目有两大目标：（</a:t>
                      </a:r>
                      <a:r>
                        <a:rPr lang="en-US" sz="1150" kern="100" dirty="0">
                          <a:latin typeface="Times New Roman"/>
                          <a:ea typeface="宋体"/>
                        </a:rPr>
                        <a:t>1</a:t>
                      </a:r>
                      <a:r>
                        <a:rPr lang="zh-CN" sz="1150" kern="100" dirty="0">
                          <a:latin typeface="Times New Roman"/>
                          <a:ea typeface="宋体"/>
                        </a:rPr>
                        <a:t>）从非结构化数据中抽取结构化的信息；（</a:t>
                      </a:r>
                      <a:r>
                        <a:rPr lang="en-US" sz="1150" kern="100" dirty="0">
                          <a:latin typeface="Times New Roman"/>
                          <a:ea typeface="宋体"/>
                        </a:rPr>
                        <a:t>2</a:t>
                      </a:r>
                      <a:r>
                        <a:rPr lang="zh-CN" sz="1150" kern="100" dirty="0">
                          <a:latin typeface="Times New Roman"/>
                          <a:ea typeface="宋体"/>
                        </a:rPr>
                        <a:t>）基于这类信息构建下一代搜索和商业智能应用。该项目正在进行对概率数据库的研究，同时该项目还研究信息检索、自动学习机器。</a:t>
                      </a:r>
                    </a:p>
                  </a:txBody>
                  <a:tcPr marL="33251" marR="33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3</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蓝鲸种群侦察的记录</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graphicFrame>
        <p:nvGraphicFramePr>
          <p:cNvPr id="6" name="表格 5"/>
          <p:cNvGraphicFramePr>
            <a:graphicFrameLocks noGrp="1"/>
          </p:cNvGraphicFramePr>
          <p:nvPr/>
        </p:nvGraphicFramePr>
        <p:xfrm>
          <a:off x="428598" y="1500171"/>
          <a:ext cx="8072490" cy="4714913"/>
        </p:xfrm>
        <a:graphic>
          <a:graphicData uri="http://schemas.openxmlformats.org/drawingml/2006/table">
            <a:tbl>
              <a:tblPr/>
              <a:tblGrid>
                <a:gridCol w="1345415"/>
                <a:gridCol w="1345415"/>
                <a:gridCol w="1345415"/>
                <a:gridCol w="1345415"/>
                <a:gridCol w="1345415"/>
                <a:gridCol w="1345415"/>
              </a:tblGrid>
              <a:tr h="673559">
                <a:tc>
                  <a:txBody>
                    <a:bodyPr/>
                    <a:lstStyle/>
                    <a:p>
                      <a:pPr algn="ctr">
                        <a:lnSpc>
                          <a:spcPts val="2000"/>
                        </a:lnSpc>
                        <a:spcAft>
                          <a:spcPts val="0"/>
                        </a:spcAft>
                      </a:pPr>
                      <a:r>
                        <a:rPr lang="en-US" sz="2400" kern="100">
                          <a:latin typeface="Times New Roman"/>
                          <a:ea typeface="宋体"/>
                        </a:rPr>
                        <a:t>RecordID</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地点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传感器编号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逗留时间（分）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置信度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印度洋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9/2/06 2:14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A101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25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北冰洋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6/12/09 4:07</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B206</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21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北冰洋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6/12/09 4:09</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B231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大西洋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3/13/06 22:31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E101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1.0</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南太平洋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12/12/06 20:32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S063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17</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0.8</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559">
                <a:tc>
                  <a:txBody>
                    <a:bodyPr/>
                    <a:lstStyle/>
                    <a:p>
                      <a:pPr algn="ctr">
                        <a:lnSpc>
                          <a:spcPts val="2000"/>
                        </a:lnSpc>
                        <a:spcAft>
                          <a:spcPts val="0"/>
                        </a:spcAft>
                      </a:pPr>
                      <a:r>
                        <a:rPr lang="en-US" sz="2400" kern="100">
                          <a:latin typeface="Times New Roman"/>
                          <a:ea typeface="宋体"/>
                        </a:rPr>
                        <a:t>Record6</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2400" kern="100">
                          <a:latin typeface="Times New Roman"/>
                          <a:ea typeface="宋体"/>
                        </a:rPr>
                        <a:t>南太平洋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12/13/06 22:28</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S732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a:latin typeface="Times New Roman"/>
                          <a:ea typeface="宋体"/>
                        </a:rPr>
                        <a:t>11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2400" kern="100" dirty="0">
                          <a:latin typeface="Times New Roman"/>
                          <a:ea typeface="宋体"/>
                        </a:rPr>
                        <a:t>0.2</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9" name="组合 8"/>
          <p:cNvGrpSpPr/>
          <p:nvPr/>
        </p:nvGrpSpPr>
        <p:grpSpPr>
          <a:xfrm>
            <a:off x="0" y="0"/>
            <a:ext cx="5000628" cy="6858000"/>
            <a:chOff x="0" y="0"/>
            <a:chExt cx="5000628" cy="6858000"/>
          </a:xfrm>
        </p:grpSpPr>
        <p:sp>
          <p:nvSpPr>
            <p:cNvPr id="10" name="矩形 9"/>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1" name="矩形 10"/>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3" name="页脚占位符 12"/>
          <p:cNvSpPr>
            <a:spLocks noGrp="1"/>
          </p:cNvSpPr>
          <p:nvPr>
            <p:ph type="ftr" sz="quarter" idx="11"/>
          </p:nvPr>
        </p:nvSpPr>
        <p:spPr/>
        <p:txBody>
          <a:bodyPr/>
          <a:lstStyle/>
          <a:p>
            <a:r>
              <a:rPr lang="en-US" altLang="zh-CN" smtClean="0"/>
              <a:t>4</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2500306"/>
            <a:ext cx="7786742" cy="1714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a:xfrm>
            <a:off x="0" y="2428868"/>
            <a:ext cx="9144000" cy="1785950"/>
          </a:xfrm>
        </p:spPr>
        <p:txBody>
          <a:bodyPr>
            <a:normAutofit/>
          </a:bodyPr>
          <a:lstStyle/>
          <a:p>
            <a:r>
              <a:rPr lang="zh-CN" altLang="en-US" dirty="0" smtClean="0">
                <a:latin typeface="华文新魏" pitchFamily="2" charset="-122"/>
                <a:ea typeface="华文新魏" pitchFamily="2" charset="-122"/>
              </a:rPr>
              <a:t>不确定性数据与查询处理综述</a:t>
            </a: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571480"/>
            <a:ext cx="7786742"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华文新魏" pitchFamily="2" charset="-122"/>
              <a:ea typeface="华文新魏" pitchFamily="2" charset="-122"/>
            </a:endParaRPr>
          </a:p>
        </p:txBody>
      </p:sp>
      <p:sp>
        <p:nvSpPr>
          <p:cNvPr id="8" name="标题 7"/>
          <p:cNvSpPr>
            <a:spLocks noGrp="1"/>
          </p:cNvSpPr>
          <p:nvPr>
            <p:ph type="title"/>
          </p:nvPr>
        </p:nvSpPr>
        <p:spPr/>
        <p:txBody>
          <a:bodyPr/>
          <a:lstStyle/>
          <a:p>
            <a:r>
              <a:rPr lang="zh-CN" altLang="en-US" dirty="0" smtClean="0">
                <a:latin typeface="华文新魏" pitchFamily="2" charset="-122"/>
                <a:ea typeface="华文新魏" pitchFamily="2" charset="-122"/>
              </a:rPr>
              <a:t>不确定性数据查询</a:t>
            </a:r>
            <a:endParaRPr lang="zh-CN" altLang="en-US" dirty="0">
              <a:latin typeface="华文新魏" pitchFamily="2" charset="-122"/>
              <a:ea typeface="华文新魏" pitchFamily="2" charset="-122"/>
            </a:endParaRPr>
          </a:p>
        </p:txBody>
      </p:sp>
      <p:pic>
        <p:nvPicPr>
          <p:cNvPr id="4" name="Picture 4" descr="L:\（09年2月）学生会\SCUT_logo\scut_new_logo2.jpg"/>
          <p:cNvPicPr>
            <a:picLocks noChangeAspect="1" noChangeArrowheads="1"/>
          </p:cNvPicPr>
          <p:nvPr/>
        </p:nvPicPr>
        <p:blipFill>
          <a:blip r:embed="rId2" cstate="print"/>
          <a:srcRect/>
          <a:stretch>
            <a:fillRect/>
          </a:stretch>
        </p:blipFill>
        <p:spPr bwMode="auto">
          <a:xfrm>
            <a:off x="7238771" y="6429396"/>
            <a:ext cx="1905229" cy="428604"/>
          </a:xfrm>
          <a:prstGeom prst="rect">
            <a:avLst/>
          </a:prstGeom>
          <a:noFill/>
        </p:spPr>
      </p:pic>
      <p:sp>
        <p:nvSpPr>
          <p:cNvPr id="36" name="TextBox 35"/>
          <p:cNvSpPr txBox="1"/>
          <p:nvPr/>
        </p:nvSpPr>
        <p:spPr>
          <a:xfrm>
            <a:off x="714348" y="1357298"/>
            <a:ext cx="7786742" cy="5324535"/>
          </a:xfrm>
          <a:prstGeom prst="rect">
            <a:avLst/>
          </a:prstGeom>
          <a:noFill/>
        </p:spPr>
        <p:txBody>
          <a:bodyPr wrap="square" rtlCol="0">
            <a:spAutoFit/>
          </a:bodyPr>
          <a:lstStyle/>
          <a:p>
            <a:pPr>
              <a:buFont typeface="Wingdings" pitchFamily="2" charset="2"/>
              <a:buChar char="u"/>
            </a:pPr>
            <a:r>
              <a:rPr lang="en-US" altLang="zh-CN" sz="4000" dirty="0" smtClean="0"/>
              <a:t>U-</a:t>
            </a:r>
            <a:r>
              <a:rPr lang="en-US" altLang="zh-CN" sz="4000" dirty="0" err="1" smtClean="0"/>
              <a:t>Topk</a:t>
            </a:r>
            <a:endParaRPr lang="en-US" altLang="zh-CN" sz="4000" dirty="0" smtClean="0"/>
          </a:p>
          <a:p>
            <a:pPr lvl="1">
              <a:buFont typeface="Wingdings" pitchFamily="2" charset="2"/>
              <a:buChar char="u"/>
            </a:pPr>
            <a:r>
              <a:rPr lang="en-US" altLang="zh-CN" sz="2000" dirty="0"/>
              <a:t>U-</a:t>
            </a:r>
            <a:r>
              <a:rPr lang="en-US" altLang="zh-CN" sz="2000" dirty="0" err="1"/>
              <a:t>Topk</a:t>
            </a:r>
            <a:r>
              <a:rPr lang="zh-CN" altLang="zh-CN" sz="2000" dirty="0"/>
              <a:t>查询返回一个长度为</a:t>
            </a:r>
            <a:r>
              <a:rPr lang="en-US" altLang="zh-CN" sz="2000" dirty="0"/>
              <a:t> k </a:t>
            </a:r>
            <a:r>
              <a:rPr lang="zh-CN" altLang="zh-CN" sz="2000" dirty="0"/>
              <a:t>的元组矢量，它在所有可能世界中的发生概率最大。当我们要求</a:t>
            </a:r>
            <a:r>
              <a:rPr lang="en-US" altLang="zh-CN" sz="2000" dirty="0"/>
              <a:t>TOP-K</a:t>
            </a:r>
            <a:r>
              <a:rPr lang="zh-CN" altLang="zh-CN" sz="2000" dirty="0"/>
              <a:t>返回的所有元组都来自同一个可能世界的时候，使用</a:t>
            </a:r>
            <a:r>
              <a:rPr lang="en-US" altLang="zh-CN" sz="2000" dirty="0"/>
              <a:t>U-</a:t>
            </a:r>
            <a:r>
              <a:rPr lang="en-US" altLang="zh-CN" sz="2000" dirty="0" err="1"/>
              <a:t>Topk</a:t>
            </a:r>
            <a:r>
              <a:rPr lang="zh-CN" altLang="zh-CN" sz="2000" dirty="0"/>
              <a:t>查询是适合的。</a:t>
            </a:r>
            <a:endParaRPr lang="en-US" altLang="zh-CN" sz="2000" dirty="0" smtClean="0"/>
          </a:p>
          <a:p>
            <a:pPr>
              <a:buFont typeface="Wingdings" pitchFamily="2" charset="2"/>
              <a:buChar char="u"/>
            </a:pPr>
            <a:r>
              <a:rPr lang="en-US" altLang="zh-CN" sz="4000" dirty="0" smtClean="0"/>
              <a:t>U-</a:t>
            </a:r>
            <a:r>
              <a:rPr lang="en-US" altLang="zh-CN" sz="4000" dirty="0" err="1" smtClean="0"/>
              <a:t>kRanks</a:t>
            </a:r>
            <a:endParaRPr lang="en-US" altLang="zh-CN" sz="4000" dirty="0" smtClean="0"/>
          </a:p>
          <a:p>
            <a:pPr lvl="1">
              <a:buFont typeface="Wingdings" pitchFamily="2" charset="2"/>
              <a:buChar char="u"/>
            </a:pPr>
            <a:r>
              <a:rPr lang="en-US" altLang="zh-CN" sz="2000" dirty="0"/>
              <a:t>U-</a:t>
            </a:r>
            <a:r>
              <a:rPr lang="en-US" altLang="zh-CN" sz="2000" dirty="0" err="1"/>
              <a:t>kRanks</a:t>
            </a:r>
            <a:r>
              <a:rPr lang="zh-CN" altLang="zh-CN" sz="2000" dirty="0"/>
              <a:t>查询返回在各个级别中出现的总概率最大的元组。这些元组不一定是最可能成为</a:t>
            </a:r>
            <a:r>
              <a:rPr lang="en-US" altLang="zh-CN" sz="2000" dirty="0"/>
              <a:t>TOP-K</a:t>
            </a:r>
            <a:r>
              <a:rPr lang="zh-CN" altLang="zh-CN" sz="2000" dirty="0"/>
              <a:t>矢量的，它们也不一定都出现在同一个可能世界，并且同一个元组有可能在结果集里面出现多次。这类查询适合那些对元组来自不同世界没有限制的查询。</a:t>
            </a:r>
            <a:endParaRPr lang="en-US" altLang="zh-CN" sz="2000" dirty="0"/>
          </a:p>
          <a:p>
            <a:pPr>
              <a:buFont typeface="Wingdings" pitchFamily="2" charset="2"/>
              <a:buChar char="u"/>
            </a:pPr>
            <a:r>
              <a:rPr lang="en-US" altLang="zh-CN" sz="4000" dirty="0" err="1" smtClean="0"/>
              <a:t>Pk-Topk</a:t>
            </a:r>
            <a:endParaRPr lang="en-US" altLang="zh-CN" sz="4000" dirty="0" smtClean="0"/>
          </a:p>
          <a:p>
            <a:pPr lvl="1">
              <a:buFont typeface="Wingdings" pitchFamily="2" charset="2"/>
              <a:buChar char="u"/>
            </a:pPr>
            <a:r>
              <a:rPr lang="en-US" altLang="zh-CN" sz="2000" dirty="0" err="1"/>
              <a:t>Pk-Topk</a:t>
            </a:r>
            <a:r>
              <a:rPr lang="zh-CN" altLang="zh-CN" sz="2000" dirty="0"/>
              <a:t>返回所有在可能世界实例中成为 </a:t>
            </a:r>
            <a:r>
              <a:rPr lang="en-US" altLang="zh-CN" sz="2000" dirty="0"/>
              <a:t>TOP-K </a:t>
            </a:r>
            <a:r>
              <a:rPr lang="zh-CN" altLang="zh-CN" sz="2000" dirty="0"/>
              <a:t>的总概率最大的</a:t>
            </a:r>
            <a:r>
              <a:rPr lang="en-US" altLang="zh-CN" sz="2000" dirty="0"/>
              <a:t>k</a:t>
            </a:r>
            <a:r>
              <a:rPr lang="zh-CN" altLang="zh-CN" sz="2000" dirty="0"/>
              <a:t>个元组。</a:t>
            </a:r>
            <a:r>
              <a:rPr lang="en-US" altLang="zh-CN" sz="2000" dirty="0" err="1"/>
              <a:t>Pk-Topk</a:t>
            </a:r>
            <a:r>
              <a:rPr lang="zh-CN" altLang="zh-CN" sz="2000" dirty="0"/>
              <a:t>与</a:t>
            </a:r>
            <a:r>
              <a:rPr lang="en-US" altLang="zh-CN" sz="2000" dirty="0"/>
              <a:t>PT-k</a:t>
            </a:r>
            <a:r>
              <a:rPr lang="zh-CN" altLang="zh-CN" sz="2000" dirty="0"/>
              <a:t>查询算法很相似，只不过它没有用到阈值</a:t>
            </a:r>
            <a:r>
              <a:rPr lang="en-US" altLang="zh-CN" sz="2000" dirty="0"/>
              <a:t>p</a:t>
            </a:r>
            <a:r>
              <a:rPr lang="zh-CN" altLang="zh-CN" sz="2000" dirty="0"/>
              <a:t>将所有可能在</a:t>
            </a:r>
            <a:r>
              <a:rPr lang="en-US" altLang="zh-CN" sz="2000" dirty="0"/>
              <a:t>TOP-K</a:t>
            </a:r>
            <a:r>
              <a:rPr lang="zh-CN" altLang="zh-CN" sz="2000" dirty="0"/>
              <a:t>出现的元组输出，而是返回元组的个数是固定的</a:t>
            </a:r>
            <a:r>
              <a:rPr lang="en-US" altLang="zh-CN" sz="2000" dirty="0"/>
              <a:t>k</a:t>
            </a:r>
            <a:r>
              <a:rPr lang="zh-CN" altLang="zh-CN" sz="2000" dirty="0"/>
              <a:t>个。</a:t>
            </a:r>
            <a:endParaRPr lang="zh-CN" altLang="en-US" sz="2000" dirty="0"/>
          </a:p>
        </p:txBody>
      </p:sp>
      <p:grpSp>
        <p:nvGrpSpPr>
          <p:cNvPr id="6" name="组合 5"/>
          <p:cNvGrpSpPr/>
          <p:nvPr/>
        </p:nvGrpSpPr>
        <p:grpSpPr>
          <a:xfrm>
            <a:off x="0" y="0"/>
            <a:ext cx="5000628" cy="6858000"/>
            <a:chOff x="0" y="0"/>
            <a:chExt cx="5000628" cy="6858000"/>
          </a:xfrm>
        </p:grpSpPr>
        <p:sp>
          <p:nvSpPr>
            <p:cNvPr id="9" name="矩形 8"/>
            <p:cNvSpPr/>
            <p:nvPr/>
          </p:nvSpPr>
          <p:spPr>
            <a:xfrm>
              <a:off x="0" y="6488668"/>
              <a:ext cx="1800493" cy="369332"/>
            </a:xfrm>
            <a:prstGeom prst="rect">
              <a:avLst/>
            </a:prstGeom>
          </p:spPr>
          <p:txBody>
            <a:bodyPr wrap="none">
              <a:spAutoFit/>
            </a:bodyPr>
            <a:lstStyle/>
            <a:p>
              <a:r>
                <a:rPr lang="zh-CN" altLang="en-US" b="1" dirty="0" smtClean="0">
                  <a:solidFill>
                    <a:schemeClr val="tx1"/>
                  </a:solidFill>
                  <a:latin typeface="华文新魏" pitchFamily="2" charset="-122"/>
                  <a:ea typeface="华文新魏" pitchFamily="2" charset="-122"/>
                </a:rPr>
                <a:t>答辩人：何宇翔</a:t>
              </a:r>
              <a:endParaRPr lang="zh-CN" altLang="en-US" dirty="0"/>
            </a:p>
          </p:txBody>
        </p:sp>
        <p:sp>
          <p:nvSpPr>
            <p:cNvPr id="10" name="矩形 9"/>
            <p:cNvSpPr/>
            <p:nvPr/>
          </p:nvSpPr>
          <p:spPr>
            <a:xfrm>
              <a:off x="0" y="0"/>
              <a:ext cx="5000628" cy="369332"/>
            </a:xfrm>
            <a:prstGeom prst="rect">
              <a:avLst/>
            </a:prstGeom>
          </p:spPr>
          <p:txBody>
            <a:bodyPr wrap="square">
              <a:spAutoFit/>
            </a:bodyPr>
            <a:lstStyle/>
            <a:p>
              <a:pPr lvl="0" algn="ctr">
                <a:spcBef>
                  <a:spcPct val="0"/>
                </a:spcBef>
              </a:pPr>
              <a:r>
                <a:rPr lang="zh-CN" altLang="zh-CN" b="1" dirty="0" smtClean="0">
                  <a:latin typeface="华文新魏" pitchFamily="2" charset="-122"/>
                  <a:ea typeface="华文新魏" pitchFamily="2" charset="-122"/>
                </a:rPr>
                <a:t>基于不确定性数据的</a:t>
              </a:r>
              <a:r>
                <a:rPr lang="en-US" altLang="zh-CN" b="1" dirty="0" smtClean="0">
                  <a:latin typeface="华文新魏" pitchFamily="2" charset="-122"/>
                  <a:ea typeface="华文新魏" pitchFamily="2" charset="-122"/>
                </a:rPr>
                <a:t>Pt-k</a:t>
              </a:r>
              <a:r>
                <a:rPr lang="zh-CN" altLang="zh-CN" b="1" dirty="0" smtClean="0">
                  <a:latin typeface="华文新魏" pitchFamily="2" charset="-122"/>
                  <a:ea typeface="华文新魏" pitchFamily="2" charset="-122"/>
                </a:rPr>
                <a:t>查询算法的研究与实现</a:t>
              </a:r>
              <a:endParaRPr lang="zh-CN" altLang="en-US" b="1" dirty="0">
                <a:latin typeface="华文新魏" pitchFamily="2" charset="-122"/>
                <a:ea typeface="华文新魏" pitchFamily="2" charset="-122"/>
              </a:endParaRPr>
            </a:p>
          </p:txBody>
        </p:sp>
      </p:grpSp>
      <p:sp>
        <p:nvSpPr>
          <p:cNvPr id="12" name="页脚占位符 11"/>
          <p:cNvSpPr>
            <a:spLocks noGrp="1"/>
          </p:cNvSpPr>
          <p:nvPr>
            <p:ph type="ftr" sz="quarter" idx="11"/>
          </p:nvPr>
        </p:nvSpPr>
        <p:spPr/>
        <p:txBody>
          <a:bodyPr/>
          <a:lstStyle/>
          <a:p>
            <a:r>
              <a:rPr lang="en-US" altLang="zh-CN" smtClean="0"/>
              <a:t>5</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TS101790489</Template>
  <TotalTime>351</TotalTime>
  <Words>2157</Words>
  <Application>Microsoft Office PowerPoint</Application>
  <PresentationFormat>全屏显示(4:3)</PresentationFormat>
  <Paragraphs>350</Paragraphs>
  <Slides>38</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Office 主题</vt:lpstr>
      <vt:lpstr>Microsoft 公式 3.0</vt:lpstr>
      <vt:lpstr>幻灯片 1</vt:lpstr>
      <vt:lpstr>提纲</vt:lpstr>
      <vt:lpstr>绪论</vt:lpstr>
      <vt:lpstr>重点参考文献</vt:lpstr>
      <vt:lpstr>不确定性数据定义和分类</vt:lpstr>
      <vt:lpstr>知名大学以及公司的研究机构的不确定研究项目列举</vt:lpstr>
      <vt:lpstr>蓝鲸种群侦察的记录</vt:lpstr>
      <vt:lpstr>不确定性数据与查询处理综述</vt:lpstr>
      <vt:lpstr>不确定性数据查询</vt:lpstr>
      <vt:lpstr>PT-K查询算法研究</vt:lpstr>
      <vt:lpstr>蓝鲸种群侦察的记录</vt:lpstr>
      <vt:lpstr>蓝鲸种群侦察的记录的可能世界</vt:lpstr>
      <vt:lpstr>数据TOP-2的值的概率</vt:lpstr>
      <vt:lpstr>术语定义</vt:lpstr>
      <vt:lpstr>PT-K查询</vt:lpstr>
      <vt:lpstr>效率分析</vt:lpstr>
      <vt:lpstr>处理生成规则</vt:lpstr>
      <vt:lpstr>处理生成规则</vt:lpstr>
      <vt:lpstr>处理生成规则</vt:lpstr>
      <vt:lpstr>处理生成规则</vt:lpstr>
      <vt:lpstr>效率分析</vt:lpstr>
      <vt:lpstr>前缀共享技术</vt:lpstr>
      <vt:lpstr>前缀共享技术</vt:lpstr>
      <vt:lpstr>前缀共享技术</vt:lpstr>
      <vt:lpstr>减枝技术</vt:lpstr>
      <vt:lpstr>定理5的理解</vt:lpstr>
      <vt:lpstr>伪代码-算法流程主题部分</vt:lpstr>
      <vt:lpstr>伪代码-详细代码</vt:lpstr>
      <vt:lpstr>阈值改变</vt:lpstr>
      <vt:lpstr>阈值改变实验结果</vt:lpstr>
      <vt:lpstr>生成规则改变</vt:lpstr>
      <vt:lpstr>生成规则实验结果</vt:lpstr>
      <vt:lpstr>元组数量和参数K改变</vt:lpstr>
      <vt:lpstr>元组数量和参数K改变实验结果</vt:lpstr>
      <vt:lpstr>实验结果分析</vt:lpstr>
      <vt:lpstr>Pt-k算法优化分析</vt:lpstr>
      <vt:lpstr>完</vt:lpstr>
      <vt:lpstr>谢谢！！！</vt:lpstr>
    </vt:vector>
  </TitlesOfParts>
  <Company>SCUT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HE</dc:creator>
  <cp:lastModifiedBy>HE</cp:lastModifiedBy>
  <cp:revision>45</cp:revision>
  <dcterms:created xsi:type="dcterms:W3CDTF">2010-06-10T07:32:30Z</dcterms:created>
  <dcterms:modified xsi:type="dcterms:W3CDTF">2010-06-10T13:23:35Z</dcterms:modified>
</cp:coreProperties>
</file>