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F22A4C-AAF6-49A9-8B5C-C1F4C171D897}">
  <a:tblStyle styleId="{D0F22A4C-AAF6-49A9-8B5C-C1F4C171D8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0b250f597_0_6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0b250f597_0_6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Both :)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0b250f59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0b250f59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[D]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0b250f597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0b250f597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 “Think about the logical options”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162aee3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8162aee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[F/D]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162aee39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162aee39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[F/D] note all people using this language to communicate must have this knowledge from somewhere.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162aee39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162aee39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[F/D] note all people using this language to communicate must have this knowledge from somewhere. 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162aee3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162aee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[F/D]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6265b1a5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6265b1a5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6265b1a5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6265b1a5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 Some we weren’t able to find an Arabic for, some were different Domari entries </a:t>
            </a:r>
            <a:r>
              <a:rPr lang="en"/>
              <a:t>that were v similar in Arabic etc.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6265b1a52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6265b1a5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[D]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162aee3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8162aee3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6265b1a5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6265b1a5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1c57c1da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1c57c1da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[D]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1c57c1da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81c57c1da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[D]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2880e72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2880e72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595959"/>
                </a:solidFill>
              </a:rPr>
              <a:t>[D] </a:t>
            </a:r>
            <a:r>
              <a:rPr lang="en" sz="1400">
                <a:solidFill>
                  <a:srgbClr val="595959"/>
                </a:solidFill>
              </a:rPr>
              <a:t>Palestinian </a:t>
            </a:r>
            <a:r>
              <a:rPr i="1" lang="en" sz="1400">
                <a:solidFill>
                  <a:srgbClr val="595959"/>
                </a:solidFill>
              </a:rPr>
              <a:t>ndim </a:t>
            </a:r>
            <a:r>
              <a:rPr lang="en" sz="1400">
                <a:solidFill>
                  <a:srgbClr val="595959"/>
                </a:solidFill>
              </a:rPr>
              <a:t>or</a:t>
            </a:r>
            <a:r>
              <a:rPr i="1" lang="en" sz="1400">
                <a:solidFill>
                  <a:srgbClr val="595959"/>
                </a:solidFill>
              </a:rPr>
              <a:t> ndam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1c57c1da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81c57c1da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[D]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81c57c1da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81c57c1da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[D]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66265b1a5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66265b1a5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[D]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162aee39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162aee39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80b250f597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80b250f597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162aee39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162aee39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1db1f4c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1db1f4c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6265b1a5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6265b1a5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80b250f59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80b250f59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[D]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81ed803509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81ed803509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81ed80350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81ed80350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266cb6e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266cb6e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6265b1a5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6265b1a5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1ed80350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1ed80350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1ed80350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1ed80350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0b250f597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0b250f597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 - bring in epenthesis - not the thing about word-initial epenthesis: breaking up C1C2C3 vs C1C2C2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1ed8035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1ed8035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[F]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162aee3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162aee3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CE5CD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70731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Borrowings from Arabic into Domari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526846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happens when a concatenative language borrows from a templatic one?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956850" y="3299156"/>
            <a:ext cx="6928500" cy="9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Romany “Finn” Amber &amp; Seth “Dani” Katenkamp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Yale University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International Conference on Romani Linguistics, 25/09/2025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Arabic templatic morphology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33975"/>
            <a:ext cx="8520600" cy="34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Arabic roots (mostly) sequences of three consonants, e.g. </a:t>
            </a:r>
            <a:r>
              <a:rPr b="1" lang="en"/>
              <a:t>ftḥ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Surface forms derived by mapping consonants to a template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As described by McCarthy (1979):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Root: dictate most of the meaning. Consonants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Template: information about tense, causality, word type - how root should be interpreted. Vowels.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64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While ftḥ is a common root, there are no surface forms with the string /ftḥ/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They all contain additional vowels</a:t>
            </a:r>
            <a:endParaRPr/>
          </a:p>
        </p:txBody>
      </p:sp>
      <p:sp>
        <p:nvSpPr>
          <p:cNvPr id="117" name="Google Shape;117;p22"/>
          <p:cNvSpPr txBox="1"/>
          <p:nvPr/>
        </p:nvSpPr>
        <p:spPr>
          <a:xfrm>
            <a:off x="2209875" y="2750140"/>
            <a:ext cx="34362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2"/>
                </a:solidFill>
              </a:rPr>
              <a:t>f</a:t>
            </a:r>
            <a:r>
              <a:rPr b="1" lang="en" sz="3400">
                <a:solidFill>
                  <a:srgbClr val="9E9E9E"/>
                </a:solidFill>
              </a:rPr>
              <a:t>a</a:t>
            </a:r>
            <a:r>
              <a:rPr b="1" lang="en" sz="3400">
                <a:solidFill>
                  <a:schemeClr val="dk2"/>
                </a:solidFill>
              </a:rPr>
              <a:t>t</a:t>
            </a:r>
            <a:r>
              <a:rPr b="1" lang="en" sz="3400">
                <a:solidFill>
                  <a:srgbClr val="9E9E9E"/>
                </a:solidFill>
              </a:rPr>
              <a:t>a</a:t>
            </a:r>
            <a:r>
              <a:rPr b="1" lang="en" sz="3400">
                <a:solidFill>
                  <a:schemeClr val="dk2"/>
                </a:solidFill>
              </a:rPr>
              <a:t>ḥ = </a:t>
            </a:r>
            <a:r>
              <a:rPr b="1" lang="en" sz="2000">
                <a:solidFill>
                  <a:schemeClr val="dk2"/>
                </a:solidFill>
              </a:rPr>
              <a:t>‘opened’</a:t>
            </a:r>
            <a:endParaRPr b="1" sz="2000">
              <a:solidFill>
                <a:schemeClr val="dk2"/>
              </a:solidFill>
            </a:endParaRPr>
          </a:p>
        </p:txBody>
      </p:sp>
      <p:cxnSp>
        <p:nvCxnSpPr>
          <p:cNvPr id="118" name="Google Shape;118;p22"/>
          <p:cNvCxnSpPr/>
          <p:nvPr/>
        </p:nvCxnSpPr>
        <p:spPr>
          <a:xfrm flipH="1" rot="10800000">
            <a:off x="2558200" y="2678050"/>
            <a:ext cx="228000" cy="25410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" name="Google Shape;119;p22"/>
          <p:cNvCxnSpPr/>
          <p:nvPr/>
        </p:nvCxnSpPr>
        <p:spPr>
          <a:xfrm rot="10800000">
            <a:off x="2767350" y="2685275"/>
            <a:ext cx="225300" cy="267300"/>
          </a:xfrm>
          <a:prstGeom prst="straightConnector1">
            <a:avLst/>
          </a:prstGeom>
          <a:noFill/>
          <a:ln cap="flat" cmpd="sng" w="38100">
            <a:solidFill>
              <a:srgbClr val="9E9E9E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2"/>
          <p:cNvSpPr txBox="1"/>
          <p:nvPr/>
        </p:nvSpPr>
        <p:spPr>
          <a:xfrm>
            <a:off x="2071869" y="2355203"/>
            <a:ext cx="1674600" cy="1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9E9E9E"/>
                </a:solidFill>
              </a:rPr>
              <a:t>_a_a_ =  [PAST]</a:t>
            </a:r>
            <a:endParaRPr b="1">
              <a:solidFill>
                <a:srgbClr val="9E9E9E"/>
              </a:solidFill>
            </a:endParaRPr>
          </a:p>
        </p:txBody>
      </p:sp>
      <p:cxnSp>
        <p:nvCxnSpPr>
          <p:cNvPr id="121" name="Google Shape;121;p22"/>
          <p:cNvCxnSpPr/>
          <p:nvPr/>
        </p:nvCxnSpPr>
        <p:spPr>
          <a:xfrm>
            <a:off x="2370375" y="3414015"/>
            <a:ext cx="406500" cy="24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2"/>
          <p:cNvCxnSpPr/>
          <p:nvPr/>
        </p:nvCxnSpPr>
        <p:spPr>
          <a:xfrm flipH="1">
            <a:off x="2764875" y="3386865"/>
            <a:ext cx="420900" cy="273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2"/>
          <p:cNvCxnSpPr/>
          <p:nvPr/>
        </p:nvCxnSpPr>
        <p:spPr>
          <a:xfrm flipH="1">
            <a:off x="2767875" y="3371940"/>
            <a:ext cx="2100" cy="28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22"/>
          <p:cNvSpPr txBox="1"/>
          <p:nvPr/>
        </p:nvSpPr>
        <p:spPr>
          <a:xfrm>
            <a:off x="2202424" y="3601875"/>
            <a:ext cx="16746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</a:t>
            </a:r>
            <a:r>
              <a:rPr b="1" lang="en">
                <a:solidFill>
                  <a:schemeClr val="dk2"/>
                </a:solidFill>
              </a:rPr>
              <a:t>_t_ḥ = OPEN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5" name="Google Shape;12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2"/>
          <p:cNvSpPr txBox="1"/>
          <p:nvPr/>
        </p:nvSpPr>
        <p:spPr>
          <a:xfrm>
            <a:off x="1118500" y="2845788"/>
            <a:ext cx="66876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2"/>
                </a:solidFill>
              </a:rPr>
              <a:t>(6)</a:t>
            </a:r>
            <a:endParaRPr sz="16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want to borrow a verb from Arabic?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Here are (some of) the options: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Borrow a noun 					(*</a:t>
            </a:r>
            <a:r>
              <a:rPr i="1" lang="en"/>
              <a:t>fatḥ </a:t>
            </a:r>
            <a:r>
              <a:rPr lang="en"/>
              <a:t>+ aux,</a:t>
            </a:r>
            <a:r>
              <a:rPr i="1" lang="en"/>
              <a:t> </a:t>
            </a:r>
            <a:r>
              <a:rPr lang="en"/>
              <a:t>‘do (a) conquering (act)’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Borrow the root, vowel </a:t>
            </a:r>
            <a:r>
              <a:rPr i="1" lang="en"/>
              <a:t>epenthesis</a:t>
            </a:r>
            <a:r>
              <a:rPr lang="en"/>
              <a:t>		</a:t>
            </a:r>
            <a:r>
              <a:rPr lang="en"/>
              <a:t>(</a:t>
            </a:r>
            <a:r>
              <a:rPr i="1" lang="en"/>
              <a:t>ftuḥ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Borrow the root, use with a template	(*</a:t>
            </a:r>
            <a:r>
              <a:rPr i="1" lang="en"/>
              <a:t>fattiḥ</a:t>
            </a:r>
            <a:r>
              <a:rPr lang="en"/>
              <a:t>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Borrow a one surface stem	 		(e.g. *</a:t>
            </a:r>
            <a:r>
              <a:rPr i="1" lang="en"/>
              <a:t>fataḥ</a:t>
            </a:r>
            <a:r>
              <a:rPr lang="en"/>
              <a:t>	‘opened’ or *</a:t>
            </a:r>
            <a:r>
              <a:rPr i="1" lang="en"/>
              <a:t>ftaḥ </a:t>
            </a:r>
            <a:r>
              <a:rPr lang="en"/>
              <a:t>‘open’)</a:t>
            </a:r>
            <a:endParaRPr/>
          </a:p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want to borrow a verb from Arabic?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311700" y="1152475"/>
            <a:ext cx="85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1. Borrow a noun: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Lots of verb stems derived from one root</a:t>
            </a:r>
            <a:r>
              <a:rPr lang="en"/>
              <a:t>, but only one noun (running/ran/runs vs (a) run)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common strategy cross-linguistically: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Urdu: </a:t>
            </a:r>
            <a:r>
              <a:rPr i="1" lang="en"/>
              <a:t>tabādla karna</a:t>
            </a:r>
            <a:r>
              <a:rPr lang="en"/>
              <a:t> ‘to transfer’ (lit. ‘to make exchange’)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Disadvantages: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Borrowing something with a slightly different meaning.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4"/>
          <p:cNvSpPr txBox="1"/>
          <p:nvPr/>
        </p:nvSpPr>
        <p:spPr>
          <a:xfrm>
            <a:off x="1121400" y="3325475"/>
            <a:ext cx="69012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Diagnostic: The Domari matches the Arabic noun form, but none of the active verbal stems.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want to borrow a verb from Arabic?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D9E57"/>
              </a:buClr>
              <a:buSzPts val="1800"/>
              <a:buChar char="-"/>
            </a:pPr>
            <a:r>
              <a:rPr lang="en">
                <a:solidFill>
                  <a:srgbClr val="CD9E57"/>
                </a:solidFill>
              </a:rPr>
              <a:t>1. </a:t>
            </a:r>
            <a:r>
              <a:rPr lang="en">
                <a:solidFill>
                  <a:srgbClr val="CD9E57"/>
                </a:solidFill>
              </a:rPr>
              <a:t>Borrow a noun</a:t>
            </a:r>
            <a:endParaRPr>
              <a:solidFill>
                <a:srgbClr val="CD9E5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2. </a:t>
            </a:r>
            <a:r>
              <a:rPr lang="en"/>
              <a:t>Borrow the root and </a:t>
            </a:r>
            <a:r>
              <a:rPr i="1" lang="en"/>
              <a:t>epenthesise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Epenthesis = adding sounds to make it </a:t>
            </a:r>
            <a:r>
              <a:rPr lang="en"/>
              <a:t>pronounceable, Usually /i/ or /ə/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Eg. /</a:t>
            </a:r>
            <a:r>
              <a:rPr lang="en"/>
              <a:t>ftḥ/ -&gt; *[fth], </a:t>
            </a:r>
            <a:r>
              <a:rPr lang="en"/>
              <a:t>[</a:t>
            </a:r>
            <a:r>
              <a:rPr lang="en"/>
              <a:t>ftuḥ]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Disadvantages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Same as previousː speaker(s) need to have worked out the Arabic root first.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25"/>
          <p:cNvSpPr txBox="1"/>
          <p:nvPr/>
        </p:nvSpPr>
        <p:spPr>
          <a:xfrm>
            <a:off x="1159800" y="3214600"/>
            <a:ext cx="6901200" cy="7389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Diagnostic: The Domari root is shaped CCC plus an appropriate epenthetic vowel.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want to borrow a verb from Arabic?</a:t>
            </a:r>
            <a:endParaRPr/>
          </a:p>
        </p:txBody>
      </p:sp>
      <p:sp>
        <p:nvSpPr>
          <p:cNvPr id="155" name="Google Shape;155;p26"/>
          <p:cNvSpPr txBox="1"/>
          <p:nvPr>
            <p:ph idx="1" type="body"/>
          </p:nvPr>
        </p:nvSpPr>
        <p:spPr>
          <a:xfrm>
            <a:off x="311700" y="1152475"/>
            <a:ext cx="85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D9E57"/>
              </a:buClr>
              <a:buSzPts val="1800"/>
              <a:buChar char="-"/>
            </a:pPr>
            <a:r>
              <a:rPr lang="en">
                <a:solidFill>
                  <a:srgbClr val="CD9E57"/>
                </a:solidFill>
              </a:rPr>
              <a:t>1. </a:t>
            </a:r>
            <a:r>
              <a:rPr lang="en">
                <a:solidFill>
                  <a:srgbClr val="CD9E57"/>
                </a:solidFill>
              </a:rPr>
              <a:t>Borrow a noun</a:t>
            </a:r>
            <a:endParaRPr>
              <a:solidFill>
                <a:srgbClr val="CD9E5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D9E57"/>
              </a:buClr>
              <a:buSzPts val="1800"/>
              <a:buChar char="-"/>
            </a:pPr>
            <a:r>
              <a:rPr lang="en">
                <a:solidFill>
                  <a:srgbClr val="CD9E57"/>
                </a:solidFill>
              </a:rPr>
              <a:t>2. Borrow the root and </a:t>
            </a:r>
            <a:r>
              <a:rPr i="1" lang="en">
                <a:solidFill>
                  <a:srgbClr val="CD9E57"/>
                </a:solidFill>
              </a:rPr>
              <a:t>epenthesise</a:t>
            </a:r>
            <a:endParaRPr i="1">
              <a:solidFill>
                <a:srgbClr val="CD9E5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3. Borrow the root and add your own template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a rule like “Domari verbs are Arabic verbs with an /a/ and an /e/”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 /</a:t>
            </a:r>
            <a:r>
              <a:rPr lang="en"/>
              <a:t>ftḥ/ -&gt; [fateḥ], /fkr/ (“think”) -&gt; [faker]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Disadvantages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Probably the most complex - you need to know how roots </a:t>
            </a:r>
            <a:r>
              <a:rPr i="1" lang="en"/>
              <a:t>and </a:t>
            </a:r>
            <a:r>
              <a:rPr lang="en"/>
              <a:t>templates workǃ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Domari’s source (Indo-Aryan) doesn’t have themː adding something big to language</a:t>
            </a:r>
            <a:endParaRPr/>
          </a:p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1159800" y="3564978"/>
            <a:ext cx="6901200" cy="12930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Diagnostic: A (stereo-)template is proposed when there are several Domari verbs with the same shape, and some of them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(a)	cannot be a CCC root plus epenthesis and 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(b)	have no match in the Arabic verbal forms.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you want to borrow a verb from Arabic?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9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D9E57"/>
              </a:buClr>
              <a:buSzPts val="1800"/>
              <a:buChar char="-"/>
            </a:pPr>
            <a:r>
              <a:rPr lang="en">
                <a:solidFill>
                  <a:srgbClr val="CD9E57"/>
                </a:solidFill>
              </a:rPr>
              <a:t>1. </a:t>
            </a:r>
            <a:r>
              <a:rPr lang="en">
                <a:solidFill>
                  <a:srgbClr val="CD9E57"/>
                </a:solidFill>
              </a:rPr>
              <a:t>Borrow a noun</a:t>
            </a:r>
            <a:endParaRPr>
              <a:solidFill>
                <a:srgbClr val="CD9E5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D9E57"/>
              </a:buClr>
              <a:buSzPts val="1800"/>
              <a:buChar char="-"/>
            </a:pPr>
            <a:r>
              <a:rPr lang="en">
                <a:solidFill>
                  <a:srgbClr val="CD9E57"/>
                </a:solidFill>
              </a:rPr>
              <a:t>2. Borrow the root and </a:t>
            </a:r>
            <a:r>
              <a:rPr i="1" lang="en">
                <a:solidFill>
                  <a:srgbClr val="CD9E57"/>
                </a:solidFill>
              </a:rPr>
              <a:t>epenthesise</a:t>
            </a:r>
            <a:endParaRPr i="1">
              <a:solidFill>
                <a:srgbClr val="CD9E5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D9E57"/>
              </a:buClr>
              <a:buSzPts val="1800"/>
              <a:buChar char="-"/>
            </a:pPr>
            <a:r>
              <a:rPr lang="en">
                <a:solidFill>
                  <a:srgbClr val="CD9E57"/>
                </a:solidFill>
              </a:rPr>
              <a:t>3. Borrow the root and add your own template</a:t>
            </a:r>
            <a:endParaRPr>
              <a:solidFill>
                <a:srgbClr val="CD9E5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4. Borrow a verb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Choose from the options that surface in Arabic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[ftḥ] “open/conquer”, borrow </a:t>
            </a:r>
            <a:r>
              <a:rPr i="1" lang="en"/>
              <a:t>either </a:t>
            </a:r>
            <a:r>
              <a:rPr b="1" lang="en"/>
              <a:t>fataḥ </a:t>
            </a:r>
            <a:r>
              <a:rPr lang="en"/>
              <a:t>“opened” or </a:t>
            </a:r>
            <a:r>
              <a:rPr b="1" lang="en"/>
              <a:t>ftaḥ </a:t>
            </a:r>
            <a:r>
              <a:rPr lang="en"/>
              <a:t>“opening”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Disadvantages: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 to decide which one?</a:t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1121400" y="3693879"/>
            <a:ext cx="6901200" cy="1015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Diagnostic: The Domari matches Arabic verbal form(s) and cannot be </a:t>
            </a:r>
            <a:r>
              <a:rPr b="1" lang="en" sz="1800">
                <a:solidFill>
                  <a:schemeClr val="dk2"/>
                </a:solidFill>
              </a:rPr>
              <a:t>explained by epenthesis or one of the stereo-templates.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4</a:t>
            </a:r>
            <a:r>
              <a:rPr b="1" lang="en"/>
              <a:t>. Methodology</a:t>
            </a:r>
            <a:endParaRPr b="1"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of data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Matras (2012) has a dictionary with ~1000 entries.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~250 are verbs, ~50% of which are Arabic borrowings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cf. ~60% of English vocab is Latinate (inc. French); just over 50% Japanese vocab is Sinitic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compared these forms to the stem forms that exist in Modern Standard Arabic and Palestinian Arabic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Total of 92 verbs investigated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Varied correspondences (with Palestinian Arabic)</a:t>
            </a:r>
            <a:endParaRPr/>
          </a:p>
        </p:txBody>
      </p:sp>
      <p:graphicFrame>
        <p:nvGraphicFramePr>
          <p:cNvPr id="184" name="Google Shape;184;p30"/>
          <p:cNvGraphicFramePr/>
          <p:nvPr/>
        </p:nvGraphicFramePr>
        <p:xfrm>
          <a:off x="2252888" y="1779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{D0F22A4C-AAF6-49A9-8B5C-C1F4C171D897}</a:tableStyleId>
              </a:tblPr>
              <a:tblGrid>
                <a:gridCol w="971750"/>
                <a:gridCol w="1320100"/>
                <a:gridCol w="658275"/>
                <a:gridCol w="878900"/>
                <a:gridCol w="971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Domari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noun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present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‘leave’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rawwaḥ-k/-ahr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*</a:t>
                      </a:r>
                      <a:endParaRPr>
                        <a:highlight>
                          <a:srgbClr val="D9D9D9"/>
                        </a:highlight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rawwaḥ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rawwiḥ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‘stop’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baṭṭil-ahr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bṭīl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baṭṭal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baṭṭil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‘kiss’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bawus-k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baws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būs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‘conquer’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ftuḥ-k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fatḥ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fataḥ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ftaḥ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30"/>
          <p:cNvSpPr txBox="1"/>
          <p:nvPr/>
        </p:nvSpPr>
        <p:spPr>
          <a:xfrm>
            <a:off x="1640975" y="1709686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(7)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r>
              <a:rPr b="1" lang="en"/>
              <a:t>. Results</a:t>
            </a:r>
            <a:endParaRPr b="1"/>
          </a:p>
        </p:txBody>
      </p:sp>
      <p:sp>
        <p:nvSpPr>
          <p:cNvPr id="192" name="Google Shape;192;p31"/>
          <p:cNvSpPr txBox="1"/>
          <p:nvPr/>
        </p:nvSpPr>
        <p:spPr>
          <a:xfrm>
            <a:off x="777875" y="2913075"/>
            <a:ext cx="7655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strategies does Domari use?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b="1" lang="en"/>
              <a:t>Introduction</a:t>
            </a:r>
            <a:endParaRPr b="1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1 - Borrow a noun (7/92 examples- 8%) 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Domari </a:t>
            </a:r>
            <a:r>
              <a:rPr i="1" lang="en"/>
              <a:t>bawus-k </a:t>
            </a:r>
            <a:r>
              <a:rPr lang="en"/>
              <a:t>“kiss” and the Arabic noun: </a:t>
            </a:r>
            <a:r>
              <a:rPr i="1" lang="en"/>
              <a:t>baws </a:t>
            </a:r>
            <a:r>
              <a:rPr lang="en"/>
              <a:t>(a) kiss”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01" name="Google Shape;201;p32"/>
          <p:cNvGraphicFramePr/>
          <p:nvPr/>
        </p:nvGraphicFramePr>
        <p:xfrm>
          <a:off x="1097638" y="1872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{D0F22A4C-AAF6-49A9-8B5C-C1F4C171D897}</a:tableStyleId>
              </a:tblPr>
              <a:tblGrid>
                <a:gridCol w="847500"/>
                <a:gridCol w="1030875"/>
                <a:gridCol w="1305975"/>
                <a:gridCol w="1685875"/>
                <a:gridCol w="19740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Domari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Arabic noun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Palestinian past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Palestinian present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‘kiss’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bawus</a:t>
                      </a:r>
                      <a:r>
                        <a:rPr lang="en"/>
                        <a:t>-k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baws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bus/bās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būs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2" name="Google Shape;202;p32"/>
          <p:cNvSpPr txBox="1"/>
          <p:nvPr/>
        </p:nvSpPr>
        <p:spPr>
          <a:xfrm>
            <a:off x="619239" y="1814172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(8)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2 - Root + Epenthesis (42/92 examples- 46%)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Borrow the r</a:t>
            </a:r>
            <a:r>
              <a:rPr lang="en"/>
              <a:t>oot with /i/ and/or /u/ inserted to make it pronounceable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(10)		Conditioning of /i/ vs. /u/: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(a)	/i/	before	</a:t>
            </a:r>
            <a:r>
              <a:rPr b="1" lang="en"/>
              <a:t>b</a:t>
            </a:r>
            <a:r>
              <a:rPr lang="en"/>
              <a:t>, d, f, k, m, </a:t>
            </a:r>
            <a:r>
              <a:rPr b="1" lang="en"/>
              <a:t>n</a:t>
            </a:r>
            <a:r>
              <a:rPr lang="en"/>
              <a:t>, s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(b)	/u/	before	</a:t>
            </a:r>
            <a:r>
              <a:rPr b="1" lang="en"/>
              <a:t>b</a:t>
            </a:r>
            <a:r>
              <a:rPr lang="en"/>
              <a:t>, ḍ, ḥ, l, </a:t>
            </a:r>
            <a:r>
              <a:rPr b="1" lang="en"/>
              <a:t>n</a:t>
            </a:r>
            <a:r>
              <a:rPr lang="en"/>
              <a:t>, q, r</a:t>
            </a:r>
            <a:endParaRPr/>
          </a:p>
        </p:txBody>
      </p:sp>
      <p:graphicFrame>
        <p:nvGraphicFramePr>
          <p:cNvPr id="209" name="Google Shape;209;p33"/>
          <p:cNvGraphicFramePr/>
          <p:nvPr/>
        </p:nvGraphicFramePr>
        <p:xfrm>
          <a:off x="790075" y="1605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{D0F22A4C-AAF6-49A9-8B5C-C1F4C171D897}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Triliteral root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Domari Form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Domari Shape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ṣrf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srif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spend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CCiC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ḥbb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ḥibb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CiCC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zhr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zhur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appear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CCuC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3"/>
          <p:cNvSpPr txBox="1"/>
          <p:nvPr/>
        </p:nvSpPr>
        <p:spPr>
          <a:xfrm>
            <a:off x="305756" y="1547222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(9)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3- Domari-specific template(s) (33/92 ex.- 36%)</a:t>
            </a:r>
            <a:endParaRPr/>
          </a:p>
        </p:txBody>
      </p:sp>
      <p:sp>
        <p:nvSpPr>
          <p:cNvPr id="217" name="Google Shape;21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18" name="Google Shape;218;p34"/>
          <p:cNvGraphicFramePr/>
          <p:nvPr/>
        </p:nvGraphicFramePr>
        <p:xfrm>
          <a:off x="1217303" y="13754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{D0F22A4C-AAF6-49A9-8B5C-C1F4C171D897}</a:tableStyleId>
              </a:tblPr>
              <a:tblGrid>
                <a:gridCol w="1132525"/>
                <a:gridCol w="1583525"/>
                <a:gridCol w="1269150"/>
                <a:gridCol w="3014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Template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Verbs without surface match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Total verbs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</a:t>
                      </a:r>
                      <a:r>
                        <a:rPr b="1" lang="en"/>
                        <a:t>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CaCCiC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>
                          <a:solidFill>
                            <a:schemeClr val="dk2"/>
                          </a:solidFill>
                        </a:rPr>
                        <a:t>naddim- k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“regret” from √NDM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>
                          <a:solidFill>
                            <a:schemeClr val="dk2"/>
                          </a:solidFill>
                        </a:rPr>
                        <a:t>walaʕ-k 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‘light’  from √WLʕ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>
                          <a:solidFill>
                            <a:schemeClr val="dk2"/>
                          </a:solidFill>
                        </a:rPr>
                        <a:t>ḥawil-k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 “try” from √ḤWL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CaCC(i)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i="1" lang="en">
                          <a:solidFill>
                            <a:schemeClr val="dk2"/>
                          </a:solidFill>
                        </a:rPr>
                        <a:t>rabbi-k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 “raise” from √RBB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9" name="Google Shape;219;p34"/>
          <p:cNvSpPr txBox="1"/>
          <p:nvPr/>
        </p:nvSpPr>
        <p:spPr>
          <a:xfrm>
            <a:off x="2338217" y="3569775"/>
            <a:ext cx="1636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*3 with no match in MSA, 3 with no match in Palestinian (but not the same 3)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20" name="Google Shape;220;p34"/>
          <p:cNvSpPr txBox="1"/>
          <p:nvPr/>
        </p:nvSpPr>
        <p:spPr>
          <a:xfrm>
            <a:off x="526346" y="1421867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(11)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4 - Borrow a surface form (5/92 examples- 5%)</a:t>
            </a:r>
            <a:endParaRPr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f</a:t>
            </a:r>
            <a:r>
              <a:rPr i="1" lang="en"/>
              <a:t>ḍaḥ-k</a:t>
            </a:r>
            <a:r>
              <a:rPr lang="en"/>
              <a:t> “scandalise”; same as </a:t>
            </a:r>
            <a:r>
              <a:rPr b="1" lang="en"/>
              <a:t>Palestinian </a:t>
            </a:r>
            <a:r>
              <a:rPr lang="en"/>
              <a:t>present </a:t>
            </a:r>
            <a:r>
              <a:rPr i="1" lang="en"/>
              <a:t>fḍaḥ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r</a:t>
            </a:r>
            <a:r>
              <a:rPr i="1" lang="en"/>
              <a:t>awwaḥ </a:t>
            </a:r>
            <a:r>
              <a:rPr lang="en"/>
              <a:t>“leave”; same as </a:t>
            </a:r>
            <a:r>
              <a:rPr b="1" lang="en"/>
              <a:t>Palestinian </a:t>
            </a:r>
            <a:r>
              <a:rPr lang="en"/>
              <a:t>past </a:t>
            </a:r>
            <a:r>
              <a:rPr i="1" lang="en"/>
              <a:t>rawwaḥ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i="1" lang="en"/>
              <a:t>farraḥ-k-ar</a:t>
            </a:r>
            <a:r>
              <a:rPr lang="en"/>
              <a:t> “rejoice”; same as </a:t>
            </a:r>
            <a:r>
              <a:rPr b="1" lang="en"/>
              <a:t>‘Standard’ </a:t>
            </a:r>
            <a:r>
              <a:rPr lang="en"/>
              <a:t>Arabic passive/participle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Doesn’t match any Palestinian Arabic forms.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Maybe tells us something about the timeline of borrowing (before reaching Palestine?)</a:t>
            </a:r>
            <a:endParaRPr/>
          </a:p>
        </p:txBody>
      </p:sp>
      <p:sp>
        <p:nvSpPr>
          <p:cNvPr id="227" name="Google Shape;22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left? (5/92 examples- 5%) </a:t>
            </a:r>
            <a:endParaRPr/>
          </a:p>
        </p:txBody>
      </p:sp>
      <p:sp>
        <p:nvSpPr>
          <p:cNvPr id="233" name="Google Shape;233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Things we aren’t sure aboutǃ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(12)</a:t>
            </a:r>
            <a:endParaRPr sz="25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 Several possibilitiesː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Borrowed from a different variety?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Semantic </a:t>
            </a:r>
            <a:r>
              <a:rPr lang="en"/>
              <a:t>change</a:t>
            </a:r>
            <a:r>
              <a:rPr lang="en"/>
              <a:t> (inc. changes specific to templatic languages)?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Random noise?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602" y="2014895"/>
            <a:ext cx="7972776" cy="6930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distribution across 92 borrowings from Arabic</a:t>
            </a:r>
            <a:endParaRPr/>
          </a:p>
        </p:txBody>
      </p:sp>
      <p:pic>
        <p:nvPicPr>
          <p:cNvPr id="241" name="Google Shape;24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5750" y="1106027"/>
            <a:ext cx="6032500" cy="3691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37"/>
          <p:cNvSpPr txBox="1"/>
          <p:nvPr/>
        </p:nvSpPr>
        <p:spPr>
          <a:xfrm>
            <a:off x="1544139" y="1094414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(13)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6</a:t>
            </a:r>
            <a:r>
              <a:rPr b="1" lang="en"/>
              <a:t>. Conclusion</a:t>
            </a:r>
            <a:endParaRPr b="1"/>
          </a:p>
        </p:txBody>
      </p:sp>
      <p:sp>
        <p:nvSpPr>
          <p:cNvPr id="249" name="Google Shape;249;p38"/>
          <p:cNvSpPr txBox="1"/>
          <p:nvPr/>
        </p:nvSpPr>
        <p:spPr>
          <a:xfrm>
            <a:off x="777875" y="2913075"/>
            <a:ext cx="76557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strategies does Domari use?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50" name="Google Shape;25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graphicFrame>
        <p:nvGraphicFramePr>
          <p:cNvPr id="256" name="Google Shape;256;p39"/>
          <p:cNvGraphicFramePr/>
          <p:nvPr/>
        </p:nvGraphicFramePr>
        <p:xfrm>
          <a:off x="952500" y="11570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{D0F22A4C-AAF6-49A9-8B5C-C1F4C171D897}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Strategy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In Domari verbs?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Cross-linguistically? </a:t>
                      </a:r>
                      <a:endParaRPr b="1"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</a:rPr>
                        <a:t>Borrow a noun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Yes, rare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Common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</a:rPr>
                        <a:t>Borrow a verb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Yes, rare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Common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</a:rPr>
                        <a:t>Borrow the root</a:t>
                      </a:r>
                      <a:endParaRPr sz="17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Yes, common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Rare</a:t>
                      </a:r>
                      <a:endParaRPr sz="15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700">
                          <a:solidFill>
                            <a:schemeClr val="dk2"/>
                          </a:solidFill>
                        </a:rPr>
                        <a:t>Borrow the root and add your own template</a:t>
                      </a:r>
                      <a:endParaRPr sz="1700">
                        <a:solidFill>
                          <a:srgbClr val="CD9E57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Yes, common</a:t>
                      </a:r>
                      <a:endParaRPr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Very rare</a:t>
                      </a:r>
                      <a:endParaRPr sz="1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7" name="Google Shape;25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8" name="Google Shape;258;p39"/>
          <p:cNvSpPr txBox="1"/>
          <p:nvPr/>
        </p:nvSpPr>
        <p:spPr>
          <a:xfrm>
            <a:off x="363818" y="1127317"/>
            <a:ext cx="668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(14)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1152475"/>
            <a:ext cx="8520600" cy="3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Domari uses several strategies when borrowing words from Arabic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the forms of most (82%) borrowed verbs can be explained as borrowing of abstract triliteral roots (and sometimes a loanword template that is a Domari innovation)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Speakers are able to ‘work out’ Arabic roots even though they have never heard them in isolation!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can Domari borrow invisible things? We think this is related to unique and high-contact bilingualism in nomadic communities.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factors </a:t>
            </a:r>
            <a:r>
              <a:rPr lang="en"/>
              <a:t>underlie</a:t>
            </a:r>
            <a:r>
              <a:rPr lang="en"/>
              <a:t> </a:t>
            </a:r>
            <a:r>
              <a:rPr lang="en"/>
              <a:t>the strategy chosen? Can we deduce anything about migration or sociology?</a:t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Implications for linguistic theory</a:t>
            </a:r>
            <a:endParaRPr sz="2500"/>
          </a:p>
        </p:txBody>
      </p:sp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Is this compatible with paradigmatic models of morphology? If so, what are speakers intuiting about Arabic?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Predictions: If this is still an active part of the grammar, we would expect them to apply the templates to new, made-up ‘borrowings’?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(15)	Hypotheses for synchronic derivation</a:t>
            </a:r>
            <a:endParaRPr b="1"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(a)	template as a loanword marker:			(b)	template only at actuation:	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ḥawilk								ḥawilk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ḥwl	</a:t>
            </a:r>
            <a:r>
              <a:rPr b="1" lang="en"/>
              <a:t>-CaCiC</a:t>
            </a:r>
            <a:r>
              <a:rPr lang="en"/>
              <a:t>	-k					</a:t>
            </a:r>
            <a:r>
              <a:rPr b="1" lang="en"/>
              <a:t>ḥawil</a:t>
            </a:r>
            <a:r>
              <a:rPr lang="en"/>
              <a:t>	-k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try	</a:t>
            </a:r>
            <a:r>
              <a:rPr b="1" lang="en"/>
              <a:t>-loan</a:t>
            </a:r>
            <a:r>
              <a:rPr lang="en"/>
              <a:t>		-voice					try	-voice</a:t>
            </a:r>
            <a:endParaRPr/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8610" lvl="0" marL="45720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Other languages, e.g. Swahili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borrowing from Arabic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(1)	(a)	Domari form:		</a:t>
            </a:r>
            <a:r>
              <a:rPr b="1" lang="en"/>
              <a:t>ftuḥ</a:t>
            </a:r>
            <a:r>
              <a:rPr lang="en"/>
              <a:t>-k	‘conquer’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(b)	Arabic root:		f</a:t>
            </a:r>
            <a:r>
              <a:rPr lang="en"/>
              <a:t>t</a:t>
            </a:r>
            <a:r>
              <a:rPr lang="en"/>
              <a:t>ḥ		‘open, conquer’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But no inflected form of the Arabic root /</a:t>
            </a:r>
            <a:r>
              <a:rPr lang="en"/>
              <a:t>ftḥ</a:t>
            </a:r>
            <a:r>
              <a:rPr lang="en"/>
              <a:t>/ looks like </a:t>
            </a:r>
            <a:r>
              <a:rPr b="1" lang="en"/>
              <a:t>ftuḥ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(2)	Palestinian Arabic: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(a)	fataḥ 	‘opened’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(b)	ftaḥ 		‘opens’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So where does the Domari form come from?</a:t>
            </a:r>
            <a:endParaRPr sz="1800"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(16) Swahili borrowings from Arabic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/>
              <a:t>gloss</a:t>
            </a:r>
            <a:r>
              <a:rPr lang="en"/>
              <a:t>		</a:t>
            </a:r>
            <a:r>
              <a:rPr lang="en" u="sng"/>
              <a:t>Swahili	</a:t>
            </a:r>
            <a:r>
              <a:rPr lang="en"/>
              <a:t>	</a:t>
            </a:r>
            <a:r>
              <a:rPr lang="en" u="sng"/>
              <a:t>Arabic stem</a:t>
            </a:r>
            <a:r>
              <a:rPr lang="en"/>
              <a:t>		</a:t>
            </a:r>
            <a:r>
              <a:rPr lang="en" u="sng"/>
              <a:t>Arabic noun</a:t>
            </a:r>
            <a:r>
              <a:rPr lang="en"/>
              <a:t>		</a:t>
            </a:r>
            <a:r>
              <a:rPr lang="en" u="sng"/>
              <a:t>Arabic root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(i)	‘despise’		-</a:t>
            </a:r>
            <a:r>
              <a:rPr i="1" lang="en"/>
              <a:t>h</a:t>
            </a:r>
            <a:r>
              <a:rPr b="1" i="1" lang="en"/>
              <a:t>a</a:t>
            </a:r>
            <a:r>
              <a:rPr i="1" lang="en"/>
              <a:t>k</a:t>
            </a:r>
            <a:r>
              <a:rPr b="1" i="1" lang="en"/>
              <a:t>i</a:t>
            </a:r>
            <a:r>
              <a:rPr i="1" lang="en"/>
              <a:t>ri		ḥ</a:t>
            </a:r>
            <a:r>
              <a:rPr b="1" i="1" lang="en"/>
              <a:t>a</a:t>
            </a:r>
            <a:r>
              <a:rPr i="1" lang="en"/>
              <a:t>q</a:t>
            </a:r>
            <a:r>
              <a:rPr b="1" i="1" lang="en"/>
              <a:t>a</a:t>
            </a:r>
            <a:r>
              <a:rPr i="1" lang="en"/>
              <a:t>r(a)			ḥ</a:t>
            </a:r>
            <a:r>
              <a:rPr b="1" i="1" lang="en"/>
              <a:t>a</a:t>
            </a:r>
            <a:r>
              <a:rPr i="1" lang="en"/>
              <a:t>qr			</a:t>
            </a:r>
            <a:r>
              <a:rPr lang="en"/>
              <a:t>HQR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(ii)	‘flourish’		</a:t>
            </a:r>
            <a:r>
              <a:rPr i="1" lang="en"/>
              <a:t>-sh</a:t>
            </a:r>
            <a:r>
              <a:rPr b="1" i="1" lang="en"/>
              <a:t>a</a:t>
            </a:r>
            <a:r>
              <a:rPr i="1" lang="en"/>
              <a:t>m</a:t>
            </a:r>
            <a:r>
              <a:rPr b="1" i="1" lang="en"/>
              <a:t>i</a:t>
            </a:r>
            <a:r>
              <a:rPr i="1" lang="en"/>
              <a:t>ri		š</a:t>
            </a:r>
            <a:r>
              <a:rPr b="1" i="1" lang="en"/>
              <a:t>a</a:t>
            </a:r>
            <a:r>
              <a:rPr i="1" lang="en"/>
              <a:t>mm</a:t>
            </a:r>
            <a:r>
              <a:rPr b="1" i="1" lang="en"/>
              <a:t>a</a:t>
            </a:r>
            <a:r>
              <a:rPr i="1" lang="en"/>
              <a:t>r(a)		(ta)šm</a:t>
            </a:r>
            <a:r>
              <a:rPr b="1" i="1" lang="en"/>
              <a:t>ī</a:t>
            </a:r>
            <a:r>
              <a:rPr i="1" lang="en"/>
              <a:t>r			</a:t>
            </a:r>
            <a:r>
              <a:rPr lang="en"/>
              <a:t>SMR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(iii)	‘participate’	</a:t>
            </a:r>
            <a:r>
              <a:rPr i="1" lang="en"/>
              <a:t>-sh</a:t>
            </a:r>
            <a:r>
              <a:rPr b="1" i="1" lang="en"/>
              <a:t>i</a:t>
            </a:r>
            <a:r>
              <a:rPr i="1" lang="en"/>
              <a:t>r</a:t>
            </a:r>
            <a:r>
              <a:rPr b="1" i="1" lang="en"/>
              <a:t>i</a:t>
            </a:r>
            <a:r>
              <a:rPr i="1" lang="en"/>
              <a:t>ki		š</a:t>
            </a:r>
            <a:r>
              <a:rPr b="1" i="1" lang="en"/>
              <a:t>ā</a:t>
            </a:r>
            <a:r>
              <a:rPr i="1" lang="en"/>
              <a:t>r</a:t>
            </a:r>
            <a:r>
              <a:rPr b="1" i="1" lang="en"/>
              <a:t>a</a:t>
            </a:r>
            <a:r>
              <a:rPr i="1" lang="en"/>
              <a:t>k(a)			(mu)š</a:t>
            </a:r>
            <a:r>
              <a:rPr b="1" i="1" lang="en"/>
              <a:t>ā</a:t>
            </a:r>
            <a:r>
              <a:rPr i="1" lang="en"/>
              <a:t>r</a:t>
            </a:r>
            <a:r>
              <a:rPr b="1" i="1" lang="en"/>
              <a:t>a</a:t>
            </a:r>
            <a:r>
              <a:rPr i="1" lang="en"/>
              <a:t>k</a:t>
            </a:r>
            <a:r>
              <a:rPr b="1" i="1" lang="en"/>
              <a:t>a</a:t>
            </a:r>
            <a:r>
              <a:rPr i="1" lang="en"/>
              <a:t>		</a:t>
            </a:r>
            <a:r>
              <a:rPr lang="en"/>
              <a:t>SRK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(iv)	‘surpass’		-</a:t>
            </a:r>
            <a:r>
              <a:rPr i="1" lang="en"/>
              <a:t>k</a:t>
            </a:r>
            <a:r>
              <a:rPr b="1" i="1" lang="en"/>
              <a:t>i</a:t>
            </a:r>
            <a:r>
              <a:rPr i="1" lang="en"/>
              <a:t>th</a:t>
            </a:r>
            <a:r>
              <a:rPr b="1" i="1" lang="en"/>
              <a:t>i</a:t>
            </a:r>
            <a:r>
              <a:rPr i="1" lang="en"/>
              <a:t>ri		k</a:t>
            </a:r>
            <a:r>
              <a:rPr b="1" i="1" lang="en"/>
              <a:t>a</a:t>
            </a:r>
            <a:r>
              <a:rPr i="1" lang="en"/>
              <a:t>ṯ</a:t>
            </a:r>
            <a:r>
              <a:rPr b="1" i="1" lang="en"/>
              <a:t>u</a:t>
            </a:r>
            <a:r>
              <a:rPr i="1" lang="en"/>
              <a:t>r(a)			k</a:t>
            </a:r>
            <a:r>
              <a:rPr b="1" i="1" lang="en"/>
              <a:t>a</a:t>
            </a:r>
            <a:r>
              <a:rPr i="1" lang="en"/>
              <a:t>ṯr</a:t>
            </a:r>
            <a:r>
              <a:rPr b="1" i="1" lang="en"/>
              <a:t>a</a:t>
            </a:r>
            <a:r>
              <a:rPr i="1" lang="en"/>
              <a:t>			</a:t>
            </a:r>
            <a:r>
              <a:rPr lang="en"/>
              <a:t>KṬR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85" name="Google Shape;285;p43"/>
          <p:cNvSpPr txBox="1"/>
          <p:nvPr>
            <p:ph idx="1" type="body"/>
          </p:nvPr>
        </p:nvSpPr>
        <p:spPr>
          <a:xfrm>
            <a:off x="311700" y="1152475"/>
            <a:ext cx="8520600" cy="38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to: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Yaron Matras, for compiling the data we use here and writing the grammar.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Lameen Saug, for his expert advice on Arabic grammar and dialectology.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Natalie Weber and Jason Shaw, for their feedback on this project (and especially on this presentation). </a:t>
            </a:r>
            <a:endParaRPr/>
          </a:p>
        </p:txBody>
      </p:sp>
      <p:sp>
        <p:nvSpPr>
          <p:cNvPr id="286" name="Google Shape;28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A - coding for different stems (in different dialects)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(17)</a:t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4" name="Google Shape;29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162" y="2145650"/>
            <a:ext cx="8269675" cy="85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 B - Reducing the number of proposed templates</a:t>
            </a:r>
            <a:endParaRPr/>
          </a:p>
        </p:txBody>
      </p:sp>
      <p:sp>
        <p:nvSpPr>
          <p:cNvPr id="300" name="Google Shape;300;p45"/>
          <p:cNvSpPr txBox="1"/>
          <p:nvPr>
            <p:ph idx="1" type="body"/>
          </p:nvPr>
        </p:nvSpPr>
        <p:spPr>
          <a:xfrm>
            <a:off x="311700" y="1349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CaCC and CaCiC could be the same template, occur in complementary distribution: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Domari verbs with CaCC shape have a geminate, i.e. the last two consonants 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Domari verbs with CaCiC shape have different consonants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i="1" lang="en"/>
              <a:t>r</a:t>
            </a:r>
            <a:r>
              <a:rPr i="1" lang="en"/>
              <a:t>a</a:t>
            </a:r>
            <a:r>
              <a:rPr b="1" i="1" lang="en"/>
              <a:t>bb</a:t>
            </a:r>
            <a:r>
              <a:rPr i="1" lang="en"/>
              <a:t>i-k </a:t>
            </a:r>
            <a:r>
              <a:rPr lang="en"/>
              <a:t>and </a:t>
            </a:r>
            <a:r>
              <a:rPr b="1" i="1" lang="en"/>
              <a:t>ḥ</a:t>
            </a:r>
            <a:r>
              <a:rPr i="1" lang="en"/>
              <a:t>a</a:t>
            </a:r>
            <a:r>
              <a:rPr b="1" i="1" lang="en"/>
              <a:t>w</a:t>
            </a:r>
            <a:r>
              <a:rPr i="1" lang="en"/>
              <a:t>i</a:t>
            </a:r>
            <a:r>
              <a:rPr b="1" i="1" lang="en"/>
              <a:t>l</a:t>
            </a:r>
            <a:r>
              <a:rPr i="1" lang="en"/>
              <a:t>-k</a:t>
            </a:r>
            <a:r>
              <a:rPr lang="en"/>
              <a:t> vs. *</a:t>
            </a:r>
            <a:r>
              <a:rPr b="1" i="1" lang="en"/>
              <a:t>r</a:t>
            </a:r>
            <a:r>
              <a:rPr i="1" lang="en"/>
              <a:t>a</a:t>
            </a:r>
            <a:r>
              <a:rPr b="1" i="1" lang="en"/>
              <a:t>b</a:t>
            </a:r>
            <a:r>
              <a:rPr i="1" lang="en"/>
              <a:t>i</a:t>
            </a:r>
            <a:r>
              <a:rPr b="1" i="1" lang="en"/>
              <a:t>b</a:t>
            </a:r>
            <a:r>
              <a:rPr i="1" lang="en"/>
              <a:t>k </a:t>
            </a:r>
            <a:r>
              <a:rPr lang="en"/>
              <a:t>and *</a:t>
            </a:r>
            <a:r>
              <a:rPr b="1" i="1" lang="en"/>
              <a:t>ḥ</a:t>
            </a:r>
            <a:r>
              <a:rPr i="1" lang="en"/>
              <a:t>a</a:t>
            </a:r>
            <a:r>
              <a:rPr b="1" i="1" lang="en"/>
              <a:t>wl</a:t>
            </a:r>
            <a:r>
              <a:rPr i="1" lang="en"/>
              <a:t>ik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/i/ in CaCiC is epenthetic, breaks up heterorganic clusters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(18)		ḥwl + k		(input)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ḥawl + k		(CaCC template)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ḥawil + k		(epenthesis because */wlk/)</a:t>
            </a:r>
            <a:endParaRPr/>
          </a:p>
        </p:txBody>
      </p:sp>
      <p:sp>
        <p:nvSpPr>
          <p:cNvPr id="301" name="Google Shape;301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claims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this talk we argue that: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(3)	(a)	Domari borrows abstract, tri-consonantal roots from Arabic, despite the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fact that those roots never occur in isolation in surface forms.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(b)	For some of those roots, the phonological material was/is mapped to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phonological templates, but unlike Arabic templates, these have no </a:t>
            </a:r>
            <a:endParaRPr/>
          </a:p>
          <a:p>
            <a:pPr indent="457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semantic meaning.</a:t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Language background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Possibilities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Methodology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Results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 Conclusion</a:t>
            </a:r>
            <a:endParaRPr/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Language background</a:t>
            </a:r>
            <a:endParaRPr b="1"/>
          </a:p>
        </p:txBody>
      </p:sp>
      <p:sp>
        <p:nvSpPr>
          <p:cNvPr id="89" name="Google Shape;89;p18"/>
          <p:cNvSpPr txBox="1"/>
          <p:nvPr/>
        </p:nvSpPr>
        <p:spPr>
          <a:xfrm>
            <a:off x="1908975" y="2924975"/>
            <a:ext cx="53697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Domari - background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43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Indo-Aryan language (~ related to Romani) spoken in the Middle East.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280,000 speakers (though estimates differ wildly)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Originally nomadic community. Stigmatised.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Our variety is from Jerusalem - 10 speakers. Documented by </a:t>
            </a:r>
            <a:r>
              <a:rPr b="1" lang="en"/>
              <a:t>Matras </a:t>
            </a:r>
            <a:r>
              <a:rPr lang="en"/>
              <a:t>in </a:t>
            </a:r>
            <a:r>
              <a:rPr b="1" lang="en"/>
              <a:t>2012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high bilingualism - code-switching as a “rule”</a:t>
            </a:r>
            <a:endParaRPr/>
          </a:p>
        </p:txBody>
      </p:sp>
      <p:sp>
        <p:nvSpPr>
          <p:cNvPr id="97" name="Google Shape;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Domari and Arabic phonotactics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Arabic does not allow word-initial consonant clusters – epenthetic /ʔi/ word-initially if previous word ends in a vowel or /i/ if it ends in a consonant (Ryder, 2005)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Domari also seems to disprefer word-initial clusters. But epenthetic /i/ </a:t>
            </a:r>
            <a:r>
              <a:rPr i="1" lang="en"/>
              <a:t>only </a:t>
            </a:r>
            <a:r>
              <a:rPr lang="en"/>
              <a:t>added if previous word ends with a consonant.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(4)	(a)	naːmɔs </a:t>
            </a:r>
            <a:r>
              <a:rPr b="1" lang="en"/>
              <a:t>ɪ</a:t>
            </a:r>
            <a:r>
              <a:rPr lang="en"/>
              <a:t>kleːb 					‘his name was Kleb’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(b)	bɪsaːtɨneːsmma kleːb				‘Kleb’s gardens’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</a:t>
            </a:r>
            <a:r>
              <a:rPr i="1" lang="en"/>
              <a:t> </a:t>
            </a:r>
            <a:r>
              <a:rPr lang="en"/>
              <a:t>if morphophonology creates a sonority-violating CCC cluster: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(5)	(a) 	/kn/ + /ami/ -&gt; (i)knami ‘sell’ 		  (b) kn/ + /dom/ -&gt; /kɨndom/ ‘sold’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r>
              <a:rPr b="1" lang="en"/>
              <a:t>. Possibilities</a:t>
            </a:r>
            <a:endParaRPr b="1"/>
          </a:p>
        </p:txBody>
      </p:sp>
      <p:sp>
        <p:nvSpPr>
          <p:cNvPr id="109" name="Google Shape;109;p21"/>
          <p:cNvSpPr txBox="1"/>
          <p:nvPr/>
        </p:nvSpPr>
        <p:spPr>
          <a:xfrm>
            <a:off x="1908975" y="2924975"/>
            <a:ext cx="5369700" cy="10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What are the possible strategies to borrow from a templatic language?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