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5.jpg" ContentType="image/jpeg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67" r:id="rId4"/>
    <p:sldId id="258" r:id="rId5"/>
    <p:sldId id="260" r:id="rId6"/>
    <p:sldId id="261" r:id="rId7"/>
    <p:sldId id="264" r:id="rId8"/>
    <p:sldId id="269" r:id="rId9"/>
    <p:sldId id="268" r:id="rId10"/>
    <p:sldId id="265" r:id="rId11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ADB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50" autoAdjust="0"/>
    <p:restoredTop sz="94660"/>
  </p:normalViewPr>
  <p:slideViewPr>
    <p:cSldViewPr>
      <p:cViewPr varScale="1">
        <p:scale>
          <a:sx n="73" d="100"/>
          <a:sy n="73" d="100"/>
        </p:scale>
        <p:origin x="570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7BA655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30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7BA655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30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52499" y="2656902"/>
            <a:ext cx="4838700" cy="39230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48398" y="2656902"/>
            <a:ext cx="4838700" cy="39230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4/12/2023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30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4/12/2023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30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4/12/2023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30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52500" y="1939107"/>
            <a:ext cx="2133600" cy="4445"/>
          </a:xfrm>
          <a:custGeom>
            <a:avLst/>
            <a:gdLst/>
            <a:ahLst/>
            <a:cxnLst/>
            <a:rect l="l" t="t" r="r" b="b"/>
            <a:pathLst>
              <a:path w="2133600" h="4444">
                <a:moveTo>
                  <a:pt x="0" y="0"/>
                </a:moveTo>
                <a:lnTo>
                  <a:pt x="2133599" y="3991"/>
                </a:lnTo>
              </a:path>
            </a:pathLst>
          </a:custGeom>
          <a:ln w="101599">
            <a:solidFill>
              <a:srgbClr val="7BA65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0519530" y="1090922"/>
            <a:ext cx="1672589" cy="2231390"/>
          </a:xfrm>
          <a:custGeom>
            <a:avLst/>
            <a:gdLst/>
            <a:ahLst/>
            <a:cxnLst/>
            <a:rect l="l" t="t" r="r" b="b"/>
            <a:pathLst>
              <a:path w="1672590" h="2231390">
                <a:moveTo>
                  <a:pt x="1672469" y="2231038"/>
                </a:moveTo>
                <a:lnTo>
                  <a:pt x="0" y="559039"/>
                </a:lnTo>
                <a:lnTo>
                  <a:pt x="559196" y="0"/>
                </a:lnTo>
                <a:lnTo>
                  <a:pt x="1672469" y="1112959"/>
                </a:lnTo>
                <a:lnTo>
                  <a:pt x="1672469" y="2231038"/>
                </a:lnTo>
                <a:close/>
              </a:path>
            </a:pathLst>
          </a:custGeom>
          <a:solidFill>
            <a:srgbClr val="4495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1107765" y="936"/>
            <a:ext cx="1084580" cy="1083945"/>
          </a:xfrm>
          <a:custGeom>
            <a:avLst/>
            <a:gdLst/>
            <a:ahLst/>
            <a:cxnLst/>
            <a:rect l="l" t="t" r="r" b="b"/>
            <a:pathLst>
              <a:path w="1084579" h="1083945">
                <a:moveTo>
                  <a:pt x="1084234" y="1083930"/>
                </a:moveTo>
                <a:lnTo>
                  <a:pt x="0" y="0"/>
                </a:lnTo>
                <a:lnTo>
                  <a:pt x="1084234" y="0"/>
                </a:lnTo>
                <a:lnTo>
                  <a:pt x="1084234" y="1083930"/>
                </a:lnTo>
                <a:close/>
              </a:path>
            </a:pathLst>
          </a:custGeom>
          <a:solidFill>
            <a:srgbClr val="7BA65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870039" y="936"/>
            <a:ext cx="2181860" cy="1090295"/>
          </a:xfrm>
          <a:custGeom>
            <a:avLst/>
            <a:gdLst/>
            <a:ahLst/>
            <a:cxnLst/>
            <a:rect l="l" t="t" r="r" b="b"/>
            <a:pathLst>
              <a:path w="2181859" h="1090295">
                <a:moveTo>
                  <a:pt x="1090293" y="1089986"/>
                </a:moveTo>
                <a:lnTo>
                  <a:pt x="0" y="0"/>
                </a:lnTo>
                <a:lnTo>
                  <a:pt x="2181523" y="0"/>
                </a:lnTo>
                <a:lnTo>
                  <a:pt x="1090293" y="1089986"/>
                </a:lnTo>
                <a:close/>
              </a:path>
            </a:pathLst>
          </a:custGeom>
          <a:solidFill>
            <a:srgbClr val="F9D4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26151" y="801154"/>
            <a:ext cx="5123493" cy="9132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05213" y="2167768"/>
            <a:ext cx="5337175" cy="21310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7BA655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33450" y="6329143"/>
            <a:ext cx="228600" cy="1803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30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92912"/>
            <a:ext cx="7973431" cy="6665088"/>
            <a:chOff x="1" y="191579"/>
            <a:chExt cx="7973431" cy="6665088"/>
          </a:xfrm>
        </p:grpSpPr>
        <p:sp>
          <p:nvSpPr>
            <p:cNvPr id="3" name="object 3"/>
            <p:cNvSpPr/>
            <p:nvPr/>
          </p:nvSpPr>
          <p:spPr>
            <a:xfrm>
              <a:off x="1" y="758751"/>
              <a:ext cx="3074035" cy="4098290"/>
            </a:xfrm>
            <a:custGeom>
              <a:avLst/>
              <a:gdLst/>
              <a:ahLst/>
              <a:cxnLst/>
              <a:rect l="l" t="t" r="r" b="b"/>
              <a:pathLst>
                <a:path w="3074035" h="4098290">
                  <a:moveTo>
                    <a:pt x="2047972" y="4098227"/>
                  </a:moveTo>
                  <a:lnTo>
                    <a:pt x="0" y="2050831"/>
                  </a:lnTo>
                  <a:lnTo>
                    <a:pt x="0" y="0"/>
                  </a:lnTo>
                  <a:lnTo>
                    <a:pt x="3073677" y="3072811"/>
                  </a:lnTo>
                  <a:lnTo>
                    <a:pt x="2047972" y="4098227"/>
                  </a:lnTo>
                  <a:close/>
                </a:path>
              </a:pathLst>
            </a:custGeom>
            <a:solidFill>
              <a:srgbClr val="4495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" y="4862132"/>
              <a:ext cx="1995170" cy="1994535"/>
            </a:xfrm>
            <a:custGeom>
              <a:avLst/>
              <a:gdLst/>
              <a:ahLst/>
              <a:cxnLst/>
              <a:rect l="l" t="t" r="r" b="b"/>
              <a:pathLst>
                <a:path w="1995170" h="1994534">
                  <a:moveTo>
                    <a:pt x="1994711" y="1994149"/>
                  </a:moveTo>
                  <a:lnTo>
                    <a:pt x="0" y="1994149"/>
                  </a:lnTo>
                  <a:lnTo>
                    <a:pt x="0" y="0"/>
                  </a:lnTo>
                  <a:lnTo>
                    <a:pt x="1994711" y="1994149"/>
                  </a:lnTo>
                  <a:close/>
                </a:path>
              </a:pathLst>
            </a:custGeom>
            <a:solidFill>
              <a:srgbClr val="7BA65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097798" y="4856979"/>
              <a:ext cx="4001770" cy="1999614"/>
            </a:xfrm>
            <a:custGeom>
              <a:avLst/>
              <a:gdLst/>
              <a:ahLst/>
              <a:cxnLst/>
              <a:rect l="l" t="t" r="r" b="b"/>
              <a:pathLst>
                <a:path w="4001770" h="1999615">
                  <a:moveTo>
                    <a:pt x="4001450" y="1999302"/>
                  </a:moveTo>
                  <a:lnTo>
                    <a:pt x="0" y="1999302"/>
                  </a:lnTo>
                  <a:lnTo>
                    <a:pt x="2001584" y="0"/>
                  </a:lnTo>
                  <a:lnTo>
                    <a:pt x="4001450" y="1999302"/>
                  </a:lnTo>
                  <a:close/>
                </a:path>
              </a:pathLst>
            </a:custGeom>
            <a:solidFill>
              <a:srgbClr val="F9D4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839832" y="5784348"/>
              <a:ext cx="2133600" cy="4445"/>
            </a:xfrm>
            <a:custGeom>
              <a:avLst/>
              <a:gdLst/>
              <a:ahLst/>
              <a:cxnLst/>
              <a:rect l="l" t="t" r="r" b="b"/>
              <a:pathLst>
                <a:path w="2133600" h="4445">
                  <a:moveTo>
                    <a:pt x="0" y="0"/>
                  </a:moveTo>
                  <a:lnTo>
                    <a:pt x="2133599" y="3992"/>
                  </a:lnTo>
                </a:path>
              </a:pathLst>
            </a:custGeom>
            <a:ln w="101599">
              <a:solidFill>
                <a:srgbClr val="7BA65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2000" y="191579"/>
              <a:ext cx="4120048" cy="1352619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938638" y="117183"/>
            <a:ext cx="6719962" cy="161326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dirty="0"/>
              <a:t>	      </a:t>
            </a:r>
            <a:r>
              <a:rPr sz="3200" dirty="0"/>
              <a:t>Project</a:t>
            </a:r>
            <a:r>
              <a:rPr sz="3200" spc="-20" dirty="0"/>
              <a:t> Title</a:t>
            </a:r>
            <a:r>
              <a:rPr lang="en-US" sz="3200" spc="-20" dirty="0"/>
              <a:t/>
            </a:r>
            <a:br>
              <a:rPr lang="en-US" sz="3200" spc="-20" dirty="0"/>
            </a:br>
            <a:r>
              <a:rPr lang="en-US" sz="3200" spc="-20" dirty="0">
                <a:solidFill>
                  <a:schemeClr val="accent5">
                    <a:lumMod val="50000"/>
                  </a:schemeClr>
                </a:solidFill>
              </a:rPr>
              <a:t>Faculty Leave Management System</a:t>
            </a:r>
            <a:r>
              <a:rPr lang="en-US" sz="3600" spc="-20" dirty="0"/>
              <a:t/>
            </a:r>
            <a:br>
              <a:rPr lang="en-US" sz="3600" spc="-20" dirty="0"/>
            </a:br>
            <a:endParaRPr sz="3600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4613082"/>
              </p:ext>
            </p:extLst>
          </p:nvPr>
        </p:nvGraphicFramePr>
        <p:xfrm>
          <a:off x="4395778" y="2004690"/>
          <a:ext cx="7603173" cy="31361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4773">
                  <a:extLst>
                    <a:ext uri="{9D8B030D-6E8A-4147-A177-3AD203B41FA5}">
                      <a16:colId xmlns:a16="http://schemas.microsoft.com/office/drawing/2014/main" val="1934453205"/>
                    </a:ext>
                  </a:extLst>
                </a:gridCol>
                <a:gridCol w="4978400">
                  <a:extLst>
                    <a:ext uri="{9D8B030D-6E8A-4147-A177-3AD203B41FA5}">
                      <a16:colId xmlns:a16="http://schemas.microsoft.com/office/drawing/2014/main" val="11037679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18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/>
                          <a:cs typeface="Times New Roman"/>
                        </a:rPr>
                        <a:t>Problem</a:t>
                      </a:r>
                      <a:r>
                        <a:rPr lang="en-IN" sz="1800" b="1" spc="-35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IN" sz="1800" b="1" spc="-1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/>
                          <a:cs typeface="Times New Roman"/>
                        </a:rPr>
                        <a:t>Statement: </a:t>
                      </a:r>
                      <a:endParaRPr lang="en-IN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2700" algn="just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The problems are inefficient leave request processing and   difficulty in tracking leave records of faculties.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75858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/>
                          <a:cs typeface="Times New Roman"/>
                        </a:rPr>
                        <a:t>Project</a:t>
                      </a:r>
                      <a:r>
                        <a:rPr lang="en-IN" sz="1800" b="1" spc="-3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IN" sz="18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/>
                          <a:cs typeface="Times New Roman"/>
                        </a:rPr>
                        <a:t>Group</a:t>
                      </a:r>
                      <a:r>
                        <a:rPr lang="en-IN" sz="1800" b="1" spc="-3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IN" sz="1800" b="1" spc="-1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/>
                          <a:cs typeface="Times New Roman"/>
                        </a:rPr>
                        <a:t>No.: </a:t>
                      </a:r>
                      <a:endParaRPr lang="en-IN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2700" algn="just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spc="-1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SISTec</a:t>
                      </a:r>
                      <a:r>
                        <a:rPr lang="en-US" spc="-1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en-US" spc="-1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Btech</a:t>
                      </a:r>
                      <a:r>
                        <a:rPr lang="en-US" spc="-1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/CS/2023/</a:t>
                      </a:r>
                      <a:r>
                        <a:rPr lang="en-US" spc="-1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Minor_project</a:t>
                      </a:r>
                      <a:r>
                        <a:rPr lang="en-US" spc="-1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_||12</a:t>
                      </a:r>
                      <a:endParaRPr lang="en-US" spc="-1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2925897"/>
                  </a:ext>
                </a:extLst>
              </a:tr>
              <a:tr h="1480115">
                <a:tc>
                  <a:txBody>
                    <a:bodyPr/>
                    <a:lstStyle/>
                    <a:p>
                      <a:r>
                        <a:rPr lang="en-IN" sz="18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/>
                          <a:cs typeface="Times New Roman"/>
                        </a:rPr>
                        <a:t>Group</a:t>
                      </a:r>
                      <a:r>
                        <a:rPr lang="en-IN" sz="1800" b="1" spc="-25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IN" sz="18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/>
                          <a:cs typeface="Times New Roman"/>
                        </a:rPr>
                        <a:t>Member</a:t>
                      </a:r>
                      <a:r>
                        <a:rPr lang="en-IN" sz="1800" b="1" spc="-2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IN" sz="1800" b="1" spc="-1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/>
                          <a:cs typeface="Times New Roman"/>
                        </a:rPr>
                        <a:t>Details: </a:t>
                      </a:r>
                      <a:endParaRPr lang="en-IN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43902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/>
                          <a:cs typeface="Times New Roman"/>
                        </a:rPr>
                        <a:t>Guide</a:t>
                      </a:r>
                      <a:r>
                        <a:rPr lang="en-IN" sz="1800" b="1" spc="-2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IN" sz="1800" b="1" spc="-1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/>
                          <a:cs typeface="Times New Roman"/>
                        </a:rPr>
                        <a:t>Details: </a:t>
                      </a:r>
                      <a:endParaRPr lang="en-IN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2700" algn="just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sz="1800" b="0" spc="-1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Dr. </a:t>
                      </a:r>
                      <a:r>
                        <a:rPr lang="en-US" sz="1800" b="0" spc="-1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Meena</a:t>
                      </a:r>
                      <a:r>
                        <a:rPr lang="en-US" sz="1800" b="0" spc="-1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Malik 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4529585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7553305"/>
              </p:ext>
            </p:extLst>
          </p:nvPr>
        </p:nvGraphicFramePr>
        <p:xfrm>
          <a:off x="7100872" y="3368038"/>
          <a:ext cx="4531602" cy="148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7815">
                  <a:extLst>
                    <a:ext uri="{9D8B030D-6E8A-4147-A177-3AD203B41FA5}">
                      <a16:colId xmlns:a16="http://schemas.microsoft.com/office/drawing/2014/main" val="1838161911"/>
                    </a:ext>
                  </a:extLst>
                </a:gridCol>
                <a:gridCol w="2653787">
                  <a:extLst>
                    <a:ext uri="{9D8B030D-6E8A-4147-A177-3AD203B41FA5}">
                      <a16:colId xmlns:a16="http://schemas.microsoft.com/office/drawing/2014/main" val="3234614591"/>
                    </a:ext>
                  </a:extLst>
                </a:gridCol>
              </a:tblGrid>
              <a:tr h="37148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0187CS201063</a:t>
                      </a:r>
                      <a:endParaRPr lang="en-IN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 err="1" smtClean="0">
                          <a:solidFill>
                            <a:schemeClr val="tx1"/>
                          </a:solidFill>
                        </a:rPr>
                        <a:t>Hardik</a:t>
                      </a:r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800" b="0" dirty="0" err="1" smtClean="0">
                          <a:solidFill>
                            <a:schemeClr val="tx1"/>
                          </a:solidFill>
                        </a:rPr>
                        <a:t>Kushwaha</a:t>
                      </a:r>
                      <a:endParaRPr lang="en-IN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1399031"/>
                  </a:ext>
                </a:extLst>
              </a:tr>
              <a:tr h="37148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0187CS201066</a:t>
                      </a:r>
                      <a:endParaRPr lang="en-IN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 err="1" smtClean="0">
                          <a:solidFill>
                            <a:schemeClr val="tx1"/>
                          </a:solidFill>
                        </a:rPr>
                        <a:t>Harshit</a:t>
                      </a:r>
                      <a:r>
                        <a:rPr lang="en-US" sz="18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800" b="0" baseline="0" dirty="0" err="1" smtClean="0">
                          <a:solidFill>
                            <a:schemeClr val="tx1"/>
                          </a:solidFill>
                        </a:rPr>
                        <a:t>Dongre</a:t>
                      </a:r>
                      <a:endParaRPr lang="en-IN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704199"/>
                  </a:ext>
                </a:extLst>
              </a:tr>
              <a:tr h="37148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0187CS201068</a:t>
                      </a:r>
                      <a:endParaRPr lang="en-IN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Him </a:t>
                      </a:r>
                      <a:r>
                        <a:rPr lang="en-US" sz="1800" b="0" dirty="0" err="1" smtClean="0">
                          <a:solidFill>
                            <a:schemeClr val="tx1"/>
                          </a:solidFill>
                        </a:rPr>
                        <a:t>Shrivas</a:t>
                      </a:r>
                      <a:endParaRPr lang="en-IN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0299167"/>
                  </a:ext>
                </a:extLst>
              </a:tr>
              <a:tr h="37148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0187CS201094</a:t>
                      </a:r>
                      <a:endParaRPr lang="en-IN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 err="1" smtClean="0">
                          <a:solidFill>
                            <a:schemeClr val="tx1"/>
                          </a:solidFill>
                        </a:rPr>
                        <a:t>Mohit</a:t>
                      </a:r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800" b="0" dirty="0" err="1" smtClean="0">
                          <a:solidFill>
                            <a:schemeClr val="tx1"/>
                          </a:solidFill>
                        </a:rPr>
                        <a:t>Malviya</a:t>
                      </a:r>
                      <a:endParaRPr lang="en-IN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4456175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2"/>
    </mc:Choice>
    <mc:Fallback xmlns="">
      <p:transition spd="slow" advTm="180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8870039" y="936"/>
            <a:ext cx="3322320" cy="3321050"/>
            <a:chOff x="8870039" y="936"/>
            <a:chExt cx="3322320" cy="3321050"/>
          </a:xfrm>
        </p:grpSpPr>
        <p:sp>
          <p:nvSpPr>
            <p:cNvPr id="4" name="object 4"/>
            <p:cNvSpPr/>
            <p:nvPr/>
          </p:nvSpPr>
          <p:spPr>
            <a:xfrm>
              <a:off x="10519530" y="1090922"/>
              <a:ext cx="1672589" cy="2231390"/>
            </a:xfrm>
            <a:custGeom>
              <a:avLst/>
              <a:gdLst/>
              <a:ahLst/>
              <a:cxnLst/>
              <a:rect l="l" t="t" r="r" b="b"/>
              <a:pathLst>
                <a:path w="1672590" h="2231390">
                  <a:moveTo>
                    <a:pt x="1672469" y="2231038"/>
                  </a:moveTo>
                  <a:lnTo>
                    <a:pt x="0" y="559039"/>
                  </a:lnTo>
                  <a:lnTo>
                    <a:pt x="559196" y="0"/>
                  </a:lnTo>
                  <a:lnTo>
                    <a:pt x="1672469" y="1112959"/>
                  </a:lnTo>
                  <a:lnTo>
                    <a:pt x="1672469" y="2231038"/>
                  </a:lnTo>
                  <a:close/>
                </a:path>
              </a:pathLst>
            </a:custGeom>
            <a:solidFill>
              <a:srgbClr val="4495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1107765" y="936"/>
              <a:ext cx="1084580" cy="1083945"/>
            </a:xfrm>
            <a:custGeom>
              <a:avLst/>
              <a:gdLst/>
              <a:ahLst/>
              <a:cxnLst/>
              <a:rect l="l" t="t" r="r" b="b"/>
              <a:pathLst>
                <a:path w="1084579" h="1083945">
                  <a:moveTo>
                    <a:pt x="1084234" y="1083930"/>
                  </a:moveTo>
                  <a:lnTo>
                    <a:pt x="0" y="0"/>
                  </a:lnTo>
                  <a:lnTo>
                    <a:pt x="1084234" y="0"/>
                  </a:lnTo>
                  <a:lnTo>
                    <a:pt x="1084234" y="1083930"/>
                  </a:lnTo>
                  <a:close/>
                </a:path>
              </a:pathLst>
            </a:custGeom>
            <a:solidFill>
              <a:srgbClr val="7BA65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870039" y="936"/>
              <a:ext cx="2181860" cy="1090295"/>
            </a:xfrm>
            <a:custGeom>
              <a:avLst/>
              <a:gdLst/>
              <a:ahLst/>
              <a:cxnLst/>
              <a:rect l="l" t="t" r="r" b="b"/>
              <a:pathLst>
                <a:path w="2181859" h="1090295">
                  <a:moveTo>
                    <a:pt x="1090293" y="1089986"/>
                  </a:moveTo>
                  <a:lnTo>
                    <a:pt x="0" y="0"/>
                  </a:lnTo>
                  <a:lnTo>
                    <a:pt x="2181523" y="0"/>
                  </a:lnTo>
                  <a:lnTo>
                    <a:pt x="1090293" y="1089986"/>
                  </a:lnTo>
                  <a:close/>
                </a:path>
              </a:pathLst>
            </a:custGeom>
            <a:solidFill>
              <a:srgbClr val="F9D4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4878" y="117497"/>
            <a:ext cx="666316" cy="699020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00"/>
              </a:lnSpc>
            </a:pPr>
            <a:fld id="{81D60167-4931-47E6-BA6A-407CBD079E47}" type="slidenum">
              <a:rPr spc="-25" dirty="0"/>
              <a:t>10</a:t>
            </a:fld>
            <a:endParaRPr spc="-25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1722112"/>
            <a:ext cx="6019800" cy="32004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 spd="slow" advTm="2413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33" y="3900132"/>
            <a:ext cx="2958465" cy="2959735"/>
            <a:chOff x="833" y="3900132"/>
            <a:chExt cx="2958465" cy="2959735"/>
          </a:xfrm>
        </p:grpSpPr>
        <p:sp>
          <p:nvSpPr>
            <p:cNvPr id="3" name="object 3"/>
            <p:cNvSpPr/>
            <p:nvPr/>
          </p:nvSpPr>
          <p:spPr>
            <a:xfrm>
              <a:off x="970852" y="5368075"/>
              <a:ext cx="1988820" cy="1491615"/>
            </a:xfrm>
            <a:custGeom>
              <a:avLst/>
              <a:gdLst/>
              <a:ahLst/>
              <a:cxnLst/>
              <a:rect l="l" t="t" r="r" b="b"/>
              <a:pathLst>
                <a:path w="1988820" h="1491615">
                  <a:moveTo>
                    <a:pt x="1988373" y="1491282"/>
                  </a:moveTo>
                  <a:lnTo>
                    <a:pt x="993353" y="1491282"/>
                  </a:lnTo>
                  <a:lnTo>
                    <a:pt x="0" y="497649"/>
                  </a:lnTo>
                  <a:lnTo>
                    <a:pt x="497509" y="0"/>
                  </a:lnTo>
                  <a:lnTo>
                    <a:pt x="1988373" y="1491282"/>
                  </a:lnTo>
                  <a:close/>
                </a:path>
              </a:pathLst>
            </a:custGeom>
            <a:solidFill>
              <a:srgbClr val="F9D4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33" y="5891566"/>
              <a:ext cx="967740" cy="968375"/>
            </a:xfrm>
            <a:custGeom>
              <a:avLst/>
              <a:gdLst/>
              <a:ahLst/>
              <a:cxnLst/>
              <a:rect l="l" t="t" r="r" b="b"/>
              <a:pathLst>
                <a:path w="967740" h="968375">
                  <a:moveTo>
                    <a:pt x="967519" y="967791"/>
                  </a:moveTo>
                  <a:lnTo>
                    <a:pt x="0" y="967791"/>
                  </a:lnTo>
                  <a:lnTo>
                    <a:pt x="0" y="0"/>
                  </a:lnTo>
                  <a:lnTo>
                    <a:pt x="967519" y="967791"/>
                  </a:lnTo>
                  <a:close/>
                </a:path>
              </a:pathLst>
            </a:custGeom>
            <a:solidFill>
              <a:srgbClr val="7BA65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33" y="3900132"/>
              <a:ext cx="970280" cy="1941830"/>
            </a:xfrm>
            <a:custGeom>
              <a:avLst/>
              <a:gdLst/>
              <a:ahLst/>
              <a:cxnLst/>
              <a:rect l="l" t="t" r="r" b="b"/>
              <a:pathLst>
                <a:path w="970280" h="1941829">
                  <a:moveTo>
                    <a:pt x="0" y="1941418"/>
                  </a:moveTo>
                  <a:lnTo>
                    <a:pt x="0" y="0"/>
                  </a:lnTo>
                  <a:lnTo>
                    <a:pt x="970019" y="970292"/>
                  </a:lnTo>
                  <a:lnTo>
                    <a:pt x="0" y="1941418"/>
                  </a:lnTo>
                  <a:close/>
                </a:path>
              </a:pathLst>
            </a:custGeom>
            <a:solidFill>
              <a:srgbClr val="4495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838201" y="348517"/>
            <a:ext cx="5521418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1" dirty="0">
                <a:latin typeface="Times New Roman"/>
                <a:cs typeface="Times New Roman"/>
              </a:rPr>
              <a:t>Idea</a:t>
            </a:r>
            <a:r>
              <a:rPr lang="en-US" sz="4400" b="1" dirty="0">
                <a:latin typeface="Times New Roman"/>
                <a:cs typeface="Times New Roman"/>
              </a:rPr>
              <a:t>/Approach</a:t>
            </a:r>
            <a:r>
              <a:rPr lang="en-US" sz="4400" b="1" spc="-50" dirty="0">
                <a:latin typeface="Times New Roman"/>
                <a:cs typeface="Times New Roman"/>
              </a:rPr>
              <a:t> </a:t>
            </a:r>
            <a:r>
              <a:rPr lang="en-US" sz="4400" b="1" spc="-10" dirty="0">
                <a:latin typeface="Times New Roman"/>
                <a:cs typeface="Times New Roman"/>
              </a:rPr>
              <a:t>Details</a:t>
            </a:r>
            <a:endParaRPr sz="4400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38200" y="2120439"/>
            <a:ext cx="5334000" cy="1596591"/>
          </a:xfrm>
          <a:prstGeom prst="rect">
            <a:avLst/>
          </a:prstGeom>
          <a:ln w="9524">
            <a:solidFill>
              <a:schemeClr val="bg1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just">
              <a:lnSpc>
                <a:spcPts val="2090"/>
              </a:lnSpc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                       The 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idea of the faculty leave management system project 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is to create 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a web-based application that will applying the process 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of 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requesting, approving, and managing leave requests for faculty members. The system will provide a user-friendly interface for both faculty members and administrators to manage leave requests and balances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.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629400" y="4193943"/>
            <a:ext cx="4572000" cy="2135200"/>
          </a:xfrm>
          <a:prstGeom prst="rect">
            <a:avLst/>
          </a:prstGeom>
          <a:ln w="9524">
            <a:solidFill>
              <a:schemeClr val="bg1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90"/>
              </a:lnSpc>
            </a:pPr>
            <a:r>
              <a:rPr sz="2400" b="1" spc="-10" dirty="0">
                <a:solidFill>
                  <a:srgbClr val="7BA655"/>
                </a:solidFill>
                <a:latin typeface="Times New Roman"/>
                <a:cs typeface="Times New Roman"/>
              </a:rPr>
              <a:t>Abstract</a:t>
            </a:r>
            <a:r>
              <a:rPr lang="en-US" sz="2400" b="1" spc="-10" dirty="0">
                <a:solidFill>
                  <a:srgbClr val="7BA655"/>
                </a:solidFill>
                <a:latin typeface="Times New Roman"/>
                <a:cs typeface="Times New Roman"/>
              </a:rPr>
              <a:t>: </a:t>
            </a:r>
          </a:p>
          <a:p>
            <a:pPr algn="just">
              <a:lnSpc>
                <a:spcPts val="2090"/>
              </a:lnSpc>
            </a:pPr>
            <a:r>
              <a:rPr lang="en-US" sz="2400" b="1" spc="-10" dirty="0">
                <a:solidFill>
                  <a:srgbClr val="7BA655"/>
                </a:solidFill>
                <a:latin typeface="Times New Roman"/>
                <a:cs typeface="Times New Roman"/>
              </a:rPr>
              <a:t>	</a:t>
            </a:r>
            <a:r>
              <a:rPr lang="en-US" sz="1600" b="1" spc="-10" dirty="0">
                <a:solidFill>
                  <a:srgbClr val="7BA655"/>
                </a:solidFill>
                <a:latin typeface="Times New Roman"/>
                <a:cs typeface="Times New Roman"/>
              </a:rPr>
              <a:t>     </a:t>
            </a:r>
            <a:r>
              <a:rPr lang="en-US" sz="1600" spc="-10" dirty="0">
                <a:solidFill>
                  <a:schemeClr val="tx1"/>
                </a:solidFill>
                <a:latin typeface="Times New Roman"/>
                <a:cs typeface="Times New Roman"/>
              </a:rPr>
              <a:t>The</a:t>
            </a:r>
            <a:r>
              <a:rPr lang="en-US" sz="1600" b="1" spc="-1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600" spc="-10" dirty="0">
                <a:solidFill>
                  <a:schemeClr val="tx1"/>
                </a:solidFill>
                <a:latin typeface="Times New Roman"/>
                <a:cs typeface="Times New Roman"/>
              </a:rPr>
              <a:t>leave management application will allow the users to apply for the leaves through the online mode by specifying a valid reason for the leave. It is 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leave requests, approvals, and tracking of leave     balances, aiming to solve the problems of an inefficient leave request 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processing 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difficulty in leave 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management for 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faculties.</a:t>
            </a:r>
            <a:endParaRPr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545" y="140367"/>
            <a:ext cx="514222" cy="699020"/>
          </a:xfrm>
          <a:prstGeom prst="rect">
            <a:avLst/>
          </a:prstGeom>
        </p:spPr>
      </p:pic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00"/>
              </a:lnSpc>
            </a:pPr>
            <a:fld id="{81D60167-4931-47E6-BA6A-407CBD079E47}" type="slidenum">
              <a:rPr spc="-25" dirty="0"/>
              <a:t>2</a:t>
            </a:fld>
            <a:endParaRPr spc="-25" dirty="0"/>
          </a:p>
        </p:txBody>
      </p:sp>
      <p:sp>
        <p:nvSpPr>
          <p:cNvPr id="13" name="TextBox 12"/>
          <p:cNvSpPr txBox="1"/>
          <p:nvPr/>
        </p:nvSpPr>
        <p:spPr>
          <a:xfrm>
            <a:off x="762000" y="1771907"/>
            <a:ext cx="2197672" cy="3664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90"/>
              </a:lnSpc>
            </a:pPr>
            <a:r>
              <a:rPr lang="en-IN" sz="2400" b="1" spc="-10" dirty="0" smtClean="0">
                <a:solidFill>
                  <a:srgbClr val="7BA655"/>
                </a:solidFill>
                <a:latin typeface="Times New Roman"/>
                <a:cs typeface="Times New Roman"/>
              </a:rPr>
              <a:t>Idea/</a:t>
            </a:r>
            <a:r>
              <a:rPr lang="en-IN" sz="2400" b="1" spc="-10" dirty="0" smtClean="0">
                <a:solidFill>
                  <a:schemeClr val="accent3"/>
                </a:solidFill>
                <a:latin typeface="Times New Roman"/>
                <a:cs typeface="Times New Roman"/>
              </a:rPr>
              <a:t>Solution</a:t>
            </a:r>
            <a:r>
              <a:rPr lang="en-IN" sz="2400" b="1" spc="-10" dirty="0" smtClean="0">
                <a:solidFill>
                  <a:srgbClr val="7BA655"/>
                </a:solidFill>
                <a:latin typeface="Times New Roman"/>
                <a:cs typeface="Times New Roman"/>
              </a:rPr>
              <a:t>: </a:t>
            </a:r>
            <a:endParaRPr lang="en-IN" sz="2400" b="1" spc="-10" dirty="0">
              <a:solidFill>
                <a:srgbClr val="7BA655"/>
              </a:solidFill>
              <a:latin typeface="Times New Roman"/>
              <a:cs typeface="Times New Roman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1447800"/>
            <a:ext cx="2552700" cy="17907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4229" y="4043716"/>
            <a:ext cx="2466975" cy="1847850"/>
          </a:xfrm>
          <a:prstGeom prst="rect">
            <a:avLst/>
          </a:prstGeom>
        </p:spPr>
      </p:pic>
    </p:spTree>
  </p:cSld>
  <p:clrMapOvr>
    <a:masterClrMapping/>
  </p:clrMapOvr>
  <p:transition spd="slow" advTm="1079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8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10" grpId="0" animBg="1"/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33" y="3900132"/>
            <a:ext cx="2958465" cy="2959735"/>
            <a:chOff x="833" y="3900132"/>
            <a:chExt cx="2958465" cy="2959735"/>
          </a:xfrm>
        </p:grpSpPr>
        <p:sp>
          <p:nvSpPr>
            <p:cNvPr id="3" name="object 3"/>
            <p:cNvSpPr/>
            <p:nvPr/>
          </p:nvSpPr>
          <p:spPr>
            <a:xfrm>
              <a:off x="970852" y="5368075"/>
              <a:ext cx="1988820" cy="1491615"/>
            </a:xfrm>
            <a:custGeom>
              <a:avLst/>
              <a:gdLst/>
              <a:ahLst/>
              <a:cxnLst/>
              <a:rect l="l" t="t" r="r" b="b"/>
              <a:pathLst>
                <a:path w="1988820" h="1491615">
                  <a:moveTo>
                    <a:pt x="1988373" y="1491282"/>
                  </a:moveTo>
                  <a:lnTo>
                    <a:pt x="993353" y="1491282"/>
                  </a:lnTo>
                  <a:lnTo>
                    <a:pt x="0" y="497649"/>
                  </a:lnTo>
                  <a:lnTo>
                    <a:pt x="497509" y="0"/>
                  </a:lnTo>
                  <a:lnTo>
                    <a:pt x="1988373" y="1491282"/>
                  </a:lnTo>
                  <a:close/>
                </a:path>
              </a:pathLst>
            </a:custGeom>
            <a:solidFill>
              <a:srgbClr val="F9D4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33" y="5891566"/>
              <a:ext cx="967740" cy="968375"/>
            </a:xfrm>
            <a:custGeom>
              <a:avLst/>
              <a:gdLst/>
              <a:ahLst/>
              <a:cxnLst/>
              <a:rect l="l" t="t" r="r" b="b"/>
              <a:pathLst>
                <a:path w="967740" h="968375">
                  <a:moveTo>
                    <a:pt x="967519" y="967791"/>
                  </a:moveTo>
                  <a:lnTo>
                    <a:pt x="0" y="967791"/>
                  </a:lnTo>
                  <a:lnTo>
                    <a:pt x="0" y="0"/>
                  </a:lnTo>
                  <a:lnTo>
                    <a:pt x="967519" y="967791"/>
                  </a:lnTo>
                  <a:close/>
                </a:path>
              </a:pathLst>
            </a:custGeom>
            <a:solidFill>
              <a:srgbClr val="7BA65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33" y="3900132"/>
              <a:ext cx="970280" cy="1941830"/>
            </a:xfrm>
            <a:custGeom>
              <a:avLst/>
              <a:gdLst/>
              <a:ahLst/>
              <a:cxnLst/>
              <a:rect l="l" t="t" r="r" b="b"/>
              <a:pathLst>
                <a:path w="970280" h="1941829">
                  <a:moveTo>
                    <a:pt x="0" y="1941418"/>
                  </a:moveTo>
                  <a:lnTo>
                    <a:pt x="0" y="0"/>
                  </a:lnTo>
                  <a:lnTo>
                    <a:pt x="970019" y="970292"/>
                  </a:lnTo>
                  <a:lnTo>
                    <a:pt x="0" y="1941418"/>
                  </a:lnTo>
                  <a:close/>
                </a:path>
              </a:pathLst>
            </a:custGeom>
            <a:solidFill>
              <a:srgbClr val="4495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838201" y="348517"/>
            <a:ext cx="5521418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1" dirty="0">
                <a:latin typeface="Times New Roman"/>
                <a:cs typeface="Times New Roman"/>
              </a:rPr>
              <a:t>Idea</a:t>
            </a:r>
            <a:r>
              <a:rPr lang="en-US" sz="4400" b="1" dirty="0">
                <a:latin typeface="Times New Roman"/>
                <a:cs typeface="Times New Roman"/>
              </a:rPr>
              <a:t>/Approach</a:t>
            </a:r>
            <a:r>
              <a:rPr lang="en-US" sz="4400" b="1" spc="-50" dirty="0">
                <a:latin typeface="Times New Roman"/>
                <a:cs typeface="Times New Roman"/>
              </a:rPr>
              <a:t> </a:t>
            </a:r>
            <a:r>
              <a:rPr lang="en-US" sz="4400" b="1" spc="-10" dirty="0">
                <a:latin typeface="Times New Roman"/>
                <a:cs typeface="Times New Roman"/>
              </a:rPr>
              <a:t>Details</a:t>
            </a:r>
            <a:endParaRPr sz="4400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38200" y="2120439"/>
            <a:ext cx="5334000" cy="250068"/>
          </a:xfrm>
          <a:prstGeom prst="rect">
            <a:avLst/>
          </a:prstGeom>
          <a:ln w="9524">
            <a:solidFill>
              <a:schemeClr val="bg1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just">
              <a:lnSpc>
                <a:spcPts val="2090"/>
              </a:lnSpc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                       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545" y="140367"/>
            <a:ext cx="514222" cy="699020"/>
          </a:xfrm>
          <a:prstGeom prst="rect">
            <a:avLst/>
          </a:prstGeom>
        </p:spPr>
      </p:pic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00"/>
              </a:lnSpc>
            </a:pPr>
            <a:fld id="{81D60167-4931-47E6-BA6A-407CBD079E47}" type="slidenum">
              <a:rPr spc="-25" dirty="0"/>
              <a:t>3</a:t>
            </a:fld>
            <a:endParaRPr spc="-25" dirty="0"/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5661960"/>
              </p:ext>
            </p:extLst>
          </p:nvPr>
        </p:nvGraphicFramePr>
        <p:xfrm>
          <a:off x="968573" y="1600198"/>
          <a:ext cx="5203627" cy="3107245"/>
        </p:xfrm>
        <a:graphic>
          <a:graphicData uri="http://schemas.openxmlformats.org/drawingml/2006/table">
            <a:tbl>
              <a:tblPr firstRow="1" bandRow="1"/>
              <a:tblGrid>
                <a:gridCol w="2994894">
                  <a:extLst>
                    <a:ext uri="{9D8B030D-6E8A-4147-A177-3AD203B41FA5}">
                      <a16:colId xmlns:a16="http://schemas.microsoft.com/office/drawing/2014/main" val="560999696"/>
                    </a:ext>
                  </a:extLst>
                </a:gridCol>
                <a:gridCol w="2208733">
                  <a:extLst>
                    <a:ext uri="{9D8B030D-6E8A-4147-A177-3AD203B41FA5}">
                      <a16:colId xmlns:a16="http://schemas.microsoft.com/office/drawing/2014/main" val="3335874036"/>
                    </a:ext>
                  </a:extLst>
                </a:gridCol>
              </a:tblGrid>
              <a:tr h="425005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Tools</a:t>
                      </a:r>
                      <a:r>
                        <a:rPr lang="en-US" sz="2000" b="1" baseline="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&amp; technology</a:t>
                      </a:r>
                      <a:endParaRPr lang="en-IN" sz="20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Version</a:t>
                      </a:r>
                      <a:endParaRPr lang="en-IN" sz="20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11453358"/>
                  </a:ext>
                </a:extLst>
              </a:tr>
              <a:tr h="327875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Node.js</a:t>
                      </a:r>
                      <a:endParaRPr lang="en-IN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18.14.0</a:t>
                      </a:r>
                      <a:endParaRPr lang="en-IN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74707577"/>
                  </a:ext>
                </a:extLst>
              </a:tr>
              <a:tr h="327875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Express</a:t>
                      </a:r>
                      <a:endParaRPr lang="en-IN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4.16.1</a:t>
                      </a:r>
                      <a:endParaRPr lang="en-IN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42765571"/>
                  </a:ext>
                </a:extLst>
              </a:tr>
              <a:tr h="327875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MongoDB</a:t>
                      </a:r>
                      <a:endParaRPr lang="en-IN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4.0</a:t>
                      </a:r>
                      <a:endParaRPr lang="en-IN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68888944"/>
                  </a:ext>
                </a:extLst>
              </a:tr>
              <a:tr h="327875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HTML</a:t>
                      </a:r>
                      <a:endParaRPr lang="en-IN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IN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37931700"/>
                  </a:ext>
                </a:extLst>
              </a:tr>
              <a:tr h="327875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CSS</a:t>
                      </a:r>
                      <a:endParaRPr lang="en-IN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24893637"/>
                  </a:ext>
                </a:extLst>
              </a:tr>
              <a:tr h="327875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JavaScript</a:t>
                      </a:r>
                      <a:endParaRPr lang="en-IN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ES6</a:t>
                      </a:r>
                      <a:endParaRPr lang="en-IN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36138607"/>
                  </a:ext>
                </a:extLst>
              </a:tr>
              <a:tr h="327875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VS Code</a:t>
                      </a:r>
                      <a:endParaRPr lang="en-IN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1.76.1</a:t>
                      </a:r>
                      <a:endParaRPr lang="en-IN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01133459"/>
                  </a:ext>
                </a:extLst>
              </a:tr>
              <a:tr h="327875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Bootstrap</a:t>
                      </a:r>
                      <a:endParaRPr lang="en-IN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IN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12174332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1363201"/>
            <a:ext cx="3028950" cy="151447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3514" y="2457307"/>
            <a:ext cx="2143125" cy="214312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3990" y="4180062"/>
            <a:ext cx="4180570" cy="2150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368068"/>
      </p:ext>
    </p:extLst>
  </p:cSld>
  <p:clrMapOvr>
    <a:masterClrMapping/>
  </p:clrMapOvr>
  <p:transition spd="slow" advTm="801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7342" rIns="0" bIns="0" rtlCol="0">
            <a:spAutoFit/>
          </a:bodyPr>
          <a:lstStyle/>
          <a:p>
            <a:pPr marL="26034">
              <a:lnSpc>
                <a:spcPct val="100000"/>
              </a:lnSpc>
              <a:spcBef>
                <a:spcPts val="110"/>
              </a:spcBef>
            </a:pPr>
            <a:r>
              <a:rPr sz="3950" dirty="0"/>
              <a:t>Project</a:t>
            </a:r>
            <a:r>
              <a:rPr sz="3950" spc="-30" dirty="0"/>
              <a:t> </a:t>
            </a:r>
            <a:r>
              <a:rPr sz="3950" spc="-10" dirty="0"/>
              <a:t>Requirements</a:t>
            </a:r>
            <a:endParaRPr sz="3950" dirty="0"/>
          </a:p>
        </p:txBody>
      </p:sp>
      <p:sp>
        <p:nvSpPr>
          <p:cNvPr id="3" name="object 3"/>
          <p:cNvSpPr txBox="1"/>
          <p:nvPr/>
        </p:nvSpPr>
        <p:spPr>
          <a:xfrm>
            <a:off x="1025524" y="2280310"/>
            <a:ext cx="369887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b="1" dirty="0">
                <a:solidFill>
                  <a:srgbClr val="7BA655"/>
                </a:solidFill>
                <a:latin typeface="Times New Roman"/>
                <a:cs typeface="Times New Roman"/>
              </a:rPr>
              <a:t>F</a:t>
            </a:r>
            <a:r>
              <a:rPr sz="2400" b="1" dirty="0" smtClean="0">
                <a:solidFill>
                  <a:srgbClr val="7BA655"/>
                </a:solidFill>
                <a:latin typeface="Times New Roman"/>
                <a:cs typeface="Times New Roman"/>
              </a:rPr>
              <a:t>unctional</a:t>
            </a:r>
            <a:r>
              <a:rPr sz="2400" b="1" spc="-25" dirty="0" smtClean="0">
                <a:solidFill>
                  <a:srgbClr val="7BA655"/>
                </a:solidFill>
                <a:latin typeface="Times New Roman"/>
                <a:cs typeface="Times New Roman"/>
              </a:rPr>
              <a:t> </a:t>
            </a:r>
            <a:r>
              <a:rPr sz="2400" b="1" spc="-10" dirty="0" smtClean="0">
                <a:solidFill>
                  <a:srgbClr val="7BA655"/>
                </a:solidFill>
                <a:latin typeface="Times New Roman"/>
                <a:cs typeface="Times New Roman"/>
              </a:rPr>
              <a:t>requirements</a:t>
            </a:r>
            <a:endParaRPr lang="en-US" sz="2400" b="1" spc="-10" dirty="0" smtClean="0">
              <a:solidFill>
                <a:srgbClr val="7BA655"/>
              </a:solidFill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2867" y="2826977"/>
            <a:ext cx="4838700" cy="1859483"/>
          </a:xfrm>
          <a:prstGeom prst="rect">
            <a:avLst/>
          </a:prstGeom>
          <a:ln w="9524">
            <a:noFill/>
          </a:ln>
        </p:spPr>
        <p:txBody>
          <a:bodyPr vert="horz" wrap="square" lIns="0" tIns="10160" rIns="0" bIns="0" rtlCol="0">
            <a:spAutoFit/>
          </a:bodyPr>
          <a:lstStyle/>
          <a:p>
            <a:pPr marL="408305" indent="-342900">
              <a:lnSpc>
                <a:spcPct val="100000"/>
              </a:lnSpc>
              <a:spcBef>
                <a:spcPts val="80"/>
              </a:spcBef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A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uthentication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8305" indent="-342900">
              <a:lnSpc>
                <a:spcPct val="100000"/>
              </a:lnSpc>
              <a:spcBef>
                <a:spcPts val="80"/>
              </a:spcBef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Apply 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Leave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8305" indent="-342900">
              <a:lnSpc>
                <a:spcPct val="100000"/>
              </a:lnSpc>
              <a:spcBef>
                <a:spcPts val="80"/>
              </a:spcBef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Leave 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Tracking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8305" indent="-342900">
              <a:lnSpc>
                <a:spcPct val="100000"/>
              </a:lnSpc>
              <a:spcBef>
                <a:spcPts val="80"/>
              </a:spcBef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Approve 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Leave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8305" indent="-342900">
              <a:lnSpc>
                <a:spcPct val="100000"/>
              </a:lnSpc>
              <a:spcBef>
                <a:spcPts val="80"/>
              </a:spcBef>
              <a:buFont typeface="Wingdings" panose="05000000000000000000" pitchFamily="2" charset="2"/>
              <a:buChar char="ü"/>
            </a:pP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Edit/View Profile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5405">
              <a:lnSpc>
                <a:spcPct val="100000"/>
              </a:lnSpc>
              <a:spcBef>
                <a:spcPts val="80"/>
              </a:spcBef>
            </a:pPr>
            <a:endParaRPr sz="1600" dirty="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69024" y="2280310"/>
            <a:ext cx="4498976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00"/>
              </a:spcBef>
            </a:pPr>
            <a:r>
              <a:rPr lang="en-US" sz="2400" b="1" dirty="0">
                <a:solidFill>
                  <a:srgbClr val="7BA655"/>
                </a:solidFill>
                <a:latin typeface="Times New Roman"/>
                <a:cs typeface="Times New Roman"/>
              </a:rPr>
              <a:t>N</a:t>
            </a:r>
            <a:r>
              <a:rPr sz="2400" b="1" dirty="0" smtClean="0">
                <a:solidFill>
                  <a:srgbClr val="7BA655"/>
                </a:solidFill>
                <a:latin typeface="Times New Roman"/>
                <a:cs typeface="Times New Roman"/>
              </a:rPr>
              <a:t>on</a:t>
            </a:r>
            <a:r>
              <a:rPr lang="en-US" sz="2400" b="1" spc="-15" dirty="0" smtClean="0">
                <a:solidFill>
                  <a:srgbClr val="7BA655"/>
                </a:solidFill>
                <a:latin typeface="Times New Roman"/>
                <a:cs typeface="Times New Roman"/>
              </a:rPr>
              <a:t>-F</a:t>
            </a:r>
            <a:r>
              <a:rPr sz="2400" b="1" dirty="0" smtClean="0">
                <a:solidFill>
                  <a:srgbClr val="7BA655"/>
                </a:solidFill>
                <a:latin typeface="Times New Roman"/>
                <a:cs typeface="Times New Roman"/>
              </a:rPr>
              <a:t>unctional</a:t>
            </a:r>
            <a:r>
              <a:rPr sz="2400" b="1" spc="-10" dirty="0" smtClean="0">
                <a:solidFill>
                  <a:srgbClr val="7BA655"/>
                </a:solidFill>
                <a:latin typeface="Times New Roman"/>
                <a:cs typeface="Times New Roman"/>
              </a:rPr>
              <a:t> </a:t>
            </a:r>
            <a:r>
              <a:rPr sz="2400" b="1" spc="-10" dirty="0">
                <a:solidFill>
                  <a:srgbClr val="7BA655"/>
                </a:solidFill>
                <a:latin typeface="Times New Roman"/>
                <a:cs typeface="Times New Roman"/>
              </a:rPr>
              <a:t>requirements</a:t>
            </a:r>
            <a:endParaRPr sz="2400" b="1" dirty="0">
              <a:latin typeface="Times New Roman"/>
              <a:cs typeface="Times New Roman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7845" y="84871"/>
            <a:ext cx="514222" cy="699020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00"/>
              </a:lnSpc>
            </a:pPr>
            <a:fld id="{81D60167-4931-47E6-BA6A-407CBD079E47}" type="slidenum">
              <a:rPr spc="-25" dirty="0"/>
              <a:t>4</a:t>
            </a:fld>
            <a:endParaRPr spc="-25" dirty="0"/>
          </a:p>
        </p:txBody>
      </p:sp>
      <p:sp>
        <p:nvSpPr>
          <p:cNvPr id="9" name="TextBox 8"/>
          <p:cNvSpPr txBox="1"/>
          <p:nvPr/>
        </p:nvSpPr>
        <p:spPr>
          <a:xfrm>
            <a:off x="6049644" y="2826977"/>
            <a:ext cx="40417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Portability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Usability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Reliability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33450" y="1828800"/>
            <a:ext cx="226695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ransition spd="slow" advTm="679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3311" y="472340"/>
            <a:ext cx="5123493" cy="913243"/>
          </a:xfrm>
          <a:prstGeom prst="rect">
            <a:avLst/>
          </a:prstGeom>
        </p:spPr>
        <p:txBody>
          <a:bodyPr vert="horz" wrap="square" lIns="0" tIns="117342" rIns="0" bIns="0" rtlCol="0">
            <a:spAutoFit/>
          </a:bodyPr>
          <a:lstStyle/>
          <a:p>
            <a:pPr marL="26034">
              <a:lnSpc>
                <a:spcPct val="100000"/>
              </a:lnSpc>
              <a:spcBef>
                <a:spcPts val="110"/>
              </a:spcBef>
            </a:pPr>
            <a:r>
              <a:rPr sz="3950" spc="-10" dirty="0"/>
              <a:t>Design</a:t>
            </a:r>
            <a:endParaRPr sz="3950" dirty="0"/>
          </a:p>
        </p:txBody>
      </p:sp>
      <p:sp>
        <p:nvSpPr>
          <p:cNvPr id="5" name="object 5"/>
          <p:cNvSpPr txBox="1"/>
          <p:nvPr/>
        </p:nvSpPr>
        <p:spPr>
          <a:xfrm>
            <a:off x="933451" y="2280310"/>
            <a:ext cx="949071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 smtClean="0">
                <a:solidFill>
                  <a:srgbClr val="7BA655"/>
                </a:solidFill>
                <a:latin typeface="Times New Roman"/>
                <a:cs typeface="Times New Roman"/>
              </a:rPr>
              <a:t>ER</a:t>
            </a:r>
            <a:r>
              <a:rPr sz="1800" spc="-15" dirty="0" smtClean="0">
                <a:solidFill>
                  <a:srgbClr val="7BA655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7BA655"/>
                </a:solidFill>
                <a:latin typeface="Times New Roman"/>
                <a:cs typeface="Times New Roman"/>
              </a:rPr>
              <a:t>Diagram</a:t>
            </a:r>
            <a:r>
              <a:rPr sz="1800" spc="-20" dirty="0">
                <a:solidFill>
                  <a:srgbClr val="7BA655"/>
                </a:solidFill>
                <a:latin typeface="Times New Roman"/>
                <a:cs typeface="Times New Roman"/>
              </a:rPr>
              <a:t> </a:t>
            </a:r>
            <a:endParaRPr sz="1800" dirty="0">
              <a:latin typeface="Times New Roman"/>
              <a:cs typeface="Times New Roman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193" y="122830"/>
            <a:ext cx="514222" cy="699020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00"/>
              </a:lnSpc>
            </a:pPr>
            <a:fld id="{81D60167-4931-47E6-BA6A-407CBD079E47}" type="slidenum">
              <a:rPr spc="-25" dirty="0"/>
              <a:t>5</a:t>
            </a:fld>
            <a:endParaRPr spc="-25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0" y="1381229"/>
            <a:ext cx="9572625" cy="561975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514600" y="1281724"/>
            <a:ext cx="3962400" cy="4326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ransition spd="slow" advTm="851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8" grpId="0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2868" y="491964"/>
            <a:ext cx="5123493" cy="913243"/>
          </a:xfrm>
          <a:prstGeom prst="rect">
            <a:avLst/>
          </a:prstGeom>
        </p:spPr>
        <p:txBody>
          <a:bodyPr vert="horz" wrap="square" lIns="0" tIns="202688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Design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25525" y="2280310"/>
            <a:ext cx="27660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 smtClean="0">
                <a:solidFill>
                  <a:srgbClr val="7BA655"/>
                </a:solidFill>
                <a:latin typeface="Times New Roman"/>
                <a:cs typeface="Times New Roman"/>
              </a:rPr>
              <a:t>Use</a:t>
            </a:r>
            <a:r>
              <a:rPr sz="1800" spc="-20" dirty="0" smtClean="0">
                <a:solidFill>
                  <a:srgbClr val="7BA655"/>
                </a:solidFill>
                <a:latin typeface="Times New Roman"/>
                <a:cs typeface="Times New Roman"/>
              </a:rPr>
              <a:t> </a:t>
            </a:r>
            <a:r>
              <a:rPr sz="1800" dirty="0" smtClean="0">
                <a:solidFill>
                  <a:srgbClr val="7BA655"/>
                </a:solidFill>
                <a:latin typeface="Times New Roman"/>
                <a:cs typeface="Times New Roman"/>
              </a:rPr>
              <a:t>Case</a:t>
            </a:r>
            <a:r>
              <a:rPr lang="en-US" sz="1800" dirty="0" smtClean="0">
                <a:solidFill>
                  <a:srgbClr val="7BA655"/>
                </a:solidFill>
                <a:latin typeface="Times New Roman"/>
                <a:cs typeface="Times New Roman"/>
              </a:rPr>
              <a:t> Diagram</a:t>
            </a:r>
            <a:r>
              <a:rPr sz="1800" spc="-15" dirty="0" smtClean="0">
                <a:solidFill>
                  <a:srgbClr val="7BA655"/>
                </a:solidFill>
                <a:latin typeface="Times New Roman"/>
                <a:cs typeface="Times New Roman"/>
              </a:rPr>
              <a:t> </a:t>
            </a:r>
            <a:endParaRPr sz="1800" dirty="0">
              <a:latin typeface="Times New Roman"/>
              <a:cs typeface="Times New Roman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4590" y="90203"/>
            <a:ext cx="669215" cy="699020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00"/>
              </a:lnSpc>
            </a:pPr>
            <a:fld id="{81D60167-4931-47E6-BA6A-407CBD079E47}" type="slidenum">
              <a:rPr spc="-25" dirty="0"/>
              <a:t>6</a:t>
            </a:fld>
            <a:endParaRPr spc="-25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4200" y="1828800"/>
            <a:ext cx="6934199" cy="488632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 spd="slow" advTm="2916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5803" y="816517"/>
            <a:ext cx="5123493" cy="913243"/>
          </a:xfrm>
          <a:prstGeom prst="rect">
            <a:avLst/>
          </a:prstGeom>
        </p:spPr>
        <p:txBody>
          <a:bodyPr vert="horz" wrap="square" lIns="0" tIns="229983" rIns="0" bIns="0" rtlCol="0">
            <a:spAutoFit/>
          </a:bodyPr>
          <a:lstStyle/>
          <a:p>
            <a:pPr marL="26034">
              <a:lnSpc>
                <a:spcPct val="100000"/>
              </a:lnSpc>
              <a:spcBef>
                <a:spcPts val="100"/>
              </a:spcBef>
              <a:tabLst>
                <a:tab pos="1900555" algn="l"/>
              </a:tabLst>
            </a:pPr>
            <a:r>
              <a:rPr spc="-10" dirty="0"/>
              <a:t>Project</a:t>
            </a:r>
            <a:r>
              <a:rPr dirty="0"/>
              <a:t>	</a:t>
            </a:r>
            <a:r>
              <a:rPr dirty="0" smtClean="0"/>
              <a:t>S</a:t>
            </a:r>
            <a:r>
              <a:rPr lang="en-US" dirty="0" smtClean="0"/>
              <a:t>napshots</a:t>
            </a:r>
            <a:endParaRPr spc="-10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878" y="117497"/>
            <a:ext cx="666316" cy="69902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00"/>
              </a:lnSpc>
            </a:pPr>
            <a:fld id="{81D60167-4931-47E6-BA6A-407CBD079E47}" type="slidenum">
              <a:rPr spc="-25" dirty="0"/>
              <a:t>7</a:t>
            </a:fld>
            <a:endParaRPr spc="-25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3821" y="2209800"/>
            <a:ext cx="8036379" cy="4518257"/>
          </a:xfrm>
          <a:prstGeom prst="rect">
            <a:avLst/>
          </a:prstGeom>
        </p:spPr>
      </p:pic>
    </p:spTree>
  </p:cSld>
  <p:clrMapOvr>
    <a:masterClrMapping/>
  </p:clrMapOvr>
  <p:transition spd="slow" advTm="342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5803" y="816517"/>
            <a:ext cx="5123493" cy="913243"/>
          </a:xfrm>
          <a:prstGeom prst="rect">
            <a:avLst/>
          </a:prstGeom>
        </p:spPr>
        <p:txBody>
          <a:bodyPr vert="horz" wrap="square" lIns="0" tIns="229983" rIns="0" bIns="0" rtlCol="0">
            <a:spAutoFit/>
          </a:bodyPr>
          <a:lstStyle/>
          <a:p>
            <a:pPr marL="26034">
              <a:lnSpc>
                <a:spcPct val="100000"/>
              </a:lnSpc>
              <a:spcBef>
                <a:spcPts val="100"/>
              </a:spcBef>
              <a:tabLst>
                <a:tab pos="1900555" algn="l"/>
              </a:tabLst>
            </a:pPr>
            <a:r>
              <a:rPr spc="-10" dirty="0"/>
              <a:t>Project</a:t>
            </a:r>
            <a:r>
              <a:rPr dirty="0"/>
              <a:t>	</a:t>
            </a:r>
            <a:r>
              <a:rPr dirty="0" smtClean="0"/>
              <a:t>S</a:t>
            </a:r>
            <a:r>
              <a:rPr lang="en-US" dirty="0" smtClean="0"/>
              <a:t>napshots</a:t>
            </a:r>
            <a:endParaRPr spc="-10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878" y="117497"/>
            <a:ext cx="666316" cy="69902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00"/>
              </a:lnSpc>
            </a:pPr>
            <a:fld id="{81D60167-4931-47E6-BA6A-407CBD079E47}" type="slidenum">
              <a:rPr spc="-25" dirty="0"/>
              <a:t>8</a:t>
            </a:fld>
            <a:endParaRPr spc="-25" dirty="0"/>
          </a:p>
        </p:txBody>
      </p:sp>
    </p:spTree>
    <p:extLst>
      <p:ext uri="{BB962C8B-B14F-4D97-AF65-F5344CB8AC3E}">
        <p14:creationId xmlns:p14="http://schemas.microsoft.com/office/powerpoint/2010/main" val="4209779308"/>
      </p:ext>
    </p:extLst>
  </p:cSld>
  <p:clrMapOvr>
    <a:masterClrMapping/>
  </p:clrMapOvr>
  <p:transition spd="slow" advTm="417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5803" y="816517"/>
            <a:ext cx="5123493" cy="913243"/>
          </a:xfrm>
          <a:prstGeom prst="rect">
            <a:avLst/>
          </a:prstGeom>
        </p:spPr>
        <p:txBody>
          <a:bodyPr vert="horz" wrap="square" lIns="0" tIns="229983" rIns="0" bIns="0" rtlCol="0">
            <a:spAutoFit/>
          </a:bodyPr>
          <a:lstStyle/>
          <a:p>
            <a:pPr marL="26034">
              <a:lnSpc>
                <a:spcPct val="100000"/>
              </a:lnSpc>
              <a:spcBef>
                <a:spcPts val="100"/>
              </a:spcBef>
              <a:tabLst>
                <a:tab pos="1900555" algn="l"/>
              </a:tabLst>
            </a:pPr>
            <a:r>
              <a:rPr spc="-10" dirty="0"/>
              <a:t>Project</a:t>
            </a:r>
            <a:r>
              <a:rPr dirty="0"/>
              <a:t>	</a:t>
            </a:r>
            <a:r>
              <a:rPr dirty="0" smtClean="0"/>
              <a:t>S</a:t>
            </a:r>
            <a:r>
              <a:rPr lang="en-US" dirty="0" smtClean="0"/>
              <a:t>napshots</a:t>
            </a:r>
            <a:endParaRPr spc="-10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878" y="117497"/>
            <a:ext cx="666316" cy="69902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00"/>
              </a:lnSpc>
            </a:pPr>
            <a:fld id="{81D60167-4931-47E6-BA6A-407CBD079E47}" type="slidenum">
              <a:rPr spc="-25" dirty="0"/>
              <a:t>9</a:t>
            </a:fld>
            <a:endParaRPr spc="-25" dirty="0"/>
          </a:p>
        </p:txBody>
      </p:sp>
    </p:spTree>
    <p:extLst>
      <p:ext uri="{BB962C8B-B14F-4D97-AF65-F5344CB8AC3E}">
        <p14:creationId xmlns:p14="http://schemas.microsoft.com/office/powerpoint/2010/main" val="13979788"/>
      </p:ext>
    </p:extLst>
  </p:cSld>
  <p:clrMapOvr>
    <a:masterClrMapping/>
  </p:clrMapOvr>
  <p:transition spd="slow" advTm="116">
    <p:push dir="u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1060</TotalTime>
  <Words>177</Words>
  <Application>Microsoft Office PowerPoint</Application>
  <PresentationFormat>Widescreen</PresentationFormat>
  <Paragraphs>68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Calibri</vt:lpstr>
      <vt:lpstr>Courier New</vt:lpstr>
      <vt:lpstr>Tahoma</vt:lpstr>
      <vt:lpstr>Times New Roman</vt:lpstr>
      <vt:lpstr>Wingdings</vt:lpstr>
      <vt:lpstr>Office Theme</vt:lpstr>
      <vt:lpstr>       Project Title Faculty Leave Management System </vt:lpstr>
      <vt:lpstr>PowerPoint Presentation</vt:lpstr>
      <vt:lpstr>PowerPoint Presentation</vt:lpstr>
      <vt:lpstr>Project Requirements</vt:lpstr>
      <vt:lpstr>Design</vt:lpstr>
      <vt:lpstr>Design</vt:lpstr>
      <vt:lpstr>Project Snapshots</vt:lpstr>
      <vt:lpstr>Project Snapshots</vt:lpstr>
      <vt:lpstr>Project Snapshots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dc:creator>Mohit Malviya</dc:creator>
  <cp:lastModifiedBy>acer</cp:lastModifiedBy>
  <cp:revision>45</cp:revision>
  <dcterms:created xsi:type="dcterms:W3CDTF">2023-03-14T14:29:13Z</dcterms:created>
  <dcterms:modified xsi:type="dcterms:W3CDTF">2023-04-12T15:14:35Z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