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0749C-F6B6-9A8F-13FC-038FFB5716D8}" v="281" dt="2025-03-24T14:01:28.613"/>
    <p1510:client id="{CF006A98-AFE7-FE33-D5E2-5A39E4807555}" v="141" dt="2025-03-25T00:34:39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5700">
                <a:latin typeface="Times New Roman"/>
                <a:cs typeface="Times New Roman"/>
              </a:rPr>
              <a:t>Day_02: Conditional Statements and Loops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1600" dirty="0">
                <a:latin typeface="Times New Roman"/>
                <a:cs typeface="Times New Roman"/>
              </a:rPr>
              <a:t>Presented by: </a:t>
            </a:r>
            <a:r>
              <a:rPr lang="en-GB" sz="1600" err="1">
                <a:latin typeface="Times New Roman"/>
                <a:cs typeface="Times New Roman"/>
              </a:rPr>
              <a:t>Himayoun</a:t>
            </a:r>
            <a:endParaRPr lang="en-GB" sz="1600" err="1">
              <a:latin typeface="Times New Roman"/>
              <a:ea typeface="Calibri"/>
              <a:cs typeface="Times New Roman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Practice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65" y="2422240"/>
            <a:ext cx="8416819" cy="33200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Practice 1: Find maximum of three numbers using nested if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Practice 2: Print even numbers from 1 to 100 using for loop</a:t>
            </a:r>
            <a:endParaRPr lang="en-GB" sz="24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Practice 3: Sum of digits of a number using while loop</a:t>
            </a:r>
            <a:endParaRPr lang="en-GB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ea typeface="Calibri"/>
                <a:cs typeface="Calibri"/>
              </a:rPr>
              <a:t>Practice 4: Display menu and take user choice using switch-case</a:t>
            </a:r>
            <a:endParaRPr lang="en-GB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18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740D03-69C6-B78C-B0C2-D0A20475011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2600" y="1128713"/>
            <a:ext cx="8178799" cy="4600573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33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60E2C9-A909-3895-072D-345DBE81A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708632C-C9F8-1FDD-2A17-9F09F316C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8340825-600C-8954-D033-F83C73C97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435E8A-C480-5852-4C64-268ACC986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01A3A5-047E-60A4-3683-AEA954EEE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7AB2B67-6706-30A4-36C9-B5A0B398A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9666719-9C44-1418-CF6A-E7B92D796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B73EF6C-FB2A-53FB-B496-7747D3DEA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1996F09-76CE-5010-FCA9-BC439E46CB0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4304" y="4718304"/>
            <a:ext cx="2057400" cy="2057400"/>
          </a:xfrm>
          <a:prstGeom prst="ellipse">
            <a:avLst/>
          </a:prstGeom>
        </p:spPr>
      </p:pic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A6B9D3E-51F7-BB2D-BADD-1F7EC8A9F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0" y="1590675"/>
            <a:ext cx="8953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654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4F61EA-3179-EDF4-4FF0-2CB58C4C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EAB6FE0-F5C0-A1CF-5D6A-C73EB9749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702" y="299638"/>
            <a:ext cx="6841302" cy="625872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0561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FFA8-E7B1-8F1F-A994-002471133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9BE27B-E1DE-C48C-0D3C-68362FC62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E9718DF-8F7C-BF1D-2827-26F342841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9938088-413B-7CAD-65B1-D4DE4EF51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49A551-90D7-EAC1-A89C-F91CA3F3E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6FE25CE-C189-622B-73D0-868EA64B1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4ADCAE-E216-9BF2-A54F-4BC0F0A6C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4A9C0D0-360A-358C-7DFC-08ED02D29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3255"/>
            <a:ext cx="9144000" cy="627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40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B505AF-39D6-0E18-9E0C-79FBFB58F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4FD71AD-6DD5-B603-46BC-86717C293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F4F8CBF-CC25-DD0E-460A-9549ECC9F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F33B41-C847-3F7F-9108-D5FC4C1EE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8C2F30-4D78-65D7-AA43-AEF25029F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B1D00-EBBD-4C0E-C4B1-F74A918E0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C6B1077-296C-6F26-3DD7-7EEEF9DDE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A3406AAA-D91C-4A2A-B21F-E4A282999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39" y="0"/>
            <a:ext cx="78701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04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4ECABF-1226-1443-DBA4-0519D0F8D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A59A03A-102B-8B25-F32B-2E17F05E0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3211067-37B1-D0E2-4F67-39462B353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693C10-D87D-C953-9F4F-B80B101A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16427D9-05FA-BCF7-FBE1-AA5CE535A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8C47BCB-17D3-7EA3-718B-C3A4F7119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A29A716-18A0-1D14-2E1D-B56E41909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 shot of a computer program">
            <a:extLst>
              <a:ext uri="{FF2B5EF4-FFF2-40B4-BE49-F238E27FC236}">
                <a16:creationId xmlns:a16="http://schemas.microsoft.com/office/drawing/2014/main" id="{94E561AC-7DFF-AFED-3C6B-F33AE572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62" y="0"/>
            <a:ext cx="88554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3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845CD3-F67C-6368-86B4-6C6DC7067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C1EF0B5-8533-27B7-065E-54FB03F00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833DD6B-C5C1-51B0-5F66-4AF305408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8955CC-C409-E5F9-8F6C-8D19740CD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592F207-6B29-B625-E98B-F298D2910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D9B8C25-E72D-C4E4-465F-49AD2A5EE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40A1D2C4-08CE-A9AC-8965-0552E7108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319172A-E904-D91B-A9A7-4A4C2840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724"/>
            <a:ext cx="9144000" cy="601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79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5186B-6BE0-2B8B-EA83-EF105C23A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7E9FF7ED-C67F-4E8D-8157-6BB83D644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43" y="643467"/>
            <a:ext cx="7805514" cy="1891626"/>
          </a:xfrm>
          <a:custGeom>
            <a:avLst/>
            <a:gdLst>
              <a:gd name="connsiteX0" fmla="*/ 0 w 10407351"/>
              <a:gd name="connsiteY0" fmla="*/ 0 h 1891626"/>
              <a:gd name="connsiteX1" fmla="*/ 10407351 w 10407351"/>
              <a:gd name="connsiteY1" fmla="*/ 0 h 1891626"/>
              <a:gd name="connsiteX2" fmla="*/ 10407351 w 10407351"/>
              <a:gd name="connsiteY2" fmla="*/ 1364684 h 1891626"/>
              <a:gd name="connsiteX3" fmla="*/ 10278187 w 10407351"/>
              <a:gd name="connsiteY3" fmla="*/ 1375369 h 1891626"/>
              <a:gd name="connsiteX4" fmla="*/ 10183452 w 10407351"/>
              <a:gd name="connsiteY4" fmla="*/ 1391690 h 1891626"/>
              <a:gd name="connsiteX5" fmla="*/ 9936834 w 10407351"/>
              <a:gd name="connsiteY5" fmla="*/ 1413567 h 1891626"/>
              <a:gd name="connsiteX6" fmla="*/ 9633679 w 10407351"/>
              <a:gd name="connsiteY6" fmla="*/ 1479227 h 1891626"/>
              <a:gd name="connsiteX7" fmla="*/ 9464371 w 10407351"/>
              <a:gd name="connsiteY7" fmla="*/ 1479341 h 1891626"/>
              <a:gd name="connsiteX8" fmla="*/ 9351136 w 10407351"/>
              <a:gd name="connsiteY8" fmla="*/ 1473048 h 1891626"/>
              <a:gd name="connsiteX9" fmla="*/ 9277477 w 10407351"/>
              <a:gd name="connsiteY9" fmla="*/ 1467445 h 1891626"/>
              <a:gd name="connsiteX10" fmla="*/ 9221081 w 10407351"/>
              <a:gd name="connsiteY10" fmla="*/ 1462245 h 1891626"/>
              <a:gd name="connsiteX11" fmla="*/ 9145968 w 10407351"/>
              <a:gd name="connsiteY11" fmla="*/ 1462282 h 1891626"/>
              <a:gd name="connsiteX12" fmla="*/ 9023280 w 10407351"/>
              <a:gd name="connsiteY12" fmla="*/ 1511217 h 1891626"/>
              <a:gd name="connsiteX13" fmla="*/ 8830925 w 10407351"/>
              <a:gd name="connsiteY13" fmla="*/ 1554093 h 1891626"/>
              <a:gd name="connsiteX14" fmla="*/ 8676048 w 10407351"/>
              <a:gd name="connsiteY14" fmla="*/ 1560374 h 1891626"/>
              <a:gd name="connsiteX15" fmla="*/ 8638989 w 10407351"/>
              <a:gd name="connsiteY15" fmla="*/ 1568839 h 1891626"/>
              <a:gd name="connsiteX16" fmla="*/ 8456861 w 10407351"/>
              <a:gd name="connsiteY16" fmla="*/ 1566972 h 1891626"/>
              <a:gd name="connsiteX17" fmla="*/ 8189198 w 10407351"/>
              <a:gd name="connsiteY17" fmla="*/ 1584307 h 1891626"/>
              <a:gd name="connsiteX18" fmla="*/ 7898401 w 10407351"/>
              <a:gd name="connsiteY18" fmla="*/ 1565768 h 1891626"/>
              <a:gd name="connsiteX19" fmla="*/ 7563813 w 10407351"/>
              <a:gd name="connsiteY19" fmla="*/ 1558454 h 1891626"/>
              <a:gd name="connsiteX20" fmla="*/ 7349063 w 10407351"/>
              <a:gd name="connsiteY20" fmla="*/ 1551966 h 1891626"/>
              <a:gd name="connsiteX21" fmla="*/ 7131024 w 10407351"/>
              <a:gd name="connsiteY21" fmla="*/ 1585911 h 1891626"/>
              <a:gd name="connsiteX22" fmla="*/ 6889291 w 10407351"/>
              <a:gd name="connsiteY22" fmla="*/ 1610925 h 1891626"/>
              <a:gd name="connsiteX23" fmla="*/ 6668938 w 10407351"/>
              <a:gd name="connsiteY23" fmla="*/ 1613148 h 1891626"/>
              <a:gd name="connsiteX24" fmla="*/ 6538541 w 10407351"/>
              <a:gd name="connsiteY24" fmla="*/ 1620507 h 1891626"/>
              <a:gd name="connsiteX25" fmla="*/ 6491279 w 10407351"/>
              <a:gd name="connsiteY25" fmla="*/ 1632773 h 1891626"/>
              <a:gd name="connsiteX26" fmla="*/ 6423751 w 10407351"/>
              <a:gd name="connsiteY26" fmla="*/ 1643536 h 1891626"/>
              <a:gd name="connsiteX27" fmla="*/ 6306336 w 10407351"/>
              <a:gd name="connsiteY27" fmla="*/ 1669857 h 1891626"/>
              <a:gd name="connsiteX28" fmla="*/ 6155679 w 10407351"/>
              <a:gd name="connsiteY28" fmla="*/ 1680409 h 1891626"/>
              <a:gd name="connsiteX29" fmla="*/ 6018716 w 10407351"/>
              <a:gd name="connsiteY29" fmla="*/ 1668513 h 1891626"/>
              <a:gd name="connsiteX30" fmla="*/ 5927081 w 10407351"/>
              <a:gd name="connsiteY30" fmla="*/ 1663779 h 1891626"/>
              <a:gd name="connsiteX31" fmla="*/ 5704857 w 10407351"/>
              <a:gd name="connsiteY31" fmla="*/ 1661355 h 1891626"/>
              <a:gd name="connsiteX32" fmla="*/ 5464353 w 10407351"/>
              <a:gd name="connsiteY32" fmla="*/ 1649361 h 1891626"/>
              <a:gd name="connsiteX33" fmla="*/ 5408840 w 10407351"/>
              <a:gd name="connsiteY33" fmla="*/ 1659913 h 1891626"/>
              <a:gd name="connsiteX34" fmla="*/ 5315720 w 10407351"/>
              <a:gd name="connsiteY34" fmla="*/ 1677105 h 1891626"/>
              <a:gd name="connsiteX35" fmla="*/ 5250566 w 10407351"/>
              <a:gd name="connsiteY35" fmla="*/ 1709327 h 1891626"/>
              <a:gd name="connsiteX36" fmla="*/ 5170942 w 10407351"/>
              <a:gd name="connsiteY36" fmla="*/ 1716026 h 1891626"/>
              <a:gd name="connsiteX37" fmla="*/ 5063388 w 10407351"/>
              <a:gd name="connsiteY37" fmla="*/ 1707824 h 1891626"/>
              <a:gd name="connsiteX38" fmla="*/ 4937644 w 10407351"/>
              <a:gd name="connsiteY38" fmla="*/ 1733778 h 1891626"/>
              <a:gd name="connsiteX39" fmla="*/ 4863636 w 10407351"/>
              <a:gd name="connsiteY39" fmla="*/ 1742276 h 1891626"/>
              <a:gd name="connsiteX40" fmla="*/ 4663097 w 10407351"/>
              <a:gd name="connsiteY40" fmla="*/ 1772517 h 1891626"/>
              <a:gd name="connsiteX41" fmla="*/ 4576142 w 10407351"/>
              <a:gd name="connsiteY41" fmla="*/ 1801338 h 1891626"/>
              <a:gd name="connsiteX42" fmla="*/ 4432728 w 10407351"/>
              <a:gd name="connsiteY42" fmla="*/ 1821550 h 1891626"/>
              <a:gd name="connsiteX43" fmla="*/ 4330325 w 10407351"/>
              <a:gd name="connsiteY43" fmla="*/ 1832397 h 1891626"/>
              <a:gd name="connsiteX44" fmla="*/ 4301301 w 10407351"/>
              <a:gd name="connsiteY44" fmla="*/ 1853709 h 1891626"/>
              <a:gd name="connsiteX45" fmla="*/ 4300886 w 10407351"/>
              <a:gd name="connsiteY45" fmla="*/ 1854105 h 1891626"/>
              <a:gd name="connsiteX46" fmla="*/ 4238651 w 10407351"/>
              <a:gd name="connsiteY46" fmla="*/ 1857049 h 1891626"/>
              <a:gd name="connsiteX47" fmla="*/ 4102292 w 10407351"/>
              <a:gd name="connsiteY47" fmla="*/ 1880193 h 1891626"/>
              <a:gd name="connsiteX48" fmla="*/ 4059333 w 10407351"/>
              <a:gd name="connsiteY48" fmla="*/ 1886249 h 1891626"/>
              <a:gd name="connsiteX49" fmla="*/ 4036441 w 10407351"/>
              <a:gd name="connsiteY49" fmla="*/ 1891626 h 1891626"/>
              <a:gd name="connsiteX50" fmla="*/ 4002125 w 10407351"/>
              <a:gd name="connsiteY50" fmla="*/ 1877697 h 1891626"/>
              <a:gd name="connsiteX51" fmla="*/ 3959209 w 10407351"/>
              <a:gd name="connsiteY51" fmla="*/ 1883738 h 1891626"/>
              <a:gd name="connsiteX52" fmla="*/ 3949215 w 10407351"/>
              <a:gd name="connsiteY52" fmla="*/ 1885692 h 1891626"/>
              <a:gd name="connsiteX53" fmla="*/ 3874146 w 10407351"/>
              <a:gd name="connsiteY53" fmla="*/ 1872130 h 1891626"/>
              <a:gd name="connsiteX54" fmla="*/ 3866827 w 10407351"/>
              <a:gd name="connsiteY54" fmla="*/ 1866688 h 1891626"/>
              <a:gd name="connsiteX55" fmla="*/ 3829184 w 10407351"/>
              <a:gd name="connsiteY55" fmla="*/ 1864322 h 1891626"/>
              <a:gd name="connsiteX56" fmla="*/ 3824903 w 10407351"/>
              <a:gd name="connsiteY56" fmla="*/ 1865766 h 1891626"/>
              <a:gd name="connsiteX57" fmla="*/ 3793706 w 10407351"/>
              <a:gd name="connsiteY57" fmla="*/ 1857436 h 1891626"/>
              <a:gd name="connsiteX58" fmla="*/ 3668616 w 10407351"/>
              <a:gd name="connsiteY58" fmla="*/ 1842745 h 1891626"/>
              <a:gd name="connsiteX59" fmla="*/ 3428086 w 10407351"/>
              <a:gd name="connsiteY59" fmla="*/ 1835034 h 1891626"/>
              <a:gd name="connsiteX60" fmla="*/ 3177594 w 10407351"/>
              <a:gd name="connsiteY60" fmla="*/ 1813026 h 1891626"/>
              <a:gd name="connsiteX61" fmla="*/ 2940077 w 10407351"/>
              <a:gd name="connsiteY61" fmla="*/ 1821546 h 1891626"/>
              <a:gd name="connsiteX62" fmla="*/ 2508536 w 10407351"/>
              <a:gd name="connsiteY62" fmla="*/ 1797990 h 1891626"/>
              <a:gd name="connsiteX63" fmla="*/ 2360486 w 10407351"/>
              <a:gd name="connsiteY63" fmla="*/ 1795882 h 1891626"/>
              <a:gd name="connsiteX64" fmla="*/ 2261294 w 10407351"/>
              <a:gd name="connsiteY64" fmla="*/ 1795084 h 1891626"/>
              <a:gd name="connsiteX65" fmla="*/ 2254419 w 10407351"/>
              <a:gd name="connsiteY65" fmla="*/ 1797320 h 1891626"/>
              <a:gd name="connsiteX66" fmla="*/ 2226713 w 10407351"/>
              <a:gd name="connsiteY66" fmla="*/ 1798641 h 1891626"/>
              <a:gd name="connsiteX67" fmla="*/ 2219128 w 10407351"/>
              <a:gd name="connsiteY67" fmla="*/ 1808552 h 1891626"/>
              <a:gd name="connsiteX68" fmla="*/ 2126538 w 10407351"/>
              <a:gd name="connsiteY68" fmla="*/ 1817143 h 1891626"/>
              <a:gd name="connsiteX69" fmla="*/ 1903694 w 10407351"/>
              <a:gd name="connsiteY69" fmla="*/ 1821035 h 1891626"/>
              <a:gd name="connsiteX70" fmla="*/ 1738778 w 10407351"/>
              <a:gd name="connsiteY70" fmla="*/ 1804426 h 1891626"/>
              <a:gd name="connsiteX71" fmla="*/ 1683603 w 10407351"/>
              <a:gd name="connsiteY71" fmla="*/ 1813609 h 1891626"/>
              <a:gd name="connsiteX72" fmla="*/ 1613964 w 10407351"/>
              <a:gd name="connsiteY72" fmla="*/ 1812650 h 1891626"/>
              <a:gd name="connsiteX73" fmla="*/ 1613403 w 10407351"/>
              <a:gd name="connsiteY73" fmla="*/ 1813209 h 1891626"/>
              <a:gd name="connsiteX74" fmla="*/ 1602061 w 10407351"/>
              <a:gd name="connsiteY74" fmla="*/ 1811331 h 1891626"/>
              <a:gd name="connsiteX75" fmla="*/ 1395632 w 10407351"/>
              <a:gd name="connsiteY75" fmla="*/ 1797257 h 1891626"/>
              <a:gd name="connsiteX76" fmla="*/ 1181443 w 10407351"/>
              <a:gd name="connsiteY76" fmla="*/ 1751614 h 1891626"/>
              <a:gd name="connsiteX77" fmla="*/ 974248 w 10407351"/>
              <a:gd name="connsiteY77" fmla="*/ 1721123 h 1891626"/>
              <a:gd name="connsiteX78" fmla="*/ 867706 w 10407351"/>
              <a:gd name="connsiteY78" fmla="*/ 1694653 h 1891626"/>
              <a:gd name="connsiteX79" fmla="*/ 841666 w 10407351"/>
              <a:gd name="connsiteY79" fmla="*/ 1683413 h 1891626"/>
              <a:gd name="connsiteX80" fmla="*/ 837797 w 10407351"/>
              <a:gd name="connsiteY80" fmla="*/ 1684443 h 1891626"/>
              <a:gd name="connsiteX81" fmla="*/ 805502 w 10407351"/>
              <a:gd name="connsiteY81" fmla="*/ 1678518 h 1891626"/>
              <a:gd name="connsiteX82" fmla="*/ 799788 w 10407351"/>
              <a:gd name="connsiteY82" fmla="*/ 1672416 h 1891626"/>
              <a:gd name="connsiteX83" fmla="*/ 736389 w 10407351"/>
              <a:gd name="connsiteY83" fmla="*/ 1651814 h 1891626"/>
              <a:gd name="connsiteX84" fmla="*/ 727522 w 10407351"/>
              <a:gd name="connsiteY84" fmla="*/ 1652807 h 1891626"/>
              <a:gd name="connsiteX85" fmla="*/ 689713 w 10407351"/>
              <a:gd name="connsiteY85" fmla="*/ 1654738 h 1891626"/>
              <a:gd name="connsiteX86" fmla="*/ 661608 w 10407351"/>
              <a:gd name="connsiteY86" fmla="*/ 1637638 h 1891626"/>
              <a:gd name="connsiteX87" fmla="*/ 641195 w 10407351"/>
              <a:gd name="connsiteY87" fmla="*/ 1640809 h 1891626"/>
              <a:gd name="connsiteX88" fmla="*/ 603348 w 10407351"/>
              <a:gd name="connsiteY88" fmla="*/ 1642751 h 1891626"/>
              <a:gd name="connsiteX89" fmla="*/ 482767 w 10407351"/>
              <a:gd name="connsiteY89" fmla="*/ 1652811 h 1891626"/>
              <a:gd name="connsiteX90" fmla="*/ 428597 w 10407351"/>
              <a:gd name="connsiteY90" fmla="*/ 1649830 h 1891626"/>
              <a:gd name="connsiteX91" fmla="*/ 428193 w 10407351"/>
              <a:gd name="connsiteY91" fmla="*/ 1650184 h 1891626"/>
              <a:gd name="connsiteX92" fmla="*/ 400669 w 10407351"/>
              <a:gd name="connsiteY92" fmla="*/ 1668609 h 1891626"/>
              <a:gd name="connsiteX93" fmla="*/ 310856 w 10407351"/>
              <a:gd name="connsiteY93" fmla="*/ 1669671 h 1891626"/>
              <a:gd name="connsiteX94" fmla="*/ 184505 w 10407351"/>
              <a:gd name="connsiteY94" fmla="*/ 1676148 h 1891626"/>
              <a:gd name="connsiteX95" fmla="*/ 106017 w 10407351"/>
              <a:gd name="connsiteY95" fmla="*/ 1696538 h 1891626"/>
              <a:gd name="connsiteX96" fmla="*/ 15107 w 10407351"/>
              <a:gd name="connsiteY96" fmla="*/ 1705860 h 1891626"/>
              <a:gd name="connsiteX97" fmla="*/ 0 w 10407351"/>
              <a:gd name="connsiteY97" fmla="*/ 1707056 h 189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10407351" h="1891626">
                <a:moveTo>
                  <a:pt x="0" y="0"/>
                </a:moveTo>
                <a:lnTo>
                  <a:pt x="10407351" y="0"/>
                </a:lnTo>
                <a:lnTo>
                  <a:pt x="10407351" y="1364684"/>
                </a:lnTo>
                <a:lnTo>
                  <a:pt x="10278187" y="1375369"/>
                </a:lnTo>
                <a:cubicBezTo>
                  <a:pt x="10230814" y="1379006"/>
                  <a:pt x="10192985" y="1383268"/>
                  <a:pt x="10183452" y="1391690"/>
                </a:cubicBezTo>
                <a:cubicBezTo>
                  <a:pt x="10056050" y="1406552"/>
                  <a:pt x="10047372" y="1392862"/>
                  <a:pt x="9936834" y="1413567"/>
                </a:cubicBezTo>
                <a:cubicBezTo>
                  <a:pt x="9842543" y="1449236"/>
                  <a:pt x="9758704" y="1437289"/>
                  <a:pt x="9633679" y="1479227"/>
                </a:cubicBezTo>
                <a:cubicBezTo>
                  <a:pt x="9572087" y="1477856"/>
                  <a:pt x="9524044" y="1488294"/>
                  <a:pt x="9464371" y="1479341"/>
                </a:cubicBezTo>
                <a:cubicBezTo>
                  <a:pt x="9437979" y="1471131"/>
                  <a:pt x="9382095" y="1495583"/>
                  <a:pt x="9351136" y="1473048"/>
                </a:cubicBezTo>
                <a:cubicBezTo>
                  <a:pt x="9348834" y="1489421"/>
                  <a:pt x="9290403" y="1475047"/>
                  <a:pt x="9277477" y="1467445"/>
                </a:cubicBezTo>
                <a:cubicBezTo>
                  <a:pt x="9262484" y="1474590"/>
                  <a:pt x="9237294" y="1461551"/>
                  <a:pt x="9221081" y="1462245"/>
                </a:cubicBezTo>
                <a:cubicBezTo>
                  <a:pt x="9189009" y="1426438"/>
                  <a:pt x="9185445" y="1482627"/>
                  <a:pt x="9145968" y="1462282"/>
                </a:cubicBezTo>
                <a:cubicBezTo>
                  <a:pt x="9128623" y="1474438"/>
                  <a:pt x="9069817" y="1500224"/>
                  <a:pt x="9023280" y="1511217"/>
                </a:cubicBezTo>
                <a:cubicBezTo>
                  <a:pt x="8931735" y="1535229"/>
                  <a:pt x="8925405" y="1563795"/>
                  <a:pt x="8830925" y="1554093"/>
                </a:cubicBezTo>
                <a:cubicBezTo>
                  <a:pt x="8817633" y="1577274"/>
                  <a:pt x="8655791" y="1518891"/>
                  <a:pt x="8676048" y="1560374"/>
                </a:cubicBezTo>
                <a:cubicBezTo>
                  <a:pt x="8644516" y="1558347"/>
                  <a:pt x="8621413" y="1541838"/>
                  <a:pt x="8638989" y="1568839"/>
                </a:cubicBezTo>
                <a:lnTo>
                  <a:pt x="8456861" y="1566972"/>
                </a:lnTo>
                <a:cubicBezTo>
                  <a:pt x="8355907" y="1574502"/>
                  <a:pt x="8292865" y="1594374"/>
                  <a:pt x="8189198" y="1584307"/>
                </a:cubicBezTo>
                <a:cubicBezTo>
                  <a:pt x="8087659" y="1583101"/>
                  <a:pt x="8036427" y="1565402"/>
                  <a:pt x="7898401" y="1565768"/>
                </a:cubicBezTo>
                <a:cubicBezTo>
                  <a:pt x="7801198" y="1563426"/>
                  <a:pt x="7662139" y="1549692"/>
                  <a:pt x="7563813" y="1558454"/>
                </a:cubicBezTo>
                <a:cubicBezTo>
                  <a:pt x="7446107" y="1537502"/>
                  <a:pt x="7475233" y="1563414"/>
                  <a:pt x="7349063" y="1551966"/>
                </a:cubicBezTo>
                <a:cubicBezTo>
                  <a:pt x="7293901" y="1597253"/>
                  <a:pt x="7197687" y="1574689"/>
                  <a:pt x="7131024" y="1585911"/>
                </a:cubicBezTo>
                <a:cubicBezTo>
                  <a:pt x="7054397" y="1595738"/>
                  <a:pt x="6966306" y="1606385"/>
                  <a:pt x="6889291" y="1610925"/>
                </a:cubicBezTo>
                <a:cubicBezTo>
                  <a:pt x="6828293" y="1590519"/>
                  <a:pt x="6744624" y="1640610"/>
                  <a:pt x="6668938" y="1613148"/>
                </a:cubicBezTo>
                <a:cubicBezTo>
                  <a:pt x="6641091" y="1606533"/>
                  <a:pt x="6554865" y="1607368"/>
                  <a:pt x="6538541" y="1620507"/>
                </a:cubicBezTo>
                <a:cubicBezTo>
                  <a:pt x="6520561" y="1623357"/>
                  <a:pt x="6499589" y="1618703"/>
                  <a:pt x="6491279" y="1632773"/>
                </a:cubicBezTo>
                <a:cubicBezTo>
                  <a:pt x="6477549" y="1649705"/>
                  <a:pt x="6414822" y="1623561"/>
                  <a:pt x="6423751" y="1643536"/>
                </a:cubicBezTo>
                <a:cubicBezTo>
                  <a:pt x="6379212" y="1625620"/>
                  <a:pt x="6343784" y="1661091"/>
                  <a:pt x="6306336" y="1669857"/>
                </a:cubicBezTo>
                <a:cubicBezTo>
                  <a:pt x="6271255" y="1652084"/>
                  <a:pt x="6237427" y="1675939"/>
                  <a:pt x="6155679" y="1680409"/>
                </a:cubicBezTo>
                <a:cubicBezTo>
                  <a:pt x="6117102" y="1659854"/>
                  <a:pt x="6090477" y="1695769"/>
                  <a:pt x="6018716" y="1668513"/>
                </a:cubicBezTo>
                <a:cubicBezTo>
                  <a:pt x="5980616" y="1668349"/>
                  <a:pt x="5992558" y="1668233"/>
                  <a:pt x="5927081" y="1663779"/>
                </a:cubicBezTo>
                <a:cubicBezTo>
                  <a:pt x="5827173" y="1658997"/>
                  <a:pt x="5796898" y="1666984"/>
                  <a:pt x="5704857" y="1661355"/>
                </a:cubicBezTo>
                <a:cubicBezTo>
                  <a:pt x="5601589" y="1659346"/>
                  <a:pt x="5599375" y="1682928"/>
                  <a:pt x="5464353" y="1649361"/>
                </a:cubicBezTo>
                <a:cubicBezTo>
                  <a:pt x="5453726" y="1665362"/>
                  <a:pt x="5437668" y="1666580"/>
                  <a:pt x="5408840" y="1659913"/>
                </a:cubicBezTo>
                <a:cubicBezTo>
                  <a:pt x="5358895" y="1660103"/>
                  <a:pt x="5370707" y="1699223"/>
                  <a:pt x="5315720" y="1677105"/>
                </a:cubicBezTo>
                <a:cubicBezTo>
                  <a:pt x="5329008" y="1697915"/>
                  <a:pt x="5223140" y="1688103"/>
                  <a:pt x="5250566" y="1709327"/>
                </a:cubicBezTo>
                <a:cubicBezTo>
                  <a:pt x="5222116" y="1729504"/>
                  <a:pt x="5199669" y="1698367"/>
                  <a:pt x="5170942" y="1716026"/>
                </a:cubicBezTo>
                <a:cubicBezTo>
                  <a:pt x="5139745" y="1715775"/>
                  <a:pt x="5102270" y="1704865"/>
                  <a:pt x="5063388" y="1707824"/>
                </a:cubicBezTo>
                <a:cubicBezTo>
                  <a:pt x="5010058" y="1697604"/>
                  <a:pt x="5004778" y="1720109"/>
                  <a:pt x="4937644" y="1733778"/>
                </a:cubicBezTo>
                <a:cubicBezTo>
                  <a:pt x="4905985" y="1722536"/>
                  <a:pt x="4883924" y="1729474"/>
                  <a:pt x="4863636" y="1742276"/>
                </a:cubicBezTo>
                <a:cubicBezTo>
                  <a:pt x="4795354" y="1741736"/>
                  <a:pt x="4737536" y="1762242"/>
                  <a:pt x="4663097" y="1772517"/>
                </a:cubicBezTo>
                <a:cubicBezTo>
                  <a:pt x="4581331" y="1791410"/>
                  <a:pt x="4626382" y="1787132"/>
                  <a:pt x="4576142" y="1801338"/>
                </a:cubicBezTo>
                <a:lnTo>
                  <a:pt x="4432728" y="1821550"/>
                </a:lnTo>
                <a:lnTo>
                  <a:pt x="4330325" y="1832397"/>
                </a:lnTo>
                <a:lnTo>
                  <a:pt x="4301301" y="1853709"/>
                </a:lnTo>
                <a:lnTo>
                  <a:pt x="4300886" y="1854105"/>
                </a:lnTo>
                <a:lnTo>
                  <a:pt x="4238651" y="1857049"/>
                </a:lnTo>
                <a:cubicBezTo>
                  <a:pt x="4205553" y="1861397"/>
                  <a:pt x="4139860" y="1874675"/>
                  <a:pt x="4102292" y="1880193"/>
                </a:cubicBezTo>
                <a:cubicBezTo>
                  <a:pt x="4068199" y="1876181"/>
                  <a:pt x="4047224" y="1858325"/>
                  <a:pt x="4059333" y="1886249"/>
                </a:cubicBezTo>
                <a:cubicBezTo>
                  <a:pt x="4048134" y="1885724"/>
                  <a:pt x="4041292" y="1887993"/>
                  <a:pt x="4036441" y="1891626"/>
                </a:cubicBezTo>
                <a:lnTo>
                  <a:pt x="4002125" y="1877697"/>
                </a:lnTo>
                <a:lnTo>
                  <a:pt x="3959209" y="1883738"/>
                </a:lnTo>
                <a:lnTo>
                  <a:pt x="3949215" y="1885692"/>
                </a:lnTo>
                <a:lnTo>
                  <a:pt x="3874146" y="1872130"/>
                </a:lnTo>
                <a:lnTo>
                  <a:pt x="3866827" y="1866688"/>
                </a:lnTo>
                <a:cubicBezTo>
                  <a:pt x="3858976" y="1863338"/>
                  <a:pt x="3847802" y="1861787"/>
                  <a:pt x="3829184" y="1864322"/>
                </a:cubicBezTo>
                <a:lnTo>
                  <a:pt x="3824903" y="1865766"/>
                </a:lnTo>
                <a:lnTo>
                  <a:pt x="3793706" y="1857436"/>
                </a:lnTo>
                <a:cubicBezTo>
                  <a:pt x="3783639" y="1853644"/>
                  <a:pt x="3675915" y="1848872"/>
                  <a:pt x="3668616" y="1842745"/>
                </a:cubicBezTo>
                <a:cubicBezTo>
                  <a:pt x="3550655" y="1857913"/>
                  <a:pt x="3542534" y="1830996"/>
                  <a:pt x="3428086" y="1835034"/>
                </a:cubicBezTo>
                <a:cubicBezTo>
                  <a:pt x="3328965" y="1794018"/>
                  <a:pt x="3266446" y="1819001"/>
                  <a:pt x="3177594" y="1813026"/>
                </a:cubicBezTo>
                <a:cubicBezTo>
                  <a:pt x="3092965" y="1808822"/>
                  <a:pt x="3053780" y="1822095"/>
                  <a:pt x="2940077" y="1821546"/>
                </a:cubicBezTo>
                <a:cubicBezTo>
                  <a:pt x="2819604" y="1812601"/>
                  <a:pt x="2644050" y="1817354"/>
                  <a:pt x="2508536" y="1797990"/>
                </a:cubicBezTo>
                <a:cubicBezTo>
                  <a:pt x="2402062" y="1791757"/>
                  <a:pt x="2401694" y="1796365"/>
                  <a:pt x="2360486" y="1795882"/>
                </a:cubicBezTo>
                <a:cubicBezTo>
                  <a:pt x="2346784" y="1798538"/>
                  <a:pt x="2274412" y="1790769"/>
                  <a:pt x="2261294" y="1795084"/>
                </a:cubicBezTo>
                <a:lnTo>
                  <a:pt x="2254419" y="1797320"/>
                </a:lnTo>
                <a:lnTo>
                  <a:pt x="2226713" y="1798641"/>
                </a:lnTo>
                <a:lnTo>
                  <a:pt x="2219128" y="1808552"/>
                </a:lnTo>
                <a:lnTo>
                  <a:pt x="2126538" y="1817143"/>
                </a:lnTo>
                <a:cubicBezTo>
                  <a:pt x="2064983" y="1793016"/>
                  <a:pt x="2012426" y="1821800"/>
                  <a:pt x="1903694" y="1821035"/>
                </a:cubicBezTo>
                <a:cubicBezTo>
                  <a:pt x="1874879" y="1812700"/>
                  <a:pt x="1760206" y="1792415"/>
                  <a:pt x="1738778" y="1804426"/>
                </a:cubicBezTo>
                <a:cubicBezTo>
                  <a:pt x="1718271" y="1806115"/>
                  <a:pt x="1696479" y="1800166"/>
                  <a:pt x="1683603" y="1813609"/>
                </a:cubicBezTo>
                <a:cubicBezTo>
                  <a:pt x="1668912" y="1825566"/>
                  <a:pt x="1630407" y="1811717"/>
                  <a:pt x="1613964" y="1812650"/>
                </a:cubicBezTo>
                <a:lnTo>
                  <a:pt x="1613403" y="1813209"/>
                </a:lnTo>
                <a:lnTo>
                  <a:pt x="1602061" y="1811331"/>
                </a:lnTo>
                <a:cubicBezTo>
                  <a:pt x="1503765" y="1799996"/>
                  <a:pt x="1468364" y="1809467"/>
                  <a:pt x="1395632" y="1797257"/>
                </a:cubicBezTo>
                <a:cubicBezTo>
                  <a:pt x="1319449" y="1782888"/>
                  <a:pt x="1262534" y="1801782"/>
                  <a:pt x="1181443" y="1751614"/>
                </a:cubicBezTo>
                <a:cubicBezTo>
                  <a:pt x="1081982" y="1744765"/>
                  <a:pt x="1078010" y="1717244"/>
                  <a:pt x="974248" y="1721123"/>
                </a:cubicBezTo>
                <a:cubicBezTo>
                  <a:pt x="968629" y="1714342"/>
                  <a:pt x="875985" y="1699376"/>
                  <a:pt x="867706" y="1694653"/>
                </a:cubicBezTo>
                <a:lnTo>
                  <a:pt x="841666" y="1683413"/>
                </a:lnTo>
                <a:lnTo>
                  <a:pt x="837797" y="1684443"/>
                </a:lnTo>
                <a:cubicBezTo>
                  <a:pt x="821405" y="1685195"/>
                  <a:pt x="811914" y="1682594"/>
                  <a:pt x="805502" y="1678518"/>
                </a:cubicBezTo>
                <a:lnTo>
                  <a:pt x="799788" y="1672416"/>
                </a:lnTo>
                <a:lnTo>
                  <a:pt x="736389" y="1651814"/>
                </a:lnTo>
                <a:lnTo>
                  <a:pt x="727522" y="1652807"/>
                </a:lnTo>
                <a:lnTo>
                  <a:pt x="689713" y="1654738"/>
                </a:lnTo>
                <a:lnTo>
                  <a:pt x="661608" y="1637638"/>
                </a:lnTo>
                <a:cubicBezTo>
                  <a:pt x="657000" y="1640788"/>
                  <a:pt x="650823" y="1642394"/>
                  <a:pt x="641195" y="1640809"/>
                </a:cubicBezTo>
                <a:cubicBezTo>
                  <a:pt x="648504" y="1669709"/>
                  <a:pt x="632384" y="1649973"/>
                  <a:pt x="603348" y="1642751"/>
                </a:cubicBezTo>
                <a:cubicBezTo>
                  <a:pt x="570224" y="1644670"/>
                  <a:pt x="511891" y="1651631"/>
                  <a:pt x="482767" y="1652811"/>
                </a:cubicBezTo>
                <a:lnTo>
                  <a:pt x="428597" y="1649830"/>
                </a:lnTo>
                <a:lnTo>
                  <a:pt x="428193" y="1650184"/>
                </a:lnTo>
                <a:lnTo>
                  <a:pt x="400669" y="1668609"/>
                </a:lnTo>
                <a:lnTo>
                  <a:pt x="310856" y="1669671"/>
                </a:lnTo>
                <a:lnTo>
                  <a:pt x="184505" y="1676148"/>
                </a:lnTo>
                <a:cubicBezTo>
                  <a:pt x="139434" y="1685497"/>
                  <a:pt x="178890" y="1685521"/>
                  <a:pt x="106017" y="1696538"/>
                </a:cubicBezTo>
                <a:cubicBezTo>
                  <a:pt x="73238" y="1698110"/>
                  <a:pt x="43763" y="1702620"/>
                  <a:pt x="15107" y="1705860"/>
                </a:cubicBezTo>
                <a:lnTo>
                  <a:pt x="0" y="1707056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C4CB8-7966-55DB-8514-0ADC2990D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432" y="975815"/>
            <a:ext cx="7211136" cy="11267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kern="1200" dirty="0">
                <a:latin typeface="Times New Roman"/>
                <a:cs typeface="Times New Roman"/>
              </a:rPr>
              <a:t>Goal of the Day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9A36BEEB-EAB3-44BC-BC82-10039F230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419766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8CFFBE-40A2-7BDA-1D4B-3AAD68B2D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9482" y="2528585"/>
            <a:ext cx="6205035" cy="3053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Times New Roman"/>
                <a:cs typeface="Times New Roman"/>
              </a:rPr>
              <a:t>Understand:</a:t>
            </a:r>
          </a:p>
          <a:p>
            <a:pPr marL="5143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Conditional Statements</a:t>
            </a:r>
            <a:endParaRPr lang="en-US" sz="240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marL="5143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Loops </a:t>
            </a:r>
            <a:endParaRPr lang="en-US" sz="240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marL="514350"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Code Examples</a:t>
            </a:r>
            <a:endParaRPr lang="en-US" sz="2400" dirty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7161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  <a:latin typeface="Times New Roman"/>
                <a:cs typeface="Times New Roman"/>
              </a:rPr>
              <a:t>Topics Covered So Far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589443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GB" dirty="0">
                <a:latin typeface="Times New Roman"/>
                <a:cs typeface="Times New Roman"/>
              </a:rPr>
              <a:t>Introduction</a:t>
            </a:r>
            <a:r>
              <a:rPr dirty="0">
                <a:latin typeface="Times New Roman"/>
                <a:cs typeface="Times New Roman"/>
              </a:rPr>
              <a:t> to C Programming</a:t>
            </a:r>
            <a:endParaRPr dirty="0">
              <a:latin typeface="Times New Roman"/>
              <a:ea typeface="Calibri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ea typeface="Calibri"/>
                <a:cs typeface="Calibri"/>
              </a:rPr>
              <a:t>Pseudo Code and Flowcharts</a:t>
            </a:r>
            <a:endParaRPr lang="en-GB">
              <a:latin typeface="Times New Roman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dirty="0">
                <a:latin typeface="Times New Roman"/>
                <a:cs typeface="Times New Roman"/>
              </a:rPr>
              <a:t>Variables and Data Types</a:t>
            </a:r>
            <a:endParaRPr>
              <a:latin typeface="Times New Roman"/>
              <a:ea typeface="Calibri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dirty="0">
                <a:latin typeface="Times New Roman"/>
                <a:cs typeface="Times New Roman"/>
              </a:rPr>
              <a:t>Arithmetic Expressions</a:t>
            </a:r>
            <a:endParaRPr>
              <a:latin typeface="Times New Roman"/>
              <a:ea typeface="Calibri"/>
              <a:cs typeface="Times New Roman"/>
            </a:endParaRPr>
          </a:p>
          <a:p>
            <a:endParaRPr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F0E474-0E2A-7277-C614-0E52933A3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F9A8505-627B-BE58-7799-0749BB5E1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529ECD5-7D99-6F28-68CF-49A874929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6BDCF-9946-BC17-B192-F9F0B292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FFFFFF"/>
                </a:solidFill>
                <a:latin typeface="Times New Roman"/>
                <a:cs typeface="Times New Roman"/>
              </a:rPr>
              <a:t>TODAY'S</a:t>
            </a:r>
            <a:r>
              <a:rPr lang="en-GB" dirty="0">
                <a:solidFill>
                  <a:srgbClr val="FFFFFF"/>
                </a:solidFill>
                <a:latin typeface="Times New Roman"/>
                <a:cs typeface="Times New Roman"/>
              </a:rPr>
              <a:t> Topics: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E27A7E0A-0176-393D-A088-FA1438C1B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C3D6-A727-4DA5-375E-CEE9AB69F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589443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Conditional Statements (if, if-else, nested if, switch)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lvl="1">
              <a:buFont typeface="Courier New"/>
              <a:buChar char="o"/>
            </a:pPr>
            <a:r>
              <a:rPr lang="en-US" dirty="0">
                <a:latin typeface="Times New Roman"/>
                <a:cs typeface="Times New Roman"/>
              </a:rPr>
              <a:t>Loops (while, for, do-while)</a:t>
            </a:r>
            <a:endParaRPr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06599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 dirty="0">
                <a:latin typeface="Times New Roman"/>
                <a:cs typeface="Times New Roman"/>
              </a:rPr>
              <a:t>Conditional Statements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 dirty="0">
                <a:latin typeface="Times New Roman"/>
                <a:cs typeface="Times New Roman"/>
              </a:rPr>
              <a:t>Conditional statements are used to make decisions in a program.</a:t>
            </a:r>
            <a:endParaRPr lang="en-GB" sz="190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1900" dirty="0">
                <a:latin typeface="Times New Roman"/>
                <a:cs typeface="Times New Roman"/>
              </a:rPr>
              <a:t>Types:</a:t>
            </a:r>
            <a:endParaRPr lang="en-GB" sz="190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dirty="0">
                <a:latin typeface="Times New Roman"/>
                <a:cs typeface="Times New Roman"/>
              </a:rPr>
              <a:t>1. if statement</a:t>
            </a:r>
            <a:endParaRPr lang="en-GB" sz="190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dirty="0">
                <a:latin typeface="Times New Roman"/>
                <a:cs typeface="Times New Roman"/>
              </a:rPr>
              <a:t>2. if-else statement</a:t>
            </a:r>
            <a:endParaRPr lang="en-GB" sz="190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dirty="0">
                <a:latin typeface="Times New Roman"/>
                <a:cs typeface="Times New Roman"/>
              </a:rPr>
              <a:t>3. nested if</a:t>
            </a:r>
            <a:endParaRPr lang="en-GB" sz="190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dirty="0">
                <a:latin typeface="Times New Roman"/>
                <a:cs typeface="Times New Roman"/>
              </a:rPr>
              <a:t>4. switch-case</a:t>
            </a:r>
            <a:endParaRPr lang="en-GB" sz="190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GB" sz="1900" i="1" dirty="0">
              <a:latin typeface="Times New Roman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Example: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if (a &gt; b) {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  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printf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("A is greater");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}</a:t>
            </a:r>
            <a:endParaRPr lang="en-GB" sz="1900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/>
                <a:cs typeface="Times New Roman"/>
              </a:rPr>
              <a:t>if-else and nested if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196193"/>
            <a:ext cx="7626096" cy="446654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GB" sz="1800" dirty="0">
                <a:latin typeface="Times New Roman"/>
                <a:cs typeface="Times New Roman"/>
              </a:rPr>
              <a:t>if-else provides two paths of execution.</a:t>
            </a:r>
            <a:endParaRPr lang="en-GB" sz="180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endParaRPr lang="en-GB" sz="1800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GB" sz="1800" dirty="0">
                <a:latin typeface="Times New Roman"/>
                <a:cs typeface="Times New Roman"/>
              </a:rPr>
              <a:t>Example:</a:t>
            </a:r>
            <a:endParaRPr lang="en-GB" sz="1800" dirty="0"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if (a &gt; b) {</a:t>
            </a:r>
            <a:endParaRPr lang="en-GB" sz="18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    </a:t>
            </a:r>
            <a:r>
              <a:rPr lang="en-GB" sz="1800" i="1" err="1">
                <a:solidFill>
                  <a:srgbClr val="00B0F0"/>
                </a:solidFill>
                <a:latin typeface="Times New Roman"/>
                <a:cs typeface="Times New Roman"/>
              </a:rPr>
              <a:t>printf</a:t>
            </a: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("A is greater");</a:t>
            </a:r>
            <a:endParaRPr lang="en-GB" sz="18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} else {</a:t>
            </a:r>
            <a:endParaRPr lang="en-GB" sz="18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    </a:t>
            </a:r>
            <a:r>
              <a:rPr lang="en-GB" sz="1800" i="1" err="1">
                <a:solidFill>
                  <a:srgbClr val="00B0F0"/>
                </a:solidFill>
                <a:latin typeface="Times New Roman"/>
                <a:cs typeface="Times New Roman"/>
              </a:rPr>
              <a:t>printf</a:t>
            </a: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("B is greater");</a:t>
            </a:r>
            <a:endParaRPr lang="en-GB" sz="18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}</a:t>
            </a:r>
            <a:endParaRPr lang="en-GB" sz="18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1800" i="1" dirty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GB" sz="1800" dirty="0">
                <a:latin typeface="Times New Roman"/>
                <a:ea typeface="Calibri"/>
                <a:cs typeface="Times New Roman"/>
              </a:rPr>
              <a:t>Nested if:</a:t>
            </a:r>
            <a:endParaRPr lang="en-GB" sz="1800" i="1" dirty="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if (a &gt; b) {</a:t>
            </a:r>
            <a:endParaRPr lang="en-GB" sz="18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    if (a &gt; c) {</a:t>
            </a:r>
            <a:endParaRPr lang="en-GB" sz="18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        </a:t>
            </a:r>
            <a:r>
              <a:rPr lang="en-GB" sz="1800" i="1" err="1">
                <a:solidFill>
                  <a:srgbClr val="00B0F0"/>
                </a:solidFill>
                <a:latin typeface="Times New Roman"/>
                <a:cs typeface="Times New Roman"/>
              </a:rPr>
              <a:t>printf</a:t>
            </a: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("A is the largest");</a:t>
            </a:r>
            <a:endParaRPr lang="en-GB" sz="18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i="1" dirty="0">
                <a:solidFill>
                  <a:srgbClr val="00B0F0"/>
                </a:solidFill>
                <a:latin typeface="Times New Roman"/>
                <a:cs typeface="Times New Roman"/>
              </a:rPr>
              <a:t>    }</a:t>
            </a:r>
            <a:endParaRPr lang="en-GB" sz="1800" i="1" dirty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800" dirty="0">
                <a:solidFill>
                  <a:srgbClr val="00B0F0"/>
                </a:solidFill>
              </a:rPr>
              <a:t>}</a:t>
            </a:r>
            <a:endParaRPr lang="en-GB" sz="14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 dirty="0">
                <a:latin typeface="Times New Roman"/>
                <a:cs typeface="Times New Roman"/>
              </a:rPr>
              <a:t>Switch-Case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900" dirty="0">
                <a:latin typeface="Times New Roman"/>
                <a:cs typeface="Times New Roman"/>
              </a:rPr>
              <a:t>Used when there are multiple conditions based on a single variable.</a:t>
            </a:r>
          </a:p>
          <a:p>
            <a:r>
              <a:rPr lang="en-GB" sz="1900" dirty="0">
                <a:latin typeface="Times New Roman"/>
                <a:cs typeface="Times New Roman"/>
              </a:rPr>
              <a:t>Example:</a:t>
            </a:r>
            <a:endParaRPr lang="en-GB" sz="19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switch(day) {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   case 1: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printf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("Monday"); break;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   case 2: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printf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("Tuesday"); break;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   default: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printf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("Invalid day");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}</a:t>
            </a:r>
            <a:endParaRPr lang="en-GB" sz="1900" dirty="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 dirty="0">
                <a:latin typeface="Times New Roman"/>
                <a:cs typeface="Times New Roman"/>
              </a:rPr>
              <a:t>Introduction to Loops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900" dirty="0">
                <a:latin typeface="Times New Roman"/>
                <a:cs typeface="Times New Roman"/>
              </a:rPr>
              <a:t>Loops are used to repeat a block of code.</a:t>
            </a:r>
          </a:p>
          <a:p>
            <a:endParaRPr lang="en-GB" sz="1900" dirty="0">
              <a:latin typeface="Times New Roman"/>
              <a:cs typeface="Times New Roman"/>
            </a:endParaRPr>
          </a:p>
          <a:p>
            <a:r>
              <a:rPr lang="en-GB" sz="1900" dirty="0">
                <a:latin typeface="Times New Roman"/>
                <a:cs typeface="Times New Roman"/>
              </a:rPr>
              <a:t>Types of Loops:</a:t>
            </a:r>
          </a:p>
          <a:p>
            <a:pPr marL="0" indent="0">
              <a:buNone/>
            </a:pPr>
            <a:r>
              <a:rPr lang="en-GB" sz="1900" dirty="0">
                <a:latin typeface="Times New Roman"/>
                <a:cs typeface="Times New Roman"/>
              </a:rPr>
              <a:t>1. while loop</a:t>
            </a:r>
            <a:endParaRPr lang="en-GB" sz="190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1900" dirty="0">
                <a:latin typeface="Times New Roman"/>
                <a:cs typeface="Times New Roman"/>
              </a:rPr>
              <a:t>2. for loop</a:t>
            </a:r>
            <a:endParaRPr lang="en-GB" sz="190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1900" dirty="0">
                <a:latin typeface="Times New Roman"/>
                <a:cs typeface="Times New Roman"/>
              </a:rPr>
              <a:t>3. do-while loop</a:t>
            </a:r>
            <a:endParaRPr lang="en-GB" sz="19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 dirty="0">
                <a:latin typeface="Times New Roman"/>
                <a:cs typeface="Times New Roman"/>
              </a:rPr>
              <a:t>while and for Loops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900" dirty="0">
                <a:latin typeface="Times New Roman"/>
                <a:cs typeface="Times New Roman"/>
              </a:rPr>
              <a:t>while loop: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int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= 0;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while (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&lt; 5) {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  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printf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("%d ",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);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  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++;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}</a:t>
            </a:r>
            <a:endParaRPr lang="en-GB" sz="1900">
              <a:solidFill>
                <a:srgbClr val="00B0F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GB" sz="1900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GB" sz="1900" dirty="0">
                <a:latin typeface="Times New Roman"/>
                <a:cs typeface="Times New Roman"/>
              </a:rPr>
              <a:t>for loop: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for (int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= 0;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&lt; 5;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++) {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  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printf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("%d ",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);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}</a:t>
            </a:r>
            <a:endParaRPr lang="en-GB" sz="1900" i="1" dirty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GB" sz="3500" dirty="0">
                <a:latin typeface="Times New Roman"/>
                <a:cs typeface="Times New Roman"/>
              </a:rPr>
              <a:t>do-while Loop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900" dirty="0">
                <a:latin typeface="Times New Roman"/>
                <a:cs typeface="Times New Roman"/>
              </a:rPr>
              <a:t>do-while loop runs the code at least once.</a:t>
            </a:r>
          </a:p>
          <a:p>
            <a:endParaRPr lang="en-GB" sz="1900" dirty="0">
              <a:latin typeface="Times New Roman"/>
              <a:cs typeface="Times New Roman"/>
            </a:endParaRPr>
          </a:p>
          <a:p>
            <a:r>
              <a:rPr lang="en-GB" sz="1900" dirty="0">
                <a:latin typeface="Times New Roman"/>
                <a:cs typeface="Times New Roman"/>
              </a:rPr>
              <a:t>Example:</a:t>
            </a:r>
          </a:p>
          <a:p>
            <a:pPr marL="0" indent="0"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int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= 0;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do {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  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printf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("%d ",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);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   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++;</a:t>
            </a:r>
            <a:endParaRPr lang="en-GB" sz="1900" i="1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} while (</a:t>
            </a:r>
            <a:r>
              <a:rPr lang="en-GB" sz="1900" i="1" dirty="0" err="1">
                <a:solidFill>
                  <a:srgbClr val="00B0F0"/>
                </a:solidFill>
                <a:latin typeface="Times New Roman"/>
                <a:cs typeface="Times New Roman"/>
              </a:rPr>
              <a:t>i</a:t>
            </a:r>
            <a:r>
              <a:rPr lang="en-GB" sz="1900" i="1" dirty="0">
                <a:solidFill>
                  <a:srgbClr val="00B0F0"/>
                </a:solidFill>
                <a:latin typeface="Times New Roman"/>
                <a:cs typeface="Times New Roman"/>
              </a:rPr>
              <a:t> &lt; 5);</a:t>
            </a:r>
            <a:endParaRPr lang="en-GB" sz="1900" i="1" dirty="0">
              <a:solidFill>
                <a:srgbClr val="00B0F0"/>
              </a:solidFill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Day_02: Conditional Statements and Loops in C</vt:lpstr>
      <vt:lpstr>Topics Covered So Far</vt:lpstr>
      <vt:lpstr>TODAY'S Topics:</vt:lpstr>
      <vt:lpstr>Conditional Statements</vt:lpstr>
      <vt:lpstr>if-else and nested if</vt:lpstr>
      <vt:lpstr>Switch-Case Statement</vt:lpstr>
      <vt:lpstr>Introduction to Loops</vt:lpstr>
      <vt:lpstr>while and for Loops</vt:lpstr>
      <vt:lpstr>do-while Loop</vt:lpstr>
      <vt:lpstr>Practice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Goal of the Day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209</cp:revision>
  <dcterms:created xsi:type="dcterms:W3CDTF">2013-01-27T09:14:16Z</dcterms:created>
  <dcterms:modified xsi:type="dcterms:W3CDTF">2025-03-25T00:44:44Z</dcterms:modified>
  <cp:category/>
</cp:coreProperties>
</file>