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1" r:id="rId3"/>
    <p:sldId id="270" r:id="rId4"/>
    <p:sldId id="265" r:id="rId5"/>
    <p:sldId id="266" r:id="rId6"/>
    <p:sldId id="267" r:id="rId7"/>
    <p:sldId id="268" r:id="rId8"/>
    <p:sldId id="269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927DC-B9D8-60B5-9609-EF955D628699}" v="302" dt="2025-03-19T17:28:00.632"/>
    <p1510:client id="{F88316D7-7058-46CE-9CED-15C90961B659}" v="117" dt="2025-03-20T01:25:24.1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4"/>
            <a:ext cx="6858000" cy="220939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346774"/>
            <a:ext cx="6858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 cap="all" spc="400" baseline="0"/>
            </a:lvl1pPr>
            <a:lvl2pPr marL="609585" indent="0" algn="ctr">
              <a:buNone/>
              <a:defRPr sz="2133"/>
            </a:lvl2pPr>
            <a:lvl3pPr marL="1219170" indent="0" algn="ctr">
              <a:buNone/>
              <a:defRPr sz="2133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E39B8-A7CB-4B82-AC0C-44B99F54676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736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42F6F-0846-489A-A4BC-61B476BE2887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79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592282"/>
            <a:ext cx="1971675" cy="558468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592282"/>
            <a:ext cx="5800725" cy="558468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9DF21-A340-467A-94AB-9502647BB77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2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E3940-CA92-4FEE-A698-62CF7BC5AC36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4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677" y="1514689"/>
            <a:ext cx="6438123" cy="3138875"/>
          </a:xfrm>
        </p:spPr>
        <p:txBody>
          <a:bodyPr anchor="b">
            <a:normAutofit/>
          </a:bodyPr>
          <a:lstStyle>
            <a:lvl1pPr>
              <a:defRPr sz="48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5677" y="4963886"/>
            <a:ext cx="6438124" cy="1125765"/>
          </a:xfrm>
        </p:spPr>
        <p:txBody>
          <a:bodyPr>
            <a:normAutofit/>
          </a:bodyPr>
          <a:lstStyle>
            <a:lvl1pPr marL="0" indent="0">
              <a:buNone/>
              <a:defRPr sz="2133" cap="all" spc="400" baseline="0">
                <a:solidFill>
                  <a:schemeClr val="tx2"/>
                </a:solidFill>
              </a:defRPr>
            </a:lvl1pPr>
            <a:lvl2pPr marL="60958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CD641-6C35-45D1-9313-2719E9EA8AD8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99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8368" y="2159176"/>
            <a:ext cx="3733090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46293" y="2159176"/>
            <a:ext cx="3739339" cy="40177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01268-3A74-4110-8F08-063DFB8BB88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77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12" y="602671"/>
            <a:ext cx="7821977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012" y="1696325"/>
            <a:ext cx="3722654" cy="647700"/>
          </a:xfrm>
        </p:spPr>
        <p:txBody>
          <a:bodyPr anchor="b">
            <a:noAutofit/>
          </a:bodyPr>
          <a:lstStyle>
            <a:lvl1pPr marL="0" indent="0">
              <a:buNone/>
              <a:defRPr sz="1867" b="1" cap="all" spc="400" baseline="0"/>
            </a:lvl1pPr>
            <a:lvl2pPr marL="609585" indent="0">
              <a:buNone/>
              <a:defRPr sz="1867" b="1"/>
            </a:lvl2pPr>
            <a:lvl3pPr marL="1219170" indent="0">
              <a:buNone/>
              <a:defRPr sz="1867" b="1"/>
            </a:lvl3pPr>
            <a:lvl4pPr marL="1828754" indent="0">
              <a:buNone/>
              <a:defRPr sz="1867" b="1"/>
            </a:lvl4pPr>
            <a:lvl5pPr marL="2438339" indent="0">
              <a:buNone/>
              <a:defRPr sz="1867" b="1"/>
            </a:lvl5pPr>
            <a:lvl6pPr marL="3047924" indent="0">
              <a:buNone/>
              <a:defRPr sz="1867" b="1"/>
            </a:lvl6pPr>
            <a:lvl7pPr marL="3657509" indent="0">
              <a:buNone/>
              <a:defRPr sz="1867" b="1"/>
            </a:lvl7pPr>
            <a:lvl8pPr marL="4267093" indent="0">
              <a:buNone/>
              <a:defRPr sz="1867" b="1"/>
            </a:lvl8pPr>
            <a:lvl9pPr marL="4876678" indent="0">
              <a:buNone/>
              <a:defRPr sz="18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012" y="2344025"/>
            <a:ext cx="3722654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42002" y="1696325"/>
            <a:ext cx="3740987" cy="647700"/>
          </a:xfrm>
        </p:spPr>
        <p:txBody>
          <a:bodyPr anchor="b">
            <a:noAutofit/>
          </a:bodyPr>
          <a:lstStyle>
            <a:lvl1pPr marL="0" indent="0">
              <a:buNone/>
              <a:defRPr sz="1867" b="1" cap="all" spc="400" baseline="0"/>
            </a:lvl1pPr>
            <a:lvl2pPr marL="609585" indent="0">
              <a:buNone/>
              <a:defRPr sz="1867" b="1"/>
            </a:lvl2pPr>
            <a:lvl3pPr marL="1219170" indent="0">
              <a:buNone/>
              <a:defRPr sz="1867" b="1"/>
            </a:lvl3pPr>
            <a:lvl4pPr marL="1828754" indent="0">
              <a:buNone/>
              <a:defRPr sz="1867" b="1"/>
            </a:lvl4pPr>
            <a:lvl5pPr marL="2438339" indent="0">
              <a:buNone/>
              <a:defRPr sz="1867" b="1"/>
            </a:lvl5pPr>
            <a:lvl6pPr marL="3047924" indent="0">
              <a:buNone/>
              <a:defRPr sz="1867" b="1"/>
            </a:lvl6pPr>
            <a:lvl7pPr marL="3657509" indent="0">
              <a:buNone/>
              <a:defRPr sz="1867" b="1"/>
            </a:lvl7pPr>
            <a:lvl8pPr marL="4267093" indent="0">
              <a:buNone/>
              <a:defRPr sz="1867" b="1"/>
            </a:lvl8pPr>
            <a:lvl9pPr marL="4876678" indent="0">
              <a:buNone/>
              <a:defRPr sz="186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42002" y="2344025"/>
            <a:ext cx="3740987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1C1AF-C1FB-48A7-98B4-E595E63F6614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862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44C44-5F8C-4BEA-BBCE-8694F126DC43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56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9E56F9-C8F2-4EF7-8042-704C94FF279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65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07868"/>
            <a:ext cx="2730535" cy="2062594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4674" y="807868"/>
            <a:ext cx="4441867" cy="505318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000652"/>
            <a:ext cx="2730535" cy="2868336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2DF-953D-44BD-83F8-5D8DA76EA12A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118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820882"/>
            <a:ext cx="2729484" cy="2062595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935557" y="919595"/>
            <a:ext cx="4580984" cy="501361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3000652"/>
            <a:ext cx="2732917" cy="2868336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326D-65F4-4B2F-9A62-9E4BD9402C47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DE196-8A13-4FF7-A07E-102851959EAB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86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1"/>
            <a:ext cx="9144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331" y="588245"/>
            <a:ext cx="7837338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368" y="2157985"/>
            <a:ext cx="7831836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8368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cap="all" spc="400" baseline="0">
                <a:solidFill>
                  <a:schemeClr val="tx2"/>
                </a:solidFill>
              </a:defRPr>
            </a:lvl1pPr>
          </a:lstStyle>
          <a:p>
            <a:fld id="{F9B0CB28-85DB-480B-8C99-FD493ACC7120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49240" y="6356351"/>
            <a:ext cx="32232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cap="all" spc="4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2500" y="6356351"/>
            <a:ext cx="390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67">
                <a:solidFill>
                  <a:schemeClr val="tx2"/>
                </a:solidFill>
                <a:latin typeface="+mj-lt"/>
              </a:defRPr>
            </a:lvl1pPr>
          </a:lstStyle>
          <a:p>
            <a:fld id="{5E4DE196-8A13-4FF7-A07E-102851959EAB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29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3816" userDrawn="1">
          <p15:clr>
            <a:srgbClr val="F26B43"/>
          </p15:clr>
        </p15:guide>
        <p15:guide id="6" orient="horz" pos="1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4B309D-6B77-9662-CECB-067BCEA10955}"/>
              </a:ext>
            </a:extLst>
          </p:cNvPr>
          <p:cNvSpPr>
            <a:spLocks noGrp="1"/>
          </p:cNvSpPr>
          <p:nvPr/>
        </p:nvSpPr>
        <p:spPr>
          <a:xfrm>
            <a:off x="460528" y="1254980"/>
            <a:ext cx="8229600" cy="4278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000" dirty="0">
                <a:ea typeface="+mn-lt"/>
                <a:cs typeface="+mn-lt"/>
              </a:rPr>
              <a:t>H</a:t>
            </a:r>
            <a:r>
              <a:rPr lang="en-GB" sz="2400" dirty="0">
                <a:ea typeface="+mn-lt"/>
                <a:cs typeface="+mn-lt"/>
              </a:rPr>
              <a:t>ave you ever wondered how your </a:t>
            </a:r>
            <a:r>
              <a:rPr lang="en-GB" sz="2400" err="1">
                <a:ea typeface="+mn-lt"/>
                <a:cs typeface="+mn-lt"/>
              </a:rPr>
              <a:t>favorite</a:t>
            </a:r>
            <a:r>
              <a:rPr lang="en-GB" sz="2400" dirty="0">
                <a:ea typeface="+mn-lt"/>
                <a:cs typeface="+mn-lt"/>
              </a:rPr>
              <a:t> apps like </a:t>
            </a:r>
            <a:r>
              <a:rPr lang="en-GB" sz="2400" b="1" dirty="0">
                <a:ea typeface="+mn-lt"/>
                <a:cs typeface="+mn-lt"/>
              </a:rPr>
              <a:t>Instagram, YouTube</a:t>
            </a:r>
            <a:r>
              <a:rPr lang="en-GB" sz="2400" dirty="0">
                <a:ea typeface="+mn-lt"/>
                <a:cs typeface="+mn-lt"/>
              </a:rPr>
              <a:t>, or even your </a:t>
            </a:r>
            <a:r>
              <a:rPr lang="en-GB" sz="2400" b="1" dirty="0">
                <a:ea typeface="+mn-lt"/>
                <a:cs typeface="+mn-lt"/>
              </a:rPr>
              <a:t>calculator</a:t>
            </a:r>
            <a:r>
              <a:rPr lang="en-GB" sz="2400" dirty="0">
                <a:ea typeface="+mn-lt"/>
                <a:cs typeface="+mn-lt"/>
              </a:rPr>
              <a:t> work behind the scenes? Today, you're going to take the first step towards understanding how software is actually made.</a:t>
            </a:r>
            <a:endParaRPr lang="en-US"/>
          </a:p>
          <a:p>
            <a:pPr marL="0" indent="0">
              <a:buNone/>
            </a:pPr>
            <a:r>
              <a:rPr lang="en-GB" sz="2400" dirty="0">
                <a:ea typeface="+mn-lt"/>
                <a:cs typeface="+mn-lt"/>
              </a:rPr>
              <a:t>Think about this — your </a:t>
            </a:r>
            <a:r>
              <a:rPr lang="en-GB" sz="2400" b="1" dirty="0">
                <a:ea typeface="+mn-lt"/>
                <a:cs typeface="+mn-lt"/>
              </a:rPr>
              <a:t>mobile phone, smartwatch, ATM,</a:t>
            </a:r>
            <a:r>
              <a:rPr lang="en-GB" sz="2400" dirty="0">
                <a:ea typeface="+mn-lt"/>
                <a:cs typeface="+mn-lt"/>
              </a:rPr>
              <a:t> even the </a:t>
            </a:r>
            <a:r>
              <a:rPr lang="en-GB" sz="2400" b="1" dirty="0">
                <a:ea typeface="+mn-lt"/>
                <a:cs typeface="+mn-lt"/>
              </a:rPr>
              <a:t>microwave </a:t>
            </a:r>
            <a:r>
              <a:rPr lang="en-GB" sz="2400" dirty="0">
                <a:ea typeface="+mn-lt"/>
                <a:cs typeface="+mn-lt"/>
              </a:rPr>
              <a:t>at home… all of them are controlled by code. But what is this 'code'? Today, we’ll begin learning the language that helps control machines —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3A55CF-D2CC-6665-C3F7-BC834DBEC8F1}"/>
              </a:ext>
            </a:extLst>
          </p:cNvPr>
          <p:cNvSpPr>
            <a:spLocks noGrp="1"/>
          </p:cNvSpPr>
          <p:nvPr/>
        </p:nvSpPr>
        <p:spPr>
          <a:xfrm>
            <a:off x="6096" y="3264"/>
            <a:ext cx="9137753" cy="874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800" dirty="0">
              <a:ea typeface="Calibri"/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4474029" y="4686074"/>
            <a:ext cx="2362654" cy="6985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GB" sz="2000" dirty="0"/>
              <a:t>C Programming.</a:t>
            </a:r>
            <a:endParaRPr lang="en-GB" sz="2000" dirty="0"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C0611-CD3D-24C2-8954-83DD3BA78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2CEB-E077-0838-46ED-3B3F4F42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271" y="1621153"/>
            <a:ext cx="6585053" cy="279826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/>
            <a:r>
              <a:rPr lang="en-GB" sz="5400" dirty="0">
                <a:solidFill>
                  <a:schemeClr val="bg1">
                    <a:lumMod val="49000"/>
                  </a:schemeClr>
                </a:solidFill>
              </a:rPr>
              <a:t>Day 0: </a:t>
            </a:r>
            <a:r>
              <a:rPr lang="en-GB" sz="5400" dirty="0"/>
              <a:t>C Programming - Introduction &amp; Setup</a:t>
            </a:r>
            <a:endParaRPr lang="en-GB" sz="5400">
              <a:ea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FB346-CEBD-0BDC-D528-07299DCD67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400" dirty="0">
                <a:solidFill>
                  <a:schemeClr val="bg1">
                    <a:lumMod val="65000"/>
                  </a:schemeClr>
                </a:solidFill>
              </a:rPr>
              <a:t>By </a:t>
            </a:r>
            <a:r>
              <a:rPr lang="en-GB" sz="2400" dirty="0" err="1">
                <a:solidFill>
                  <a:schemeClr val="bg1">
                    <a:lumMod val="65000"/>
                  </a:schemeClr>
                </a:solidFill>
              </a:rPr>
              <a:t>Himayoun</a:t>
            </a:r>
            <a:endParaRPr lang="en-GB" sz="2400" dirty="0" err="1">
              <a:solidFill>
                <a:schemeClr val="bg1">
                  <a:lumMod val="6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25151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33D48-1076-B94C-2887-E1CFCE138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E958-AC33-5267-C760-179F1B3B1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" y="3264"/>
            <a:ext cx="9137753" cy="8742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1800" dirty="0"/>
              <a:t>Day 0: C Programming - Introduction &amp; Setup</a:t>
            </a:r>
            <a:endParaRPr lang="en-GB" sz="1800">
              <a:ea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343F6-06C9-6112-F295-760B3805D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400" dirty="0">
                <a:solidFill>
                  <a:schemeClr val="bg2"/>
                </a:solidFill>
              </a:rPr>
              <a:t>By Larry</a:t>
            </a:r>
            <a:endParaRPr lang="en-GB" sz="2400">
              <a:solidFill>
                <a:schemeClr val="bg2"/>
              </a:solidFill>
              <a:ea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6C7B180-61D0-2A96-BE9B-A562A319D090}"/>
              </a:ext>
            </a:extLst>
          </p:cNvPr>
          <p:cNvSpPr>
            <a:spLocks noGrp="1"/>
          </p:cNvSpPr>
          <p:nvPr/>
        </p:nvSpPr>
        <p:spPr>
          <a:xfrm>
            <a:off x="653331" y="3931"/>
            <a:ext cx="7837338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t>1. What is Programming?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10DBD8-AB7B-C70D-FCA9-F39BD6C5A30C}"/>
              </a:ext>
            </a:extLst>
          </p:cNvPr>
          <p:cNvSpPr>
            <a:spLocks noGrp="1"/>
          </p:cNvSpPr>
          <p:nvPr/>
        </p:nvSpPr>
        <p:spPr>
          <a:xfrm>
            <a:off x="457200" y="1272164"/>
            <a:ext cx="8229600" cy="4278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r>
              <a:rPr sz="2400" dirty="0"/>
              <a:t>Definition: A way to instruct the computer to perform specific tasks.</a:t>
            </a:r>
            <a:endParaRPr sz="2400">
              <a:ea typeface="Calibri"/>
              <a:cs typeface="Calibri"/>
            </a:endParaRPr>
          </a:p>
          <a:p>
            <a:r>
              <a:rPr sz="2400" dirty="0"/>
              <a:t>Sub-topics:</a:t>
            </a:r>
            <a:endParaRPr sz="2400">
              <a:ea typeface="Calibri"/>
              <a:cs typeface="Calibri"/>
            </a:endParaRPr>
          </a:p>
          <a:p>
            <a:r>
              <a:rPr sz="2400" dirty="0"/>
              <a:t>- Computers understand only binary (0s and 1s).</a:t>
            </a:r>
            <a:endParaRPr sz="2400">
              <a:ea typeface="Calibri"/>
              <a:cs typeface="Calibri"/>
            </a:endParaRPr>
          </a:p>
          <a:p>
            <a:r>
              <a:rPr sz="2400" dirty="0"/>
              <a:t>- Programming languages help humans give instructions in a readable form.</a:t>
            </a:r>
            <a:endParaRPr sz="2400">
              <a:ea typeface="Calibri"/>
              <a:cs typeface="Calibri"/>
            </a:endParaRPr>
          </a:p>
          <a:p>
            <a:r>
              <a:rPr sz="2400" dirty="0"/>
              <a:t>- Real-life analogy: Programming is like giving a recipe to a cook.</a:t>
            </a:r>
            <a:endParaRPr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916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64D3C-2C7E-001F-485C-D5EDA921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05E2-71F4-44BA-8646-07E1A1F87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" y="3264"/>
            <a:ext cx="9137753" cy="8742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1800" dirty="0"/>
              <a:t>Day 0: C Programming - Introduction &amp; Setup</a:t>
            </a:r>
            <a:endParaRPr lang="en-GB" sz="1800">
              <a:ea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21FED-8497-1C8A-A61D-3F46D30BAF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400" dirty="0">
                <a:solidFill>
                  <a:schemeClr val="bg2"/>
                </a:solidFill>
              </a:rPr>
              <a:t>By Larry</a:t>
            </a:r>
            <a:endParaRPr lang="en-GB" sz="2400">
              <a:solidFill>
                <a:schemeClr val="bg2"/>
              </a:solidFill>
              <a:ea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52CC2F-2922-EED6-87BA-B2F61E2D1E0E}"/>
              </a:ext>
            </a:extLst>
          </p:cNvPr>
          <p:cNvSpPr>
            <a:spLocks noGrp="1"/>
          </p:cNvSpPr>
          <p:nvPr/>
        </p:nvSpPr>
        <p:spPr>
          <a:xfrm>
            <a:off x="653331" y="3931"/>
            <a:ext cx="7837338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2. What is C and Where is it Used?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B89187E-A927-4E06-3C05-FDCA743099F1}"/>
              </a:ext>
            </a:extLst>
          </p:cNvPr>
          <p:cNvSpPr>
            <a:spLocks noGrp="1"/>
          </p:cNvSpPr>
          <p:nvPr/>
        </p:nvSpPr>
        <p:spPr>
          <a:xfrm>
            <a:off x="457200" y="1272164"/>
            <a:ext cx="8229600" cy="51831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r>
              <a:rPr lang="en-US" sz="2000" dirty="0"/>
              <a:t>Definition: C is a general-purpose, procedural programming language developed in the 1970s.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000" dirty="0"/>
              <a:t>Sub-topics:</a:t>
            </a:r>
            <a:endParaRPr lang="en-US" sz="200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000" dirty="0"/>
              <a:t>- Features: Fast, low-level memory access, structured language.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/>
              <a:t>- Where it's used: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/>
              <a:t>- Operating systems (UNIX/Linux)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/>
              <a:t>- Embedded systems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000" dirty="0"/>
              <a:t>- Microcontrollers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000" dirty="0"/>
              <a:t>- System-level programming</a:t>
            </a:r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6" name="Picture 5" descr="Mother Board">
            <a:extLst>
              <a:ext uri="{FF2B5EF4-FFF2-40B4-BE49-F238E27FC236}">
                <a16:creationId xmlns:a16="http://schemas.microsoft.com/office/drawing/2014/main" id="{026111EB-EC92-5368-499C-983190AA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3858183"/>
            <a:ext cx="1914525" cy="13038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 descr="Circuit board">
            <a:extLst>
              <a:ext uri="{FF2B5EF4-FFF2-40B4-BE49-F238E27FC236}">
                <a16:creationId xmlns:a16="http://schemas.microsoft.com/office/drawing/2014/main" id="{389A743F-7374-D2E7-AFC6-FD5EC7C46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5483609"/>
            <a:ext cx="1914525" cy="1281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2300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9B132-276D-CD70-B724-3F4AB06BF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B25D7-7B64-3976-1262-2D58205E61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" y="3264"/>
            <a:ext cx="9137753" cy="8742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1800" dirty="0"/>
              <a:t>Day 0: C Programming - Introduction &amp; Setup</a:t>
            </a:r>
            <a:endParaRPr lang="en-GB" sz="1800">
              <a:ea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B80AB5-387B-7665-1E49-3BB6CD249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400" dirty="0">
                <a:solidFill>
                  <a:schemeClr val="bg2"/>
                </a:solidFill>
              </a:rPr>
              <a:t>By Larry</a:t>
            </a:r>
            <a:endParaRPr lang="en-GB" sz="2400">
              <a:solidFill>
                <a:schemeClr val="bg2"/>
              </a:solidFill>
              <a:ea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E84BB7-26D0-44AB-8FC8-02013511F0E8}"/>
              </a:ext>
            </a:extLst>
          </p:cNvPr>
          <p:cNvSpPr>
            <a:spLocks noGrp="1"/>
          </p:cNvSpPr>
          <p:nvPr/>
        </p:nvSpPr>
        <p:spPr>
          <a:xfrm>
            <a:off x="653331" y="3931"/>
            <a:ext cx="7837338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3. Structure of a Basic C Program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52F21F-605E-F532-E771-D7470F0D6340}"/>
              </a:ext>
            </a:extLst>
          </p:cNvPr>
          <p:cNvSpPr/>
          <p:nvPr/>
        </p:nvSpPr>
        <p:spPr>
          <a:xfrm>
            <a:off x="494582" y="1800632"/>
            <a:ext cx="3423229" cy="20641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D3CBEF-A039-CF41-C520-E34AB51E46DD}"/>
              </a:ext>
            </a:extLst>
          </p:cNvPr>
          <p:cNvSpPr>
            <a:spLocks noGrp="1"/>
          </p:cNvSpPr>
          <p:nvPr/>
        </p:nvSpPr>
        <p:spPr>
          <a:xfrm>
            <a:off x="457200" y="1272164"/>
            <a:ext cx="8229600" cy="51831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#include&lt;stdio.h&gt;</a:t>
            </a:r>
            <a:endParaRPr lang="en-US" sz="18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int main() {</a:t>
            </a:r>
            <a:endParaRPr lang="en-US" sz="1800">
              <a:solidFill>
                <a:srgbClr val="000000"/>
              </a:solidFill>
              <a:ea typeface="Calibri"/>
              <a:cs typeface="Calibri"/>
            </a:endParaRPr>
          </a:p>
          <a:p>
            <a:pPr marL="228600" lvl="1" indent="0">
              <a:buNone/>
            </a:pPr>
            <a:r>
              <a:rPr lang="en-US" sz="1600" err="1">
                <a:solidFill>
                  <a:schemeClr val="tx1"/>
                </a:solidFill>
              </a:rPr>
              <a:t>printf</a:t>
            </a:r>
            <a:r>
              <a:rPr lang="en-US" sz="1600">
                <a:solidFill>
                  <a:schemeClr val="tx1"/>
                </a:solidFill>
              </a:rPr>
              <a:t>("Hello, World!\n");</a:t>
            </a:r>
          </a:p>
          <a:p>
            <a:pPr marL="228600" lvl="1" indent="0">
              <a:buNone/>
            </a:pPr>
            <a:r>
              <a:rPr lang="en-US" sz="1600">
                <a:solidFill>
                  <a:schemeClr val="tx1"/>
                </a:solidFill>
              </a:rPr>
              <a:t>return 0;</a:t>
            </a:r>
            <a:endParaRPr lang="en-US" sz="160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800">
                <a:solidFill>
                  <a:schemeClr val="tx1"/>
                </a:solidFill>
              </a:rPr>
              <a:t>}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 dirty="0"/>
              <a:t>Sub-topics:</a:t>
            </a:r>
            <a:endParaRPr lang="en-US" sz="18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GB" sz="1800" dirty="0"/>
              <a:t>  </a:t>
            </a:r>
            <a:r>
              <a:rPr lang="en-US" sz="1800" dirty="0"/>
              <a:t>#include&lt;stdio.h&gt;: for input-output functions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GB" sz="1800" dirty="0"/>
              <a:t>  </a:t>
            </a:r>
            <a:r>
              <a:rPr lang="en-US" sz="1800" dirty="0"/>
              <a:t>int main(): Entry point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GB" sz="1800" dirty="0"/>
              <a:t>  </a:t>
            </a:r>
            <a:r>
              <a:rPr lang="en-US" sz="1800" dirty="0" err="1"/>
              <a:t>printf</a:t>
            </a:r>
            <a:r>
              <a:rPr lang="en-US" sz="1800" dirty="0"/>
              <a:t>(): Print statement</a:t>
            </a:r>
            <a:endParaRPr lang="en-US" sz="18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GB" sz="1800" dirty="0"/>
              <a:t>  </a:t>
            </a:r>
            <a:r>
              <a:rPr lang="en-US" sz="1800" dirty="0"/>
              <a:t>return 0;</a:t>
            </a:r>
            <a:endParaRPr lang="en-US" sz="18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CF8E8-CED0-6F1E-18D3-525DE83B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D64F3-43B6-844A-3448-DD0C793063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" y="3264"/>
            <a:ext cx="9137753" cy="8742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1800" dirty="0"/>
              <a:t>Day 0: C Programming - Introduction &amp; Setup</a:t>
            </a:r>
            <a:endParaRPr lang="en-GB" sz="1800">
              <a:ea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3E05F-F1AD-941F-6DD8-CEE3D6BA1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400" dirty="0">
                <a:solidFill>
                  <a:schemeClr val="bg2"/>
                </a:solidFill>
              </a:rPr>
              <a:t>By Larry</a:t>
            </a:r>
            <a:endParaRPr lang="en-GB" sz="2400">
              <a:solidFill>
                <a:schemeClr val="bg2"/>
              </a:solidFill>
              <a:ea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B9709B-4186-D130-5700-968D709C2675}"/>
              </a:ext>
            </a:extLst>
          </p:cNvPr>
          <p:cNvSpPr>
            <a:spLocks noGrp="1"/>
          </p:cNvSpPr>
          <p:nvPr/>
        </p:nvSpPr>
        <p:spPr>
          <a:xfrm>
            <a:off x="653331" y="3931"/>
            <a:ext cx="7837338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4. IDE Setup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057BDFF-2E6C-0DC0-08A5-174A53F29204}"/>
              </a:ext>
            </a:extLst>
          </p:cNvPr>
          <p:cNvSpPr>
            <a:spLocks noGrp="1"/>
          </p:cNvSpPr>
          <p:nvPr/>
        </p:nvSpPr>
        <p:spPr>
          <a:xfrm>
            <a:off x="457200" y="1272164"/>
            <a:ext cx="8229600" cy="51831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r>
              <a:rPr lang="en-US" sz="1800" dirty="0">
                <a:solidFill>
                  <a:srgbClr val="35403A"/>
                </a:solidFill>
              </a:rPr>
              <a:t>You can teach Turbo C, Code::Blocks, or VS Code + GCC.</a:t>
            </a:r>
          </a:p>
          <a:p>
            <a:r>
              <a:rPr lang="en-US" sz="1800" dirty="0">
                <a:solidFill>
                  <a:srgbClr val="35403A"/>
                </a:solidFill>
              </a:rPr>
              <a:t>Turbo C:</a:t>
            </a:r>
            <a:endParaRPr lang="en-US" sz="1800">
              <a:solidFill>
                <a:srgbClr val="000000"/>
              </a:solidFill>
              <a:ea typeface="Calibri"/>
              <a:cs typeface="Calibri"/>
            </a:endParaRPr>
          </a:p>
          <a:p>
            <a:pPr marL="228600"/>
            <a:r>
              <a:rPr lang="en-US" sz="1800" dirty="0">
                <a:solidFill>
                  <a:srgbClr val="35403A"/>
                </a:solidFill>
              </a:rPr>
              <a:t>- Traditional choice, simple for beginners</a:t>
            </a:r>
            <a:endParaRPr lang="en-US" sz="1800">
              <a:solidFill>
                <a:schemeClr val="tx1"/>
              </a:solidFill>
            </a:endParaRPr>
          </a:p>
          <a:p>
            <a:pPr marL="228600"/>
            <a:r>
              <a:rPr lang="en-US" sz="1800" dirty="0">
                <a:solidFill>
                  <a:srgbClr val="35403A"/>
                </a:solidFill>
              </a:rPr>
              <a:t>Code::Blocks: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 dirty="0">
                <a:solidFill>
                  <a:srgbClr val="35403A"/>
                </a:solidFill>
              </a:rPr>
              <a:t>- Clean UI, built-in </a:t>
            </a:r>
            <a:r>
              <a:rPr lang="en-US" sz="1800" dirty="0"/>
              <a:t>compiler</a:t>
            </a:r>
            <a:endParaRPr lang="en-US" sz="1800">
              <a:solidFill>
                <a:srgbClr val="000000"/>
              </a:solidFill>
            </a:endParaRPr>
          </a:p>
          <a:p>
            <a:r>
              <a:rPr lang="en-US" sz="1800" dirty="0"/>
              <a:t>VS Code + GCC:</a:t>
            </a:r>
            <a:endParaRPr lang="en-US" sz="18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1800" dirty="0"/>
              <a:t>- Modern and flexible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/>
              <a:t>- Install VS Code, GCC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/>
              <a:t>- Setup environment variables</a:t>
            </a:r>
            <a:endParaRPr lang="en-US" sz="1800" dirty="0">
              <a:solidFill>
                <a:srgbClr val="000000"/>
              </a:solidFill>
            </a:endParaRPr>
          </a:p>
          <a:p>
            <a:r>
              <a:rPr lang="en-US" sz="1800" dirty="0"/>
              <a:t>- Install C/C++ extensions</a:t>
            </a:r>
            <a:endParaRPr lang="en-US" sz="18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321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E16D7-0C63-89A7-E640-0E1CBB42F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F5EE-2368-1C48-619B-DD5A51939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" y="3264"/>
            <a:ext cx="9137753" cy="8742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1800" dirty="0"/>
              <a:t>Day 0: C Programming - Introduction &amp; Setup</a:t>
            </a:r>
            <a:endParaRPr lang="en-GB" sz="1800">
              <a:ea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94B4FE-34DC-FF73-7A31-5E54CFA82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400" dirty="0">
                <a:solidFill>
                  <a:schemeClr val="bg2"/>
                </a:solidFill>
              </a:rPr>
              <a:t>By Larry</a:t>
            </a:r>
            <a:endParaRPr lang="en-GB" sz="2400">
              <a:solidFill>
                <a:schemeClr val="bg2"/>
              </a:solidFill>
              <a:ea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F7060E-F27B-483E-41F2-9BB7896F1C20}"/>
              </a:ext>
            </a:extLst>
          </p:cNvPr>
          <p:cNvSpPr>
            <a:spLocks noGrp="1"/>
          </p:cNvSpPr>
          <p:nvPr/>
        </p:nvSpPr>
        <p:spPr>
          <a:xfrm>
            <a:off x="653331" y="3931"/>
            <a:ext cx="7837338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5. Write and Run First Program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7E692-8D88-5A23-4D2C-41CFE0C22357}"/>
              </a:ext>
            </a:extLst>
          </p:cNvPr>
          <p:cNvSpPr/>
          <p:nvPr/>
        </p:nvSpPr>
        <p:spPr>
          <a:xfrm>
            <a:off x="456482" y="1800632"/>
            <a:ext cx="3613729" cy="25023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rgbClr val="FFFFFF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5204201-2022-3482-864C-7F719042CFF9}"/>
              </a:ext>
            </a:extLst>
          </p:cNvPr>
          <p:cNvSpPr>
            <a:spLocks noGrp="1"/>
          </p:cNvSpPr>
          <p:nvPr/>
        </p:nvSpPr>
        <p:spPr>
          <a:xfrm>
            <a:off x="457200" y="1272164"/>
            <a:ext cx="8229600" cy="51831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5403A"/>
                </a:solidFill>
              </a:rPr>
              <a:t>#include&lt;stdio.h&gt;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5403A"/>
                </a:solidFill>
              </a:rPr>
              <a:t>int main() {</a:t>
            </a:r>
            <a:endParaRPr lang="en-US" sz="2000">
              <a:solidFill>
                <a:srgbClr val="35403A"/>
              </a:solidFill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35403A"/>
                </a:solidFill>
              </a:rPr>
              <a:t> </a:t>
            </a:r>
            <a:r>
              <a:rPr lang="en-US" sz="2000" dirty="0" err="1">
                <a:solidFill>
                  <a:srgbClr val="35403A"/>
                </a:solidFill>
              </a:rPr>
              <a:t>printf</a:t>
            </a:r>
            <a:r>
              <a:rPr lang="en-US" sz="2000" dirty="0">
                <a:solidFill>
                  <a:srgbClr val="35403A"/>
                </a:solidFill>
              </a:rPr>
              <a:t>("Hello</a:t>
            </a:r>
            <a:r>
              <a:rPr lang="en-US" sz="2000" dirty="0"/>
              <a:t> Larry Batch</a:t>
            </a:r>
            <a:r>
              <a:rPr lang="en-US" sz="2000" dirty="0">
                <a:solidFill>
                  <a:srgbClr val="35403A"/>
                </a:solidFill>
              </a:rPr>
              <a:t>!\n");</a:t>
            </a:r>
          </a:p>
          <a:p>
            <a:pPr marL="0" indent="0">
              <a:buNone/>
            </a:pPr>
            <a:r>
              <a:rPr lang="en-GB" sz="2000" dirty="0"/>
              <a:t> </a:t>
            </a:r>
            <a:r>
              <a:rPr lang="en-GB" sz="2000" dirty="0">
                <a:solidFill>
                  <a:srgbClr val="35403A"/>
                </a:solidFill>
              </a:rPr>
              <a:t>return</a:t>
            </a:r>
            <a:r>
              <a:rPr lang="en-US" sz="2000" dirty="0">
                <a:solidFill>
                  <a:srgbClr val="35403A"/>
                </a:solidFill>
              </a:rPr>
              <a:t> 0;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5403A"/>
                </a:solidFill>
              </a:rPr>
              <a:t>}</a:t>
            </a:r>
          </a:p>
          <a:p>
            <a:r>
              <a:rPr lang="en-US" sz="2000" dirty="0"/>
              <a:t>Demonstrate: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000" dirty="0"/>
              <a:t>- Save .c file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/>
              <a:t>- Compile and run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/>
              <a:t>- Show common syntax errors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endParaRPr lang="en-US" sz="2400" dirty="0">
              <a:solidFill>
                <a:srgbClr val="35403A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4297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6C164-6AE0-7812-D87E-7FA4E3BB8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4647-E76B-B980-7E14-37E91F05CE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" y="3264"/>
            <a:ext cx="9137753" cy="8742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sz="1800" dirty="0"/>
              <a:t>Day 0: C Programming - Introduction &amp; Setup</a:t>
            </a:r>
            <a:endParaRPr lang="en-GB" sz="1800">
              <a:ea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FE866-404A-DB46-3780-FFA5DDC44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GB" sz="2400" dirty="0">
                <a:solidFill>
                  <a:schemeClr val="bg2"/>
                </a:solidFill>
              </a:rPr>
              <a:t>By Larry</a:t>
            </a:r>
            <a:endParaRPr lang="en-GB" sz="2400">
              <a:solidFill>
                <a:schemeClr val="bg2"/>
              </a:solidFill>
              <a:ea typeface="Calibri"/>
              <a:cs typeface="Calibri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219C3CC-9699-352A-C9E3-3B781DEFCCE3}"/>
              </a:ext>
            </a:extLst>
          </p:cNvPr>
          <p:cNvSpPr>
            <a:spLocks noGrp="1"/>
          </p:cNvSpPr>
          <p:nvPr/>
        </p:nvSpPr>
        <p:spPr>
          <a:xfrm>
            <a:off x="653331" y="3931"/>
            <a:ext cx="7837338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Hands-on Practice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C6C10CA-987E-A199-4FBA-828ED102BFA3}"/>
              </a:ext>
            </a:extLst>
          </p:cNvPr>
          <p:cNvSpPr>
            <a:spLocks noGrp="1"/>
          </p:cNvSpPr>
          <p:nvPr/>
        </p:nvSpPr>
        <p:spPr>
          <a:xfrm>
            <a:off x="457200" y="1272164"/>
            <a:ext cx="8229600" cy="51831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>
              <a:ea typeface="Calibri"/>
              <a:cs typeface="Calibri"/>
            </a:endParaRPr>
          </a:p>
          <a:p>
            <a:r>
              <a:rPr lang="en-US" sz="2000" dirty="0"/>
              <a:t>- Print your name using </a:t>
            </a:r>
            <a:r>
              <a:rPr lang="en-US" sz="2000" dirty="0" err="1"/>
              <a:t>printf</a:t>
            </a:r>
            <a:r>
              <a:rPr lang="en-US" sz="2000" dirty="0"/>
              <a:t>()</a:t>
            </a:r>
            <a:endParaRPr lang="en-US" sz="2000">
              <a:solidFill>
                <a:srgbClr val="000000"/>
              </a:solidFill>
            </a:endParaRPr>
          </a:p>
          <a:p>
            <a:r>
              <a:rPr lang="en-US" sz="2000" dirty="0"/>
              <a:t>- Print Welcome message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/>
              <a:t>- Create a syntax error and explain how to fix it</a:t>
            </a: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636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331" y="-2305"/>
            <a:ext cx="7837338" cy="1265928"/>
          </a:xfrm>
        </p:spPr>
        <p:txBody>
          <a:bodyPr/>
          <a:lstStyle/>
          <a:p>
            <a:r>
              <a:t>Goals for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368" y="1262635"/>
            <a:ext cx="7831836" cy="390381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000" dirty="0"/>
          </a:p>
          <a:p>
            <a:r>
              <a:rPr sz="2000" dirty="0"/>
              <a:t>- Understand what programming and C are</a:t>
            </a:r>
          </a:p>
          <a:p>
            <a:r>
              <a:rPr sz="2000" dirty="0"/>
              <a:t>- Compile and run basic programs</a:t>
            </a:r>
          </a:p>
          <a:p>
            <a:r>
              <a:rPr sz="2000" dirty="0"/>
              <a:t>- Understand program structure</a:t>
            </a:r>
          </a:p>
          <a:p>
            <a:r>
              <a:rPr sz="2000" dirty="0"/>
              <a:t>- Get familiar with an IDE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ohoVogueVTI">
  <a:themeElements>
    <a:clrScheme name="BohoVogueVTI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BohoVogueVTI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BohoVogu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587E0025-A466-4551-A341-1A9F570FDF06}" vid="{F615CBBD-D1BB-4663-887F-92A47C7C6AB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BohoVogueVTI</vt:lpstr>
      <vt:lpstr>C Programming.</vt:lpstr>
      <vt:lpstr>Day 0: C Programming - Introduction &amp; Setup</vt:lpstr>
      <vt:lpstr>Day 0: C Programming - Introduction &amp; Setup</vt:lpstr>
      <vt:lpstr>Day 0: C Programming - Introduction &amp; Setup</vt:lpstr>
      <vt:lpstr>Day 0: C Programming - Introduction &amp; Setup</vt:lpstr>
      <vt:lpstr>Day 0: C Programming - Introduction &amp; Setup</vt:lpstr>
      <vt:lpstr>Day 0: C Programming - Introduction &amp; Setup</vt:lpstr>
      <vt:lpstr>Day 0: C Programming - Introduction &amp; Setup</vt:lpstr>
      <vt:lpstr>Goals for the Day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241</cp:revision>
  <dcterms:created xsi:type="dcterms:W3CDTF">2013-01-27T09:14:16Z</dcterms:created>
  <dcterms:modified xsi:type="dcterms:W3CDTF">2025-03-20T01:26:31Z</dcterms:modified>
  <cp:category/>
</cp:coreProperties>
</file>