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8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1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22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14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3026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6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22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00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9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6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3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0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7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2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2BF8C-A162-474D-BDE3-3B4D66660DC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5AF654-C605-40CA-B494-987F38A595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9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menia.eregulations.org/Contacts?l=e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9339-E063-B802-B065-79A529D81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929" y="-14990"/>
            <a:ext cx="8693583" cy="3057993"/>
          </a:xfrm>
        </p:spPr>
        <p:txBody>
          <a:bodyPr/>
          <a:lstStyle/>
          <a:p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tka Small" pitchFamily="2" charset="0"/>
                <a:ea typeface="Barlow Bold" pitchFamily="34" charset="-122"/>
                <a:cs typeface="Barlow Bold" pitchFamily="34" charset="-120"/>
              </a:rPr>
              <a:t>BANKING SYSTEM IMPLEMENTATION</a:t>
            </a:r>
            <a:b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tka Small" pitchFamily="2" charset="0"/>
              </a:rPr>
            </a:br>
            <a:endParaRPr lang="en-IN" sz="6600" b="1" dirty="0">
              <a:solidFill>
                <a:schemeClr val="tx1">
                  <a:lumMod val="95000"/>
                  <a:lumOff val="5000"/>
                </a:schemeClr>
              </a:solidFill>
              <a:latin typeface="Sitka Small" pitchFamily="2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E315D71-7A4E-EAC1-5006-831C99498B5C}"/>
              </a:ext>
            </a:extLst>
          </p:cNvPr>
          <p:cNvSpPr/>
          <p:nvPr/>
        </p:nvSpPr>
        <p:spPr>
          <a:xfrm>
            <a:off x="636116" y="2150832"/>
            <a:ext cx="8825658" cy="1015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Sitka Small Semibold" pitchFamily="2" charset="0"/>
                <a:ea typeface="Montserrat" pitchFamily="34" charset="-122"/>
                <a:cs typeface="Montserrat" pitchFamily="34" charset="-120"/>
              </a:rPr>
              <a:t>This presentation covers a scalable banking system design using inheritance.</a:t>
            </a:r>
            <a:endParaRPr lang="en-US" sz="2000" dirty="0">
              <a:solidFill>
                <a:srgbClr val="C00000"/>
              </a:solidFill>
              <a:latin typeface="Sitka Small Semibold" pitchFamily="2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C0832BC6-14B4-8022-090A-C90C5935718F}"/>
              </a:ext>
            </a:extLst>
          </p:cNvPr>
          <p:cNvSpPr/>
          <p:nvPr/>
        </p:nvSpPr>
        <p:spPr>
          <a:xfrm>
            <a:off x="636115" y="3087973"/>
            <a:ext cx="8825658" cy="842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Sitka Small Semibold" pitchFamily="2" charset="0"/>
                <a:ea typeface="Montserrat" pitchFamily="34" charset="-122"/>
                <a:cs typeface="Montserrat" pitchFamily="34" charset="-120"/>
              </a:rPr>
              <a:t>We focus on flexibility, reusability, and maintainability through object-oriented principles.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72A1D3DE-7C2F-9C5E-3323-EDF3DE8F3B57}"/>
              </a:ext>
            </a:extLst>
          </p:cNvPr>
          <p:cNvSpPr/>
          <p:nvPr/>
        </p:nvSpPr>
        <p:spPr>
          <a:xfrm>
            <a:off x="621125" y="4137517"/>
            <a:ext cx="4033824" cy="346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600" b="1" dirty="0"/>
              <a:t>By  Team </a:t>
            </a:r>
            <a:r>
              <a:rPr lang="en-US" sz="2400" b="1" dirty="0">
                <a:sym typeface="Wingdings" panose="05000000000000000000" pitchFamily="2" charset="2"/>
              </a:rPr>
              <a:t> </a:t>
            </a:r>
            <a:r>
              <a:rPr lang="en-US" sz="2800" b="1" dirty="0">
                <a:sym typeface="Wingdings" panose="05000000000000000000" pitchFamily="2" charset="2"/>
              </a:rPr>
              <a:t>Code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800" b="1" dirty="0">
                <a:sym typeface="Wingdings" panose="05000000000000000000" pitchFamily="2" charset="2"/>
              </a:rPr>
              <a:t>Cadets</a:t>
            </a:r>
            <a:endParaRPr lang="en-US" sz="2400" b="1" dirty="0">
              <a:sym typeface="Wingdings" panose="05000000000000000000" pitchFamily="2" charset="2"/>
            </a:endParaRPr>
          </a:p>
          <a:p>
            <a:pPr marL="0" indent="0" algn="l">
              <a:lnSpc>
                <a:spcPts val="2950"/>
              </a:lnSpc>
              <a:buNone/>
            </a:pPr>
            <a:endParaRPr lang="en-US" sz="2000" dirty="0"/>
          </a:p>
          <a:p>
            <a:pPr marL="0" indent="0" algn="l">
              <a:lnSpc>
                <a:spcPts val="2950"/>
              </a:lnSpc>
              <a:buNone/>
            </a:pPr>
            <a:r>
              <a:rPr lang="en-US" sz="2000" dirty="0"/>
              <a:t>     </a:t>
            </a:r>
            <a:r>
              <a:rPr lang="en-US" sz="2000" b="1" dirty="0">
                <a:latin typeface="Eras Demi ITC" panose="020B0805030504020804" pitchFamily="34" charset="0"/>
              </a:rPr>
              <a:t>Members </a:t>
            </a:r>
          </a:p>
          <a:p>
            <a:pPr marL="342900" indent="-342900" algn="l">
              <a:lnSpc>
                <a:spcPts val="295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Himanshu (24SCSE1410339)</a:t>
            </a:r>
          </a:p>
          <a:p>
            <a:pPr marL="342900" indent="-342900" algn="l">
              <a:lnSpc>
                <a:spcPts val="295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Pratham Singh Mehta (24SCSE1410349)</a:t>
            </a:r>
          </a:p>
          <a:p>
            <a:pPr marL="342900" indent="-342900" algn="l">
              <a:lnSpc>
                <a:spcPts val="295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Annu Gautam (24SCSE1410353)</a:t>
            </a:r>
          </a:p>
          <a:p>
            <a:pPr marL="342900" indent="-342900" algn="l">
              <a:lnSpc>
                <a:spcPts val="295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Vaibhav (24SCSE1410298)</a:t>
            </a:r>
          </a:p>
          <a:p>
            <a:pPr marL="0" indent="0" algn="l">
              <a:lnSpc>
                <a:spcPts val="2950"/>
              </a:lnSpc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792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21AD-741F-C40B-BA35-EC6234CF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95" y="1054901"/>
            <a:ext cx="10177610" cy="70696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Arial Black" panose="020B0A04020102020204" pitchFamily="34" charset="0"/>
                <a:ea typeface="Barlow Bold" pitchFamily="34" charset="-122"/>
                <a:cs typeface="Barlow Bold" pitchFamily="34" charset="-120"/>
              </a:rPr>
              <a:t>System Overview: Core Classes</a:t>
            </a:r>
            <a:br>
              <a:rPr lang="en-US" sz="4000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endParaRPr lang="en-IN" sz="4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0094D2E-25F0-A768-3FA9-8917B357619E}"/>
              </a:ext>
            </a:extLst>
          </p:cNvPr>
          <p:cNvSpPr/>
          <p:nvPr/>
        </p:nvSpPr>
        <p:spPr>
          <a:xfrm>
            <a:off x="6405803" y="2245243"/>
            <a:ext cx="3797325" cy="440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Account</a:t>
            </a:r>
            <a:endParaRPr lang="en-US" sz="28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7E1D3C1F-0A40-F287-E5AD-9E39A909A5BB}"/>
              </a:ext>
            </a:extLst>
          </p:cNvPr>
          <p:cNvSpPr/>
          <p:nvPr/>
        </p:nvSpPr>
        <p:spPr>
          <a:xfrm>
            <a:off x="6405802" y="2861270"/>
            <a:ext cx="3487706" cy="1928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Lucida Fax" panose="02060602050505020204" pitchFamily="18" charset="0"/>
              </a:rPr>
              <a:t>This is an abstract base class that defines the common properties and methods for all account types.</a:t>
            </a:r>
            <a:endParaRPr lang="en-US" sz="2000" dirty="0">
              <a:latin typeface="Lucida Fax" panose="02060602050505020204" pitchFamily="18" charset="0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A1293F50-9F2C-DE89-6D70-23E310B6AD58}"/>
              </a:ext>
            </a:extLst>
          </p:cNvPr>
          <p:cNvSpPr/>
          <p:nvPr/>
        </p:nvSpPr>
        <p:spPr>
          <a:xfrm>
            <a:off x="1124973" y="224524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IN" sz="2800" b="1" i="0" dirty="0">
                <a:solidFill>
                  <a:srgbClr val="111827"/>
                </a:solidFill>
                <a:effectLst/>
                <a:latin typeface="Barlow Bold" panose="00000800000000000000" pitchFamily="2" charset="0"/>
              </a:rPr>
              <a:t>Banking System Class</a:t>
            </a:r>
            <a:endParaRPr lang="en-US" sz="2800" dirty="0">
              <a:latin typeface="Barlow Bold" panose="00000800000000000000" pitchFamily="2" charset="0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0A82586A-08B2-BD08-E9F1-205E205CC955}"/>
              </a:ext>
            </a:extLst>
          </p:cNvPr>
          <p:cNvSpPr/>
          <p:nvPr/>
        </p:nvSpPr>
        <p:spPr>
          <a:xfrm>
            <a:off x="1124972" y="2861270"/>
            <a:ext cx="3911723" cy="1928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Lucida Fax" panose="02060602050505020204" pitchFamily="18" charset="0"/>
              </a:rPr>
              <a:t>Contains the “Main "method to demonstrate the functionality of the banking system, including depositing, withdrawing, and calculating interest.</a:t>
            </a:r>
            <a:endParaRPr lang="en-US" sz="20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6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254CF4-2FD8-B698-1A7E-F0CCBBF79AA7}"/>
              </a:ext>
            </a:extLst>
          </p:cNvPr>
          <p:cNvSpPr/>
          <p:nvPr/>
        </p:nvSpPr>
        <p:spPr>
          <a:xfrm>
            <a:off x="6705600" y="-29033"/>
            <a:ext cx="5486400" cy="175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A289D8-149B-EA67-4F25-FA8FFDC7641F}"/>
              </a:ext>
            </a:extLst>
          </p:cNvPr>
          <p:cNvSpPr/>
          <p:nvPr/>
        </p:nvSpPr>
        <p:spPr>
          <a:xfrm>
            <a:off x="6705600" y="1113206"/>
            <a:ext cx="5486400" cy="5715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11954-C32D-C99C-51FB-0EF658F3C046}"/>
              </a:ext>
            </a:extLst>
          </p:cNvPr>
          <p:cNvSpPr txBox="1"/>
          <p:nvPr/>
        </p:nvSpPr>
        <p:spPr>
          <a:xfrm>
            <a:off x="7374467" y="219223"/>
            <a:ext cx="414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Cooper Black" panose="0208090404030B020404" pitchFamily="18" charset="0"/>
              </a:rPr>
              <a:t>ACCOUNT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7DA650-17C6-BBBD-0CD9-4E5E01409DDE}"/>
              </a:ext>
            </a:extLst>
          </p:cNvPr>
          <p:cNvSpPr/>
          <p:nvPr/>
        </p:nvSpPr>
        <p:spPr>
          <a:xfrm>
            <a:off x="7764391" y="1590397"/>
            <a:ext cx="3302000" cy="1390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72CD75-ADF6-590D-CA0E-D2E4AC95D844}"/>
              </a:ext>
            </a:extLst>
          </p:cNvPr>
          <p:cNvSpPr/>
          <p:nvPr/>
        </p:nvSpPr>
        <p:spPr>
          <a:xfrm>
            <a:off x="7764391" y="4362440"/>
            <a:ext cx="3302000" cy="1390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4BF8D97-F406-80DE-CCE7-57D0CE6E8B80}"/>
              </a:ext>
            </a:extLst>
          </p:cNvPr>
          <p:cNvSpPr/>
          <p:nvPr/>
        </p:nvSpPr>
        <p:spPr>
          <a:xfrm>
            <a:off x="9241477" y="3206889"/>
            <a:ext cx="491067" cy="9223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D54EC-0315-7708-A70E-2A90D5781680}"/>
              </a:ext>
            </a:extLst>
          </p:cNvPr>
          <p:cNvSpPr txBox="1"/>
          <p:nvPr/>
        </p:nvSpPr>
        <p:spPr>
          <a:xfrm>
            <a:off x="8404300" y="1624364"/>
            <a:ext cx="287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Georgia" panose="02040502050405020303" pitchFamily="18" charset="0"/>
              </a:rPr>
              <a:t>Savings </a:t>
            </a:r>
          </a:p>
          <a:p>
            <a:r>
              <a:rPr lang="en-IN" sz="4000" dirty="0">
                <a:latin typeface="Georgia" panose="02040502050405020303" pitchFamily="18" charset="0"/>
              </a:rPr>
              <a:t>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731AD-9F58-18CA-EA32-30C8634B0B64}"/>
              </a:ext>
            </a:extLst>
          </p:cNvPr>
          <p:cNvSpPr txBox="1"/>
          <p:nvPr/>
        </p:nvSpPr>
        <p:spPr>
          <a:xfrm>
            <a:off x="8404300" y="4429876"/>
            <a:ext cx="2878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Georgia" panose="02040502050405020303" pitchFamily="18" charset="0"/>
              </a:rPr>
              <a:t>Current</a:t>
            </a:r>
          </a:p>
          <a:p>
            <a:r>
              <a:rPr lang="en-IN" sz="4000" dirty="0">
                <a:latin typeface="Georgia" panose="02040502050405020303" pitchFamily="18" charset="0"/>
              </a:rPr>
              <a:t>Account</a:t>
            </a: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86399265-4AD1-D606-1125-DE1B77EC27DE}"/>
              </a:ext>
            </a:extLst>
          </p:cNvPr>
          <p:cNvSpPr/>
          <p:nvPr/>
        </p:nvSpPr>
        <p:spPr>
          <a:xfrm>
            <a:off x="1354115" y="15903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Savings Account</a:t>
            </a:r>
            <a:endParaRPr lang="en-US" sz="28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9DC55CEE-16E6-9FAF-62F7-DD1F0A621276}"/>
              </a:ext>
            </a:extLst>
          </p:cNvPr>
          <p:cNvSpPr/>
          <p:nvPr/>
        </p:nvSpPr>
        <p:spPr>
          <a:xfrm>
            <a:off x="1354114" y="2076528"/>
            <a:ext cx="4132287" cy="17598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1900" dirty="0">
                <a:solidFill>
                  <a:srgbClr val="374151"/>
                </a:solidFill>
                <a:latin typeface="Lucida Fax" panose="02060602050505020204" pitchFamily="18" charset="0"/>
              </a:rPr>
              <a:t>Inherits from “Account” </a:t>
            </a:r>
            <a:r>
              <a:rPr lang="en-US" sz="1900" b="0" i="0" dirty="0">
                <a:solidFill>
                  <a:srgbClr val="374151"/>
                </a:solidFill>
                <a:effectLst/>
                <a:latin typeface="Lucida Fax" panose="02060602050505020204" pitchFamily="18" charset="0"/>
              </a:rPr>
              <a:t>and implements specific behavior for savings accounts, including a higher interest rate and a lower withdrawal limit.</a:t>
            </a:r>
          </a:p>
          <a:p>
            <a:pPr>
              <a:buNone/>
            </a:pPr>
            <a:br>
              <a:rPr lang="en-US" sz="1900" dirty="0">
                <a:latin typeface="Lucida Fax" panose="02060602050505020204" pitchFamily="18" charset="0"/>
              </a:rPr>
            </a:br>
            <a:endParaRPr lang="en-US" sz="1900" dirty="0">
              <a:latin typeface="Lucida Fax" panose="02060602050505020204" pitchFamily="18" charset="0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634CDD5A-35E4-44DA-A0D8-FE06D39B33D0}"/>
              </a:ext>
            </a:extLst>
          </p:cNvPr>
          <p:cNvSpPr/>
          <p:nvPr/>
        </p:nvSpPr>
        <p:spPr>
          <a:xfrm>
            <a:off x="1416843" y="425175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Current Account</a:t>
            </a:r>
            <a:endParaRPr lang="en-US" sz="2800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6B5660E5-DD6D-B153-9BCD-BA590CC7DBA3}"/>
              </a:ext>
            </a:extLst>
          </p:cNvPr>
          <p:cNvSpPr/>
          <p:nvPr/>
        </p:nvSpPr>
        <p:spPr>
          <a:xfrm>
            <a:off x="1416844" y="4737889"/>
            <a:ext cx="3656888" cy="1424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Lucida Fax" panose="02060602050505020204" pitchFamily="18" charset="0"/>
              </a:rPr>
              <a:t>Also inherits from “Account”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Lucida Fax" panose="02060602050505020204" pitchFamily="18" charset="0"/>
              </a:rPr>
              <a:t>but has a different interest rate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00" b="0" i="0" dirty="0">
                <a:solidFill>
                  <a:srgbClr val="374151"/>
                </a:solidFill>
                <a:effectLst/>
                <a:latin typeface="Lucida Fax" panose="02060602050505020204" pitchFamily="18" charset="0"/>
              </a:rPr>
              <a:t>and a higher withdrawal limit.</a:t>
            </a:r>
            <a:endParaRPr lang="en-US" sz="19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813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6643BEE-4130-7C92-13AF-714DDF2EB840}"/>
              </a:ext>
            </a:extLst>
          </p:cNvPr>
          <p:cNvSpPr txBox="1"/>
          <p:nvPr/>
        </p:nvSpPr>
        <p:spPr>
          <a:xfrm>
            <a:off x="918148" y="495271"/>
            <a:ext cx="9874770" cy="14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00" b="1" dirty="0">
                <a:solidFill>
                  <a:srgbClr val="002060"/>
                </a:solidFill>
                <a:latin typeface="Copperplate Gothic Bold" panose="020E0705020206020404" pitchFamily="34" charset="0"/>
                <a:ea typeface="Barlow Bold" pitchFamily="34" charset="-122"/>
                <a:cs typeface="Barlow Bold" pitchFamily="34" charset="-120"/>
              </a:rPr>
              <a:t>Account Class: </a:t>
            </a:r>
          </a:p>
          <a:p>
            <a:pPr marL="0" indent="0" algn="l">
              <a:lnSpc>
                <a:spcPts val="5600"/>
              </a:lnSpc>
              <a:buNone/>
            </a:pPr>
            <a:r>
              <a:rPr lang="en-US" sz="4400" b="1" dirty="0">
                <a:solidFill>
                  <a:srgbClr val="002060"/>
                </a:solidFill>
                <a:latin typeface="Copperplate Gothic Bold" panose="020E0705020206020404" pitchFamily="34" charset="0"/>
                <a:ea typeface="Barlow Bold" pitchFamily="34" charset="-122"/>
                <a:cs typeface="Barlow Bold" pitchFamily="34" charset="-120"/>
              </a:rPr>
              <a:t>Base Functionality</a:t>
            </a:r>
            <a:endParaRPr lang="en-US" sz="4400" dirty="0">
              <a:solidFill>
                <a:srgbClr val="00206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2C4F41CE-F405-C834-2F6C-01C70FFD4BCA}"/>
              </a:ext>
            </a:extLst>
          </p:cNvPr>
          <p:cNvSpPr/>
          <p:nvPr/>
        </p:nvSpPr>
        <p:spPr>
          <a:xfrm>
            <a:off x="837576" y="27093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Attributes</a:t>
            </a:r>
            <a:endParaRPr lang="en-US" sz="28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6A787EB3-555E-E980-EA69-93E9D0A5A255}"/>
              </a:ext>
            </a:extLst>
          </p:cNvPr>
          <p:cNvSpPr/>
          <p:nvPr/>
        </p:nvSpPr>
        <p:spPr>
          <a:xfrm>
            <a:off x="837576" y="3195495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account number (String), balance (double)</a:t>
            </a:r>
            <a:endParaRPr lang="en-US" sz="2000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36DD3A6D-E162-9440-FCF1-3BDEAB3E1A6C}"/>
              </a:ext>
            </a:extLst>
          </p:cNvPr>
          <p:cNvSpPr/>
          <p:nvPr/>
        </p:nvSpPr>
        <p:spPr>
          <a:xfrm>
            <a:off x="4786641" y="27093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Methods</a:t>
            </a:r>
            <a:endParaRPr lang="en-US" sz="280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9E79AC2C-8A21-2792-F18A-6C1DA2CE8FAF}"/>
              </a:ext>
            </a:extLst>
          </p:cNvPr>
          <p:cNvSpPr/>
          <p:nvPr/>
        </p:nvSpPr>
        <p:spPr>
          <a:xfrm>
            <a:off x="4786641" y="3195495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deposit(), withdraw(),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getBalance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()</a:t>
            </a:r>
            <a:endParaRPr lang="en-US" sz="2000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ABEBF316-884A-C4F1-4547-CD396BA073B8}"/>
              </a:ext>
            </a:extLst>
          </p:cNvPr>
          <p:cNvSpPr/>
          <p:nvPr/>
        </p:nvSpPr>
        <p:spPr>
          <a:xfrm>
            <a:off x="837576" y="474330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Sample</a:t>
            </a:r>
            <a:endParaRPr lang="en-US" sz="2800" dirty="0"/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7336B5FC-1550-9611-982D-B52E8138234F}"/>
              </a:ext>
            </a:extLst>
          </p:cNvPr>
          <p:cNvSpPr/>
          <p:nvPr/>
        </p:nvSpPr>
        <p:spPr>
          <a:xfrm>
            <a:off x="837576" y="5229439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Account account1 = new Account("12345", 1000.00);</a:t>
            </a:r>
            <a:endParaRPr lang="en-US" sz="2000" dirty="0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84FD0A3C-2CC2-96E6-4C94-F181B5F5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33" y="0"/>
            <a:ext cx="4276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952C-CAD6-6696-2913-1CFCA2F9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9892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Savings Account: Earning Interest</a:t>
            </a:r>
            <a:br>
              <a:rPr lang="en-US" sz="4000" dirty="0">
                <a:solidFill>
                  <a:srgbClr val="002060"/>
                </a:solidFill>
              </a:rPr>
            </a:b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29549E9-59E5-0D9A-1E0F-186267CC1695}"/>
              </a:ext>
            </a:extLst>
          </p:cNvPr>
          <p:cNvSpPr/>
          <p:nvPr/>
        </p:nvSpPr>
        <p:spPr>
          <a:xfrm>
            <a:off x="677334" y="216058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Inheritance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61C2B96-1ECC-F480-A1E7-793E19C67045}"/>
              </a:ext>
            </a:extLst>
          </p:cNvPr>
          <p:cNvSpPr/>
          <p:nvPr/>
        </p:nvSpPr>
        <p:spPr>
          <a:xfrm>
            <a:off x="677334" y="2646720"/>
            <a:ext cx="3594863" cy="71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Extends Account,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adds interestRate attribute</a:t>
            </a:r>
            <a:endParaRPr lang="en-US" sz="1700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CC009817-89FB-93F1-5486-80D416B8053F}"/>
              </a:ext>
            </a:extLst>
          </p:cNvPr>
          <p:cNvSpPr/>
          <p:nvPr/>
        </p:nvSpPr>
        <p:spPr>
          <a:xfrm>
            <a:off x="677334" y="38950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Feature</a:t>
            </a:r>
            <a:endParaRPr lang="en-US" sz="2200" dirty="0"/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113CA396-0C29-4A42-33E4-D1F7D88D073F}"/>
              </a:ext>
            </a:extLst>
          </p:cNvPr>
          <p:cNvSpPr/>
          <p:nvPr/>
        </p:nvSpPr>
        <p:spPr>
          <a:xfrm>
            <a:off x="677334" y="4381218"/>
            <a:ext cx="4539243" cy="454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Interest rates tiered by balance amount</a:t>
            </a:r>
            <a:endParaRPr lang="en-US" sz="1700" dirty="0"/>
          </a:p>
        </p:txBody>
      </p:sp>
      <p:sp>
        <p:nvSpPr>
          <p:cNvPr id="11" name="Text 12">
            <a:extLst>
              <a:ext uri="{FF2B5EF4-FFF2-40B4-BE49-F238E27FC236}">
                <a16:creationId xmlns:a16="http://schemas.microsoft.com/office/drawing/2014/main" id="{1DEDBB62-6C75-C493-90E1-28FB1C581ECF}"/>
              </a:ext>
            </a:extLst>
          </p:cNvPr>
          <p:cNvSpPr/>
          <p:nvPr/>
        </p:nvSpPr>
        <p:spPr>
          <a:xfrm>
            <a:off x="5953052" y="4343481"/>
            <a:ext cx="57175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SavingsAccount savings1 = new SavingsAccount("67890", 500.00, 0.02);</a:t>
            </a:r>
            <a:endParaRPr lang="en-US" sz="170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9F746864-81FE-146C-FB6B-BAE364AB9514}"/>
              </a:ext>
            </a:extLst>
          </p:cNvPr>
          <p:cNvSpPr/>
          <p:nvPr/>
        </p:nvSpPr>
        <p:spPr>
          <a:xfrm>
            <a:off x="5953052" y="216058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Methods</a:t>
            </a:r>
            <a:endParaRPr lang="en-US" sz="22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DBDC3E9E-4FB9-1743-2768-C30DF84A9F8A}"/>
              </a:ext>
            </a:extLst>
          </p:cNvPr>
          <p:cNvSpPr/>
          <p:nvPr/>
        </p:nvSpPr>
        <p:spPr>
          <a:xfrm>
            <a:off x="5953052" y="2646721"/>
            <a:ext cx="571750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calculateInterest(), applyInterest()</a:t>
            </a:r>
            <a:endParaRPr lang="en-US" sz="17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748A9873-CA59-E6C6-DEB9-9ED297FD052A}"/>
              </a:ext>
            </a:extLst>
          </p:cNvPr>
          <p:cNvSpPr/>
          <p:nvPr/>
        </p:nvSpPr>
        <p:spPr>
          <a:xfrm>
            <a:off x="5961089" y="38262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733019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0D51C1B-EA2E-3B56-2106-CB07031A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32" y="305467"/>
            <a:ext cx="8596312" cy="1320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Autofit/>
          </a:bodyPr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400" b="1" dirty="0">
                <a:solidFill>
                  <a:srgbClr val="002060"/>
                </a:solidFill>
                <a:latin typeface="Georgia" panose="02040502050405020303" pitchFamily="18" charset="0"/>
                <a:ea typeface="Barlow Bold" pitchFamily="34" charset="-122"/>
                <a:cs typeface="Barlow Bold" pitchFamily="34" charset="-120"/>
              </a:rPr>
              <a:t>Current Account:</a:t>
            </a:r>
            <a:br>
              <a:rPr lang="en-US" sz="4400" b="1" dirty="0">
                <a:solidFill>
                  <a:srgbClr val="002060"/>
                </a:solidFill>
                <a:latin typeface="Georgia" panose="02040502050405020303" pitchFamily="18" charset="0"/>
                <a:ea typeface="Barlow Bold" pitchFamily="34" charset="-122"/>
                <a:cs typeface="Barlow Bold" pitchFamily="34" charset="-120"/>
              </a:rPr>
            </a:br>
            <a:r>
              <a:rPr lang="en-US" sz="4400" b="1" dirty="0">
                <a:solidFill>
                  <a:srgbClr val="002060"/>
                </a:solidFill>
                <a:latin typeface="Georgia" panose="02040502050405020303" pitchFamily="18" charset="0"/>
                <a:ea typeface="Barlow Bold" pitchFamily="34" charset="-122"/>
                <a:cs typeface="Barlow Bold" pitchFamily="34" charset="-120"/>
              </a:rPr>
              <a:t>Overdraft Protection</a:t>
            </a:r>
            <a:endParaRPr lang="en-US" sz="44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C6005BE5-2FFA-EC36-0199-7B72A816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32" y="1823216"/>
            <a:ext cx="1053941" cy="962702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2960F36C-E8AE-6864-915D-371C0520688F}"/>
              </a:ext>
            </a:extLst>
          </p:cNvPr>
          <p:cNvSpPr/>
          <p:nvPr/>
        </p:nvSpPr>
        <p:spPr>
          <a:xfrm>
            <a:off x="1997948" y="1823216"/>
            <a:ext cx="1849527" cy="467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Extension</a:t>
            </a:r>
            <a:endParaRPr lang="en-US" sz="24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20B9DE71-7414-3562-BFEE-8C5AAAE16EA7}"/>
              </a:ext>
            </a:extLst>
          </p:cNvPr>
          <p:cNvSpPr/>
          <p:nvPr/>
        </p:nvSpPr>
        <p:spPr>
          <a:xfrm>
            <a:off x="1997949" y="2296370"/>
            <a:ext cx="5402196" cy="467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Inherits Account, adds overdraftLimit attribute</a:t>
            </a:r>
            <a:endParaRPr lang="en-US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8ADD1FD5-853C-4FE8-FEDF-B127A9D7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2" y="3088017"/>
            <a:ext cx="1053941" cy="962702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426E8441-8E31-E127-9242-490C8A7E242B}"/>
              </a:ext>
            </a:extLst>
          </p:cNvPr>
          <p:cNvSpPr/>
          <p:nvPr/>
        </p:nvSpPr>
        <p:spPr>
          <a:xfrm>
            <a:off x="1997948" y="3088017"/>
            <a:ext cx="2014419" cy="467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Withdrawal</a:t>
            </a:r>
            <a:endParaRPr lang="en-US" sz="24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05184535-483C-0660-5423-B8D77C09B281}"/>
              </a:ext>
            </a:extLst>
          </p:cNvPr>
          <p:cNvSpPr/>
          <p:nvPr/>
        </p:nvSpPr>
        <p:spPr>
          <a:xfrm>
            <a:off x="1997948" y="3561171"/>
            <a:ext cx="6631389" cy="407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Allows withdrawals beyond balance up to overdraft limit</a:t>
            </a:r>
            <a:endParaRPr lang="en-US" dirty="0"/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9444105E-0C4C-2AF1-093B-43AC764B1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32" y="4352818"/>
            <a:ext cx="1053941" cy="962702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EF35D10E-171B-BDEE-92D1-2BE979D4FEA6}"/>
              </a:ext>
            </a:extLst>
          </p:cNvPr>
          <p:cNvSpPr/>
          <p:nvPr/>
        </p:nvSpPr>
        <p:spPr>
          <a:xfrm>
            <a:off x="1997948" y="4352818"/>
            <a:ext cx="2434143" cy="327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Action</a:t>
            </a:r>
            <a:endParaRPr lang="en-US" sz="28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EA875963-7560-C07C-F8BA-B9A68EB89CBF}"/>
              </a:ext>
            </a:extLst>
          </p:cNvPr>
          <p:cNvSpPr/>
          <p:nvPr/>
        </p:nvSpPr>
        <p:spPr>
          <a:xfrm>
            <a:off x="1997948" y="4825972"/>
            <a:ext cx="4442825" cy="489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Can apply to increase overdraft limit</a:t>
            </a:r>
            <a:endParaRPr lang="en-US" dirty="0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349A1AFD-1DAF-37B0-7FAE-D2B64F1CC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32" y="5617619"/>
            <a:ext cx="1053941" cy="1133197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EBC70CFD-844A-12C3-F52B-E55F730A4D71}"/>
              </a:ext>
            </a:extLst>
          </p:cNvPr>
          <p:cNvSpPr/>
          <p:nvPr/>
        </p:nvSpPr>
        <p:spPr>
          <a:xfrm>
            <a:off x="1997948" y="5617619"/>
            <a:ext cx="1444793" cy="327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Example</a:t>
            </a:r>
            <a:endParaRPr lang="en-US" sz="28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5B77436B-74FB-0B7C-14A4-F476FBC1244F}"/>
              </a:ext>
            </a:extLst>
          </p:cNvPr>
          <p:cNvSpPr/>
          <p:nvPr/>
        </p:nvSpPr>
        <p:spPr>
          <a:xfrm>
            <a:off x="1997948" y="6090773"/>
            <a:ext cx="4997461" cy="767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CurrentAccount current1 = new CurrentAccount("13579", 2000.00, 500.00);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57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6801-596E-1679-7D46-51586683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43" y="828803"/>
            <a:ext cx="8781460" cy="1271100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00206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Inheritance Benefits: Code Reusability</a:t>
            </a:r>
            <a:br>
              <a:rPr lang="en-US" sz="3800" dirty="0">
                <a:solidFill>
                  <a:srgbClr val="002060"/>
                </a:solidFill>
              </a:rPr>
            </a:br>
            <a:endParaRPr lang="en-IN" sz="3800" dirty="0">
              <a:solidFill>
                <a:srgbClr val="002060"/>
              </a:solidFill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B3702BE-19FC-6684-824C-644E78679C9B}"/>
              </a:ext>
            </a:extLst>
          </p:cNvPr>
          <p:cNvSpPr/>
          <p:nvPr/>
        </p:nvSpPr>
        <p:spPr>
          <a:xfrm>
            <a:off x="1096038" y="19065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Efficiency</a:t>
            </a:r>
            <a:endParaRPr lang="en-US" sz="24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0E14462-BC12-C6D7-A855-9AA01C2442E5}"/>
              </a:ext>
            </a:extLst>
          </p:cNvPr>
          <p:cNvSpPr/>
          <p:nvPr/>
        </p:nvSpPr>
        <p:spPr>
          <a:xfrm>
            <a:off x="1096038" y="2392702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Share common attributes and behaviors in base Account class</a:t>
            </a:r>
            <a:endParaRPr lang="en-US" dirty="0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8FB8B535-0FE7-6316-CFEB-B57F4473DC3B}"/>
              </a:ext>
            </a:extLst>
          </p:cNvPr>
          <p:cNvSpPr/>
          <p:nvPr/>
        </p:nvSpPr>
        <p:spPr>
          <a:xfrm>
            <a:off x="5865844" y="20364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Maintainability</a:t>
            </a:r>
            <a:endParaRPr lang="en-US" sz="2400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5AD02B42-EEF4-B426-6878-CA54BDED59C3}"/>
              </a:ext>
            </a:extLst>
          </p:cNvPr>
          <p:cNvSpPr/>
          <p:nvPr/>
        </p:nvSpPr>
        <p:spPr>
          <a:xfrm>
            <a:off x="5865844" y="2522599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Updates to Account reflect in all subclasses instantly</a:t>
            </a:r>
            <a:endParaRPr 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0C473D9A-B338-48A6-8CD7-83F18DE101BF}"/>
              </a:ext>
            </a:extLst>
          </p:cNvPr>
          <p:cNvSpPr/>
          <p:nvPr/>
        </p:nvSpPr>
        <p:spPr>
          <a:xfrm>
            <a:off x="1096038" y="408905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Extensibility</a:t>
            </a:r>
            <a:endParaRPr lang="en-US" sz="2200" dirty="0"/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6C982C62-6399-D6C2-86CE-9E5ECFDD1915}"/>
              </a:ext>
            </a:extLst>
          </p:cNvPr>
          <p:cNvSpPr/>
          <p:nvPr/>
        </p:nvSpPr>
        <p:spPr>
          <a:xfrm>
            <a:off x="1096038" y="459519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Easily add new account types without rewriting code</a:t>
            </a:r>
            <a:endParaRPr lang="en-US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2F210FA5-6856-5D90-9483-F0A05539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7" y="1840597"/>
            <a:ext cx="541615" cy="541615"/>
          </a:xfrm>
          <a:prstGeom prst="rect">
            <a:avLst/>
          </a:prstGeom>
        </p:spPr>
      </p:pic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4E5CF835-65CC-97BB-952A-A4E7EEC3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73" y="2036467"/>
            <a:ext cx="541615" cy="541615"/>
          </a:xfrm>
          <a:prstGeom prst="rect">
            <a:avLst/>
          </a:prstGeom>
        </p:spPr>
      </p:pic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6E4E69FC-6276-11D4-7FDC-8708B0DA5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47" y="4019816"/>
            <a:ext cx="541615" cy="54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4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172-589B-DB3D-9D62-CAE15ED7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60" y="365278"/>
            <a:ext cx="7117551" cy="161260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Sitka Subheading" pitchFamily="2" charset="0"/>
                <a:ea typeface="Barlow Bold" pitchFamily="34" charset="-122"/>
                <a:cs typeface="Barlow Bold" pitchFamily="34" charset="-120"/>
              </a:rPr>
              <a:t>Example Scenario: </a:t>
            </a:r>
            <a:br>
              <a:rPr lang="en-US" sz="4800" b="1" dirty="0">
                <a:solidFill>
                  <a:srgbClr val="002060"/>
                </a:solidFill>
                <a:latin typeface="Sitka Subheading" pitchFamily="2" charset="0"/>
                <a:ea typeface="Barlow Bold" pitchFamily="34" charset="-122"/>
                <a:cs typeface="Barlow Bold" pitchFamily="34" charset="-120"/>
              </a:rPr>
            </a:br>
            <a:r>
              <a:rPr lang="en-US" sz="4800" b="1" dirty="0">
                <a:solidFill>
                  <a:srgbClr val="002060"/>
                </a:solidFill>
                <a:latin typeface="Sitka Subheading" pitchFamily="2" charset="0"/>
                <a:ea typeface="Barlow Bold" pitchFamily="34" charset="-122"/>
                <a:cs typeface="Barlow Bold" pitchFamily="34" charset="-120"/>
              </a:rPr>
              <a:t>Transactions</a:t>
            </a:r>
            <a:br>
              <a:rPr lang="en-US" sz="4800" dirty="0">
                <a:solidFill>
                  <a:srgbClr val="002060"/>
                </a:solidFill>
                <a:latin typeface="Sitka Subheading" pitchFamily="2" charset="0"/>
              </a:rPr>
            </a:br>
            <a:endParaRPr lang="en-IN" sz="4800" dirty="0">
              <a:solidFill>
                <a:srgbClr val="002060"/>
              </a:solidFill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C428AD2-D238-52AE-EF28-1D737FED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85" y="0"/>
            <a:ext cx="4397115" cy="6858000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CBA1121-673D-1314-A0E2-D04DC44AB6CD}"/>
              </a:ext>
            </a:extLst>
          </p:cNvPr>
          <p:cNvSpPr/>
          <p:nvPr/>
        </p:nvSpPr>
        <p:spPr>
          <a:xfrm>
            <a:off x="677333" y="225403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Step 1: Deposit</a:t>
            </a:r>
            <a:endParaRPr lang="en-US" sz="3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788ACF3-3D66-3238-8CE5-142CEC5C454A}"/>
              </a:ext>
            </a:extLst>
          </p:cNvPr>
          <p:cNvSpPr/>
          <p:nvPr/>
        </p:nvSpPr>
        <p:spPr>
          <a:xfrm>
            <a:off x="677333" y="2740171"/>
            <a:ext cx="71400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deposits 500 into SavingsAccount</a:t>
            </a:r>
            <a:endParaRPr lang="en-US" sz="20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5F3B950-D86D-81DA-D0EB-101E5768F243}"/>
              </a:ext>
            </a:extLst>
          </p:cNvPr>
          <p:cNvSpPr/>
          <p:nvPr/>
        </p:nvSpPr>
        <p:spPr>
          <a:xfrm>
            <a:off x="1002254" y="33034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Step 2: Interest</a:t>
            </a:r>
            <a:endParaRPr lang="en-US" sz="3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ADE540E-D911-3805-3A2A-9C5D6D064F2E}"/>
              </a:ext>
            </a:extLst>
          </p:cNvPr>
          <p:cNvSpPr/>
          <p:nvPr/>
        </p:nvSpPr>
        <p:spPr>
          <a:xfrm>
            <a:off x="1002254" y="3789588"/>
            <a:ext cx="68151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Calculate and apply interest to savings balance</a:t>
            </a:r>
            <a:endParaRPr lang="en-US" sz="20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13D2B048-5793-075A-0DB4-A5CC62125486}"/>
              </a:ext>
            </a:extLst>
          </p:cNvPr>
          <p:cNvSpPr/>
          <p:nvPr/>
        </p:nvSpPr>
        <p:spPr>
          <a:xfrm>
            <a:off x="1327295" y="43528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Step 3: Withdrawal</a:t>
            </a:r>
            <a:endParaRPr lang="en-US" sz="3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2D54CE44-D37E-932D-A17A-6F2E4105D425}"/>
              </a:ext>
            </a:extLst>
          </p:cNvPr>
          <p:cNvSpPr/>
          <p:nvPr/>
        </p:nvSpPr>
        <p:spPr>
          <a:xfrm>
            <a:off x="1327295" y="4839005"/>
            <a:ext cx="649009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withdraws 2500 from CurrentAccount using overdraft</a:t>
            </a:r>
            <a:endParaRPr lang="en-US" sz="2000" dirty="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04CE0B63-5D17-734F-6BB0-99725F392928}"/>
              </a:ext>
            </a:extLst>
          </p:cNvPr>
          <p:cNvSpPr/>
          <p:nvPr/>
        </p:nvSpPr>
        <p:spPr>
          <a:xfrm>
            <a:off x="1652217" y="574899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Step 4: Update</a:t>
            </a:r>
            <a:endParaRPr lang="en-US" sz="3200" dirty="0"/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13231546-B11F-3E0F-1217-0C3276A5C628}"/>
              </a:ext>
            </a:extLst>
          </p:cNvPr>
          <p:cNvSpPr/>
          <p:nvPr/>
        </p:nvSpPr>
        <p:spPr>
          <a:xfrm>
            <a:off x="1652217" y="6235131"/>
            <a:ext cx="616517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Balances update and display after transactions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062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1C4-FC05-7FE4-FF2B-A9884163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24" y="497761"/>
            <a:ext cx="8596668" cy="1320800"/>
          </a:xfrm>
        </p:spPr>
        <p:txBody>
          <a:bodyPr>
            <a:noAutofit/>
          </a:bodyPr>
          <a:lstStyle/>
          <a:p>
            <a:r>
              <a:rPr lang="en-US" sz="4250" b="1" dirty="0">
                <a:solidFill>
                  <a:srgbClr val="002060"/>
                </a:solidFill>
                <a:latin typeface="Barlow Bold" panose="00000800000000000000" pitchFamily="2" charset="0"/>
                <a:ea typeface="Barlow Bold" pitchFamily="34" charset="-122"/>
                <a:cs typeface="Barlow Bold" pitchFamily="34" charset="-120"/>
              </a:rPr>
              <a:t>Conclusion: Scalable Banking Solution</a:t>
            </a:r>
            <a:br>
              <a:rPr lang="en-US" sz="4250" dirty="0">
                <a:solidFill>
                  <a:srgbClr val="002060"/>
                </a:solidFill>
                <a:latin typeface="Barlow Bold" panose="00000800000000000000" pitchFamily="2" charset="0"/>
              </a:rPr>
            </a:br>
            <a:endParaRPr lang="en-IN" sz="4250" dirty="0">
              <a:solidFill>
                <a:srgbClr val="002060"/>
              </a:solidFill>
              <a:latin typeface="Barlow Bold" panose="00000800000000000000" pitchFamily="2" charset="0"/>
            </a:endParaRP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BC5CFFE2-E7AC-113E-4868-19D77BA344E4}"/>
              </a:ext>
            </a:extLst>
          </p:cNvPr>
          <p:cNvSpPr/>
          <p:nvPr/>
        </p:nvSpPr>
        <p:spPr>
          <a:xfrm>
            <a:off x="720924" y="2230517"/>
            <a:ext cx="7290198" cy="1203841"/>
          </a:xfrm>
          <a:prstGeom prst="roundRect">
            <a:avLst>
              <a:gd name="adj" fmla="val 15399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74564C56-CA35-3458-80F3-31843B7AE966}"/>
              </a:ext>
            </a:extLst>
          </p:cNvPr>
          <p:cNvSpPr/>
          <p:nvPr/>
        </p:nvSpPr>
        <p:spPr>
          <a:xfrm>
            <a:off x="926902" y="2436495"/>
            <a:ext cx="2710220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Structure</a:t>
            </a:r>
            <a:endParaRPr lang="en-US" sz="2800" b="1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7CAA5EB-8B75-B46F-29CC-97AFAF05CEA4}"/>
              </a:ext>
            </a:extLst>
          </p:cNvPr>
          <p:cNvSpPr/>
          <p:nvPr/>
        </p:nvSpPr>
        <p:spPr>
          <a:xfrm>
            <a:off x="926902" y="2898815"/>
            <a:ext cx="7290197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inheritance for efficient, clear design</a:t>
            </a:r>
            <a:endParaRPr lang="en-US" dirty="0"/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7A278D65-D699-20A0-8560-BAF0FC26B91D}"/>
              </a:ext>
            </a:extLst>
          </p:cNvPr>
          <p:cNvSpPr/>
          <p:nvPr/>
        </p:nvSpPr>
        <p:spPr>
          <a:xfrm>
            <a:off x="720924" y="3640336"/>
            <a:ext cx="7290198" cy="1203841"/>
          </a:xfrm>
          <a:prstGeom prst="roundRect">
            <a:avLst>
              <a:gd name="adj" fmla="val 15399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159C45AF-C340-8286-84F8-63637FEBC28A}"/>
              </a:ext>
            </a:extLst>
          </p:cNvPr>
          <p:cNvSpPr/>
          <p:nvPr/>
        </p:nvSpPr>
        <p:spPr>
          <a:xfrm>
            <a:off x="926902" y="3846314"/>
            <a:ext cx="2710220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Flexibility</a:t>
            </a:r>
            <a:endParaRPr lang="en-US" sz="2800" b="1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293E0112-536E-AFA0-AA73-58A7BB6DA4E3}"/>
              </a:ext>
            </a:extLst>
          </p:cNvPr>
          <p:cNvSpPr/>
          <p:nvPr/>
        </p:nvSpPr>
        <p:spPr>
          <a:xfrm>
            <a:off x="926902" y="4308634"/>
            <a:ext cx="7290197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Supports diverse customer account needs</a:t>
            </a:r>
            <a:endParaRPr lang="en-US" dirty="0"/>
          </a:p>
        </p:txBody>
      </p:sp>
      <p:sp>
        <p:nvSpPr>
          <p:cNvPr id="14" name="Shape 7">
            <a:extLst>
              <a:ext uri="{FF2B5EF4-FFF2-40B4-BE49-F238E27FC236}">
                <a16:creationId xmlns:a16="http://schemas.microsoft.com/office/drawing/2014/main" id="{E25F7F55-03E9-D7F1-07C4-5631B3AFA4EB}"/>
              </a:ext>
            </a:extLst>
          </p:cNvPr>
          <p:cNvSpPr/>
          <p:nvPr/>
        </p:nvSpPr>
        <p:spPr>
          <a:xfrm>
            <a:off x="720924" y="5050155"/>
            <a:ext cx="7290197" cy="1203841"/>
          </a:xfrm>
          <a:prstGeom prst="roundRect">
            <a:avLst>
              <a:gd name="adj" fmla="val 15399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3AE986AF-9355-C546-B173-6D05F2B007F6}"/>
              </a:ext>
            </a:extLst>
          </p:cNvPr>
          <p:cNvSpPr/>
          <p:nvPr/>
        </p:nvSpPr>
        <p:spPr>
          <a:xfrm>
            <a:off x="926902" y="5256133"/>
            <a:ext cx="2710220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Maintainability</a:t>
            </a:r>
            <a:endParaRPr lang="en-US" sz="2800" b="1" dirty="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B77957B0-9F31-3943-AD85-0ADD9AE5DEE1}"/>
              </a:ext>
            </a:extLst>
          </p:cNvPr>
          <p:cNvSpPr/>
          <p:nvPr/>
        </p:nvSpPr>
        <p:spPr>
          <a:xfrm>
            <a:off x="926902" y="5718453"/>
            <a:ext cx="7290197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updates improve all account types</a:t>
            </a:r>
            <a:endParaRPr lang="en-US" dirty="0"/>
          </a:p>
        </p:txBody>
      </p:sp>
      <p:pic>
        <p:nvPicPr>
          <p:cNvPr id="24" name="Picture 23" descr="A close-up of a building&#10;&#10;AI-generated content may be incorrect.">
            <a:extLst>
              <a:ext uri="{FF2B5EF4-FFF2-40B4-BE49-F238E27FC236}">
                <a16:creationId xmlns:a16="http://schemas.microsoft.com/office/drawing/2014/main" id="{6CAB42CC-2299-CEC4-1E6D-582B151B0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3076" y="-12942"/>
            <a:ext cx="3768923" cy="687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95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381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Arial</vt:lpstr>
      <vt:lpstr>Arial Black</vt:lpstr>
      <vt:lpstr>Barlow Bold</vt:lpstr>
      <vt:lpstr>Cooper Black</vt:lpstr>
      <vt:lpstr>Copperplate Gothic Bold</vt:lpstr>
      <vt:lpstr>Eras Demi ITC</vt:lpstr>
      <vt:lpstr>Georgia</vt:lpstr>
      <vt:lpstr>Lucida Fax</vt:lpstr>
      <vt:lpstr>Montserrat</vt:lpstr>
      <vt:lpstr>Sitka Small</vt:lpstr>
      <vt:lpstr>Sitka Small Semibold</vt:lpstr>
      <vt:lpstr>Sitka Subheading</vt:lpstr>
      <vt:lpstr>Trebuchet MS</vt:lpstr>
      <vt:lpstr>Wingdings</vt:lpstr>
      <vt:lpstr>Wingdings 3</vt:lpstr>
      <vt:lpstr>Facet</vt:lpstr>
      <vt:lpstr>BANKING SYSTEM IMPLEMENTATION </vt:lpstr>
      <vt:lpstr>System Overview: Core Classes </vt:lpstr>
      <vt:lpstr>PowerPoint Presentation</vt:lpstr>
      <vt:lpstr>PowerPoint Presentation</vt:lpstr>
      <vt:lpstr>Savings Account: Earning Interest </vt:lpstr>
      <vt:lpstr>Current Account: Overdraft Protection</vt:lpstr>
      <vt:lpstr>Inheritance Benefits: Code Reusability </vt:lpstr>
      <vt:lpstr>Example Scenario:  Transactions </vt:lpstr>
      <vt:lpstr>Conclusion: Scalable Banking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Rajput</dc:creator>
  <cp:lastModifiedBy>Himanshu Rajput</cp:lastModifiedBy>
  <cp:revision>3</cp:revision>
  <dcterms:created xsi:type="dcterms:W3CDTF">2025-05-25T15:19:41Z</dcterms:created>
  <dcterms:modified xsi:type="dcterms:W3CDTF">2025-05-25T17:12:56Z</dcterms:modified>
</cp:coreProperties>
</file>