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C70AABE-0FB8-4698-AE80-264AA986E7B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4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1D5A7-1DA0-49C8-BB30-F71F690210AB}"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70AABE-0FB8-4698-AE80-264AA986E7B8}" type="slidenum">
              <a:rPr lang="en-IN" smtClean="0"/>
              <a:t>‹#›</a:t>
            </a:fld>
            <a:endParaRPr lang="en-IN"/>
          </a:p>
        </p:txBody>
      </p:sp>
    </p:spTree>
    <p:extLst>
      <p:ext uri="{BB962C8B-B14F-4D97-AF65-F5344CB8AC3E}">
        <p14:creationId xmlns:p14="http://schemas.microsoft.com/office/powerpoint/2010/main" val="174432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67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69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spTree>
    <p:extLst>
      <p:ext uri="{BB962C8B-B14F-4D97-AF65-F5344CB8AC3E}">
        <p14:creationId xmlns:p14="http://schemas.microsoft.com/office/powerpoint/2010/main" val="1643534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882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623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8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62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spTree>
    <p:extLst>
      <p:ext uri="{BB962C8B-B14F-4D97-AF65-F5344CB8AC3E}">
        <p14:creationId xmlns:p14="http://schemas.microsoft.com/office/powerpoint/2010/main" val="319766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1D5A7-1DA0-49C8-BB30-F71F690210AB}"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0AABE-0FB8-4698-AE80-264AA986E7B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56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91D5A7-1DA0-49C8-BB30-F71F690210AB}"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70AABE-0FB8-4698-AE80-264AA986E7B8}" type="slidenum">
              <a:rPr lang="en-IN" smtClean="0"/>
              <a:t>‹#›</a:t>
            </a:fld>
            <a:endParaRPr lang="en-IN"/>
          </a:p>
        </p:txBody>
      </p:sp>
    </p:spTree>
    <p:extLst>
      <p:ext uri="{BB962C8B-B14F-4D97-AF65-F5344CB8AC3E}">
        <p14:creationId xmlns:p14="http://schemas.microsoft.com/office/powerpoint/2010/main" val="67511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1D5A7-1DA0-49C8-BB30-F71F690210AB}" type="datetimeFigureOut">
              <a:rPr lang="en-IN" smtClean="0"/>
              <a:t>04-01-2023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70AABE-0FB8-4698-AE80-264AA986E7B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96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91D5A7-1DA0-49C8-BB30-F71F690210AB}" type="datetimeFigureOut">
              <a:rPr lang="en-IN" smtClean="0"/>
              <a:t>04-01-2023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70AABE-0FB8-4698-AE80-264AA986E7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254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1D5A7-1DA0-49C8-BB30-F71F690210AB}" type="datetimeFigureOut">
              <a:rPr lang="en-IN" smtClean="0"/>
              <a:t>04-01-2023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70AABE-0FB8-4698-AE80-264AA986E7B8}" type="slidenum">
              <a:rPr lang="en-IN" smtClean="0"/>
              <a:t>‹#›</a:t>
            </a:fld>
            <a:endParaRPr lang="en-IN"/>
          </a:p>
        </p:txBody>
      </p:sp>
    </p:spTree>
    <p:extLst>
      <p:ext uri="{BB962C8B-B14F-4D97-AF65-F5344CB8AC3E}">
        <p14:creationId xmlns:p14="http://schemas.microsoft.com/office/powerpoint/2010/main" val="424648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1D5A7-1DA0-49C8-BB30-F71F690210AB}"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70AABE-0FB8-4698-AE80-264AA986E7B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94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1D5A7-1DA0-49C8-BB30-F71F690210AB}"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70AABE-0FB8-4698-AE80-264AA986E7B8}" type="slidenum">
              <a:rPr lang="en-IN" smtClean="0"/>
              <a:t>‹#›</a:t>
            </a:fld>
            <a:endParaRPr lang="en-IN"/>
          </a:p>
        </p:txBody>
      </p:sp>
    </p:spTree>
    <p:extLst>
      <p:ext uri="{BB962C8B-B14F-4D97-AF65-F5344CB8AC3E}">
        <p14:creationId xmlns:p14="http://schemas.microsoft.com/office/powerpoint/2010/main" val="206395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91D5A7-1DA0-49C8-BB30-F71F690210AB}" type="datetimeFigureOut">
              <a:rPr lang="en-IN" smtClean="0"/>
              <a:t>04-01-2023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70AABE-0FB8-4698-AE80-264AA986E7B8}" type="slidenum">
              <a:rPr lang="en-IN" smtClean="0"/>
              <a:t>‹#›</a:t>
            </a:fld>
            <a:endParaRPr lang="en-IN"/>
          </a:p>
        </p:txBody>
      </p:sp>
    </p:spTree>
    <p:extLst>
      <p:ext uri="{BB962C8B-B14F-4D97-AF65-F5344CB8AC3E}">
        <p14:creationId xmlns:p14="http://schemas.microsoft.com/office/powerpoint/2010/main" val="165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FBB7-B49B-5FA5-1C3E-EDF325C0C640}"/>
              </a:ext>
            </a:extLst>
          </p:cNvPr>
          <p:cNvSpPr>
            <a:spLocks noGrp="1"/>
          </p:cNvSpPr>
          <p:nvPr>
            <p:ph type="ctrTitle"/>
          </p:nvPr>
        </p:nvSpPr>
        <p:spPr>
          <a:xfrm>
            <a:off x="1524000" y="994347"/>
            <a:ext cx="9144000" cy="2387600"/>
          </a:xfrm>
        </p:spPr>
        <p:txBody>
          <a:bodyPr/>
          <a:lstStyle/>
          <a:p>
            <a:r>
              <a:rPr lang="en-US" dirty="0">
                <a:ea typeface="Calibri" panose="020F0502020204030204" pitchFamily="34" charset="0"/>
                <a:cs typeface="Calibri" panose="020F0502020204030204" pitchFamily="34" charset="0"/>
              </a:rPr>
              <a:t>Detailed Project Report</a:t>
            </a:r>
            <a:endParaRPr lang="en-IN" dirty="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D83A46A-3B05-0A01-539A-8AD6FFF73953}"/>
              </a:ext>
            </a:extLst>
          </p:cNvPr>
          <p:cNvSpPr>
            <a:spLocks noGrp="1"/>
          </p:cNvSpPr>
          <p:nvPr>
            <p:ph type="subTitle" idx="1"/>
          </p:nvPr>
        </p:nvSpPr>
        <p:spPr/>
        <p:txBody>
          <a:bodyPr/>
          <a:lstStyle/>
          <a:p>
            <a:r>
              <a:rPr lang="en-US" dirty="0">
                <a:ea typeface="Calibri" panose="020F0502020204030204" pitchFamily="34" charset="0"/>
                <a:cs typeface="Calibri" panose="020F0502020204030204" pitchFamily="34" charset="0"/>
              </a:rPr>
              <a:t>Spam Ham Classifier</a:t>
            </a:r>
            <a:endParaRPr lang="en-IN"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22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7697-ED1B-5594-F26B-BEA827B2C0E8}"/>
              </a:ext>
            </a:extLst>
          </p:cNvPr>
          <p:cNvSpPr>
            <a:spLocks noGrp="1"/>
          </p:cNvSpPr>
          <p:nvPr>
            <p:ph type="title"/>
          </p:nvPr>
        </p:nvSpPr>
        <p:spPr/>
        <p:txBody>
          <a:bodyPr/>
          <a:lstStyle/>
          <a:p>
            <a:r>
              <a:rPr lang="en-US" dirty="0"/>
              <a:t>Model Evaluation &amp; Pusher</a:t>
            </a:r>
            <a:endParaRPr lang="en-IN" dirty="0"/>
          </a:p>
        </p:txBody>
      </p:sp>
      <p:sp>
        <p:nvSpPr>
          <p:cNvPr id="3" name="Content Placeholder 2">
            <a:extLst>
              <a:ext uri="{FF2B5EF4-FFF2-40B4-BE49-F238E27FC236}">
                <a16:creationId xmlns:a16="http://schemas.microsoft.com/office/drawing/2014/main" id="{CA80C848-B4A8-A937-9B2C-373480B715E8}"/>
              </a:ext>
            </a:extLst>
          </p:cNvPr>
          <p:cNvSpPr>
            <a:spLocks noGrp="1"/>
          </p:cNvSpPr>
          <p:nvPr>
            <p:ph idx="1"/>
          </p:nvPr>
        </p:nvSpPr>
        <p:spPr/>
        <p:txBody>
          <a:bodyPr/>
          <a:lstStyle/>
          <a:p>
            <a:r>
              <a:rPr lang="en-US" dirty="0"/>
              <a:t>Using Test file, we evaluate the ongoing model with a new model.</a:t>
            </a:r>
          </a:p>
          <a:p>
            <a:r>
              <a:rPr lang="en-US" dirty="0"/>
              <a:t>If new one works better then we get notified on the same and we replace with old one, else we let previous one running.</a:t>
            </a:r>
          </a:p>
          <a:p>
            <a:r>
              <a:rPr lang="en-US" dirty="0"/>
              <a:t>In Model Pusher, we saved the following files in latest directory:</a:t>
            </a:r>
          </a:p>
          <a:p>
            <a:pPr lvl="1"/>
            <a:r>
              <a:rPr lang="en-US" dirty="0"/>
              <a:t>Model file</a:t>
            </a:r>
          </a:p>
          <a:p>
            <a:pPr lvl="1"/>
            <a:r>
              <a:rPr lang="en-US" dirty="0"/>
              <a:t>Transformer Object</a:t>
            </a:r>
          </a:p>
          <a:p>
            <a:pPr lvl="1"/>
            <a:r>
              <a:rPr lang="en-US" dirty="0"/>
              <a:t>Target Encoder Object</a:t>
            </a:r>
            <a:endParaRPr lang="en-IN" dirty="0"/>
          </a:p>
        </p:txBody>
      </p:sp>
    </p:spTree>
    <p:extLst>
      <p:ext uri="{BB962C8B-B14F-4D97-AF65-F5344CB8AC3E}">
        <p14:creationId xmlns:p14="http://schemas.microsoft.com/office/powerpoint/2010/main" val="95958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C0DC-1A67-90F7-D85D-3CF8EC101537}"/>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4B8B6CFD-F2C5-DA3B-1B5E-5136A1846FD6}"/>
              </a:ext>
            </a:extLst>
          </p:cNvPr>
          <p:cNvSpPr>
            <a:spLocks noGrp="1"/>
          </p:cNvSpPr>
          <p:nvPr>
            <p:ph idx="1"/>
          </p:nvPr>
        </p:nvSpPr>
        <p:spPr/>
        <p:txBody>
          <a:bodyPr/>
          <a:lstStyle/>
          <a:p>
            <a:r>
              <a:rPr lang="en-US" dirty="0"/>
              <a:t>We used Streamlit Cloud service for deployment.</a:t>
            </a:r>
          </a:p>
          <a:p>
            <a:r>
              <a:rPr lang="en-US" dirty="0"/>
              <a:t>Streamlit provided simple and quick running web based app.</a:t>
            </a:r>
          </a:p>
          <a:p>
            <a:r>
              <a:rPr lang="en-US" dirty="0"/>
              <a:t>Customized the Streamlit framework as per the requirement:</a:t>
            </a:r>
          </a:p>
          <a:p>
            <a:pPr lvl="1"/>
            <a:r>
              <a:rPr lang="en-US" dirty="0"/>
              <a:t>A text field</a:t>
            </a:r>
          </a:p>
          <a:p>
            <a:pPr lvl="1"/>
            <a:r>
              <a:rPr lang="en-US" dirty="0"/>
              <a:t>A button </a:t>
            </a:r>
          </a:p>
          <a:p>
            <a:pPr lvl="1"/>
            <a:r>
              <a:rPr lang="en-US" dirty="0"/>
              <a:t>Display result</a:t>
            </a:r>
            <a:endParaRPr lang="en-IN" dirty="0"/>
          </a:p>
        </p:txBody>
      </p:sp>
    </p:spTree>
    <p:extLst>
      <p:ext uri="{BB962C8B-B14F-4D97-AF65-F5344CB8AC3E}">
        <p14:creationId xmlns:p14="http://schemas.microsoft.com/office/powerpoint/2010/main" val="397965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0413-460B-D951-C2C0-0703A689BF57}"/>
              </a:ext>
            </a:extLst>
          </p:cNvPr>
          <p:cNvSpPr>
            <a:spLocks noGrp="1"/>
          </p:cNvSpPr>
          <p:nvPr>
            <p:ph type="title"/>
          </p:nvPr>
        </p:nvSpPr>
        <p:spPr/>
        <p:txBody>
          <a:bodyPr/>
          <a:lstStyle/>
          <a:p>
            <a:r>
              <a:rPr lang="en-US" dirty="0"/>
              <a:t>Prediction</a:t>
            </a:r>
            <a:endParaRPr lang="en-IN" dirty="0"/>
          </a:p>
        </p:txBody>
      </p:sp>
      <p:sp>
        <p:nvSpPr>
          <p:cNvPr id="3" name="Content Placeholder 2">
            <a:extLst>
              <a:ext uri="{FF2B5EF4-FFF2-40B4-BE49-F238E27FC236}">
                <a16:creationId xmlns:a16="http://schemas.microsoft.com/office/drawing/2014/main" id="{BD88D10B-0F6C-574F-80EA-382C524DE910}"/>
              </a:ext>
            </a:extLst>
          </p:cNvPr>
          <p:cNvSpPr>
            <a:spLocks noGrp="1"/>
          </p:cNvSpPr>
          <p:nvPr>
            <p:ph idx="1"/>
          </p:nvPr>
        </p:nvSpPr>
        <p:spPr/>
        <p:txBody>
          <a:bodyPr/>
          <a:lstStyle/>
          <a:p>
            <a:r>
              <a:rPr lang="en-US" dirty="0"/>
              <a:t>On web app, user inputs the text in the given area.</a:t>
            </a:r>
          </a:p>
          <a:p>
            <a:r>
              <a:rPr lang="en-US" dirty="0"/>
              <a:t>Text then passes through pre-processing phase.</a:t>
            </a:r>
          </a:p>
          <a:p>
            <a:r>
              <a:rPr lang="en-US" dirty="0"/>
              <a:t>Pre-Processed text passed through </a:t>
            </a:r>
            <a:r>
              <a:rPr lang="en-US" dirty="0" err="1"/>
              <a:t>MultinomialNB</a:t>
            </a:r>
            <a:r>
              <a:rPr lang="en-US" dirty="0"/>
              <a:t> model and based on the trained set, model classifies the text as Spam or Ham.</a:t>
            </a:r>
          </a:p>
          <a:p>
            <a:r>
              <a:rPr lang="en-US" dirty="0"/>
              <a:t>Same result will be shown in form of pic on web app as Spam or Not Spam, within a second.</a:t>
            </a:r>
            <a:endParaRPr lang="en-IN" dirty="0"/>
          </a:p>
        </p:txBody>
      </p:sp>
    </p:spTree>
    <p:extLst>
      <p:ext uri="{BB962C8B-B14F-4D97-AF65-F5344CB8AC3E}">
        <p14:creationId xmlns:p14="http://schemas.microsoft.com/office/powerpoint/2010/main" val="345651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5369-791C-89C2-B242-F8082F19193C}"/>
              </a:ext>
            </a:extLst>
          </p:cNvPr>
          <p:cNvSpPr>
            <a:spLocks noGrp="1"/>
          </p:cNvSpPr>
          <p:nvPr>
            <p:ph type="title"/>
          </p:nvPr>
        </p:nvSpPr>
        <p:spPr/>
        <p:txBody>
          <a:bodyPr/>
          <a:lstStyle/>
          <a:p>
            <a:r>
              <a:rPr lang="en-US" dirty="0"/>
              <a:t>Q n A : 1</a:t>
            </a:r>
            <a:endParaRPr lang="en-IN" dirty="0"/>
          </a:p>
        </p:txBody>
      </p:sp>
      <p:sp>
        <p:nvSpPr>
          <p:cNvPr id="3" name="Content Placeholder 2">
            <a:extLst>
              <a:ext uri="{FF2B5EF4-FFF2-40B4-BE49-F238E27FC236}">
                <a16:creationId xmlns:a16="http://schemas.microsoft.com/office/drawing/2014/main" id="{524FD5C8-46F3-B0E9-3FCE-7D71474D1740}"/>
              </a:ext>
            </a:extLst>
          </p:cNvPr>
          <p:cNvSpPr>
            <a:spLocks noGrp="1"/>
          </p:cNvSpPr>
          <p:nvPr>
            <p:ph idx="1"/>
          </p:nvPr>
        </p:nvSpPr>
        <p:spPr>
          <a:xfrm>
            <a:off x="1295401" y="2556932"/>
            <a:ext cx="9601196" cy="3596980"/>
          </a:xfrm>
        </p:spPr>
        <p:txBody>
          <a:bodyPr/>
          <a:lstStyle/>
          <a:p>
            <a:pPr marL="0" indent="0">
              <a:buNone/>
            </a:pPr>
            <a:r>
              <a:rPr lang="en-US" sz="1800" b="1" dirty="0"/>
              <a:t>Q1. What’s the source of data?</a:t>
            </a:r>
          </a:p>
          <a:p>
            <a:pPr marL="0" indent="0">
              <a:buNone/>
            </a:pPr>
            <a:r>
              <a:rPr lang="en-US" sz="1800" dirty="0"/>
              <a:t>	The corpus has been collected from free or free for research sources at the internet like </a:t>
            </a:r>
            <a:r>
              <a:rPr lang="en-US" sz="1800" dirty="0" err="1"/>
              <a:t>Grumbletext</a:t>
            </a:r>
            <a:r>
              <a:rPr lang="en-US" sz="1800" dirty="0"/>
              <a:t> website, National University of Singapore &amp; Caroline Tag’s PhD Thesis.</a:t>
            </a:r>
            <a:endParaRPr lang="en-IN" sz="1800" dirty="0"/>
          </a:p>
          <a:p>
            <a:pPr marL="0" indent="0">
              <a:buNone/>
            </a:pPr>
            <a:r>
              <a:rPr lang="en-IN" sz="1800" b="1" dirty="0"/>
              <a:t>Q2. What was the type of data?</a:t>
            </a:r>
          </a:p>
          <a:p>
            <a:pPr marL="0" indent="0">
              <a:buNone/>
            </a:pPr>
            <a:r>
              <a:rPr lang="en-IN" sz="1800" dirty="0"/>
              <a:t>	The datatype of both the columns was Object (str or mixed).</a:t>
            </a:r>
          </a:p>
          <a:p>
            <a:pPr marL="0" indent="0">
              <a:buNone/>
            </a:pPr>
            <a:r>
              <a:rPr lang="en-IN" sz="1800" b="1" dirty="0"/>
              <a:t>Q3. What’s the complete flow you followed in the project?</a:t>
            </a:r>
          </a:p>
          <a:p>
            <a:pPr marL="0" indent="0">
              <a:buNone/>
            </a:pPr>
            <a:r>
              <a:rPr lang="en-IN" sz="1800" dirty="0"/>
              <a:t>	Please refer to slide #4 : Architecture</a:t>
            </a:r>
          </a:p>
          <a:p>
            <a:pPr marL="0" indent="0">
              <a:buNone/>
            </a:pPr>
            <a:r>
              <a:rPr lang="en-IN" sz="1800" b="1" dirty="0"/>
              <a:t>Q4. How logs are managed?</a:t>
            </a:r>
          </a:p>
          <a:p>
            <a:pPr marL="0" indent="0">
              <a:buNone/>
            </a:pPr>
            <a:r>
              <a:rPr lang="en-US" sz="1800" dirty="0"/>
              <a:t>	All the components mentioned above had different logging which were combined in single log file.</a:t>
            </a:r>
          </a:p>
        </p:txBody>
      </p:sp>
    </p:spTree>
    <p:extLst>
      <p:ext uri="{BB962C8B-B14F-4D97-AF65-F5344CB8AC3E}">
        <p14:creationId xmlns:p14="http://schemas.microsoft.com/office/powerpoint/2010/main" val="184624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83B6-E265-293C-B092-7ADF27DA1384}"/>
              </a:ext>
            </a:extLst>
          </p:cNvPr>
          <p:cNvSpPr>
            <a:spLocks noGrp="1"/>
          </p:cNvSpPr>
          <p:nvPr>
            <p:ph type="title"/>
          </p:nvPr>
        </p:nvSpPr>
        <p:spPr/>
        <p:txBody>
          <a:bodyPr/>
          <a:lstStyle/>
          <a:p>
            <a:r>
              <a:rPr lang="en-US" dirty="0"/>
              <a:t>Q n A : 2</a:t>
            </a:r>
            <a:endParaRPr lang="en-IN" dirty="0"/>
          </a:p>
        </p:txBody>
      </p:sp>
      <p:sp>
        <p:nvSpPr>
          <p:cNvPr id="3" name="Content Placeholder 2">
            <a:extLst>
              <a:ext uri="{FF2B5EF4-FFF2-40B4-BE49-F238E27FC236}">
                <a16:creationId xmlns:a16="http://schemas.microsoft.com/office/drawing/2014/main" id="{E2BD5354-DF17-3099-D6BD-41FD53737AE2}"/>
              </a:ext>
            </a:extLst>
          </p:cNvPr>
          <p:cNvSpPr>
            <a:spLocks noGrp="1"/>
          </p:cNvSpPr>
          <p:nvPr>
            <p:ph idx="1"/>
          </p:nvPr>
        </p:nvSpPr>
        <p:spPr/>
        <p:txBody>
          <a:bodyPr>
            <a:normAutofit/>
          </a:bodyPr>
          <a:lstStyle/>
          <a:p>
            <a:pPr marL="0" indent="0">
              <a:buNone/>
            </a:pPr>
            <a:r>
              <a:rPr lang="en-US" sz="1800" b="1" dirty="0"/>
              <a:t>Q5. What step you took for file validation?</a:t>
            </a:r>
          </a:p>
          <a:p>
            <a:pPr marL="0" indent="0">
              <a:buNone/>
            </a:pPr>
            <a:r>
              <a:rPr lang="en-US" sz="1800" dirty="0"/>
              <a:t>	Right after file validation completes, a .</a:t>
            </a:r>
            <a:r>
              <a:rPr lang="en-US" sz="1800" dirty="0" err="1"/>
              <a:t>yaml</a:t>
            </a:r>
            <a:r>
              <a:rPr lang="en-US" sz="1800" dirty="0"/>
              <a:t> file is generated which shows the entire report of our validation. If there’s anything mismatches then exception get raised.</a:t>
            </a:r>
          </a:p>
          <a:p>
            <a:pPr marL="0" indent="0">
              <a:buNone/>
            </a:pPr>
            <a:r>
              <a:rPr lang="en-US" sz="1800" b="1" dirty="0"/>
              <a:t>Q6. What steps you took for data pre-processing?</a:t>
            </a:r>
          </a:p>
          <a:p>
            <a:pPr lvl="1"/>
            <a:r>
              <a:rPr lang="en-IN" sz="1400" dirty="0"/>
              <a:t>Removed Null Values</a:t>
            </a:r>
          </a:p>
          <a:p>
            <a:pPr lvl="1"/>
            <a:r>
              <a:rPr lang="en-IN" sz="1400" dirty="0"/>
              <a:t>Handled Duplicated Values</a:t>
            </a:r>
          </a:p>
          <a:p>
            <a:pPr lvl="1"/>
            <a:r>
              <a:rPr lang="en-IN" sz="1400" dirty="0"/>
              <a:t>Used NLTK package to transform the text and get rid of unwanted texts or punctuations from the corpus.</a:t>
            </a:r>
          </a:p>
          <a:p>
            <a:pPr lvl="1"/>
            <a:r>
              <a:rPr lang="en-IN" sz="1400" dirty="0"/>
              <a:t>We used TFIDF as vectorizer and limited it to top 3000 features so as to enhance the accuracy of model.</a:t>
            </a:r>
          </a:p>
          <a:p>
            <a:pPr lvl="1"/>
            <a:r>
              <a:rPr lang="en-IN" sz="1400" dirty="0"/>
              <a:t>We had some outliers but they weren’t removed because they come out to be a part of data.</a:t>
            </a:r>
          </a:p>
        </p:txBody>
      </p:sp>
    </p:spTree>
    <p:extLst>
      <p:ext uri="{BB962C8B-B14F-4D97-AF65-F5344CB8AC3E}">
        <p14:creationId xmlns:p14="http://schemas.microsoft.com/office/powerpoint/2010/main" val="445157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6E8-CBE5-5E56-E2EB-F9F79A639BBF}"/>
              </a:ext>
            </a:extLst>
          </p:cNvPr>
          <p:cNvSpPr>
            <a:spLocks noGrp="1"/>
          </p:cNvSpPr>
          <p:nvPr>
            <p:ph type="title"/>
          </p:nvPr>
        </p:nvSpPr>
        <p:spPr/>
        <p:txBody>
          <a:bodyPr/>
          <a:lstStyle/>
          <a:p>
            <a:r>
              <a:rPr lang="en-US" dirty="0"/>
              <a:t>Q n A : 3</a:t>
            </a:r>
            <a:endParaRPr lang="en-IN" dirty="0"/>
          </a:p>
        </p:txBody>
      </p:sp>
      <p:sp>
        <p:nvSpPr>
          <p:cNvPr id="3" name="Content Placeholder 2">
            <a:extLst>
              <a:ext uri="{FF2B5EF4-FFF2-40B4-BE49-F238E27FC236}">
                <a16:creationId xmlns:a16="http://schemas.microsoft.com/office/drawing/2014/main" id="{5F238222-F9C2-004A-B46C-19CB49DBC0B5}"/>
              </a:ext>
            </a:extLst>
          </p:cNvPr>
          <p:cNvSpPr>
            <a:spLocks noGrp="1"/>
          </p:cNvSpPr>
          <p:nvPr>
            <p:ph idx="1"/>
          </p:nvPr>
        </p:nvSpPr>
        <p:spPr/>
        <p:txBody>
          <a:bodyPr>
            <a:normAutofit/>
          </a:bodyPr>
          <a:lstStyle/>
          <a:p>
            <a:pPr marL="0" indent="0">
              <a:buNone/>
            </a:pPr>
            <a:r>
              <a:rPr lang="en-US" sz="1800" b="1" dirty="0"/>
              <a:t>Q7. How training was done or what models were used?</a:t>
            </a:r>
          </a:p>
          <a:p>
            <a:pPr lvl="1"/>
            <a:r>
              <a:rPr lang="en-US" sz="1400" dirty="0"/>
              <a:t>We split the data into training and test part.</a:t>
            </a:r>
          </a:p>
          <a:p>
            <a:pPr lvl="1"/>
            <a:r>
              <a:rPr lang="en-US" sz="1400" dirty="0"/>
              <a:t>Dozens of ML Algorithms were used and tweaked in order to get the max accuracy &amp; precision score.</a:t>
            </a:r>
          </a:p>
          <a:p>
            <a:pPr lvl="1"/>
            <a:r>
              <a:rPr lang="en-US" sz="1400" dirty="0"/>
              <a:t>Multinomial Naïve Bayes algorithm proved to work best and quick as compared to other models. Then we saved this winner.</a:t>
            </a:r>
            <a:endParaRPr lang="en-IN" sz="1400" dirty="0"/>
          </a:p>
          <a:p>
            <a:pPr marL="0" indent="0">
              <a:buNone/>
            </a:pPr>
            <a:r>
              <a:rPr lang="en-IN" sz="1800" b="1" dirty="0"/>
              <a:t>Q8. How Prediction was done?</a:t>
            </a:r>
          </a:p>
          <a:p>
            <a:pPr marL="0" indent="0">
              <a:buNone/>
            </a:pPr>
            <a:r>
              <a:rPr lang="en-IN" sz="1800" dirty="0"/>
              <a:t>	Text received from the user on web app is passed through the transformation step and then to model training step to get the prediction. In the end we display the same result to the user on front page of web app.</a:t>
            </a:r>
          </a:p>
        </p:txBody>
      </p:sp>
    </p:spTree>
    <p:extLst>
      <p:ext uri="{BB962C8B-B14F-4D97-AF65-F5344CB8AC3E}">
        <p14:creationId xmlns:p14="http://schemas.microsoft.com/office/powerpoint/2010/main" val="74630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E2B1-E026-1225-40C9-6A3E05026B74}"/>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4F520952-73AC-0589-75FD-AD74BBB03B8B}"/>
              </a:ext>
            </a:extLst>
          </p:cNvPr>
          <p:cNvSpPr>
            <a:spLocks noGrp="1"/>
          </p:cNvSpPr>
          <p:nvPr>
            <p:ph idx="1"/>
          </p:nvPr>
        </p:nvSpPr>
        <p:spPr/>
        <p:txBody>
          <a:bodyPr/>
          <a:lstStyle/>
          <a:p>
            <a:r>
              <a:rPr lang="en-US" dirty="0"/>
              <a:t>Development of a predictive model for classifying text as Spam or Ham.</a:t>
            </a:r>
          </a:p>
          <a:p>
            <a:r>
              <a:rPr lang="en-US" dirty="0"/>
              <a:t>The model will detect and filter the spam emails or SMS.</a:t>
            </a:r>
          </a:p>
          <a:p>
            <a:r>
              <a:rPr lang="en-US" dirty="0"/>
              <a:t>A web app will be created which will take input from the user in the form of text and almost instantly user will get to know whether the given text is a Spam or Ham (Not Spam).</a:t>
            </a:r>
          </a:p>
        </p:txBody>
      </p:sp>
    </p:spTree>
    <p:extLst>
      <p:ext uri="{BB962C8B-B14F-4D97-AF65-F5344CB8AC3E}">
        <p14:creationId xmlns:p14="http://schemas.microsoft.com/office/powerpoint/2010/main" val="102818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1D7F-5525-70FD-5C7C-23741D174879}"/>
              </a:ext>
            </a:extLst>
          </p:cNvPr>
          <p:cNvSpPr>
            <a:spLocks noGrp="1"/>
          </p:cNvSpPr>
          <p:nvPr>
            <p:ph type="title"/>
          </p:nvPr>
        </p:nvSpPr>
        <p:spPr/>
        <p:txBody>
          <a:bodyPr/>
          <a:lstStyle/>
          <a:p>
            <a:r>
              <a:rPr lang="en-US" dirty="0"/>
              <a:t>Data Sharing Agreement</a:t>
            </a:r>
            <a:endParaRPr lang="en-IN" dirty="0"/>
          </a:p>
        </p:txBody>
      </p:sp>
      <p:sp>
        <p:nvSpPr>
          <p:cNvPr id="3" name="Content Placeholder 2">
            <a:extLst>
              <a:ext uri="{FF2B5EF4-FFF2-40B4-BE49-F238E27FC236}">
                <a16:creationId xmlns:a16="http://schemas.microsoft.com/office/drawing/2014/main" id="{0A974AB8-3282-77FA-B2D6-EF6C6FEEEA01}"/>
              </a:ext>
            </a:extLst>
          </p:cNvPr>
          <p:cNvSpPr>
            <a:spLocks noGrp="1"/>
          </p:cNvSpPr>
          <p:nvPr>
            <p:ph idx="1"/>
          </p:nvPr>
        </p:nvSpPr>
        <p:spPr/>
        <p:txBody>
          <a:bodyPr/>
          <a:lstStyle/>
          <a:p>
            <a:r>
              <a:rPr lang="en-US" dirty="0"/>
              <a:t>Sample file name </a:t>
            </a:r>
          </a:p>
          <a:p>
            <a:r>
              <a:rPr lang="en-US" dirty="0"/>
              <a:t>Number of columns : 2</a:t>
            </a:r>
          </a:p>
          <a:p>
            <a:r>
              <a:rPr lang="en-US" dirty="0"/>
              <a:t>Column names : Label &amp; Message</a:t>
            </a:r>
          </a:p>
          <a:p>
            <a:r>
              <a:rPr lang="en-US" dirty="0"/>
              <a:t>Column Data Type : Object</a:t>
            </a:r>
            <a:endParaRPr lang="en-IN" dirty="0"/>
          </a:p>
        </p:txBody>
      </p:sp>
    </p:spTree>
    <p:extLst>
      <p:ext uri="{BB962C8B-B14F-4D97-AF65-F5344CB8AC3E}">
        <p14:creationId xmlns:p14="http://schemas.microsoft.com/office/powerpoint/2010/main" val="153749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2887-473A-926F-833E-143BF70DF05E}"/>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AA53EF70-EB2C-75D0-9591-05884BA40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1529" y="2436118"/>
            <a:ext cx="6135624" cy="3799320"/>
          </a:xfrm>
        </p:spPr>
      </p:pic>
    </p:spTree>
    <p:extLst>
      <p:ext uri="{BB962C8B-B14F-4D97-AF65-F5344CB8AC3E}">
        <p14:creationId xmlns:p14="http://schemas.microsoft.com/office/powerpoint/2010/main" val="183065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3F74-397B-5E6B-F26A-9D2BF63228D0}"/>
              </a:ext>
            </a:extLst>
          </p:cNvPr>
          <p:cNvSpPr>
            <a:spLocks noGrp="1"/>
          </p:cNvSpPr>
          <p:nvPr>
            <p:ph type="title"/>
          </p:nvPr>
        </p:nvSpPr>
        <p:spPr/>
        <p:txBody>
          <a:bodyPr/>
          <a:lstStyle/>
          <a:p>
            <a:r>
              <a:rPr lang="en-US" dirty="0"/>
              <a:t>Data Insertion in Database</a:t>
            </a:r>
            <a:endParaRPr lang="en-IN" dirty="0"/>
          </a:p>
        </p:txBody>
      </p:sp>
      <p:sp>
        <p:nvSpPr>
          <p:cNvPr id="3" name="Content Placeholder 2">
            <a:extLst>
              <a:ext uri="{FF2B5EF4-FFF2-40B4-BE49-F238E27FC236}">
                <a16:creationId xmlns:a16="http://schemas.microsoft.com/office/drawing/2014/main" id="{AA5CA2F4-565E-271B-7E91-032DD8393A54}"/>
              </a:ext>
            </a:extLst>
          </p:cNvPr>
          <p:cNvSpPr>
            <a:spLocks noGrp="1"/>
          </p:cNvSpPr>
          <p:nvPr>
            <p:ph idx="1"/>
          </p:nvPr>
        </p:nvSpPr>
        <p:spPr/>
        <p:txBody>
          <a:bodyPr/>
          <a:lstStyle/>
          <a:p>
            <a:r>
              <a:rPr lang="en-US" dirty="0"/>
              <a:t>Data is dumped in MongoDB in JSON format.</a:t>
            </a:r>
          </a:p>
          <a:p>
            <a:r>
              <a:rPr lang="en-US" dirty="0"/>
              <a:t>Database Name : </a:t>
            </a:r>
            <a:r>
              <a:rPr lang="en-US" dirty="0" err="1"/>
              <a:t>SpamProject</a:t>
            </a:r>
            <a:endParaRPr lang="en-US" dirty="0"/>
          </a:p>
          <a:p>
            <a:r>
              <a:rPr lang="en-US" dirty="0"/>
              <a:t>Collection Name : classifier</a:t>
            </a:r>
          </a:p>
          <a:p>
            <a:r>
              <a:rPr lang="en-US" dirty="0"/>
              <a:t>All the records in the file are inserted into database.</a:t>
            </a:r>
            <a:endParaRPr lang="en-IN" dirty="0"/>
          </a:p>
        </p:txBody>
      </p:sp>
    </p:spTree>
    <p:extLst>
      <p:ext uri="{BB962C8B-B14F-4D97-AF65-F5344CB8AC3E}">
        <p14:creationId xmlns:p14="http://schemas.microsoft.com/office/powerpoint/2010/main" val="244247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F4D8-CAD9-91EF-7F38-1B13839129A9}"/>
              </a:ext>
            </a:extLst>
          </p:cNvPr>
          <p:cNvSpPr>
            <a:spLocks noGrp="1"/>
          </p:cNvSpPr>
          <p:nvPr>
            <p:ph type="title"/>
          </p:nvPr>
        </p:nvSpPr>
        <p:spPr/>
        <p:txBody>
          <a:bodyPr/>
          <a:lstStyle/>
          <a:p>
            <a:r>
              <a:rPr lang="en-US" dirty="0"/>
              <a:t>Data Ingestion</a:t>
            </a:r>
            <a:endParaRPr lang="en-IN" dirty="0"/>
          </a:p>
        </p:txBody>
      </p:sp>
      <p:sp>
        <p:nvSpPr>
          <p:cNvPr id="3" name="Content Placeholder 2">
            <a:extLst>
              <a:ext uri="{FF2B5EF4-FFF2-40B4-BE49-F238E27FC236}">
                <a16:creationId xmlns:a16="http://schemas.microsoft.com/office/drawing/2014/main" id="{F1840971-9F19-1003-C0C9-B4DB48F020DA}"/>
              </a:ext>
            </a:extLst>
          </p:cNvPr>
          <p:cNvSpPr>
            <a:spLocks noGrp="1"/>
          </p:cNvSpPr>
          <p:nvPr>
            <p:ph idx="1"/>
          </p:nvPr>
        </p:nvSpPr>
        <p:spPr/>
        <p:txBody>
          <a:bodyPr/>
          <a:lstStyle/>
          <a:p>
            <a:r>
              <a:rPr lang="en-US" dirty="0"/>
              <a:t>Loaded data from MongoDB as a DataFrame (tabular format).</a:t>
            </a:r>
          </a:p>
          <a:p>
            <a:r>
              <a:rPr lang="en-US" dirty="0"/>
              <a:t>Saved the DataFrame in csv file in original state in a separate directory.</a:t>
            </a:r>
          </a:p>
          <a:p>
            <a:r>
              <a:rPr lang="en-US" dirty="0"/>
              <a:t>Split the DataFrame in Train and Test set.</a:t>
            </a:r>
          </a:p>
          <a:p>
            <a:r>
              <a:rPr lang="en-US" dirty="0"/>
              <a:t>Saved these two sets in another directory.</a:t>
            </a:r>
            <a:endParaRPr lang="en-IN" dirty="0"/>
          </a:p>
        </p:txBody>
      </p:sp>
    </p:spTree>
    <p:extLst>
      <p:ext uri="{BB962C8B-B14F-4D97-AF65-F5344CB8AC3E}">
        <p14:creationId xmlns:p14="http://schemas.microsoft.com/office/powerpoint/2010/main" val="353589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F3CA-500D-FEDD-8F4D-513128D650D1}"/>
              </a:ext>
            </a:extLst>
          </p:cNvPr>
          <p:cNvSpPr>
            <a:spLocks noGrp="1"/>
          </p:cNvSpPr>
          <p:nvPr>
            <p:ph type="title"/>
          </p:nvPr>
        </p:nvSpPr>
        <p:spPr/>
        <p:txBody>
          <a:bodyPr/>
          <a:lstStyle/>
          <a:p>
            <a:r>
              <a:rPr lang="en-US" dirty="0"/>
              <a:t>Data Validation</a:t>
            </a:r>
            <a:endParaRPr lang="en-IN" dirty="0"/>
          </a:p>
        </p:txBody>
      </p:sp>
      <p:sp>
        <p:nvSpPr>
          <p:cNvPr id="3" name="Content Placeholder 2">
            <a:extLst>
              <a:ext uri="{FF2B5EF4-FFF2-40B4-BE49-F238E27FC236}">
                <a16:creationId xmlns:a16="http://schemas.microsoft.com/office/drawing/2014/main" id="{32CA22FC-710B-93EE-6F3C-68E9458B1E61}"/>
              </a:ext>
            </a:extLst>
          </p:cNvPr>
          <p:cNvSpPr>
            <a:spLocks noGrp="1"/>
          </p:cNvSpPr>
          <p:nvPr>
            <p:ph idx="1"/>
          </p:nvPr>
        </p:nvSpPr>
        <p:spPr/>
        <p:txBody>
          <a:bodyPr/>
          <a:lstStyle/>
          <a:p>
            <a:r>
              <a:rPr lang="en-US" dirty="0"/>
              <a:t>Number of Columns – Validation of number of columns present in the files and if it doesn’t match then the report will be generated.</a:t>
            </a:r>
          </a:p>
          <a:p>
            <a:r>
              <a:rPr lang="en-US" dirty="0"/>
              <a:t>Column Datatypes – The datatype of columns is supposed to be of Object type. If is validated when we insert the files.</a:t>
            </a:r>
          </a:p>
          <a:p>
            <a:endParaRPr lang="en-IN" dirty="0"/>
          </a:p>
        </p:txBody>
      </p:sp>
    </p:spTree>
    <p:extLst>
      <p:ext uri="{BB962C8B-B14F-4D97-AF65-F5344CB8AC3E}">
        <p14:creationId xmlns:p14="http://schemas.microsoft.com/office/powerpoint/2010/main" val="217792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F748-B4ED-67CB-BBB7-2BEA3BF617E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8A6E7C3C-00C1-3EC8-7B19-706F4EF87172}"/>
              </a:ext>
            </a:extLst>
          </p:cNvPr>
          <p:cNvSpPr>
            <a:spLocks noGrp="1"/>
          </p:cNvSpPr>
          <p:nvPr>
            <p:ph idx="1"/>
          </p:nvPr>
        </p:nvSpPr>
        <p:spPr/>
        <p:txBody>
          <a:bodyPr/>
          <a:lstStyle/>
          <a:p>
            <a:r>
              <a:rPr lang="en-US" dirty="0"/>
              <a:t>Removal of Duplicated values.</a:t>
            </a:r>
          </a:p>
          <a:p>
            <a:r>
              <a:rPr lang="en-US" dirty="0"/>
              <a:t>Null values handling.</a:t>
            </a:r>
          </a:p>
          <a:p>
            <a:r>
              <a:rPr lang="en-US" dirty="0"/>
              <a:t>Using NLTK techniques to transform the text : Lower case text, Stop Words Removal, Punctuation Removal, Tokenization &amp; Stemming.</a:t>
            </a:r>
          </a:p>
          <a:p>
            <a:r>
              <a:rPr lang="en-US" dirty="0"/>
              <a:t>Used TF IDF to vectorize the words in data.</a:t>
            </a:r>
          </a:p>
          <a:p>
            <a:r>
              <a:rPr lang="en-US" dirty="0"/>
              <a:t>Saved the file as array, transformer object &amp; target encoder object.</a:t>
            </a:r>
            <a:endParaRPr lang="en-IN" dirty="0"/>
          </a:p>
        </p:txBody>
      </p:sp>
    </p:spTree>
    <p:extLst>
      <p:ext uri="{BB962C8B-B14F-4D97-AF65-F5344CB8AC3E}">
        <p14:creationId xmlns:p14="http://schemas.microsoft.com/office/powerpoint/2010/main" val="61953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6511-10F9-586C-ED7D-0B572028EC79}"/>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328B08E0-4002-E3D3-233B-42FC8E8446A4}"/>
              </a:ext>
            </a:extLst>
          </p:cNvPr>
          <p:cNvSpPr>
            <a:spLocks noGrp="1"/>
          </p:cNvSpPr>
          <p:nvPr>
            <p:ph idx="1"/>
          </p:nvPr>
        </p:nvSpPr>
        <p:spPr/>
        <p:txBody>
          <a:bodyPr/>
          <a:lstStyle/>
          <a:p>
            <a:r>
              <a:rPr lang="en-US" dirty="0"/>
              <a:t>Loaded the transformed array from Data Pre-Processing step.</a:t>
            </a:r>
          </a:p>
          <a:p>
            <a:r>
              <a:rPr lang="en-US" dirty="0"/>
              <a:t>Split the data into train, test.</a:t>
            </a:r>
          </a:p>
          <a:p>
            <a:r>
              <a:rPr lang="en-US" dirty="0"/>
              <a:t>After running various algorithms “</a:t>
            </a:r>
            <a:r>
              <a:rPr lang="en-US" dirty="0" err="1"/>
              <a:t>MultinomialNB</a:t>
            </a:r>
            <a:r>
              <a:rPr lang="en-US" dirty="0"/>
              <a:t>” turned out to performed best on these parameters:</a:t>
            </a:r>
          </a:p>
          <a:p>
            <a:pPr lvl="1"/>
            <a:r>
              <a:rPr lang="en-US" dirty="0"/>
              <a:t>Max Accuracy Score (97.5%)</a:t>
            </a:r>
          </a:p>
          <a:p>
            <a:pPr lvl="1"/>
            <a:r>
              <a:rPr lang="en-US" dirty="0"/>
              <a:t>Max Precision Score (100%)</a:t>
            </a:r>
          </a:p>
          <a:p>
            <a:pPr lvl="1"/>
            <a:r>
              <a:rPr lang="en-US" dirty="0"/>
              <a:t>Least False Positive Value of Confusion Matrix (Zero).</a:t>
            </a:r>
            <a:endParaRPr lang="en-IN" dirty="0"/>
          </a:p>
        </p:txBody>
      </p:sp>
    </p:spTree>
    <p:extLst>
      <p:ext uri="{BB962C8B-B14F-4D97-AF65-F5344CB8AC3E}">
        <p14:creationId xmlns:p14="http://schemas.microsoft.com/office/powerpoint/2010/main" val="28494141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165</TotalTime>
  <Words>850</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Detailed Project Report</vt:lpstr>
      <vt:lpstr>Objective</vt:lpstr>
      <vt:lpstr>Data Sharing Agreement</vt:lpstr>
      <vt:lpstr>Architecture</vt:lpstr>
      <vt:lpstr>Data Insertion in Database</vt:lpstr>
      <vt:lpstr>Data Ingestion</vt:lpstr>
      <vt:lpstr>Data Validation</vt:lpstr>
      <vt:lpstr>Data Pre-Processing</vt:lpstr>
      <vt:lpstr>Model Training</vt:lpstr>
      <vt:lpstr>Model Evaluation &amp; Pusher</vt:lpstr>
      <vt:lpstr>Deployment</vt:lpstr>
      <vt:lpstr>Prediction</vt:lpstr>
      <vt:lpstr>Q n A : 1</vt:lpstr>
      <vt:lpstr>Q n A : 2</vt:lpstr>
      <vt:lpstr>Q n A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dc:title>
  <dc:creator>Himanshu Goswami</dc:creator>
  <cp:lastModifiedBy>Himanshu Goswami</cp:lastModifiedBy>
  <cp:revision>1</cp:revision>
  <dcterms:created xsi:type="dcterms:W3CDTF">2023-01-04T11:27:25Z</dcterms:created>
  <dcterms:modified xsi:type="dcterms:W3CDTF">2023-01-04T14:12:51Z</dcterms:modified>
</cp:coreProperties>
</file>