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  <p:sldMasterId id="2147483996" r:id="rId2"/>
  </p:sldMasterIdLst>
  <p:sldIdLst>
    <p:sldId id="263" r:id="rId3"/>
    <p:sldId id="265" r:id="rId4"/>
    <p:sldId id="266" r:id="rId5"/>
    <p:sldId id="267" r:id="rId6"/>
    <p:sldId id="268" r:id="rId7"/>
    <p:sldId id="273" r:id="rId8"/>
    <p:sldId id="274" r:id="rId9"/>
    <p:sldId id="275" r:id="rId10"/>
    <p:sldId id="276" r:id="rId11"/>
    <p:sldId id="277" r:id="rId12"/>
    <p:sldId id="272" r:id="rId13"/>
    <p:sldId id="27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5030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0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99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101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84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7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1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3293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592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66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7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21000">
              <a:schemeClr val="bg1">
                <a:lumMod val="0"/>
                <a:lumOff val="100000"/>
                <a:alpha val="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6E3840-6F11-4B3A-9C17-D2BCEF51848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E733323-044E-4A39-9446-DE21E7118B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21000">
              <a:schemeClr val="bg1">
                <a:lumMod val="0"/>
                <a:lumOff val="100000"/>
                <a:alpha val="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6E3840-6F11-4B3A-9C17-D2BCEF518487}" type="datetimeFigureOut">
              <a:rPr lang="en-IN" smtClean="0">
                <a:solidFill>
                  <a:srgbClr val="696464"/>
                </a:solidFill>
              </a:rPr>
              <a:pPr/>
              <a:t>29-09-2022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E733323-044E-4A39-9446-DE21E7118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7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9000">
              <a:schemeClr val="accent1">
                <a:lumMod val="30000"/>
                <a:lumOff val="70000"/>
              </a:schemeClr>
            </a:gs>
            <a:gs pos="94000">
              <a:schemeClr val="accent2">
                <a:lumMod val="20000"/>
                <a:lumOff val="80000"/>
              </a:schemeClr>
            </a:gs>
            <a:gs pos="0">
              <a:schemeClr val="accent1">
                <a:alpha val="0"/>
                <a:lumMod val="0"/>
                <a:lumOff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268760"/>
            <a:ext cx="72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RAID  Interface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-2257" y="33421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pc="50" dirty="0" smtClean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Cambria Math" pitchFamily="18" charset="0"/>
                <a:cs typeface="Calibri" pitchFamily="34" charset="0"/>
              </a:rPr>
              <a:t>(Redundant </a:t>
            </a:r>
            <a:r>
              <a:rPr lang="en-US" sz="4800" b="1" spc="50" dirty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Cambria Math" pitchFamily="18" charset="0"/>
                <a:cs typeface="Calibri" pitchFamily="34" charset="0"/>
              </a:rPr>
              <a:t>A</a:t>
            </a:r>
            <a:r>
              <a:rPr lang="en-US" sz="4800" b="1" spc="50" dirty="0" smtClean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Cambria Math" pitchFamily="18" charset="0"/>
                <a:cs typeface="Calibri" pitchFamily="34" charset="0"/>
              </a:rPr>
              <a:t>rray of Independent </a:t>
            </a:r>
            <a:r>
              <a:rPr lang="en-US" sz="4800" b="1" spc="50" dirty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Cambria Math" pitchFamily="18" charset="0"/>
                <a:cs typeface="Calibri" pitchFamily="34" charset="0"/>
              </a:rPr>
              <a:t>D</a:t>
            </a:r>
            <a:r>
              <a:rPr lang="en-US" sz="4800" b="1" spc="50" dirty="0" smtClean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Cambria Math" pitchFamily="18" charset="0"/>
                <a:cs typeface="Calibri" pitchFamily="34" charset="0"/>
              </a:rPr>
              <a:t>isks) </a:t>
            </a:r>
            <a:endParaRPr lang="en-IN" sz="4800" b="1" spc="50" dirty="0"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  <a:ea typeface="Cambria Math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1092" y="22414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Standards RAID Levels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338" y="1305421"/>
            <a:ext cx="8798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6 (Redundant distributed parity)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:    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RAID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6 extends RAID 5 by using 2 sets of parity blocks – Total storage space is number of drives, minus 2 drives.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Can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tolerate 2 failures at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once .Requires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an additional parity calculation.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AID 6 level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 t="4233" r="2389" b="5288"/>
          <a:stretch/>
        </p:blipFill>
        <p:spPr bwMode="auto">
          <a:xfrm>
            <a:off x="651681" y="3395587"/>
            <a:ext cx="7840637" cy="317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22414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Nonstandard RAID Levels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338" y="1305421"/>
            <a:ext cx="879840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7 </a:t>
            </a:r>
            <a:r>
              <a:rPr lang="en-US" sz="20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3 + 4)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:    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nonstandard RAID level based on RAID 3 and RAID 4 that adds caching. It includes a real-time embedded OS as a controller, caching via a high-speed 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bus.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endParaRPr lang="en-US" sz="2000" b="1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Adaptive 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RAID.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 This level enables the RAID controller to decide how to store the parity on disks. It will choose between RAID 3 and RAID 5. </a:t>
            </a:r>
          </a:p>
          <a:p>
            <a:endParaRPr lang="en-US" sz="20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Linux 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MD RAID 10. 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This level, provided by the 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Linux  kernel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, supports the creation of nested and nonstandard RAID arrays. Linux software RAID can also support the creation of standard RAID 0, RAID 1, RAID 4, RAID 5 and RAID 6 configurations.</a:t>
            </a:r>
          </a:p>
          <a:p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Nonstandard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RAID levels vary from standard RAID levels and are usually developed by companies or organizations for mainly proprietary use. Here are some examples.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1092" y="22414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Nested RAID Levels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338" y="1305421"/>
            <a:ext cx="8798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10 (Striped Mirrored arrays)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:    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Stripped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array whose segments are RAID 1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arrays. Same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overhead &amp; fault tolerance as RAID 1 .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High speed .Can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sustain certain multiple drive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failure.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AID 10 example with 4 disk typ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t="3039" r="3999" b="3303"/>
          <a:stretch/>
        </p:blipFill>
        <p:spPr bwMode="auto">
          <a:xfrm>
            <a:off x="1191183" y="3216627"/>
            <a:ext cx="6761633" cy="355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9102" y="22414"/>
            <a:ext cx="5445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Advantages of RAID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483668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RAID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Improved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cost-effectiveness because lower-priced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disks</a:t>
            </a:r>
          </a:p>
          <a:p>
            <a:pPr algn="just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mprove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the performance of a single hard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drive.</a:t>
            </a:r>
          </a:p>
          <a:p>
            <a:pPr algn="just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Increased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computer speed and reliability after a crash, depending on the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configuration.</a:t>
            </a:r>
          </a:p>
          <a:p>
            <a:pPr algn="just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Reads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and writes can be performed faster </a:t>
            </a:r>
          </a:p>
          <a:p>
            <a:pPr algn="just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ncreased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availability and resiliency with RAID 5. 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mirroring, two drives can contain the same data, ensuring one will continue to work if the other fails.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9000">
              <a:schemeClr val="accent1">
                <a:lumMod val="30000"/>
                <a:lumOff val="70000"/>
              </a:schemeClr>
            </a:gs>
            <a:gs pos="94000">
              <a:schemeClr val="accent2">
                <a:lumMod val="20000"/>
                <a:lumOff val="80000"/>
              </a:schemeClr>
            </a:gs>
            <a:gs pos="0">
              <a:schemeClr val="accent1">
                <a:alpha val="0"/>
                <a:lumMod val="0"/>
                <a:lumOff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2412899"/>
            <a:ext cx="5040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n w="31550" cmpd="sng">
                  <a:gradFill>
                    <a:gsLst>
                      <a:gs pos="70000">
                        <a:srgbClr val="855D5D">
                          <a:shade val="50000"/>
                          <a:satMod val="190000"/>
                        </a:srgbClr>
                      </a:gs>
                      <a:gs pos="0">
                        <a:srgbClr val="855D5D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855D5D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79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2549" y="17190"/>
            <a:ext cx="4536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IN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524" y="1411089"/>
            <a:ext cx="856895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RAID </a:t>
            </a:r>
            <a:r>
              <a:rPr lang="en-US" sz="2400" dirty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(redundant array of independent disks) is a way of storing the same data in different places on multiple hard disks or solid-state drives (SSDs) to protect data in the case of a drive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failure.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400" dirty="0">
              <a:latin typeface="Cambria Math" pitchFamily="18" charset="0"/>
              <a:ea typeface="Cambria Math" pitchFamily="18" charset="0"/>
              <a:cs typeface="Calibri Light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you </a:t>
            </a:r>
            <a:r>
              <a:rPr lang="en-US" sz="2400" dirty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can choose how to implement RAID on your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system. between hardware , software   and firmware.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400" dirty="0">
              <a:latin typeface="Cambria Math" pitchFamily="18" charset="0"/>
              <a:ea typeface="Cambria Math" pitchFamily="18" charset="0"/>
              <a:cs typeface="Calibri Light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The </a:t>
            </a:r>
            <a:r>
              <a:rPr lang="en-US" sz="2400" dirty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following list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 : </a:t>
            </a:r>
          </a:p>
          <a:p>
            <a:pPr algn="just"/>
            <a:endParaRPr lang="en-US" sz="1000" dirty="0" smtClean="0">
              <a:latin typeface="Cambria Math" pitchFamily="18" charset="0"/>
              <a:ea typeface="Cambria Math" pitchFamily="18" charset="0"/>
              <a:cs typeface="Calibr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S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tandard </a:t>
            </a:r>
            <a:r>
              <a:rPr lang="en-US" sz="2400" dirty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RAID levels (0, 1, 2, 3, 4, 5, 6) 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N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on-standard </a:t>
            </a:r>
            <a:endParaRPr lang="en-US" sz="2400" dirty="0">
              <a:latin typeface="Cambria Math" pitchFamily="18" charset="0"/>
              <a:ea typeface="Cambria Math" pitchFamily="18" charset="0"/>
              <a:cs typeface="Calibr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H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ybrid </a:t>
            </a:r>
            <a:r>
              <a:rPr lang="en-US" sz="2400" dirty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options (RAID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10)</a:t>
            </a:r>
            <a:endParaRPr lang="en-US" sz="2400" dirty="0">
              <a:latin typeface="Cambria Math" pitchFamily="18" charset="0"/>
              <a:ea typeface="Cambria Math" pitchFamily="18" charset="0"/>
              <a:cs typeface="Calibri Light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9102" y="22414"/>
            <a:ext cx="5445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of RAID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524" y="1411089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RAID Combine multiple hard disks into single logical unit. these are two ways this can be done : in hardware &amp; software.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  <a:cs typeface="Calibri Light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Hardware combines the drives into logical unit in dedicated hardware which then presents the drives as a single drive to the operating system. </a:t>
            </a:r>
          </a:p>
          <a:p>
            <a:pPr algn="just"/>
            <a:endParaRPr lang="en-US" sz="2400" dirty="0">
              <a:latin typeface="Cambria Math" pitchFamily="18" charset="0"/>
              <a:ea typeface="Cambria Math" pitchFamily="18" charset="0"/>
              <a:cs typeface="Calibri Light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Software does this within the operating system and presents the drives as a single drive to the users of the system.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  <a:cs typeface="Calibri Light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Calibri Light" pitchFamily="34" charset="0"/>
              </a:rPr>
              <a:t>RAID is typically used on servers but can be used on workstations. This is especially true in storage-intensive computers such as those used for video and audio editing.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1092" y="22414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Standards RAID Levels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338" y="1305421"/>
            <a:ext cx="8798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</a:t>
            </a:r>
            <a:r>
              <a:rPr lang="en-US" sz="2400" b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0 (striping</a:t>
            </a: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:    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Divides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data into blocks,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then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spreads the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blocks amongst disks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in the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array ,Offers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NO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redundancy ,Any 	disk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failure will corrupt the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entire array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RAID 0 example with dis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4793" r="8190" b="4635"/>
          <a:stretch/>
        </p:blipFill>
        <p:spPr bwMode="auto">
          <a:xfrm>
            <a:off x="2525477" y="3244412"/>
            <a:ext cx="4227934" cy="341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338" y="22414"/>
            <a:ext cx="8798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Standards RAID Levels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338" y="1305421"/>
            <a:ext cx="8798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1 (mirroring)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:    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All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Data is ‘mirrored’ on duplicate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disks , Provides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fault tolerance from failure from all but one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drive. Least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space efficient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method Can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be fast if implemented correctly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RAID 1 with disk 1 and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" t="5637" r="7499" b="4929"/>
          <a:stretch/>
        </p:blipFill>
        <p:spPr bwMode="auto">
          <a:xfrm>
            <a:off x="2498581" y="3373053"/>
            <a:ext cx="4221051" cy="33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1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1092" y="22414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Standards RAID Levels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338" y="1305421"/>
            <a:ext cx="88151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2 (Hamming Code ECC)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:    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Each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‘word’ of data is spread out amongst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disks , Error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Correction Codes are stored on dedicated ECC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disks , Many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ECC disks are required, High controller costs. (No commercial implementations have been made)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RAID 2 level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" t="6822" r="2659" b="4524"/>
          <a:stretch/>
        </p:blipFill>
        <p:spPr bwMode="auto">
          <a:xfrm>
            <a:off x="412899" y="3429000"/>
            <a:ext cx="8432036" cy="32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1092" y="22414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Standards RAID Levels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338" y="1305421"/>
            <a:ext cx="88151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3 (Bit level striping with parity)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:    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Data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block is subdivided (striped) and written to data disks. Parity is recorded on a dedicated parity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disk .Higher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efficiency than RAID 2, yet controllers are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expensive .Too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resource intensive to be implemented in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software .Very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high read and write transfer rates.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AID 3 level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7236" r="4139" b="4561"/>
          <a:stretch/>
        </p:blipFill>
        <p:spPr bwMode="auto">
          <a:xfrm>
            <a:off x="1511245" y="3787279"/>
            <a:ext cx="6121509" cy="289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1092" y="22414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Standards RAID Levels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338" y="1305421"/>
            <a:ext cx="8798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4 (Block level striping with parity)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:    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Identical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to RAID 4, but does block-level striping instead of byte-level striping.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Again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 complex controller design means high cost.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Write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speed is slower, read speed remains high.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AID 4 level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t="4340" r="2122" b="3873"/>
          <a:stretch/>
        </p:blipFill>
        <p:spPr bwMode="auto">
          <a:xfrm>
            <a:off x="409508" y="3356992"/>
            <a:ext cx="8324984" cy="318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1092" y="22414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Standards RAID Levels </a:t>
            </a:r>
            <a:endParaRPr lang="en-IN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421" y="1305421"/>
            <a:ext cx="881515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RAID 5 (Distributed Parity)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:    </a:t>
            </a:r>
          </a:p>
          <a:p>
            <a:pPr algn="just"/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Data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blocks written on one data disk, Parity is stored on another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disk .Requires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a minimum of 3 drives, can tolerate one disk failure.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Storage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efficiency is equal to the sum of the number of disks in the array, minus one disk.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Good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transfer rates, highest read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rate. Efficient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, and a very popular RAID level to use due to it’s low cost and high efficiency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1052736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ow RAID 5 works diagram with 4 dis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3866" r="3443" b="3348"/>
          <a:stretch/>
        </p:blipFill>
        <p:spPr bwMode="auto">
          <a:xfrm>
            <a:off x="754980" y="3663270"/>
            <a:ext cx="7634039" cy="31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279</TotalTime>
  <Words>393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Equity</vt:lpstr>
      <vt:lpstr>1_Equity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Thanki Hima</dc:creator>
  <cp:lastModifiedBy>Thanki Hima</cp:lastModifiedBy>
  <cp:revision>23</cp:revision>
  <dcterms:created xsi:type="dcterms:W3CDTF">2022-09-28T11:59:02Z</dcterms:created>
  <dcterms:modified xsi:type="dcterms:W3CDTF">2022-09-29T13:11:29Z</dcterms:modified>
</cp:coreProperties>
</file>