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290" r:id="rId3"/>
    <p:sldId id="285" r:id="rId4"/>
    <p:sldId id="318" r:id="rId5"/>
    <p:sldId id="319" r:id="rId6"/>
    <p:sldId id="320" r:id="rId7"/>
    <p:sldId id="321" r:id="rId8"/>
    <p:sldId id="322" r:id="rId9"/>
    <p:sldId id="323" r:id="rId10"/>
    <p:sldId id="325" r:id="rId11"/>
    <p:sldId id="324" r:id="rId12"/>
    <p:sldId id="264" r:id="rId13"/>
    <p:sldId id="309" r:id="rId14"/>
    <p:sldId id="310" r:id="rId15"/>
    <p:sldId id="311" r:id="rId16"/>
    <p:sldId id="328" r:id="rId17"/>
    <p:sldId id="329" r:id="rId18"/>
    <p:sldId id="330" r:id="rId19"/>
    <p:sldId id="331" r:id="rId20"/>
    <p:sldId id="332" r:id="rId21"/>
    <p:sldId id="363" r:id="rId22"/>
    <p:sldId id="315" r:id="rId23"/>
    <p:sldId id="316" r:id="rId24"/>
    <p:sldId id="286" r:id="rId25"/>
    <p:sldId id="272" r:id="rId26"/>
    <p:sldId id="273" r:id="rId27"/>
    <p:sldId id="274" r:id="rId28"/>
    <p:sldId id="275" r:id="rId29"/>
    <p:sldId id="360" r:id="rId30"/>
    <p:sldId id="276" r:id="rId31"/>
    <p:sldId id="277" r:id="rId32"/>
    <p:sldId id="292" r:id="rId33"/>
    <p:sldId id="278" r:id="rId34"/>
    <p:sldId id="279" r:id="rId35"/>
    <p:sldId id="280" r:id="rId36"/>
    <p:sldId id="287" r:id="rId37"/>
    <p:sldId id="301" r:id="rId38"/>
    <p:sldId id="302" r:id="rId39"/>
    <p:sldId id="288" r:id="rId40"/>
    <p:sldId id="303" r:id="rId41"/>
    <p:sldId id="305" r:id="rId42"/>
    <p:sldId id="306" r:id="rId43"/>
    <p:sldId id="307" r:id="rId44"/>
    <p:sldId id="308" r:id="rId45"/>
    <p:sldId id="365" r:id="rId46"/>
    <p:sldId id="364" r:id="rId47"/>
    <p:sldId id="361" r:id="rId48"/>
    <p:sldId id="362" r:id="rId49"/>
    <p:sldId id="300" r:id="rId50"/>
    <p:sldId id="299" r:id="rId51"/>
    <p:sldId id="28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6" d="100"/>
          <a:sy n="66" d="100"/>
        </p:scale>
        <p:origin x="2256"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27B15-2049-4821-AF8B-B393B97787E0}" type="datetimeFigureOut">
              <a:rPr lang="en-IN" smtClean="0"/>
              <a:t>19-12-2023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38544-434D-4BD7-A8E5-F5D56E5D270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238544-434D-4BD7-A8E5-F5D56E5D270B}" type="slidenum">
              <a:rPr lang="en-IN" smtClean="0"/>
              <a:t>15</a:t>
            </a:fld>
            <a:endParaRPr lang="en-IN"/>
          </a:p>
        </p:txBody>
      </p:sp>
    </p:spTree>
    <p:extLst>
      <p:ext uri="{BB962C8B-B14F-4D97-AF65-F5344CB8AC3E}">
        <p14:creationId xmlns:p14="http://schemas.microsoft.com/office/powerpoint/2010/main" val="320517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238544-434D-4BD7-A8E5-F5D56E5D270B}" type="slidenum">
              <a:rPr lang="en-IN" smtClean="0"/>
              <a:t>25</a:t>
            </a:fld>
            <a:endParaRPr lang="en-IN"/>
          </a:p>
        </p:txBody>
      </p:sp>
    </p:spTree>
    <p:extLst>
      <p:ext uri="{BB962C8B-B14F-4D97-AF65-F5344CB8AC3E}">
        <p14:creationId xmlns:p14="http://schemas.microsoft.com/office/powerpoint/2010/main" val="1144680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t>12/19/2023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t>12/19/2023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12/19/2023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12/19/2023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t>12/19/2023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r.search.yahoo.com/_ylt=Awrx._vAcoBlu5gc4.a7HAx.;_ylu=Y29sbwNzZzMEcG9zAzEEdnRpZAMEc2VjA3Ny/RV=2/RE=1702945601/RO=10/RU=https%3a%2f%2fwww.hindawi.com%2fjournals%2fwcmc%2f2022%2f7357820%2f/RK=2/RS=hJp_dXbZCbc2MDSKogPZNpBpoew-" TargetMode="External"/><Relationship Id="rId7" Type="http://schemas.openxmlformats.org/officeDocument/2006/relationships/hyperlink" Target="https://r.search.yahoo.com/_ylt=AwrKBU.2cYBlt58g7267HAx.;_ylu=Y29sbwNzZzMEcG9zAzEEdnRpZAMEc2VjA3Ny/RV=2/RE=1702945335/RO=10/RU=https%3a%2f%2flink.springer.com%2farticle%2f10.1007%2fs12083-023-01532-7/RK=2/RS=VcQF5oiZ4wzMwvoO6fQfNxX2MsU-" TargetMode="External"/><Relationship Id="rId2" Type="http://schemas.openxmlformats.org/officeDocument/2006/relationships/hyperlink" Target="https://r.search.yahoo.com/_ylt=AwrKB0RwcoBlne8aBle7HAx.;_ylu=Y29sbwNzZzMEcG9zAzEEdnRpZAMEc2VjA3Ny/RV=2/RE=1702945520/RO=10/RU=https%3a%2f%2fieeexplore.ieee.org%2fdocument%2f9322479/RK=2/RS=iMEoeWaWFCPcz3T7muRgySkuqNE-" TargetMode="External"/><Relationship Id="rId1" Type="http://schemas.openxmlformats.org/officeDocument/2006/relationships/slideLayout" Target="../slideLayouts/slideLayout2.xml"/><Relationship Id="rId6" Type="http://schemas.openxmlformats.org/officeDocument/2006/relationships/hyperlink" Target="https://r.search.yahoo.com/_ylt=AwrKEiKQcYBlQsUt24.7HAx.;_ylu=Y29sbwNzZzMEcG9zAzEEdnRpZAMEc2VjA3Ny/RV=2/RE=1702945297/RO=10/RU=https%3a%2f%2flink.springer.com%2fchapter%2f10.1007%2f978-981-19-7753-4_36/RK=2/RS=R50cKJft1ym1.bMvaXDxwweOnFg-" TargetMode="External"/><Relationship Id="rId5" Type="http://schemas.openxmlformats.org/officeDocument/2006/relationships/hyperlink" Target="https://r.search.yahoo.com/_ylt=Awr1TXljb4Bl9vkgvFC7HAx.;_ylu=Y29sbwNzZzMEcG9zAzEEdnRpZAMEc2VjA3Ny/RV=2/RE=1702944740/RO=10/RU=https%3a%2f%2feprints.whiterose.ac.uk%2f88240%2f1%2fcloud-vanet-b_4.pdf/RK=2/RS=OB1ghMcT7vjMGi2mun8UE.NcnU4-" TargetMode="External"/><Relationship Id="rId4" Type="http://schemas.openxmlformats.org/officeDocument/2006/relationships/hyperlink" Target="https://r.search.yahoo.com/_ylt=AwrKDqPscoBl8Asf17K7HAx.;_ylu=Y29sbwNzZzMEcG9zAzEEdnRpZAMEc2VjA3Ny/RV=2/RE=1702945644/RO=10/RU=https%3a%2f%2ftechhq.com%2f2022%2f11%2fedge-computing-trends-in-2023%2f/RK=2/RS=971SDonu3GpOgl.Bni6L73plG7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r.search.yahoo.com/_ylt=AwrKBU8ccoBlbBAiNWy7HAx.;_ylu=Y29sbwNzZzMEcG9zAzEEdnRpZAMEc2VjA3Ny/RV=2/RE=1702945436/RO=10/RU=https%3a%2f%2fieeexplore.ieee.org%2fdocument%2f7926920/RK=2/RS=HsnmrPUQJTKojsEL2pgHrDarn1Y-" TargetMode="External"/><Relationship Id="rId7" Type="http://schemas.openxmlformats.org/officeDocument/2006/relationships/hyperlink" Target="https://ieeexplore.ieee.org/abstract/document/9851417" TargetMode="External"/><Relationship Id="rId2" Type="http://schemas.openxmlformats.org/officeDocument/2006/relationships/hyperlink" Target="https://r.search.yahoo.com/_ylt=Awr1TXn2cYBlTvAf1Ei7HAx.;_ylu=Y29sbwNzZzMEcG9zAzEEdnRpZAMEc2VjA3Ny/RV=2/RE=1702945399/RO=10/RU=https%3a%2f%2fieeexplore.ieee.org%2fdocument%2f7081072/RK=2/RS=bY.8UhPoddD_DgpgCnJwcL0BeQA-"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1389128623003821" TargetMode="External"/><Relationship Id="rId5" Type="http://schemas.openxmlformats.org/officeDocument/2006/relationships/hyperlink" Target="https://r.search.yahoo.com/_ylt=Awr1QPpVcYBlp1EhnRq7HAx.;_ylu=Y29sbwNzZzMEcG9zAzEEdnRpZAMEc2VjA3Ny/RV=2/RE=1702945237/RO=10/RU=https%3a%2f%2fwww.sciencedirect.com%2fscience%2farticle%2fpii%2fS1046202322002353/RK=2/RS=khPPq309ZZtYnmBHKuVKWH8YTuY-" TargetMode="External"/><Relationship Id="rId4" Type="http://schemas.openxmlformats.org/officeDocument/2006/relationships/hyperlink" Target="https://r.search.yahoo.com/_ylt=AwrKB0Q8coBlJEEaGde7HAx.;_ylu=Y29sbwNzZzMEcG9zAzEEdnRpZAMEc2VjA3Ny/RV=2/RE=1702945468/RO=10/RU=https%3a%2f%2fonlinelibrary.wiley.com%2fdoi%2f10.1002%2fsec.1243/RK=2/RS=wSVTl3v1nqI0H9DYGz.HX32kQu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3245" y="1470025"/>
            <a:ext cx="8361045" cy="1688465"/>
          </a:xfrm>
        </p:spPr>
        <p:txBody>
          <a:bodyPr/>
          <a:lstStyle/>
          <a:p>
            <a:r>
              <a:rPr lang="en-GB" altLang="en-IN" sz="5400" dirty="0">
                <a:latin typeface="Times New Roman" panose="02020603050405020304" charset="0"/>
                <a:cs typeface="Times New Roman" panose="02020603050405020304" charset="0"/>
              </a:rPr>
              <a:t>advanced computer networks</a:t>
            </a:r>
          </a:p>
        </p:txBody>
      </p:sp>
      <p:sp>
        <p:nvSpPr>
          <p:cNvPr id="3" name="Subtitle 2"/>
          <p:cNvSpPr>
            <a:spLocks noGrp="1"/>
          </p:cNvSpPr>
          <p:nvPr>
            <p:ph type="subTitle" idx="1"/>
          </p:nvPr>
        </p:nvSpPr>
        <p:spPr>
          <a:xfrm>
            <a:off x="1925320" y="3246755"/>
            <a:ext cx="8959215" cy="2458720"/>
          </a:xfrm>
        </p:spPr>
        <p:txBody>
          <a:bodyPr>
            <a:normAutofit/>
          </a:bodyPr>
          <a:lstStyle/>
          <a:p>
            <a:r>
              <a:rPr lang="en-GB" altLang="en-IN" dirty="0">
                <a:latin typeface="Times New Roman" panose="02020603050405020304" charset="0"/>
                <a:cs typeface="Times New Roman" panose="02020603050405020304" charset="0"/>
              </a:rPr>
              <a:t>21AIE302</a:t>
            </a:r>
          </a:p>
          <a:p>
            <a:r>
              <a:rPr lang="en-GB" altLang="en-IN" dirty="0">
                <a:latin typeface="Times New Roman" panose="02020603050405020304" charset="0"/>
                <a:cs typeface="Times New Roman" panose="02020603050405020304" charset="0"/>
              </a:rPr>
              <a:t>END SEMESTER PROJECT</a:t>
            </a:r>
          </a:p>
          <a:p>
            <a:r>
              <a:rPr lang="en-GB" altLang="en-IN" dirty="0">
                <a:latin typeface="Times New Roman" panose="02020603050405020304" charset="0"/>
                <a:cs typeface="Times New Roman" panose="02020603050405020304" charset="0"/>
              </a:rPr>
              <a:t>                               </a:t>
            </a:r>
          </a:p>
          <a:p>
            <a:r>
              <a:rPr lang="en-GB" altLang="en-IN" dirty="0">
                <a:latin typeface="Times New Roman" panose="02020603050405020304" charset="0"/>
                <a:cs typeface="Times New Roman" panose="02020603050405020304" charset="0"/>
              </a:rPr>
              <a:t>                           </a:t>
            </a:r>
          </a:p>
          <a:p>
            <a:r>
              <a:rPr lang="en-GB" altLang="en-IN" dirty="0">
                <a:latin typeface="Times New Roman" panose="02020603050405020304" charset="0"/>
                <a:cs typeface="Times New Roman" panose="02020603050405020304" charset="0"/>
              </a:rPr>
              <a:t>                                                                          </a:t>
            </a:r>
            <a:r>
              <a:rPr lang="en-GB" altLang="en-IN" sz="2000" dirty="0">
                <a:latin typeface="Times New Roman" panose="02020603050405020304" charset="0"/>
                <a:cs typeface="Times New Roman" panose="02020603050405020304" charset="0"/>
              </a:rPr>
              <a:t>BATCH - B</a:t>
            </a:r>
          </a:p>
          <a:p>
            <a:pPr marL="3657600" lvl="8" indent="457200"/>
            <a:r>
              <a:rPr lang="en-GB" altLang="en-IN" sz="2000" dirty="0">
                <a:latin typeface="Times New Roman" panose="02020603050405020304" charset="0"/>
                <a:cs typeface="Times New Roman" panose="02020603050405020304" charset="0"/>
              </a:rPr>
              <a:t>                    GROUP - 5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CE0C-3A55-7B8B-461E-31830AA71BAE}"/>
              </a:ext>
            </a:extLst>
          </p:cNvPr>
          <p:cNvSpPr>
            <a:spLocks noGrp="1"/>
          </p:cNvSpPr>
          <p:nvPr>
            <p:ph type="title"/>
          </p:nvPr>
        </p:nvSpPr>
        <p:spPr>
          <a:xfrm>
            <a:off x="1433146" y="375138"/>
            <a:ext cx="9601200" cy="1230923"/>
          </a:xfrm>
        </p:spPr>
        <p:txBody>
          <a:bodyPr/>
          <a:lstStyle/>
          <a:p>
            <a:r>
              <a:rPr lang="en-US" dirty="0">
                <a:latin typeface="Cambria" panose="02040503050406030204" pitchFamily="18" charset="0"/>
                <a:ea typeface="Cambria" panose="02040503050406030204" pitchFamily="18" charset="0"/>
              </a:rPr>
              <a:t>Tools Identified</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3B60287-890C-AC96-22D7-1AA6DB0036EF}"/>
              </a:ext>
            </a:extLst>
          </p:cNvPr>
          <p:cNvSpPr>
            <a:spLocks noGrp="1"/>
          </p:cNvSpPr>
          <p:nvPr>
            <p:ph idx="1"/>
          </p:nvPr>
        </p:nvSpPr>
        <p:spPr>
          <a:xfrm>
            <a:off x="1371600" y="1327638"/>
            <a:ext cx="9601200" cy="4539762"/>
          </a:xfrm>
        </p:spPr>
        <p:txBody>
          <a:bodyPr/>
          <a:lstStyle/>
          <a:p>
            <a:r>
              <a:rPr lang="en-GB" sz="1800" dirty="0">
                <a:effectLst/>
                <a:latin typeface="Cambria" panose="02040503050406030204" pitchFamily="18" charset="0"/>
                <a:ea typeface="SimSun" panose="02010600030101010101" pitchFamily="2" charset="-122"/>
                <a:cs typeface="Times New Roman" panose="02020603050405020304" pitchFamily="18" charset="0"/>
              </a:rPr>
              <a:t> 5G-EmPOWER is the best tool for putting the Big Data Empowered SON concept into practice. Because of its SDN/NFV architecture base, BSON can integrate and deploy a wide range of network operations with ease, which is essential given its dynamic nature</a:t>
            </a:r>
          </a:p>
          <a:p>
            <a:r>
              <a:rPr lang="en-GB" sz="1800" dirty="0">
                <a:effectLst/>
                <a:latin typeface="Cambria" panose="02040503050406030204" pitchFamily="18" charset="0"/>
                <a:ea typeface="SimSun" panose="02010600030101010101" pitchFamily="2" charset="-122"/>
                <a:cs typeface="Times New Roman" panose="02020603050405020304" pitchFamily="18" charset="0"/>
              </a:rPr>
              <a:t> With realistic network simulation, strong support for network slicing, and open-source adaptability, 5G-EmPOWER provides a complete environment for exhaustive validation and ongoing BSON enhancement. Amidst the dynamic terrain of evolving 5G networks, the active community backing guarantees consistent updates and bug corrections, creating a perfect venue for the framework's validation and refinement.</a:t>
            </a:r>
            <a:endParaRPr lang="en-IN" dirty="0"/>
          </a:p>
        </p:txBody>
      </p:sp>
    </p:spTree>
    <p:extLst>
      <p:ext uri="{BB962C8B-B14F-4D97-AF65-F5344CB8AC3E}">
        <p14:creationId xmlns:p14="http://schemas.microsoft.com/office/powerpoint/2010/main" val="210799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655D-10AA-4316-29F0-9E36F39C5B27}"/>
              </a:ext>
            </a:extLst>
          </p:cNvPr>
          <p:cNvSpPr>
            <a:spLocks noGrp="1"/>
          </p:cNvSpPr>
          <p:nvPr>
            <p:ph type="title"/>
          </p:nvPr>
        </p:nvSpPr>
        <p:spPr>
          <a:xfrm>
            <a:off x="1371600" y="369277"/>
            <a:ext cx="9601200" cy="879231"/>
          </a:xfrm>
        </p:spPr>
        <p:txBody>
          <a:bodyPr/>
          <a:lstStyle/>
          <a:p>
            <a:r>
              <a:rPr lang="en-US" dirty="0">
                <a:latin typeface="Cambria" panose="02040503050406030204" pitchFamily="18" charset="0"/>
                <a:ea typeface="Cambria" panose="02040503050406030204" pitchFamily="18" charset="0"/>
              </a:rPr>
              <a:t>Conclusion and Future works</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ED6C2B1-90EC-2709-188A-D00E4DAB6375}"/>
              </a:ext>
            </a:extLst>
          </p:cNvPr>
          <p:cNvSpPr>
            <a:spLocks noGrp="1"/>
          </p:cNvSpPr>
          <p:nvPr>
            <p:ph idx="1"/>
          </p:nvPr>
        </p:nvSpPr>
        <p:spPr>
          <a:xfrm>
            <a:off x="1371600" y="1424354"/>
            <a:ext cx="9601200" cy="4522177"/>
          </a:xfrm>
        </p:spPr>
        <p:txBody>
          <a:bodyPr/>
          <a:lstStyle/>
          <a:p>
            <a:r>
              <a:rPr lang="en-US" dirty="0">
                <a:latin typeface="Cambria" panose="02040503050406030204" pitchFamily="18" charset="0"/>
                <a:ea typeface="Cambria" panose="02040503050406030204" pitchFamily="18" charset="0"/>
              </a:rPr>
              <a:t>By </a:t>
            </a:r>
            <a:r>
              <a:rPr lang="en-US" dirty="0" err="1">
                <a:latin typeface="Cambria" panose="02040503050406030204" pitchFamily="18" charset="0"/>
                <a:ea typeface="Cambria" panose="02040503050406030204" pitchFamily="18" charset="0"/>
              </a:rPr>
              <a:t>utilising</a:t>
            </a:r>
            <a:r>
              <a:rPr lang="en-US" dirty="0">
                <a:latin typeface="Cambria" panose="02040503050406030204" pitchFamily="18" charset="0"/>
                <a:ea typeface="Cambria" panose="02040503050406030204" pitchFamily="18" charset="0"/>
              </a:rPr>
              <a:t> big data and machine learning to anticipate and resolve network issues, the BSON architecture presents a paradigm leap in 5G network management.</a:t>
            </a:r>
          </a:p>
          <a:p>
            <a:r>
              <a:rPr lang="en-US" dirty="0">
                <a:latin typeface="Cambria" panose="02040503050406030204" pitchFamily="18" charset="0"/>
                <a:ea typeface="Cambria" panose="02040503050406030204" pitchFamily="18" charset="0"/>
              </a:rPr>
              <a:t>BSON makes proactive network management, </a:t>
            </a:r>
            <a:r>
              <a:rPr lang="en-US" dirty="0" err="1">
                <a:latin typeface="Cambria" panose="02040503050406030204" pitchFamily="18" charset="0"/>
                <a:ea typeface="Cambria" panose="02040503050406030204" pitchFamily="18" charset="0"/>
              </a:rPr>
              <a:t>behaviour</a:t>
            </a:r>
            <a:r>
              <a:rPr lang="en-US" dirty="0">
                <a:latin typeface="Cambria" panose="02040503050406030204" pitchFamily="18" charset="0"/>
                <a:ea typeface="Cambria" panose="02040503050406030204" pitchFamily="18" charset="0"/>
              </a:rPr>
              <a:t> prediction, and performance </a:t>
            </a:r>
            <a:r>
              <a:rPr lang="en-US" dirty="0" err="1">
                <a:latin typeface="Cambria" panose="02040503050406030204" pitchFamily="18" charset="0"/>
                <a:ea typeface="Cambria" panose="02040503050406030204" pitchFamily="18" charset="0"/>
              </a:rPr>
              <a:t>optimisation</a:t>
            </a:r>
            <a:r>
              <a:rPr lang="en-US" dirty="0">
                <a:latin typeface="Cambria" panose="02040503050406030204" pitchFamily="18" charset="0"/>
                <a:ea typeface="Cambria" panose="02040503050406030204" pitchFamily="18" charset="0"/>
              </a:rPr>
              <a:t> possible by converting unprocessed data into actionable insights.</a:t>
            </a:r>
          </a:p>
          <a:p>
            <a:r>
              <a:rPr lang="en-US" dirty="0">
                <a:latin typeface="Cambria" panose="02040503050406030204" pitchFamily="18" charset="0"/>
                <a:ea typeface="Cambria" panose="02040503050406030204" pitchFamily="18" charset="0"/>
              </a:rPr>
              <a:t>This methodology represents a crucial advancement, enabling networks to effectively and dynamically adjust to the intricacies of the 5G terrain.</a:t>
            </a:r>
          </a:p>
          <a:p>
            <a:r>
              <a:rPr lang="en-US" dirty="0">
                <a:latin typeface="Cambria" panose="02040503050406030204" pitchFamily="18" charset="0"/>
                <a:ea typeface="Cambria" panose="02040503050406030204" pitchFamily="18" charset="0"/>
              </a:rPr>
              <a:t>BSON sets the stage for network operations that are ready for the future, guaranteeing resilience, efficiency, and agility in the face of the 5G era's swift changes.</a:t>
            </a:r>
          </a:p>
          <a:p>
            <a:r>
              <a:rPr lang="en-US" dirty="0">
                <a:latin typeface="Cambria" panose="02040503050406030204" pitchFamily="18" charset="0"/>
                <a:ea typeface="Cambria" panose="02040503050406030204" pitchFamily="18" charset="0"/>
              </a:rPr>
              <a:t>By implementing proactive tactics instead of reactive ones, increasing productivity, and satisfying the needs of next-generation networks, BSON changes network management.</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47133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tLang="en-US">
                <a:latin typeface="Times New Roman" panose="02020603050405020304" charset="0"/>
                <a:cs typeface="Times New Roman" panose="02020603050405020304" charset="0"/>
              </a:rPr>
              <a:t>PROBLEM-2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7961"/>
            <a:ext cx="9601200" cy="664828"/>
          </a:xfrm>
        </p:spPr>
        <p:txBody>
          <a:bodyPr>
            <a:normAutofit fontScale="90000"/>
          </a:bodyPr>
          <a:lstStyle/>
          <a:p>
            <a:r>
              <a:rPr lang="en-US" dirty="0">
                <a:latin typeface="Times New Roman" panose="02020603050405020304" charset="0"/>
                <a:cs typeface="Times New Roman" panose="02020603050405020304" charset="0"/>
              </a:rPr>
              <a:t>Introduction</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598103" y="1157680"/>
            <a:ext cx="9601200" cy="4944611"/>
          </a:xfrm>
        </p:spPr>
        <p:txBody>
          <a:bodyPr>
            <a:normAutofit lnSpcReduction="10000"/>
          </a:bodyPr>
          <a:lstStyle/>
          <a:p>
            <a:r>
              <a:rPr lang="en-US" dirty="0">
                <a:latin typeface="Cambria" panose="02040503050406030204" charset="0"/>
                <a:cs typeface="Cambria" panose="02040503050406030204" charset="0"/>
              </a:rPr>
              <a:t>The introduction of 5G technology has brought revolutionary possibilities to the field of vehicular ad hoc networks (VANETs), especially in terms of guaranteeing efficient and safe communication.</a:t>
            </a:r>
          </a:p>
          <a:p>
            <a:r>
              <a:rPr lang="en-US" dirty="0">
                <a:latin typeface="Cambria" panose="02040503050406030204" charset="0"/>
                <a:cs typeface="Cambria" panose="02040503050406030204" charset="0"/>
              </a:rPr>
              <a:t>Ensuring strong security measures has become crucial with the integration of Smart Grid (SG) technology into Vehicular Ad hoc Networks (VANETs).</a:t>
            </a:r>
          </a:p>
          <a:p>
            <a:r>
              <a:rPr lang="en-US" dirty="0">
                <a:latin typeface="Cambria" panose="02040503050406030204" charset="0"/>
                <a:cs typeface="Cambria" panose="02040503050406030204" charset="0"/>
              </a:rPr>
              <a:t>Resilient security frameworks are necessary because of the urgency and significance of timely, secure video reporting services within VANETs, particularly during accidents or for traffic monitoring.</a:t>
            </a:r>
          </a:p>
          <a:p>
            <a:r>
              <a:rPr lang="en-US" dirty="0">
                <a:latin typeface="Cambria" panose="02040503050406030204" charset="0"/>
                <a:cs typeface="Cambria" panose="02040503050406030204" charset="0"/>
              </a:rPr>
              <a:t>Using cloud platforms in conjunction with heterogeneous networks may provide benefits like lower latency and increased availability for urgent video reporting services in VANETs.</a:t>
            </a:r>
          </a:p>
          <a:p>
            <a:r>
              <a:rPr lang="en-US" dirty="0">
                <a:latin typeface="Cambria" panose="02040503050406030204" charset="0"/>
                <a:cs typeface="Cambria" panose="02040503050406030204" charset="0"/>
              </a:rPr>
              <a:t>The vulnerabilities that have been identified draw attention to the security gaps that currently exist in VANET infrastructures. These vulnerabilities include the vulnerability to replay attacks, message fabrication, and potential Denial-of-Service (DoS) threats.</a:t>
            </a:r>
            <a:endParaRPr lang="en-IN" dirty="0">
              <a:latin typeface="Cambria" panose="02040503050406030204" charset="0"/>
              <a:cs typeface="Cambria" panose="02040503050406030204" charset="0"/>
            </a:endParaRPr>
          </a:p>
        </p:txBody>
      </p:sp>
    </p:spTree>
    <p:extLst>
      <p:ext uri="{BB962C8B-B14F-4D97-AF65-F5344CB8AC3E}">
        <p14:creationId xmlns:p14="http://schemas.microsoft.com/office/powerpoint/2010/main" val="106917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920" y="111760"/>
            <a:ext cx="3190875" cy="571500"/>
          </a:xfrm>
        </p:spPr>
        <p:txBody>
          <a:bodyPr>
            <a:normAutofit fontScale="90000"/>
          </a:bodyPr>
          <a:lstStyle/>
          <a:p>
            <a:r>
              <a:rPr lang="en-US" dirty="0">
                <a:latin typeface="Times New Roman" panose="02020603050405020304" charset="0"/>
                <a:cs typeface="Times New Roman" panose="02020603050405020304" charset="0"/>
              </a:rPr>
              <a:t>Related Work</a:t>
            </a:r>
          </a:p>
        </p:txBody>
      </p:sp>
      <p:graphicFrame>
        <p:nvGraphicFramePr>
          <p:cNvPr id="4" name="Content Placeholder 3"/>
          <p:cNvGraphicFramePr>
            <a:graphicFrameLocks noGrp="1"/>
          </p:cNvGraphicFramePr>
          <p:nvPr>
            <p:ph idx="1"/>
          </p:nvPr>
        </p:nvGraphicFramePr>
        <p:xfrm>
          <a:off x="1000760" y="1363980"/>
          <a:ext cx="11049000" cy="4937760"/>
        </p:xfrm>
        <a:graphic>
          <a:graphicData uri="http://schemas.openxmlformats.org/drawingml/2006/table">
            <a:tbl>
              <a:tblPr firstRow="1" bandRow="1">
                <a:tableStyleId>{5C22544A-7EE6-4342-B048-85BDC9FD1C3A}</a:tableStyleId>
              </a:tblPr>
              <a:tblGrid>
                <a:gridCol w="2762250">
                  <a:extLst>
                    <a:ext uri="{9D8B030D-6E8A-4147-A177-3AD203B41FA5}">
                      <a16:colId xmlns:a16="http://schemas.microsoft.com/office/drawing/2014/main" val="20000"/>
                    </a:ext>
                  </a:extLst>
                </a:gridCol>
                <a:gridCol w="2762250">
                  <a:extLst>
                    <a:ext uri="{9D8B030D-6E8A-4147-A177-3AD203B41FA5}">
                      <a16:colId xmlns:a16="http://schemas.microsoft.com/office/drawing/2014/main" val="20001"/>
                    </a:ext>
                  </a:extLst>
                </a:gridCol>
                <a:gridCol w="2762250">
                  <a:extLst>
                    <a:ext uri="{9D8B030D-6E8A-4147-A177-3AD203B41FA5}">
                      <a16:colId xmlns:a16="http://schemas.microsoft.com/office/drawing/2014/main" val="20002"/>
                    </a:ext>
                  </a:extLst>
                </a:gridCol>
                <a:gridCol w="2762250">
                  <a:extLst>
                    <a:ext uri="{9D8B030D-6E8A-4147-A177-3AD203B41FA5}">
                      <a16:colId xmlns:a16="http://schemas.microsoft.com/office/drawing/2014/main" val="20003"/>
                    </a:ext>
                  </a:extLst>
                </a:gridCol>
              </a:tblGrid>
              <a:tr h="365760">
                <a:tc>
                  <a:txBody>
                    <a:bodyPr/>
                    <a:lstStyle/>
                    <a:p>
                      <a:pPr algn="ctr">
                        <a:buNone/>
                      </a:pPr>
                      <a:r>
                        <a:rPr lang="en-GB" altLang="en-US"/>
                        <a:t>WORK</a:t>
                      </a:r>
                    </a:p>
                  </a:txBody>
                  <a:tcPr/>
                </a:tc>
                <a:tc>
                  <a:txBody>
                    <a:bodyPr/>
                    <a:lstStyle/>
                    <a:p>
                      <a:pPr algn="ctr">
                        <a:buNone/>
                      </a:pPr>
                      <a:r>
                        <a:rPr lang="en-GB" altLang="en-US"/>
                        <a:t>ADVANTAGES</a:t>
                      </a:r>
                    </a:p>
                  </a:txBody>
                  <a:tcPr/>
                </a:tc>
                <a:tc>
                  <a:txBody>
                    <a:bodyPr/>
                    <a:lstStyle/>
                    <a:p>
                      <a:pPr algn="ctr">
                        <a:buNone/>
                      </a:pPr>
                      <a:r>
                        <a:rPr lang="en-GB" altLang="en-US"/>
                        <a:t>DISADVANTAGES</a:t>
                      </a:r>
                    </a:p>
                  </a:txBody>
                  <a:tcPr/>
                </a:tc>
                <a:tc>
                  <a:txBody>
                    <a:bodyPr/>
                    <a:lstStyle/>
                    <a:p>
                      <a:pPr>
                        <a:buNone/>
                      </a:pPr>
                      <a:r>
                        <a:rPr lang="en-GB" altLang="en-US"/>
                        <a:t>GAP ADDRESSED</a:t>
                      </a:r>
                    </a:p>
                  </a:txBody>
                  <a:tcPr/>
                </a:tc>
                <a:extLst>
                  <a:ext uri="{0D108BD9-81ED-4DB2-BD59-A6C34878D82A}">
                    <a16:rowId xmlns:a16="http://schemas.microsoft.com/office/drawing/2014/main" val="10000"/>
                  </a:ext>
                </a:extLst>
              </a:tr>
              <a:tr h="914400">
                <a:tc>
                  <a:txBody>
                    <a:bodyPr/>
                    <a:lstStyle/>
                    <a:p>
                      <a:pPr>
                        <a:buNone/>
                      </a:pPr>
                      <a:r>
                        <a:rPr lang="en-US" dirty="0">
                          <a:latin typeface="Times New Roman" panose="02020603050405020304" charset="0"/>
                          <a:cs typeface="Times New Roman" panose="02020603050405020304" charset="0"/>
                        </a:rPr>
                        <a:t>Efficient Cloud-Assisted Message Dissemination by Wang et al. (2016)</a:t>
                      </a:r>
                    </a:p>
                  </a:txBody>
                  <a:tcPr/>
                </a:tc>
                <a:tc>
                  <a:txBody>
                    <a:bodyPr/>
                    <a:lstStyle/>
                    <a:p>
                      <a:pPr algn="ctr">
                        <a:buNone/>
                      </a:pPr>
                      <a:r>
                        <a:rPr lang="en-US">
                          <a:latin typeface="Times New Roman" panose="02020603050405020304" charset="0"/>
                          <a:cs typeface="Times New Roman" panose="02020603050405020304" charset="0"/>
                        </a:rPr>
                        <a:t>Fast video delivery by cloud platform</a:t>
                      </a:r>
                    </a:p>
                  </a:txBody>
                  <a:tcPr/>
                </a:tc>
                <a:tc>
                  <a:txBody>
                    <a:bodyPr/>
                    <a:lstStyle/>
                    <a:p>
                      <a:pPr>
                        <a:buNone/>
                      </a:pPr>
                      <a:r>
                        <a:rPr lang="en-US">
                          <a:latin typeface="Times New Roman" panose="02020603050405020304" charset="0"/>
                          <a:cs typeface="Times New Roman" panose="02020603050405020304" charset="0"/>
                        </a:rPr>
                        <a:t>Lacks user anonymity and traceability</a:t>
                      </a:r>
                    </a:p>
                  </a:txBody>
                  <a:tcPr/>
                </a:tc>
                <a:tc>
                  <a:txBody>
                    <a:bodyPr/>
                    <a:lstStyle/>
                    <a:p>
                      <a:pPr>
                        <a:buNone/>
                      </a:pPr>
                      <a:r>
                        <a:rPr lang="en-US">
                          <a:latin typeface="Times New Roman" panose="02020603050405020304" charset="0"/>
                          <a:cs typeface="Times New Roman" panose="02020603050405020304" charset="0"/>
                        </a:rPr>
                        <a:t>Conditional privacy and user traceability with PASS scheme</a:t>
                      </a:r>
                    </a:p>
                  </a:txBody>
                  <a:tcPr/>
                </a:tc>
                <a:extLst>
                  <a:ext uri="{0D108BD9-81ED-4DB2-BD59-A6C34878D82A}">
                    <a16:rowId xmlns:a16="http://schemas.microsoft.com/office/drawing/2014/main" val="10001"/>
                  </a:ext>
                </a:extLst>
              </a:tr>
              <a:tr h="914400">
                <a:tc>
                  <a:txBody>
                    <a:bodyPr/>
                    <a:lstStyle/>
                    <a:p>
                      <a:pPr>
                        <a:buNone/>
                      </a:pPr>
                      <a:endParaRPr lang="en-US" dirty="0">
                        <a:latin typeface="Times New Roman" panose="02020603050405020304" charset="0"/>
                        <a:cs typeface="Times New Roman" panose="02020603050405020304" charset="0"/>
                      </a:endParaRPr>
                    </a:p>
                  </a:txBody>
                  <a:tcPr/>
                </a:tc>
                <a:tc>
                  <a:txBody>
                    <a:bodyPr/>
                    <a:lstStyle/>
                    <a:p>
                      <a:pPr>
                        <a:buNone/>
                      </a:pPr>
                      <a:r>
                        <a:rPr lang="en-US">
                          <a:latin typeface="Times New Roman" panose="02020603050405020304" charset="0"/>
                          <a:cs typeface="Times New Roman" panose="02020603050405020304" charset="0"/>
                        </a:rPr>
                        <a:t>Secure and privacy-aware cloud-assisted reporting</a:t>
                      </a:r>
                    </a:p>
                  </a:txBody>
                  <a:tcPr/>
                </a:tc>
                <a:tc>
                  <a:txBody>
                    <a:bodyPr/>
                    <a:lstStyle/>
                    <a:p>
                      <a:pPr>
                        <a:buNone/>
                      </a:pPr>
                      <a:r>
                        <a:rPr lang="en-US">
                          <a:latin typeface="Times New Roman" panose="02020603050405020304" charset="0"/>
                          <a:cs typeface="Times New Roman" panose="02020603050405020304" charset="0"/>
                        </a:rPr>
                        <a:t>- Vulnerable to replay, message fabrication, and DoS attacks</a:t>
                      </a:r>
                    </a:p>
                  </a:txBody>
                  <a:tcPr/>
                </a:tc>
                <a:tc>
                  <a:txBody>
                    <a:bodyPr/>
                    <a:lstStyle/>
                    <a:p>
                      <a:pPr>
                        <a:buNone/>
                      </a:pPr>
                      <a:r>
                        <a:rPr lang="en-US">
                          <a:latin typeface="Times New Roman" panose="02020603050405020304" charset="0"/>
                          <a:cs typeface="Times New Roman" panose="02020603050405020304" charset="0"/>
                        </a:rPr>
                        <a:t>- Replay attack resistance with random nonces</a:t>
                      </a:r>
                    </a:p>
                  </a:txBody>
                  <a:tcPr/>
                </a:tc>
                <a:extLst>
                  <a:ext uri="{0D108BD9-81ED-4DB2-BD59-A6C34878D82A}">
                    <a16:rowId xmlns:a16="http://schemas.microsoft.com/office/drawing/2014/main" val="10002"/>
                  </a:ext>
                </a:extLst>
              </a:tr>
              <a:tr h="914400">
                <a:tc>
                  <a:txBody>
                    <a:bodyPr/>
                    <a:lstStyle/>
                    <a:p>
                      <a:pPr>
                        <a:buNone/>
                      </a:pPr>
                      <a:r>
                        <a:rPr lang="en-US" dirty="0">
                          <a:latin typeface="Times New Roman" panose="02020603050405020304" charset="0"/>
                          <a:cs typeface="Times New Roman" panose="02020603050405020304" charset="0"/>
                        </a:rPr>
                        <a:t>Lightweight and secure video streaming in 5G by Liu et al. (2018)</a:t>
                      </a:r>
                    </a:p>
                  </a:txBody>
                  <a:tcPr/>
                </a:tc>
                <a:tc>
                  <a:txBody>
                    <a:bodyPr/>
                    <a:lstStyle/>
                    <a:p>
                      <a:pPr>
                        <a:buNone/>
                      </a:pPr>
                      <a:r>
                        <a:rPr lang="en-US">
                          <a:latin typeface="Times New Roman" panose="02020603050405020304" charset="0"/>
                          <a:cs typeface="Times New Roman" panose="02020603050405020304" charset="0"/>
                        </a:rPr>
                        <a:t>- Efficient for mobile users</a:t>
                      </a:r>
                    </a:p>
                  </a:txBody>
                  <a:tcPr/>
                </a:tc>
                <a:tc>
                  <a:txBody>
                    <a:bodyPr/>
                    <a:lstStyle/>
                    <a:p>
                      <a:pPr>
                        <a:buNone/>
                      </a:pPr>
                      <a:r>
                        <a:rPr lang="en-US">
                          <a:latin typeface="Times New Roman" panose="02020603050405020304" charset="0"/>
                          <a:cs typeface="Times New Roman" panose="02020603050405020304" charset="0"/>
                        </a:rPr>
                        <a:t>- High computation cost for encryption/decryption</a:t>
                      </a:r>
                    </a:p>
                  </a:txBody>
                  <a:tcPr/>
                </a:tc>
                <a:tc>
                  <a:txBody>
                    <a:bodyPr/>
                    <a:lstStyle/>
                    <a:p>
                      <a:pPr>
                        <a:buNone/>
                      </a:pPr>
                      <a:r>
                        <a:rPr lang="en-US">
                          <a:latin typeface="Times New Roman" panose="02020603050405020304" charset="0"/>
                          <a:cs typeface="Times New Roman" panose="02020603050405020304" charset="0"/>
                        </a:rPr>
                        <a:t>- Reduced computation cost with ABE scheme</a:t>
                      </a:r>
                    </a:p>
                  </a:txBody>
                  <a:tcPr/>
                </a:tc>
                <a:extLst>
                  <a:ext uri="{0D108BD9-81ED-4DB2-BD59-A6C34878D82A}">
                    <a16:rowId xmlns:a16="http://schemas.microsoft.com/office/drawing/2014/main" val="10003"/>
                  </a:ext>
                </a:extLst>
              </a:tr>
              <a:tr h="914400">
                <a:tc>
                  <a:txBody>
                    <a:bodyPr/>
                    <a:lstStyle/>
                    <a:p>
                      <a:pPr>
                        <a:buNone/>
                      </a:pPr>
                      <a:r>
                        <a:rPr lang="en-US" dirty="0">
                          <a:latin typeface="Times New Roman" panose="02020603050405020304" charset="0"/>
                          <a:cs typeface="Times New Roman" panose="02020603050405020304" charset="0"/>
                        </a:rPr>
                        <a:t>Blockchain-based secure data sharing in VANETs by Li et al. (2019)</a:t>
                      </a:r>
                    </a:p>
                  </a:txBody>
                  <a:tcPr/>
                </a:tc>
                <a:tc>
                  <a:txBody>
                    <a:bodyPr/>
                    <a:lstStyle/>
                    <a:p>
                      <a:pPr>
                        <a:buNone/>
                      </a:pPr>
                      <a:r>
                        <a:rPr lang="en-US">
                          <a:latin typeface="Times New Roman" panose="02020603050405020304" charset="0"/>
                          <a:cs typeface="Times New Roman" panose="02020603050405020304" charset="0"/>
                        </a:rPr>
                        <a:t>- Tamper-proof data storage and verification</a:t>
                      </a:r>
                    </a:p>
                  </a:txBody>
                  <a:tcPr/>
                </a:tc>
                <a:tc>
                  <a:txBody>
                    <a:bodyPr/>
                    <a:lstStyle/>
                    <a:p>
                      <a:pPr>
                        <a:buNone/>
                      </a:pPr>
                      <a:r>
                        <a:rPr lang="en-US">
                          <a:latin typeface="Times New Roman" panose="02020603050405020304" charset="0"/>
                          <a:cs typeface="Times New Roman" panose="02020603050405020304" charset="0"/>
                        </a:rPr>
                        <a:t>- High overhead and scalability issues</a:t>
                      </a:r>
                    </a:p>
                  </a:txBody>
                  <a:tcPr/>
                </a:tc>
                <a:tc>
                  <a:txBody>
                    <a:bodyPr/>
                    <a:lstStyle/>
                    <a:p>
                      <a:pPr>
                        <a:buNone/>
                      </a:pPr>
                      <a:r>
                        <a:rPr lang="en-US">
                          <a:latin typeface="Times New Roman" panose="02020603050405020304" charset="0"/>
                          <a:cs typeface="Times New Roman" panose="02020603050405020304" charset="0"/>
                        </a:rPr>
                        <a:t>- Improved system availability with 5G and heterogeneous networks</a:t>
                      </a:r>
                    </a:p>
                  </a:txBody>
                  <a:tcPr/>
                </a:tc>
                <a:extLst>
                  <a:ext uri="{0D108BD9-81ED-4DB2-BD59-A6C34878D82A}">
                    <a16:rowId xmlns:a16="http://schemas.microsoft.com/office/drawing/2014/main" val="10004"/>
                  </a:ext>
                </a:extLst>
              </a:tr>
              <a:tr h="914400">
                <a:tc>
                  <a:txBody>
                    <a:bodyPr/>
                    <a:lstStyle/>
                    <a:p>
                      <a:pPr>
                        <a:buNone/>
                      </a:pPr>
                      <a:r>
                        <a:rPr lang="en-US" dirty="0">
                          <a:latin typeface="Times New Roman" panose="02020603050405020304" charset="0"/>
                          <a:cs typeface="Times New Roman" panose="02020603050405020304" charset="0"/>
                        </a:rPr>
                        <a:t>Privacy-preserving video sharing in VANETs by Zhang et al. (2020)</a:t>
                      </a:r>
                    </a:p>
                  </a:txBody>
                  <a:tcPr/>
                </a:tc>
                <a:tc>
                  <a:txBody>
                    <a:bodyPr/>
                    <a:lstStyle/>
                    <a:p>
                      <a:pPr>
                        <a:buNone/>
                      </a:pPr>
                      <a:r>
                        <a:rPr lang="en-US">
                          <a:latin typeface="Times New Roman" panose="02020603050405020304" charset="0"/>
                          <a:cs typeface="Times New Roman" panose="02020603050405020304" charset="0"/>
                        </a:rPr>
                        <a:t>- Pseudonymous authentication for privacy</a:t>
                      </a:r>
                    </a:p>
                  </a:txBody>
                  <a:tcPr/>
                </a:tc>
                <a:tc>
                  <a:txBody>
                    <a:bodyPr/>
                    <a:lstStyle/>
                    <a:p>
                      <a:pPr>
                        <a:buNone/>
                      </a:pPr>
                      <a:r>
                        <a:rPr lang="en-US">
                          <a:latin typeface="Times New Roman" panose="02020603050405020304" charset="0"/>
                          <a:cs typeface="Times New Roman" panose="02020603050405020304" charset="0"/>
                        </a:rPr>
                        <a:t>- Vulnerable to man-in-the-middle attacks</a:t>
                      </a:r>
                    </a:p>
                  </a:txBody>
                  <a:tcPr/>
                </a:tc>
                <a:tc>
                  <a:txBody>
                    <a:bodyPr/>
                    <a:lstStyle/>
                    <a:p>
                      <a:pPr>
                        <a:buNone/>
                      </a:pPr>
                      <a:r>
                        <a:rPr lang="en-US" dirty="0">
                          <a:latin typeface="Times New Roman" panose="02020603050405020304" charset="0"/>
                          <a:cs typeface="Times New Roman" panose="02020603050405020304" charset="0"/>
                        </a:rPr>
                        <a:t>- Resistance to man-in-the-middle attack with digital signatures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63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33463"/>
            <a:ext cx="9601200" cy="874552"/>
          </a:xfrm>
        </p:spPr>
        <p:txBody>
          <a:bodyPr/>
          <a:lstStyle/>
          <a:p>
            <a:r>
              <a:rPr lang="en-US" dirty="0">
                <a:latin typeface="Times New Roman" panose="02020603050405020304" charset="0"/>
                <a:cs typeface="Times New Roman" panose="02020603050405020304" charset="0"/>
              </a:rPr>
              <a:t>Problem Definition</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529862" y="1516149"/>
            <a:ext cx="9601200" cy="4659385"/>
          </a:xfrm>
        </p:spPr>
        <p:txBody>
          <a:bodyPr/>
          <a:lstStyle/>
          <a:p>
            <a:pPr algn="l">
              <a:buFont typeface="Wingdings" panose="05000000000000000000" pitchFamily="2" charset="2"/>
              <a:buChar char="Ø"/>
            </a:pPr>
            <a:r>
              <a:rPr lang="en-US" b="0" i="0" dirty="0" err="1">
                <a:solidFill>
                  <a:schemeClr val="tx1"/>
                </a:solidFill>
                <a:effectLst/>
                <a:latin typeface="Cambria" panose="02040503050406030204" charset="0"/>
                <a:cs typeface="Cambria" panose="02040503050406030204" charset="0"/>
              </a:rPr>
              <a:t>Eiza</a:t>
            </a:r>
            <a:r>
              <a:rPr lang="en-US" b="0" i="0" dirty="0">
                <a:solidFill>
                  <a:schemeClr val="tx1"/>
                </a:solidFill>
                <a:effectLst/>
                <a:latin typeface="Cambria" panose="02040503050406030204" charset="0"/>
                <a:cs typeface="Cambria" panose="02040503050406030204" charset="0"/>
              </a:rPr>
              <a:t> et al.'s secure and privacy-aware scheme for video reporting in SG-enabled VANETs, while promising for availability and low latency, is vulnerable to security attacks. These attacks include:</a:t>
            </a:r>
          </a:p>
          <a:p>
            <a:pPr marL="742950" lvl="1" indent="-285750" algn="l">
              <a:buFont typeface="Arial" panose="020B0604020202020204" pitchFamily="34" charset="0"/>
              <a:buChar char="•"/>
            </a:pPr>
            <a:r>
              <a:rPr lang="en-US" b="0" i="0" dirty="0">
                <a:solidFill>
                  <a:schemeClr val="tx1"/>
                </a:solidFill>
                <a:effectLst/>
                <a:latin typeface="Cambria" panose="02040503050406030204" charset="0"/>
                <a:cs typeface="Cambria" panose="02040503050406030204" charset="0"/>
              </a:rPr>
              <a:t>Replay attacks: Malicious actors can replay captured messages to disrupt communication or spread misinformation.</a:t>
            </a:r>
          </a:p>
          <a:p>
            <a:pPr marL="742950" lvl="1" indent="-285750" algn="l">
              <a:buFont typeface="Arial" panose="020B0604020202020204" pitchFamily="34" charset="0"/>
              <a:buChar char="•"/>
            </a:pPr>
            <a:r>
              <a:rPr lang="en-US" b="0" i="0" dirty="0">
                <a:solidFill>
                  <a:schemeClr val="tx1"/>
                </a:solidFill>
                <a:effectLst/>
                <a:latin typeface="Cambria" panose="02040503050406030204" charset="0"/>
                <a:cs typeface="Cambria" panose="02040503050406030204" charset="0"/>
              </a:rPr>
              <a:t>Message fabrication attacks: Attackers can forge messages to impersonate legitimate users and inject false information into the network.</a:t>
            </a:r>
          </a:p>
          <a:p>
            <a:pPr marL="742950" lvl="1" indent="-285750" algn="l">
              <a:buFont typeface="Arial" panose="020B0604020202020204" pitchFamily="34" charset="0"/>
              <a:buChar char="•"/>
            </a:pPr>
            <a:r>
              <a:rPr lang="en-US" b="0" i="0" dirty="0">
                <a:solidFill>
                  <a:schemeClr val="tx1"/>
                </a:solidFill>
                <a:effectLst/>
                <a:latin typeface="Cambria" panose="02040503050406030204" charset="0"/>
                <a:cs typeface="Cambria" panose="02040503050406030204" charset="0"/>
              </a:rPr>
              <a:t>DoS (Denial-of-Service) attacks: Attackers can flood the network with fake messages to overwhelm resources and render the service unusable.</a:t>
            </a:r>
          </a:p>
          <a:p>
            <a:pPr algn="l">
              <a:buFont typeface="Wingdings" panose="05000000000000000000" pitchFamily="2" charset="2"/>
              <a:buChar char="Ø"/>
            </a:pPr>
            <a:r>
              <a:rPr lang="en-US" b="0" i="0" dirty="0">
                <a:solidFill>
                  <a:schemeClr val="tx1"/>
                </a:solidFill>
                <a:effectLst/>
                <a:latin typeface="Cambria" panose="02040503050406030204" charset="0"/>
                <a:cs typeface="Cambria" panose="02040503050406030204" charset="0"/>
              </a:rPr>
              <a:t>These security vulnerabilities raise concerns about the privacy, confidentiality, and reliability of the video reporting service, potentially hindering its effectiveness in VANETs.</a:t>
            </a:r>
          </a:p>
          <a:p>
            <a:endParaRPr lang="en-IN" dirty="0">
              <a:latin typeface="Cambria" panose="02040503050406030204" charset="0"/>
              <a:cs typeface="Cambria" panose="02040503050406030204" charset="0"/>
            </a:endParaRPr>
          </a:p>
        </p:txBody>
      </p:sp>
    </p:spTree>
    <p:extLst>
      <p:ext uri="{BB962C8B-B14F-4D97-AF65-F5344CB8AC3E}">
        <p14:creationId xmlns:p14="http://schemas.microsoft.com/office/powerpoint/2010/main" val="211281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DF21F-9640-DB79-1917-FDD0094E3301}"/>
              </a:ext>
            </a:extLst>
          </p:cNvPr>
          <p:cNvSpPr>
            <a:spLocks noGrp="1"/>
          </p:cNvSpPr>
          <p:nvPr>
            <p:ph type="title"/>
          </p:nvPr>
        </p:nvSpPr>
        <p:spPr>
          <a:xfrm>
            <a:off x="1371600" y="465992"/>
            <a:ext cx="9601200" cy="844062"/>
          </a:xfrm>
        </p:spPr>
        <p:txBody>
          <a:bodyPr/>
          <a:lstStyle/>
          <a:p>
            <a:r>
              <a:rPr lang="en-US" dirty="0">
                <a:latin typeface="Cambria" panose="02040503050406030204" pitchFamily="18" charset="0"/>
                <a:ea typeface="Cambria" panose="02040503050406030204" pitchFamily="18" charset="0"/>
              </a:rPr>
              <a:t>Previously existing work</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7B2A8F24-4B5D-F2B0-103F-59609EF42178}"/>
              </a:ext>
            </a:extLst>
          </p:cNvPr>
          <p:cNvSpPr>
            <a:spLocks noGrp="1"/>
          </p:cNvSpPr>
          <p:nvPr>
            <p:ph idx="1"/>
          </p:nvPr>
        </p:nvSpPr>
        <p:spPr>
          <a:xfrm>
            <a:off x="1371600" y="1591407"/>
            <a:ext cx="9601200" cy="4941277"/>
          </a:xfrm>
        </p:spPr>
        <p:txBody>
          <a:bodyPr>
            <a:normAutofit lnSpcReduction="10000"/>
          </a:bodyPr>
          <a:lstStyle/>
          <a:p>
            <a:pPr>
              <a:buFont typeface="Courier New" panose="02070309020205020404" pitchFamily="49" charset="0"/>
              <a:buChar char="o"/>
            </a:pPr>
            <a:r>
              <a:rPr lang="en-US" dirty="0">
                <a:latin typeface="Cambria" panose="02040503050406030204" pitchFamily="18" charset="0"/>
                <a:ea typeface="Cambria" panose="02040503050406030204" pitchFamily="18" charset="0"/>
              </a:rPr>
              <a:t>The participant vehicle </a:t>
            </a:r>
            <a:r>
              <a:rPr lang="en-US" dirty="0" err="1">
                <a:latin typeface="Cambria" panose="02040503050406030204" pitchFamily="18" charset="0"/>
                <a:ea typeface="Cambria" panose="02040503050406030204" pitchFamily="18" charset="0"/>
              </a:rPr>
              <a:t>Cv</a:t>
            </a:r>
            <a:r>
              <a:rPr lang="en-US" dirty="0">
                <a:latin typeface="Cambria" panose="02040503050406030204" pitchFamily="18" charset="0"/>
                <a:ea typeface="Cambria" panose="02040503050406030204" pitchFamily="18" charset="0"/>
              </a:rPr>
              <a:t> encrypts the video using symmetric encryption key</a:t>
            </a:r>
          </a:p>
          <a:p>
            <a:pPr>
              <a:buFont typeface="Courier New" panose="02070309020205020404" pitchFamily="49" charset="0"/>
              <a:buChar char="o"/>
            </a:pPr>
            <a:r>
              <a:rPr lang="en-US" dirty="0" err="1">
                <a:latin typeface="Cambria" panose="02040503050406030204" pitchFamily="18" charset="0"/>
                <a:ea typeface="Cambria" panose="02040503050406030204" pitchFamily="18" charset="0"/>
              </a:rPr>
              <a:t>Cv</a:t>
            </a:r>
            <a:r>
              <a:rPr lang="en-US" dirty="0">
                <a:latin typeface="Cambria" panose="02040503050406030204" pitchFamily="18" charset="0"/>
                <a:ea typeface="Cambria" panose="02040503050406030204" pitchFamily="18" charset="0"/>
              </a:rPr>
              <a:t> creates a searchable encryption using recipient’s public key and a set of keywords</a:t>
            </a:r>
          </a:p>
          <a:p>
            <a:pPr>
              <a:buFont typeface="Courier New" panose="02070309020205020404" pitchFamily="49" charset="0"/>
              <a:buChar char="o"/>
            </a:pPr>
            <a:r>
              <a:rPr lang="en-US" dirty="0">
                <a:latin typeface="Cambria" panose="02040503050406030204" pitchFamily="18" charset="0"/>
                <a:ea typeface="Cambria" panose="02040503050406030204" pitchFamily="18" charset="0"/>
              </a:rPr>
              <a:t>Now </a:t>
            </a:r>
            <a:r>
              <a:rPr lang="en-US" dirty="0" err="1">
                <a:latin typeface="Cambria" panose="02040503050406030204" pitchFamily="18" charset="0"/>
                <a:ea typeface="Cambria" panose="02040503050406030204" pitchFamily="18" charset="0"/>
              </a:rPr>
              <a:t>Cv</a:t>
            </a:r>
            <a:r>
              <a:rPr lang="en-US" dirty="0">
                <a:latin typeface="Cambria" panose="02040503050406030204" pitchFamily="18" charset="0"/>
                <a:ea typeface="Cambria" panose="02040503050406030204" pitchFamily="18" charset="0"/>
              </a:rPr>
              <a:t> encrypts the symmetric encryption key so that only an intended recipient with a specific private key can decrypt it</a:t>
            </a:r>
          </a:p>
          <a:p>
            <a:pPr>
              <a:buFont typeface="Courier New" panose="02070309020205020404" pitchFamily="49" charset="0"/>
              <a:buChar char="o"/>
            </a:pPr>
            <a:r>
              <a:rPr lang="en-US" dirty="0" err="1">
                <a:latin typeface="Cambria" panose="02040503050406030204" pitchFamily="18" charset="0"/>
                <a:ea typeface="Cambria" panose="02040503050406030204" pitchFamily="18" charset="0"/>
              </a:rPr>
              <a:t>Cv</a:t>
            </a:r>
            <a:r>
              <a:rPr lang="en-US" dirty="0">
                <a:latin typeface="Cambria" panose="02040503050406030204" pitchFamily="18" charset="0"/>
                <a:ea typeface="Cambria" panose="02040503050406030204" pitchFamily="18" charset="0"/>
              </a:rPr>
              <a:t> now signs the message which consists of encrypted video, searchable keyword etc..) with a pseudonym certificate</a:t>
            </a:r>
          </a:p>
          <a:p>
            <a:pPr>
              <a:buFont typeface="Courier New" panose="02070309020205020404" pitchFamily="49" charset="0"/>
              <a:buChar char="o"/>
            </a:pPr>
            <a:r>
              <a:rPr lang="en-US" dirty="0" err="1">
                <a:latin typeface="Cambria" panose="02040503050406030204" pitchFamily="18" charset="0"/>
                <a:ea typeface="Cambria" panose="02040503050406030204" pitchFamily="18" charset="0"/>
              </a:rPr>
              <a:t>Cv</a:t>
            </a:r>
            <a:r>
              <a:rPr lang="en-US" dirty="0">
                <a:latin typeface="Cambria" panose="02040503050406030204" pitchFamily="18" charset="0"/>
                <a:ea typeface="Cambria" panose="02040503050406030204" pitchFamily="18" charset="0"/>
              </a:rPr>
              <a:t> uploads the message including the encrypted content to cloud platform</a:t>
            </a:r>
          </a:p>
          <a:p>
            <a:pPr>
              <a:buFont typeface="Courier New" panose="02070309020205020404" pitchFamily="49" charset="0"/>
              <a:buChar char="o"/>
            </a:pPr>
            <a:r>
              <a:rPr lang="en-US" dirty="0">
                <a:latin typeface="Cambria" panose="02040503050406030204" pitchFamily="18" charset="0"/>
                <a:ea typeface="Cambria" panose="02040503050406030204" pitchFamily="18" charset="0"/>
              </a:rPr>
              <a:t>Upon the video upload, the cloud platform verifies the integrity of identifier h(U) and notifies the nearest designated vehicle (</a:t>
            </a:r>
            <a:r>
              <a:rPr lang="en-US" dirty="0" err="1">
                <a:latin typeface="Cambria" panose="02040503050406030204" pitchFamily="18" charset="0"/>
                <a:ea typeface="Cambria" panose="02040503050406030204" pitchFamily="18" charset="0"/>
              </a:rPr>
              <a:t>Dvi</a:t>
            </a:r>
            <a:r>
              <a:rPr lang="en-US" dirty="0">
                <a:latin typeface="Cambria" panose="02040503050406030204" pitchFamily="18" charset="0"/>
                <a:ea typeface="Cambria" panose="02040503050406030204" pitchFamily="18" charset="0"/>
              </a:rPr>
              <a:t>)</a:t>
            </a:r>
          </a:p>
          <a:p>
            <a:pPr>
              <a:buFont typeface="Courier New" panose="02070309020205020404" pitchFamily="49" charset="0"/>
              <a:buChar char="o"/>
            </a:pPr>
            <a:r>
              <a:rPr lang="en-IN" dirty="0" err="1">
                <a:latin typeface="Cambria" panose="02040503050406030204" pitchFamily="18" charset="0"/>
                <a:ea typeface="Cambria" panose="02040503050406030204" pitchFamily="18" charset="0"/>
              </a:rPr>
              <a:t>Dv</a:t>
            </a:r>
            <a:r>
              <a:rPr lang="en-IN" dirty="0">
                <a:latin typeface="Cambria" panose="02040503050406030204" pitchFamily="18" charset="0"/>
                <a:ea typeface="Cambria" panose="02040503050406030204" pitchFamily="18" charset="0"/>
              </a:rPr>
              <a:t> verifies the validity of the pseudonym certificate and signature</a:t>
            </a:r>
          </a:p>
          <a:p>
            <a:pPr>
              <a:buFont typeface="Courier New" panose="02070309020205020404" pitchFamily="49" charset="0"/>
              <a:buChar char="o"/>
            </a:pPr>
            <a:r>
              <a:rPr lang="en-IN" dirty="0">
                <a:latin typeface="Cambria" panose="02040503050406030204" pitchFamily="18" charset="0"/>
                <a:ea typeface="Cambria" panose="02040503050406030204" pitchFamily="18" charset="0"/>
              </a:rPr>
              <a:t>If its valid, </a:t>
            </a:r>
            <a:r>
              <a:rPr lang="en-IN" dirty="0" err="1">
                <a:latin typeface="Cambria" panose="02040503050406030204" pitchFamily="18" charset="0"/>
                <a:ea typeface="Cambria" panose="02040503050406030204" pitchFamily="18" charset="0"/>
              </a:rPr>
              <a:t>Dv</a:t>
            </a:r>
            <a:r>
              <a:rPr lang="en-IN" dirty="0">
                <a:latin typeface="Cambria" panose="02040503050406030204" pitchFamily="18" charset="0"/>
                <a:ea typeface="Cambria" panose="02040503050406030204" pitchFamily="18" charset="0"/>
              </a:rPr>
              <a:t> extracts the symmetric encryption key</a:t>
            </a:r>
          </a:p>
          <a:p>
            <a:pPr>
              <a:buFont typeface="Courier New" panose="02070309020205020404" pitchFamily="49" charset="0"/>
              <a:buChar char="o"/>
            </a:pPr>
            <a:r>
              <a:rPr lang="en-IN" dirty="0">
                <a:latin typeface="Cambria" panose="02040503050406030204" pitchFamily="18" charset="0"/>
                <a:ea typeface="Cambria" panose="02040503050406030204" pitchFamily="18" charset="0"/>
              </a:rPr>
              <a:t>Then, </a:t>
            </a:r>
            <a:r>
              <a:rPr lang="en-IN" dirty="0" err="1">
                <a:latin typeface="Cambria" panose="02040503050406030204" pitchFamily="18" charset="0"/>
                <a:ea typeface="Cambria" panose="02040503050406030204" pitchFamily="18" charset="0"/>
              </a:rPr>
              <a:t>Dv</a:t>
            </a:r>
            <a:r>
              <a:rPr lang="en-IN" dirty="0">
                <a:latin typeface="Cambria" panose="02040503050406030204" pitchFamily="18" charset="0"/>
                <a:ea typeface="Cambria" panose="02040503050406030204" pitchFamily="18" charset="0"/>
              </a:rPr>
              <a:t> decrypts the received video</a:t>
            </a:r>
          </a:p>
          <a:p>
            <a:pPr>
              <a:buFont typeface="Courier New" panose="02070309020205020404" pitchFamily="49" charset="0"/>
              <a:buChar char="o"/>
            </a:pPr>
            <a:endParaRPr lang="en-IN" dirty="0">
              <a:latin typeface="Cambria" panose="02040503050406030204" pitchFamily="18" charset="0"/>
              <a:ea typeface="Cambria" panose="02040503050406030204" pitchFamily="18" charset="0"/>
            </a:endParaRPr>
          </a:p>
          <a:p>
            <a:pPr>
              <a:buFont typeface="Courier New" panose="02070309020205020404" pitchFamily="49" charset="0"/>
              <a:buChar char="o"/>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840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D1E1-4DFD-519C-55D5-27E96162F20B}"/>
              </a:ext>
            </a:extLst>
          </p:cNvPr>
          <p:cNvSpPr>
            <a:spLocks noGrp="1"/>
          </p:cNvSpPr>
          <p:nvPr>
            <p:ph type="title"/>
          </p:nvPr>
        </p:nvSpPr>
        <p:spPr>
          <a:xfrm>
            <a:off x="1295400" y="316523"/>
            <a:ext cx="9601200" cy="1134208"/>
          </a:xfrm>
        </p:spPr>
        <p:txBody>
          <a:bodyPr/>
          <a:lstStyle/>
          <a:p>
            <a:r>
              <a:rPr lang="en-US" dirty="0">
                <a:latin typeface="Cambria" panose="02040503050406030204" pitchFamily="18" charset="0"/>
                <a:ea typeface="Cambria" panose="02040503050406030204" pitchFamily="18" charset="0"/>
              </a:rPr>
              <a:t>Previously existing work(</a:t>
            </a:r>
            <a:r>
              <a:rPr lang="en-US" dirty="0" err="1">
                <a:latin typeface="Cambria" panose="02040503050406030204" pitchFamily="18" charset="0"/>
                <a:ea typeface="Cambria" panose="02040503050406030204" pitchFamily="18" charset="0"/>
              </a:rPr>
              <a:t>contd</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DF88988-2651-663C-7F26-A9F3F55473AF}"/>
              </a:ext>
            </a:extLst>
          </p:cNvPr>
          <p:cNvSpPr>
            <a:spLocks noGrp="1"/>
          </p:cNvSpPr>
          <p:nvPr>
            <p:ph idx="1"/>
          </p:nvPr>
        </p:nvSpPr>
        <p:spPr>
          <a:xfrm>
            <a:off x="1389184" y="1248508"/>
            <a:ext cx="9601200" cy="4706815"/>
          </a:xfrm>
        </p:spPr>
        <p:txBody>
          <a:bodyPr/>
          <a:lstStyle/>
          <a:p>
            <a:r>
              <a:rPr lang="en-US" dirty="0">
                <a:latin typeface="Cambria" panose="02040503050406030204" pitchFamily="18" charset="0"/>
                <a:ea typeface="Cambria" panose="02040503050406030204" pitchFamily="18" charset="0"/>
              </a:rPr>
              <a:t>LEA(Law enforcement agencies) private key, generates a searchable trapdoor for retrieving a specific video from cloud based on a keyword</a:t>
            </a:r>
          </a:p>
          <a:p>
            <a:r>
              <a:rPr lang="en-US" dirty="0">
                <a:latin typeface="Cambria" panose="02040503050406030204" pitchFamily="18" charset="0"/>
                <a:ea typeface="Cambria" panose="02040503050406030204" pitchFamily="18" charset="0"/>
              </a:rPr>
              <a:t>LEA sends the trapdoor to the cloud platform</a:t>
            </a:r>
          </a:p>
          <a:p>
            <a:r>
              <a:rPr lang="en-US" dirty="0">
                <a:latin typeface="Cambria" panose="02040503050406030204" pitchFamily="18" charset="0"/>
                <a:ea typeface="Cambria" panose="02040503050406030204" pitchFamily="18" charset="0"/>
              </a:rPr>
              <a:t>Cloud platform checks the received trapdoor against the ciphertext stored messages(already encrypted video)</a:t>
            </a:r>
          </a:p>
          <a:p>
            <a:r>
              <a:rPr lang="en-IN" dirty="0">
                <a:latin typeface="Cambria" panose="02040503050406030204" pitchFamily="18" charset="0"/>
                <a:ea typeface="Cambria" panose="02040503050406030204" pitchFamily="18" charset="0"/>
              </a:rPr>
              <a:t>If the match is found, then the cloud platform sends the corresponding video content to LEA</a:t>
            </a:r>
          </a:p>
        </p:txBody>
      </p:sp>
    </p:spTree>
    <p:extLst>
      <p:ext uri="{BB962C8B-B14F-4D97-AF65-F5344CB8AC3E}">
        <p14:creationId xmlns:p14="http://schemas.microsoft.com/office/powerpoint/2010/main" val="63432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87F2-1124-9345-7DAA-288C87382EF9}"/>
              </a:ext>
            </a:extLst>
          </p:cNvPr>
          <p:cNvSpPr>
            <a:spLocks noGrp="1"/>
          </p:cNvSpPr>
          <p:nvPr>
            <p:ph type="title"/>
          </p:nvPr>
        </p:nvSpPr>
        <p:spPr>
          <a:xfrm>
            <a:off x="1371600" y="599342"/>
            <a:ext cx="9601200" cy="782515"/>
          </a:xfrm>
        </p:spPr>
        <p:txBody>
          <a:bodyPr/>
          <a:lstStyle/>
          <a:p>
            <a:r>
              <a:rPr lang="en-US" dirty="0">
                <a:latin typeface="Cambria" panose="02040503050406030204" pitchFamily="18" charset="0"/>
                <a:ea typeface="Cambria" panose="02040503050406030204" pitchFamily="18" charset="0"/>
              </a:rPr>
              <a:t>Proposed Methodology</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B0A9DEA-62D2-05CB-54AA-E7AE824DDC79}"/>
              </a:ext>
            </a:extLst>
          </p:cNvPr>
          <p:cNvSpPr>
            <a:spLocks noGrp="1"/>
          </p:cNvSpPr>
          <p:nvPr>
            <p:ph idx="1"/>
          </p:nvPr>
        </p:nvSpPr>
        <p:spPr>
          <a:xfrm>
            <a:off x="1371600" y="1450730"/>
            <a:ext cx="9601200" cy="4994032"/>
          </a:xfrm>
        </p:spPr>
        <p:txBody>
          <a:bodyPr>
            <a:normAutofit/>
          </a:bodyPr>
          <a:lstStyle/>
          <a:p>
            <a:r>
              <a:rPr lang="en-US" dirty="0" err="1">
                <a:latin typeface="Cambria" panose="02040503050406030204" pitchFamily="18" charset="0"/>
                <a:ea typeface="Cambria" panose="02040503050406030204" pitchFamily="18" charset="0"/>
              </a:rPr>
              <a:t>Cv</a:t>
            </a:r>
            <a:r>
              <a:rPr lang="en-US" dirty="0">
                <a:latin typeface="Cambria" panose="02040503050406030204" pitchFamily="18" charset="0"/>
                <a:ea typeface="Cambria" panose="02040503050406030204" pitchFamily="18" charset="0"/>
              </a:rPr>
              <a:t> initiates the registration process by sending a registration request</a:t>
            </a:r>
          </a:p>
          <a:p>
            <a:r>
              <a:rPr lang="en-US" dirty="0">
                <a:latin typeface="Cambria" panose="02040503050406030204" pitchFamily="18" charset="0"/>
                <a:ea typeface="Cambria" panose="02040503050406030204" pitchFamily="18" charset="0"/>
              </a:rPr>
              <a:t>DMV(department of motor vehicles) verifies the registration request and forwards the users request to TA(trusted authority)</a:t>
            </a:r>
          </a:p>
          <a:p>
            <a:r>
              <a:rPr lang="en-US" dirty="0">
                <a:latin typeface="Cambria" panose="02040503050406030204" pitchFamily="18" charset="0"/>
                <a:ea typeface="Cambria" panose="02040503050406030204" pitchFamily="18" charset="0"/>
              </a:rPr>
              <a:t>TA generates the pseudonymous certificates to be used within the system containing the private key, public key for ABE(attribute-based encryption), set of random numbers</a:t>
            </a:r>
          </a:p>
          <a:p>
            <a:r>
              <a:rPr lang="en-IN" dirty="0">
                <a:latin typeface="Cambria" panose="02040503050406030204" pitchFamily="18" charset="0"/>
                <a:ea typeface="Cambria" panose="02040503050406030204" pitchFamily="18" charset="0"/>
              </a:rPr>
              <a:t>Random numbers prevent replay attacks because it changes for each certificate</a:t>
            </a:r>
          </a:p>
          <a:p>
            <a:r>
              <a:rPr lang="en-IN" dirty="0">
                <a:latin typeface="Cambria" panose="02040503050406030204" pitchFamily="18" charset="0"/>
                <a:ea typeface="Cambria" panose="02040503050406030204" pitchFamily="18" charset="0"/>
              </a:rPr>
              <a:t>DMV delivers pseudonym certificate of </a:t>
            </a:r>
            <a:r>
              <a:rPr lang="en-IN" dirty="0" err="1">
                <a:latin typeface="Cambria" panose="02040503050406030204" pitchFamily="18" charset="0"/>
                <a:ea typeface="Cambria" panose="02040503050406030204" pitchFamily="18" charset="0"/>
              </a:rPr>
              <a:t>Cv</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Now </a:t>
            </a:r>
            <a:r>
              <a:rPr lang="en-IN" dirty="0" err="1">
                <a:latin typeface="Cambria" panose="02040503050406030204" pitchFamily="18" charset="0"/>
                <a:ea typeface="Cambria" panose="02040503050406030204" pitchFamily="18" charset="0"/>
              </a:rPr>
              <a:t>Dv</a:t>
            </a:r>
            <a:r>
              <a:rPr lang="en-IN" dirty="0">
                <a:latin typeface="Cambria" panose="02040503050406030204" pitchFamily="18" charset="0"/>
                <a:ea typeface="Cambria" panose="02040503050406030204" pitchFamily="18" charset="0"/>
              </a:rPr>
              <a:t> also sends a registration request and a certificate will be issued by TA. </a:t>
            </a:r>
            <a:r>
              <a:rPr lang="en-IN" dirty="0" err="1">
                <a:latin typeface="Cambria" panose="02040503050406030204" pitchFamily="18" charset="0"/>
                <a:ea typeface="Cambria" panose="02040503050406030204" pitchFamily="18" charset="0"/>
              </a:rPr>
              <a:t>Dv</a:t>
            </a:r>
            <a:r>
              <a:rPr lang="en-IN" dirty="0">
                <a:latin typeface="Cambria" panose="02040503050406030204" pitchFamily="18" charset="0"/>
                <a:ea typeface="Cambria" panose="02040503050406030204" pitchFamily="18" charset="0"/>
              </a:rPr>
              <a:t> registers for the cloud platform as well</a:t>
            </a:r>
          </a:p>
          <a:p>
            <a:pPr marL="0" indent="0">
              <a:buNone/>
            </a:pP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49028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A7E0-7661-5ACC-627B-165535BD0D13}"/>
              </a:ext>
            </a:extLst>
          </p:cNvPr>
          <p:cNvSpPr>
            <a:spLocks noGrp="1"/>
          </p:cNvSpPr>
          <p:nvPr>
            <p:ph type="title"/>
          </p:nvPr>
        </p:nvSpPr>
        <p:spPr>
          <a:xfrm>
            <a:off x="1371600" y="498231"/>
            <a:ext cx="9601200" cy="984738"/>
          </a:xfrm>
        </p:spPr>
        <p:txBody>
          <a:bodyPr/>
          <a:lstStyle/>
          <a:p>
            <a:r>
              <a:rPr lang="en-US" dirty="0">
                <a:latin typeface="Cambria" panose="02040503050406030204" pitchFamily="18" charset="0"/>
                <a:ea typeface="Cambria" panose="02040503050406030204" pitchFamily="18" charset="0"/>
              </a:rPr>
              <a:t>Proposed Methodology(</a:t>
            </a:r>
            <a:r>
              <a:rPr lang="en-US" dirty="0" err="1">
                <a:latin typeface="Cambria" panose="02040503050406030204" pitchFamily="18" charset="0"/>
                <a:ea typeface="Cambria" panose="02040503050406030204" pitchFamily="18" charset="0"/>
              </a:rPr>
              <a:t>contd</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3BC81AC-DE09-6D94-7C99-803A84DC78BF}"/>
              </a:ext>
            </a:extLst>
          </p:cNvPr>
          <p:cNvSpPr>
            <a:spLocks noGrp="1"/>
          </p:cNvSpPr>
          <p:nvPr>
            <p:ph idx="1"/>
          </p:nvPr>
        </p:nvSpPr>
        <p:spPr>
          <a:xfrm>
            <a:off x="1371600" y="1714500"/>
            <a:ext cx="9601200" cy="5249008"/>
          </a:xfrm>
        </p:spPr>
        <p:txBody>
          <a:bodyPr>
            <a:normAutofit/>
          </a:bodyPr>
          <a:lstStyle/>
          <a:p>
            <a:r>
              <a:rPr lang="en-IN" dirty="0">
                <a:latin typeface="Cambria" panose="02040503050406030204" pitchFamily="18" charset="0"/>
                <a:ea typeface="Cambria" panose="02040503050406030204" pitchFamily="18" charset="0"/>
              </a:rPr>
              <a:t>Using </a:t>
            </a:r>
            <a:r>
              <a:rPr lang="en-IN" dirty="0" err="1">
                <a:latin typeface="Cambria" panose="02040503050406030204" pitchFamily="18" charset="0"/>
                <a:ea typeface="Cambria" panose="02040503050406030204" pitchFamily="18" charset="0"/>
              </a:rPr>
              <a:t>Cv’s</a:t>
            </a:r>
            <a:r>
              <a:rPr lang="en-IN" dirty="0">
                <a:latin typeface="Cambria" panose="02040503050406030204" pitchFamily="18" charset="0"/>
                <a:ea typeface="Cambria" panose="02040503050406030204" pitchFamily="18" charset="0"/>
              </a:rPr>
              <a:t> private key, it generates a signature for message content. The content signed includes concatenated hash of several components. The message uploaded to the cloud includes</a:t>
            </a:r>
          </a:p>
          <a:p>
            <a:pPr marL="514350" indent="-514350">
              <a:buFont typeface="+mj-lt"/>
              <a:buAutoNum type="romanUcPeriod"/>
            </a:pPr>
            <a:r>
              <a:rPr lang="en-IN" dirty="0">
                <a:latin typeface="Cambria" panose="02040503050406030204" pitchFamily="18" charset="0"/>
                <a:ea typeface="Cambria" panose="02040503050406030204" pitchFamily="18" charset="0"/>
              </a:rPr>
              <a:t>Encrypted content of the video</a:t>
            </a:r>
          </a:p>
          <a:p>
            <a:pPr marL="514350" indent="-514350">
              <a:buFont typeface="+mj-lt"/>
              <a:buAutoNum type="romanUcPeriod"/>
            </a:pPr>
            <a:r>
              <a:rPr lang="en-IN" dirty="0">
                <a:latin typeface="Cambria" panose="02040503050406030204" pitchFamily="18" charset="0"/>
                <a:ea typeface="Cambria" panose="02040503050406030204" pitchFamily="18" charset="0"/>
              </a:rPr>
              <a:t>Searchable keyword</a:t>
            </a:r>
          </a:p>
          <a:p>
            <a:pPr marL="514350" indent="-514350">
              <a:buFont typeface="+mj-lt"/>
              <a:buAutoNum type="romanUcPeriod"/>
            </a:pPr>
            <a:r>
              <a:rPr lang="en-IN" dirty="0">
                <a:latin typeface="Cambria" panose="02040503050406030204" pitchFamily="18" charset="0"/>
                <a:ea typeface="Cambria" panose="02040503050406030204" pitchFamily="18" charset="0"/>
              </a:rPr>
              <a:t>Random number of the pseudonym certificate</a:t>
            </a:r>
          </a:p>
          <a:p>
            <a:pPr marL="514350" indent="-514350">
              <a:buFont typeface="+mj-lt"/>
              <a:buAutoNum type="romanUcPeriod"/>
            </a:pPr>
            <a:r>
              <a:rPr lang="en-IN" dirty="0">
                <a:latin typeface="Cambria" panose="02040503050406030204" pitchFamily="18" charset="0"/>
                <a:ea typeface="Cambria" panose="02040503050406030204" pitchFamily="18" charset="0"/>
              </a:rPr>
              <a:t>H(U)-hashed tag ‘U’</a:t>
            </a:r>
          </a:p>
          <a:p>
            <a:pPr marL="0" indent="0">
              <a:buNone/>
            </a:pPr>
            <a:r>
              <a:rPr lang="en-IN" dirty="0">
                <a:latin typeface="Cambria" panose="02040503050406030204" pitchFamily="18" charset="0"/>
                <a:ea typeface="Cambria" panose="02040503050406030204" pitchFamily="18" charset="0"/>
              </a:rPr>
              <a:t>H(*)U-</a:t>
            </a:r>
            <a:r>
              <a:rPr lang="en-IN" dirty="0" err="1">
                <a:latin typeface="Cambria" panose="02040503050406030204" pitchFamily="18" charset="0"/>
                <a:ea typeface="Cambria" panose="02040503050406030204" pitchFamily="18" charset="0"/>
              </a:rPr>
              <a:t>Hmac</a:t>
            </a:r>
            <a:r>
              <a:rPr lang="en-IN" dirty="0">
                <a:latin typeface="Cambria" panose="02040503050406030204" pitchFamily="18" charset="0"/>
                <a:ea typeface="Cambria" panose="02040503050406030204" pitchFamily="18" charset="0"/>
              </a:rPr>
              <a:t> function applied to all message content using U as a secret key</a:t>
            </a:r>
          </a:p>
          <a:p>
            <a:pPr marL="0" indent="0">
              <a:buNone/>
            </a:pPr>
            <a:r>
              <a:rPr lang="en-IN" dirty="0" err="1">
                <a:latin typeface="Cambria" panose="02040503050406030204" pitchFamily="18" charset="0"/>
                <a:ea typeface="Cambria" panose="02040503050406030204" pitchFamily="18" charset="0"/>
              </a:rPr>
              <a:t>Hmac</a:t>
            </a:r>
            <a:r>
              <a:rPr lang="en-IN" dirty="0">
                <a:latin typeface="Cambria" panose="02040503050406030204" pitchFamily="18" charset="0"/>
                <a:ea typeface="Cambria" panose="02040503050406030204" pitchFamily="18" charset="0"/>
              </a:rPr>
              <a:t> function verifies that the received message remains unchanged and unaltered during transmission</a:t>
            </a:r>
          </a:p>
          <a:p>
            <a:pPr marL="0" indent="0">
              <a:buNone/>
            </a:pPr>
            <a:r>
              <a:rPr lang="en-IN" dirty="0">
                <a:latin typeface="Cambria" panose="02040503050406030204" pitchFamily="18" charset="0"/>
                <a:ea typeface="Cambria" panose="02040503050406030204" pitchFamily="18" charset="0"/>
              </a:rPr>
              <a:t>Now </a:t>
            </a:r>
            <a:r>
              <a:rPr lang="en-IN" dirty="0" err="1">
                <a:latin typeface="Cambria" panose="02040503050406030204" pitchFamily="18" charset="0"/>
                <a:ea typeface="Cambria" panose="02040503050406030204" pitchFamily="18" charset="0"/>
              </a:rPr>
              <a:t>Cv</a:t>
            </a:r>
            <a:r>
              <a:rPr lang="en-IN" dirty="0">
                <a:latin typeface="Cambria" panose="02040503050406030204" pitchFamily="18" charset="0"/>
                <a:ea typeface="Cambria" panose="02040503050406030204" pitchFamily="18" charset="0"/>
              </a:rPr>
              <a:t> uploads the message to cloud platform containing all the above</a:t>
            </a:r>
          </a:p>
          <a:p>
            <a:pPr marL="514350" indent="-514350">
              <a:buFont typeface="+mj-lt"/>
              <a:buAutoNum type="romanUcPeriod"/>
            </a:pPr>
            <a:endParaRPr lang="en-IN" dirty="0">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306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8775" y="485775"/>
            <a:ext cx="3853815" cy="587375"/>
          </a:xfrm>
        </p:spPr>
        <p:txBody>
          <a:bodyPr>
            <a:normAutofit fontScale="90000"/>
          </a:bodyPr>
          <a:lstStyle/>
          <a:p>
            <a:r>
              <a:rPr lang="en-GB" altLang="en-US" sz="3600">
                <a:latin typeface="Times New Roman" panose="02020603050405020304" charset="0"/>
                <a:cs typeface="Times New Roman" panose="02020603050405020304" charset="0"/>
              </a:rPr>
              <a:t>GROUP MEMBERS:</a:t>
            </a:r>
          </a:p>
        </p:txBody>
      </p:sp>
      <p:sp>
        <p:nvSpPr>
          <p:cNvPr id="18" name="Rectangles 17"/>
          <p:cNvSpPr/>
          <p:nvPr/>
        </p:nvSpPr>
        <p:spPr>
          <a:xfrm>
            <a:off x="1947545" y="2091690"/>
            <a:ext cx="1031875" cy="605790"/>
          </a:xfrm>
          <a:prstGeom prst="rect">
            <a:avLst/>
          </a:prstGeom>
        </p:spPr>
        <p:style>
          <a:lnRef idx="0">
            <a:srgbClr val="FFFFFF"/>
          </a:lnRef>
          <a:fillRef idx="1">
            <a:schemeClr val="accent1"/>
          </a:fillRef>
          <a:effectRef idx="0">
            <a:srgbClr val="FFFFFF"/>
          </a:effectRef>
          <a:fontRef idx="minor">
            <a:schemeClr val="lt1"/>
          </a:fontRef>
        </p:style>
        <p:txBody>
          <a:bodyPr rtlCol="0" anchor="ctr"/>
          <a:lstStyle/>
          <a:p>
            <a:pPr algn="ctr"/>
            <a:r>
              <a:rPr lang="en-GB" altLang="en-US"/>
              <a:t>01</a:t>
            </a:r>
          </a:p>
        </p:txBody>
      </p:sp>
      <p:sp>
        <p:nvSpPr>
          <p:cNvPr id="19" name="Text Box 18"/>
          <p:cNvSpPr txBox="1"/>
          <p:nvPr/>
        </p:nvSpPr>
        <p:spPr>
          <a:xfrm>
            <a:off x="3276600" y="2007235"/>
            <a:ext cx="2819400" cy="774700"/>
          </a:xfrm>
          <a:prstGeom prst="rect">
            <a:avLst/>
          </a:prstGeom>
          <a:noFill/>
        </p:spPr>
        <p:txBody>
          <a:bodyPr wrap="square" rtlCol="0">
            <a:noAutofit/>
          </a:bodyPr>
          <a:lstStyle/>
          <a:p>
            <a:r>
              <a:rPr lang="en-GB" altLang="en-US" sz="2000">
                <a:latin typeface="Times New Roman" panose="02020603050405020304" charset="0"/>
                <a:cs typeface="Times New Roman" panose="02020603050405020304" charset="0"/>
              </a:rPr>
              <a:t>BALASURIYA R</a:t>
            </a:r>
          </a:p>
          <a:p>
            <a:pPr>
              <a:lnSpc>
                <a:spcPct val="20000"/>
              </a:lnSpc>
            </a:pP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CB.EN.U4AIE21105</a:t>
            </a:r>
          </a:p>
        </p:txBody>
      </p:sp>
      <p:sp>
        <p:nvSpPr>
          <p:cNvPr id="20" name="Rectangles 19"/>
          <p:cNvSpPr/>
          <p:nvPr/>
        </p:nvSpPr>
        <p:spPr>
          <a:xfrm>
            <a:off x="7110730" y="2091690"/>
            <a:ext cx="1031875" cy="605790"/>
          </a:xfrm>
          <a:prstGeom prst="rect">
            <a:avLst/>
          </a:prstGeom>
        </p:spPr>
        <p:style>
          <a:lnRef idx="0">
            <a:srgbClr val="FFFFFF"/>
          </a:lnRef>
          <a:fillRef idx="1">
            <a:schemeClr val="accent1"/>
          </a:fillRef>
          <a:effectRef idx="0">
            <a:srgbClr val="FFFFFF"/>
          </a:effectRef>
          <a:fontRef idx="minor">
            <a:schemeClr val="lt1"/>
          </a:fontRef>
        </p:style>
        <p:txBody>
          <a:bodyPr rtlCol="0" anchor="ctr"/>
          <a:lstStyle/>
          <a:p>
            <a:pPr algn="ctr"/>
            <a:r>
              <a:rPr lang="en-GB" altLang="en-US"/>
              <a:t>02</a:t>
            </a:r>
          </a:p>
        </p:txBody>
      </p:sp>
      <p:sp>
        <p:nvSpPr>
          <p:cNvPr id="21" name="Text Box 20"/>
          <p:cNvSpPr txBox="1"/>
          <p:nvPr/>
        </p:nvSpPr>
        <p:spPr>
          <a:xfrm>
            <a:off x="8439785" y="2007235"/>
            <a:ext cx="3544570" cy="774700"/>
          </a:xfrm>
          <a:prstGeom prst="rect">
            <a:avLst/>
          </a:prstGeom>
          <a:noFill/>
        </p:spPr>
        <p:txBody>
          <a:bodyPr wrap="square" rtlCol="0">
            <a:noAutofit/>
          </a:bodyPr>
          <a:lstStyle/>
          <a:p>
            <a:r>
              <a:rPr lang="en-GB" altLang="en-US" sz="2000">
                <a:latin typeface="Times New Roman" panose="02020603050405020304" charset="0"/>
                <a:cs typeface="Times New Roman" panose="02020603050405020304" charset="0"/>
              </a:rPr>
              <a:t>NATTUVA BHAVYA RUPA</a:t>
            </a:r>
          </a:p>
          <a:p>
            <a:pPr>
              <a:lnSpc>
                <a:spcPct val="20000"/>
              </a:lnSpc>
            </a:pP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CB.EN.U4AIE21140</a:t>
            </a:r>
          </a:p>
        </p:txBody>
      </p:sp>
      <p:sp>
        <p:nvSpPr>
          <p:cNvPr id="22" name="Rectangles 21"/>
          <p:cNvSpPr/>
          <p:nvPr/>
        </p:nvSpPr>
        <p:spPr>
          <a:xfrm>
            <a:off x="1947545" y="4707255"/>
            <a:ext cx="1031875" cy="605790"/>
          </a:xfrm>
          <a:prstGeom prst="rect">
            <a:avLst/>
          </a:prstGeom>
        </p:spPr>
        <p:style>
          <a:lnRef idx="0">
            <a:srgbClr val="FFFFFF"/>
          </a:lnRef>
          <a:fillRef idx="1">
            <a:schemeClr val="accent1"/>
          </a:fillRef>
          <a:effectRef idx="0">
            <a:srgbClr val="FFFFFF"/>
          </a:effectRef>
          <a:fontRef idx="minor">
            <a:schemeClr val="lt1"/>
          </a:fontRef>
        </p:style>
        <p:txBody>
          <a:bodyPr rtlCol="0" anchor="ctr"/>
          <a:lstStyle/>
          <a:p>
            <a:pPr algn="ctr"/>
            <a:r>
              <a:rPr lang="en-GB" altLang="en-US"/>
              <a:t>03</a:t>
            </a:r>
          </a:p>
        </p:txBody>
      </p:sp>
      <p:sp>
        <p:nvSpPr>
          <p:cNvPr id="23" name="Text Box 22"/>
          <p:cNvSpPr txBox="1"/>
          <p:nvPr/>
        </p:nvSpPr>
        <p:spPr>
          <a:xfrm>
            <a:off x="3276600" y="4622800"/>
            <a:ext cx="3003550" cy="774700"/>
          </a:xfrm>
          <a:prstGeom prst="rect">
            <a:avLst/>
          </a:prstGeom>
          <a:noFill/>
        </p:spPr>
        <p:txBody>
          <a:bodyPr wrap="square" rtlCol="0">
            <a:noAutofit/>
          </a:bodyPr>
          <a:lstStyle/>
          <a:p>
            <a:r>
              <a:rPr lang="en-GB" altLang="en-US" sz="2000">
                <a:latin typeface="Times New Roman" panose="02020603050405020304" charset="0"/>
                <a:cs typeface="Times New Roman" panose="02020603050405020304" charset="0"/>
              </a:rPr>
              <a:t>NAVUDURI  SAMEER</a:t>
            </a:r>
          </a:p>
          <a:p>
            <a:pPr>
              <a:lnSpc>
                <a:spcPct val="20000"/>
              </a:lnSpc>
            </a:pP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CB.EN.U4AIE21141</a:t>
            </a:r>
          </a:p>
        </p:txBody>
      </p:sp>
      <p:sp>
        <p:nvSpPr>
          <p:cNvPr id="24" name="Rectangles 23"/>
          <p:cNvSpPr/>
          <p:nvPr/>
        </p:nvSpPr>
        <p:spPr>
          <a:xfrm>
            <a:off x="7110730" y="4707255"/>
            <a:ext cx="1031875" cy="605790"/>
          </a:xfrm>
          <a:prstGeom prst="rect">
            <a:avLst/>
          </a:prstGeom>
        </p:spPr>
        <p:style>
          <a:lnRef idx="0">
            <a:srgbClr val="FFFFFF"/>
          </a:lnRef>
          <a:fillRef idx="1">
            <a:schemeClr val="accent1"/>
          </a:fillRef>
          <a:effectRef idx="0">
            <a:srgbClr val="FFFFFF"/>
          </a:effectRef>
          <a:fontRef idx="minor">
            <a:schemeClr val="lt1"/>
          </a:fontRef>
        </p:style>
        <p:txBody>
          <a:bodyPr rtlCol="0" anchor="ctr"/>
          <a:lstStyle/>
          <a:p>
            <a:pPr algn="ctr"/>
            <a:r>
              <a:rPr lang="en-GB" altLang="en-US"/>
              <a:t>04</a:t>
            </a:r>
          </a:p>
        </p:txBody>
      </p:sp>
      <p:sp>
        <p:nvSpPr>
          <p:cNvPr id="25" name="Text Box 24"/>
          <p:cNvSpPr txBox="1"/>
          <p:nvPr/>
        </p:nvSpPr>
        <p:spPr>
          <a:xfrm>
            <a:off x="8526780" y="4622800"/>
            <a:ext cx="3057525" cy="774700"/>
          </a:xfrm>
          <a:prstGeom prst="rect">
            <a:avLst/>
          </a:prstGeom>
          <a:noFill/>
        </p:spPr>
        <p:txBody>
          <a:bodyPr wrap="square" rtlCol="0">
            <a:noAutofit/>
          </a:bodyPr>
          <a:lstStyle/>
          <a:p>
            <a:r>
              <a:rPr lang="en-GB" altLang="en-US" sz="2000">
                <a:latin typeface="Times New Roman" panose="02020603050405020304" charset="0"/>
                <a:cs typeface="Times New Roman" panose="02020603050405020304" charset="0"/>
              </a:rPr>
              <a:t>YALAVARTHI HIMA</a:t>
            </a:r>
          </a:p>
          <a:p>
            <a:pPr>
              <a:lnSpc>
                <a:spcPct val="20000"/>
              </a:lnSpc>
            </a:pP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CB.EN.U4AIE21178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C56F-704E-6AFB-E2AE-3EEE4A6CBD11}"/>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Proposed Methodology(</a:t>
            </a:r>
            <a:r>
              <a:rPr lang="en-US" dirty="0" err="1">
                <a:latin typeface="Cambria" panose="02040503050406030204" pitchFamily="18" charset="0"/>
                <a:ea typeface="Cambria" panose="02040503050406030204" pitchFamily="18" charset="0"/>
              </a:rPr>
              <a:t>contd</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CF44E62-FC6C-2CCC-BE02-9A11839B95B4}"/>
              </a:ext>
            </a:extLst>
          </p:cNvPr>
          <p:cNvSpPr>
            <a:spLocks noGrp="1"/>
          </p:cNvSpPr>
          <p:nvPr>
            <p:ph idx="1"/>
          </p:nvPr>
        </p:nvSpPr>
        <p:spPr>
          <a:xfrm>
            <a:off x="1371600" y="1521069"/>
            <a:ext cx="9601200" cy="4346331"/>
          </a:xfrm>
        </p:spPr>
        <p:txBody>
          <a:bodyPr/>
          <a:lstStyle/>
          <a:p>
            <a:r>
              <a:rPr lang="en-US" dirty="0">
                <a:latin typeface="Cambria" panose="02040503050406030204" pitchFamily="18" charset="0"/>
                <a:ea typeface="Cambria" panose="02040503050406030204" pitchFamily="18" charset="0"/>
              </a:rPr>
              <a:t>Cloud platform verifies the integrity and authenticity of h(U) and H(*)U, ensuring the validity of these components within uploaded messages</a:t>
            </a:r>
          </a:p>
          <a:p>
            <a:r>
              <a:rPr lang="en-US" dirty="0">
                <a:latin typeface="Cambria" panose="02040503050406030204" pitchFamily="18" charset="0"/>
                <a:ea typeface="Cambria" panose="02040503050406030204" pitchFamily="18" charset="0"/>
              </a:rPr>
              <a:t>The cloud checks if the recorded index (random number) already exists. If its not a re-upload, then notification will be sent to the nearest official vehicle </a:t>
            </a:r>
            <a:r>
              <a:rPr lang="en-US" dirty="0" err="1">
                <a:latin typeface="Cambria" panose="02040503050406030204" pitchFamily="18" charset="0"/>
                <a:ea typeface="Cambria" panose="02040503050406030204" pitchFamily="18" charset="0"/>
              </a:rPr>
              <a:t>Dv</a:t>
            </a:r>
            <a:endParaRPr lang="en-US" dirty="0">
              <a:latin typeface="Cambria" panose="02040503050406030204" pitchFamily="18" charset="0"/>
              <a:ea typeface="Cambria" panose="02040503050406030204" pitchFamily="18" charset="0"/>
            </a:endParaRPr>
          </a:p>
          <a:p>
            <a:r>
              <a:rPr lang="en-US" dirty="0" err="1">
                <a:latin typeface="Cambria" panose="02040503050406030204" pitchFamily="18" charset="0"/>
                <a:ea typeface="Cambria" panose="02040503050406030204" pitchFamily="18" charset="0"/>
              </a:rPr>
              <a:t>Dv</a:t>
            </a:r>
            <a:r>
              <a:rPr lang="en-US" dirty="0">
                <a:latin typeface="Cambria" panose="02040503050406030204" pitchFamily="18" charset="0"/>
                <a:ea typeface="Cambria" panose="02040503050406030204" pitchFamily="18" charset="0"/>
              </a:rPr>
              <a:t> verifies the received video similar to the previous method. If the validity of the report ids compromised at any step, </a:t>
            </a:r>
            <a:r>
              <a:rPr lang="en-US" dirty="0" err="1">
                <a:latin typeface="Cambria" panose="02040503050406030204" pitchFamily="18" charset="0"/>
                <a:ea typeface="Cambria" panose="02040503050406030204" pitchFamily="18" charset="0"/>
              </a:rPr>
              <a:t>Dv</a:t>
            </a:r>
            <a:r>
              <a:rPr lang="en-US" dirty="0">
                <a:latin typeface="Cambria" panose="02040503050406030204" pitchFamily="18" charset="0"/>
                <a:ea typeface="Cambria" panose="02040503050406030204" pitchFamily="18" charset="0"/>
              </a:rPr>
              <a:t> reports to nearest LEA.</a:t>
            </a:r>
          </a:p>
          <a:p>
            <a:r>
              <a:rPr lang="en-US" dirty="0">
                <a:latin typeface="Cambria" panose="02040503050406030204" pitchFamily="18" charset="0"/>
                <a:ea typeface="Cambria" panose="02040503050406030204" pitchFamily="18" charset="0"/>
              </a:rPr>
              <a:t>The video will then be retrieved similar to previous method</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26214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FD90-800E-431F-021F-6564373C8D63}"/>
              </a:ext>
            </a:extLst>
          </p:cNvPr>
          <p:cNvSpPr>
            <a:spLocks noGrp="1"/>
          </p:cNvSpPr>
          <p:nvPr>
            <p:ph type="title"/>
          </p:nvPr>
        </p:nvSpPr>
        <p:spPr>
          <a:xfrm>
            <a:off x="1397977" y="430823"/>
            <a:ext cx="9601200" cy="747346"/>
          </a:xfrm>
        </p:spPr>
        <p:txBody>
          <a:bodyPr/>
          <a:lstStyle/>
          <a:p>
            <a:r>
              <a:rPr lang="en-US" dirty="0"/>
              <a:t>Block Diagram</a:t>
            </a:r>
            <a:endParaRPr lang="en-IN" dirty="0"/>
          </a:p>
        </p:txBody>
      </p:sp>
      <p:pic>
        <p:nvPicPr>
          <p:cNvPr id="5" name="Content Placeholder 4">
            <a:extLst>
              <a:ext uri="{FF2B5EF4-FFF2-40B4-BE49-F238E27FC236}">
                <a16:creationId xmlns:a16="http://schemas.microsoft.com/office/drawing/2014/main" id="{49E950D6-B0F9-6701-4A03-97916CC655F9}"/>
              </a:ext>
            </a:extLst>
          </p:cNvPr>
          <p:cNvPicPr>
            <a:picLocks noGrp="1" noChangeAspect="1"/>
          </p:cNvPicPr>
          <p:nvPr>
            <p:ph idx="1"/>
          </p:nvPr>
        </p:nvPicPr>
        <p:blipFill>
          <a:blip r:embed="rId2"/>
          <a:stretch>
            <a:fillRect/>
          </a:stretch>
        </p:blipFill>
        <p:spPr>
          <a:xfrm>
            <a:off x="1521070" y="1178169"/>
            <a:ext cx="9935306" cy="5433646"/>
          </a:xfrm>
        </p:spPr>
      </p:pic>
    </p:spTree>
    <p:extLst>
      <p:ext uri="{BB962C8B-B14F-4D97-AF65-F5344CB8AC3E}">
        <p14:creationId xmlns:p14="http://schemas.microsoft.com/office/powerpoint/2010/main" val="1697984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Tools Identified</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603131" y="1726223"/>
            <a:ext cx="8985738" cy="3581400"/>
          </a:xfrm>
        </p:spPr>
        <p:txBody>
          <a:bodyPr/>
          <a:lstStyle/>
          <a:p>
            <a:pPr algn="l">
              <a:buFont typeface="Arial" panose="020B0604020202020204" pitchFamily="34" charset="0"/>
              <a:buChar char="•"/>
            </a:pPr>
            <a:r>
              <a:rPr lang="en-US" b="0" i="0" dirty="0" err="1">
                <a:solidFill>
                  <a:schemeClr val="tx1"/>
                </a:solidFill>
                <a:effectLst/>
                <a:latin typeface="Cambria" panose="02040503050406030204" charset="0"/>
                <a:cs typeface="Cambria" panose="02040503050406030204" charset="0"/>
              </a:rPr>
              <a:t>VanetSim</a:t>
            </a:r>
            <a:r>
              <a:rPr lang="en-US" b="0" i="0" dirty="0">
                <a:solidFill>
                  <a:schemeClr val="tx1"/>
                </a:solidFill>
                <a:effectLst/>
                <a:latin typeface="Cambria" panose="02040503050406030204" charset="0"/>
                <a:cs typeface="Cambria" panose="02040503050406030204" charset="0"/>
              </a:rPr>
              <a:t>: An open-source VANET simulator that can be used to model the proposed protocol and evaluate its performance in terms of communication overhead, latency, and security against attacks like replay, message fabrication, and DoS.</a:t>
            </a:r>
          </a:p>
          <a:p>
            <a:endParaRPr lang="en-IN" dirty="0">
              <a:latin typeface="Cambria" panose="02040503050406030204" charset="0"/>
              <a:cs typeface="Cambria" panose="02040503050406030204" charset="0"/>
            </a:endParaRPr>
          </a:p>
        </p:txBody>
      </p:sp>
    </p:spTree>
    <p:extLst>
      <p:ext uri="{BB962C8B-B14F-4D97-AF65-F5344CB8AC3E}">
        <p14:creationId xmlns:p14="http://schemas.microsoft.com/office/powerpoint/2010/main" val="3059900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1740" y="672465"/>
            <a:ext cx="7209155" cy="826770"/>
          </a:xfrm>
        </p:spPr>
        <p:txBody>
          <a:bodyPr/>
          <a:lstStyle/>
          <a:p>
            <a:r>
              <a:rPr lang="en-US" dirty="0">
                <a:latin typeface="Times New Roman" panose="02020603050405020304" charset="0"/>
                <a:cs typeface="Times New Roman" panose="02020603050405020304" charset="0"/>
              </a:rPr>
              <a:t>Conclusion and Future Works</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386204" y="2013585"/>
            <a:ext cx="10166887" cy="4097069"/>
          </a:xfrm>
        </p:spPr>
        <p:txBody>
          <a:bodyPr>
            <a:normAutofit/>
          </a:bodyPr>
          <a:lstStyle/>
          <a:p>
            <a:r>
              <a:rPr lang="en-US" dirty="0">
                <a:latin typeface="Cambria" panose="02040503050406030204" pitchFamily="18" charset="0"/>
                <a:ea typeface="Cambria" panose="02040503050406030204" pitchFamily="18" charset="0"/>
                <a:cs typeface="Cambria" panose="02040503050406030204" charset="0"/>
              </a:rPr>
              <a:t>Finally, the protocol that has been suggested is meant to strengthen the security of the video reporting scheme developed by </a:t>
            </a:r>
            <a:r>
              <a:rPr lang="en-US" dirty="0" err="1">
                <a:latin typeface="Cambria" panose="02040503050406030204" pitchFamily="18" charset="0"/>
                <a:ea typeface="Cambria" panose="02040503050406030204" pitchFamily="18" charset="0"/>
                <a:cs typeface="Cambria" panose="02040503050406030204" charset="0"/>
              </a:rPr>
              <a:t>Eiza</a:t>
            </a:r>
            <a:r>
              <a:rPr lang="en-US" dirty="0">
                <a:latin typeface="Cambria" panose="02040503050406030204" pitchFamily="18" charset="0"/>
                <a:ea typeface="Cambria" panose="02040503050406030204" pitchFamily="18" charset="0"/>
                <a:cs typeface="Cambria" panose="02040503050406030204" charset="0"/>
              </a:rPr>
              <a:t> et al. in SG-enabled VANETs.</a:t>
            </a:r>
          </a:p>
          <a:p>
            <a:r>
              <a:rPr lang="en-US" dirty="0">
                <a:latin typeface="Cambria" panose="02040503050406030204" pitchFamily="18" charset="0"/>
                <a:ea typeface="Cambria" panose="02040503050406030204" pitchFamily="18" charset="0"/>
                <a:cs typeface="Cambria" panose="02040503050406030204" charset="0"/>
              </a:rPr>
              <a:t>In order to mitigate weaknesses such as replay attacks, message fabrication, and denial-of-service threats, the protocol makes use of a combination of cryptographic algorithms, pseudonymous certificates, and secure communication channels.</a:t>
            </a:r>
          </a:p>
          <a:p>
            <a:r>
              <a:rPr lang="en-US" dirty="0">
                <a:latin typeface="Cambria" panose="02040503050406030204" pitchFamily="18" charset="0"/>
                <a:ea typeface="Cambria" panose="02040503050406030204" pitchFamily="18" charset="0"/>
                <a:cs typeface="Cambria" panose="02040503050406030204" charset="0"/>
              </a:rPr>
              <a:t>The implementation of techniques like cloud-based validation and random number distribution is done to improve the dependability and integrity of video reporting services.</a:t>
            </a:r>
          </a:p>
          <a:p>
            <a:r>
              <a:rPr lang="en-US" dirty="0">
                <a:latin typeface="Cambria" panose="02040503050406030204" pitchFamily="18" charset="0"/>
                <a:ea typeface="Cambria" panose="02040503050406030204" pitchFamily="18" charset="0"/>
                <a:cs typeface="Cambria" panose="02040503050406030204" charset="0"/>
              </a:rPr>
              <a:t>Future </a:t>
            </a:r>
            <a:r>
              <a:rPr lang="en-US" dirty="0" err="1">
                <a:latin typeface="Cambria" panose="02040503050406030204" pitchFamily="18" charset="0"/>
                <a:ea typeface="Cambria" panose="02040503050406030204" pitchFamily="18" charset="0"/>
                <a:cs typeface="Cambria" panose="02040503050406030204" charset="0"/>
              </a:rPr>
              <a:t>work:</a:t>
            </a:r>
            <a:r>
              <a:rPr lang="en-US" b="0" i="0" dirty="0" err="1">
                <a:solidFill>
                  <a:schemeClr val="tx1"/>
                </a:solidFill>
                <a:effectLst/>
                <a:latin typeface="Cambria" panose="02040503050406030204" pitchFamily="18" charset="0"/>
                <a:ea typeface="Cambria" panose="02040503050406030204" pitchFamily="18" charset="0"/>
              </a:rPr>
              <a:t>Implementing</a:t>
            </a:r>
            <a:r>
              <a:rPr lang="en-US" b="0" i="0" dirty="0">
                <a:solidFill>
                  <a:schemeClr val="tx1"/>
                </a:solidFill>
                <a:effectLst/>
                <a:latin typeface="Cambria" panose="02040503050406030204" pitchFamily="18" charset="0"/>
                <a:ea typeface="Cambria" panose="02040503050406030204" pitchFamily="18" charset="0"/>
              </a:rPr>
              <a:t> AI-powered anomaly detection systems within vehicular networks to enhance security and mitigate potential threats or abnormal behaviors.</a:t>
            </a:r>
            <a:endParaRPr lang="en-US" dirty="0">
              <a:solidFill>
                <a:schemeClr val="tx1"/>
              </a:solidFill>
              <a:latin typeface="Cambria" panose="02040503050406030204" pitchFamily="18" charset="0"/>
              <a:ea typeface="Cambria" panose="02040503050406030204" pitchFamily="18" charset="0"/>
              <a:cs typeface="Cambria" panose="02040503050406030204" charset="0"/>
            </a:endParaRPr>
          </a:p>
          <a:p>
            <a:endParaRPr lang="en-IN" dirty="0">
              <a:latin typeface="Cambria" panose="02040503050406030204" pitchFamily="18" charset="0"/>
              <a:ea typeface="Cambria" panose="02040503050406030204" pitchFamily="18" charset="0"/>
              <a:cs typeface="Cambria" panose="02040503050406030204" charset="0"/>
            </a:endParaRPr>
          </a:p>
        </p:txBody>
      </p:sp>
    </p:spTree>
    <p:extLst>
      <p:ext uri="{BB962C8B-B14F-4D97-AF65-F5344CB8AC3E}">
        <p14:creationId xmlns:p14="http://schemas.microsoft.com/office/powerpoint/2010/main" val="334557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tLang="en-US">
                <a:latin typeface="Times New Roman" panose="02020603050405020304" charset="0"/>
                <a:cs typeface="Times New Roman" panose="02020603050405020304" charset="0"/>
              </a:rPr>
              <a:t>PROBLEM-3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16877"/>
            <a:ext cx="9601200" cy="773723"/>
          </a:xfrm>
        </p:spPr>
        <p:txBody>
          <a:bodyPr/>
          <a:lstStyle/>
          <a:p>
            <a:r>
              <a:rPr lang="en-US" dirty="0">
                <a:latin typeface="Times New Roman" panose="02020603050405020304" charset="0"/>
                <a:cs typeface="Times New Roman" panose="02020603050405020304" charset="0"/>
              </a:rPr>
              <a:t>Introduction</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16965" y="1263650"/>
            <a:ext cx="10638790" cy="5260242"/>
          </a:xfrm>
        </p:spPr>
        <p:txBody>
          <a:bodyPr>
            <a:normAutofit/>
          </a:bodyPr>
          <a:lstStyle/>
          <a:p>
            <a:r>
              <a:rPr lang="en-US" b="0" i="0" dirty="0">
                <a:effectLst/>
                <a:latin typeface="Cambria" panose="02040503050406030204" charset="0"/>
                <a:cs typeface="Cambria" panose="02040503050406030204" charset="0"/>
              </a:rPr>
              <a:t>Service types and network configurations are exposed, leaving user data vulnerable to unauthorized access.</a:t>
            </a:r>
          </a:p>
          <a:p>
            <a:r>
              <a:rPr lang="en-US" b="0" i="0" dirty="0">
                <a:effectLst/>
                <a:latin typeface="Cambria" panose="02040503050406030204" charset="0"/>
                <a:cs typeface="Cambria" panose="02040503050406030204" charset="0"/>
              </a:rPr>
              <a:t>User identities and usage patterns can be revealed during authentication and service access.</a:t>
            </a:r>
          </a:p>
          <a:p>
            <a:r>
              <a:rPr lang="en-US" b="0" i="0" dirty="0">
                <a:effectLst/>
                <a:latin typeface="Cambria" panose="02040503050406030204" charset="0"/>
                <a:cs typeface="Cambria" panose="02040503050406030204" charset="0"/>
              </a:rPr>
              <a:t>Lack of security and privacy discourages the adoption of IoT services in 5G networks.</a:t>
            </a:r>
          </a:p>
          <a:p>
            <a:r>
              <a:rPr lang="en-US" dirty="0">
                <a:latin typeface="Cambria" panose="02040503050406030204" charset="0"/>
                <a:cs typeface="Cambria" panose="02040503050406030204" charset="0"/>
              </a:rPr>
              <a:t>We have tried to implement a solution to overcome the above challenges which consists of the following</a:t>
            </a:r>
          </a:p>
          <a:p>
            <a:pPr algn="l">
              <a:buFont typeface="Arial" panose="020B0604020202020204" pitchFamily="34" charset="0"/>
              <a:buChar char="•"/>
            </a:pPr>
            <a:r>
              <a:rPr lang="en-US" b="0" i="0" dirty="0">
                <a:effectLst/>
                <a:latin typeface="Cambria" panose="02040503050406030204" charset="0"/>
                <a:cs typeface="Cambria" panose="02040503050406030204" charset="0"/>
              </a:rPr>
              <a:t>Network slicing with hidden details: Physical network resources are divided into slices with specific features, but details are hidden using protected identifiers.</a:t>
            </a:r>
          </a:p>
          <a:p>
            <a:pPr algn="l">
              <a:buFont typeface="Arial" panose="020B0604020202020204" pitchFamily="34" charset="0"/>
              <a:buChar char="•"/>
            </a:pPr>
            <a:r>
              <a:rPr lang="en-US" b="0" i="0" dirty="0">
                <a:effectLst/>
                <a:latin typeface="Cambria" panose="02040503050406030204" charset="0"/>
                <a:cs typeface="Cambria" panose="02040503050406030204" charset="0"/>
              </a:rPr>
              <a:t>Partial service tickets and key negotiation: Access control is delegated through partial tickets, concealing sensitive information. Secure session keys are established for communication without revealing identities.</a:t>
            </a:r>
          </a:p>
          <a:p>
            <a:pPr algn="l">
              <a:buFont typeface="Arial" panose="020B0604020202020204" pitchFamily="34" charset="0"/>
              <a:buChar char="•"/>
            </a:pPr>
            <a:r>
              <a:rPr lang="en-US" b="0" i="0" dirty="0">
                <a:effectLst/>
                <a:latin typeface="Cambria" panose="02040503050406030204" charset="0"/>
                <a:cs typeface="Cambria" panose="02040503050406030204" charset="0"/>
              </a:rPr>
              <a:t>Anonymous authentication with hidden network choices: Users present authenticated messages with hidden allowed network slice options. Service providers can route messages without knowing the specific service type, protecting user privacy.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8880" y="104775"/>
            <a:ext cx="3058160" cy="708025"/>
          </a:xfrm>
        </p:spPr>
        <p:txBody>
          <a:bodyPr>
            <a:normAutofit fontScale="90000"/>
          </a:bodyPr>
          <a:lstStyle/>
          <a:p>
            <a:r>
              <a:rPr lang="en-US" dirty="0">
                <a:latin typeface="Times New Roman" panose="02020603050405020304" charset="0"/>
                <a:cs typeface="Times New Roman" panose="02020603050405020304" charset="0"/>
              </a:rPr>
              <a:t>Related Work</a:t>
            </a:r>
            <a:endParaRPr lang="en-IN" dirty="0">
              <a:latin typeface="Times New Roman" panose="02020603050405020304" charset="0"/>
              <a:cs typeface="Times New Roman" panose="02020603050405020304" charset="0"/>
            </a:endParaRPr>
          </a:p>
        </p:txBody>
      </p:sp>
      <p:graphicFrame>
        <p:nvGraphicFramePr>
          <p:cNvPr id="5" name="Content Placeholder 4"/>
          <p:cNvGraphicFramePr>
            <a:graphicFrameLocks noGrp="1"/>
          </p:cNvGraphicFramePr>
          <p:nvPr>
            <p:ph idx="1"/>
          </p:nvPr>
        </p:nvGraphicFramePr>
        <p:xfrm>
          <a:off x="812800" y="812800"/>
          <a:ext cx="11308080" cy="5917565"/>
        </p:xfrm>
        <a:graphic>
          <a:graphicData uri="http://schemas.openxmlformats.org/drawingml/2006/table">
            <a:tbl>
              <a:tblPr firstRow="1" bandRow="1">
                <a:tableStyleId>{5C22544A-7EE6-4342-B048-85BDC9FD1C3A}</a:tableStyleId>
              </a:tblPr>
              <a:tblGrid>
                <a:gridCol w="2827020">
                  <a:extLst>
                    <a:ext uri="{9D8B030D-6E8A-4147-A177-3AD203B41FA5}">
                      <a16:colId xmlns:a16="http://schemas.microsoft.com/office/drawing/2014/main" val="20000"/>
                    </a:ext>
                  </a:extLst>
                </a:gridCol>
                <a:gridCol w="2827020">
                  <a:extLst>
                    <a:ext uri="{9D8B030D-6E8A-4147-A177-3AD203B41FA5}">
                      <a16:colId xmlns:a16="http://schemas.microsoft.com/office/drawing/2014/main" val="20001"/>
                    </a:ext>
                  </a:extLst>
                </a:gridCol>
                <a:gridCol w="2827020">
                  <a:extLst>
                    <a:ext uri="{9D8B030D-6E8A-4147-A177-3AD203B41FA5}">
                      <a16:colId xmlns:a16="http://schemas.microsoft.com/office/drawing/2014/main" val="20002"/>
                    </a:ext>
                  </a:extLst>
                </a:gridCol>
                <a:gridCol w="2827020">
                  <a:extLst>
                    <a:ext uri="{9D8B030D-6E8A-4147-A177-3AD203B41FA5}">
                      <a16:colId xmlns:a16="http://schemas.microsoft.com/office/drawing/2014/main" val="20003"/>
                    </a:ext>
                  </a:extLst>
                </a:gridCol>
              </a:tblGrid>
              <a:tr h="365760">
                <a:tc>
                  <a:txBody>
                    <a:bodyPr/>
                    <a:lstStyle/>
                    <a:p>
                      <a:pPr algn="ctr">
                        <a:buNone/>
                      </a:pPr>
                      <a:r>
                        <a:rPr lang="en-US"/>
                        <a:t>W</a:t>
                      </a:r>
                      <a:r>
                        <a:rPr lang="en-GB" altLang="en-US"/>
                        <a:t>ORK</a:t>
                      </a:r>
                    </a:p>
                  </a:txBody>
                  <a:tcPr/>
                </a:tc>
                <a:tc>
                  <a:txBody>
                    <a:bodyPr/>
                    <a:lstStyle/>
                    <a:p>
                      <a:pPr algn="ctr">
                        <a:buNone/>
                      </a:pPr>
                      <a:r>
                        <a:rPr lang="en-US"/>
                        <a:t>A</a:t>
                      </a:r>
                      <a:r>
                        <a:rPr lang="en-GB" altLang="en-US"/>
                        <a:t>DVANTAGE</a:t>
                      </a:r>
                    </a:p>
                  </a:txBody>
                  <a:tcPr/>
                </a:tc>
                <a:tc>
                  <a:txBody>
                    <a:bodyPr/>
                    <a:lstStyle/>
                    <a:p>
                      <a:pPr algn="ctr">
                        <a:buNone/>
                      </a:pPr>
                      <a:r>
                        <a:rPr lang="en-US"/>
                        <a:t>D</a:t>
                      </a:r>
                      <a:r>
                        <a:rPr lang="en-GB" altLang="en-US"/>
                        <a:t>ISADVANTAGE</a:t>
                      </a:r>
                    </a:p>
                  </a:txBody>
                  <a:tcPr/>
                </a:tc>
                <a:tc>
                  <a:txBody>
                    <a:bodyPr/>
                    <a:lstStyle/>
                    <a:p>
                      <a:pPr algn="ctr">
                        <a:buNone/>
                      </a:pPr>
                      <a:r>
                        <a:rPr lang="en-US"/>
                        <a:t>G</a:t>
                      </a:r>
                      <a:r>
                        <a:rPr lang="en-GB" altLang="en-US"/>
                        <a:t>AP ADDRESSED</a:t>
                      </a:r>
                    </a:p>
                  </a:txBody>
                  <a:tcPr/>
                </a:tc>
                <a:extLst>
                  <a:ext uri="{0D108BD9-81ED-4DB2-BD59-A6C34878D82A}">
                    <a16:rowId xmlns:a16="http://schemas.microsoft.com/office/drawing/2014/main" val="10000"/>
                  </a:ext>
                </a:extLst>
              </a:tr>
              <a:tr h="914400">
                <a:tc>
                  <a:txBody>
                    <a:bodyPr/>
                    <a:lstStyle/>
                    <a:p>
                      <a:pPr>
                        <a:buNone/>
                      </a:pPr>
                      <a:r>
                        <a:rPr lang="en-US" dirty="0" err="1">
                          <a:latin typeface="Times New Roman" panose="02020603050405020304" charset="0"/>
                          <a:cs typeface="Times New Roman" panose="02020603050405020304" charset="0"/>
                        </a:rPr>
                        <a:t>Eiza</a:t>
                      </a:r>
                      <a:r>
                        <a:rPr lang="en-US" dirty="0">
                          <a:latin typeface="Times New Roman" panose="02020603050405020304" charset="0"/>
                          <a:cs typeface="Times New Roman" panose="02020603050405020304" charset="0"/>
                        </a:rPr>
                        <a:t> et al. (2018): Anonymity for real-time video reporting in VANETs</a:t>
                      </a:r>
                    </a:p>
                  </a:txBody>
                  <a:tcPr/>
                </a:tc>
                <a:tc>
                  <a:txBody>
                    <a:bodyPr/>
                    <a:lstStyle/>
                    <a:p>
                      <a:pPr>
                        <a:buNone/>
                      </a:pPr>
                      <a:r>
                        <a:rPr lang="en-US">
                          <a:latin typeface="Times New Roman" panose="02020603050405020304" charset="0"/>
                          <a:cs typeface="Times New Roman" panose="02020603050405020304" charset="0"/>
                        </a:rPr>
                        <a:t>Protects vehicle identity, enables misbehavior traceability</a:t>
                      </a:r>
                    </a:p>
                  </a:txBody>
                  <a:tcPr/>
                </a:tc>
                <a:tc>
                  <a:txBody>
                    <a:bodyPr/>
                    <a:lstStyle/>
                    <a:p>
                      <a:pPr>
                        <a:buNone/>
                      </a:pPr>
                      <a:r>
                        <a:rPr lang="en-US">
                          <a:latin typeface="Times New Roman" panose="02020603050405020304" charset="0"/>
                          <a:cs typeface="Times New Roman" panose="02020603050405020304" charset="0"/>
                        </a:rPr>
                        <a:t>Limited to specific application (VANETs)</a:t>
                      </a:r>
                    </a:p>
                  </a:txBody>
                  <a:tcPr/>
                </a:tc>
                <a:tc>
                  <a:txBody>
                    <a:bodyPr/>
                    <a:lstStyle/>
                    <a:p>
                      <a:pPr>
                        <a:buNone/>
                      </a:pPr>
                      <a:r>
                        <a:rPr lang="en-US">
                          <a:latin typeface="Times New Roman" panose="02020603050405020304" charset="0"/>
                          <a:cs typeface="Times New Roman" panose="02020603050405020304" charset="0"/>
                        </a:rPr>
                        <a:t>N/A</a:t>
                      </a:r>
                    </a:p>
                  </a:txBody>
                  <a:tcPr/>
                </a:tc>
                <a:extLst>
                  <a:ext uri="{0D108BD9-81ED-4DB2-BD59-A6C34878D82A}">
                    <a16:rowId xmlns:a16="http://schemas.microsoft.com/office/drawing/2014/main" val="10001"/>
                  </a:ext>
                </a:extLst>
              </a:tr>
              <a:tr h="1188720">
                <a:tc>
                  <a:txBody>
                    <a:bodyPr/>
                    <a:lstStyle/>
                    <a:p>
                      <a:pPr>
                        <a:buNone/>
                      </a:pPr>
                      <a:r>
                        <a:rPr lang="en-US" dirty="0">
                          <a:latin typeface="Times New Roman" panose="02020603050405020304" charset="0"/>
                          <a:cs typeface="Times New Roman" panose="02020603050405020304" charset="0"/>
                        </a:rPr>
                        <a:t>Duan and Wang (2019): Efficient authentication for fast handovers in 5G </a:t>
                      </a:r>
                      <a:r>
                        <a:rPr lang="en-US" dirty="0" err="1">
                          <a:latin typeface="Times New Roman" panose="02020603050405020304" charset="0"/>
                          <a:cs typeface="Times New Roman" panose="02020603050405020304" charset="0"/>
                        </a:rPr>
                        <a:t>hetnets</a:t>
                      </a:r>
                      <a:endParaRPr lang="en-US" dirty="0">
                        <a:latin typeface="Times New Roman" panose="02020603050405020304" charset="0"/>
                        <a:cs typeface="Times New Roman" panose="02020603050405020304" charset="0"/>
                      </a:endParaRPr>
                    </a:p>
                  </a:txBody>
                  <a:tcPr/>
                </a:tc>
                <a:tc>
                  <a:txBody>
                    <a:bodyPr/>
                    <a:lstStyle/>
                    <a:p>
                      <a:pPr>
                        <a:buNone/>
                      </a:pPr>
                      <a:r>
                        <a:rPr lang="en-US">
                          <a:latin typeface="Times New Roman" panose="02020603050405020304" charset="0"/>
                          <a:cs typeface="Times New Roman" panose="02020603050405020304" charset="0"/>
                        </a:rPr>
                        <a:t>Reduces handover delay, simplifies authentication procedure</a:t>
                      </a:r>
                    </a:p>
                  </a:txBody>
                  <a:tcPr/>
                </a:tc>
                <a:tc>
                  <a:txBody>
                    <a:bodyPr/>
                    <a:lstStyle/>
                    <a:p>
                      <a:pPr>
                        <a:buNone/>
                      </a:pPr>
                      <a:r>
                        <a:rPr lang="en-US">
                          <a:latin typeface="Times New Roman" panose="02020603050405020304" charset="0"/>
                          <a:cs typeface="Times New Roman" panose="02020603050405020304" charset="0"/>
                        </a:rPr>
                        <a:t>Ignores network slicing and fog computing</a:t>
                      </a:r>
                    </a:p>
                  </a:txBody>
                  <a:tcPr/>
                </a:tc>
                <a:tc>
                  <a:txBody>
                    <a:bodyPr/>
                    <a:lstStyle/>
                    <a:p>
                      <a:pPr>
                        <a:buNone/>
                      </a:pPr>
                      <a:r>
                        <a:rPr lang="en-US">
                          <a:latin typeface="Times New Roman" panose="02020603050405020304" charset="0"/>
                          <a:cs typeface="Times New Roman" panose="02020603050405020304" charset="0"/>
                        </a:rPr>
                        <a:t>Lacks service-oriented approach</a:t>
                      </a:r>
                    </a:p>
                  </a:txBody>
                  <a:tcPr/>
                </a:tc>
                <a:extLst>
                  <a:ext uri="{0D108BD9-81ED-4DB2-BD59-A6C34878D82A}">
                    <a16:rowId xmlns:a16="http://schemas.microsoft.com/office/drawing/2014/main" val="10002"/>
                  </a:ext>
                </a:extLst>
              </a:tr>
              <a:tr h="914400">
                <a:tc>
                  <a:txBody>
                    <a:bodyPr/>
                    <a:lstStyle/>
                    <a:p>
                      <a:pPr>
                        <a:buNone/>
                      </a:pPr>
                      <a:r>
                        <a:rPr lang="en-US" dirty="0" err="1">
                          <a:latin typeface="Times New Roman" panose="02020603050405020304" charset="0"/>
                          <a:cs typeface="Times New Roman" panose="02020603050405020304" charset="0"/>
                        </a:rPr>
                        <a:t>Rost</a:t>
                      </a:r>
                      <a:r>
                        <a:rPr lang="en-US" dirty="0">
                          <a:latin typeface="Times New Roman" panose="02020603050405020304" charset="0"/>
                          <a:cs typeface="Times New Roman" panose="02020603050405020304" charset="0"/>
                        </a:rPr>
                        <a:t> et al. (2019): Scalability and flexibility of network slicing in 5G</a:t>
                      </a:r>
                    </a:p>
                  </a:txBody>
                  <a:tcPr/>
                </a:tc>
                <a:tc>
                  <a:txBody>
                    <a:bodyPr/>
                    <a:lstStyle/>
                    <a:p>
                      <a:pPr>
                        <a:buNone/>
                      </a:pPr>
                      <a:r>
                        <a:rPr lang="en-US">
                          <a:latin typeface="Times New Roman" panose="02020603050405020304" charset="0"/>
                          <a:cs typeface="Times New Roman" panose="02020603050405020304" charset="0"/>
                        </a:rPr>
                        <a:t>Highlights potential security vulnerabilities in sliced networks</a:t>
                      </a:r>
                    </a:p>
                  </a:txBody>
                  <a:tcPr/>
                </a:tc>
                <a:tc>
                  <a:txBody>
                    <a:bodyPr/>
                    <a:lstStyle/>
                    <a:p>
                      <a:pPr>
                        <a:buNone/>
                      </a:pPr>
                      <a:r>
                        <a:rPr lang="en-US">
                          <a:latin typeface="Times New Roman" panose="02020603050405020304" charset="0"/>
                          <a:cs typeface="Times New Roman" panose="02020603050405020304" charset="0"/>
                        </a:rPr>
                        <a:t>Doesn't propose solutions for secure service authentication</a:t>
                      </a:r>
                    </a:p>
                  </a:txBody>
                  <a:tcPr/>
                </a:tc>
                <a:tc>
                  <a:txBody>
                    <a:bodyPr/>
                    <a:lstStyle/>
                    <a:p>
                      <a:pPr>
                        <a:buNone/>
                      </a:pPr>
                      <a:r>
                        <a:rPr lang="en-US">
                          <a:latin typeface="Times New Roman" panose="02020603050405020304" charset="0"/>
                          <a:cs typeface="Times New Roman" panose="02020603050405020304" charset="0"/>
                        </a:rPr>
                        <a:t>Gaps in slice selection and service access privacy</a:t>
                      </a:r>
                    </a:p>
                  </a:txBody>
                  <a:tcPr/>
                </a:tc>
                <a:extLst>
                  <a:ext uri="{0D108BD9-81ED-4DB2-BD59-A6C34878D82A}">
                    <a16:rowId xmlns:a16="http://schemas.microsoft.com/office/drawing/2014/main" val="10003"/>
                  </a:ext>
                </a:extLst>
              </a:tr>
              <a:tr h="1071245">
                <a:tc>
                  <a:txBody>
                    <a:bodyPr/>
                    <a:lstStyle/>
                    <a:p>
                      <a:pPr>
                        <a:buNone/>
                      </a:pPr>
                      <a:r>
                        <a:rPr lang="en-US" dirty="0">
                          <a:latin typeface="Times New Roman" panose="02020603050405020304" charset="0"/>
                          <a:cs typeface="Times New Roman" panose="02020603050405020304" charset="0"/>
                        </a:rPr>
                        <a:t>Yan et al. (2020): Security and trust framework for 5G networks</a:t>
                      </a:r>
                    </a:p>
                  </a:txBody>
                  <a:tcPr/>
                </a:tc>
                <a:tc>
                  <a:txBody>
                    <a:bodyPr/>
                    <a:lstStyle/>
                    <a:p>
                      <a:pPr>
                        <a:buNone/>
                      </a:pPr>
                      <a:r>
                        <a:rPr lang="en-US">
                          <a:latin typeface="Times New Roman" panose="02020603050405020304" charset="0"/>
                          <a:cs typeface="Times New Roman" panose="02020603050405020304" charset="0"/>
                        </a:rPr>
                        <a:t>Adaptive trust evaluation and sustainable security technologies</a:t>
                      </a:r>
                    </a:p>
                  </a:txBody>
                  <a:tcPr/>
                </a:tc>
                <a:tc>
                  <a:txBody>
                    <a:bodyPr/>
                    <a:lstStyle/>
                    <a:p>
                      <a:pPr>
                        <a:buNone/>
                      </a:pPr>
                      <a:r>
                        <a:rPr lang="en-US">
                          <a:latin typeface="Times New Roman" panose="02020603050405020304" charset="0"/>
                          <a:cs typeface="Times New Roman" panose="02020603050405020304" charset="0"/>
                        </a:rPr>
                        <a:t>Focuses on overall network security, not service-specific authentication</a:t>
                      </a:r>
                    </a:p>
                  </a:txBody>
                  <a:tcPr/>
                </a:tc>
                <a:tc>
                  <a:txBody>
                    <a:bodyPr/>
                    <a:lstStyle/>
                    <a:p>
                      <a:pPr>
                        <a:buNone/>
                      </a:pPr>
                      <a:r>
                        <a:rPr lang="en-US">
                          <a:latin typeface="Times New Roman" panose="02020603050405020304" charset="0"/>
                          <a:cs typeface="Times New Roman" panose="02020603050405020304" charset="0"/>
                        </a:rPr>
                        <a:t>Lacks delegation and key agreement for specific services</a:t>
                      </a:r>
                    </a:p>
                  </a:txBody>
                  <a:tcPr/>
                </a:tc>
                <a:extLst>
                  <a:ext uri="{0D108BD9-81ED-4DB2-BD59-A6C34878D82A}">
                    <a16:rowId xmlns:a16="http://schemas.microsoft.com/office/drawing/2014/main" val="10004"/>
                  </a:ext>
                </a:extLst>
              </a:tr>
              <a:tr h="1463040">
                <a:tc>
                  <a:txBody>
                    <a:bodyPr/>
                    <a:lstStyle/>
                    <a:p>
                      <a:pPr>
                        <a:buNone/>
                      </a:pPr>
                      <a:r>
                        <a:rPr lang="en-US">
                          <a:latin typeface="Times New Roman" panose="02020603050405020304" charset="0"/>
                          <a:cs typeface="Times New Roman" panose="02020603050405020304" charset="0"/>
                        </a:rPr>
                        <a:t>Liang et al. (2021): Information-centric wireless network virtualization for resource balancing</a:t>
                      </a:r>
                    </a:p>
                  </a:txBody>
                  <a:tcPr/>
                </a:tc>
                <a:tc>
                  <a:txBody>
                    <a:bodyPr/>
                    <a:lstStyle/>
                    <a:p>
                      <a:pPr>
                        <a:buNone/>
                      </a:pPr>
                      <a:r>
                        <a:rPr lang="en-US">
                          <a:latin typeface="Times New Roman" panose="02020603050405020304" charset="0"/>
                          <a:cs typeface="Times New Roman" panose="02020603050405020304" charset="0"/>
                        </a:rPr>
                        <a:t>Optimizes resource allocation based on user and service provider needs</a:t>
                      </a:r>
                    </a:p>
                  </a:txBody>
                  <a:tcPr/>
                </a:tc>
                <a:tc>
                  <a:txBody>
                    <a:bodyPr/>
                    <a:lstStyle/>
                    <a:p>
                      <a:pPr>
                        <a:buNone/>
                      </a:pPr>
                      <a:r>
                        <a:rPr lang="en-US">
                          <a:latin typeface="Times New Roman" panose="02020603050405020304" charset="0"/>
                          <a:cs typeface="Times New Roman" panose="02020603050405020304" charset="0"/>
                        </a:rPr>
                        <a:t>Doesn't address user privacy and secure communication channels</a:t>
                      </a:r>
                    </a:p>
                  </a:txBody>
                  <a:tcPr/>
                </a:tc>
                <a:tc>
                  <a:txBody>
                    <a:bodyPr/>
                    <a:lstStyle/>
                    <a:p>
                      <a:pPr>
                        <a:buNone/>
                      </a:pPr>
                      <a:r>
                        <a:rPr lang="en-US" dirty="0">
                          <a:latin typeface="Times New Roman" panose="02020603050405020304" charset="0"/>
                          <a:cs typeface="Times New Roman" panose="02020603050405020304" charset="0"/>
                        </a:rPr>
                        <a:t>Lacks identity verification and key management for service access</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15815"/>
            <a:ext cx="9601200" cy="949569"/>
          </a:xfrm>
        </p:spPr>
        <p:txBody>
          <a:bodyPr/>
          <a:lstStyle/>
          <a:p>
            <a:r>
              <a:rPr lang="en-US" dirty="0">
                <a:latin typeface="Times New Roman" panose="02020603050405020304" charset="0"/>
                <a:cs typeface="Times New Roman" panose="02020603050405020304" charset="0"/>
              </a:rPr>
              <a:t>Problem Definition</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613535" y="1873885"/>
            <a:ext cx="9117330" cy="3110230"/>
          </a:xfrm>
        </p:spPr>
        <p:txBody>
          <a:bodyPr/>
          <a:lstStyle/>
          <a:p>
            <a:r>
              <a:rPr lang="en-US" b="0" i="0" dirty="0">
                <a:effectLst/>
                <a:latin typeface="Times New Roman" panose="02020603050405020304" charset="0"/>
                <a:cs typeface="Times New Roman" panose="02020603050405020304" charset="0"/>
              </a:rPr>
              <a:t>Existing methods for accessing IoT services in 5G networks lack sufficient security and privacy guarantees</a:t>
            </a:r>
            <a:r>
              <a:rPr lang="en-US" b="0" i="0" dirty="0">
                <a:solidFill>
                  <a:srgbClr val="E3E3E3"/>
                </a:solidFill>
                <a:effectLst/>
                <a:latin typeface="Times New Roman" panose="02020603050405020304" charset="0"/>
                <a:cs typeface="Times New Roman" panose="02020603050405020304" charset="0"/>
              </a:rPr>
              <a:t>.</a:t>
            </a:r>
          </a:p>
          <a:p>
            <a:r>
              <a:rPr lang="en-US" b="0" i="0" dirty="0">
                <a:effectLst/>
                <a:latin typeface="Times New Roman" panose="02020603050405020304" charset="0"/>
                <a:cs typeface="Times New Roman" panose="02020603050405020304" charset="0"/>
              </a:rPr>
              <a:t>Security concerns: Service providers and network operators can potentially access sensitive user data or track user activity due to the exposure of service types and network slice configurations.</a:t>
            </a:r>
          </a:p>
          <a:p>
            <a:r>
              <a:rPr lang="en-US" dirty="0">
                <a:latin typeface="Times New Roman" panose="02020603050405020304" charset="0"/>
                <a:cs typeface="Times New Roman" panose="02020603050405020304" charset="0"/>
              </a:rPr>
              <a:t>RRH(remote radio head) and BBU(Baseband unit) which are the intermediate nodes capture the authentication messages and service data about local users which can be used to predict mobility patterns and extract sensitive information about users</a:t>
            </a:r>
            <a:endParaRPr lang="en-IN" dirty="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11015"/>
            <a:ext cx="9601200" cy="1002323"/>
          </a:xfrm>
        </p:spPr>
        <p:txBody>
          <a:bodyPr/>
          <a:lstStyle/>
          <a:p>
            <a:r>
              <a:rPr lang="en-US" dirty="0">
                <a:latin typeface="Cambria" panose="02040503050406030204" charset="0"/>
                <a:cs typeface="Cambria" panose="02040503050406030204" charset="0"/>
              </a:rPr>
              <a:t>Proposed Methodology</a:t>
            </a:r>
            <a:endParaRPr lang="en-IN" dirty="0">
              <a:latin typeface="Cambria" panose="02040503050406030204" charset="0"/>
              <a:cs typeface="Cambria" panose="02040503050406030204" charset="0"/>
            </a:endParaRPr>
          </a:p>
        </p:txBody>
      </p:sp>
      <p:sp>
        <p:nvSpPr>
          <p:cNvPr id="3" name="Content Placeholder 2"/>
          <p:cNvSpPr>
            <a:spLocks noGrp="1"/>
          </p:cNvSpPr>
          <p:nvPr>
            <p:ph idx="1"/>
          </p:nvPr>
        </p:nvSpPr>
        <p:spPr>
          <a:xfrm>
            <a:off x="1371599" y="1213337"/>
            <a:ext cx="10427677" cy="5169877"/>
          </a:xfrm>
        </p:spPr>
        <p:txBody>
          <a:bodyPr>
            <a:normAutofit/>
          </a:bodyPr>
          <a:lstStyle/>
          <a:p>
            <a:pPr algn="l"/>
            <a:r>
              <a:rPr lang="en-US" b="0" i="0" dirty="0">
                <a:effectLst/>
                <a:latin typeface="Times New Roman" panose="02020603050405020304" charset="0"/>
                <a:cs typeface="Times New Roman" panose="02020603050405020304" charset="0"/>
              </a:rPr>
              <a:t>System Initialization:</a:t>
            </a:r>
          </a:p>
          <a:p>
            <a:pPr algn="l">
              <a:buFont typeface="Arial" panose="020B0604020202020204" pitchFamily="34" charset="0"/>
              <a:buChar char="•"/>
            </a:pPr>
            <a:r>
              <a:rPr lang="en-US" b="0" i="0" dirty="0">
                <a:effectLst/>
                <a:latin typeface="Times New Roman" panose="02020603050405020304" charset="0"/>
                <a:cs typeface="Times New Roman" panose="02020603050405020304" charset="0"/>
              </a:rPr>
              <a:t>The 5G operator sets up the network parameters and generates secret/public key pairs for itself, the IoT server (ISV), and the local controller.</a:t>
            </a:r>
          </a:p>
          <a:p>
            <a:pPr algn="l"/>
            <a:r>
              <a:rPr lang="en-US" b="0" i="0" dirty="0">
                <a:effectLst/>
                <a:latin typeface="Times New Roman" panose="02020603050405020304" charset="0"/>
                <a:cs typeface="Times New Roman" panose="02020603050405020304" charset="0"/>
              </a:rPr>
              <a:t>Network Slicing:</a:t>
            </a:r>
          </a:p>
          <a:p>
            <a:pPr algn="l">
              <a:buFont typeface="Arial" panose="020B0604020202020204" pitchFamily="34" charset="0"/>
              <a:buChar char="•"/>
            </a:pPr>
            <a:r>
              <a:rPr lang="en-US" b="0" i="0" dirty="0">
                <a:effectLst/>
                <a:latin typeface="Times New Roman" panose="02020603050405020304" charset="0"/>
                <a:cs typeface="Times New Roman" panose="02020603050405020304" charset="0"/>
              </a:rPr>
              <a:t>The physical network is divided into slices with specific features and service types.</a:t>
            </a:r>
          </a:p>
          <a:p>
            <a:pPr algn="l">
              <a:buFont typeface="Arial" panose="020B0604020202020204" pitchFamily="34" charset="0"/>
              <a:buChar char="•"/>
            </a:pPr>
            <a:r>
              <a:rPr lang="en-US" b="0" i="0" dirty="0">
                <a:effectLst/>
                <a:latin typeface="Times New Roman" panose="02020603050405020304" charset="0"/>
                <a:cs typeface="Times New Roman" panose="02020603050405020304" charset="0"/>
              </a:rPr>
              <a:t>The core network hides these details by generating protected network slice/service type identifiers (</a:t>
            </a:r>
            <a:r>
              <a:rPr lang="en-US" b="0" i="0" dirty="0" err="1">
                <a:effectLst/>
                <a:latin typeface="Times New Roman" panose="02020603050405020304" charset="0"/>
                <a:cs typeface="Times New Roman" panose="02020603050405020304" charset="0"/>
              </a:rPr>
              <a:t>PSi</a:t>
            </a:r>
            <a:r>
              <a:rPr lang="en-US" b="0" i="0" dirty="0">
                <a:effectLst/>
                <a:latin typeface="Times New Roman" panose="02020603050405020304" charset="0"/>
                <a:cs typeface="Times New Roman" panose="02020603050405020304" charset="0"/>
              </a:rPr>
              <a:t>) and protected feature values (</a:t>
            </a:r>
            <a:r>
              <a:rPr lang="en-US" b="0" i="0" dirty="0" err="1">
                <a:effectLst/>
                <a:latin typeface="Times New Roman" panose="02020603050405020304" charset="0"/>
                <a:cs typeface="Times New Roman" panose="02020603050405020304" charset="0"/>
              </a:rPr>
              <a:t>ACFi</a:t>
            </a:r>
            <a:r>
              <a:rPr lang="en-US" b="0" i="0" dirty="0">
                <a:effectLst/>
                <a:latin typeface="Times New Roman" panose="02020603050405020304" charset="0"/>
                <a:cs typeface="Times New Roman" panose="02020603050405020304" charset="0"/>
              </a:rPr>
              <a:t>).</a:t>
            </a:r>
          </a:p>
          <a:p>
            <a:pPr algn="l">
              <a:buFont typeface="Arial" panose="020B0604020202020204" pitchFamily="34" charset="0"/>
              <a:buChar char="•"/>
            </a:pPr>
            <a:r>
              <a:rPr lang="en-US" b="0" i="0" dirty="0">
                <a:effectLst/>
                <a:latin typeface="Times New Roman" panose="02020603050405020304" charset="0"/>
                <a:cs typeface="Times New Roman" panose="02020603050405020304" charset="0"/>
              </a:rPr>
              <a:t>The controller maintains these identifiers to select appropriate slices for service packages.</a:t>
            </a:r>
          </a:p>
          <a:p>
            <a:pPr algn="l"/>
            <a:r>
              <a:rPr lang="en-US" b="0" i="0" dirty="0">
                <a:effectLst/>
                <a:latin typeface="Times New Roman" panose="02020603050405020304" charset="0"/>
                <a:cs typeface="Times New Roman" panose="02020603050405020304" charset="0"/>
              </a:rPr>
              <a:t>5G Network Access:</a:t>
            </a:r>
          </a:p>
          <a:p>
            <a:pPr algn="l">
              <a:buFont typeface="Arial" panose="020B0604020202020204" pitchFamily="34" charset="0"/>
              <a:buChar char="•"/>
            </a:pPr>
            <a:r>
              <a:rPr lang="en-US" b="0" i="0" dirty="0">
                <a:effectLst/>
                <a:latin typeface="Times New Roman" panose="02020603050405020304" charset="0"/>
                <a:cs typeface="Times New Roman" panose="02020603050405020304" charset="0"/>
              </a:rPr>
              <a:t>The user generates its secret/public key pair and performs standard 3GPP registration and authentication procedures to access the 5G network.</a:t>
            </a:r>
          </a:p>
          <a:p>
            <a:pPr algn="l">
              <a:buFont typeface="Arial" panose="020B0604020202020204" pitchFamily="34" charset="0"/>
              <a:buChar char="•"/>
            </a:pPr>
            <a:r>
              <a:rPr lang="en-US" b="0" i="0" dirty="0">
                <a:effectLst/>
                <a:latin typeface="Times New Roman" panose="02020603050405020304" charset="0"/>
                <a:cs typeface="Times New Roman" panose="02020603050405020304" charset="0"/>
              </a:rPr>
              <a:t>This process grants the user network access credentials and subscription information, including allowed network slice selections.</a:t>
            </a:r>
          </a:p>
          <a:p>
            <a:endParaRPr lang="en-IN" dirty="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1530" y="394970"/>
            <a:ext cx="8029575" cy="622300"/>
          </a:xfrm>
        </p:spPr>
        <p:txBody>
          <a:bodyPr/>
          <a:lstStyle/>
          <a:p>
            <a:r>
              <a:rPr lang="en-GB" altLang="en-US" sz="3600">
                <a:latin typeface="Times New Roman" panose="02020603050405020304" charset="0"/>
                <a:cs typeface="Times New Roman" panose="02020603050405020304" charset="0"/>
              </a:rPr>
              <a:t>3GPP (3rd generation partnership project):</a:t>
            </a:r>
          </a:p>
        </p:txBody>
      </p:sp>
      <p:sp>
        <p:nvSpPr>
          <p:cNvPr id="5" name="Text Box 4"/>
          <p:cNvSpPr txBox="1"/>
          <p:nvPr/>
        </p:nvSpPr>
        <p:spPr>
          <a:xfrm>
            <a:off x="1920240" y="1682115"/>
            <a:ext cx="7511415" cy="3832860"/>
          </a:xfrm>
          <a:prstGeom prst="rect">
            <a:avLst/>
          </a:prstGeom>
          <a:noFill/>
        </p:spPr>
        <p:txBody>
          <a:bodyPr wrap="square" rtlCol="0">
            <a:noAutofit/>
          </a:bodyPr>
          <a:lstStyle/>
          <a:p>
            <a:pPr>
              <a:lnSpc>
                <a:spcPct val="150000"/>
              </a:lnSpc>
            </a:pPr>
            <a:r>
              <a:rPr lang="en-GB" altLang="en-US" sz="2400" b="1">
                <a:latin typeface="Times New Roman" panose="02020603050405020304" charset="0"/>
                <a:cs typeface="Times New Roman" panose="02020603050405020304" charset="0"/>
              </a:rPr>
              <a:t>3GPP registration Process:</a:t>
            </a:r>
            <a:br>
              <a:rPr lang="en-GB" altLang="en-US" sz="2400">
                <a:latin typeface="Times New Roman" panose="02020603050405020304" charset="0"/>
                <a:cs typeface="Times New Roman" panose="02020603050405020304" charset="0"/>
              </a:rPr>
            </a:br>
            <a:r>
              <a:rPr lang="en-GB" altLang="en-US" sz="2400">
                <a:latin typeface="Times New Roman" panose="02020603050405020304" charset="0"/>
                <a:cs typeface="Times New Roman" panose="02020603050405020304" charset="0"/>
              </a:rPr>
              <a:t>1) Attach procedure</a:t>
            </a:r>
          </a:p>
          <a:p>
            <a:pPr>
              <a:lnSpc>
                <a:spcPct val="150000"/>
              </a:lnSpc>
            </a:pPr>
            <a:r>
              <a:rPr lang="en-GB" altLang="en-US" sz="2400">
                <a:latin typeface="Times New Roman" panose="02020603050405020304" charset="0"/>
                <a:cs typeface="Times New Roman" panose="02020603050405020304" charset="0"/>
              </a:rPr>
              <a:t>2) Identity exchange</a:t>
            </a:r>
          </a:p>
          <a:p>
            <a:pPr>
              <a:lnSpc>
                <a:spcPct val="150000"/>
              </a:lnSpc>
            </a:pPr>
            <a:r>
              <a:rPr lang="en-GB" altLang="en-US" sz="2400">
                <a:latin typeface="Times New Roman" panose="02020603050405020304" charset="0"/>
                <a:cs typeface="Times New Roman" panose="02020603050405020304" charset="0"/>
              </a:rPr>
              <a:t>3) Authentication</a:t>
            </a:r>
          </a:p>
          <a:p>
            <a:pPr>
              <a:lnSpc>
                <a:spcPct val="150000"/>
              </a:lnSpc>
            </a:pPr>
            <a:r>
              <a:rPr lang="en-GB" altLang="en-US" sz="2400">
                <a:latin typeface="Times New Roman" panose="02020603050405020304" charset="0"/>
                <a:cs typeface="Times New Roman" panose="02020603050405020304" charset="0"/>
              </a:rPr>
              <a:t>4) Location update</a:t>
            </a:r>
          </a:p>
          <a:p>
            <a:pPr>
              <a:lnSpc>
                <a:spcPct val="150000"/>
              </a:lnSpc>
            </a:pPr>
            <a:r>
              <a:rPr lang="en-GB" altLang="en-US" sz="2400">
                <a:latin typeface="Times New Roman" panose="02020603050405020304" charset="0"/>
                <a:cs typeface="Times New Roman" panose="02020603050405020304" charset="0"/>
              </a:rPr>
              <a:t>5) assigning temporary identity</a:t>
            </a:r>
          </a:p>
          <a:p>
            <a:pPr>
              <a:lnSpc>
                <a:spcPct val="150000"/>
              </a:lnSpc>
            </a:pPr>
            <a:r>
              <a:rPr lang="en-GB" altLang="en-US" sz="2400">
                <a:latin typeface="Times New Roman" panose="02020603050405020304" charset="0"/>
                <a:cs typeface="Times New Roman" panose="02020603050405020304" charset="0"/>
              </a:rPr>
              <a:t>6) Netwok access credentials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tLang="en-US">
                <a:latin typeface="Times New Roman" panose="02020603050405020304" charset="0"/>
                <a:cs typeface="Times New Roman" panose="02020603050405020304" charset="0"/>
              </a:rPr>
              <a:t>PROBLEM-1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9565" y="249311"/>
            <a:ext cx="9601200" cy="949569"/>
          </a:xfrm>
        </p:spPr>
        <p:txBody>
          <a:bodyPr/>
          <a:lstStyle/>
          <a:p>
            <a:r>
              <a:rPr lang="en-US" dirty="0">
                <a:latin typeface="Times New Roman" panose="02020603050405020304" charset="0"/>
                <a:cs typeface="Times New Roman" panose="02020603050405020304" charset="0"/>
              </a:rPr>
              <a:t>Proposed Methodology(</a:t>
            </a:r>
            <a:r>
              <a:rPr lang="en-US" dirty="0" err="1">
                <a:latin typeface="Times New Roman" panose="02020603050405020304" charset="0"/>
                <a:cs typeface="Times New Roman" panose="02020603050405020304" charset="0"/>
              </a:rPr>
              <a:t>contd</a:t>
            </a:r>
            <a:r>
              <a:rPr lang="en-US" dirty="0">
                <a:latin typeface="Times New Roman" panose="02020603050405020304" charset="0"/>
                <a:cs typeface="Times New Roman" panose="02020603050405020304" charset="0"/>
              </a:rPr>
              <a:t>)</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98195" y="1198880"/>
            <a:ext cx="11203940" cy="4660900"/>
          </a:xfrm>
        </p:spPr>
        <p:txBody>
          <a:bodyPr>
            <a:noAutofit/>
          </a:bodyPr>
          <a:lstStyle/>
          <a:p>
            <a:pPr algn="l"/>
            <a:r>
              <a:rPr lang="en-US" b="0" i="0" dirty="0">
                <a:effectLst/>
                <a:latin typeface="Cambria" panose="02040503050406030204" pitchFamily="18" charset="0"/>
                <a:ea typeface="Cambria" panose="02040503050406030204" pitchFamily="18" charset="0"/>
                <a:cs typeface="Times New Roman" panose="02020603050405020304" charset="0"/>
              </a:rPr>
              <a:t>Service Delegation:</a:t>
            </a:r>
          </a:p>
          <a:p>
            <a:pPr lvl="1"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cs typeface="Times New Roman" panose="02020603050405020304" charset="0"/>
              </a:rPr>
              <a:t>To access an IoT service, the user sends a request to the 5G network.</a:t>
            </a:r>
          </a:p>
          <a:p>
            <a:pPr lvl="1"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cs typeface="Times New Roman" panose="02020603050405020304" charset="0"/>
              </a:rPr>
              <a:t>The network identifies eligible network slices and generates a partial service ticket (</a:t>
            </a:r>
            <a:r>
              <a:rPr lang="en-US" b="0" i="0" dirty="0" err="1">
                <a:effectLst/>
                <a:latin typeface="Cambria" panose="02040503050406030204" pitchFamily="18" charset="0"/>
                <a:ea typeface="Cambria" panose="02040503050406030204" pitchFamily="18" charset="0"/>
                <a:cs typeface="Times New Roman" panose="02020603050405020304" charset="0"/>
              </a:rPr>
              <a:t>PSTi</a:t>
            </a:r>
            <a:r>
              <a:rPr lang="en-US" b="0" i="0" dirty="0">
                <a:effectLst/>
                <a:latin typeface="Cambria" panose="02040503050406030204" pitchFamily="18" charset="0"/>
                <a:ea typeface="Cambria" panose="02040503050406030204" pitchFamily="18" charset="0"/>
                <a:cs typeface="Times New Roman" panose="02020603050405020304" charset="0"/>
              </a:rPr>
              <a:t>) for the user.</a:t>
            </a:r>
          </a:p>
          <a:p>
            <a:pPr lvl="1"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cs typeface="Times New Roman" panose="02020603050405020304" charset="0"/>
              </a:rPr>
              <a:t>The </a:t>
            </a:r>
            <a:r>
              <a:rPr lang="en-US" b="0" i="0" dirty="0" err="1">
                <a:effectLst/>
                <a:latin typeface="Cambria" panose="02040503050406030204" pitchFamily="18" charset="0"/>
                <a:ea typeface="Cambria" panose="02040503050406030204" pitchFamily="18" charset="0"/>
                <a:cs typeface="Times New Roman" panose="02020603050405020304" charset="0"/>
              </a:rPr>
              <a:t>PSTi</a:t>
            </a:r>
            <a:r>
              <a:rPr lang="en-US" b="0" i="0" dirty="0">
                <a:effectLst/>
                <a:latin typeface="Cambria" panose="02040503050406030204" pitchFamily="18" charset="0"/>
                <a:ea typeface="Cambria" panose="02040503050406030204" pitchFamily="18" charset="0"/>
                <a:cs typeface="Times New Roman" panose="02020603050405020304" charset="0"/>
              </a:rPr>
              <a:t> is forwarded to the ISV, which creates a full service ticket (</a:t>
            </a:r>
            <a:r>
              <a:rPr lang="en-US" b="0" i="0" dirty="0" err="1">
                <a:effectLst/>
                <a:latin typeface="Cambria" panose="02040503050406030204" pitchFamily="18" charset="0"/>
                <a:ea typeface="Cambria" panose="02040503050406030204" pitchFamily="18" charset="0"/>
                <a:cs typeface="Times New Roman" panose="02020603050405020304" charset="0"/>
              </a:rPr>
              <a:t>STi</a:t>
            </a:r>
            <a:r>
              <a:rPr lang="en-US" b="0" i="0" dirty="0">
                <a:effectLst/>
                <a:latin typeface="Cambria" panose="02040503050406030204" pitchFamily="18" charset="0"/>
                <a:ea typeface="Cambria" panose="02040503050406030204" pitchFamily="18" charset="0"/>
                <a:cs typeface="Times New Roman" panose="02020603050405020304" charset="0"/>
              </a:rPr>
              <a:t>) containing session information, service credentials, and a key negotiation tag.</a:t>
            </a:r>
          </a:p>
          <a:p>
            <a:pPr algn="l"/>
            <a:r>
              <a:rPr lang="en-US" b="0" i="0" dirty="0">
                <a:effectLst/>
                <a:latin typeface="Cambria" panose="02040503050406030204" pitchFamily="18" charset="0"/>
                <a:ea typeface="Cambria" panose="02040503050406030204" pitchFamily="18" charset="0"/>
                <a:cs typeface="Times New Roman" panose="02020603050405020304" charset="0"/>
              </a:rPr>
              <a:t>Service Authentication:</a:t>
            </a:r>
          </a:p>
          <a:p>
            <a:pPr lvl="1"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cs typeface="Times New Roman" panose="02020603050405020304" charset="0"/>
              </a:rPr>
              <a:t>The user presents the </a:t>
            </a:r>
            <a:r>
              <a:rPr lang="en-US" b="0" i="0" dirty="0" err="1">
                <a:effectLst/>
                <a:latin typeface="Cambria" panose="02040503050406030204" pitchFamily="18" charset="0"/>
                <a:ea typeface="Cambria" panose="02040503050406030204" pitchFamily="18" charset="0"/>
                <a:cs typeface="Times New Roman" panose="02020603050405020304" charset="0"/>
              </a:rPr>
              <a:t>STi</a:t>
            </a:r>
            <a:r>
              <a:rPr lang="en-US" b="0" i="0" dirty="0">
                <a:effectLst/>
                <a:latin typeface="Cambria" panose="02040503050406030204" pitchFamily="18" charset="0"/>
                <a:ea typeface="Cambria" panose="02040503050406030204" pitchFamily="18" charset="0"/>
                <a:cs typeface="Times New Roman" panose="02020603050405020304" charset="0"/>
              </a:rPr>
              <a:t> and an authenticated key agreement message (</a:t>
            </a:r>
            <a:r>
              <a:rPr lang="en-US" b="0" i="0" dirty="0" err="1">
                <a:effectLst/>
                <a:latin typeface="Cambria" panose="02040503050406030204" pitchFamily="18" charset="0"/>
                <a:ea typeface="Cambria" panose="02040503050406030204" pitchFamily="18" charset="0"/>
                <a:cs typeface="Times New Roman" panose="02020603050405020304" charset="0"/>
              </a:rPr>
              <a:t>AKAi</a:t>
            </a:r>
            <a:r>
              <a:rPr lang="en-US" b="0" i="0" dirty="0">
                <a:effectLst/>
                <a:latin typeface="Cambria" panose="02040503050406030204" pitchFamily="18" charset="0"/>
                <a:ea typeface="Cambria" panose="02040503050406030204" pitchFamily="18" charset="0"/>
                <a:cs typeface="Times New Roman" panose="02020603050405020304" charset="0"/>
              </a:rPr>
              <a:t>) to the service provider.</a:t>
            </a:r>
          </a:p>
          <a:p>
            <a:pPr lvl="1"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cs typeface="Times New Roman" panose="02020603050405020304" charset="0"/>
              </a:rPr>
              <a:t>The </a:t>
            </a:r>
            <a:r>
              <a:rPr lang="en-US" b="0" i="0" dirty="0" err="1">
                <a:effectLst/>
                <a:latin typeface="Cambria" panose="02040503050406030204" pitchFamily="18" charset="0"/>
                <a:ea typeface="Cambria" panose="02040503050406030204" pitchFamily="18" charset="0"/>
                <a:cs typeface="Times New Roman" panose="02020603050405020304" charset="0"/>
              </a:rPr>
              <a:t>AKAi</a:t>
            </a:r>
            <a:r>
              <a:rPr lang="en-US" b="0" i="0" dirty="0">
                <a:effectLst/>
                <a:latin typeface="Cambria" panose="02040503050406030204" pitchFamily="18" charset="0"/>
                <a:ea typeface="Cambria" panose="02040503050406030204" pitchFamily="18" charset="0"/>
                <a:cs typeface="Times New Roman" panose="02020603050405020304" charset="0"/>
              </a:rPr>
              <a:t> includes hidden allowed network slice identifiers (PAS) which enable the controller to route the message without knowing the specific service type.</a:t>
            </a:r>
          </a:p>
          <a:p>
            <a:pPr lvl="1"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cs typeface="Times New Roman" panose="02020603050405020304" charset="0"/>
              </a:rPr>
              <a:t>The ISV verifies the </a:t>
            </a:r>
            <a:r>
              <a:rPr lang="en-US" b="0" i="0" dirty="0" err="1">
                <a:effectLst/>
                <a:latin typeface="Cambria" panose="02040503050406030204" pitchFamily="18" charset="0"/>
                <a:ea typeface="Cambria" panose="02040503050406030204" pitchFamily="18" charset="0"/>
                <a:cs typeface="Times New Roman" panose="02020603050405020304" charset="0"/>
              </a:rPr>
              <a:t>AKAi</a:t>
            </a:r>
            <a:r>
              <a:rPr lang="en-US" b="0" i="0" dirty="0">
                <a:effectLst/>
                <a:latin typeface="Cambria" panose="02040503050406030204" pitchFamily="18" charset="0"/>
                <a:ea typeface="Cambria" panose="02040503050406030204" pitchFamily="18" charset="0"/>
                <a:cs typeface="Times New Roman" panose="02020603050405020304" charset="0"/>
              </a:rPr>
              <a:t> and service credentials to grant access to the service while maintaining user anonymity.</a:t>
            </a:r>
          </a:p>
          <a:p>
            <a:pPr lvl="1"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cs typeface="Times New Roman" panose="02020603050405020304" charset="0"/>
              </a:rPr>
              <a:t>A new key negotiation tag is generated for secure communication with the service.</a:t>
            </a:r>
          </a:p>
          <a:p>
            <a:pPr marL="0" indent="0" algn="l">
              <a:lnSpc>
                <a:spcPct val="4000"/>
              </a:lnSpc>
              <a:buFont typeface="Arial" panose="020B0604020202020204" pitchFamily="34" charset="0"/>
              <a:buNone/>
            </a:pPr>
            <a:endParaRPr lang="en-US" b="0" i="0" dirty="0">
              <a:effectLst/>
              <a:latin typeface="Cambria" panose="02040503050406030204" pitchFamily="18" charset="0"/>
              <a:ea typeface="Cambria" panose="02040503050406030204" pitchFamily="18" charset="0"/>
              <a:cs typeface="Times New Roman" panose="02020603050405020304" charset="0"/>
            </a:endParaRPr>
          </a:p>
          <a:p>
            <a:pPr marL="0" indent="0" algn="l">
              <a:buFont typeface="Arial" panose="020B0604020202020204" pitchFamily="34" charset="0"/>
              <a:buNone/>
            </a:pPr>
            <a:endParaRPr lang="en-US" b="0" i="0" dirty="0">
              <a:effectLst/>
              <a:latin typeface="Cambria" panose="02040503050406030204" pitchFamily="18" charset="0"/>
              <a:ea typeface="Cambria" panose="02040503050406030204" pitchFamily="18" charset="0"/>
              <a:cs typeface="Times New Roman" panose="02020603050405020304" charset="0"/>
            </a:endParaRPr>
          </a:p>
          <a:p>
            <a:pPr algn="l">
              <a:buFont typeface="Arial" panose="020B0604020202020204" pitchFamily="34" charset="0"/>
              <a:buChar char="•"/>
            </a:pPr>
            <a:endParaRPr lang="en-US" b="0" i="0" dirty="0">
              <a:effectLst/>
              <a:latin typeface="Cambria" panose="02040503050406030204" pitchFamily="18" charset="0"/>
              <a:ea typeface="Cambria" panose="02040503050406030204" pitchFamily="18" charset="0"/>
              <a:cs typeface="Times New Roman" panose="02020603050405020304" charset="0"/>
            </a:endParaRPr>
          </a:p>
          <a:p>
            <a:pPr algn="l">
              <a:buFont typeface="Arial" panose="020B0604020202020204" pitchFamily="34" charset="0"/>
              <a:buChar char="•"/>
            </a:pPr>
            <a:endParaRPr lang="en-US" b="0" i="0" dirty="0">
              <a:effectLst/>
              <a:latin typeface="Cambria" panose="02040503050406030204" pitchFamily="18" charset="0"/>
              <a:ea typeface="Cambria" panose="02040503050406030204" pitchFamily="18" charset="0"/>
              <a:cs typeface="Times New Roman" panose="02020603050405020304" charset="0"/>
            </a:endParaRPr>
          </a:p>
          <a:p>
            <a:endParaRPr lang="en-US" b="0" i="0" dirty="0">
              <a:effectLst/>
              <a:latin typeface="Cambria" panose="02040503050406030204" pitchFamily="18" charset="0"/>
              <a:ea typeface="Cambria" panose="02040503050406030204" pitchFamily="18"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669540"/>
            <a:ext cx="9601200" cy="1518920"/>
          </a:xfrm>
        </p:spPr>
        <p:txBody>
          <a:bodyPr/>
          <a:lstStyle/>
          <a:p>
            <a:pPr algn="l"/>
            <a:r>
              <a:rPr lang="en-US" b="0" i="0" dirty="0">
                <a:effectLst/>
                <a:latin typeface="Cambria" panose="02040503050406030204" pitchFamily="18" charset="0"/>
                <a:ea typeface="Cambria" panose="02040503050406030204" pitchFamily="18" charset="0"/>
                <a:cs typeface="Times New Roman" panose="02020603050405020304" charset="0"/>
              </a:rPr>
              <a:t>Key Negotiation:</a:t>
            </a:r>
          </a:p>
          <a:p>
            <a:pPr lvl="1"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cs typeface="Times New Roman" panose="02020603050405020304" charset="0"/>
              </a:rPr>
              <a:t>The controller and the ISV exchange key negotiation tags with the user to establish a secure session key (ski) for encrypted communication and service access.</a:t>
            </a:r>
          </a:p>
          <a:p>
            <a:pPr marL="0" indent="0">
              <a:buNone/>
            </a:pPr>
            <a:endParaRPr lang="en-IN" dirty="0">
              <a:latin typeface="Cambria" panose="02040503050406030204" pitchFamily="18" charset="0"/>
              <a:ea typeface="Cambria" panose="02040503050406030204" pitchFamily="18" charset="0"/>
              <a:cs typeface="Times New Roman" panose="02020603050405020304" charset="0"/>
            </a:endParaRPr>
          </a:p>
        </p:txBody>
      </p:sp>
      <p:sp>
        <p:nvSpPr>
          <p:cNvPr id="4" name="Text Box 3"/>
          <p:cNvSpPr txBox="1"/>
          <p:nvPr/>
        </p:nvSpPr>
        <p:spPr>
          <a:xfrm>
            <a:off x="1554480" y="339090"/>
            <a:ext cx="9500235" cy="768350"/>
          </a:xfrm>
          <a:prstGeom prst="rect">
            <a:avLst/>
          </a:prstGeom>
          <a:noFill/>
        </p:spPr>
        <p:txBody>
          <a:bodyPr wrap="square" rtlCol="0" anchor="t">
            <a:spAutoFit/>
          </a:bodyPr>
          <a:lstStyle/>
          <a:p>
            <a:r>
              <a:rPr lang="en-US" sz="4400" dirty="0">
                <a:latin typeface="Times New Roman" panose="02020603050405020304" charset="0"/>
                <a:cs typeface="Times New Roman" panose="02020603050405020304" charset="0"/>
                <a:sym typeface="+mn-ea"/>
              </a:rPr>
              <a:t>Proposed Methodology(</a:t>
            </a:r>
            <a:r>
              <a:rPr lang="en-US" sz="4400" dirty="0" err="1">
                <a:latin typeface="Times New Roman" panose="02020603050405020304" charset="0"/>
                <a:cs typeface="Times New Roman" panose="02020603050405020304" charset="0"/>
                <a:sym typeface="+mn-ea"/>
              </a:rPr>
              <a:t>contd</a:t>
            </a:r>
            <a:r>
              <a:rPr lang="en-US" sz="4400" dirty="0">
                <a:latin typeface="Times New Roman" panose="02020603050405020304" charset="0"/>
                <a:cs typeface="Times New Roman" panose="02020603050405020304" charset="0"/>
                <a:sym typeface="+mn-ea"/>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954E-0D13-F486-C486-A425E0D678AE}"/>
              </a:ext>
            </a:extLst>
          </p:cNvPr>
          <p:cNvSpPr>
            <a:spLocks noGrp="1"/>
          </p:cNvSpPr>
          <p:nvPr>
            <p:ph type="title"/>
          </p:nvPr>
        </p:nvSpPr>
        <p:spPr>
          <a:xfrm>
            <a:off x="1371600" y="369277"/>
            <a:ext cx="9601200" cy="844062"/>
          </a:xfrm>
        </p:spPr>
        <p:txBody>
          <a:bodyPr/>
          <a:lstStyle/>
          <a:p>
            <a:r>
              <a:rPr lang="en-US" dirty="0"/>
              <a:t>Block diagram</a:t>
            </a:r>
            <a:endParaRPr lang="en-IN" dirty="0"/>
          </a:p>
        </p:txBody>
      </p:sp>
      <p:pic>
        <p:nvPicPr>
          <p:cNvPr id="9" name="Content Placeholder 8">
            <a:extLst>
              <a:ext uri="{FF2B5EF4-FFF2-40B4-BE49-F238E27FC236}">
                <a16:creationId xmlns:a16="http://schemas.microsoft.com/office/drawing/2014/main" id="{79659980-58DA-F276-E04F-AB161B18E72A}"/>
              </a:ext>
            </a:extLst>
          </p:cNvPr>
          <p:cNvPicPr>
            <a:picLocks noGrp="1" noChangeAspect="1"/>
          </p:cNvPicPr>
          <p:nvPr>
            <p:ph idx="1"/>
          </p:nvPr>
        </p:nvPicPr>
        <p:blipFill>
          <a:blip r:embed="rId2"/>
          <a:stretch>
            <a:fillRect/>
          </a:stretch>
        </p:blipFill>
        <p:spPr>
          <a:xfrm>
            <a:off x="1169377" y="1028701"/>
            <a:ext cx="10858499" cy="5662246"/>
          </a:xfrm>
        </p:spPr>
      </p:pic>
    </p:spTree>
    <p:extLst>
      <p:ext uri="{BB962C8B-B14F-4D97-AF65-F5344CB8AC3E}">
        <p14:creationId xmlns:p14="http://schemas.microsoft.com/office/powerpoint/2010/main" val="2680247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Tools Identified</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371600" y="1521069"/>
            <a:ext cx="9601200" cy="4346331"/>
          </a:xfrm>
        </p:spPr>
        <p:txBody>
          <a:bodyPr/>
          <a:lstStyle/>
          <a:p>
            <a:r>
              <a:rPr lang="en-US" b="0" i="0" dirty="0">
                <a:solidFill>
                  <a:schemeClr val="tx1"/>
                </a:solidFill>
                <a:effectLst/>
                <a:latin typeface="Cambria" panose="02040503050406030204" pitchFamily="18" charset="0"/>
                <a:ea typeface="Cambria" panose="02040503050406030204" pitchFamily="18" charset="0"/>
              </a:rPr>
              <a:t>NS-3, a powerful network simulation tool, enables the evaluation of advanced security protocols like network slicing and partial service tickets to enhance privacy and thwart unauthorized access in 5G IoT networks.</a:t>
            </a:r>
            <a:endParaRPr lang="en-IN" dirty="0">
              <a:solidFill>
                <a:schemeClr val="tx1"/>
              </a:solidFill>
              <a:latin typeface="Cambria" panose="02040503050406030204" pitchFamily="18" charset="0"/>
              <a:ea typeface="Cambria" panose="020405030504060302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65993"/>
            <a:ext cx="9601200" cy="844062"/>
          </a:xfrm>
        </p:spPr>
        <p:txBody>
          <a:bodyPr/>
          <a:lstStyle/>
          <a:p>
            <a:r>
              <a:rPr lang="en-US" dirty="0">
                <a:latin typeface="Times New Roman" panose="02020603050405020304" charset="0"/>
                <a:cs typeface="Times New Roman" panose="02020603050405020304" charset="0"/>
              </a:rPr>
              <a:t>Conclusion </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371600" y="1989455"/>
            <a:ext cx="9601200" cy="3359785"/>
          </a:xfrm>
        </p:spPr>
        <p:txBody>
          <a:bodyPr/>
          <a:lstStyle/>
          <a:p>
            <a:r>
              <a:rPr lang="en-US" dirty="0">
                <a:latin typeface="Cambria" panose="02040503050406030204" charset="0"/>
                <a:cs typeface="Cambria" panose="02040503050406030204" charset="0"/>
              </a:rPr>
              <a:t>Overall the method proposed </a:t>
            </a:r>
            <a:r>
              <a:rPr lang="en-US" b="0" i="0" dirty="0">
                <a:effectLst/>
                <a:latin typeface="Cambria" panose="02040503050406030204" charset="0"/>
                <a:cs typeface="Cambria" panose="02040503050406030204" charset="0"/>
              </a:rPr>
              <a:t>addresses critical security and privacy concerns by employing:</a:t>
            </a:r>
          </a:p>
          <a:p>
            <a:pPr algn="l">
              <a:buFont typeface="Arial" panose="020B0604020202020204" pitchFamily="34" charset="0"/>
              <a:buChar char="•"/>
            </a:pPr>
            <a:r>
              <a:rPr lang="en-US" b="0" i="0" dirty="0">
                <a:effectLst/>
                <a:latin typeface="Cambria" panose="02040503050406030204" charset="0"/>
                <a:cs typeface="Cambria" panose="02040503050406030204" charset="0"/>
              </a:rPr>
              <a:t>Privacy-preserving slice selection: This mechanism hides the specific service types accessed by users, protecting their privacy.</a:t>
            </a:r>
          </a:p>
          <a:p>
            <a:pPr algn="l">
              <a:buFont typeface="Arial" panose="020B0604020202020204" pitchFamily="34" charset="0"/>
              <a:buChar char="•"/>
            </a:pPr>
            <a:r>
              <a:rPr lang="en-US" b="0" i="0" dirty="0">
                <a:effectLst/>
                <a:latin typeface="Cambria" panose="02040503050406030204" charset="0"/>
                <a:cs typeface="Cambria" panose="02040503050406030204" charset="0"/>
              </a:rPr>
              <a:t>Service-oriented anonymous authentication: Users can authenticate to IoT servers anonymously through delegation, ensuring anonymity while verifying their legitimacy.</a:t>
            </a:r>
          </a:p>
          <a:p>
            <a:pPr algn="l">
              <a:buFont typeface="Arial" panose="020B0604020202020204" pitchFamily="34" charset="0"/>
              <a:buChar char="•"/>
            </a:pPr>
            <a:r>
              <a:rPr lang="en-US" b="0" i="0" dirty="0">
                <a:effectLst/>
                <a:latin typeface="Cambria" panose="02040503050406030204" charset="0"/>
                <a:cs typeface="Cambria" panose="02040503050406030204" charset="0"/>
              </a:rPr>
              <a:t>Confidentiality of service data: Secure data channels are established for accessing service data stored on local fogs and remote servers.</a:t>
            </a:r>
          </a:p>
          <a:p>
            <a:pPr marL="0" indent="0">
              <a:buNone/>
            </a:pPr>
            <a:endParaRPr lang="en-IN" dirty="0">
              <a:latin typeface="Cambria" panose="02040503050406030204" charset="0"/>
              <a:cs typeface="Cambria" panose="020405030504060302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8380" y="1003935"/>
            <a:ext cx="3498850" cy="768350"/>
          </a:xfrm>
        </p:spPr>
        <p:txBody>
          <a:bodyPr>
            <a:noAutofit/>
          </a:bodyPr>
          <a:lstStyle/>
          <a:p>
            <a:r>
              <a:rPr lang="en-US" dirty="0">
                <a:latin typeface="Times New Roman" panose="02020603050405020304" charset="0"/>
                <a:cs typeface="Times New Roman" panose="02020603050405020304" charset="0"/>
                <a:sym typeface="+mn-ea"/>
              </a:rPr>
              <a:t>Future works</a:t>
            </a:r>
          </a:p>
        </p:txBody>
      </p:sp>
      <p:sp>
        <p:nvSpPr>
          <p:cNvPr id="3" name="Content Placeholder 2"/>
          <p:cNvSpPr>
            <a:spLocks noGrp="1"/>
          </p:cNvSpPr>
          <p:nvPr>
            <p:ph idx="1"/>
          </p:nvPr>
        </p:nvSpPr>
        <p:spPr>
          <a:xfrm>
            <a:off x="1767205" y="2449830"/>
            <a:ext cx="9601200" cy="1254125"/>
          </a:xfrm>
        </p:spPr>
        <p:txBody>
          <a:bodyPr/>
          <a:lstStyle/>
          <a:p>
            <a:r>
              <a:rPr lang="en-US" b="0" i="0" dirty="0">
                <a:effectLst/>
                <a:latin typeface="Times New Roman" panose="02020603050405020304" charset="0"/>
                <a:cs typeface="Times New Roman" panose="02020603050405020304" charset="0"/>
              </a:rPr>
              <a:t>Network slicing-based privacy-preserving authentication for roaming: We will design authenticated key agreement protocols for roaming scenarios, enabling users to access services across different network slices while preserving privacy.</a:t>
            </a:r>
          </a:p>
          <a:p>
            <a:endParaRPr lang="en-IN" dirty="0">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tLang="en-US">
                <a:latin typeface="Times New Roman" panose="02020603050405020304" charset="0"/>
                <a:cs typeface="Times New Roman" panose="02020603050405020304" charset="0"/>
              </a:rPr>
              <a:t>PROBLEM-4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47A85-23F3-FFB6-D2C3-1FA23CD75D78}"/>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Introduction</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4797452-CDFC-699B-A72B-7B5ED64B79A5}"/>
              </a:ext>
            </a:extLst>
          </p:cNvPr>
          <p:cNvSpPr>
            <a:spLocks noGrp="1"/>
          </p:cNvSpPr>
          <p:nvPr>
            <p:ph idx="1"/>
          </p:nvPr>
        </p:nvSpPr>
        <p:spPr>
          <a:xfrm>
            <a:off x="1371600" y="1863198"/>
            <a:ext cx="9601200" cy="4469423"/>
          </a:xfrm>
        </p:spPr>
        <p:txBody>
          <a:bodyPr>
            <a:normAutofit/>
          </a:bodyPr>
          <a:lstStyle/>
          <a:p>
            <a:r>
              <a:rPr lang="en-US" dirty="0">
                <a:latin typeface="Cambria" panose="02040503050406030204" pitchFamily="18" charset="0"/>
                <a:ea typeface="SimSun" panose="02010600030101010101" pitchFamily="2" charset="-122"/>
                <a:cs typeface="Times New Roman" panose="02020603050405020304" pitchFamily="18" charset="0"/>
              </a:rPr>
              <a:t>Use cases of 5G</a:t>
            </a:r>
            <a:r>
              <a:rPr lang="en-IN" dirty="0">
                <a:latin typeface="Cambria" panose="02040503050406030204" pitchFamily="18" charset="0"/>
                <a:ea typeface="SimSun" panose="02010600030101010101" pitchFamily="2" charset="-122"/>
                <a:cs typeface="Times New Roman" panose="02020603050405020304" pitchFamily="18" charset="0"/>
              </a:rPr>
              <a:t> such as </a:t>
            </a:r>
          </a:p>
          <a:p>
            <a:r>
              <a:rPr lang="en-IN" dirty="0">
                <a:latin typeface="Cambria" panose="02040503050406030204" pitchFamily="18" charset="0"/>
                <a:ea typeface="SimSun" panose="02010600030101010101" pitchFamily="2" charset="-122"/>
                <a:cs typeface="Times New Roman" panose="02020603050405020304" pitchFamily="18" charset="0"/>
              </a:rPr>
              <a:t>Enhanced mobile broadband – focusses on delivering higher data rates, increased network capacity and improve user experience</a:t>
            </a:r>
          </a:p>
          <a:p>
            <a:r>
              <a:rPr lang="en-US" dirty="0">
                <a:latin typeface="Cambria" panose="02040503050406030204" pitchFamily="18" charset="0"/>
                <a:ea typeface="SimSun" panose="02010600030101010101" pitchFamily="2" charset="-122"/>
                <a:cs typeface="Times New Roman" panose="02020603050405020304" pitchFamily="18" charset="0"/>
              </a:rPr>
              <a:t>Ultra reliable low latency – applications such as autonomous driving, machine type of communication requires low latency and higher reliability due to immediate decision making need</a:t>
            </a:r>
          </a:p>
          <a:p>
            <a:r>
              <a:rPr lang="en-US" dirty="0">
                <a:latin typeface="Cambria" panose="02040503050406030204" pitchFamily="18" charset="0"/>
                <a:ea typeface="SimSun" panose="02010600030101010101" pitchFamily="2" charset="-122"/>
                <a:cs typeface="Times New Roman" panose="02020603050405020304" pitchFamily="18" charset="0"/>
              </a:rPr>
              <a:t>Massive machine type communications – MMTC uses enhanced mobile broadband and ultra reliable lower latency technology for IOT applications</a:t>
            </a:r>
          </a:p>
        </p:txBody>
      </p:sp>
    </p:spTree>
    <p:extLst>
      <p:ext uri="{BB962C8B-B14F-4D97-AF65-F5344CB8AC3E}">
        <p14:creationId xmlns:p14="http://schemas.microsoft.com/office/powerpoint/2010/main" val="1158642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FFC6-41EC-B0CC-B496-F6B97C12A39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52E3373-F2ED-89C8-9D1A-274ABF40839D}"/>
              </a:ext>
            </a:extLst>
          </p:cNvPr>
          <p:cNvSpPr>
            <a:spLocks noGrp="1"/>
          </p:cNvSpPr>
          <p:nvPr>
            <p:ph idx="1"/>
          </p:nvPr>
        </p:nvSpPr>
        <p:spPr>
          <a:xfrm>
            <a:off x="1371600" y="1723292"/>
            <a:ext cx="9601200" cy="4144108"/>
          </a:xfrm>
        </p:spPr>
        <p:txBody>
          <a:bodyPr>
            <a:normAutofit/>
          </a:bodyPr>
          <a:lstStyle/>
          <a:p>
            <a:pPr algn="just"/>
            <a:r>
              <a:rPr lang="en-US" sz="2400" b="1" u="sng" dirty="0">
                <a:effectLst/>
                <a:latin typeface="Cambria" panose="02040503050406030204" pitchFamily="18" charset="0"/>
                <a:ea typeface="SimSun" panose="02010600030101010101" pitchFamily="2" charset="-122"/>
                <a:cs typeface="Times New Roman" panose="02020603050405020304" pitchFamily="18" charset="0"/>
              </a:rPr>
              <a:t>PROBLEM STATEMENT:</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p>
            <a:pPr indent="0" algn="just">
              <a:buNone/>
            </a:pPr>
            <a:r>
              <a:rPr lang="en-US" sz="2400" dirty="0">
                <a:effectLst/>
                <a:latin typeface="Cambria" panose="02040503050406030204" pitchFamily="18" charset="0"/>
                <a:ea typeface="SimSun" panose="02010600030101010101" pitchFamily="2" charset="-122"/>
                <a:cs typeface="Times New Roman" panose="02020603050405020304" pitchFamily="18" charset="0"/>
              </a:rPr>
              <a:t>To optimize resource allocation and improve system performance in terms of connectivity preservation, rate control, offloading, and meeting quality of service (QoS) requirements for different types of services. -- using deep reinforcement learning</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sz="2400" dirty="0"/>
          </a:p>
        </p:txBody>
      </p:sp>
    </p:spTree>
    <p:extLst>
      <p:ext uri="{BB962C8B-B14F-4D97-AF65-F5344CB8AC3E}">
        <p14:creationId xmlns:p14="http://schemas.microsoft.com/office/powerpoint/2010/main" val="3341241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106680"/>
            <a:ext cx="3373755" cy="683260"/>
          </a:xfrm>
        </p:spPr>
        <p:txBody>
          <a:bodyPr>
            <a:normAutofit fontScale="90000"/>
          </a:bodyPr>
          <a:lstStyle/>
          <a:p>
            <a:r>
              <a:rPr lang="en-GB" altLang="en-IN" dirty="0">
                <a:latin typeface="Times New Roman" panose="02020603050405020304" charset="0"/>
                <a:cs typeface="Times New Roman" panose="02020603050405020304" charset="0"/>
              </a:rPr>
              <a:t>Related work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4234089"/>
              </p:ext>
            </p:extLst>
          </p:nvPr>
        </p:nvGraphicFramePr>
        <p:xfrm>
          <a:off x="832303" y="918210"/>
          <a:ext cx="11249025" cy="2377440"/>
        </p:xfrm>
        <a:graphic>
          <a:graphicData uri="http://schemas.openxmlformats.org/drawingml/2006/table">
            <a:tbl>
              <a:tblPr firstRow="1" bandRow="1">
                <a:tableStyleId>{5C22544A-7EE6-4342-B048-85BDC9FD1C3A}</a:tableStyleId>
              </a:tblPr>
              <a:tblGrid>
                <a:gridCol w="2249805">
                  <a:extLst>
                    <a:ext uri="{9D8B030D-6E8A-4147-A177-3AD203B41FA5}">
                      <a16:colId xmlns:a16="http://schemas.microsoft.com/office/drawing/2014/main" val="20000"/>
                    </a:ext>
                  </a:extLst>
                </a:gridCol>
                <a:gridCol w="2249805">
                  <a:extLst>
                    <a:ext uri="{9D8B030D-6E8A-4147-A177-3AD203B41FA5}">
                      <a16:colId xmlns:a16="http://schemas.microsoft.com/office/drawing/2014/main" val="20001"/>
                    </a:ext>
                  </a:extLst>
                </a:gridCol>
                <a:gridCol w="2249805">
                  <a:extLst>
                    <a:ext uri="{9D8B030D-6E8A-4147-A177-3AD203B41FA5}">
                      <a16:colId xmlns:a16="http://schemas.microsoft.com/office/drawing/2014/main" val="20002"/>
                    </a:ext>
                  </a:extLst>
                </a:gridCol>
                <a:gridCol w="2249805">
                  <a:extLst>
                    <a:ext uri="{9D8B030D-6E8A-4147-A177-3AD203B41FA5}">
                      <a16:colId xmlns:a16="http://schemas.microsoft.com/office/drawing/2014/main" val="20003"/>
                    </a:ext>
                  </a:extLst>
                </a:gridCol>
                <a:gridCol w="2249805">
                  <a:extLst>
                    <a:ext uri="{9D8B030D-6E8A-4147-A177-3AD203B41FA5}">
                      <a16:colId xmlns:a16="http://schemas.microsoft.com/office/drawing/2014/main" val="20004"/>
                    </a:ext>
                  </a:extLst>
                </a:gridCol>
              </a:tblGrid>
              <a:tr h="257035">
                <a:tc>
                  <a:txBody>
                    <a:bodyPr/>
                    <a:lstStyle/>
                    <a:p>
                      <a:pPr algn="ctr">
                        <a:buNone/>
                      </a:pPr>
                      <a:r>
                        <a:rPr lang="en-GB" altLang="en-US">
                          <a:latin typeface="+mj-lt"/>
                          <a:cs typeface="+mj-lt"/>
                        </a:rPr>
                        <a:t>WORK</a:t>
                      </a:r>
                    </a:p>
                  </a:txBody>
                  <a:tcPr/>
                </a:tc>
                <a:tc>
                  <a:txBody>
                    <a:bodyPr/>
                    <a:lstStyle/>
                    <a:p>
                      <a:pPr algn="ctr">
                        <a:buNone/>
                      </a:pPr>
                      <a:r>
                        <a:rPr lang="en-GB" altLang="en-US">
                          <a:latin typeface="+mj-lt"/>
                          <a:cs typeface="+mj-lt"/>
                        </a:rPr>
                        <a:t>DESCRIPTION</a:t>
                      </a:r>
                    </a:p>
                  </a:txBody>
                  <a:tcPr/>
                </a:tc>
                <a:tc>
                  <a:txBody>
                    <a:bodyPr/>
                    <a:lstStyle/>
                    <a:p>
                      <a:pPr algn="ctr">
                        <a:buNone/>
                      </a:pPr>
                      <a:r>
                        <a:rPr lang="en-GB" altLang="en-US">
                          <a:latin typeface="+mj-lt"/>
                          <a:cs typeface="+mj-lt"/>
                        </a:rPr>
                        <a:t>ADVANTAGE</a:t>
                      </a:r>
                    </a:p>
                  </a:txBody>
                  <a:tcPr/>
                </a:tc>
                <a:tc>
                  <a:txBody>
                    <a:bodyPr/>
                    <a:lstStyle/>
                    <a:p>
                      <a:pPr algn="ctr">
                        <a:buNone/>
                      </a:pPr>
                      <a:r>
                        <a:rPr lang="en-GB" altLang="en-US">
                          <a:latin typeface="+mj-lt"/>
                          <a:cs typeface="+mj-lt"/>
                        </a:rPr>
                        <a:t>DISADVANTAGE</a:t>
                      </a:r>
                    </a:p>
                  </a:txBody>
                  <a:tcPr/>
                </a:tc>
                <a:tc>
                  <a:txBody>
                    <a:bodyPr/>
                    <a:lstStyle/>
                    <a:p>
                      <a:pPr algn="ctr">
                        <a:buNone/>
                      </a:pPr>
                      <a:r>
                        <a:rPr lang="en-GB" altLang="en-US">
                          <a:latin typeface="+mj-lt"/>
                          <a:cs typeface="+mj-lt"/>
                        </a:rPr>
                        <a:t>GAP ADDRESSED</a:t>
                      </a:r>
                    </a:p>
                  </a:txBody>
                  <a:tcPr/>
                </a:tc>
                <a:extLst>
                  <a:ext uri="{0D108BD9-81ED-4DB2-BD59-A6C34878D82A}">
                    <a16:rowId xmlns:a16="http://schemas.microsoft.com/office/drawing/2014/main" val="10000"/>
                  </a:ext>
                </a:extLst>
              </a:tr>
              <a:tr h="748387">
                <a:tc>
                  <a:txBody>
                    <a:bodyPr/>
                    <a:lstStyle/>
                    <a:p>
                      <a:pPr>
                        <a:buNone/>
                      </a:pPr>
                      <a:r>
                        <a:rPr lang="en-US" sz="1400">
                          <a:latin typeface="Times New Roman" panose="02020603050405020304" charset="0"/>
                          <a:cs typeface="Times New Roman" panose="02020603050405020304" charset="0"/>
                        </a:rPr>
                        <a:t>ORAN Alliance</a:t>
                      </a:r>
                    </a:p>
                  </a:txBody>
                  <a:tcPr/>
                </a:tc>
                <a:tc>
                  <a:txBody>
                    <a:bodyPr/>
                    <a:lstStyle/>
                    <a:p>
                      <a:pPr>
                        <a:buNone/>
                      </a:pPr>
                      <a:r>
                        <a:rPr lang="en-US" sz="1600">
                          <a:latin typeface="Times New Roman" panose="02020603050405020304" charset="0"/>
                          <a:cs typeface="Times New Roman" panose="02020603050405020304" charset="0"/>
                        </a:rPr>
                        <a:t>Non-proprietary RAN architecture with interoperable components</a:t>
                      </a:r>
                    </a:p>
                  </a:txBody>
                  <a:tcPr/>
                </a:tc>
                <a:tc>
                  <a:txBody>
                    <a:bodyPr/>
                    <a:lstStyle/>
                    <a:p>
                      <a:pPr>
                        <a:buNone/>
                      </a:pPr>
                      <a:r>
                        <a:rPr lang="en-US" sz="1600">
                          <a:latin typeface="Times New Roman" panose="02020603050405020304" charset="0"/>
                          <a:cs typeface="Times New Roman" panose="02020603050405020304" charset="0"/>
                        </a:rPr>
                        <a:t>Standardized, open-source</a:t>
                      </a:r>
                    </a:p>
                  </a:txBody>
                  <a:tcPr/>
                </a:tc>
                <a:tc>
                  <a:txBody>
                    <a:bodyPr/>
                    <a:lstStyle/>
                    <a:p>
                      <a:pPr>
                        <a:buNone/>
                      </a:pPr>
                      <a:r>
                        <a:rPr lang="en-US" sz="1400">
                          <a:latin typeface="Times New Roman" panose="02020603050405020304" charset="0"/>
                          <a:cs typeface="Times New Roman" panose="02020603050405020304" charset="0"/>
                        </a:rPr>
                        <a:t>Lacks real-world implementation, limited research on AI integration</a:t>
                      </a:r>
                    </a:p>
                  </a:txBody>
                  <a:tcPr/>
                </a:tc>
                <a:tc>
                  <a:txBody>
                    <a:bodyPr/>
                    <a:lstStyle/>
                    <a:p>
                      <a:pPr>
                        <a:buNone/>
                      </a:pPr>
                      <a:r>
                        <a:rPr lang="en-US" sz="1400">
                          <a:latin typeface="Times New Roman" panose="02020603050405020304" charset="0"/>
                          <a:cs typeface="Times New Roman" panose="02020603050405020304" charset="0"/>
                        </a:rPr>
                        <a:t>Need for specific use cases and AI algorithms tailored to ORAN architecture</a:t>
                      </a:r>
                    </a:p>
                  </a:txBody>
                  <a:tcPr/>
                </a:tc>
                <a:extLst>
                  <a:ext uri="{0D108BD9-81ED-4DB2-BD59-A6C34878D82A}">
                    <a16:rowId xmlns:a16="http://schemas.microsoft.com/office/drawing/2014/main" val="10001"/>
                  </a:ext>
                </a:extLst>
              </a:tr>
              <a:tr h="664193">
                <a:tc>
                  <a:txBody>
                    <a:bodyPr/>
                    <a:lstStyle/>
                    <a:p>
                      <a:pPr>
                        <a:buNone/>
                      </a:pPr>
                      <a:r>
                        <a:rPr lang="en-US" sz="1400" dirty="0">
                          <a:latin typeface="Times New Roman" panose="02020603050405020304" charset="0"/>
                          <a:cs typeface="Times New Roman" panose="02020603050405020304" charset="0"/>
                        </a:rPr>
                        <a:t>Parallel DNN for User Association (e.g., [12])</a:t>
                      </a:r>
                    </a:p>
                  </a:txBody>
                  <a:tcPr/>
                </a:tc>
                <a:tc>
                  <a:txBody>
                    <a:bodyPr/>
                    <a:lstStyle/>
                    <a:p>
                      <a:pPr>
                        <a:buNone/>
                      </a:pPr>
                      <a:r>
                        <a:rPr lang="en-US" sz="1400">
                          <a:latin typeface="Times New Roman" panose="02020603050405020304" charset="0"/>
                          <a:cs typeface="Times New Roman" panose="02020603050405020304" charset="0"/>
                        </a:rPr>
                        <a:t>Improves decision-making for user-base station association</a:t>
                      </a:r>
                    </a:p>
                  </a:txBody>
                  <a:tcPr/>
                </a:tc>
                <a:tc>
                  <a:txBody>
                    <a:bodyPr/>
                    <a:lstStyle/>
                    <a:p>
                      <a:pPr>
                        <a:buNone/>
                      </a:pPr>
                      <a:r>
                        <a:rPr lang="en-US" sz="1400">
                          <a:latin typeface="Times New Roman" panose="02020603050405020304" charset="0"/>
                          <a:cs typeface="Times New Roman" panose="02020603050405020304" charset="0"/>
                        </a:rPr>
                        <a:t>Faster learning, diverse exploration strategy</a:t>
                      </a:r>
                    </a:p>
                  </a:txBody>
                  <a:tcPr/>
                </a:tc>
                <a:tc>
                  <a:txBody>
                    <a:bodyPr/>
                    <a:lstStyle/>
                    <a:p>
                      <a:pPr>
                        <a:buNone/>
                      </a:pPr>
                      <a:r>
                        <a:rPr lang="en-US" sz="1400">
                          <a:latin typeface="Times New Roman" panose="02020603050405020304" charset="0"/>
                          <a:cs typeface="Times New Roman" panose="02020603050405020304" charset="0"/>
                        </a:rPr>
                        <a:t>Complex architecture, high computation cost</a:t>
                      </a:r>
                    </a:p>
                  </a:txBody>
                  <a:tcPr/>
                </a:tc>
                <a:tc>
                  <a:txBody>
                    <a:bodyPr/>
                    <a:lstStyle/>
                    <a:p>
                      <a:pPr>
                        <a:buNone/>
                      </a:pPr>
                      <a:r>
                        <a:rPr lang="en-US" sz="1400" dirty="0">
                          <a:latin typeface="Times New Roman" panose="02020603050405020304" charset="0"/>
                          <a:cs typeface="Times New Roman" panose="02020603050405020304" charset="0"/>
                        </a:rPr>
                        <a:t>Need for scalable and lightweight solutions for near-real-time resource allocation</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755C-952B-CCDB-37DC-26735CDDE34D}"/>
              </a:ext>
            </a:extLst>
          </p:cNvPr>
          <p:cNvSpPr>
            <a:spLocks noGrp="1"/>
          </p:cNvSpPr>
          <p:nvPr>
            <p:ph type="title"/>
          </p:nvPr>
        </p:nvSpPr>
        <p:spPr>
          <a:xfrm>
            <a:off x="1371600" y="430823"/>
            <a:ext cx="9601200" cy="808892"/>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8AEB30-9DC5-070D-9223-0EF5F4348B09}"/>
              </a:ext>
            </a:extLst>
          </p:cNvPr>
          <p:cNvSpPr>
            <a:spLocks noGrp="1"/>
          </p:cNvSpPr>
          <p:nvPr>
            <p:ph idx="1"/>
          </p:nvPr>
        </p:nvSpPr>
        <p:spPr>
          <a:xfrm>
            <a:off x="1582616" y="1239715"/>
            <a:ext cx="9847385" cy="5257800"/>
          </a:xfrm>
        </p:spPr>
        <p:txBody>
          <a:bodyPr>
            <a:normAutofit/>
          </a:bodyPr>
          <a:lstStyle/>
          <a:p>
            <a:r>
              <a:rPr lang="en-US" b="0" i="0" dirty="0">
                <a:solidFill>
                  <a:schemeClr val="tx1"/>
                </a:solidFill>
                <a:effectLst/>
                <a:latin typeface="Cambria" panose="02040503050406030204" pitchFamily="18" charset="0"/>
                <a:ea typeface="Cambria" panose="02040503050406030204" pitchFamily="18" charset="0"/>
              </a:rPr>
              <a:t>The advent of 5G networks brings unprecedented challenges, including handling massive volumes of data, dynamic network behavior, and the need for real-time decision-making.</a:t>
            </a:r>
          </a:p>
          <a:p>
            <a:r>
              <a:rPr lang="en-US" b="0" i="0" dirty="0">
                <a:solidFill>
                  <a:schemeClr val="tx1"/>
                </a:solidFill>
                <a:effectLst/>
                <a:latin typeface="Cambria" panose="02040503050406030204" pitchFamily="18" charset="0"/>
                <a:ea typeface="Cambria" panose="02040503050406030204" pitchFamily="18" charset="0"/>
              </a:rPr>
              <a:t>Existing Self-Organizing Network (SON) approaches, relying on expert knowledge, struggle to cope with the scale and dynamism of 5G data, hindering efficient network management.</a:t>
            </a:r>
            <a:endParaRPr lang="en-US" dirty="0">
              <a:solidFill>
                <a:schemeClr val="tx1"/>
              </a:solidFill>
              <a:latin typeface="Cambria" panose="02040503050406030204" pitchFamily="18" charset="0"/>
              <a:ea typeface="Cambria" panose="02040503050406030204" pitchFamily="18" charset="0"/>
            </a:endParaRPr>
          </a:p>
          <a:p>
            <a:r>
              <a:rPr lang="en-US" b="0" i="0" dirty="0">
                <a:solidFill>
                  <a:schemeClr val="tx1"/>
                </a:solidFill>
                <a:effectLst/>
                <a:latin typeface="Cambria" panose="02040503050406030204" pitchFamily="18" charset="0"/>
                <a:ea typeface="Cambria" panose="02040503050406030204" pitchFamily="18" charset="0"/>
              </a:rPr>
              <a:t>To address these challenges, a Big Data Empowered SON (BSON) framework emerges, leveraging machine learning and analytics to transform raw network data into actionable insights.</a:t>
            </a:r>
          </a:p>
          <a:p>
            <a:r>
              <a:rPr lang="en-US" b="0" i="0" dirty="0">
                <a:solidFill>
                  <a:schemeClr val="tx1"/>
                </a:solidFill>
                <a:effectLst/>
                <a:latin typeface="Cambria" panose="02040503050406030204" pitchFamily="18" charset="0"/>
                <a:ea typeface="Cambria" panose="02040503050406030204" pitchFamily="18" charset="0"/>
              </a:rPr>
              <a:t>BSON aims to proactively predict network behavior, optimize performance, and ensure efficient decision-making within the complex and dynamic 5G ecosystem.</a:t>
            </a:r>
          </a:p>
          <a:p>
            <a:r>
              <a:rPr lang="en-US" b="0" i="0" dirty="0">
                <a:solidFill>
                  <a:schemeClr val="tx1"/>
                </a:solidFill>
                <a:effectLst/>
                <a:latin typeface="Cambria" panose="02040503050406030204" pitchFamily="18" charset="0"/>
                <a:ea typeface="Cambria" panose="02040503050406030204" pitchFamily="18" charset="0"/>
              </a:rPr>
              <a:t>Through data-driven modeling and real-time monitoring, BSON empowers networks to adapt, predict, and preemptively respond to the evolving demands of 5G, revolutionizing network management.</a:t>
            </a:r>
            <a:endParaRPr lang="en-IN"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77018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381A5-E5A9-BF31-8C3D-E5529665F492}"/>
              </a:ext>
            </a:extLst>
          </p:cNvPr>
          <p:cNvSpPr>
            <a:spLocks noGrp="1"/>
          </p:cNvSpPr>
          <p:nvPr>
            <p:ph type="title"/>
          </p:nvPr>
        </p:nvSpPr>
        <p:spPr>
          <a:xfrm>
            <a:off x="1371600" y="378069"/>
            <a:ext cx="9601200" cy="905608"/>
          </a:xfrm>
        </p:spPr>
        <p:txBody>
          <a:bodyPr/>
          <a:lstStyle/>
          <a:p>
            <a:r>
              <a:rPr lang="en-US" dirty="0">
                <a:latin typeface="Cambria" panose="02040503050406030204" pitchFamily="18" charset="0"/>
                <a:ea typeface="Cambria" panose="02040503050406030204" pitchFamily="18" charset="0"/>
              </a:rPr>
              <a:t>Proposed Methodology</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7B443C18-A237-9087-EA6D-FFA1DD611724}"/>
              </a:ext>
            </a:extLst>
          </p:cNvPr>
          <p:cNvSpPr>
            <a:spLocks noGrp="1"/>
          </p:cNvSpPr>
          <p:nvPr>
            <p:ph idx="1"/>
          </p:nvPr>
        </p:nvSpPr>
        <p:spPr>
          <a:xfrm>
            <a:off x="1371600" y="1283677"/>
            <a:ext cx="10234246" cy="5090746"/>
          </a:xfrm>
        </p:spPr>
        <p:txBody>
          <a:bodyPr>
            <a:normAutofit/>
          </a:bodyPr>
          <a:lstStyle/>
          <a:p>
            <a:r>
              <a:rPr lang="en-US" sz="1800" b="1" i="0" u="sng" dirty="0">
                <a:solidFill>
                  <a:srgbClr val="000000"/>
                </a:solidFill>
                <a:effectLst/>
                <a:latin typeface="Cambria" panose="02040503050406030204" pitchFamily="18" charset="0"/>
                <a:ea typeface="Cambria" panose="02040503050406030204" pitchFamily="18" charset="0"/>
              </a:rPr>
              <a:t>Architecture:</a:t>
            </a:r>
            <a:r>
              <a:rPr lang="en-US" sz="1800" b="0" i="0" dirty="0">
                <a:solidFill>
                  <a:srgbClr val="000000"/>
                </a:solidFill>
                <a:effectLst/>
                <a:latin typeface="Cambria" panose="02040503050406030204" pitchFamily="18" charset="0"/>
                <a:ea typeface="Cambria" panose="02040503050406030204" pitchFamily="18" charset="0"/>
              </a:rPr>
              <a:t> </a:t>
            </a:r>
          </a:p>
          <a:p>
            <a:r>
              <a:rPr lang="en-US" sz="1800" dirty="0">
                <a:solidFill>
                  <a:srgbClr val="000000"/>
                </a:solidFill>
                <a:latin typeface="Cambria" panose="02040503050406030204" pitchFamily="18" charset="0"/>
                <a:ea typeface="Cambria" panose="02040503050406030204" pitchFamily="18" charset="0"/>
              </a:rPr>
              <a:t>Non-real time RAN intelligent controller handles non real time functions; like network planning</a:t>
            </a:r>
          </a:p>
          <a:p>
            <a:endParaRPr lang="en-US" sz="1800" dirty="0">
              <a:solidFill>
                <a:srgbClr val="000000"/>
              </a:solidFill>
              <a:latin typeface="Cambria" panose="02040503050406030204" pitchFamily="18" charset="0"/>
              <a:ea typeface="Cambria" panose="02040503050406030204" pitchFamily="18" charset="0"/>
            </a:endParaRPr>
          </a:p>
          <a:p>
            <a:r>
              <a:rPr lang="en-US" sz="1800" b="0" i="0" dirty="0">
                <a:solidFill>
                  <a:srgbClr val="000000"/>
                </a:solidFill>
                <a:effectLst/>
                <a:latin typeface="Cambria" panose="02040503050406030204" pitchFamily="18" charset="0"/>
                <a:ea typeface="Cambria" panose="02040503050406030204" pitchFamily="18" charset="0"/>
              </a:rPr>
              <a:t>Near real time R</a:t>
            </a:r>
            <a:r>
              <a:rPr lang="en-US" sz="1800" dirty="0">
                <a:solidFill>
                  <a:srgbClr val="000000"/>
                </a:solidFill>
                <a:latin typeface="Cambria" panose="02040503050406030204" pitchFamily="18" charset="0"/>
                <a:ea typeface="Cambria" panose="02040503050406030204" pitchFamily="18" charset="0"/>
              </a:rPr>
              <a:t>AN intelligent controller is responsible for dynamic changes in resource allocation</a:t>
            </a:r>
          </a:p>
          <a:p>
            <a:endParaRPr lang="en-US" sz="1800" dirty="0">
              <a:solidFill>
                <a:srgbClr val="000000"/>
              </a:solidFill>
              <a:latin typeface="Cambria" panose="02040503050406030204" pitchFamily="18" charset="0"/>
              <a:ea typeface="Cambria" panose="02040503050406030204" pitchFamily="18" charset="0"/>
            </a:endParaRPr>
          </a:p>
          <a:p>
            <a:r>
              <a:rPr lang="en-US" sz="1800" b="0" i="0" dirty="0">
                <a:solidFill>
                  <a:srgbClr val="000000"/>
                </a:solidFill>
                <a:effectLst/>
                <a:latin typeface="Cambria" panose="02040503050406030204" pitchFamily="18" charset="0"/>
                <a:ea typeface="Cambria" panose="02040503050406030204" pitchFamily="18" charset="0"/>
              </a:rPr>
              <a:t>Network Slicing in ORAN architecture provides isolated resources for different slice category</a:t>
            </a:r>
          </a:p>
          <a:p>
            <a:endParaRPr lang="en-US" sz="1800" b="0" i="0" dirty="0">
              <a:solidFill>
                <a:srgbClr val="000000"/>
              </a:solidFill>
              <a:effectLst/>
              <a:latin typeface="Cambria" panose="02040503050406030204" pitchFamily="18" charset="0"/>
              <a:ea typeface="Cambria" panose="02040503050406030204" pitchFamily="18" charset="0"/>
            </a:endParaRPr>
          </a:p>
          <a:p>
            <a:r>
              <a:rPr lang="en-US" sz="1800" b="0" i="0" dirty="0">
                <a:solidFill>
                  <a:srgbClr val="000000"/>
                </a:solidFill>
                <a:effectLst/>
                <a:latin typeface="Cambria" panose="02040503050406030204" pitchFamily="18" charset="0"/>
                <a:ea typeface="Cambria" panose="02040503050406030204" pitchFamily="18" charset="0"/>
              </a:rPr>
              <a:t>Each slice consist of intelligent agent that takes care of optimizing KPI(key performance indicators)</a:t>
            </a:r>
          </a:p>
          <a:p>
            <a:endParaRPr lang="en-US" sz="1800" dirty="0">
              <a:solidFill>
                <a:srgbClr val="000000"/>
              </a:solidFill>
              <a:latin typeface="Cambria" panose="02040503050406030204" pitchFamily="18" charset="0"/>
              <a:ea typeface="Cambria" panose="02040503050406030204" pitchFamily="18" charset="0"/>
            </a:endParaRPr>
          </a:p>
          <a:p>
            <a:r>
              <a:rPr lang="en-US" sz="1800" b="0" i="0" dirty="0">
                <a:solidFill>
                  <a:srgbClr val="000000"/>
                </a:solidFill>
                <a:effectLst/>
                <a:latin typeface="Cambria" panose="02040503050406030204" pitchFamily="18" charset="0"/>
                <a:ea typeface="Cambria" panose="02040503050406030204" pitchFamily="18" charset="0"/>
              </a:rPr>
              <a:t>Intelligent agents operate at the near real time RAN intelligent controller</a:t>
            </a:r>
          </a:p>
          <a:p>
            <a:endParaRPr lang="en-US" sz="1800" b="0" i="0" dirty="0">
              <a:solidFill>
                <a:srgbClr val="000000"/>
              </a:solidFill>
              <a:effectLst/>
              <a:latin typeface="Cambria" panose="02040503050406030204" pitchFamily="18" charset="0"/>
              <a:ea typeface="Cambria" panose="02040503050406030204" pitchFamily="18" charset="0"/>
            </a:endParaRPr>
          </a:p>
          <a:p>
            <a:r>
              <a:rPr lang="en-US" sz="1800" dirty="0">
                <a:solidFill>
                  <a:srgbClr val="000000"/>
                </a:solidFill>
                <a:latin typeface="Cambria" panose="02040503050406030204" pitchFamily="18" charset="0"/>
                <a:ea typeface="Cambria" panose="02040503050406030204" pitchFamily="18" charset="0"/>
              </a:rPr>
              <a:t>Takes care of URLLC, MMTC, EMB services for 5G users</a:t>
            </a:r>
            <a:endParaRPr lang="en-US" sz="1800" b="0" i="0" dirty="0">
              <a:solidFill>
                <a:srgbClr val="000000"/>
              </a:solidFill>
              <a:effectLst/>
              <a:latin typeface="Cambria" panose="02040503050406030204" pitchFamily="18" charset="0"/>
              <a:ea typeface="Cambria" panose="02040503050406030204" pitchFamily="18" charset="0"/>
            </a:endParaRPr>
          </a:p>
          <a:p>
            <a:pPr marL="0" indent="0" algn="l" rtl="0" fontAlgn="base">
              <a:buNone/>
            </a:pPr>
            <a:endParaRPr lang="en-US" b="0" i="0" dirty="0">
              <a:solidFill>
                <a:srgbClr val="000000"/>
              </a:solidFill>
              <a:effectLst/>
              <a:latin typeface="Cambria" panose="02040503050406030204" pitchFamily="18" charset="0"/>
              <a:ea typeface="Cambria" panose="02040503050406030204" pitchFamily="18" charset="0"/>
            </a:endParaRPr>
          </a:p>
          <a:p>
            <a:pPr marL="0" indent="0" algn="l" rtl="0" fontAlgn="base">
              <a:buNone/>
            </a:pPr>
            <a:endParaRPr lang="en-US" b="0" i="0" dirty="0">
              <a:solidFill>
                <a:srgbClr val="000000"/>
              </a:solidFill>
              <a:effectLst/>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18673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C604-FBC7-2D10-8277-FAF13C21B630}"/>
              </a:ext>
            </a:extLst>
          </p:cNvPr>
          <p:cNvSpPr>
            <a:spLocks noGrp="1"/>
          </p:cNvSpPr>
          <p:nvPr>
            <p:ph type="title"/>
          </p:nvPr>
        </p:nvSpPr>
        <p:spPr>
          <a:xfrm>
            <a:off x="1295400" y="87923"/>
            <a:ext cx="9601200" cy="905608"/>
          </a:xfrm>
        </p:spPr>
        <p:txBody>
          <a:bodyPr/>
          <a:lstStyle/>
          <a:p>
            <a:r>
              <a:rPr lang="en-US" dirty="0">
                <a:latin typeface="Cambria" panose="02040503050406030204" pitchFamily="18" charset="0"/>
                <a:ea typeface="Cambria" panose="02040503050406030204" pitchFamily="18" charset="0"/>
              </a:rPr>
              <a:t>Proposed Methodology(</a:t>
            </a:r>
            <a:r>
              <a:rPr lang="en-US" dirty="0" err="1">
                <a:latin typeface="Cambria" panose="02040503050406030204" pitchFamily="18" charset="0"/>
                <a:ea typeface="Cambria" panose="02040503050406030204" pitchFamily="18" charset="0"/>
              </a:rPr>
              <a:t>contd</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E1FCFE8-83EF-D9DB-D2D7-9D5544B78001}"/>
              </a:ext>
            </a:extLst>
          </p:cNvPr>
          <p:cNvSpPr>
            <a:spLocks noGrp="1"/>
          </p:cNvSpPr>
          <p:nvPr>
            <p:ph idx="1"/>
          </p:nvPr>
        </p:nvSpPr>
        <p:spPr>
          <a:xfrm>
            <a:off x="1084384" y="769327"/>
            <a:ext cx="10896600" cy="6000750"/>
          </a:xfrm>
        </p:spPr>
        <p:txBody>
          <a:bodyPr>
            <a:noAutofit/>
          </a:bodyPr>
          <a:lstStyle/>
          <a:p>
            <a:pPr algn="l" rtl="0" fontAlgn="base"/>
            <a:r>
              <a:rPr lang="en-US" sz="1800" b="1" i="0" u="sng" dirty="0">
                <a:solidFill>
                  <a:srgbClr val="000000"/>
                </a:solidFill>
                <a:effectLst/>
                <a:latin typeface="Cambria" panose="02040503050406030204" pitchFamily="18" charset="0"/>
                <a:ea typeface="Cambria" panose="02040503050406030204" pitchFamily="18" charset="0"/>
              </a:rPr>
              <a:t>System Model</a:t>
            </a:r>
            <a:r>
              <a:rPr lang="en-US" sz="1800" b="0" i="0" dirty="0">
                <a:solidFill>
                  <a:srgbClr val="000000"/>
                </a:solidFill>
                <a:effectLst/>
                <a:latin typeface="Cambria" panose="02040503050406030204" pitchFamily="18" charset="0"/>
                <a:ea typeface="Cambria" panose="02040503050406030204" pitchFamily="18" charset="0"/>
              </a:rPr>
              <a:t> </a:t>
            </a:r>
          </a:p>
          <a:p>
            <a:pPr algn="l" rtl="0" fontAlgn="base"/>
            <a:r>
              <a:rPr lang="en-US" sz="1800" b="0" i="0" dirty="0">
                <a:solidFill>
                  <a:srgbClr val="000000"/>
                </a:solidFill>
                <a:effectLst/>
                <a:latin typeface="Cambria" panose="02040503050406030204" pitchFamily="18" charset="0"/>
                <a:ea typeface="Cambria" panose="02040503050406030204" pitchFamily="18" charset="0"/>
              </a:rPr>
              <a:t>Users can request for: </a:t>
            </a:r>
          </a:p>
          <a:p>
            <a:pPr algn="l" rtl="0" fontAlgn="base">
              <a:buFont typeface="+mj-lt"/>
              <a:buAutoNum type="arabicPeriod"/>
            </a:pPr>
            <a:r>
              <a:rPr lang="en-US" sz="1800" b="0" i="0" dirty="0">
                <a:solidFill>
                  <a:srgbClr val="000000"/>
                </a:solidFill>
                <a:effectLst/>
                <a:latin typeface="Cambria" panose="02040503050406030204" pitchFamily="18" charset="0"/>
                <a:ea typeface="Cambria" panose="02040503050406030204" pitchFamily="18" charset="0"/>
              </a:rPr>
              <a:t>URLLC </a:t>
            </a:r>
          </a:p>
          <a:p>
            <a:pPr algn="l" rtl="0" fontAlgn="base">
              <a:buFont typeface="+mj-lt"/>
              <a:buAutoNum type="arabicPeriod" startAt="2"/>
            </a:pPr>
            <a:r>
              <a:rPr lang="en-US" sz="1800" b="0" i="0" dirty="0" err="1">
                <a:solidFill>
                  <a:srgbClr val="000000"/>
                </a:solidFill>
                <a:effectLst/>
                <a:latin typeface="Cambria" panose="02040503050406030204" pitchFamily="18" charset="0"/>
                <a:ea typeface="Cambria" panose="02040503050406030204" pitchFamily="18" charset="0"/>
              </a:rPr>
              <a:t>eMBB</a:t>
            </a:r>
            <a:r>
              <a:rPr lang="en-US" sz="1800" b="0" i="0" dirty="0">
                <a:solidFill>
                  <a:srgbClr val="000000"/>
                </a:solidFill>
                <a:effectLst/>
                <a:latin typeface="Cambria" panose="02040503050406030204" pitchFamily="18" charset="0"/>
                <a:ea typeface="Cambria" panose="02040503050406030204" pitchFamily="18" charset="0"/>
              </a:rPr>
              <a:t> </a:t>
            </a:r>
          </a:p>
          <a:p>
            <a:pPr algn="l" rtl="0" fontAlgn="base"/>
            <a:r>
              <a:rPr lang="en-US" sz="1800" b="0" i="0" dirty="0">
                <a:solidFill>
                  <a:srgbClr val="000000"/>
                </a:solidFill>
                <a:effectLst/>
                <a:latin typeface="Cambria" panose="02040503050406030204" pitchFamily="18" charset="0"/>
                <a:ea typeface="Cambria" panose="02040503050406030204" pitchFamily="18" charset="0"/>
              </a:rPr>
              <a:t>Each type of slice requested has their own QoS requirements.  </a:t>
            </a:r>
          </a:p>
          <a:p>
            <a:pPr algn="l" rtl="0" fontAlgn="base"/>
            <a:r>
              <a:rPr lang="en-US" sz="1800" b="0" i="0" dirty="0">
                <a:solidFill>
                  <a:srgbClr val="000000"/>
                </a:solidFill>
                <a:effectLst/>
                <a:latin typeface="Cambria" panose="02040503050406030204" pitchFamily="18" charset="0"/>
                <a:ea typeface="Cambria" panose="02040503050406030204" pitchFamily="18" charset="0"/>
              </a:rPr>
              <a:t>Users can request different slice like URLLC, </a:t>
            </a:r>
            <a:r>
              <a:rPr lang="en-US" sz="1800" b="0" i="0" dirty="0" err="1">
                <a:solidFill>
                  <a:srgbClr val="000000"/>
                </a:solidFill>
                <a:effectLst/>
                <a:latin typeface="Cambria" panose="02040503050406030204" pitchFamily="18" charset="0"/>
                <a:ea typeface="Cambria" panose="02040503050406030204" pitchFamily="18" charset="0"/>
              </a:rPr>
              <a:t>Embb</a:t>
            </a:r>
            <a:r>
              <a:rPr lang="en-US" sz="1800" b="0" i="0" dirty="0">
                <a:solidFill>
                  <a:srgbClr val="000000"/>
                </a:solidFill>
                <a:effectLst/>
                <a:latin typeface="Cambria" panose="02040503050406030204" pitchFamily="18" charset="0"/>
                <a:ea typeface="Cambria" panose="02040503050406030204" pitchFamily="18" charset="0"/>
              </a:rPr>
              <a:t> and MMTC</a:t>
            </a:r>
          </a:p>
          <a:p>
            <a:pPr algn="l" rtl="0" fontAlgn="base"/>
            <a:r>
              <a:rPr lang="en-US" sz="1800" b="0" i="0" dirty="0">
                <a:solidFill>
                  <a:srgbClr val="000000"/>
                </a:solidFill>
                <a:effectLst/>
                <a:latin typeface="Cambria" panose="02040503050406030204" pitchFamily="18" charset="0"/>
                <a:ea typeface="Cambria" panose="02040503050406030204" pitchFamily="18" charset="0"/>
              </a:rPr>
              <a:t>Users are associated with ORAN radio unit, ORAN centralized unit, ORAN distributed unit</a:t>
            </a:r>
          </a:p>
          <a:p>
            <a:pPr algn="l" rtl="0" fontAlgn="base"/>
            <a:r>
              <a:rPr lang="en-US" sz="1800" b="0" i="0" dirty="0">
                <a:solidFill>
                  <a:srgbClr val="000000"/>
                </a:solidFill>
                <a:effectLst/>
                <a:latin typeface="Cambria" panose="02040503050406030204" pitchFamily="18" charset="0"/>
                <a:ea typeface="Cambria" panose="02040503050406030204" pitchFamily="18" charset="0"/>
              </a:rPr>
              <a:t>ORU acts as a transceiver with antennas whereas ODU and OCU are at higher level protocol layers</a:t>
            </a:r>
          </a:p>
          <a:p>
            <a:pPr algn="l" rtl="0" fontAlgn="base"/>
            <a:r>
              <a:rPr lang="en-US" sz="1800" dirty="0">
                <a:solidFill>
                  <a:srgbClr val="000000"/>
                </a:solidFill>
                <a:latin typeface="Cambria" panose="02040503050406030204" pitchFamily="18" charset="0"/>
                <a:ea typeface="Cambria" panose="02040503050406030204" pitchFamily="18" charset="0"/>
              </a:rPr>
              <a:t>Algorithms such as IQRA and LIQRA focusses on improving the following metrics</a:t>
            </a:r>
          </a:p>
          <a:p>
            <a:pPr marL="342900" indent="-342900" algn="l" rtl="0" fontAlgn="base">
              <a:buAutoNum type="arabicParenBoth"/>
            </a:pPr>
            <a:r>
              <a:rPr lang="en-US" sz="1800" dirty="0">
                <a:solidFill>
                  <a:srgbClr val="000000"/>
                </a:solidFill>
                <a:latin typeface="Cambria" panose="02040503050406030204" pitchFamily="18" charset="0"/>
                <a:ea typeface="Cambria" panose="02040503050406030204" pitchFamily="18" charset="0"/>
              </a:rPr>
              <a:t>SINR – signal to noise ratio</a:t>
            </a:r>
          </a:p>
          <a:p>
            <a:pPr marL="342900" indent="-342900" algn="l" rtl="0" fontAlgn="base">
              <a:buAutoNum type="arabicParenBoth"/>
            </a:pPr>
            <a:r>
              <a:rPr lang="en-US" sz="1800" dirty="0">
                <a:solidFill>
                  <a:srgbClr val="000000"/>
                </a:solidFill>
                <a:latin typeface="Cambria" panose="02040503050406030204" pitchFamily="18" charset="0"/>
                <a:ea typeface="Cambria" panose="02040503050406030204" pitchFamily="18" charset="0"/>
              </a:rPr>
              <a:t>Physical Resource Blocks – efficient allocation of PBR to each slice</a:t>
            </a:r>
          </a:p>
          <a:p>
            <a:pPr marL="342900" indent="-342900" algn="l" rtl="0" fontAlgn="base">
              <a:buAutoNum type="arabicParenBoth"/>
            </a:pPr>
            <a:r>
              <a:rPr lang="en-US" sz="1800" dirty="0">
                <a:solidFill>
                  <a:srgbClr val="000000"/>
                </a:solidFill>
                <a:latin typeface="Cambria" panose="02040503050406030204" pitchFamily="18" charset="0"/>
                <a:ea typeface="Cambria" panose="02040503050406030204" pitchFamily="18" charset="0"/>
              </a:rPr>
              <a:t>Capabilities of Radio units – optimization of ORU capacity</a:t>
            </a:r>
          </a:p>
          <a:p>
            <a:pPr marL="342900" indent="-342900" algn="l" rtl="0" fontAlgn="base">
              <a:buAutoNum type="arabicParenBoth"/>
            </a:pPr>
            <a:r>
              <a:rPr lang="en-US" sz="1800" dirty="0">
                <a:solidFill>
                  <a:srgbClr val="000000"/>
                </a:solidFill>
                <a:latin typeface="Cambria" panose="02040503050406030204" pitchFamily="18" charset="0"/>
                <a:ea typeface="Cambria" panose="02040503050406030204" pitchFamily="18" charset="0"/>
              </a:rPr>
              <a:t>QOS – includes throughput and latency thresholds and overall enhances user experience</a:t>
            </a:r>
          </a:p>
          <a:p>
            <a:pPr marL="342900" indent="-342900" algn="l" rtl="0" fontAlgn="base">
              <a:buAutoNum type="arabicParenBoth"/>
            </a:pPr>
            <a:endParaRPr lang="en-US" sz="1800" b="0" i="0" dirty="0">
              <a:solidFill>
                <a:srgbClr val="000000"/>
              </a:solidFill>
              <a:effectLst/>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9432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6E68-50C1-C5EE-D24C-ED08650FA839}"/>
              </a:ext>
            </a:extLst>
          </p:cNvPr>
          <p:cNvSpPr>
            <a:spLocks noGrp="1"/>
          </p:cNvSpPr>
          <p:nvPr>
            <p:ph type="title"/>
          </p:nvPr>
        </p:nvSpPr>
        <p:spPr>
          <a:xfrm>
            <a:off x="1371600" y="518746"/>
            <a:ext cx="9601200" cy="817685"/>
          </a:xfrm>
        </p:spPr>
        <p:txBody>
          <a:bodyPr/>
          <a:lstStyle/>
          <a:p>
            <a:r>
              <a:rPr lang="en-US" dirty="0">
                <a:latin typeface="Cambria" panose="02040503050406030204" pitchFamily="18" charset="0"/>
                <a:ea typeface="Cambria" panose="02040503050406030204" pitchFamily="18" charset="0"/>
              </a:rPr>
              <a:t>Proposed Methodology(</a:t>
            </a:r>
            <a:r>
              <a:rPr lang="en-US" dirty="0" err="1">
                <a:latin typeface="Cambria" panose="02040503050406030204" pitchFamily="18" charset="0"/>
                <a:ea typeface="Cambria" panose="02040503050406030204" pitchFamily="18" charset="0"/>
              </a:rPr>
              <a:t>contd</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F94E475-1389-A1B1-A84C-BD8756A36C1C}"/>
              </a:ext>
            </a:extLst>
          </p:cNvPr>
          <p:cNvSpPr>
            <a:spLocks noGrp="1"/>
          </p:cNvSpPr>
          <p:nvPr>
            <p:ph idx="1"/>
          </p:nvPr>
        </p:nvSpPr>
        <p:spPr>
          <a:xfrm>
            <a:off x="1371600" y="1336431"/>
            <a:ext cx="9601200" cy="5002823"/>
          </a:xfrm>
        </p:spPr>
        <p:txBody>
          <a:bodyPr>
            <a:normAutofit/>
          </a:bodyPr>
          <a:lstStyle/>
          <a:p>
            <a:pPr algn="l" rtl="0" fontAlgn="base"/>
            <a:r>
              <a:rPr lang="en-US" sz="1800" b="1" i="0" u="sng" dirty="0">
                <a:solidFill>
                  <a:srgbClr val="000000"/>
                </a:solidFill>
                <a:effectLst/>
                <a:latin typeface="Cambria" panose="02040503050406030204" pitchFamily="18" charset="0"/>
                <a:ea typeface="Cambria" panose="02040503050406030204" pitchFamily="18" charset="0"/>
              </a:rPr>
              <a:t>IQRA:</a:t>
            </a:r>
            <a:r>
              <a:rPr lang="en-US" sz="1800" b="0" i="0" dirty="0">
                <a:solidFill>
                  <a:srgbClr val="000000"/>
                </a:solidFill>
                <a:effectLst/>
                <a:latin typeface="Cambria" panose="02040503050406030204" pitchFamily="18" charset="0"/>
                <a:ea typeface="Cambria" panose="02040503050406030204" pitchFamily="18" charset="0"/>
              </a:rPr>
              <a:t> </a:t>
            </a:r>
          </a:p>
          <a:p>
            <a:pPr algn="l" rtl="0" fontAlgn="base"/>
            <a:r>
              <a:rPr lang="en-US" sz="1800" dirty="0">
                <a:solidFill>
                  <a:srgbClr val="000000"/>
                </a:solidFill>
                <a:latin typeface="Cambria" panose="02040503050406030204" pitchFamily="18" charset="0"/>
                <a:ea typeface="Cambria" panose="02040503050406030204" pitchFamily="18" charset="0"/>
              </a:rPr>
              <a:t>IQRA is described as Intelligent agent based approach</a:t>
            </a:r>
            <a:endParaRPr lang="en-US" b="0" i="0" dirty="0">
              <a:solidFill>
                <a:srgbClr val="000000"/>
              </a:solidFill>
              <a:effectLst/>
              <a:latin typeface="Cambria" panose="02040503050406030204" pitchFamily="18" charset="0"/>
              <a:ea typeface="Cambria" panose="02040503050406030204" pitchFamily="18" charset="0"/>
            </a:endParaRPr>
          </a:p>
          <a:p>
            <a:pPr algn="l" rtl="0" fontAlgn="base"/>
            <a:r>
              <a:rPr lang="en-US" b="0" i="0" dirty="0">
                <a:solidFill>
                  <a:srgbClr val="000000"/>
                </a:solidFill>
                <a:effectLst/>
                <a:latin typeface="Cambria" panose="02040503050406030204" pitchFamily="18" charset="0"/>
                <a:ea typeface="Cambria" panose="02040503050406030204" pitchFamily="18" charset="0"/>
              </a:rPr>
              <a:t>Parameters considered- SINR, ORU, QOS</a:t>
            </a:r>
          </a:p>
          <a:p>
            <a:pPr algn="l" rtl="0" fontAlgn="base"/>
            <a:r>
              <a:rPr lang="en-US" dirty="0">
                <a:solidFill>
                  <a:srgbClr val="000000"/>
                </a:solidFill>
                <a:latin typeface="Cambria" panose="02040503050406030204" pitchFamily="18" charset="0"/>
                <a:ea typeface="Cambria" panose="02040503050406030204" pitchFamily="18" charset="0"/>
              </a:rPr>
              <a:t>Intelligent agents : Agents analyze the wireless environment and customize decision-making parameters</a:t>
            </a:r>
          </a:p>
          <a:p>
            <a:pPr algn="l" rtl="0" fontAlgn="base"/>
            <a:r>
              <a:rPr lang="en-US" dirty="0">
                <a:solidFill>
                  <a:srgbClr val="000000"/>
                </a:solidFill>
                <a:latin typeface="Cambria" panose="02040503050406030204" pitchFamily="18" charset="0"/>
                <a:ea typeface="Cambria" panose="02040503050406030204" pitchFamily="18" charset="0"/>
              </a:rPr>
              <a:t>Decision making is done by weighted values for the parameters that are learned from intelligent agents</a:t>
            </a:r>
          </a:p>
          <a:p>
            <a:pPr algn="l" rtl="0" fontAlgn="base"/>
            <a:r>
              <a:rPr lang="en-US" b="0" i="0" dirty="0">
                <a:solidFill>
                  <a:srgbClr val="000000"/>
                </a:solidFill>
                <a:effectLst/>
                <a:latin typeface="Cambria" panose="02040503050406030204" pitchFamily="18" charset="0"/>
                <a:ea typeface="Cambria" panose="02040503050406030204" pitchFamily="18" charset="0"/>
              </a:rPr>
              <a:t>Generates a database of user with ORU associations</a:t>
            </a:r>
          </a:p>
          <a:p>
            <a:pPr algn="l" rtl="0" fontAlgn="base"/>
            <a:r>
              <a:rPr lang="en-US" dirty="0">
                <a:solidFill>
                  <a:srgbClr val="000000"/>
                </a:solidFill>
                <a:latin typeface="Cambria" panose="02040503050406030204" pitchFamily="18" charset="0"/>
                <a:ea typeface="Cambria" panose="02040503050406030204" pitchFamily="18" charset="0"/>
              </a:rPr>
              <a:t>The algorithm focusses on evaluating weighted values of parameters and estimates required parameters using the database</a:t>
            </a:r>
          </a:p>
          <a:p>
            <a:pPr algn="l" rtl="0" fontAlgn="base"/>
            <a:r>
              <a:rPr lang="en-US" b="0" i="0" dirty="0">
                <a:solidFill>
                  <a:srgbClr val="000000"/>
                </a:solidFill>
                <a:effectLst/>
                <a:latin typeface="Cambria" panose="02040503050406030204" pitchFamily="18" charset="0"/>
                <a:ea typeface="Cambria" panose="02040503050406030204" pitchFamily="18" charset="0"/>
              </a:rPr>
              <a:t>The estimation is </a:t>
            </a:r>
            <a:r>
              <a:rPr lang="en-US" dirty="0">
                <a:solidFill>
                  <a:srgbClr val="000000"/>
                </a:solidFill>
                <a:latin typeface="Cambria" panose="02040503050406030204" pitchFamily="18" charset="0"/>
                <a:ea typeface="Cambria" panose="02040503050406030204" pitchFamily="18" charset="0"/>
              </a:rPr>
              <a:t>taken care by Intelligent agents</a:t>
            </a:r>
            <a:endParaRPr lang="en-US" b="0" i="0" dirty="0">
              <a:solidFill>
                <a:srgbClr val="000000"/>
              </a:solidFill>
              <a:effectLst/>
              <a:latin typeface="Cambria" panose="02040503050406030204" pitchFamily="18" charset="0"/>
              <a:ea typeface="Cambria" panose="02040503050406030204" pitchFamily="18" charset="0"/>
            </a:endParaRPr>
          </a:p>
          <a:p>
            <a:pPr algn="l" rtl="0" fontAlgn="base"/>
            <a:endParaRPr lang="en-US" b="0" i="0" dirty="0">
              <a:solidFill>
                <a:srgbClr val="000000"/>
              </a:solidFill>
              <a:effectLst/>
              <a:latin typeface="Cambria" panose="02040503050406030204" pitchFamily="18" charset="0"/>
              <a:ea typeface="Cambria" panose="02040503050406030204" pitchFamily="18" charset="0"/>
            </a:endParaRPr>
          </a:p>
          <a:p>
            <a:pPr algn="l" rtl="0" fontAlgn="base"/>
            <a:endParaRPr lang="en-US" b="0" i="0" dirty="0">
              <a:solidFill>
                <a:srgbClr val="000000"/>
              </a:solidFill>
              <a:effectLst/>
              <a:latin typeface="Cambria" panose="02040503050406030204" pitchFamily="18" charset="0"/>
              <a:ea typeface="Cambria" panose="02040503050406030204" pitchFamily="18" charset="0"/>
            </a:endParaRPr>
          </a:p>
          <a:p>
            <a:pPr algn="l" rtl="0" fontAlgn="base"/>
            <a:endParaRPr lang="en-US" b="0" i="0" dirty="0">
              <a:solidFill>
                <a:srgbClr val="000000"/>
              </a:solidFill>
              <a:effectLst/>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33988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5E94311-AA9C-C1B7-EC1F-F19753B5EFAF}"/>
              </a:ext>
            </a:extLst>
          </p:cNvPr>
          <p:cNvSpPr>
            <a:spLocks noGrp="1"/>
          </p:cNvSpPr>
          <p:nvPr>
            <p:ph idx="1"/>
          </p:nvPr>
        </p:nvSpPr>
        <p:spPr>
          <a:xfrm>
            <a:off x="1371599" y="1257300"/>
            <a:ext cx="10137531" cy="5448299"/>
          </a:xfrm>
        </p:spPr>
        <p:txBody>
          <a:bodyPr>
            <a:normAutofit lnSpcReduction="10000"/>
          </a:bodyPr>
          <a:lstStyle/>
          <a:p>
            <a:r>
              <a:rPr lang="en-GB" dirty="0">
                <a:latin typeface="Cambria" panose="02040503050406030204" pitchFamily="18" charset="0"/>
                <a:ea typeface="Cambria" panose="02040503050406030204" pitchFamily="18" charset="0"/>
              </a:rPr>
              <a:t>LIQRA (Low Complexity Intelligent </a:t>
            </a:r>
            <a:r>
              <a:rPr lang="en-GB" dirty="0" err="1">
                <a:latin typeface="Cambria" panose="02040503050406030204" pitchFamily="18" charset="0"/>
                <a:ea typeface="Cambria" panose="02040503050406030204" pitchFamily="18" charset="0"/>
              </a:rPr>
              <a:t>Qos</a:t>
            </a:r>
            <a:r>
              <a:rPr lang="en-GB" dirty="0">
                <a:latin typeface="Cambria" panose="02040503050406030204" pitchFamily="18" charset="0"/>
                <a:ea typeface="Cambria" panose="02040503050406030204" pitchFamily="18" charset="0"/>
              </a:rPr>
              <a:t> aware Resource Allocation)</a:t>
            </a:r>
          </a:p>
          <a:p>
            <a:r>
              <a:rPr lang="en-GB" dirty="0">
                <a:latin typeface="Cambria" panose="02040503050406030204" pitchFamily="18" charset="0"/>
                <a:ea typeface="Cambria" panose="02040503050406030204" pitchFamily="18" charset="0"/>
              </a:rPr>
              <a:t>Designed for intra slice radio resource management and reduced computational complexity</a:t>
            </a:r>
          </a:p>
          <a:p>
            <a:r>
              <a:rPr lang="en-GB" dirty="0">
                <a:latin typeface="Cambria" panose="02040503050406030204" pitchFamily="18" charset="0"/>
                <a:ea typeface="Cambria" panose="02040503050406030204" pitchFamily="18" charset="0"/>
              </a:rPr>
              <a:t>Makes decision based on snr and ORU metrics</a:t>
            </a:r>
          </a:p>
          <a:p>
            <a:r>
              <a:rPr lang="en-GB" dirty="0">
                <a:latin typeface="Cambria" panose="02040503050406030204" pitchFamily="18" charset="0"/>
                <a:ea typeface="Cambria" panose="02040503050406030204" pitchFamily="18" charset="0"/>
              </a:rPr>
              <a:t>Parameters Considered:</a:t>
            </a:r>
          </a:p>
          <a:p>
            <a:r>
              <a:rPr lang="en-GB" dirty="0">
                <a:latin typeface="Cambria" panose="02040503050406030204" pitchFamily="18" charset="0"/>
                <a:ea typeface="Cambria" panose="02040503050406030204" pitchFamily="18" charset="0"/>
              </a:rPr>
              <a:t>Considers SNR, which is the ratio of the power of the received signal to the background noise.</a:t>
            </a:r>
          </a:p>
          <a:p>
            <a:r>
              <a:rPr lang="en-GB" dirty="0">
                <a:latin typeface="Cambria" panose="02040503050406030204" pitchFamily="18" charset="0"/>
                <a:ea typeface="Cambria" panose="02040503050406030204" pitchFamily="18" charset="0"/>
              </a:rPr>
              <a:t>Introduces a global ORU metric (</a:t>
            </a:r>
            <a:r>
              <a:rPr lang="en-GB" dirty="0" err="1">
                <a:latin typeface="Cambria" panose="02040503050406030204" pitchFamily="18" charset="0"/>
                <a:ea typeface="Cambria" panose="02040503050406030204" pitchFamily="18" charset="0"/>
              </a:rPr>
              <a:t>τg</a:t>
            </a:r>
            <a:r>
              <a:rPr lang="en-GB" dirty="0">
                <a:latin typeface="Cambria" panose="02040503050406030204" pitchFamily="18" charset="0"/>
                <a:ea typeface="Cambria" panose="02040503050406030204" pitchFamily="18" charset="0"/>
              </a:rPr>
              <a:t>) that likely represents the overall suitability or performance of ORUs across the network.</a:t>
            </a:r>
          </a:p>
          <a:p>
            <a:r>
              <a:rPr lang="en-GB" dirty="0">
                <a:latin typeface="Cambria" panose="02040503050406030204" pitchFamily="18" charset="0"/>
                <a:ea typeface="Cambria" panose="02040503050406030204" pitchFamily="18" charset="0"/>
              </a:rPr>
              <a:t>Algorithm Steps:</a:t>
            </a:r>
          </a:p>
          <a:p>
            <a:r>
              <a:rPr lang="en-GB" dirty="0">
                <a:latin typeface="Cambria" panose="02040503050406030204" pitchFamily="18" charset="0"/>
                <a:ea typeface="Cambria" panose="02040503050406030204" pitchFamily="18" charset="0"/>
              </a:rPr>
              <a:t>Calculates SNR for each user with each available ORU using a specific formula.</a:t>
            </a:r>
          </a:p>
          <a:p>
            <a:r>
              <a:rPr lang="en-GB" dirty="0">
                <a:latin typeface="Cambria" panose="02040503050406030204" pitchFamily="18" charset="0"/>
                <a:ea typeface="Cambria" panose="02040503050406030204" pitchFamily="18" charset="0"/>
              </a:rPr>
              <a:t>Calculates the global ORU metric (</a:t>
            </a:r>
            <a:r>
              <a:rPr lang="en-GB" dirty="0" err="1">
                <a:latin typeface="Cambria" panose="02040503050406030204" pitchFamily="18" charset="0"/>
                <a:ea typeface="Cambria" panose="02040503050406030204" pitchFamily="18" charset="0"/>
              </a:rPr>
              <a:t>τg</a:t>
            </a:r>
            <a:r>
              <a:rPr lang="en-GB" dirty="0">
                <a:latin typeface="Cambria" panose="02040503050406030204" pitchFamily="18" charset="0"/>
                <a:ea typeface="Cambria" panose="02040503050406030204" pitchFamily="18" charset="0"/>
              </a:rPr>
              <a:t>).</a:t>
            </a:r>
          </a:p>
          <a:p>
            <a:r>
              <a:rPr lang="en-GB" dirty="0">
                <a:latin typeface="Cambria" panose="02040503050406030204" pitchFamily="18" charset="0"/>
                <a:ea typeface="Cambria" panose="02040503050406030204" pitchFamily="18" charset="0"/>
              </a:rPr>
              <a:t>Evaluates the combination of SNR and </a:t>
            </a:r>
            <a:r>
              <a:rPr lang="en-GB" dirty="0" err="1">
                <a:latin typeface="Cambria" panose="02040503050406030204" pitchFamily="18" charset="0"/>
                <a:ea typeface="Cambria" panose="02040503050406030204" pitchFamily="18" charset="0"/>
              </a:rPr>
              <a:t>τg</a:t>
            </a:r>
            <a:r>
              <a:rPr lang="en-GB" dirty="0">
                <a:latin typeface="Cambria" panose="02040503050406030204" pitchFamily="18" charset="0"/>
                <a:ea typeface="Cambria" panose="02040503050406030204" pitchFamily="18" charset="0"/>
              </a:rPr>
              <a:t> for each user-ORU pair.</a:t>
            </a:r>
          </a:p>
          <a:p>
            <a:r>
              <a:rPr lang="en-GB" dirty="0">
                <a:latin typeface="Cambria" panose="02040503050406030204" pitchFamily="18" charset="0"/>
                <a:ea typeface="Cambria" panose="02040503050406030204" pitchFamily="18" charset="0"/>
              </a:rPr>
              <a:t>Makes optimal association decisions based on the combined metric.</a:t>
            </a:r>
          </a:p>
        </p:txBody>
      </p:sp>
      <p:sp>
        <p:nvSpPr>
          <p:cNvPr id="3" name="Title 1">
            <a:extLst>
              <a:ext uri="{FF2B5EF4-FFF2-40B4-BE49-F238E27FC236}">
                <a16:creationId xmlns:a16="http://schemas.microsoft.com/office/drawing/2014/main" id="{6A397F0E-7F53-1926-2C06-42AD779A0B2D}"/>
              </a:ext>
            </a:extLst>
          </p:cNvPr>
          <p:cNvSpPr>
            <a:spLocks noGrp="1"/>
          </p:cNvSpPr>
          <p:nvPr>
            <p:ph type="title"/>
          </p:nvPr>
        </p:nvSpPr>
        <p:spPr>
          <a:xfrm>
            <a:off x="1371599" y="310199"/>
            <a:ext cx="9601200" cy="817685"/>
          </a:xfrm>
        </p:spPr>
        <p:txBody>
          <a:bodyPr/>
          <a:lstStyle/>
          <a:p>
            <a:r>
              <a:rPr lang="en-US" dirty="0">
                <a:latin typeface="Cambria" panose="02040503050406030204" pitchFamily="18" charset="0"/>
                <a:ea typeface="Cambria" panose="02040503050406030204" pitchFamily="18" charset="0"/>
              </a:rPr>
              <a:t>Proposed Methodology(</a:t>
            </a:r>
            <a:r>
              <a:rPr lang="en-US" dirty="0" err="1">
                <a:latin typeface="Cambria" panose="02040503050406030204" pitchFamily="18" charset="0"/>
                <a:ea typeface="Cambria" panose="02040503050406030204" pitchFamily="18" charset="0"/>
              </a:rPr>
              <a:t>contd</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12291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2905C-D684-D354-6754-1E95CB099A8A}"/>
              </a:ext>
            </a:extLst>
          </p:cNvPr>
          <p:cNvSpPr>
            <a:spLocks noGrp="1"/>
          </p:cNvSpPr>
          <p:nvPr>
            <p:ph idx="1"/>
          </p:nvPr>
        </p:nvSpPr>
        <p:spPr>
          <a:xfrm>
            <a:off x="1371600" y="1529861"/>
            <a:ext cx="9601200" cy="4721469"/>
          </a:xfrm>
        </p:spPr>
        <p:txBody>
          <a:bodyPr>
            <a:normAutofit lnSpcReduction="10000"/>
          </a:bodyPr>
          <a:lstStyle/>
          <a:p>
            <a:pPr algn="l" rtl="0" fontAlgn="base"/>
            <a:r>
              <a:rPr lang="en-US" sz="1800" b="1" i="0" u="sng" dirty="0">
                <a:solidFill>
                  <a:srgbClr val="000000"/>
                </a:solidFill>
                <a:effectLst/>
                <a:latin typeface="Cambria" panose="02040503050406030204" pitchFamily="18" charset="0"/>
                <a:ea typeface="Cambria" panose="02040503050406030204" pitchFamily="18" charset="0"/>
              </a:rPr>
              <a:t>The Agents:</a:t>
            </a:r>
            <a:r>
              <a:rPr lang="en-US" sz="1800" b="0" i="0" dirty="0">
                <a:solidFill>
                  <a:srgbClr val="000000"/>
                </a:solidFill>
                <a:effectLst/>
                <a:latin typeface="Cambria" panose="02040503050406030204" pitchFamily="18" charset="0"/>
                <a:ea typeface="Cambria" panose="02040503050406030204" pitchFamily="18" charset="0"/>
              </a:rPr>
              <a:t> </a:t>
            </a:r>
            <a:endParaRPr lang="en-US" b="0" i="0" dirty="0">
              <a:solidFill>
                <a:srgbClr val="000000"/>
              </a:solidFill>
              <a:effectLst/>
              <a:latin typeface="Cambria" panose="02040503050406030204" pitchFamily="18" charset="0"/>
              <a:ea typeface="Cambria" panose="02040503050406030204" pitchFamily="18" charset="0"/>
            </a:endParaRPr>
          </a:p>
          <a:p>
            <a:pPr algn="l" rtl="0" fontAlgn="base"/>
            <a:r>
              <a:rPr lang="en-US" sz="1800" dirty="0">
                <a:solidFill>
                  <a:srgbClr val="000000"/>
                </a:solidFill>
                <a:latin typeface="Cambria" panose="02040503050406030204" pitchFamily="18" charset="0"/>
                <a:ea typeface="Cambria" panose="02040503050406030204" pitchFamily="18" charset="0"/>
              </a:rPr>
              <a:t>The agents use a combination o deep Q learning and other DRL algorithms to make optimal decisions</a:t>
            </a:r>
          </a:p>
          <a:p>
            <a:pPr algn="l" rtl="0" fontAlgn="base"/>
            <a:r>
              <a:rPr lang="en-US" sz="1800" b="0" i="0" dirty="0">
                <a:solidFill>
                  <a:srgbClr val="000000"/>
                </a:solidFill>
                <a:effectLst/>
                <a:latin typeface="Cambria" panose="02040503050406030204" pitchFamily="18" charset="0"/>
                <a:ea typeface="Cambria" panose="02040503050406030204" pitchFamily="18" charset="0"/>
              </a:rPr>
              <a:t>The age</a:t>
            </a:r>
            <a:r>
              <a:rPr lang="en-US" sz="1800" dirty="0">
                <a:solidFill>
                  <a:srgbClr val="000000"/>
                </a:solidFill>
                <a:latin typeface="Cambria" panose="02040503050406030204" pitchFamily="18" charset="0"/>
                <a:ea typeface="Cambria" panose="02040503050406030204" pitchFamily="18" charset="0"/>
              </a:rPr>
              <a:t>nts learn from their observations from the wireless communication environment</a:t>
            </a:r>
          </a:p>
          <a:p>
            <a:pPr algn="l" rtl="0" fontAlgn="base"/>
            <a:r>
              <a:rPr lang="en-IN" b="0" i="0" dirty="0">
                <a:solidFill>
                  <a:srgbClr val="000000"/>
                </a:solidFill>
                <a:effectLst/>
                <a:latin typeface="Cambria" panose="02040503050406030204" pitchFamily="18" charset="0"/>
                <a:ea typeface="Cambria" panose="02040503050406030204" pitchFamily="18" charset="0"/>
              </a:rPr>
              <a:t>The a</a:t>
            </a:r>
            <a:r>
              <a:rPr lang="en-IN" dirty="0">
                <a:solidFill>
                  <a:srgbClr val="000000"/>
                </a:solidFill>
                <a:latin typeface="Cambria" panose="02040503050406030204" pitchFamily="18" charset="0"/>
                <a:ea typeface="Cambria" panose="02040503050406030204" pitchFamily="18" charset="0"/>
              </a:rPr>
              <a:t>gents are specifically designed to optimize  resource allocation and management of radio access networks</a:t>
            </a:r>
          </a:p>
          <a:p>
            <a:pPr algn="l" rtl="0" fontAlgn="base"/>
            <a:r>
              <a:rPr lang="en-GB" b="0" i="0" dirty="0">
                <a:solidFill>
                  <a:srgbClr val="000000"/>
                </a:solidFill>
                <a:effectLst/>
                <a:latin typeface="Cambria" panose="02040503050406030204" pitchFamily="18" charset="0"/>
                <a:ea typeface="Cambria" panose="02040503050406030204" pitchFamily="18" charset="0"/>
              </a:rPr>
              <a:t>Factors Considered:</a:t>
            </a:r>
          </a:p>
          <a:p>
            <a:pPr algn="l" rtl="0" fontAlgn="base"/>
            <a:r>
              <a:rPr lang="en-GB" b="0" i="0" dirty="0">
                <a:solidFill>
                  <a:srgbClr val="000000"/>
                </a:solidFill>
                <a:effectLst/>
                <a:latin typeface="Cambria" panose="02040503050406030204" pitchFamily="18" charset="0"/>
                <a:ea typeface="Cambria" panose="02040503050406030204" pitchFamily="18" charset="0"/>
              </a:rPr>
              <a:t>Traffic Uncertainty: Accounting for uncertainties in network traffic patterns.</a:t>
            </a:r>
          </a:p>
          <a:p>
            <a:pPr algn="l" rtl="0" fontAlgn="base"/>
            <a:r>
              <a:rPr lang="en-GB" b="0" i="0" dirty="0">
                <a:solidFill>
                  <a:srgbClr val="000000"/>
                </a:solidFill>
                <a:effectLst/>
                <a:latin typeface="Cambria" panose="02040503050406030204" pitchFamily="18" charset="0"/>
                <a:ea typeface="Cambria" panose="02040503050406030204" pitchFamily="18" charset="0"/>
              </a:rPr>
              <a:t>Connectivity Preservation: Ensuring the preservation of connectivity in the network.</a:t>
            </a:r>
          </a:p>
          <a:p>
            <a:pPr algn="l" rtl="0" fontAlgn="base"/>
            <a:r>
              <a:rPr lang="en-GB" b="0" i="0" dirty="0">
                <a:solidFill>
                  <a:srgbClr val="000000"/>
                </a:solidFill>
                <a:effectLst/>
                <a:latin typeface="Cambria" panose="02040503050406030204" pitchFamily="18" charset="0"/>
                <a:ea typeface="Cambria" panose="02040503050406030204" pitchFamily="18" charset="0"/>
              </a:rPr>
              <a:t>Rate Control: Managing data rates efficiently based on network conditions.</a:t>
            </a:r>
          </a:p>
          <a:p>
            <a:pPr algn="l" rtl="0" fontAlgn="base"/>
            <a:r>
              <a:rPr lang="en-GB" b="0" i="0" dirty="0">
                <a:solidFill>
                  <a:srgbClr val="000000"/>
                </a:solidFill>
                <a:effectLst/>
                <a:latin typeface="Cambria" panose="02040503050406030204" pitchFamily="18" charset="0"/>
                <a:ea typeface="Cambria" panose="02040503050406030204" pitchFamily="18" charset="0"/>
              </a:rPr>
              <a:t>Offloading: Considering the offloading of tasks or data to optimize network performance.</a:t>
            </a:r>
            <a:endParaRPr lang="en-US" b="0" i="0" dirty="0">
              <a:solidFill>
                <a:srgbClr val="000000"/>
              </a:solidFill>
              <a:effectLst/>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921CE24A-C97C-5A11-195D-37561A023520}"/>
              </a:ext>
            </a:extLst>
          </p:cNvPr>
          <p:cNvSpPr>
            <a:spLocks noGrp="1"/>
          </p:cNvSpPr>
          <p:nvPr>
            <p:ph type="title"/>
          </p:nvPr>
        </p:nvSpPr>
        <p:spPr>
          <a:xfrm>
            <a:off x="1371600" y="518746"/>
            <a:ext cx="9601200" cy="817685"/>
          </a:xfrm>
        </p:spPr>
        <p:txBody>
          <a:bodyPr/>
          <a:lstStyle/>
          <a:p>
            <a:r>
              <a:rPr lang="en-US" dirty="0">
                <a:latin typeface="Cambria" panose="02040503050406030204" pitchFamily="18" charset="0"/>
                <a:ea typeface="Cambria" panose="02040503050406030204" pitchFamily="18" charset="0"/>
              </a:rPr>
              <a:t>Proposed Methodology(</a:t>
            </a:r>
            <a:r>
              <a:rPr lang="en-US" dirty="0" err="1">
                <a:latin typeface="Cambria" panose="02040503050406030204" pitchFamily="18" charset="0"/>
                <a:ea typeface="Cambria" panose="02040503050406030204" pitchFamily="18" charset="0"/>
              </a:rPr>
              <a:t>contd</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5750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5A72D-E996-61D2-16B1-45044DD347A4}"/>
              </a:ext>
            </a:extLst>
          </p:cNvPr>
          <p:cNvSpPr>
            <a:spLocks noGrp="1"/>
          </p:cNvSpPr>
          <p:nvPr>
            <p:ph idx="1"/>
          </p:nvPr>
        </p:nvSpPr>
        <p:spPr>
          <a:xfrm>
            <a:off x="1295400" y="761999"/>
            <a:ext cx="9601200" cy="6364942"/>
          </a:xfrm>
        </p:spPr>
        <p:txBody>
          <a:bodyPr>
            <a:normAutofit/>
          </a:bodyPr>
          <a:lstStyle/>
          <a:p>
            <a:r>
              <a:rPr lang="en-GB" dirty="0"/>
              <a:t>Objective: The primary goal of the agents is to maximize user-perceived throughput, enhancing the overall quality of experience for users in the wireless network.</a:t>
            </a:r>
          </a:p>
          <a:p>
            <a:r>
              <a:rPr lang="en-GB" dirty="0"/>
              <a:t>The agents aim to minimize packet delay violations to ensure low-latency communication.</a:t>
            </a:r>
          </a:p>
          <a:p>
            <a:r>
              <a:rPr lang="en-GB" dirty="0"/>
              <a:t>Reward Function:	</a:t>
            </a:r>
          </a:p>
          <a:p>
            <a:r>
              <a:rPr lang="en-GB" dirty="0"/>
              <a:t> The reward function plays a crucial role in guiding the decision-making process of the agents.</a:t>
            </a:r>
          </a:p>
          <a:p>
            <a:r>
              <a:rPr lang="en-GB" dirty="0"/>
              <a:t>Rewards and Penalties: The agent is rewarded if QOS metrics are met if not it is penalized</a:t>
            </a:r>
          </a:p>
          <a:p>
            <a:r>
              <a:rPr lang="en-GB" dirty="0"/>
              <a:t>Normalization: The reward is normalized by the threshold values themselves, ensuring that the reward reflects the relative success in meeting QoS requirements.</a:t>
            </a:r>
          </a:p>
          <a:p>
            <a:r>
              <a:rPr lang="en-GB" dirty="0"/>
              <a:t>By optimizing the reward function, the intelligent agents aim to achieve optimal system performance. </a:t>
            </a:r>
          </a:p>
          <a:p>
            <a:endParaRPr lang="en-IN" dirty="0"/>
          </a:p>
        </p:txBody>
      </p:sp>
    </p:spTree>
    <p:extLst>
      <p:ext uri="{BB962C8B-B14F-4D97-AF65-F5344CB8AC3E}">
        <p14:creationId xmlns:p14="http://schemas.microsoft.com/office/powerpoint/2010/main" val="571873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9BC2-1601-4988-E0E8-5946D01324FE}"/>
              </a:ext>
            </a:extLst>
          </p:cNvPr>
          <p:cNvSpPr>
            <a:spLocks noGrp="1"/>
          </p:cNvSpPr>
          <p:nvPr>
            <p:ph type="title"/>
          </p:nvPr>
        </p:nvSpPr>
        <p:spPr/>
        <p:txBody>
          <a:bodyPr/>
          <a:lstStyle/>
          <a:p>
            <a:r>
              <a:rPr lang="en-US" dirty="0"/>
              <a:t>Block Diagram</a:t>
            </a:r>
            <a:endParaRPr lang="en-IN" dirty="0"/>
          </a:p>
        </p:txBody>
      </p:sp>
      <p:pic>
        <p:nvPicPr>
          <p:cNvPr id="7" name="Picture 6">
            <a:extLst>
              <a:ext uri="{FF2B5EF4-FFF2-40B4-BE49-F238E27FC236}">
                <a16:creationId xmlns:a16="http://schemas.microsoft.com/office/drawing/2014/main" id="{C075F240-9F1B-4012-6E86-9BFEAB4FB1E6}"/>
              </a:ext>
            </a:extLst>
          </p:cNvPr>
          <p:cNvPicPr>
            <a:picLocks noChangeAspect="1"/>
          </p:cNvPicPr>
          <p:nvPr/>
        </p:nvPicPr>
        <p:blipFill>
          <a:blip r:embed="rId2"/>
          <a:stretch>
            <a:fillRect/>
          </a:stretch>
        </p:blipFill>
        <p:spPr>
          <a:xfrm>
            <a:off x="5190427" y="0"/>
            <a:ext cx="5323604" cy="6858000"/>
          </a:xfrm>
          <a:prstGeom prst="rect">
            <a:avLst/>
          </a:prstGeom>
        </p:spPr>
      </p:pic>
    </p:spTree>
    <p:extLst>
      <p:ext uri="{BB962C8B-B14F-4D97-AF65-F5344CB8AC3E}">
        <p14:creationId xmlns:p14="http://schemas.microsoft.com/office/powerpoint/2010/main" val="2642065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1BBD-F1D4-873C-55DF-6C05B6054116}"/>
              </a:ext>
            </a:extLst>
          </p:cNvPr>
          <p:cNvSpPr>
            <a:spLocks noGrp="1"/>
          </p:cNvSpPr>
          <p:nvPr>
            <p:ph type="title"/>
          </p:nvPr>
        </p:nvSpPr>
        <p:spPr>
          <a:xfrm>
            <a:off x="1371600" y="685800"/>
            <a:ext cx="9601200" cy="905608"/>
          </a:xfrm>
        </p:spPr>
        <p:txBody>
          <a:bodyPr/>
          <a:lstStyle/>
          <a:p>
            <a:r>
              <a:rPr lang="en-US" dirty="0">
                <a:latin typeface="Cambria" panose="02040503050406030204" pitchFamily="18" charset="0"/>
                <a:ea typeface="Cambria" panose="02040503050406030204" pitchFamily="18" charset="0"/>
              </a:rPr>
              <a:t>TOOLS IDENTIFIED</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B436C2A8-4E58-B8C9-4D6C-D11ADA8795DB}"/>
              </a:ext>
            </a:extLst>
          </p:cNvPr>
          <p:cNvSpPr>
            <a:spLocks noGrp="1"/>
          </p:cNvSpPr>
          <p:nvPr>
            <p:ph idx="1"/>
          </p:nvPr>
        </p:nvSpPr>
        <p:spPr/>
        <p:txBody>
          <a:bodyPr/>
          <a:lstStyle/>
          <a:p>
            <a:pPr marL="266700" algn="just"/>
            <a:r>
              <a:rPr lang="en-US" sz="1800" b="1" dirty="0">
                <a:effectLst/>
                <a:latin typeface="Cambria" panose="02040503050406030204" pitchFamily="18" charset="0"/>
                <a:ea typeface="Cambria" panose="02040503050406030204" pitchFamily="18" charset="0"/>
                <a:cs typeface="Times New Roman" panose="02020603050405020304" pitchFamily="18" charset="0"/>
              </a:rPr>
              <a:t>Python</a:t>
            </a:r>
            <a:r>
              <a:rPr lang="en-US" sz="1800" dirty="0">
                <a:effectLst/>
                <a:latin typeface="Cambria" panose="02040503050406030204" pitchFamily="18" charset="0"/>
                <a:ea typeface="Cambria" panose="02040503050406030204" pitchFamily="18" charset="0"/>
                <a:cs typeface="Times New Roman" panose="02020603050405020304" pitchFamily="18" charset="0"/>
              </a:rPr>
              <a:t> (OpenAI-gym,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Keras</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Tensorflow</a:t>
            </a:r>
            <a:r>
              <a:rPr lang="en-US" sz="1800" dirty="0">
                <a:effectLst/>
                <a:latin typeface="Cambria" panose="02040503050406030204" pitchFamily="18" charset="0"/>
                <a:ea typeface="Cambria" panose="02040503050406030204" pitchFamily="18" charset="0"/>
                <a:cs typeface="Times New Roman" panose="02020603050405020304" pitchFamily="18" charset="0"/>
              </a:rPr>
              <a:t>): to simulate the DQN agents that learn to allocate the resources according to the slice requested by the user.</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lgn="jus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266700" algn="just"/>
            <a:r>
              <a:rPr lang="en-US" sz="1800" b="1" dirty="0" err="1">
                <a:effectLst/>
                <a:latin typeface="Cambria" panose="02040503050406030204" pitchFamily="18" charset="0"/>
                <a:ea typeface="Cambria" panose="02040503050406030204" pitchFamily="18" charset="0"/>
                <a:cs typeface="Times New Roman" panose="02020603050405020304" pitchFamily="18" charset="0"/>
              </a:rPr>
              <a:t>SyntheticNET</a:t>
            </a:r>
            <a:r>
              <a:rPr lang="en-US" sz="1800" dirty="0">
                <a:effectLst/>
                <a:latin typeface="Cambria" panose="02040503050406030204" pitchFamily="18" charset="0"/>
                <a:ea typeface="Cambria" panose="02040503050406030204" pitchFamily="18" charset="0"/>
                <a:cs typeface="Times New Roman" panose="02020603050405020304" pitchFamily="18" charset="0"/>
              </a:rPr>
              <a:t>: a 3GPP-standard compliant for wireless communication models</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65141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F896-B31C-AFE9-E738-A4C059C9AFBB}"/>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Conclusion</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F190C77-87AA-7F06-BB9D-5270D3AFB745}"/>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According to the results presented in the paper, the IQRA algorithm provides 11.5% and 7.42% improvement in throughput for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eMBB</a:t>
            </a:r>
            <a:r>
              <a:rPr lang="en-US" sz="1800" dirty="0">
                <a:effectLst/>
                <a:latin typeface="Cambria" panose="02040503050406030204" pitchFamily="18" charset="0"/>
                <a:ea typeface="Cambria" panose="02040503050406030204" pitchFamily="18" charset="0"/>
                <a:cs typeface="Times New Roman" panose="02020603050405020304" pitchFamily="18" charset="0"/>
              </a:rPr>
              <a:t> slices compared to the baseline and state-of-the-art (SOTA) techniques, respectively. </a:t>
            </a:r>
          </a:p>
          <a:p>
            <a:r>
              <a:rPr lang="en-US" sz="1800" dirty="0">
                <a:effectLst/>
                <a:latin typeface="Cambria" panose="02040503050406030204" pitchFamily="18" charset="0"/>
                <a:ea typeface="Cambria" panose="02040503050406030204" pitchFamily="18" charset="0"/>
                <a:cs typeface="Times New Roman" panose="02020603050405020304" pitchFamily="18" charset="0"/>
              </a:rPr>
              <a:t>On the other hand, the LIQRA algorithm improves latency by achieving a minimum latency value that is 45.5% less than the baseline approach. It also improves system throughput for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eMBB</a:t>
            </a:r>
            <a:r>
              <a:rPr lang="en-US" sz="1800" dirty="0">
                <a:effectLst/>
                <a:latin typeface="Cambria" panose="02040503050406030204" pitchFamily="18" charset="0"/>
                <a:ea typeface="Cambria" panose="02040503050406030204" pitchFamily="18" charset="0"/>
                <a:cs typeface="Times New Roman" panose="02020603050405020304" pitchFamily="18" charset="0"/>
              </a:rPr>
              <a:t> slices by 6.7%. Overall, both IQRA and LIQRA algorithms outperform the baseline and SOTA approaches in terms of performance improvements</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22680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4EB1-15C3-BC99-7696-748EE1C7C88B}"/>
              </a:ext>
            </a:extLst>
          </p:cNvPr>
          <p:cNvSpPr>
            <a:spLocks noGrp="1"/>
          </p:cNvSpPr>
          <p:nvPr>
            <p:ph type="title"/>
          </p:nvPr>
        </p:nvSpPr>
        <p:spPr>
          <a:xfrm>
            <a:off x="1295400" y="247650"/>
            <a:ext cx="9601200" cy="1115158"/>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A192932-8DF8-FF81-1DAE-B3BBC65A34D0}"/>
              </a:ext>
            </a:extLst>
          </p:cNvPr>
          <p:cNvSpPr>
            <a:spLocks noGrp="1"/>
          </p:cNvSpPr>
          <p:nvPr>
            <p:ph idx="1"/>
          </p:nvPr>
        </p:nvSpPr>
        <p:spPr>
          <a:xfrm>
            <a:off x="1371600" y="1213338"/>
            <a:ext cx="9601200" cy="5292970"/>
          </a:xfrm>
        </p:spPr>
        <p:txBody>
          <a:bodyPr>
            <a:normAutofit fontScale="85000" lnSpcReduction="20000"/>
          </a:bodyPr>
          <a:lstStyle/>
          <a:p>
            <a:pPr marL="0" indent="0">
              <a:buNone/>
            </a:pPr>
            <a:r>
              <a:rPr lang="en-US" sz="2000" dirty="0"/>
              <a:t>Problem-1:</a:t>
            </a:r>
          </a:p>
          <a:p>
            <a:pPr marL="0" indent="0">
              <a:buNone/>
            </a:pPr>
            <a:r>
              <a:rPr lang="en-US" sz="2000" dirty="0">
                <a:hlinkClick r:id="rId2"/>
              </a:rPr>
              <a:t>https://r.search.yahoo.com/_ylt=AwrKB0RwcoBlne8aBle7HAx.;_ylu=Y29sbwNzZzMEcG9zAzEEdnRpZAMEc2VjA3Ny/RV=2/RE=1702945520/RO=10/RU=https%3a%2f%2fieeexplore.ieee.org%2fdocument%2f9322479/RK=2/RS=iMEoeWaWFCPcz3T7muRgySkuqNE-</a:t>
            </a:r>
            <a:endParaRPr lang="en-US" sz="2000" dirty="0"/>
          </a:p>
          <a:p>
            <a:pPr marL="0" indent="0">
              <a:buNone/>
            </a:pPr>
            <a:r>
              <a:rPr lang="en-US" sz="2000" dirty="0">
                <a:hlinkClick r:id="rId3"/>
              </a:rPr>
              <a:t>https://r.search.yahoo.com/_ylt=Awrx._vAcoBlu5gc4.a7HAx.;_ylu=Y29sbwNzZzMEcG9zAzEEdnRpZAMEc2VjA3Ny/RV=2/RE=1702945601/RO=10/RU=https%3a%2f%2fwww.hindawi.com%2fjournals%2fwcmc%2f2022%2f7357820%2f/RK=2/RS=hJp_dXbZCbc2MDSKogPZNpBpoew-</a:t>
            </a:r>
            <a:endParaRPr lang="en-US" sz="2000" dirty="0"/>
          </a:p>
          <a:p>
            <a:pPr marL="0" indent="0">
              <a:buNone/>
            </a:pPr>
            <a:r>
              <a:rPr lang="en-US" sz="2000" dirty="0">
                <a:hlinkClick r:id="rId4"/>
              </a:rPr>
              <a:t>https://r.search.yahoo.com/_ylt=AwrKDqPscoBl8Asf17K7HAx.;_ylu=Y29sbwNzZzMEcG9zAzEEdnRpZAMEc2VjA3Ny/RV=2/RE=1702945644/RO=10/RU=https%3a%2f%2ftechhq.com%2f2022%2f11%2fedge-computing-trends-in-2023%2f/RK=2/RS=971SDonu3GpOgl.Bni6L73plG7Y-</a:t>
            </a:r>
            <a:endParaRPr lang="en-US" sz="2000" dirty="0"/>
          </a:p>
          <a:p>
            <a:r>
              <a:rPr lang="en-US" sz="2000" dirty="0"/>
              <a:t>Problem 2:</a:t>
            </a:r>
          </a:p>
          <a:p>
            <a:pPr marL="0" indent="0">
              <a:buNone/>
            </a:pPr>
            <a:r>
              <a:rPr lang="en-US" sz="2000" dirty="0">
                <a:hlinkClick r:id="rId5"/>
              </a:rPr>
              <a:t>https://r.search.yahoo.com/_ylt=Awr1TXljb4Bl9vkgvFC7HAx.;_ylu=Y29sbwNzZzMEcG9zAzEEdnRpZAMEc2VjA3Ny/RV=2/RE=1702944740/RO=10/RU=https%3a%2f%2feprints.whiterose.ac.uk%2f88240%2f1%2fcloud-vanet-b_4.pdf/RK=2/RS=OB1ghMcT7vjMGi2mun8UE.NcnU4-</a:t>
            </a:r>
            <a:endParaRPr lang="en-US" sz="2000" dirty="0"/>
          </a:p>
          <a:p>
            <a:pPr marL="0" indent="0">
              <a:buNone/>
            </a:pPr>
            <a:r>
              <a:rPr lang="en-US" sz="2000" dirty="0">
                <a:hlinkClick r:id="rId6"/>
              </a:rPr>
              <a:t>https://r.search.yahoo.com/_ylt=AwrKEiKQcYBlQsUt24.7HAx.;_ylu=Y29sbwNzZzMEcG9zAzEEdnRpZAMEc2VjA3Ny/RV=2/RE=1702945297/RO=10/RU=https%3a%2f%2flink.springer.com%2fchapter%2f10.1007%2f978-981-19-7753-4_36/RK=2/RS=R50cKJft1ym1.bMvaXDxwweOnFg-</a:t>
            </a:r>
            <a:endParaRPr lang="en-US" sz="2000" dirty="0"/>
          </a:p>
          <a:p>
            <a:pPr marL="0" indent="0">
              <a:buNone/>
            </a:pPr>
            <a:r>
              <a:rPr lang="en-US" sz="2000" dirty="0">
                <a:hlinkClick r:id="rId7"/>
              </a:rPr>
              <a:t>https://r.search.yahoo.com/_ylt=AwrKBU.2cYBlt58g7267HAx.;_ylu=Y29sbwNzZzMEcG9zAzEEdnRpZAMEc2VjA3Ny/RV=2/RE=1702945335/RO=10/RU=https%3a%2f%2flink.springer.com%2farticle%2f10.1007%2fs12083-023-01532-7/RK=2/RS=VcQF5oiZ4wzMwvoO6fQfNxX2MsU-</a:t>
            </a:r>
            <a:endParaRPr lang="en-US" sz="2000" dirty="0"/>
          </a:p>
          <a:p>
            <a:pPr marL="0" indent="0">
              <a:buNone/>
            </a:pPr>
            <a:endParaRPr lang="en-US" sz="2000" dirty="0"/>
          </a:p>
        </p:txBody>
      </p:sp>
    </p:spTree>
    <p:extLst>
      <p:ext uri="{BB962C8B-B14F-4D97-AF65-F5344CB8AC3E}">
        <p14:creationId xmlns:p14="http://schemas.microsoft.com/office/powerpoint/2010/main" val="759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106680"/>
            <a:ext cx="3373755" cy="683260"/>
          </a:xfrm>
        </p:spPr>
        <p:txBody>
          <a:bodyPr>
            <a:normAutofit fontScale="90000"/>
          </a:bodyPr>
          <a:lstStyle/>
          <a:p>
            <a:r>
              <a:rPr lang="en-GB" altLang="en-IN" dirty="0">
                <a:latin typeface="Times New Roman" panose="02020603050405020304" charset="0"/>
                <a:cs typeface="Times New Roman" panose="02020603050405020304" charset="0"/>
              </a:rPr>
              <a:t>Related work</a:t>
            </a:r>
          </a:p>
        </p:txBody>
      </p:sp>
      <p:graphicFrame>
        <p:nvGraphicFramePr>
          <p:cNvPr id="4" name="Content Placeholder 3"/>
          <p:cNvGraphicFramePr>
            <a:graphicFrameLocks noGrp="1"/>
          </p:cNvGraphicFramePr>
          <p:nvPr>
            <p:ph idx="1"/>
          </p:nvPr>
        </p:nvGraphicFramePr>
        <p:xfrm>
          <a:off x="1201420" y="1009650"/>
          <a:ext cx="10617200" cy="5650230"/>
        </p:xfrm>
        <a:graphic>
          <a:graphicData uri="http://schemas.openxmlformats.org/drawingml/2006/table">
            <a:tbl>
              <a:tblPr firstRow="1" bandRow="1">
                <a:tableStyleId>{5C22544A-7EE6-4342-B048-85BDC9FD1C3A}</a:tableStyleId>
              </a:tblPr>
              <a:tblGrid>
                <a:gridCol w="2654300">
                  <a:extLst>
                    <a:ext uri="{9D8B030D-6E8A-4147-A177-3AD203B41FA5}">
                      <a16:colId xmlns:a16="http://schemas.microsoft.com/office/drawing/2014/main" val="20000"/>
                    </a:ext>
                  </a:extLst>
                </a:gridCol>
                <a:gridCol w="2654300">
                  <a:extLst>
                    <a:ext uri="{9D8B030D-6E8A-4147-A177-3AD203B41FA5}">
                      <a16:colId xmlns:a16="http://schemas.microsoft.com/office/drawing/2014/main" val="20001"/>
                    </a:ext>
                  </a:extLst>
                </a:gridCol>
                <a:gridCol w="2654300">
                  <a:extLst>
                    <a:ext uri="{9D8B030D-6E8A-4147-A177-3AD203B41FA5}">
                      <a16:colId xmlns:a16="http://schemas.microsoft.com/office/drawing/2014/main" val="20002"/>
                    </a:ext>
                  </a:extLst>
                </a:gridCol>
                <a:gridCol w="2654300">
                  <a:extLst>
                    <a:ext uri="{9D8B030D-6E8A-4147-A177-3AD203B41FA5}">
                      <a16:colId xmlns:a16="http://schemas.microsoft.com/office/drawing/2014/main" val="20003"/>
                    </a:ext>
                  </a:extLst>
                </a:gridCol>
              </a:tblGrid>
              <a:tr h="365760">
                <a:tc>
                  <a:txBody>
                    <a:bodyPr/>
                    <a:lstStyle/>
                    <a:p>
                      <a:pPr algn="ctr">
                        <a:buNone/>
                      </a:pPr>
                      <a:r>
                        <a:rPr lang="en-GB" altLang="en-US">
                          <a:latin typeface="+mj-lt"/>
                          <a:cs typeface="+mj-lt"/>
                        </a:rPr>
                        <a:t>WORK</a:t>
                      </a:r>
                    </a:p>
                  </a:txBody>
                  <a:tcPr/>
                </a:tc>
                <a:tc>
                  <a:txBody>
                    <a:bodyPr/>
                    <a:lstStyle/>
                    <a:p>
                      <a:pPr algn="ctr">
                        <a:buNone/>
                      </a:pPr>
                      <a:r>
                        <a:rPr lang="en-GB" altLang="en-US">
                          <a:latin typeface="+mj-lt"/>
                          <a:cs typeface="+mj-lt"/>
                        </a:rPr>
                        <a:t>ADVANTAGE</a:t>
                      </a:r>
                    </a:p>
                  </a:txBody>
                  <a:tcPr/>
                </a:tc>
                <a:tc>
                  <a:txBody>
                    <a:bodyPr/>
                    <a:lstStyle/>
                    <a:p>
                      <a:pPr algn="ctr">
                        <a:buNone/>
                      </a:pPr>
                      <a:r>
                        <a:rPr lang="en-GB" altLang="en-US">
                          <a:latin typeface="+mj-lt"/>
                          <a:cs typeface="+mj-lt"/>
                        </a:rPr>
                        <a:t>DISADVANTAGE</a:t>
                      </a:r>
                    </a:p>
                  </a:txBody>
                  <a:tcPr/>
                </a:tc>
                <a:tc>
                  <a:txBody>
                    <a:bodyPr/>
                    <a:lstStyle/>
                    <a:p>
                      <a:pPr algn="ctr">
                        <a:buNone/>
                      </a:pPr>
                      <a:r>
                        <a:rPr lang="en-GB" altLang="en-US">
                          <a:latin typeface="+mj-lt"/>
                          <a:cs typeface="+mj-lt"/>
                        </a:rPr>
                        <a:t>GAP ADDRESSED</a:t>
                      </a:r>
                    </a:p>
                  </a:txBody>
                  <a:tcPr/>
                </a:tc>
                <a:extLst>
                  <a:ext uri="{0D108BD9-81ED-4DB2-BD59-A6C34878D82A}">
                    <a16:rowId xmlns:a16="http://schemas.microsoft.com/office/drawing/2014/main" val="10000"/>
                  </a:ext>
                </a:extLst>
              </a:tr>
              <a:tr h="1046480">
                <a:tc>
                  <a:txBody>
                    <a:bodyPr/>
                    <a:lstStyle/>
                    <a:p>
                      <a:pPr>
                        <a:buNone/>
                      </a:pPr>
                      <a:r>
                        <a:rPr lang="en-US" sz="1400" dirty="0">
                          <a:latin typeface="Times New Roman" panose="02020603050405020304" charset="0"/>
                          <a:cs typeface="Times New Roman" panose="02020603050405020304" charset="0"/>
                        </a:rPr>
                        <a:t>Challenges in 5G: Empowering SON with Big Data (2015)</a:t>
                      </a:r>
                    </a:p>
                  </a:txBody>
                  <a:tcPr/>
                </a:tc>
                <a:tc>
                  <a:txBody>
                    <a:bodyPr/>
                    <a:lstStyle/>
                    <a:p>
                      <a:pPr>
                        <a:buNone/>
                      </a:pPr>
                      <a:r>
                        <a:rPr lang="en-US" sz="1400">
                          <a:latin typeface="Times New Roman" panose="02020603050405020304" charset="0"/>
                          <a:cs typeface="Times New Roman" panose="02020603050405020304" charset="0"/>
                        </a:rPr>
                        <a:t>Highlights key challenges and potential solutions, provides a roadmap for BSON development.</a:t>
                      </a:r>
                    </a:p>
                  </a:txBody>
                  <a:tcPr/>
                </a:tc>
                <a:tc>
                  <a:txBody>
                    <a:bodyPr/>
                    <a:lstStyle/>
                    <a:p>
                      <a:pPr>
                        <a:buNone/>
                      </a:pPr>
                      <a:r>
                        <a:rPr lang="en-US" sz="1400">
                          <a:latin typeface="Times New Roman" panose="02020603050405020304" charset="0"/>
                          <a:cs typeface="Times New Roman" panose="02020603050405020304" charset="0"/>
                        </a:rPr>
                        <a:t>High-level overview, lacks concrete implementation details.</a:t>
                      </a:r>
                    </a:p>
                  </a:txBody>
                  <a:tcPr/>
                </a:tc>
                <a:tc>
                  <a:txBody>
                    <a:bodyPr/>
                    <a:lstStyle/>
                    <a:p>
                      <a:pPr>
                        <a:buNone/>
                      </a:pPr>
                      <a:r>
                        <a:rPr lang="en-US" sz="1400">
                          <a:latin typeface="Times New Roman" panose="02020603050405020304" charset="0"/>
                          <a:cs typeface="Times New Roman" panose="02020603050405020304" charset="0"/>
                        </a:rPr>
                        <a:t>Requires further research on specific data analytics algorithms and their integration with SON engine.</a:t>
                      </a:r>
                    </a:p>
                  </a:txBody>
                  <a:tcPr/>
                </a:tc>
                <a:extLst>
                  <a:ext uri="{0D108BD9-81ED-4DB2-BD59-A6C34878D82A}">
                    <a16:rowId xmlns:a16="http://schemas.microsoft.com/office/drawing/2014/main" val="10001"/>
                  </a:ext>
                </a:extLst>
              </a:tr>
              <a:tr h="1046480">
                <a:tc>
                  <a:txBody>
                    <a:bodyPr/>
                    <a:lstStyle/>
                    <a:p>
                      <a:pPr>
                        <a:buNone/>
                      </a:pPr>
                      <a:r>
                        <a:rPr lang="en-US" sz="1400" dirty="0">
                          <a:latin typeface="Times New Roman" panose="02020603050405020304" charset="0"/>
                          <a:cs typeface="Times New Roman" panose="02020603050405020304" charset="0"/>
                        </a:rPr>
                        <a:t>Federated Learning for BSON in 5G (2021)</a:t>
                      </a:r>
                    </a:p>
                  </a:txBody>
                  <a:tcPr/>
                </a:tc>
                <a:tc>
                  <a:txBody>
                    <a:bodyPr/>
                    <a:lstStyle/>
                    <a:p>
                      <a:pPr>
                        <a:buNone/>
                      </a:pPr>
                      <a:r>
                        <a:rPr lang="en-US" sz="1400">
                          <a:latin typeface="Times New Roman" panose="02020603050405020304" charset="0"/>
                          <a:cs typeface="Times New Roman" panose="02020603050405020304" charset="0"/>
                        </a:rPr>
                        <a:t>Improves privacy protection and reduces data transfer overhead.</a:t>
                      </a:r>
                    </a:p>
                  </a:txBody>
                  <a:tcPr/>
                </a:tc>
                <a:tc>
                  <a:txBody>
                    <a:bodyPr/>
                    <a:lstStyle/>
                    <a:p>
                      <a:pPr>
                        <a:buNone/>
                      </a:pPr>
                      <a:r>
                        <a:rPr lang="en-US" sz="1400">
                          <a:latin typeface="Times New Roman" panose="02020603050405020304" charset="0"/>
                          <a:cs typeface="Times New Roman" panose="02020603050405020304" charset="0"/>
                        </a:rPr>
                        <a:t>Requires careful design of communication protocols and aggregation algorithms for distributed learning.</a:t>
                      </a:r>
                    </a:p>
                  </a:txBody>
                  <a:tcPr/>
                </a:tc>
                <a:tc>
                  <a:txBody>
                    <a:bodyPr/>
                    <a:lstStyle/>
                    <a:p>
                      <a:pPr>
                        <a:buNone/>
                      </a:pPr>
                      <a:r>
                        <a:rPr lang="en-US" sz="1400">
                          <a:latin typeface="Times New Roman" panose="02020603050405020304" charset="0"/>
                          <a:cs typeface="Times New Roman" panose="02020603050405020304" charset="0"/>
                        </a:rPr>
                        <a:t>Needs further research on federated learning's scalability and robustness in large-scale 5G networks.</a:t>
                      </a:r>
                    </a:p>
                  </a:txBody>
                  <a:tcPr/>
                </a:tc>
                <a:extLst>
                  <a:ext uri="{0D108BD9-81ED-4DB2-BD59-A6C34878D82A}">
                    <a16:rowId xmlns:a16="http://schemas.microsoft.com/office/drawing/2014/main" val="10002"/>
                  </a:ext>
                </a:extLst>
              </a:tr>
              <a:tr h="1071245">
                <a:tc>
                  <a:txBody>
                    <a:bodyPr/>
                    <a:lstStyle/>
                    <a:p>
                      <a:pPr>
                        <a:buNone/>
                      </a:pPr>
                      <a:r>
                        <a:rPr lang="en-US" sz="1400" dirty="0">
                          <a:latin typeface="Times New Roman" panose="02020603050405020304" charset="0"/>
                          <a:cs typeface="Times New Roman" panose="02020603050405020304" charset="0"/>
                        </a:rPr>
                        <a:t>Blockchain-based BSON for 5G Security and Trust (2022)</a:t>
                      </a:r>
                    </a:p>
                  </a:txBody>
                  <a:tcPr/>
                </a:tc>
                <a:tc>
                  <a:txBody>
                    <a:bodyPr/>
                    <a:lstStyle/>
                    <a:p>
                      <a:pPr>
                        <a:buNone/>
                      </a:pPr>
                      <a:r>
                        <a:rPr lang="en-US" sz="1400">
                          <a:latin typeface="Times New Roman" panose="02020603050405020304" charset="0"/>
                          <a:cs typeface="Times New Roman" panose="02020603050405020304" charset="0"/>
                        </a:rPr>
                        <a:t>Enhances data security and transparency, facilitates trust between network entities.</a:t>
                      </a:r>
                    </a:p>
                  </a:txBody>
                  <a:tcPr/>
                </a:tc>
                <a:tc>
                  <a:txBody>
                    <a:bodyPr/>
                    <a:lstStyle/>
                    <a:p>
                      <a:pPr>
                        <a:buNone/>
                      </a:pPr>
                      <a:r>
                        <a:rPr lang="en-US" sz="1400">
                          <a:latin typeface="Times New Roman" panose="02020603050405020304" charset="0"/>
                          <a:cs typeface="Times New Roman" panose="02020603050405020304" charset="0"/>
                        </a:rPr>
                        <a:t>Introduces additional complexity and potential performance overhead.</a:t>
                      </a:r>
                    </a:p>
                  </a:txBody>
                  <a:tcPr/>
                </a:tc>
                <a:tc>
                  <a:txBody>
                    <a:bodyPr/>
                    <a:lstStyle/>
                    <a:p>
                      <a:pPr>
                        <a:buNone/>
                      </a:pPr>
                      <a:r>
                        <a:rPr lang="en-US" sz="1400">
                          <a:latin typeface="Times New Roman" panose="02020603050405020304" charset="0"/>
                          <a:cs typeface="Times New Roman" panose="02020603050405020304" charset="0"/>
                        </a:rPr>
                        <a:t>Needs further research on efficient blockchain integration with BSON and its impact on network performance.</a:t>
                      </a:r>
                    </a:p>
                  </a:txBody>
                  <a:tcPr/>
                </a:tc>
                <a:extLst>
                  <a:ext uri="{0D108BD9-81ED-4DB2-BD59-A6C34878D82A}">
                    <a16:rowId xmlns:a16="http://schemas.microsoft.com/office/drawing/2014/main" val="10003"/>
                  </a:ext>
                </a:extLst>
              </a:tr>
              <a:tr h="1046480">
                <a:tc>
                  <a:txBody>
                    <a:bodyPr/>
                    <a:lstStyle/>
                    <a:p>
                      <a:pPr>
                        <a:buNone/>
                      </a:pPr>
                      <a:r>
                        <a:rPr lang="en-US" sz="1400" dirty="0">
                          <a:latin typeface="Times New Roman" panose="02020603050405020304" charset="0"/>
                          <a:cs typeface="Times New Roman" panose="02020603050405020304" charset="0"/>
                        </a:rPr>
                        <a:t>Towards Explainable AI for BSON in 5G (2023)</a:t>
                      </a:r>
                    </a:p>
                  </a:txBody>
                  <a:tcPr/>
                </a:tc>
                <a:tc>
                  <a:txBody>
                    <a:bodyPr/>
                    <a:lstStyle/>
                    <a:p>
                      <a:pPr>
                        <a:buNone/>
                      </a:pPr>
                      <a:r>
                        <a:rPr lang="en-US" sz="1400">
                          <a:latin typeface="Times New Roman" panose="02020603050405020304" charset="0"/>
                          <a:cs typeface="Times New Roman" panose="02020603050405020304" charset="0"/>
                        </a:rPr>
                        <a:t>Provides insights into network behavior and reasoning behind SON actions.</a:t>
                      </a:r>
                    </a:p>
                  </a:txBody>
                  <a:tcPr/>
                </a:tc>
                <a:tc>
                  <a:txBody>
                    <a:bodyPr/>
                    <a:lstStyle/>
                    <a:p>
                      <a:pPr>
                        <a:buNone/>
                      </a:pPr>
                      <a:r>
                        <a:rPr lang="en-US" sz="1400">
                          <a:latin typeface="Times New Roman" panose="02020603050405020304" charset="0"/>
                          <a:cs typeface="Times New Roman" panose="02020603050405020304" charset="0"/>
                        </a:rPr>
                        <a:t>Requires development of XAI techniques specifically tailored for BSON applications.</a:t>
                      </a:r>
                    </a:p>
                  </a:txBody>
                  <a:tcPr/>
                </a:tc>
                <a:tc>
                  <a:txBody>
                    <a:bodyPr/>
                    <a:lstStyle/>
                    <a:p>
                      <a:pPr>
                        <a:buNone/>
                      </a:pPr>
                      <a:r>
                        <a:rPr lang="en-US" sz="1400">
                          <a:latin typeface="Times New Roman" panose="02020603050405020304" charset="0"/>
                          <a:cs typeface="Times New Roman" panose="02020603050405020304" charset="0"/>
                        </a:rPr>
                        <a:t>Needs further investigation on the trade-off between model complexity and explainability in BSON.</a:t>
                      </a:r>
                    </a:p>
                  </a:txBody>
                  <a:tcPr/>
                </a:tc>
                <a:extLst>
                  <a:ext uri="{0D108BD9-81ED-4DB2-BD59-A6C34878D82A}">
                    <a16:rowId xmlns:a16="http://schemas.microsoft.com/office/drawing/2014/main" val="10004"/>
                  </a:ext>
                </a:extLst>
              </a:tr>
              <a:tr h="1073785">
                <a:tc>
                  <a:txBody>
                    <a:bodyPr/>
                    <a:lstStyle/>
                    <a:p>
                      <a:pPr>
                        <a:buNone/>
                      </a:pPr>
                      <a:r>
                        <a:rPr lang="en-US" sz="1400" dirty="0">
                          <a:latin typeface="Times New Roman" panose="02020603050405020304" charset="0"/>
                          <a:cs typeface="Times New Roman" panose="02020603050405020304" charset="0"/>
                        </a:rPr>
                        <a:t>Edge Computing for BSON in 5G (2023)</a:t>
                      </a:r>
                    </a:p>
                  </a:txBody>
                  <a:tcPr/>
                </a:tc>
                <a:tc>
                  <a:txBody>
                    <a:bodyPr/>
                    <a:lstStyle/>
                    <a:p>
                      <a:pPr>
                        <a:buNone/>
                      </a:pPr>
                      <a:r>
                        <a:rPr lang="en-US" sz="1400">
                          <a:latin typeface="Times New Roman" panose="02020603050405020304" charset="0"/>
                          <a:cs typeface="Times New Roman" panose="02020603050405020304" charset="0"/>
                        </a:rPr>
                        <a:t>Reduces latency and improves network responsiveness.</a:t>
                      </a:r>
                    </a:p>
                  </a:txBody>
                  <a:tcPr/>
                </a:tc>
                <a:tc>
                  <a:txBody>
                    <a:bodyPr/>
                    <a:lstStyle/>
                    <a:p>
                      <a:pPr>
                        <a:buNone/>
                      </a:pPr>
                      <a:r>
                        <a:rPr lang="en-US" sz="1400">
                          <a:latin typeface="Times New Roman" panose="02020603050405020304" charset="0"/>
                          <a:cs typeface="Times New Roman" panose="02020603050405020304" charset="0"/>
                        </a:rPr>
                        <a:t>Requires careful resource allocation and workload scheduling at the edge.</a:t>
                      </a:r>
                    </a:p>
                  </a:txBody>
                  <a:tcPr/>
                </a:tc>
                <a:tc>
                  <a:txBody>
                    <a:bodyPr/>
                    <a:lstStyle/>
                    <a:p>
                      <a:pPr>
                        <a:buNone/>
                      </a:pPr>
                      <a:r>
                        <a:rPr lang="en-US" sz="1400" dirty="0">
                          <a:latin typeface="Times New Roman" panose="02020603050405020304" charset="0"/>
                          <a:cs typeface="Times New Roman" panose="02020603050405020304" charset="0"/>
                        </a:rPr>
                        <a:t>Needs further research on efficient edge-based BSON algorithms and their impact on network resource utilization.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308226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56FD-C529-EA67-F136-945C02C408CF}"/>
              </a:ext>
            </a:extLst>
          </p:cNvPr>
          <p:cNvSpPr>
            <a:spLocks noGrp="1"/>
          </p:cNvSpPr>
          <p:nvPr>
            <p:ph type="title"/>
          </p:nvPr>
        </p:nvSpPr>
        <p:spPr>
          <a:xfrm>
            <a:off x="1371600" y="298938"/>
            <a:ext cx="9601200" cy="896815"/>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312EE47-E422-E8A9-FFBF-DDFDCB77E671}"/>
              </a:ext>
            </a:extLst>
          </p:cNvPr>
          <p:cNvSpPr>
            <a:spLocks noGrp="1"/>
          </p:cNvSpPr>
          <p:nvPr>
            <p:ph idx="1"/>
          </p:nvPr>
        </p:nvSpPr>
        <p:spPr>
          <a:xfrm>
            <a:off x="1371599" y="1116623"/>
            <a:ext cx="10313377" cy="4360985"/>
          </a:xfrm>
        </p:spPr>
        <p:txBody>
          <a:bodyPr>
            <a:normAutofit/>
          </a:bodyPr>
          <a:lstStyle/>
          <a:p>
            <a:pPr marL="0" indent="0">
              <a:buNone/>
            </a:pPr>
            <a:endParaRPr lang="en-US" sz="1200" dirty="0"/>
          </a:p>
          <a:p>
            <a:pPr marL="0" indent="0">
              <a:buNone/>
            </a:pPr>
            <a:r>
              <a:rPr lang="en-US" sz="1200" dirty="0"/>
              <a:t>Problem-3:</a:t>
            </a:r>
          </a:p>
          <a:p>
            <a:pPr marL="0" indent="0">
              <a:buNone/>
            </a:pPr>
            <a:r>
              <a:rPr lang="en-US" sz="1200" dirty="0">
                <a:hlinkClick r:id="rId2"/>
              </a:rPr>
              <a:t>https://r.search.yahoo.com/_ylt=Awr1TXn2cYBlTvAf1Ei7HAx.;_ylu=Y29sbwNzZzMEcG9zAzEEdnRpZAMEc2VjA3Ny/RV=2/RE=1702945399/RO=10/RU=https%3a%2f%2fieeexplore.ieee.org%2fdocument%2f7081072/RK=2/RS=bY.8UhPoddD_DgpgCnJwcL0BeQA-</a:t>
            </a:r>
            <a:endParaRPr lang="en-US" sz="1200" dirty="0"/>
          </a:p>
          <a:p>
            <a:pPr marL="0" indent="0">
              <a:buNone/>
            </a:pPr>
            <a:r>
              <a:rPr lang="en-US" sz="1200" dirty="0">
                <a:hlinkClick r:id="rId3"/>
              </a:rPr>
              <a:t>https://r.search.yahoo.com/_ylt=AwrKBU8ccoBlbBAiNWy7HAx.;_ylu=Y29sbwNzZzMEcG9zAzEEdnRpZAMEc2VjA3Ny/RV=2/RE=1702945436/RO=10/RU=https%3a%2f%2fieeexplore.ieee.org%2fdocument%2f7926920/RK=2/RS=HsnmrPUQJTKojsEL2pgHrDarn1Y-</a:t>
            </a:r>
            <a:endParaRPr lang="en-US" sz="1200" dirty="0"/>
          </a:p>
          <a:p>
            <a:pPr marL="0" indent="0">
              <a:buNone/>
            </a:pPr>
            <a:r>
              <a:rPr lang="en-US" sz="1200" dirty="0">
                <a:hlinkClick r:id="rId4"/>
              </a:rPr>
              <a:t>https://r.search.yahoo.com/_ylt=AwrKB0Q8coBlJEEaGde7HAx.;_ylu=Y29sbwNzZzMEcG9zAzEEdnRpZAMEc2VjA3Ny/RV=2/RE=1702945468/RO=10/RU=https%3a%2f%2fonlinelibrary.wiley.com%2fdoi%2f10.1002%2fsec.1243/RK=2/RS=wSVTl3v1nqI0H9DYGz.HX32kQus-</a:t>
            </a:r>
            <a:endParaRPr lang="en-US" sz="1200" dirty="0"/>
          </a:p>
          <a:p>
            <a:pPr marL="0" indent="0">
              <a:buNone/>
            </a:pPr>
            <a:endParaRPr lang="en-US" sz="1200" dirty="0"/>
          </a:p>
          <a:p>
            <a:pPr marL="0" indent="0">
              <a:buNone/>
            </a:pPr>
            <a:r>
              <a:rPr lang="en-US" sz="1200" dirty="0"/>
              <a:t>Problem-4:</a:t>
            </a:r>
          </a:p>
          <a:p>
            <a:pPr marL="0" indent="0">
              <a:buNone/>
            </a:pPr>
            <a:r>
              <a:rPr lang="en-US" sz="1200" dirty="0">
                <a:hlinkClick r:id="rId5"/>
              </a:rPr>
              <a:t>https://r.search.yahoo.com/_ylt=Awr1QPpVcYBlp1EhnRq7HAx.;_ylu=Y29sbwNzZzMEcG9zAzEEdnRpZAMEc2VjA3Ny/RV=2/RE=1702945237/RO=10/RU=https%3a%2f%2fwww.sciencedirect.com%2fscience%2farticle%2fpii%2fS1046202322002353/RK=2/RS=khPPq309ZZtYnmBHKuVKWH8YTuY-</a:t>
            </a:r>
            <a:endParaRPr lang="en-US" sz="1200" dirty="0"/>
          </a:p>
          <a:p>
            <a:pPr marL="0" indent="0" algn="just">
              <a:buNone/>
            </a:pPr>
            <a:r>
              <a:rPr lang="en-US" sz="1800" u="sng" dirty="0">
                <a:solidFill>
                  <a:srgbClr val="0563C1"/>
                </a:solidFill>
                <a:effectLst/>
                <a:latin typeface="Cambria" panose="02040503050406030204" pitchFamily="18" charset="0"/>
                <a:ea typeface="SimSun" panose="02010600030101010101" pitchFamily="2" charset="-122"/>
                <a:cs typeface="Times New Roman" panose="02020603050405020304" pitchFamily="18" charset="0"/>
                <a:hlinkClick r:id="rId6"/>
              </a:rPr>
              <a:t>https://www.sciencedirect.com/science/article/abs/pii/S1389128623003821</a:t>
            </a:r>
            <a:r>
              <a:rPr lang="en-US" sz="1800" dirty="0">
                <a:effectLst/>
                <a:latin typeface="Cambria" panose="02040503050406030204" pitchFamily="18" charset="0"/>
                <a:ea typeface="SimSun" panose="02010600030101010101" pitchFamily="2" charset="-122"/>
                <a:cs typeface="Times New Roman" panose="02020603050405020304"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lgn="just">
              <a:buNone/>
            </a:pPr>
            <a:r>
              <a:rPr lang="en-US" sz="1800" u="sng" dirty="0">
                <a:solidFill>
                  <a:srgbClr val="0563C1"/>
                </a:solidFill>
                <a:effectLst/>
                <a:latin typeface="Cambria" panose="02040503050406030204" pitchFamily="18" charset="0"/>
                <a:ea typeface="SimSun" panose="02010600030101010101" pitchFamily="2" charset="-122"/>
                <a:cs typeface="Times New Roman" panose="02020603050405020304" pitchFamily="18" charset="0"/>
                <a:hlinkClick r:id="rId7"/>
              </a:rPr>
              <a:t>https://ieeexplore.ieee.org/abstract/document/9851417</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endParaRPr lang="en-IN" sz="1200" dirty="0"/>
          </a:p>
        </p:txBody>
      </p:sp>
    </p:spTree>
    <p:extLst>
      <p:ext uri="{BB962C8B-B14F-4D97-AF65-F5344CB8AC3E}">
        <p14:creationId xmlns:p14="http://schemas.microsoft.com/office/powerpoint/2010/main" val="2980470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altLang="en-US">
                <a:latin typeface="Times New Roman" panose="02020603050405020304" charset="0"/>
                <a:cs typeface="Times New Roman" panose="02020603050405020304" charset="0"/>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101E-F469-D834-C0D9-DA9F4191DEC1}"/>
              </a:ext>
            </a:extLst>
          </p:cNvPr>
          <p:cNvSpPr>
            <a:spLocks noGrp="1"/>
          </p:cNvSpPr>
          <p:nvPr>
            <p:ph type="title"/>
          </p:nvPr>
        </p:nvSpPr>
        <p:spPr>
          <a:xfrm>
            <a:off x="1371600" y="589085"/>
            <a:ext cx="9601200" cy="958362"/>
          </a:xfrm>
        </p:spPr>
        <p:txBody>
          <a:bodyPr/>
          <a:lstStyle/>
          <a:p>
            <a:r>
              <a:rPr lang="en-US" dirty="0">
                <a:latin typeface="Cambria" panose="02040503050406030204" pitchFamily="18" charset="0"/>
                <a:ea typeface="Cambria" panose="02040503050406030204" pitchFamily="18" charset="0"/>
              </a:rPr>
              <a:t>Problem Statement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758B718E-C315-C479-DA3E-DD9726452164}"/>
              </a:ext>
            </a:extLst>
          </p:cNvPr>
          <p:cNvSpPr>
            <a:spLocks noGrp="1"/>
          </p:cNvSpPr>
          <p:nvPr>
            <p:ph idx="1"/>
          </p:nvPr>
        </p:nvSpPr>
        <p:spPr>
          <a:xfrm>
            <a:off x="1565032" y="1652954"/>
            <a:ext cx="9601200" cy="4504592"/>
          </a:xfrm>
        </p:spPr>
        <p:txBody>
          <a:bodyPr/>
          <a:lstStyle/>
          <a:p>
            <a:r>
              <a:rPr lang="en-US" b="0" i="0" dirty="0">
                <a:solidFill>
                  <a:schemeClr val="tx1"/>
                </a:solidFill>
                <a:effectLst/>
                <a:latin typeface="Cambria" panose="02040503050406030204" pitchFamily="18" charset="0"/>
                <a:ea typeface="Cambria" panose="02040503050406030204" pitchFamily="18" charset="0"/>
              </a:rPr>
              <a:t>The challenge lies in the transition to 5G networks, where the volume, variety, and velocity of data demand a shift from manual processing to automated analysis. </a:t>
            </a:r>
          </a:p>
          <a:p>
            <a:r>
              <a:rPr lang="en-US" b="0" i="0" dirty="0">
                <a:solidFill>
                  <a:schemeClr val="tx1"/>
                </a:solidFill>
                <a:effectLst/>
                <a:latin typeface="Cambria" panose="02040503050406030204" pitchFamily="18" charset="0"/>
                <a:ea typeface="Cambria" panose="02040503050406030204" pitchFamily="18" charset="0"/>
              </a:rPr>
              <a:t>The existing approach, relying on expert knowledge in cellular systems, faces inadequacies in handling the massive and dynamic nature of big data in 5G.</a:t>
            </a:r>
          </a:p>
          <a:p>
            <a:r>
              <a:rPr lang="en-US" b="0" i="0" dirty="0">
                <a:solidFill>
                  <a:schemeClr val="tx1"/>
                </a:solidFill>
                <a:effectLst/>
                <a:latin typeface="Cambria" panose="02040503050406030204" pitchFamily="18" charset="0"/>
                <a:ea typeface="Cambria" panose="02040503050406030204" pitchFamily="18" charset="0"/>
              </a:rPr>
              <a:t> This necessitates the development of a Big Data Empowered SON (BSON) framework, utilizing machine learning and analytics to transform raw data into actionable insights. </a:t>
            </a:r>
          </a:p>
          <a:p>
            <a:r>
              <a:rPr lang="en-US" b="0" i="0" dirty="0">
                <a:solidFill>
                  <a:schemeClr val="tx1"/>
                </a:solidFill>
                <a:effectLst/>
                <a:latin typeface="Cambria" panose="02040503050406030204" pitchFamily="18" charset="0"/>
                <a:ea typeface="Cambria" panose="02040503050406030204" pitchFamily="18" charset="0"/>
              </a:rPr>
              <a:t>The goal is to enable proactive network management, predicting system behavior, and addressing dynamicity, pivotal for meeting the demands of evolving 5G networks.</a:t>
            </a:r>
            <a:endParaRPr lang="en-IN"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2057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F594-1668-2E55-97AD-11EB4E0F3975}"/>
              </a:ext>
            </a:extLst>
          </p:cNvPr>
          <p:cNvSpPr>
            <a:spLocks noGrp="1"/>
          </p:cNvSpPr>
          <p:nvPr>
            <p:ph type="title"/>
          </p:nvPr>
        </p:nvSpPr>
        <p:spPr>
          <a:xfrm>
            <a:off x="1371600" y="422031"/>
            <a:ext cx="9601200" cy="1011115"/>
          </a:xfrm>
        </p:spPr>
        <p:txBody>
          <a:bodyPr/>
          <a:lstStyle/>
          <a:p>
            <a:r>
              <a:rPr lang="en-US" dirty="0">
                <a:latin typeface="Cambria" panose="02040503050406030204" pitchFamily="18" charset="0"/>
                <a:ea typeface="Cambria" panose="02040503050406030204" pitchFamily="18" charset="0"/>
              </a:rPr>
              <a:t>Proposed Methodology</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8B052BB-119D-DF84-C771-F4F13F75E259}"/>
              </a:ext>
            </a:extLst>
          </p:cNvPr>
          <p:cNvSpPr>
            <a:spLocks noGrp="1"/>
          </p:cNvSpPr>
          <p:nvPr>
            <p:ph idx="1"/>
          </p:nvPr>
        </p:nvSpPr>
        <p:spPr>
          <a:xfrm>
            <a:off x="1371600" y="1433146"/>
            <a:ext cx="10357338" cy="5117123"/>
          </a:xfrm>
        </p:spPr>
        <p:txBody>
          <a:bodyPr>
            <a:normAutofit/>
          </a:bodyPr>
          <a:lstStyle/>
          <a:p>
            <a:pPr algn="l"/>
            <a:r>
              <a:rPr lang="en-US" b="1" i="0" dirty="0">
                <a:solidFill>
                  <a:schemeClr val="tx1"/>
                </a:solidFill>
                <a:effectLst/>
                <a:latin typeface="Cambria" panose="02040503050406030204" pitchFamily="18" charset="0"/>
                <a:ea typeface="Cambria" panose="02040503050406030204" pitchFamily="18" charset="0"/>
              </a:rPr>
              <a:t>Data Gathering and Aggregation:</a:t>
            </a:r>
            <a:endParaRPr lang="en-US" b="0" i="0" dirty="0">
              <a:solidFill>
                <a:schemeClr val="tx1"/>
              </a:solidFill>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1" i="0" dirty="0">
                <a:solidFill>
                  <a:schemeClr val="tx1"/>
                </a:solidFill>
                <a:effectLst/>
                <a:latin typeface="Cambria" panose="02040503050406030204" pitchFamily="18" charset="0"/>
                <a:ea typeface="Cambria" panose="02040503050406030204" pitchFamily="18" charset="0"/>
              </a:rPr>
              <a:t>Source Integration</a:t>
            </a:r>
            <a:r>
              <a:rPr lang="en-US" b="0" i="0" dirty="0">
                <a:solidFill>
                  <a:schemeClr val="tx1"/>
                </a:solidFill>
                <a:effectLst/>
                <a:latin typeface="Cambria" panose="02040503050406030204" pitchFamily="18" charset="0"/>
                <a:ea typeface="Cambria" panose="02040503050406030204" pitchFamily="18" charset="0"/>
              </a:rPr>
              <a:t>: Collect data from diverse network sources, aggregating it into a centralized repository.</a:t>
            </a:r>
          </a:p>
          <a:p>
            <a:pPr algn="l">
              <a:buFont typeface="Arial" panose="020B0604020202020204" pitchFamily="34" charset="0"/>
              <a:buChar char="•"/>
            </a:pPr>
            <a:r>
              <a:rPr lang="en-US" b="1" i="0" dirty="0">
                <a:solidFill>
                  <a:schemeClr val="tx1"/>
                </a:solidFill>
                <a:effectLst/>
                <a:latin typeface="Cambria" panose="02040503050406030204" pitchFamily="18" charset="0"/>
                <a:ea typeface="Cambria" panose="02040503050406030204" pitchFamily="18" charset="0"/>
              </a:rPr>
              <a:t>Big Data Handling</a:t>
            </a:r>
            <a:r>
              <a:rPr lang="en-US" b="0" i="0" dirty="0">
                <a:solidFill>
                  <a:schemeClr val="tx1"/>
                </a:solidFill>
                <a:effectLst/>
                <a:latin typeface="Cambria" panose="02040503050406030204" pitchFamily="18" charset="0"/>
                <a:ea typeface="Cambria" panose="02040503050406030204" pitchFamily="18" charset="0"/>
              </a:rPr>
              <a:t>: Utilize specialized telecom products for scalable data processing and management, accommodating the volume and heterogeneity of 5G network data.</a:t>
            </a:r>
          </a:p>
          <a:p>
            <a:pPr algn="l"/>
            <a:r>
              <a:rPr lang="en-US" b="1" i="0" dirty="0">
                <a:solidFill>
                  <a:schemeClr val="tx1"/>
                </a:solidFill>
                <a:effectLst/>
                <a:latin typeface="Cambria" panose="02040503050406030204" pitchFamily="18" charset="0"/>
                <a:ea typeface="Cambria" panose="02040503050406030204" pitchFamily="18" charset="0"/>
              </a:rPr>
              <a:t>Transformation of Big Data:</a:t>
            </a:r>
            <a:endParaRPr lang="en-US" b="0" i="0" dirty="0">
              <a:solidFill>
                <a:schemeClr val="tx1"/>
              </a:solidFill>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1" i="0" dirty="0">
                <a:solidFill>
                  <a:schemeClr val="tx1"/>
                </a:solidFill>
                <a:effectLst/>
                <a:latin typeface="Cambria" panose="02040503050406030204" pitchFamily="18" charset="0"/>
                <a:ea typeface="Cambria" panose="02040503050406030204" pitchFamily="18" charset="0"/>
              </a:rPr>
              <a:t>Classification and Unification</a:t>
            </a:r>
            <a:r>
              <a:rPr lang="en-US" b="0" i="0" dirty="0">
                <a:solidFill>
                  <a:schemeClr val="tx1"/>
                </a:solidFill>
                <a:effectLst/>
                <a:latin typeface="Cambria" panose="02040503050406030204" pitchFamily="18" charset="0"/>
                <a:ea typeface="Cambria" panose="02040503050406030204" pitchFamily="18" charset="0"/>
              </a:rPr>
              <a:t>: Apply statistical methods (e.g., Fisher score, Pearson correlation) to classify and unify Performance Indicators (PIs) into Key Performance Indicators (KPIs) aligned with Operational and Business Objectives (OBOs).</a:t>
            </a:r>
          </a:p>
          <a:p>
            <a:pPr algn="l">
              <a:buFont typeface="Arial" panose="020B0604020202020204" pitchFamily="34" charset="0"/>
              <a:buChar char="•"/>
            </a:pPr>
            <a:r>
              <a:rPr lang="en-US" b="1" i="0" dirty="0">
                <a:solidFill>
                  <a:schemeClr val="tx1"/>
                </a:solidFill>
                <a:effectLst/>
                <a:latin typeface="Cambria" panose="02040503050406030204" pitchFamily="18" charset="0"/>
                <a:ea typeface="Cambria" panose="02040503050406030204" pitchFamily="18" charset="0"/>
              </a:rPr>
              <a:t>Ranking and Filtering</a:t>
            </a:r>
            <a:r>
              <a:rPr lang="en-US" b="0" i="0" dirty="0">
                <a:solidFill>
                  <a:schemeClr val="tx1"/>
                </a:solidFill>
                <a:effectLst/>
                <a:latin typeface="Cambria" panose="02040503050406030204" pitchFamily="18" charset="0"/>
                <a:ea typeface="Cambria" panose="02040503050406030204" pitchFamily="18" charset="0"/>
              </a:rPr>
              <a:t>: Rank KPIs based on significance and impact, filtering out low-impact KPIs to simplify subsequent analytics.</a:t>
            </a:r>
          </a:p>
          <a:p>
            <a:pPr algn="l">
              <a:buFont typeface="Arial" panose="020B0604020202020204" pitchFamily="34" charset="0"/>
              <a:buChar char="•"/>
            </a:pPr>
            <a:r>
              <a:rPr lang="en-US" b="1" i="0" dirty="0">
                <a:solidFill>
                  <a:schemeClr val="tx1"/>
                </a:solidFill>
                <a:effectLst/>
                <a:latin typeface="Cambria" panose="02040503050406030204" pitchFamily="18" charset="0"/>
                <a:ea typeface="Cambria" panose="02040503050406030204" pitchFamily="18" charset="0"/>
              </a:rPr>
              <a:t>Association Mining and Dimensionality Reduction</a:t>
            </a:r>
            <a:r>
              <a:rPr lang="en-US" b="0" i="0" dirty="0">
                <a:solidFill>
                  <a:schemeClr val="tx1"/>
                </a:solidFill>
                <a:effectLst/>
                <a:latin typeface="Cambria" panose="02040503050406030204" pitchFamily="18" charset="0"/>
                <a:ea typeface="Cambria" panose="02040503050406030204" pitchFamily="18" charset="0"/>
              </a:rPr>
              <a:t>: Use techniques like multidimensional scaling to establish relationships between KPIs and Network Parameters (NPs) across OBOs, reducing computational load and latency.</a:t>
            </a:r>
          </a:p>
          <a:p>
            <a:endParaRPr lang="en-IN"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0904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AC48-CD5D-7330-1D50-610C1E02701F}"/>
              </a:ext>
            </a:extLst>
          </p:cNvPr>
          <p:cNvSpPr>
            <a:spLocks noGrp="1"/>
          </p:cNvSpPr>
          <p:nvPr>
            <p:ph type="title"/>
          </p:nvPr>
        </p:nvSpPr>
        <p:spPr>
          <a:xfrm>
            <a:off x="1371600" y="164123"/>
            <a:ext cx="9601200" cy="826477"/>
          </a:xfrm>
        </p:spPr>
        <p:txBody>
          <a:bodyPr/>
          <a:lstStyle/>
          <a:p>
            <a:r>
              <a:rPr lang="en-US" dirty="0">
                <a:latin typeface="Cambria" panose="02040503050406030204" pitchFamily="18" charset="0"/>
                <a:ea typeface="Cambria" panose="02040503050406030204" pitchFamily="18" charset="0"/>
              </a:rPr>
              <a:t>Proposed Methodology(</a:t>
            </a:r>
            <a:r>
              <a:rPr lang="en-US" dirty="0" err="1">
                <a:latin typeface="Cambria" panose="02040503050406030204" pitchFamily="18" charset="0"/>
                <a:ea typeface="Cambria" panose="02040503050406030204" pitchFamily="18" charset="0"/>
              </a:rPr>
              <a:t>Contd</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BF6AAFE-5F4C-F674-4AA1-A2CD5004B8E8}"/>
              </a:ext>
            </a:extLst>
          </p:cNvPr>
          <p:cNvSpPr>
            <a:spLocks noGrp="1"/>
          </p:cNvSpPr>
          <p:nvPr>
            <p:ph idx="1"/>
          </p:nvPr>
        </p:nvSpPr>
        <p:spPr>
          <a:xfrm>
            <a:off x="1371599" y="1151792"/>
            <a:ext cx="9864969" cy="5310554"/>
          </a:xfrm>
        </p:spPr>
        <p:txBody>
          <a:bodyPr>
            <a:normAutofit lnSpcReduction="10000"/>
          </a:bodyPr>
          <a:lstStyle/>
          <a:p>
            <a:pPr algn="l"/>
            <a:r>
              <a:rPr lang="en-US" b="1" i="0" dirty="0">
                <a:solidFill>
                  <a:schemeClr val="tx1"/>
                </a:solidFill>
                <a:effectLst/>
                <a:latin typeface="Cambria" panose="02040503050406030204" pitchFamily="18" charset="0"/>
                <a:ea typeface="Cambria" panose="02040503050406030204" pitchFamily="18" charset="0"/>
              </a:rPr>
              <a:t>Modeling for System Behavior:</a:t>
            </a:r>
            <a:endParaRPr lang="en-US" b="0" i="0" dirty="0">
              <a:solidFill>
                <a:schemeClr val="tx1"/>
              </a:solidFill>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1" i="0" dirty="0">
                <a:solidFill>
                  <a:schemeClr val="tx1"/>
                </a:solidFill>
                <a:effectLst/>
                <a:latin typeface="Cambria" panose="02040503050406030204" pitchFamily="18" charset="0"/>
                <a:ea typeface="Cambria" panose="02040503050406030204" pitchFamily="18" charset="0"/>
              </a:rPr>
              <a:t>Dynamic Behavior Models</a:t>
            </a:r>
            <a:r>
              <a:rPr lang="en-US" b="0" i="0" dirty="0">
                <a:solidFill>
                  <a:schemeClr val="tx1"/>
                </a:solidFill>
                <a:effectLst/>
                <a:latin typeface="Cambria" panose="02040503050406030204" pitchFamily="18" charset="0"/>
                <a:ea typeface="Cambria" panose="02040503050406030204" pitchFamily="18" charset="0"/>
              </a:rPr>
              <a:t>: Shift from static methods to dynamic machine learning approaches (e.g., concept drift) to model the evolving wireless ecosystem.</a:t>
            </a:r>
          </a:p>
          <a:p>
            <a:pPr algn="l">
              <a:buFont typeface="Arial" panose="020B0604020202020204" pitchFamily="34" charset="0"/>
              <a:buChar char="•"/>
            </a:pPr>
            <a:r>
              <a:rPr lang="en-US" b="1" i="0" dirty="0">
                <a:solidFill>
                  <a:schemeClr val="tx1"/>
                </a:solidFill>
                <a:effectLst/>
                <a:latin typeface="Cambria" panose="02040503050406030204" pitchFamily="18" charset="0"/>
                <a:ea typeface="Cambria" panose="02040503050406030204" pitchFamily="18" charset="0"/>
              </a:rPr>
              <a:t>Concept Drift Implementation</a:t>
            </a:r>
            <a:r>
              <a:rPr lang="en-US" b="0" i="0" dirty="0">
                <a:solidFill>
                  <a:schemeClr val="tx1"/>
                </a:solidFill>
                <a:effectLst/>
                <a:latin typeface="Cambria" panose="02040503050406030204" pitchFamily="18" charset="0"/>
                <a:ea typeface="Cambria" panose="02040503050406030204" pitchFamily="18" charset="0"/>
              </a:rPr>
              <a:t>: Employ time-evolving stream classifiers with drift detection mechanisms to react in real-time to changes in network behavior.</a:t>
            </a:r>
          </a:p>
          <a:p>
            <a:pPr algn="l">
              <a:buFont typeface="Arial" panose="020B0604020202020204" pitchFamily="34" charset="0"/>
              <a:buChar char="•"/>
            </a:pPr>
            <a:r>
              <a:rPr lang="en-US" b="1" i="0" dirty="0">
                <a:solidFill>
                  <a:schemeClr val="tx1"/>
                </a:solidFill>
                <a:effectLst/>
                <a:latin typeface="Cambria" panose="02040503050406030204" pitchFamily="18" charset="0"/>
                <a:ea typeface="Cambria" panose="02040503050406030204" pitchFamily="18" charset="0"/>
              </a:rPr>
              <a:t>Summarization Techniques</a:t>
            </a:r>
            <a:r>
              <a:rPr lang="en-US" b="0" i="0" dirty="0">
                <a:solidFill>
                  <a:schemeClr val="tx1"/>
                </a:solidFill>
                <a:effectLst/>
                <a:latin typeface="Cambria" panose="02040503050406030204" pitchFamily="18" charset="0"/>
                <a:ea typeface="Cambria" panose="02040503050406030204" pitchFamily="18" charset="0"/>
              </a:rPr>
              <a:t>: Store summaries of evolving information using sketching and aggregation, updating classifiers upon change detection.</a:t>
            </a:r>
          </a:p>
          <a:p>
            <a:pPr algn="l">
              <a:buFont typeface="Arial" panose="020B0604020202020204" pitchFamily="34" charset="0"/>
              <a:buChar char="•"/>
            </a:pPr>
            <a:r>
              <a:rPr lang="en-US" b="1" i="0" dirty="0">
                <a:solidFill>
                  <a:schemeClr val="tx1"/>
                </a:solidFill>
                <a:effectLst/>
                <a:latin typeface="Cambria" panose="02040503050406030204" pitchFamily="18" charset="0"/>
                <a:ea typeface="Cambria" panose="02040503050406030204" pitchFamily="18" charset="0"/>
              </a:rPr>
              <a:t>Handling Dynamicity</a:t>
            </a:r>
            <a:r>
              <a:rPr lang="en-US" b="0" i="0" dirty="0">
                <a:solidFill>
                  <a:schemeClr val="tx1"/>
                </a:solidFill>
                <a:effectLst/>
                <a:latin typeface="Cambria" panose="02040503050406030204" pitchFamily="18" charset="0"/>
                <a:ea typeface="Cambria" panose="02040503050406030204" pitchFamily="18" charset="0"/>
              </a:rPr>
              <a:t>: Leverage ensemble classifiers and option trees for data stream mining, allowing for real-time insights into dynamic network behavior.</a:t>
            </a:r>
          </a:p>
          <a:p>
            <a:pPr algn="l"/>
            <a:r>
              <a:rPr lang="en-US" b="1" i="0" dirty="0">
                <a:solidFill>
                  <a:schemeClr val="tx1"/>
                </a:solidFill>
                <a:effectLst/>
                <a:latin typeface="Cambria" panose="02040503050406030204" pitchFamily="18" charset="0"/>
                <a:ea typeface="Cambria" panose="02040503050406030204" pitchFamily="18" charset="0"/>
              </a:rPr>
              <a:t>Proactive Network Management with BSON:</a:t>
            </a:r>
            <a:endParaRPr lang="en-US" b="0" i="0" dirty="0">
              <a:solidFill>
                <a:schemeClr val="tx1"/>
              </a:solidFill>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1" i="0" dirty="0">
                <a:solidFill>
                  <a:schemeClr val="tx1"/>
                </a:solidFill>
                <a:effectLst/>
                <a:latin typeface="Cambria" panose="02040503050406030204" pitchFamily="18" charset="0"/>
                <a:ea typeface="Cambria" panose="02040503050406030204" pitchFamily="18" charset="0"/>
              </a:rPr>
              <a:t>Real-time Monitoring and Prediction</a:t>
            </a:r>
            <a:r>
              <a:rPr lang="en-US" b="0" i="0" dirty="0">
                <a:solidFill>
                  <a:schemeClr val="tx1"/>
                </a:solidFill>
                <a:effectLst/>
                <a:latin typeface="Cambria" panose="02040503050406030204" pitchFamily="18" charset="0"/>
                <a:ea typeface="Cambria" panose="02040503050406030204" pitchFamily="18" charset="0"/>
              </a:rPr>
              <a:t>: Utilize concept drift to proactively warn about potential abnormalities or performance degradation in evolving cellular states, preventing operational disruptions.</a:t>
            </a:r>
          </a:p>
          <a:p>
            <a:pPr algn="l">
              <a:buFont typeface="Arial" panose="020B0604020202020204" pitchFamily="34" charset="0"/>
              <a:buChar char="•"/>
            </a:pPr>
            <a:r>
              <a:rPr lang="en-US" b="1" i="0" dirty="0">
                <a:solidFill>
                  <a:schemeClr val="tx1"/>
                </a:solidFill>
                <a:effectLst/>
                <a:latin typeface="Cambria" panose="02040503050406030204" pitchFamily="18" charset="0"/>
                <a:ea typeface="Cambria" panose="02040503050406030204" pitchFamily="18" charset="0"/>
              </a:rPr>
              <a:t>Agile Decision-making</a:t>
            </a:r>
            <a:r>
              <a:rPr lang="en-US" b="0" i="0" dirty="0">
                <a:solidFill>
                  <a:schemeClr val="tx1"/>
                </a:solidFill>
                <a:effectLst/>
                <a:latin typeface="Cambria" panose="02040503050406030204" pitchFamily="18" charset="0"/>
                <a:ea typeface="Cambria" panose="02040503050406030204" pitchFamily="18" charset="0"/>
              </a:rPr>
              <a:t>: Reduce latency and computational load by employing low-dimensional embedding techniques, facilitating proactive SON operations in 5G networks.</a:t>
            </a:r>
          </a:p>
          <a:p>
            <a:pPr algn="l">
              <a:buFont typeface="Arial" panose="020B0604020202020204" pitchFamily="34" charset="0"/>
              <a:buChar char="•"/>
            </a:pPr>
            <a:endParaRPr lang="en-US" b="0" i="0" dirty="0">
              <a:solidFill>
                <a:schemeClr val="tx1"/>
              </a:solidFill>
              <a:effectLst/>
              <a:latin typeface="Cambria" panose="02040503050406030204" pitchFamily="18" charset="0"/>
              <a:ea typeface="Cambria" panose="02040503050406030204" pitchFamily="18" charset="0"/>
            </a:endParaRPr>
          </a:p>
          <a:p>
            <a:endParaRPr lang="en-IN"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4754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8FBF-3437-3280-034F-85DA5DE663F4}"/>
              </a:ext>
            </a:extLst>
          </p:cNvPr>
          <p:cNvSpPr>
            <a:spLocks noGrp="1"/>
          </p:cNvSpPr>
          <p:nvPr>
            <p:ph type="title"/>
          </p:nvPr>
        </p:nvSpPr>
        <p:spPr>
          <a:xfrm>
            <a:off x="1295400" y="290146"/>
            <a:ext cx="9601200" cy="984738"/>
          </a:xfrm>
        </p:spPr>
        <p:txBody>
          <a:bodyPr/>
          <a:lstStyle/>
          <a:p>
            <a:r>
              <a:rPr lang="en-US" dirty="0"/>
              <a:t>Block Diagram</a:t>
            </a:r>
            <a:endParaRPr lang="en-IN" dirty="0"/>
          </a:p>
        </p:txBody>
      </p:sp>
      <p:pic>
        <p:nvPicPr>
          <p:cNvPr id="9" name="Content Placeholder 8">
            <a:extLst>
              <a:ext uri="{FF2B5EF4-FFF2-40B4-BE49-F238E27FC236}">
                <a16:creationId xmlns:a16="http://schemas.microsoft.com/office/drawing/2014/main" id="{CDB2DF39-2EFC-1706-7E2E-062FC98E7427}"/>
              </a:ext>
            </a:extLst>
          </p:cNvPr>
          <p:cNvPicPr>
            <a:picLocks noGrp="1" noChangeAspect="1"/>
          </p:cNvPicPr>
          <p:nvPr>
            <p:ph idx="1"/>
          </p:nvPr>
        </p:nvPicPr>
        <p:blipFill>
          <a:blip r:embed="rId2"/>
          <a:stretch>
            <a:fillRect/>
          </a:stretch>
        </p:blipFill>
        <p:spPr>
          <a:xfrm>
            <a:off x="1484574" y="1107831"/>
            <a:ext cx="9601200" cy="5169877"/>
          </a:xfrm>
        </p:spPr>
      </p:pic>
    </p:spTree>
    <p:extLst>
      <p:ext uri="{BB962C8B-B14F-4D97-AF65-F5344CB8AC3E}">
        <p14:creationId xmlns:p14="http://schemas.microsoft.com/office/powerpoint/2010/main" val="287281357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{308ABC65-1DF3-475A-B238-0C7BFEFE5524}tf10001105</Template>
  <TotalTime>638</TotalTime>
  <Words>4712</Words>
  <Application>Microsoft Office PowerPoint</Application>
  <PresentationFormat>Widescreen</PresentationFormat>
  <Paragraphs>384</Paragraphs>
  <Slides>51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Cambria</vt:lpstr>
      <vt:lpstr>Courier New</vt:lpstr>
      <vt:lpstr>Franklin Gothic Book</vt:lpstr>
      <vt:lpstr>Times New Roman</vt:lpstr>
      <vt:lpstr>Wingdings</vt:lpstr>
      <vt:lpstr>Crop</vt:lpstr>
      <vt:lpstr>advanced computer networks</vt:lpstr>
      <vt:lpstr>GROUP MEMBERS:</vt:lpstr>
      <vt:lpstr>PROBLEM-1</vt:lpstr>
      <vt:lpstr>Introduction</vt:lpstr>
      <vt:lpstr>Related work</vt:lpstr>
      <vt:lpstr>Problem Statement</vt:lpstr>
      <vt:lpstr>Proposed Methodology</vt:lpstr>
      <vt:lpstr>Proposed Methodology(Contd)</vt:lpstr>
      <vt:lpstr>Block Diagram</vt:lpstr>
      <vt:lpstr>Tools Identified</vt:lpstr>
      <vt:lpstr>Conclusion and Future works</vt:lpstr>
      <vt:lpstr>PROBLEM-2</vt:lpstr>
      <vt:lpstr>Introduction</vt:lpstr>
      <vt:lpstr>Related Work</vt:lpstr>
      <vt:lpstr>Problem Definition</vt:lpstr>
      <vt:lpstr>Previously existing work</vt:lpstr>
      <vt:lpstr>Previously existing work(contd)</vt:lpstr>
      <vt:lpstr>Proposed Methodology</vt:lpstr>
      <vt:lpstr>Proposed Methodology(contd)</vt:lpstr>
      <vt:lpstr>Proposed Methodology(contd)</vt:lpstr>
      <vt:lpstr>Block Diagram</vt:lpstr>
      <vt:lpstr>Tools Identified</vt:lpstr>
      <vt:lpstr>Conclusion and Future Works</vt:lpstr>
      <vt:lpstr>PROBLEM-3</vt:lpstr>
      <vt:lpstr>Introduction</vt:lpstr>
      <vt:lpstr>Related Work</vt:lpstr>
      <vt:lpstr>Problem Definition</vt:lpstr>
      <vt:lpstr>Proposed Methodology</vt:lpstr>
      <vt:lpstr>3GPP (3rd generation partnership project):</vt:lpstr>
      <vt:lpstr>Proposed Methodology(contd)</vt:lpstr>
      <vt:lpstr>PowerPoint Presentation</vt:lpstr>
      <vt:lpstr>Block diagram</vt:lpstr>
      <vt:lpstr>Tools Identified</vt:lpstr>
      <vt:lpstr>Conclusion </vt:lpstr>
      <vt:lpstr>Future works</vt:lpstr>
      <vt:lpstr>PROBLEM-4</vt:lpstr>
      <vt:lpstr>Introduction</vt:lpstr>
      <vt:lpstr>Problem Statement</vt:lpstr>
      <vt:lpstr>Related work</vt:lpstr>
      <vt:lpstr>Proposed Methodology</vt:lpstr>
      <vt:lpstr>Proposed Methodology(contd)</vt:lpstr>
      <vt:lpstr>Proposed Methodology(contd)</vt:lpstr>
      <vt:lpstr>Proposed Methodology(contd)</vt:lpstr>
      <vt:lpstr>Proposed Methodology(contd)</vt:lpstr>
      <vt:lpstr>PowerPoint Presentation</vt:lpstr>
      <vt:lpstr>Block Diagram</vt:lpstr>
      <vt:lpstr>TOOLS IDENTIFIED</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Bhavya Rupa</dc:creator>
  <cp:lastModifiedBy>Balasuriya Ranganathan</cp:lastModifiedBy>
  <cp:revision>41</cp:revision>
  <dcterms:created xsi:type="dcterms:W3CDTF">2023-12-15T12:51:00Z</dcterms:created>
  <dcterms:modified xsi:type="dcterms:W3CDTF">2023-12-19T09:23:20Z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6B76FB54F5E9476EA95DCF55EBEE740E_12</vt:lpwstr>
  </property>
  <property fmtid="{D5CDD505-2E9C-101B-9397-08002B2CF9AE}" pid="3" name="KSOProductBuildVer">
    <vt:lpwstr>1033-12.2.0.13359</vt:lpwstr>
  </property>
</Properties>
</file>