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2" r:id="rId12"/>
    <p:sldId id="26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CC00FF"/>
    <a:srgbClr val="980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79E31-880D-4B79-A396-D4A3461E65BF}" v="23" dt="2025-04-18T11:10:41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i Mehra" userId="35ae07c26b9973f5" providerId="LiveId" clId="{BD679E31-880D-4B79-A396-D4A3461E65BF}"/>
    <pc:docChg chg="undo custSel delSld modSld">
      <pc:chgData name="Himanshi Mehra" userId="35ae07c26b9973f5" providerId="LiveId" clId="{BD679E31-880D-4B79-A396-D4A3461E65BF}" dt="2025-04-18T11:17:41.705" v="235" actId="2696"/>
      <pc:docMkLst>
        <pc:docMk/>
      </pc:docMkLst>
      <pc:sldChg chg="delSp modSp mod">
        <pc:chgData name="Himanshi Mehra" userId="35ae07c26b9973f5" providerId="LiveId" clId="{BD679E31-880D-4B79-A396-D4A3461E65BF}" dt="2025-04-18T11:15:20.920" v="212" actId="14100"/>
        <pc:sldMkLst>
          <pc:docMk/>
          <pc:sldMk cId="31965923" sldId="260"/>
        </pc:sldMkLst>
        <pc:spChg chg="mod">
          <ac:chgData name="Himanshi Mehra" userId="35ae07c26b9973f5" providerId="LiveId" clId="{BD679E31-880D-4B79-A396-D4A3461E65BF}" dt="2025-04-18T11:15:20.920" v="212" actId="14100"/>
          <ac:spMkLst>
            <pc:docMk/>
            <pc:sldMk cId="31965923" sldId="260"/>
            <ac:spMk id="6" creationId="{33028356-68C2-F63F-CCE7-412B25A0BB52}"/>
          </ac:spMkLst>
        </pc:spChg>
        <pc:picChg chg="del">
          <ac:chgData name="Himanshi Mehra" userId="35ae07c26b9973f5" providerId="LiveId" clId="{BD679E31-880D-4B79-A396-D4A3461E65BF}" dt="2025-04-18T11:15:17.726" v="211" actId="21"/>
          <ac:picMkLst>
            <pc:docMk/>
            <pc:sldMk cId="31965923" sldId="260"/>
            <ac:picMk id="4" creationId="{3275261B-5946-1B08-38E4-08339615415F}"/>
          </ac:picMkLst>
        </pc:picChg>
      </pc:sldChg>
      <pc:sldChg chg="addSp delSp modSp mod">
        <pc:chgData name="Himanshi Mehra" userId="35ae07c26b9973f5" providerId="LiveId" clId="{BD679E31-880D-4B79-A396-D4A3461E65BF}" dt="2025-04-18T10:40:17.679" v="141" actId="1076"/>
        <pc:sldMkLst>
          <pc:docMk/>
          <pc:sldMk cId="3002968868" sldId="261"/>
        </pc:sldMkLst>
        <pc:picChg chg="add mod">
          <ac:chgData name="Himanshi Mehra" userId="35ae07c26b9973f5" providerId="LiveId" clId="{BD679E31-880D-4B79-A396-D4A3461E65BF}" dt="2025-04-18T10:39:54.266" v="138" actId="1076"/>
          <ac:picMkLst>
            <pc:docMk/>
            <pc:sldMk cId="3002968868" sldId="261"/>
            <ac:picMk id="5" creationId="{414300D8-30A6-E665-3084-E576A41B787D}"/>
          </ac:picMkLst>
        </pc:picChg>
        <pc:picChg chg="add mod">
          <ac:chgData name="Himanshi Mehra" userId="35ae07c26b9973f5" providerId="LiveId" clId="{BD679E31-880D-4B79-A396-D4A3461E65BF}" dt="2025-04-18T10:40:17.679" v="141" actId="1076"/>
          <ac:picMkLst>
            <pc:docMk/>
            <pc:sldMk cId="3002968868" sldId="261"/>
            <ac:picMk id="7" creationId="{38983CD0-5FE6-6D62-09E6-30645082FCE9}"/>
          </ac:picMkLst>
        </pc:picChg>
        <pc:picChg chg="del">
          <ac:chgData name="Himanshi Mehra" userId="35ae07c26b9973f5" providerId="LiveId" clId="{BD679E31-880D-4B79-A396-D4A3461E65BF}" dt="2025-04-18T10:40:12.778" v="139" actId="21"/>
          <ac:picMkLst>
            <pc:docMk/>
            <pc:sldMk cId="3002968868" sldId="261"/>
            <ac:picMk id="13" creationId="{9D1F70F4-1F22-0E6C-28D0-B05A692023DF}"/>
          </ac:picMkLst>
        </pc:picChg>
        <pc:picChg chg="del">
          <ac:chgData name="Himanshi Mehra" userId="35ae07c26b9973f5" providerId="LiveId" clId="{BD679E31-880D-4B79-A396-D4A3461E65BF}" dt="2025-04-18T10:39:46.133" v="134" actId="21"/>
          <ac:picMkLst>
            <pc:docMk/>
            <pc:sldMk cId="3002968868" sldId="261"/>
            <ac:picMk id="15" creationId="{B1F31A4D-A520-DF8E-857D-F3E9F624109B}"/>
          </ac:picMkLst>
        </pc:picChg>
      </pc:sldChg>
      <pc:sldChg chg="addSp delSp modSp mod">
        <pc:chgData name="Himanshi Mehra" userId="35ae07c26b9973f5" providerId="LiveId" clId="{BD679E31-880D-4B79-A396-D4A3461E65BF}" dt="2025-04-18T10:44:55.367" v="167" actId="14100"/>
        <pc:sldMkLst>
          <pc:docMk/>
          <pc:sldMk cId="1635949419" sldId="263"/>
        </pc:sldMkLst>
        <pc:spChg chg="add mod">
          <ac:chgData name="Himanshi Mehra" userId="35ae07c26b9973f5" providerId="LiveId" clId="{BD679E31-880D-4B79-A396-D4A3461E65BF}" dt="2025-04-18T07:13:26.114" v="34" actId="20577"/>
          <ac:spMkLst>
            <pc:docMk/>
            <pc:sldMk cId="1635949419" sldId="263"/>
            <ac:spMk id="2" creationId="{DAFEE292-E230-ECFD-2EDD-FDC2188980D7}"/>
          </ac:spMkLst>
        </pc:spChg>
        <pc:spChg chg="mod">
          <ac:chgData name="Himanshi Mehra" userId="35ae07c26b9973f5" providerId="LiveId" clId="{BD679E31-880D-4B79-A396-D4A3461E65BF}" dt="2025-04-18T07:12:25.771" v="23" actId="1076"/>
          <ac:spMkLst>
            <pc:docMk/>
            <pc:sldMk cId="1635949419" sldId="263"/>
            <ac:spMk id="3" creationId="{2361D872-7EC7-439F-A588-B1D90CB7A92F}"/>
          </ac:spMkLst>
        </pc:spChg>
        <pc:spChg chg="add mod">
          <ac:chgData name="Himanshi Mehra" userId="35ae07c26b9973f5" providerId="LiveId" clId="{BD679E31-880D-4B79-A396-D4A3461E65BF}" dt="2025-04-18T07:34:12.295" v="88" actId="2711"/>
          <ac:spMkLst>
            <pc:docMk/>
            <pc:sldMk cId="1635949419" sldId="263"/>
            <ac:spMk id="6" creationId="{BC777163-B5FA-5742-1927-4CB2DDAB72E0}"/>
          </ac:spMkLst>
        </pc:spChg>
        <pc:picChg chg="del mod">
          <ac:chgData name="Himanshi Mehra" userId="35ae07c26b9973f5" providerId="LiveId" clId="{BD679E31-880D-4B79-A396-D4A3461E65BF}" dt="2025-04-18T10:42:44.268" v="150" actId="21"/>
          <ac:picMkLst>
            <pc:docMk/>
            <pc:sldMk cId="1635949419" sldId="263"/>
            <ac:picMk id="4" creationId="{4CF47B29-4291-087E-02BB-C03A3DDFAB9C}"/>
          </ac:picMkLst>
        </pc:picChg>
        <pc:picChg chg="add del mod">
          <ac:chgData name="Himanshi Mehra" userId="35ae07c26b9973f5" providerId="LiveId" clId="{BD679E31-880D-4B79-A396-D4A3461E65BF}" dt="2025-04-18T10:24:06.579" v="102" actId="21"/>
          <ac:picMkLst>
            <pc:docMk/>
            <pc:sldMk cId="1635949419" sldId="263"/>
            <ac:picMk id="7" creationId="{7200AD36-CFEF-C966-9A02-4860D10D26EC}"/>
          </ac:picMkLst>
        </pc:picChg>
        <pc:picChg chg="add del">
          <ac:chgData name="Himanshi Mehra" userId="35ae07c26b9973f5" providerId="LiveId" clId="{BD679E31-880D-4B79-A396-D4A3461E65BF}" dt="2025-04-18T10:42:17.322" v="144" actId="21"/>
          <ac:picMkLst>
            <pc:docMk/>
            <pc:sldMk cId="1635949419" sldId="263"/>
            <ac:picMk id="8" creationId="{CD3584A6-CF81-AC40-D926-EBEAC2B3EAE0}"/>
          </ac:picMkLst>
        </pc:picChg>
        <pc:picChg chg="add mod">
          <ac:chgData name="Himanshi Mehra" userId="35ae07c26b9973f5" providerId="LiveId" clId="{BD679E31-880D-4B79-A396-D4A3461E65BF}" dt="2025-04-18T10:44:55.367" v="167" actId="14100"/>
          <ac:picMkLst>
            <pc:docMk/>
            <pc:sldMk cId="1635949419" sldId="263"/>
            <ac:picMk id="10" creationId="{E99AFDD4-28BC-0528-D1E9-B24D1DA1186C}"/>
          </ac:picMkLst>
        </pc:picChg>
      </pc:sldChg>
      <pc:sldChg chg="addSp delSp modSp mod">
        <pc:chgData name="Himanshi Mehra" userId="35ae07c26b9973f5" providerId="LiveId" clId="{BD679E31-880D-4B79-A396-D4A3461E65BF}" dt="2025-04-18T10:45:05.783" v="170" actId="1076"/>
        <pc:sldMkLst>
          <pc:docMk/>
          <pc:sldMk cId="3341796279" sldId="264"/>
        </pc:sldMkLst>
        <pc:spChg chg="add mod">
          <ac:chgData name="Himanshi Mehra" userId="35ae07c26b9973f5" providerId="LiveId" clId="{BD679E31-880D-4B79-A396-D4A3461E65BF}" dt="2025-04-18T07:27:49.623" v="59" actId="20577"/>
          <ac:spMkLst>
            <pc:docMk/>
            <pc:sldMk cId="3341796279" sldId="264"/>
            <ac:spMk id="3" creationId="{803E2121-4939-F835-91C3-E9CF6C3649CB}"/>
          </ac:spMkLst>
        </pc:spChg>
        <pc:spChg chg="add mod">
          <ac:chgData name="Himanshi Mehra" userId="35ae07c26b9973f5" providerId="LiveId" clId="{BD679E31-880D-4B79-A396-D4A3461E65BF}" dt="2025-04-18T07:33:56.416" v="87" actId="2711"/>
          <ac:spMkLst>
            <pc:docMk/>
            <pc:sldMk cId="3341796279" sldId="264"/>
            <ac:spMk id="6" creationId="{23EFA3E4-39CC-5331-36D4-965BAB916013}"/>
          </ac:spMkLst>
        </pc:spChg>
        <pc:picChg chg="add mod">
          <ac:chgData name="Himanshi Mehra" userId="35ae07c26b9973f5" providerId="LiveId" clId="{BD679E31-880D-4B79-A396-D4A3461E65BF}" dt="2025-04-18T10:45:05.783" v="170" actId="1076"/>
          <ac:picMkLst>
            <pc:docMk/>
            <pc:sldMk cId="3341796279" sldId="264"/>
            <ac:picMk id="2" creationId="{EA8EBE7E-B899-F5B6-497C-74E424899BBE}"/>
          </ac:picMkLst>
        </pc:picChg>
        <pc:picChg chg="del mod">
          <ac:chgData name="Himanshi Mehra" userId="35ae07c26b9973f5" providerId="LiveId" clId="{BD679E31-880D-4B79-A396-D4A3461E65BF}" dt="2025-04-18T10:24:30.673" v="111" actId="21"/>
          <ac:picMkLst>
            <pc:docMk/>
            <pc:sldMk cId="3341796279" sldId="264"/>
            <ac:picMk id="4" creationId="{E28B94AC-6192-749F-C9C2-871CC863C8B8}"/>
          </ac:picMkLst>
        </pc:picChg>
      </pc:sldChg>
      <pc:sldChg chg="addSp delSp modSp mod">
        <pc:chgData name="Himanshi Mehra" userId="35ae07c26b9973f5" providerId="LiveId" clId="{BD679E31-880D-4B79-A396-D4A3461E65BF}" dt="2025-04-18T10:44:43.621" v="165" actId="1076"/>
        <pc:sldMkLst>
          <pc:docMk/>
          <pc:sldMk cId="606126743" sldId="265"/>
        </pc:sldMkLst>
        <pc:spChg chg="add mod">
          <ac:chgData name="Himanshi Mehra" userId="35ae07c26b9973f5" providerId="LiveId" clId="{BD679E31-880D-4B79-A396-D4A3461E65BF}" dt="2025-04-18T07:32:28.492" v="76" actId="20577"/>
          <ac:spMkLst>
            <pc:docMk/>
            <pc:sldMk cId="606126743" sldId="265"/>
            <ac:spMk id="4" creationId="{F70153A1-CBD0-CB98-C007-3403052E3188}"/>
          </ac:spMkLst>
        </pc:spChg>
        <pc:spChg chg="add mod">
          <ac:chgData name="Himanshi Mehra" userId="35ae07c26b9973f5" providerId="LiveId" clId="{BD679E31-880D-4B79-A396-D4A3461E65BF}" dt="2025-04-18T07:33:28.864" v="84" actId="1076"/>
          <ac:spMkLst>
            <pc:docMk/>
            <pc:sldMk cId="606126743" sldId="265"/>
            <ac:spMk id="6" creationId="{AC7C9A9D-1EC5-874F-C495-2D1048C6FD7E}"/>
          </ac:spMkLst>
        </pc:spChg>
        <pc:picChg chg="del mod">
          <ac:chgData name="Himanshi Mehra" userId="35ae07c26b9973f5" providerId="LiveId" clId="{BD679E31-880D-4B79-A396-D4A3461E65BF}" dt="2025-04-18T10:44:34.614" v="161" actId="21"/>
          <ac:picMkLst>
            <pc:docMk/>
            <pc:sldMk cId="606126743" sldId="265"/>
            <ac:picMk id="3" creationId="{7DC7AD8A-76E5-AD9D-E7E2-51FB3DE365D7}"/>
          </ac:picMkLst>
        </pc:picChg>
        <pc:picChg chg="add mod">
          <ac:chgData name="Himanshi Mehra" userId="35ae07c26b9973f5" providerId="LiveId" clId="{BD679E31-880D-4B79-A396-D4A3461E65BF}" dt="2025-04-18T10:44:43.621" v="165" actId="1076"/>
          <ac:picMkLst>
            <pc:docMk/>
            <pc:sldMk cId="606126743" sldId="265"/>
            <ac:picMk id="5" creationId="{A494F662-273F-5F2C-94EA-85FC8F4D92E9}"/>
          </ac:picMkLst>
        </pc:picChg>
      </pc:sldChg>
      <pc:sldChg chg="modSp del mod">
        <pc:chgData name="Himanshi Mehra" userId="35ae07c26b9973f5" providerId="LiveId" clId="{BD679E31-880D-4B79-A396-D4A3461E65BF}" dt="2025-04-18T11:17:41.705" v="235" actId="2696"/>
        <pc:sldMkLst>
          <pc:docMk/>
          <pc:sldMk cId="1908904638" sldId="266"/>
        </pc:sldMkLst>
        <pc:spChg chg="mod">
          <ac:chgData name="Himanshi Mehra" userId="35ae07c26b9973f5" providerId="LiveId" clId="{BD679E31-880D-4B79-A396-D4A3461E65BF}" dt="2025-04-18T11:16:46.188" v="227" actId="1076"/>
          <ac:spMkLst>
            <pc:docMk/>
            <pc:sldMk cId="1908904638" sldId="266"/>
            <ac:spMk id="3" creationId="{C7E4D047-F3D5-534F-30E2-93C3A9B6C84F}"/>
          </ac:spMkLst>
        </pc:spChg>
        <pc:spChg chg="mod">
          <ac:chgData name="Himanshi Mehra" userId="35ae07c26b9973f5" providerId="LiveId" clId="{BD679E31-880D-4B79-A396-D4A3461E65BF}" dt="2025-04-18T11:16:46.188" v="227" actId="1076"/>
          <ac:spMkLst>
            <pc:docMk/>
            <pc:sldMk cId="1908904638" sldId="266"/>
            <ac:spMk id="5" creationId="{27B95B01-0745-5A15-6744-46C234FC3196}"/>
          </ac:spMkLst>
        </pc:spChg>
        <pc:picChg chg="mod">
          <ac:chgData name="Himanshi Mehra" userId="35ae07c26b9973f5" providerId="LiveId" clId="{BD679E31-880D-4B79-A396-D4A3461E65BF}" dt="2025-04-18T11:16:46.188" v="227" actId="1076"/>
          <ac:picMkLst>
            <pc:docMk/>
            <pc:sldMk cId="1908904638" sldId="266"/>
            <ac:picMk id="6" creationId="{9D3BD7C1-B348-96B8-1704-591C952D0EDB}"/>
          </ac:picMkLst>
        </pc:picChg>
      </pc:sldChg>
      <pc:sldChg chg="addSp delSp modSp mod">
        <pc:chgData name="Himanshi Mehra" userId="35ae07c26b9973f5" providerId="LiveId" clId="{BD679E31-880D-4B79-A396-D4A3461E65BF}" dt="2025-04-18T11:17:35.706" v="234" actId="1076"/>
        <pc:sldMkLst>
          <pc:docMk/>
          <pc:sldMk cId="14591277" sldId="267"/>
        </pc:sldMkLst>
        <pc:spChg chg="mod">
          <ac:chgData name="Himanshi Mehra" userId="35ae07c26b9973f5" providerId="LiveId" clId="{BD679E31-880D-4B79-A396-D4A3461E65BF}" dt="2025-04-18T11:16:34.811" v="225" actId="1076"/>
          <ac:spMkLst>
            <pc:docMk/>
            <pc:sldMk cId="14591277" sldId="267"/>
            <ac:spMk id="3" creationId="{E18837C1-6EB9-5BCA-B2CB-4949425AB698}"/>
          </ac:spMkLst>
        </pc:spChg>
        <pc:spChg chg="add del">
          <ac:chgData name="Himanshi Mehra" userId="35ae07c26b9973f5" providerId="LiveId" clId="{BD679E31-880D-4B79-A396-D4A3461E65BF}" dt="2025-04-18T10:32:18.810" v="115" actId="22"/>
          <ac:spMkLst>
            <pc:docMk/>
            <pc:sldMk cId="14591277" sldId="267"/>
            <ac:spMk id="4" creationId="{CAEACFA1-3AE2-0576-CCD4-74C98B1D8CA1}"/>
          </ac:spMkLst>
        </pc:spChg>
        <pc:spChg chg="add mod">
          <ac:chgData name="Himanshi Mehra" userId="35ae07c26b9973f5" providerId="LiveId" clId="{BD679E31-880D-4B79-A396-D4A3461E65BF}" dt="2025-04-18T11:16:10.211" v="217" actId="1076"/>
          <ac:spMkLst>
            <pc:docMk/>
            <pc:sldMk cId="14591277" sldId="267"/>
            <ac:spMk id="4" creationId="{DAA7AB55-9B84-8BC1-D10A-DDF0C1A1E2EE}"/>
          </ac:spMkLst>
        </pc:spChg>
        <pc:spChg chg="mod">
          <ac:chgData name="Himanshi Mehra" userId="35ae07c26b9973f5" providerId="LiveId" clId="{BD679E31-880D-4B79-A396-D4A3461E65BF}" dt="2025-04-18T11:16:39.768" v="226" actId="1076"/>
          <ac:spMkLst>
            <pc:docMk/>
            <pc:sldMk cId="14591277" sldId="267"/>
            <ac:spMk id="5" creationId="{F78D8846-E1F4-9DC7-FD11-7A961B8BD09F}"/>
          </ac:spMkLst>
        </pc:spChg>
        <pc:spChg chg="add mod">
          <ac:chgData name="Himanshi Mehra" userId="35ae07c26b9973f5" providerId="LiveId" clId="{BD679E31-880D-4B79-A396-D4A3461E65BF}" dt="2025-04-18T11:16:18.799" v="221" actId="1076"/>
          <ac:spMkLst>
            <pc:docMk/>
            <pc:sldMk cId="14591277" sldId="267"/>
            <ac:spMk id="7" creationId="{14E9EA3F-C4D5-3566-8467-10CCF02B14D0}"/>
          </ac:spMkLst>
        </pc:spChg>
        <pc:spChg chg="add mod">
          <ac:chgData name="Himanshi Mehra" userId="35ae07c26b9973f5" providerId="LiveId" clId="{BD679E31-880D-4B79-A396-D4A3461E65BF}" dt="2025-04-18T11:17:15.803" v="232" actId="1076"/>
          <ac:spMkLst>
            <pc:docMk/>
            <pc:sldMk cId="14591277" sldId="267"/>
            <ac:spMk id="9" creationId="{2809F91A-8EDF-B14B-CAAE-257A50812BAB}"/>
          </ac:spMkLst>
        </pc:spChg>
        <pc:spChg chg="add mod">
          <ac:chgData name="Himanshi Mehra" userId="35ae07c26b9973f5" providerId="LiveId" clId="{BD679E31-880D-4B79-A396-D4A3461E65BF}" dt="2025-04-18T11:17:35.706" v="234" actId="1076"/>
          <ac:spMkLst>
            <pc:docMk/>
            <pc:sldMk cId="14591277" sldId="267"/>
            <ac:spMk id="12" creationId="{1288DB02-98B0-8F16-873C-6870001F50B5}"/>
          </ac:spMkLst>
        </pc:spChg>
        <pc:picChg chg="add mod">
          <ac:chgData name="Himanshi Mehra" userId="35ae07c26b9973f5" providerId="LiveId" clId="{BD679E31-880D-4B79-A396-D4A3461E65BF}" dt="2025-04-18T11:16:15.048" v="220" actId="1076"/>
          <ac:picMkLst>
            <pc:docMk/>
            <pc:sldMk cId="14591277" sldId="267"/>
            <ac:picMk id="6" creationId="{E1A16FE1-F270-B8FD-BFEA-6991B8AF87D7}"/>
          </ac:picMkLst>
        </pc:picChg>
        <pc:picChg chg="del mod">
          <ac:chgData name="Himanshi Mehra" userId="35ae07c26b9973f5" providerId="LiveId" clId="{BD679E31-880D-4B79-A396-D4A3461E65BF}" dt="2025-04-18T10:37:20.191" v="125" actId="21"/>
          <ac:picMkLst>
            <pc:docMk/>
            <pc:sldMk cId="14591277" sldId="267"/>
            <ac:picMk id="7" creationId="{89BD0C16-8B32-7CED-1049-44D282871386}"/>
          </ac:picMkLst>
        </pc:picChg>
        <pc:picChg chg="add mod">
          <ac:chgData name="Himanshi Mehra" userId="35ae07c26b9973f5" providerId="LiveId" clId="{BD679E31-880D-4B79-A396-D4A3461E65BF}" dt="2025-04-18T11:16:22.463" v="223" actId="1076"/>
          <ac:picMkLst>
            <pc:docMk/>
            <pc:sldMk cId="14591277" sldId="267"/>
            <ac:picMk id="8" creationId="{A5EE9DC3-E915-050F-A2F5-B613F5BA4383}"/>
          </ac:picMkLst>
        </pc:picChg>
        <pc:picChg chg="del mod">
          <ac:chgData name="Himanshi Mehra" userId="35ae07c26b9973f5" providerId="LiveId" clId="{BD679E31-880D-4B79-A396-D4A3461E65BF}" dt="2025-04-18T10:32:35.147" v="119" actId="21"/>
          <ac:picMkLst>
            <pc:docMk/>
            <pc:sldMk cId="14591277" sldId="267"/>
            <ac:picMk id="9" creationId="{1F83A4AC-A60D-7FF4-D3E5-77AD931CCEE8}"/>
          </ac:picMkLst>
        </pc:picChg>
        <pc:picChg chg="add mod">
          <ac:chgData name="Himanshi Mehra" userId="35ae07c26b9973f5" providerId="LiveId" clId="{BD679E31-880D-4B79-A396-D4A3461E65BF}" dt="2025-04-18T11:16:20.673" v="222" actId="1076"/>
          <ac:picMkLst>
            <pc:docMk/>
            <pc:sldMk cId="14591277" sldId="267"/>
            <ac:picMk id="11" creationId="{81B1467A-ABBF-3F06-257D-99E1E7FB8E38}"/>
          </ac:picMkLst>
        </pc:picChg>
      </pc:sldChg>
      <pc:sldChg chg="addSp delSp modSp del mod">
        <pc:chgData name="Himanshi Mehra" userId="35ae07c26b9973f5" providerId="LiveId" clId="{BD679E31-880D-4B79-A396-D4A3461E65BF}" dt="2025-04-18T11:11:00.762" v="210" actId="2696"/>
        <pc:sldMkLst>
          <pc:docMk/>
          <pc:sldMk cId="3496064458" sldId="268"/>
        </pc:sldMkLst>
        <pc:picChg chg="add del">
          <ac:chgData name="Himanshi Mehra" userId="35ae07c26b9973f5" providerId="LiveId" clId="{BD679E31-880D-4B79-A396-D4A3461E65BF}" dt="2025-04-18T10:22:17.005" v="90" actId="21"/>
          <ac:picMkLst>
            <pc:docMk/>
            <pc:sldMk cId="3496064458" sldId="268"/>
            <ac:picMk id="2" creationId="{39C17B92-50A0-517A-6239-A78A5B772EFB}"/>
          </ac:picMkLst>
        </pc:picChg>
        <pc:picChg chg="add mod">
          <ac:chgData name="Himanshi Mehra" userId="35ae07c26b9973f5" providerId="LiveId" clId="{BD679E31-880D-4B79-A396-D4A3461E65BF}" dt="2025-04-18T10:22:45.864" v="97" actId="1076"/>
          <ac:picMkLst>
            <pc:docMk/>
            <pc:sldMk cId="3496064458" sldId="268"/>
            <ac:picMk id="6" creationId="{34908373-31A9-169E-AF6F-13A711CBF3B3}"/>
          </ac:picMkLst>
        </pc:picChg>
        <pc:picChg chg="del">
          <ac:chgData name="Himanshi Mehra" userId="35ae07c26b9973f5" providerId="LiveId" clId="{BD679E31-880D-4B79-A396-D4A3461E65BF}" dt="2025-04-18T10:22:36.507" v="93" actId="21"/>
          <ac:picMkLst>
            <pc:docMk/>
            <pc:sldMk cId="3496064458" sldId="268"/>
            <ac:picMk id="7" creationId="{A63A993E-36C6-1EAD-266A-EE5AEAC9A4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36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7112496" y="101078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71346" y="3429000"/>
            <a:ext cx="68708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Visualizing Carbon Footprints Across Sectors Using Power BI</a:t>
            </a:r>
            <a:endParaRPr lang="en-US" sz="4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739" y="129431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153A1-CBD0-CB98-C007-3403052E3188}"/>
              </a:ext>
            </a:extLst>
          </p:cNvPr>
          <p:cNvSpPr txBox="1"/>
          <p:nvPr/>
        </p:nvSpPr>
        <p:spPr>
          <a:xfrm>
            <a:off x="246380" y="1379500"/>
            <a:ext cx="4127474" cy="526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66FF"/>
                </a:solidFill>
              </a:rPr>
              <a:t> China</a:t>
            </a:r>
            <a:r>
              <a:rPr lang="en-US" dirty="0">
                <a:solidFill>
                  <a:srgbClr val="3366FF"/>
                </a:solidFill>
              </a:rPr>
              <a:t> remains the top emitter, followed by the </a:t>
            </a:r>
            <a:r>
              <a:rPr lang="en-US" b="1" dirty="0">
                <a:solidFill>
                  <a:srgbClr val="3366FF"/>
                </a:solidFill>
              </a:rPr>
              <a:t>US</a:t>
            </a:r>
            <a:r>
              <a:rPr lang="en-US" dirty="0">
                <a:solidFill>
                  <a:srgbClr val="3366FF"/>
                </a:solidFill>
              </a:rPr>
              <a:t>, </a:t>
            </a:r>
            <a:r>
              <a:rPr lang="en-US" b="1" dirty="0">
                <a:solidFill>
                  <a:srgbClr val="3366FF"/>
                </a:solidFill>
              </a:rPr>
              <a:t>EU</a:t>
            </a:r>
            <a:r>
              <a:rPr lang="en-US" dirty="0">
                <a:solidFill>
                  <a:srgbClr val="3366FF"/>
                </a:solidFill>
              </a:rPr>
              <a:t>, and </a:t>
            </a:r>
            <a:r>
              <a:rPr lang="en-US" b="1" dirty="0">
                <a:solidFill>
                  <a:srgbClr val="3366FF"/>
                </a:solidFill>
              </a:rPr>
              <a:t>India</a:t>
            </a:r>
            <a:r>
              <a:rPr lang="en-US" dirty="0">
                <a:solidFill>
                  <a:srgbClr val="3366FF"/>
                </a:solidFill>
              </a:rPr>
              <a:t>, as shown in the country-wise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66FF"/>
                </a:solidFill>
              </a:rPr>
              <a:t> Power</a:t>
            </a:r>
            <a:r>
              <a:rPr lang="en-US" dirty="0">
                <a:solidFill>
                  <a:srgbClr val="3366FF"/>
                </a:solidFill>
              </a:rPr>
              <a:t> and </a:t>
            </a:r>
            <a:r>
              <a:rPr lang="en-US" b="1" dirty="0">
                <a:solidFill>
                  <a:srgbClr val="3366FF"/>
                </a:solidFill>
              </a:rPr>
              <a:t>Industry</a:t>
            </a:r>
            <a:r>
              <a:rPr lang="en-US" dirty="0">
                <a:solidFill>
                  <a:srgbClr val="3366FF"/>
                </a:solidFill>
              </a:rPr>
              <a:t> continue to dominate in terms of sectoral carbon output globally.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66FF"/>
                </a:solidFill>
              </a:rPr>
              <a:t> The </a:t>
            </a:r>
            <a:r>
              <a:rPr lang="en-US" b="1" dirty="0">
                <a:solidFill>
                  <a:srgbClr val="3366FF"/>
                </a:solidFill>
              </a:rPr>
              <a:t>overall trend shows a gradual rise in emissions</a:t>
            </a:r>
            <a:r>
              <a:rPr lang="en-US" dirty="0">
                <a:solidFill>
                  <a:srgbClr val="3366FF"/>
                </a:solidFill>
              </a:rPr>
              <a:t>, indicating increased activity or reduced mitigation.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66FF"/>
                </a:solidFill>
              </a:rPr>
              <a:t> The visual breakdown helps pinpoint </a:t>
            </a:r>
            <a:r>
              <a:rPr lang="en-US" b="1" dirty="0">
                <a:solidFill>
                  <a:srgbClr val="3366FF"/>
                </a:solidFill>
              </a:rPr>
              <a:t>major contributors by both region and sector</a:t>
            </a:r>
            <a:r>
              <a:rPr lang="en-US" dirty="0">
                <a:solidFill>
                  <a:srgbClr val="3366FF"/>
                </a:solidFill>
              </a:rPr>
              <a:t>, supporting targeted sustainability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66FF"/>
                </a:solidFill>
              </a:rPr>
              <a:t> Interactive navigation</a:t>
            </a:r>
            <a:r>
              <a:rPr lang="en-US" dirty="0">
                <a:solidFill>
                  <a:srgbClr val="3366FF"/>
                </a:solidFill>
              </a:rPr>
              <a:t> and filters enhance user experience and make analysis flexible.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C9A9D-1EC5-874F-C495-2D1048C6FD7E}"/>
              </a:ext>
            </a:extLst>
          </p:cNvPr>
          <p:cNvSpPr txBox="1"/>
          <p:nvPr/>
        </p:nvSpPr>
        <p:spPr>
          <a:xfrm>
            <a:off x="490220" y="813752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Key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4F662-273F-5F2C-94EA-85FC8F4D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818" y="965200"/>
            <a:ext cx="7591802" cy="54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2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81543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8BFD9E-E62B-1FE5-9B73-457FD15C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" y="1300432"/>
            <a:ext cx="1174496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dashboard effectively empowers users, policymakers, and organizations to take data-driven actions toward reducing carbon footprints.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It identifies critical areas where improvements can be made, promoting targeted efforts for sustainability.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By raising awareness and encouraging informed decision-making, the dashboard drives proactive steps toward environmental preservation.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Power BI’s dynamic and scalable visualizations ensure that the platform remains adaptable to evolving needs, delivering long-term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This solution not only facilitates a deeper understanding of carbon emissions but also plays a pivotal role in advancing global sustainability initiatives.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FAD7A6C-965A-BE83-9952-B92DD402244F}"/>
              </a:ext>
            </a:extLst>
          </p:cNvPr>
          <p:cNvSpPr/>
          <p:nvPr/>
        </p:nvSpPr>
        <p:spPr>
          <a:xfrm>
            <a:off x="0" y="1514237"/>
            <a:ext cx="10017760" cy="4734560"/>
          </a:xfrm>
          <a:prstGeom prst="homePlat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70D1432-EE09-5A74-4075-5553E391A648}"/>
              </a:ext>
            </a:extLst>
          </p:cNvPr>
          <p:cNvSpPr/>
          <p:nvPr/>
        </p:nvSpPr>
        <p:spPr>
          <a:xfrm>
            <a:off x="0" y="2458720"/>
            <a:ext cx="8016240" cy="304698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93FDD-D27C-94C2-B772-5B3E76AE0DEF}"/>
              </a:ext>
            </a:extLst>
          </p:cNvPr>
          <p:cNvSpPr/>
          <p:nvPr/>
        </p:nvSpPr>
        <p:spPr>
          <a:xfrm>
            <a:off x="313381" y="3158242"/>
            <a:ext cx="68916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dirty="0">
                <a:ln/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877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BF1DA-6264-52DE-DB38-2CA86645BA28}"/>
              </a:ext>
            </a:extLst>
          </p:cNvPr>
          <p:cNvSpPr txBox="1"/>
          <p:nvPr/>
        </p:nvSpPr>
        <p:spPr>
          <a:xfrm>
            <a:off x="345440" y="1657872"/>
            <a:ext cx="6725920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• Understand carbon emissions and their impact sector-wise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E5ABC-4B9B-C6B4-A6FE-965F4A242259}"/>
              </a:ext>
            </a:extLst>
          </p:cNvPr>
          <p:cNvSpPr txBox="1"/>
          <p:nvPr/>
        </p:nvSpPr>
        <p:spPr>
          <a:xfrm>
            <a:off x="335280" y="2501632"/>
            <a:ext cx="6106160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• Learn to build interactive visualizations using Power 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29E5C-8C8B-4B1F-3FEF-B4A7982ACE37}"/>
              </a:ext>
            </a:extLst>
          </p:cNvPr>
          <p:cNvSpPr txBox="1"/>
          <p:nvPr/>
        </p:nvSpPr>
        <p:spPr>
          <a:xfrm>
            <a:off x="345440" y="3453834"/>
            <a:ext cx="6106160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• Gain experience in data cleaning, modeling, and DAX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7F278-C215-22C0-1945-DB8F538ECFD3}"/>
              </a:ext>
            </a:extLst>
          </p:cNvPr>
          <p:cNvSpPr txBox="1"/>
          <p:nvPr/>
        </p:nvSpPr>
        <p:spPr>
          <a:xfrm>
            <a:off x="345440" y="4446393"/>
            <a:ext cx="6492240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• Analyze trends and patterns across industries to promote sustainability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C1EB2-11EE-931F-BB03-787427848D8D}"/>
              </a:ext>
            </a:extLst>
          </p:cNvPr>
          <p:cNvSpPr txBox="1"/>
          <p:nvPr/>
        </p:nvSpPr>
        <p:spPr>
          <a:xfrm>
            <a:off x="510540" y="1654212"/>
            <a:ext cx="11132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Power BI (Main Visualization Tool)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 Used to build interactive dashboards that display carbon emissions across sectors and countries from 2019–        2023. Visuals like tables, bar charts, and filters helped uncover trends and patterns</a:t>
            </a:r>
            <a:r>
              <a:rPr lang="en-US" sz="1600" dirty="0">
                <a:solidFill>
                  <a:srgbClr val="00B050"/>
                </a:solidFill>
              </a:rPr>
              <a:t>.</a:t>
            </a:r>
            <a:endParaRPr lang="en-IN" sz="16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1FBD7-ABD0-C633-4DE9-73FC41D14B0D}"/>
              </a:ext>
            </a:extLst>
          </p:cNvPr>
          <p:cNvSpPr txBox="1"/>
          <p:nvPr/>
        </p:nvSpPr>
        <p:spPr>
          <a:xfrm>
            <a:off x="474980" y="2740244"/>
            <a:ext cx="10929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DAX (Custom Calculations)</a:t>
            </a:r>
            <a:br>
              <a:rPr lang="en-US" sz="1600" dirty="0"/>
            </a:br>
            <a:r>
              <a:rPr lang="en-US" sz="1600" b="1" dirty="0">
                <a:solidFill>
                  <a:srgbClr val="00B050"/>
                </a:solidFill>
              </a:rPr>
              <a:t>DAX formulas helped compute total emissions, sector-wise contributions, and global rankings—turning raw numbers into meaningful insights</a:t>
            </a:r>
            <a:r>
              <a:rPr lang="en-US" sz="1600" dirty="0"/>
              <a:t>.</a:t>
            </a:r>
            <a:endParaRPr lang="en-IN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A90F4-A8A2-3AD6-39E4-F6C7D25870D1}"/>
              </a:ext>
            </a:extLst>
          </p:cNvPr>
          <p:cNvSpPr txBox="1"/>
          <p:nvPr/>
        </p:nvSpPr>
        <p:spPr>
          <a:xfrm>
            <a:off x="510540" y="4657275"/>
            <a:ext cx="10858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Open Data Sources</a:t>
            </a:r>
            <a:br>
              <a:rPr lang="en-US" dirty="0"/>
            </a:br>
            <a:r>
              <a:rPr lang="en-US" sz="1600" b="1" dirty="0">
                <a:solidFill>
                  <a:srgbClr val="00B050"/>
                </a:solidFill>
              </a:rPr>
              <a:t>Emission data was gathered from credible sources like Our World in Data and the IEA to ensure accuracy and relevance</a:t>
            </a:r>
            <a:r>
              <a:rPr lang="en-US" sz="1600" dirty="0"/>
              <a:t>.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8D8-1E41-AF50-8203-9F70E2A619D6}"/>
              </a:ext>
            </a:extLst>
          </p:cNvPr>
          <p:cNvSpPr txBox="1"/>
          <p:nvPr/>
        </p:nvSpPr>
        <p:spPr>
          <a:xfrm>
            <a:off x="510540" y="5685535"/>
            <a:ext cx="11132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Power Query Editor</a:t>
            </a:r>
            <a:br>
              <a:rPr lang="en-US" sz="1600" dirty="0"/>
            </a:br>
            <a:r>
              <a:rPr lang="en-US" sz="1600" b="1" dirty="0">
                <a:solidFill>
                  <a:srgbClr val="00B050"/>
                </a:solidFill>
              </a:rPr>
              <a:t>Used within Power BI for data cleaning—removing duplicates, formatting fields, and shaping the dataset for analysis</a:t>
            </a:r>
            <a:r>
              <a:rPr lang="en-US" sz="16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BA6B95-E71D-8825-7414-00D9196F3A9C}"/>
              </a:ext>
            </a:extLst>
          </p:cNvPr>
          <p:cNvSpPr txBox="1"/>
          <p:nvPr/>
        </p:nvSpPr>
        <p:spPr>
          <a:xfrm>
            <a:off x="510540" y="3727646"/>
            <a:ext cx="10858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Excel / CSV Files (Data Source)</a:t>
            </a:r>
            <a:br>
              <a:rPr lang="en-US" sz="1600" dirty="0"/>
            </a:br>
            <a:r>
              <a:rPr lang="en-US" sz="1600" b="1" dirty="0">
                <a:solidFill>
                  <a:srgbClr val="00B050"/>
                </a:solidFill>
              </a:rPr>
              <a:t>Raw data was stored in Excel or CSV formats. These were cleaned and structured to prepare a solid base dataset for analysis.</a:t>
            </a:r>
            <a:endParaRPr lang="en-IN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7380C1-F6FB-E321-49EF-1D668A529898}"/>
              </a:ext>
            </a:extLst>
          </p:cNvPr>
          <p:cNvSpPr/>
          <p:nvPr/>
        </p:nvSpPr>
        <p:spPr>
          <a:xfrm>
            <a:off x="853440" y="1960880"/>
            <a:ext cx="2611120" cy="1930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Collected or simulated carbon emission data sector-wise</a:t>
            </a:r>
            <a:endParaRPr lang="en-IN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08F4BA-19CE-20C9-DCBF-CD310055F5E9}"/>
              </a:ext>
            </a:extLst>
          </p:cNvPr>
          <p:cNvSpPr/>
          <p:nvPr/>
        </p:nvSpPr>
        <p:spPr>
          <a:xfrm>
            <a:off x="2733041" y="4437394"/>
            <a:ext cx="2428240" cy="1930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Built visuals like bar charts, pie charts, and slicers for filtering</a:t>
            </a:r>
            <a:endParaRPr lang="en-IN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7F65F9-1225-213F-C4E8-9338629F8776}"/>
              </a:ext>
            </a:extLst>
          </p:cNvPr>
          <p:cNvSpPr/>
          <p:nvPr/>
        </p:nvSpPr>
        <p:spPr>
          <a:xfrm>
            <a:off x="9022080" y="1960880"/>
            <a:ext cx="2428240" cy="193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Created calculated columns for % share, year-on-year change</a:t>
            </a:r>
            <a:endParaRPr lang="en-IN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DC3EBE-31DD-6D56-CB0B-AEE0A1129FB0}"/>
              </a:ext>
            </a:extLst>
          </p:cNvPr>
          <p:cNvSpPr/>
          <p:nvPr/>
        </p:nvSpPr>
        <p:spPr>
          <a:xfrm>
            <a:off x="7447279" y="4437394"/>
            <a:ext cx="2428240" cy="1930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Highlighted insights and emission-heavy sectors</a:t>
            </a:r>
            <a:endParaRPr lang="en-IN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FFD789-3EAD-E366-8140-06F5E47DFE2D}"/>
              </a:ext>
            </a:extLst>
          </p:cNvPr>
          <p:cNvSpPr/>
          <p:nvPr/>
        </p:nvSpPr>
        <p:spPr>
          <a:xfrm>
            <a:off x="5029200" y="1960880"/>
            <a:ext cx="2428240" cy="1930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Cleaned and transformed data in Power BI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1D26E-A594-067F-66C6-DC32F5DD2D7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464560" y="2926080"/>
            <a:ext cx="15646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274EC-0DC0-9BE3-BC1E-E75A4FD3C4CA}"/>
              </a:ext>
            </a:extLst>
          </p:cNvPr>
          <p:cNvCxnSpPr/>
          <p:nvPr/>
        </p:nvCxnSpPr>
        <p:spPr>
          <a:xfrm>
            <a:off x="7457440" y="2926080"/>
            <a:ext cx="15646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1DF6A7-73A2-4BE8-225B-65CFC13879F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161281" y="5402594"/>
            <a:ext cx="22859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D70204-B552-0A32-7F5C-8601B79880CF}"/>
              </a:ext>
            </a:extLst>
          </p:cNvPr>
          <p:cNvCxnSpPr>
            <a:cxnSpLocks/>
          </p:cNvCxnSpPr>
          <p:nvPr/>
        </p:nvCxnSpPr>
        <p:spPr>
          <a:xfrm>
            <a:off x="9946640" y="5402594"/>
            <a:ext cx="10566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0064BA-C1D6-0C70-7BCB-A0E8C7EBA294}"/>
              </a:ext>
            </a:extLst>
          </p:cNvPr>
          <p:cNvCxnSpPr>
            <a:cxnSpLocks/>
          </p:cNvCxnSpPr>
          <p:nvPr/>
        </p:nvCxnSpPr>
        <p:spPr>
          <a:xfrm>
            <a:off x="11003280" y="4000514"/>
            <a:ext cx="0" cy="1402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28356-68C2-F63F-CCE7-412B25A0BB52}"/>
              </a:ext>
            </a:extLst>
          </p:cNvPr>
          <p:cNvSpPr txBox="1"/>
          <p:nvPr/>
        </p:nvSpPr>
        <p:spPr>
          <a:xfrm>
            <a:off x="435550" y="1676983"/>
            <a:ext cx="113297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Climate change stands as one of the most pressing global threats of our time. Yet, there remains a significant gap in public awareness and stakeholder understanding regarding which sectors are the key contributors to carbon emissions. Without clear, accessible, and data-driven insights, it becomes challenging to drive meaningful action. There is a critical need for intuitive visual tools that can translate complex emission data into actionable knowledge for decision-makers, communities, and individuals alike.</a:t>
            </a:r>
            <a:endParaRPr lang="en-I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B0898-69B3-7227-EFEB-AFFDDBCC6606}"/>
              </a:ext>
            </a:extLst>
          </p:cNvPr>
          <p:cNvSpPr txBox="1"/>
          <p:nvPr/>
        </p:nvSpPr>
        <p:spPr>
          <a:xfrm>
            <a:off x="375920" y="1635760"/>
            <a:ext cx="12710160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Making carbon footprints visible—one sector at a time, for a cleaner and more informed tomorrow…</a:t>
            </a:r>
            <a:endParaRPr lang="en-IN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5EBCE-25C1-4487-9296-64DA0A9CC00C}"/>
              </a:ext>
            </a:extLst>
          </p:cNvPr>
          <p:cNvSpPr txBox="1"/>
          <p:nvPr/>
        </p:nvSpPr>
        <p:spPr>
          <a:xfrm>
            <a:off x="375920" y="2483975"/>
            <a:ext cx="1158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📊 </a:t>
            </a:r>
            <a:r>
              <a:rPr lang="en-US" sz="2400" b="1" dirty="0">
                <a:solidFill>
                  <a:srgbClr val="00B050"/>
                </a:solidFill>
              </a:rPr>
              <a:t>Explore sector-wise and time-based carbon emissions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enabling a clear understanding of how different industries — such as energy, transport, and agriculture — contribute to global CO₂ levels.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300D8-30A6-E665-3084-E576A41B7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2" y="3817247"/>
            <a:ext cx="3769358" cy="2759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83CD0-5FE6-6D62-09E6-30645082F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02" y="3817247"/>
            <a:ext cx="401151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837C1-6EB9-5BCA-B2CB-4949425AB698}"/>
              </a:ext>
            </a:extLst>
          </p:cNvPr>
          <p:cNvSpPr txBox="1"/>
          <p:nvPr/>
        </p:nvSpPr>
        <p:spPr>
          <a:xfrm>
            <a:off x="1036320" y="2279359"/>
            <a:ext cx="11155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⏳ </a:t>
            </a:r>
            <a:r>
              <a:rPr lang="en-US" sz="2000" b="1" dirty="0">
                <a:solidFill>
                  <a:srgbClr val="00B050"/>
                </a:solidFill>
              </a:rPr>
              <a:t>Track changes in carbon footprints from 2019 to 2023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highlighting trends and fluctuations that can inform sustainable policy decisions and behavior change.</a:t>
            </a:r>
            <a:endParaRPr lang="en-IN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D8846-E1F4-9DC7-FD11-7A961B8BD09F}"/>
              </a:ext>
            </a:extLst>
          </p:cNvPr>
          <p:cNvSpPr txBox="1"/>
          <p:nvPr/>
        </p:nvSpPr>
        <p:spPr>
          <a:xfrm>
            <a:off x="372430" y="2279359"/>
            <a:ext cx="6116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EE9DC3-E915-050F-A2F5-B613F5BA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916" y="3176198"/>
            <a:ext cx="3578096" cy="2001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B1467A-ABBF-3F06-257D-99E1E7FB8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710" y="3176198"/>
            <a:ext cx="3667760" cy="1935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A7AB55-9B84-8BC1-D10A-DDF0C1A1E2EE}"/>
              </a:ext>
            </a:extLst>
          </p:cNvPr>
          <p:cNvSpPr txBox="1"/>
          <p:nvPr/>
        </p:nvSpPr>
        <p:spPr>
          <a:xfrm>
            <a:off x="1330960" y="5570388"/>
            <a:ext cx="86461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Drill down using filters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by sector, region, and year to allow tailored analysis for governments, NGOs, researchers, and the general public.</a:t>
            </a:r>
            <a:endParaRPr lang="en-IN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16FE1-F270-B8FD-BFEA-6991B8AF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40" y="5570388"/>
            <a:ext cx="1136876" cy="1120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E9EA3F-C4D5-3566-8467-10CCF02B14D0}"/>
              </a:ext>
            </a:extLst>
          </p:cNvPr>
          <p:cNvSpPr txBox="1"/>
          <p:nvPr/>
        </p:nvSpPr>
        <p:spPr>
          <a:xfrm>
            <a:off x="573090" y="5465819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9F91A-8EDF-B14B-CAAE-257A50812BAB}"/>
              </a:ext>
            </a:extLst>
          </p:cNvPr>
          <p:cNvSpPr txBox="1"/>
          <p:nvPr/>
        </p:nvSpPr>
        <p:spPr>
          <a:xfrm>
            <a:off x="900716" y="1015707"/>
            <a:ext cx="11328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🔍 </a:t>
            </a:r>
            <a:r>
              <a:rPr lang="en-US" sz="2000" b="1" dirty="0">
                <a:solidFill>
                  <a:srgbClr val="00B050"/>
                </a:solidFill>
              </a:rPr>
              <a:t>Identify the highest-emitting sectors and countries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providing visibility into key     areas responsible for the majority of greenhouse gas emissions. For example, the energy and transport sectors account for over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50% of global CO₂ emissions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IN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8DB02-98B0-8F16-873C-6870001F50B5}"/>
              </a:ext>
            </a:extLst>
          </p:cNvPr>
          <p:cNvSpPr txBox="1"/>
          <p:nvPr/>
        </p:nvSpPr>
        <p:spPr>
          <a:xfrm>
            <a:off x="372430" y="1015707"/>
            <a:ext cx="614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459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2224" y="90784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EE292-E230-ECFD-2EDD-FDC2188980D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1737" y="2036862"/>
            <a:ext cx="565978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The analysis covers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14 countries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6 sectors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and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5-year period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Power sector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stands out as the largest carbon emitter, contributing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123K Mega Tons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Industry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Ground Transport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follow,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97K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58K Mega Tons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On a country level,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China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leads in emissions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48K Mega Tons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), followed by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Rest of World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United States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 small group of sectors and countries are responsible for the majority of emissions—highlighting where impactful change is most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The dashboard offers a clear, data-driven foundation to support sustainability strategies and informed policy decisions.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77163-B5FA-5742-1927-4CB2DDAB72E0}"/>
              </a:ext>
            </a:extLst>
          </p:cNvPr>
          <p:cNvSpPr txBox="1"/>
          <p:nvPr/>
        </p:nvSpPr>
        <p:spPr>
          <a:xfrm>
            <a:off x="151736" y="1656427"/>
            <a:ext cx="610108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Dashboard Insights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9AFDD4-28BC-0528-D1E9-B24D1DA1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20" y="1117600"/>
            <a:ext cx="6256491" cy="52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3E2121-4939-F835-91C3-E9CF6C3649CB}"/>
              </a:ext>
            </a:extLst>
          </p:cNvPr>
          <p:cNvSpPr txBox="1"/>
          <p:nvPr/>
        </p:nvSpPr>
        <p:spPr>
          <a:xfrm>
            <a:off x="459740" y="1562380"/>
            <a:ext cx="4447540" cy="497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80827"/>
                </a:solidFill>
              </a:rPr>
              <a:t> Daily carbon emissions in India show a </a:t>
            </a:r>
            <a:r>
              <a:rPr lang="en-US" b="1" dirty="0">
                <a:solidFill>
                  <a:srgbClr val="980827"/>
                </a:solidFill>
              </a:rPr>
              <a:t>gradual upward trend</a:t>
            </a:r>
            <a:r>
              <a:rPr lang="en-US" dirty="0">
                <a:solidFill>
                  <a:srgbClr val="980827"/>
                </a:solidFill>
              </a:rPr>
              <a:t>, highlighting increasing activity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80827"/>
                </a:solidFill>
              </a:rPr>
              <a:t> The </a:t>
            </a:r>
            <a:r>
              <a:rPr lang="en-US" b="1" dirty="0">
                <a:solidFill>
                  <a:srgbClr val="980827"/>
                </a:solidFill>
              </a:rPr>
              <a:t>Power</a:t>
            </a:r>
            <a:r>
              <a:rPr lang="en-US" dirty="0">
                <a:solidFill>
                  <a:srgbClr val="980827"/>
                </a:solidFill>
              </a:rPr>
              <a:t> and </a:t>
            </a:r>
            <a:r>
              <a:rPr lang="en-US" b="1" dirty="0">
                <a:solidFill>
                  <a:srgbClr val="980827"/>
                </a:solidFill>
              </a:rPr>
              <a:t>Industry</a:t>
            </a:r>
            <a:r>
              <a:rPr lang="en-US" dirty="0">
                <a:solidFill>
                  <a:srgbClr val="980827"/>
                </a:solidFill>
              </a:rPr>
              <a:t> sectors remain the most consistent and dominant contributors to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80827"/>
                </a:solidFill>
              </a:rPr>
              <a:t> Ground Transport</a:t>
            </a:r>
            <a:r>
              <a:rPr lang="en-US" dirty="0">
                <a:solidFill>
                  <a:srgbClr val="980827"/>
                </a:solidFill>
              </a:rPr>
              <a:t> plays a notable secondary role, while emissions from </a:t>
            </a:r>
            <a:r>
              <a:rPr lang="en-US" b="1" dirty="0">
                <a:solidFill>
                  <a:srgbClr val="980827"/>
                </a:solidFill>
              </a:rPr>
              <a:t>aviation sectors</a:t>
            </a:r>
            <a:r>
              <a:rPr lang="en-US" dirty="0">
                <a:solidFill>
                  <a:srgbClr val="980827"/>
                </a:solidFill>
              </a:rPr>
              <a:t> are minimal but present.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80827"/>
                </a:solidFill>
              </a:rPr>
              <a:t> Emissions are </a:t>
            </a:r>
            <a:r>
              <a:rPr lang="en-US" b="1" dirty="0">
                <a:solidFill>
                  <a:srgbClr val="980827"/>
                </a:solidFill>
              </a:rPr>
              <a:t>evenly distributed across the years</a:t>
            </a:r>
            <a:r>
              <a:rPr lang="en-US" dirty="0">
                <a:solidFill>
                  <a:srgbClr val="980827"/>
                </a:solidFill>
              </a:rPr>
              <a:t>, suggesting no major annual spikes or drops.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80827"/>
                </a:solidFill>
              </a:rPr>
              <a:t> The dashboard’s </a:t>
            </a:r>
            <a:r>
              <a:rPr lang="en-US" b="1" dirty="0">
                <a:solidFill>
                  <a:srgbClr val="980827"/>
                </a:solidFill>
              </a:rPr>
              <a:t>interactive filters</a:t>
            </a:r>
            <a:r>
              <a:rPr lang="en-US" dirty="0">
                <a:solidFill>
                  <a:srgbClr val="980827"/>
                </a:solidFill>
              </a:rPr>
              <a:t> enable detailed exploration by year, sector, and country—supporting informed decision-making.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FA3E4-39CC-5331-36D4-965BAB916013}"/>
              </a:ext>
            </a:extLst>
          </p:cNvPr>
          <p:cNvSpPr txBox="1"/>
          <p:nvPr/>
        </p:nvSpPr>
        <p:spPr>
          <a:xfrm>
            <a:off x="459740" y="1029214"/>
            <a:ext cx="6377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Focused 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EBE7E-B899-F5B6-497C-74E42489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80" y="1490879"/>
            <a:ext cx="7154714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9627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455</TotalTime>
  <Words>899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Himanshi Mehra</cp:lastModifiedBy>
  <cp:revision>5</cp:revision>
  <dcterms:created xsi:type="dcterms:W3CDTF">2024-12-31T09:40:01Z</dcterms:created>
  <dcterms:modified xsi:type="dcterms:W3CDTF">2025-04-18T11:17:42Z</dcterms:modified>
</cp:coreProperties>
</file>