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diagrams/layout2.xml" ContentType="application/vnd.openxmlformats-officedocument.drawingml.diagramLayout+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59"/>
  </p:notesMasterIdLst>
  <p:sldIdLst>
    <p:sldId id="256" r:id="rId2"/>
    <p:sldId id="257" r:id="rId3"/>
    <p:sldId id="258" r:id="rId4"/>
    <p:sldId id="260" r:id="rId5"/>
    <p:sldId id="261" r:id="rId6"/>
    <p:sldId id="262" r:id="rId7"/>
    <p:sldId id="263" r:id="rId8"/>
    <p:sldId id="264" r:id="rId9"/>
    <p:sldId id="265" r:id="rId10"/>
    <p:sldId id="267" r:id="rId11"/>
    <p:sldId id="270" r:id="rId12"/>
    <p:sldId id="266" r:id="rId13"/>
    <p:sldId id="269" r:id="rId14"/>
    <p:sldId id="271" r:id="rId15"/>
    <p:sldId id="279" r:id="rId16"/>
    <p:sldId id="276" r:id="rId17"/>
    <p:sldId id="272" r:id="rId18"/>
    <p:sldId id="273" r:id="rId19"/>
    <p:sldId id="301" r:id="rId20"/>
    <p:sldId id="280" r:id="rId21"/>
    <p:sldId id="274" r:id="rId22"/>
    <p:sldId id="268" r:id="rId23"/>
    <p:sldId id="275" r:id="rId24"/>
    <p:sldId id="277" r:id="rId25"/>
    <p:sldId id="308" r:id="rId26"/>
    <p:sldId id="281" r:id="rId27"/>
    <p:sldId id="282" r:id="rId28"/>
    <p:sldId id="283" r:id="rId29"/>
    <p:sldId id="284" r:id="rId30"/>
    <p:sldId id="285" r:id="rId31"/>
    <p:sldId id="290" r:id="rId32"/>
    <p:sldId id="286" r:id="rId33"/>
    <p:sldId id="288" r:id="rId34"/>
    <p:sldId id="289" r:id="rId35"/>
    <p:sldId id="287" r:id="rId36"/>
    <p:sldId id="291" r:id="rId37"/>
    <p:sldId id="292" r:id="rId38"/>
    <p:sldId id="293" r:id="rId39"/>
    <p:sldId id="294" r:id="rId40"/>
    <p:sldId id="305" r:id="rId41"/>
    <p:sldId id="306" r:id="rId42"/>
    <p:sldId id="295" r:id="rId43"/>
    <p:sldId id="297" r:id="rId44"/>
    <p:sldId id="296" r:id="rId45"/>
    <p:sldId id="298" r:id="rId46"/>
    <p:sldId id="299" r:id="rId47"/>
    <p:sldId id="300" r:id="rId48"/>
    <p:sldId id="303" r:id="rId49"/>
    <p:sldId id="307" r:id="rId50"/>
    <p:sldId id="304" r:id="rId51"/>
    <p:sldId id="302" r:id="rId52"/>
    <p:sldId id="314" r:id="rId53"/>
    <p:sldId id="310" r:id="rId54"/>
    <p:sldId id="309" r:id="rId55"/>
    <p:sldId id="311" r:id="rId56"/>
    <p:sldId id="312" r:id="rId57"/>
    <p:sldId id="313" r:id="rId5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a:srgbClr val="FF6600"/>
    <a:srgbClr val="D9372B"/>
    <a:srgbClr val="FF99CC"/>
    <a:srgbClr val="76CC0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110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62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96A2D9-4593-4289-ADBF-A9623FDC7F08}" type="doc">
      <dgm:prSet loTypeId="urn:microsoft.com/office/officeart/2005/8/layout/venn2" loCatId="relationship" qsTypeId="urn:microsoft.com/office/officeart/2005/8/quickstyle/simple1#1" qsCatId="simple" csTypeId="urn:microsoft.com/office/officeart/2005/8/colors/accent1_2#1" csCatId="accent1" phldr="1"/>
      <dgm:spPr/>
      <dgm:t>
        <a:bodyPr/>
        <a:lstStyle/>
        <a:p>
          <a:endParaRPr lang="en-US"/>
        </a:p>
      </dgm:t>
    </dgm:pt>
    <dgm:pt modelId="{29AF323F-4E16-4E8C-A556-D22CFF37407D}">
      <dgm:prSet phldrT="[Text]"/>
      <dgm:spPr>
        <a:solidFill>
          <a:srgbClr val="92D050"/>
        </a:solidFill>
      </dgm:spPr>
      <dgm:t>
        <a:bodyPr/>
        <a:lstStyle/>
        <a:p>
          <a:r>
            <a:rPr lang="en-US" dirty="0" smtClean="0"/>
            <a:t>Corporate Finance</a:t>
          </a:r>
          <a:endParaRPr lang="en-US" dirty="0"/>
        </a:p>
      </dgm:t>
    </dgm:pt>
    <dgm:pt modelId="{4C57BDEE-97EC-4589-8516-F31277AE970C}" type="parTrans" cxnId="{1AC54D97-A05D-4232-8DD2-D158E0213933}">
      <dgm:prSet/>
      <dgm:spPr/>
      <dgm:t>
        <a:bodyPr/>
        <a:lstStyle/>
        <a:p>
          <a:endParaRPr lang="en-US"/>
        </a:p>
      </dgm:t>
    </dgm:pt>
    <dgm:pt modelId="{E5A14E36-5FFC-478F-BB4D-AA7AE641EBDD}" type="sibTrans" cxnId="{1AC54D97-A05D-4232-8DD2-D158E0213933}">
      <dgm:prSet/>
      <dgm:spPr/>
      <dgm:t>
        <a:bodyPr/>
        <a:lstStyle/>
        <a:p>
          <a:endParaRPr lang="en-US"/>
        </a:p>
      </dgm:t>
    </dgm:pt>
    <dgm:pt modelId="{2B34FBCF-A763-4D28-8BBE-4DBBFDBEE818}">
      <dgm:prSet phldrT="[Text]"/>
      <dgm:spPr>
        <a:solidFill>
          <a:srgbClr val="0070C0"/>
        </a:solidFill>
      </dgm:spPr>
      <dgm:t>
        <a:bodyPr/>
        <a:lstStyle/>
        <a:p>
          <a:r>
            <a:rPr lang="en-US" dirty="0" smtClean="0"/>
            <a:t>Syndicate</a:t>
          </a:r>
          <a:endParaRPr lang="en-US" dirty="0"/>
        </a:p>
      </dgm:t>
    </dgm:pt>
    <dgm:pt modelId="{B90D6035-9ECB-4DAB-96DA-8598CEA67F93}" type="parTrans" cxnId="{349FFC42-3857-4665-B599-5BE66C8EE826}">
      <dgm:prSet/>
      <dgm:spPr/>
      <dgm:t>
        <a:bodyPr/>
        <a:lstStyle/>
        <a:p>
          <a:endParaRPr lang="en-US"/>
        </a:p>
      </dgm:t>
    </dgm:pt>
    <dgm:pt modelId="{7731A249-9360-4DBD-8C97-DFD08AE84C98}" type="sibTrans" cxnId="{349FFC42-3857-4665-B599-5BE66C8EE826}">
      <dgm:prSet/>
      <dgm:spPr/>
      <dgm:t>
        <a:bodyPr/>
        <a:lstStyle/>
        <a:p>
          <a:endParaRPr lang="en-US"/>
        </a:p>
      </dgm:t>
    </dgm:pt>
    <dgm:pt modelId="{A2927AAF-C341-43C8-A4A5-4AA5B8E70731}">
      <dgm:prSet phldrT="[Text]"/>
      <dgm:spPr>
        <a:solidFill>
          <a:srgbClr val="FFC000"/>
        </a:solidFill>
      </dgm:spPr>
      <dgm:t>
        <a:bodyPr/>
        <a:lstStyle/>
        <a:p>
          <a:r>
            <a:rPr lang="en-US" dirty="0" smtClean="0"/>
            <a:t>Sales</a:t>
          </a:r>
          <a:endParaRPr lang="en-US" dirty="0"/>
        </a:p>
      </dgm:t>
    </dgm:pt>
    <dgm:pt modelId="{87045119-C62E-4FD5-BD26-EDF5AA8E6F61}" type="parTrans" cxnId="{5EF4811A-7BD4-49D5-A39D-5212C7BC6F2B}">
      <dgm:prSet/>
      <dgm:spPr/>
      <dgm:t>
        <a:bodyPr/>
        <a:lstStyle/>
        <a:p>
          <a:endParaRPr lang="en-US"/>
        </a:p>
      </dgm:t>
    </dgm:pt>
    <dgm:pt modelId="{62302475-AABA-4350-818F-17A5538606C6}" type="sibTrans" cxnId="{5EF4811A-7BD4-49D5-A39D-5212C7BC6F2B}">
      <dgm:prSet/>
      <dgm:spPr/>
      <dgm:t>
        <a:bodyPr/>
        <a:lstStyle/>
        <a:p>
          <a:endParaRPr lang="en-US"/>
        </a:p>
      </dgm:t>
    </dgm:pt>
    <dgm:pt modelId="{0697774D-6FC8-4ECA-A59B-ABCDDE4E6281}">
      <dgm:prSet phldrT="[Text]"/>
      <dgm:spPr>
        <a:solidFill>
          <a:srgbClr val="FF0000"/>
        </a:solidFill>
      </dgm:spPr>
      <dgm:t>
        <a:bodyPr/>
        <a:lstStyle/>
        <a:p>
          <a:r>
            <a:rPr lang="en-US" dirty="0" smtClean="0"/>
            <a:t>Trading</a:t>
          </a:r>
          <a:endParaRPr lang="en-US" dirty="0"/>
        </a:p>
      </dgm:t>
    </dgm:pt>
    <dgm:pt modelId="{2E99856D-982A-4787-B07D-58ADC8C79AC5}" type="parTrans" cxnId="{8300A786-AD81-4AE9-B2A1-FE795ABE0A62}">
      <dgm:prSet/>
      <dgm:spPr/>
      <dgm:t>
        <a:bodyPr/>
        <a:lstStyle/>
        <a:p>
          <a:endParaRPr lang="en-US"/>
        </a:p>
      </dgm:t>
    </dgm:pt>
    <dgm:pt modelId="{1AC98F9B-2097-4EB6-B031-97D43EA72370}" type="sibTrans" cxnId="{8300A786-AD81-4AE9-B2A1-FE795ABE0A62}">
      <dgm:prSet/>
      <dgm:spPr/>
      <dgm:t>
        <a:bodyPr/>
        <a:lstStyle/>
        <a:p>
          <a:endParaRPr lang="en-US"/>
        </a:p>
      </dgm:t>
    </dgm:pt>
    <dgm:pt modelId="{27AAE384-90FE-49AE-9590-569124D603C4}" type="pres">
      <dgm:prSet presAssocID="{0D96A2D9-4593-4289-ADBF-A9623FDC7F08}" presName="Name0" presStyleCnt="0">
        <dgm:presLayoutVars>
          <dgm:chMax val="7"/>
          <dgm:resizeHandles val="exact"/>
        </dgm:presLayoutVars>
      </dgm:prSet>
      <dgm:spPr/>
      <dgm:t>
        <a:bodyPr/>
        <a:lstStyle/>
        <a:p>
          <a:endParaRPr lang="en-US"/>
        </a:p>
      </dgm:t>
    </dgm:pt>
    <dgm:pt modelId="{059E69BA-C45A-4D02-B292-D61D865B6B7F}" type="pres">
      <dgm:prSet presAssocID="{0D96A2D9-4593-4289-ADBF-A9623FDC7F08}" presName="comp1" presStyleCnt="0"/>
      <dgm:spPr/>
    </dgm:pt>
    <dgm:pt modelId="{0CF2494B-6AAA-4239-B461-9B37C3B788E0}" type="pres">
      <dgm:prSet presAssocID="{0D96A2D9-4593-4289-ADBF-A9623FDC7F08}" presName="circle1" presStyleLbl="node1" presStyleIdx="0" presStyleCnt="4"/>
      <dgm:spPr/>
      <dgm:t>
        <a:bodyPr/>
        <a:lstStyle/>
        <a:p>
          <a:endParaRPr lang="en-US"/>
        </a:p>
      </dgm:t>
    </dgm:pt>
    <dgm:pt modelId="{CEEFACA6-18AD-47B8-8832-E5279952BF02}" type="pres">
      <dgm:prSet presAssocID="{0D96A2D9-4593-4289-ADBF-A9623FDC7F08}" presName="c1text" presStyleLbl="node1" presStyleIdx="0" presStyleCnt="4">
        <dgm:presLayoutVars>
          <dgm:bulletEnabled val="1"/>
        </dgm:presLayoutVars>
      </dgm:prSet>
      <dgm:spPr/>
      <dgm:t>
        <a:bodyPr/>
        <a:lstStyle/>
        <a:p>
          <a:endParaRPr lang="en-US"/>
        </a:p>
      </dgm:t>
    </dgm:pt>
    <dgm:pt modelId="{8CC03BEA-A9BE-45C0-8F72-BAB5C3199628}" type="pres">
      <dgm:prSet presAssocID="{0D96A2D9-4593-4289-ADBF-A9623FDC7F08}" presName="comp2" presStyleCnt="0"/>
      <dgm:spPr/>
    </dgm:pt>
    <dgm:pt modelId="{7068903A-F45C-46CD-ADCE-22E711F167BA}" type="pres">
      <dgm:prSet presAssocID="{0D96A2D9-4593-4289-ADBF-A9623FDC7F08}" presName="circle2" presStyleLbl="node1" presStyleIdx="1" presStyleCnt="4"/>
      <dgm:spPr/>
      <dgm:t>
        <a:bodyPr/>
        <a:lstStyle/>
        <a:p>
          <a:endParaRPr lang="en-US"/>
        </a:p>
      </dgm:t>
    </dgm:pt>
    <dgm:pt modelId="{EE0D843E-630F-4874-A88E-38C194F4A8B6}" type="pres">
      <dgm:prSet presAssocID="{0D96A2D9-4593-4289-ADBF-A9623FDC7F08}" presName="c2text" presStyleLbl="node1" presStyleIdx="1" presStyleCnt="4">
        <dgm:presLayoutVars>
          <dgm:bulletEnabled val="1"/>
        </dgm:presLayoutVars>
      </dgm:prSet>
      <dgm:spPr/>
      <dgm:t>
        <a:bodyPr/>
        <a:lstStyle/>
        <a:p>
          <a:endParaRPr lang="en-US"/>
        </a:p>
      </dgm:t>
    </dgm:pt>
    <dgm:pt modelId="{3A8E2077-5BB1-4436-98E3-B20176D2DAF3}" type="pres">
      <dgm:prSet presAssocID="{0D96A2D9-4593-4289-ADBF-A9623FDC7F08}" presName="comp3" presStyleCnt="0"/>
      <dgm:spPr/>
    </dgm:pt>
    <dgm:pt modelId="{CC5E2787-326E-4089-8946-1841B2756CDB}" type="pres">
      <dgm:prSet presAssocID="{0D96A2D9-4593-4289-ADBF-A9623FDC7F08}" presName="circle3" presStyleLbl="node1" presStyleIdx="2" presStyleCnt="4"/>
      <dgm:spPr/>
      <dgm:t>
        <a:bodyPr/>
        <a:lstStyle/>
        <a:p>
          <a:endParaRPr lang="en-US"/>
        </a:p>
      </dgm:t>
    </dgm:pt>
    <dgm:pt modelId="{A37B2A2B-46B2-48A1-8169-644E1B1D9090}" type="pres">
      <dgm:prSet presAssocID="{0D96A2D9-4593-4289-ADBF-A9623FDC7F08}" presName="c3text" presStyleLbl="node1" presStyleIdx="2" presStyleCnt="4">
        <dgm:presLayoutVars>
          <dgm:bulletEnabled val="1"/>
        </dgm:presLayoutVars>
      </dgm:prSet>
      <dgm:spPr/>
      <dgm:t>
        <a:bodyPr/>
        <a:lstStyle/>
        <a:p>
          <a:endParaRPr lang="en-US"/>
        </a:p>
      </dgm:t>
    </dgm:pt>
    <dgm:pt modelId="{BC5E9909-D9B9-47EF-97BB-AA3FC7BB04A4}" type="pres">
      <dgm:prSet presAssocID="{0D96A2D9-4593-4289-ADBF-A9623FDC7F08}" presName="comp4" presStyleCnt="0"/>
      <dgm:spPr/>
    </dgm:pt>
    <dgm:pt modelId="{85FAF7E8-5327-4DE1-B2E6-79638FB7DFB4}" type="pres">
      <dgm:prSet presAssocID="{0D96A2D9-4593-4289-ADBF-A9623FDC7F08}" presName="circle4" presStyleLbl="node1" presStyleIdx="3" presStyleCnt="4"/>
      <dgm:spPr/>
      <dgm:t>
        <a:bodyPr/>
        <a:lstStyle/>
        <a:p>
          <a:endParaRPr lang="en-US"/>
        </a:p>
      </dgm:t>
    </dgm:pt>
    <dgm:pt modelId="{5E4BC4FA-9ED2-4B5C-A08F-3FFC08950FAC}" type="pres">
      <dgm:prSet presAssocID="{0D96A2D9-4593-4289-ADBF-A9623FDC7F08}" presName="c4text" presStyleLbl="node1" presStyleIdx="3" presStyleCnt="4">
        <dgm:presLayoutVars>
          <dgm:bulletEnabled val="1"/>
        </dgm:presLayoutVars>
      </dgm:prSet>
      <dgm:spPr/>
      <dgm:t>
        <a:bodyPr/>
        <a:lstStyle/>
        <a:p>
          <a:endParaRPr lang="en-US"/>
        </a:p>
      </dgm:t>
    </dgm:pt>
  </dgm:ptLst>
  <dgm:cxnLst>
    <dgm:cxn modelId="{349FFC42-3857-4665-B599-5BE66C8EE826}" srcId="{0D96A2D9-4593-4289-ADBF-A9623FDC7F08}" destId="{2B34FBCF-A763-4D28-8BBE-4DBBFDBEE818}" srcOrd="1" destOrd="0" parTransId="{B90D6035-9ECB-4DAB-96DA-8598CEA67F93}" sibTransId="{7731A249-9360-4DBD-8C97-DFD08AE84C98}"/>
    <dgm:cxn modelId="{D92D33A2-7347-4980-BC5E-14B776379E9E}" type="presOf" srcId="{0D96A2D9-4593-4289-ADBF-A9623FDC7F08}" destId="{27AAE384-90FE-49AE-9590-569124D603C4}" srcOrd="0" destOrd="0" presId="urn:microsoft.com/office/officeart/2005/8/layout/venn2"/>
    <dgm:cxn modelId="{8DFD4482-9503-4F4E-888B-6D095B569974}" type="presOf" srcId="{0697774D-6FC8-4ECA-A59B-ABCDDE4E6281}" destId="{5E4BC4FA-9ED2-4B5C-A08F-3FFC08950FAC}" srcOrd="1" destOrd="0" presId="urn:microsoft.com/office/officeart/2005/8/layout/venn2"/>
    <dgm:cxn modelId="{0460A3AF-E865-4A5A-85D8-2AED20F5BF38}" type="presOf" srcId="{0697774D-6FC8-4ECA-A59B-ABCDDE4E6281}" destId="{85FAF7E8-5327-4DE1-B2E6-79638FB7DFB4}" srcOrd="0" destOrd="0" presId="urn:microsoft.com/office/officeart/2005/8/layout/venn2"/>
    <dgm:cxn modelId="{1AC54D97-A05D-4232-8DD2-D158E0213933}" srcId="{0D96A2D9-4593-4289-ADBF-A9623FDC7F08}" destId="{29AF323F-4E16-4E8C-A556-D22CFF37407D}" srcOrd="0" destOrd="0" parTransId="{4C57BDEE-97EC-4589-8516-F31277AE970C}" sibTransId="{E5A14E36-5FFC-478F-BB4D-AA7AE641EBDD}"/>
    <dgm:cxn modelId="{8300A786-AD81-4AE9-B2A1-FE795ABE0A62}" srcId="{0D96A2D9-4593-4289-ADBF-A9623FDC7F08}" destId="{0697774D-6FC8-4ECA-A59B-ABCDDE4E6281}" srcOrd="3" destOrd="0" parTransId="{2E99856D-982A-4787-B07D-58ADC8C79AC5}" sibTransId="{1AC98F9B-2097-4EB6-B031-97D43EA72370}"/>
    <dgm:cxn modelId="{66B37606-A9D4-44D9-AF28-E6EC9D8288A5}" type="presOf" srcId="{2B34FBCF-A763-4D28-8BBE-4DBBFDBEE818}" destId="{EE0D843E-630F-4874-A88E-38C194F4A8B6}" srcOrd="1" destOrd="0" presId="urn:microsoft.com/office/officeart/2005/8/layout/venn2"/>
    <dgm:cxn modelId="{770994BC-B3E3-4FFA-A264-EDE5FAEB9AF9}" type="presOf" srcId="{29AF323F-4E16-4E8C-A556-D22CFF37407D}" destId="{CEEFACA6-18AD-47B8-8832-E5279952BF02}" srcOrd="1" destOrd="0" presId="urn:microsoft.com/office/officeart/2005/8/layout/venn2"/>
    <dgm:cxn modelId="{911D9A8B-507A-407F-AE3E-D9F4EF46E477}" type="presOf" srcId="{A2927AAF-C341-43C8-A4A5-4AA5B8E70731}" destId="{CC5E2787-326E-4089-8946-1841B2756CDB}" srcOrd="0" destOrd="0" presId="urn:microsoft.com/office/officeart/2005/8/layout/venn2"/>
    <dgm:cxn modelId="{05A3088B-E236-4E46-9004-3C168736A0F5}" type="presOf" srcId="{2B34FBCF-A763-4D28-8BBE-4DBBFDBEE818}" destId="{7068903A-F45C-46CD-ADCE-22E711F167BA}" srcOrd="0" destOrd="0" presId="urn:microsoft.com/office/officeart/2005/8/layout/venn2"/>
    <dgm:cxn modelId="{F25A4BDE-8CF3-49CC-AB7F-8CF64B54DE61}" type="presOf" srcId="{A2927AAF-C341-43C8-A4A5-4AA5B8E70731}" destId="{A37B2A2B-46B2-48A1-8169-644E1B1D9090}" srcOrd="1" destOrd="0" presId="urn:microsoft.com/office/officeart/2005/8/layout/venn2"/>
    <dgm:cxn modelId="{5EF4811A-7BD4-49D5-A39D-5212C7BC6F2B}" srcId="{0D96A2D9-4593-4289-ADBF-A9623FDC7F08}" destId="{A2927AAF-C341-43C8-A4A5-4AA5B8E70731}" srcOrd="2" destOrd="0" parTransId="{87045119-C62E-4FD5-BD26-EDF5AA8E6F61}" sibTransId="{62302475-AABA-4350-818F-17A5538606C6}"/>
    <dgm:cxn modelId="{8B7FA15C-A28D-47E6-8D1F-5907E54E51C8}" type="presOf" srcId="{29AF323F-4E16-4E8C-A556-D22CFF37407D}" destId="{0CF2494B-6AAA-4239-B461-9B37C3B788E0}" srcOrd="0" destOrd="0" presId="urn:microsoft.com/office/officeart/2005/8/layout/venn2"/>
    <dgm:cxn modelId="{BB242D1F-8471-4406-86E6-C53B08A33DA1}" type="presParOf" srcId="{27AAE384-90FE-49AE-9590-569124D603C4}" destId="{059E69BA-C45A-4D02-B292-D61D865B6B7F}" srcOrd="0" destOrd="0" presId="urn:microsoft.com/office/officeart/2005/8/layout/venn2"/>
    <dgm:cxn modelId="{DFDFE2DD-D032-4206-A0B4-D06D4127BD9B}" type="presParOf" srcId="{059E69BA-C45A-4D02-B292-D61D865B6B7F}" destId="{0CF2494B-6AAA-4239-B461-9B37C3B788E0}" srcOrd="0" destOrd="0" presId="urn:microsoft.com/office/officeart/2005/8/layout/venn2"/>
    <dgm:cxn modelId="{6422C742-0908-4049-A6AF-E4058125748F}" type="presParOf" srcId="{059E69BA-C45A-4D02-B292-D61D865B6B7F}" destId="{CEEFACA6-18AD-47B8-8832-E5279952BF02}" srcOrd="1" destOrd="0" presId="urn:microsoft.com/office/officeart/2005/8/layout/venn2"/>
    <dgm:cxn modelId="{105917FA-BC39-44C4-BB5E-26FCB73696D5}" type="presParOf" srcId="{27AAE384-90FE-49AE-9590-569124D603C4}" destId="{8CC03BEA-A9BE-45C0-8F72-BAB5C3199628}" srcOrd="1" destOrd="0" presId="urn:microsoft.com/office/officeart/2005/8/layout/venn2"/>
    <dgm:cxn modelId="{AEE37BFF-BD47-4B4B-BAA9-334DC81872FD}" type="presParOf" srcId="{8CC03BEA-A9BE-45C0-8F72-BAB5C3199628}" destId="{7068903A-F45C-46CD-ADCE-22E711F167BA}" srcOrd="0" destOrd="0" presId="urn:microsoft.com/office/officeart/2005/8/layout/venn2"/>
    <dgm:cxn modelId="{F95C981D-8B32-4AD9-847B-C172923771D2}" type="presParOf" srcId="{8CC03BEA-A9BE-45C0-8F72-BAB5C3199628}" destId="{EE0D843E-630F-4874-A88E-38C194F4A8B6}" srcOrd="1" destOrd="0" presId="urn:microsoft.com/office/officeart/2005/8/layout/venn2"/>
    <dgm:cxn modelId="{FD32AF8F-6BB4-4A89-BE40-5AEBB0178717}" type="presParOf" srcId="{27AAE384-90FE-49AE-9590-569124D603C4}" destId="{3A8E2077-5BB1-4436-98E3-B20176D2DAF3}" srcOrd="2" destOrd="0" presId="urn:microsoft.com/office/officeart/2005/8/layout/venn2"/>
    <dgm:cxn modelId="{FBB61031-1E08-4F5C-8F89-FF291317ACA1}" type="presParOf" srcId="{3A8E2077-5BB1-4436-98E3-B20176D2DAF3}" destId="{CC5E2787-326E-4089-8946-1841B2756CDB}" srcOrd="0" destOrd="0" presId="urn:microsoft.com/office/officeart/2005/8/layout/venn2"/>
    <dgm:cxn modelId="{EAA0F4E2-15C7-47A7-9AC5-AB2F8FC84598}" type="presParOf" srcId="{3A8E2077-5BB1-4436-98E3-B20176D2DAF3}" destId="{A37B2A2B-46B2-48A1-8169-644E1B1D9090}" srcOrd="1" destOrd="0" presId="urn:microsoft.com/office/officeart/2005/8/layout/venn2"/>
    <dgm:cxn modelId="{27BA337B-20C3-4A43-BE00-62FAC23B91A2}" type="presParOf" srcId="{27AAE384-90FE-49AE-9590-569124D603C4}" destId="{BC5E9909-D9B9-47EF-97BB-AA3FC7BB04A4}" srcOrd="3" destOrd="0" presId="urn:microsoft.com/office/officeart/2005/8/layout/venn2"/>
    <dgm:cxn modelId="{DA5C401B-056E-4A55-862B-9A9C0A01CCC5}" type="presParOf" srcId="{BC5E9909-D9B9-47EF-97BB-AA3FC7BB04A4}" destId="{85FAF7E8-5327-4DE1-B2E6-79638FB7DFB4}" srcOrd="0" destOrd="0" presId="urn:microsoft.com/office/officeart/2005/8/layout/venn2"/>
    <dgm:cxn modelId="{36494E5E-601D-420A-915B-1DA93369B177}" type="presParOf" srcId="{BC5E9909-D9B9-47EF-97BB-AA3FC7BB04A4}" destId="{5E4BC4FA-9ED2-4B5C-A08F-3FFC08950FAC}" srcOrd="1" destOrd="0" presId="urn:microsoft.com/office/officeart/2005/8/layout/venn2"/>
  </dgm:cxnLst>
  <dgm:bg/>
  <dgm:whole/>
  <dgm:extLst>
    <a:ext uri="http://schemas.microsoft.com/office/drawing/2008/diagram"/>
  </dgm:extLst>
</dgm:dataModel>
</file>

<file path=ppt/diagrams/data2.xml><?xml version="1.0" encoding="utf-8"?>
<dgm:dataModel xmlns:dgm="http://schemas.openxmlformats.org/drawingml/2006/diagram" xmlns:a="http://schemas.openxmlformats.org/drawingml/2006/main">
  <dgm:ptLst>
    <dgm:pt modelId="{DE2338AD-6E5B-4BF5-B563-9527C5FCF709}" type="doc">
      <dgm:prSet loTypeId="urn:microsoft.com/office/officeart/2005/8/layout/funnel1" loCatId="process" qsTypeId="urn:microsoft.com/office/officeart/2005/8/quickstyle/simple1#2" qsCatId="simple" csTypeId="urn:microsoft.com/office/officeart/2005/8/colors/accent6_1" csCatId="accent6" phldr="1"/>
      <dgm:spPr/>
      <dgm:t>
        <a:bodyPr/>
        <a:lstStyle/>
        <a:p>
          <a:endParaRPr lang="en-US"/>
        </a:p>
      </dgm:t>
    </dgm:pt>
    <dgm:pt modelId="{931E7CDA-7977-49B7-9F50-83228AEE17D7}">
      <dgm:prSet custT="1"/>
      <dgm:spPr/>
      <dgm:t>
        <a:bodyPr/>
        <a:lstStyle/>
        <a:p>
          <a:pPr rtl="0"/>
          <a:r>
            <a:rPr lang="en-US" sz="1400" dirty="0" smtClean="0"/>
            <a:t>Fundamental Analysis</a:t>
          </a:r>
          <a:endParaRPr lang="en-US" sz="1400" dirty="0"/>
        </a:p>
      </dgm:t>
    </dgm:pt>
    <dgm:pt modelId="{5A60D67A-CF63-4682-8693-CB6A30502922}" type="parTrans" cxnId="{548EAA15-A417-4B65-B90D-4FFFBC9AF672}">
      <dgm:prSet/>
      <dgm:spPr/>
      <dgm:t>
        <a:bodyPr/>
        <a:lstStyle/>
        <a:p>
          <a:endParaRPr lang="en-US"/>
        </a:p>
      </dgm:t>
    </dgm:pt>
    <dgm:pt modelId="{D0E20D2A-F195-48EF-B8F9-58A24B10C771}" type="sibTrans" cxnId="{548EAA15-A417-4B65-B90D-4FFFBC9AF672}">
      <dgm:prSet/>
      <dgm:spPr/>
      <dgm:t>
        <a:bodyPr/>
        <a:lstStyle/>
        <a:p>
          <a:endParaRPr lang="en-US"/>
        </a:p>
      </dgm:t>
    </dgm:pt>
    <dgm:pt modelId="{322B1444-F265-4CF4-8411-BBB06DF26B4F}">
      <dgm:prSet custT="1"/>
      <dgm:spPr/>
      <dgm:t>
        <a:bodyPr/>
        <a:lstStyle/>
        <a:p>
          <a:pPr rtl="0"/>
          <a:r>
            <a:rPr lang="en-US" sz="1600" dirty="0" smtClean="0"/>
            <a:t>Technical Analysis</a:t>
          </a:r>
          <a:endParaRPr lang="en-US" sz="1600" dirty="0"/>
        </a:p>
      </dgm:t>
    </dgm:pt>
    <dgm:pt modelId="{FFFD9A31-E704-4403-B155-FDA6B79A6E3E}" type="parTrans" cxnId="{1EFC892B-9DBF-4E41-AC5E-241C8615F8DE}">
      <dgm:prSet/>
      <dgm:spPr/>
      <dgm:t>
        <a:bodyPr/>
        <a:lstStyle/>
        <a:p>
          <a:endParaRPr lang="en-US"/>
        </a:p>
      </dgm:t>
    </dgm:pt>
    <dgm:pt modelId="{210BE137-D795-4E6C-905A-A044DBAE4390}" type="sibTrans" cxnId="{1EFC892B-9DBF-4E41-AC5E-241C8615F8DE}">
      <dgm:prSet/>
      <dgm:spPr/>
      <dgm:t>
        <a:bodyPr/>
        <a:lstStyle/>
        <a:p>
          <a:endParaRPr lang="en-US"/>
        </a:p>
      </dgm:t>
    </dgm:pt>
    <dgm:pt modelId="{35747554-9761-435C-8AA9-2BA8CEEA91F8}">
      <dgm:prSet/>
      <dgm:spPr/>
      <dgm:t>
        <a:bodyPr/>
        <a:lstStyle/>
        <a:p>
          <a:pPr rtl="0"/>
          <a:r>
            <a:rPr lang="en-US" dirty="0" smtClean="0"/>
            <a:t>Gut Feeling</a:t>
          </a:r>
          <a:endParaRPr lang="en-US" dirty="0"/>
        </a:p>
      </dgm:t>
    </dgm:pt>
    <dgm:pt modelId="{B6C06187-9859-46DD-AD66-04046B3CC49E}" type="parTrans" cxnId="{5C17A2BD-180E-4149-9EBC-CBB580F2101D}">
      <dgm:prSet/>
      <dgm:spPr/>
      <dgm:t>
        <a:bodyPr/>
        <a:lstStyle/>
        <a:p>
          <a:endParaRPr lang="en-US"/>
        </a:p>
      </dgm:t>
    </dgm:pt>
    <dgm:pt modelId="{AF3B155C-073A-4783-B25D-640F41F52DDC}" type="sibTrans" cxnId="{5C17A2BD-180E-4149-9EBC-CBB580F2101D}">
      <dgm:prSet/>
      <dgm:spPr/>
      <dgm:t>
        <a:bodyPr/>
        <a:lstStyle/>
        <a:p>
          <a:endParaRPr lang="en-US"/>
        </a:p>
      </dgm:t>
    </dgm:pt>
    <dgm:pt modelId="{5ED23EEC-B662-4E9C-B53D-EAEE5CD8CCF0}">
      <dgm:prSet custT="1"/>
      <dgm:spPr/>
      <dgm:t>
        <a:bodyPr/>
        <a:lstStyle/>
        <a:p>
          <a:pPr rtl="0"/>
          <a:r>
            <a:rPr lang="en-US" sz="4000" dirty="0" smtClean="0">
              <a:solidFill>
                <a:srgbClr val="FFFF00"/>
              </a:solidFill>
            </a:rPr>
            <a:t>$$$$$$</a:t>
          </a:r>
          <a:endParaRPr lang="en-US" sz="4000" dirty="0">
            <a:solidFill>
              <a:srgbClr val="FFFF00"/>
            </a:solidFill>
          </a:endParaRPr>
        </a:p>
      </dgm:t>
    </dgm:pt>
    <dgm:pt modelId="{E79FDF92-CA1A-4FA7-A280-4D777A31327C}" type="parTrans" cxnId="{A4346C00-9E2B-4F4F-995F-24E097A499B7}">
      <dgm:prSet/>
      <dgm:spPr/>
      <dgm:t>
        <a:bodyPr/>
        <a:lstStyle/>
        <a:p>
          <a:endParaRPr lang="en-US"/>
        </a:p>
      </dgm:t>
    </dgm:pt>
    <dgm:pt modelId="{F1FFF318-8D68-4110-8AB9-D030732BCF2B}" type="sibTrans" cxnId="{A4346C00-9E2B-4F4F-995F-24E097A499B7}">
      <dgm:prSet/>
      <dgm:spPr/>
      <dgm:t>
        <a:bodyPr/>
        <a:lstStyle/>
        <a:p>
          <a:endParaRPr lang="en-US"/>
        </a:p>
      </dgm:t>
    </dgm:pt>
    <dgm:pt modelId="{2F778061-602B-421D-AE18-5781AF0AB732}">
      <dgm:prSet/>
      <dgm:spPr/>
      <dgm:t>
        <a:bodyPr/>
        <a:lstStyle/>
        <a:p>
          <a:pPr rtl="0"/>
          <a:endParaRPr lang="en-US" dirty="0"/>
        </a:p>
      </dgm:t>
    </dgm:pt>
    <dgm:pt modelId="{D484B7EE-106F-48B9-B69C-3243322B2161}" type="parTrans" cxnId="{F46E9ED4-A48A-4C9B-A36D-5270ECA5C4BD}">
      <dgm:prSet/>
      <dgm:spPr/>
      <dgm:t>
        <a:bodyPr/>
        <a:lstStyle/>
        <a:p>
          <a:endParaRPr lang="en-US"/>
        </a:p>
      </dgm:t>
    </dgm:pt>
    <dgm:pt modelId="{7540C35A-050B-4CF2-AB09-4229647BD1FE}" type="sibTrans" cxnId="{F46E9ED4-A48A-4C9B-A36D-5270ECA5C4BD}">
      <dgm:prSet/>
      <dgm:spPr/>
      <dgm:t>
        <a:bodyPr/>
        <a:lstStyle/>
        <a:p>
          <a:endParaRPr lang="en-US"/>
        </a:p>
      </dgm:t>
    </dgm:pt>
    <dgm:pt modelId="{E4106781-BC72-4A32-B215-59C3BC5A414D}" type="pres">
      <dgm:prSet presAssocID="{DE2338AD-6E5B-4BF5-B563-9527C5FCF709}" presName="Name0" presStyleCnt="0">
        <dgm:presLayoutVars>
          <dgm:chMax val="4"/>
          <dgm:resizeHandles val="exact"/>
        </dgm:presLayoutVars>
      </dgm:prSet>
      <dgm:spPr/>
      <dgm:t>
        <a:bodyPr/>
        <a:lstStyle/>
        <a:p>
          <a:endParaRPr lang="tr-TR"/>
        </a:p>
      </dgm:t>
    </dgm:pt>
    <dgm:pt modelId="{B1B43123-E59D-415D-A8F5-9E2E2B6E9FCE}" type="pres">
      <dgm:prSet presAssocID="{DE2338AD-6E5B-4BF5-B563-9527C5FCF709}" presName="ellipse" presStyleLbl="trBgShp" presStyleIdx="0" presStyleCnt="1"/>
      <dgm:spPr/>
    </dgm:pt>
    <dgm:pt modelId="{3E97A498-8A8C-4698-B680-0CE9AF1B4709}" type="pres">
      <dgm:prSet presAssocID="{DE2338AD-6E5B-4BF5-B563-9527C5FCF709}" presName="arrow1" presStyleLbl="fgShp" presStyleIdx="0" presStyleCnt="1"/>
      <dgm:spPr/>
    </dgm:pt>
    <dgm:pt modelId="{C99B9E1D-77C2-4724-8E45-1E538243CF64}" type="pres">
      <dgm:prSet presAssocID="{DE2338AD-6E5B-4BF5-B563-9527C5FCF709}" presName="rectangle" presStyleLbl="revTx" presStyleIdx="0" presStyleCnt="1">
        <dgm:presLayoutVars>
          <dgm:bulletEnabled val="1"/>
        </dgm:presLayoutVars>
      </dgm:prSet>
      <dgm:spPr/>
      <dgm:t>
        <a:bodyPr/>
        <a:lstStyle/>
        <a:p>
          <a:endParaRPr lang="tr-TR"/>
        </a:p>
      </dgm:t>
    </dgm:pt>
    <dgm:pt modelId="{78BAF403-FC58-4684-B8B4-DA42A4C900A7}" type="pres">
      <dgm:prSet presAssocID="{322B1444-F265-4CF4-8411-BBB06DF26B4F}" presName="item1" presStyleLbl="node1" presStyleIdx="0" presStyleCnt="3">
        <dgm:presLayoutVars>
          <dgm:bulletEnabled val="1"/>
        </dgm:presLayoutVars>
      </dgm:prSet>
      <dgm:spPr/>
      <dgm:t>
        <a:bodyPr/>
        <a:lstStyle/>
        <a:p>
          <a:endParaRPr lang="tr-TR"/>
        </a:p>
      </dgm:t>
    </dgm:pt>
    <dgm:pt modelId="{22942B11-7174-426A-80EF-7E59C4CE1B5F}" type="pres">
      <dgm:prSet presAssocID="{35747554-9761-435C-8AA9-2BA8CEEA91F8}" presName="item2" presStyleLbl="node1" presStyleIdx="1" presStyleCnt="3">
        <dgm:presLayoutVars>
          <dgm:bulletEnabled val="1"/>
        </dgm:presLayoutVars>
      </dgm:prSet>
      <dgm:spPr/>
      <dgm:t>
        <a:bodyPr/>
        <a:lstStyle/>
        <a:p>
          <a:endParaRPr lang="tr-TR"/>
        </a:p>
      </dgm:t>
    </dgm:pt>
    <dgm:pt modelId="{ED49D894-3376-4B83-BB2D-C3644C122BF2}" type="pres">
      <dgm:prSet presAssocID="{5ED23EEC-B662-4E9C-B53D-EAEE5CD8CCF0}" presName="item3" presStyleLbl="node1" presStyleIdx="2" presStyleCnt="3" custScaleX="117778" custScaleY="115763" custLinFactNeighborX="11852" custLinFactNeighborY="-5926">
        <dgm:presLayoutVars>
          <dgm:bulletEnabled val="1"/>
        </dgm:presLayoutVars>
      </dgm:prSet>
      <dgm:spPr/>
      <dgm:t>
        <a:bodyPr/>
        <a:lstStyle/>
        <a:p>
          <a:endParaRPr lang="tr-TR"/>
        </a:p>
      </dgm:t>
    </dgm:pt>
    <dgm:pt modelId="{3BB80170-9ECC-4D5C-8C56-FECB9886C428}" type="pres">
      <dgm:prSet presAssocID="{DE2338AD-6E5B-4BF5-B563-9527C5FCF709}" presName="funnel" presStyleLbl="trAlignAcc1" presStyleIdx="0" presStyleCnt="1"/>
      <dgm:spPr/>
    </dgm:pt>
  </dgm:ptLst>
  <dgm:cxnLst>
    <dgm:cxn modelId="{548EAA15-A417-4B65-B90D-4FFFBC9AF672}" srcId="{DE2338AD-6E5B-4BF5-B563-9527C5FCF709}" destId="{931E7CDA-7977-49B7-9F50-83228AEE17D7}" srcOrd="0" destOrd="0" parTransId="{5A60D67A-CF63-4682-8693-CB6A30502922}" sibTransId="{D0E20D2A-F195-48EF-B8F9-58A24B10C771}"/>
    <dgm:cxn modelId="{F46E9ED4-A48A-4C9B-A36D-5270ECA5C4BD}" srcId="{DE2338AD-6E5B-4BF5-B563-9527C5FCF709}" destId="{2F778061-602B-421D-AE18-5781AF0AB732}" srcOrd="4" destOrd="0" parTransId="{D484B7EE-106F-48B9-B69C-3243322B2161}" sibTransId="{7540C35A-050B-4CF2-AB09-4229647BD1FE}"/>
    <dgm:cxn modelId="{5C17A2BD-180E-4149-9EBC-CBB580F2101D}" srcId="{DE2338AD-6E5B-4BF5-B563-9527C5FCF709}" destId="{35747554-9761-435C-8AA9-2BA8CEEA91F8}" srcOrd="2" destOrd="0" parTransId="{B6C06187-9859-46DD-AD66-04046B3CC49E}" sibTransId="{AF3B155C-073A-4783-B25D-640F41F52DDC}"/>
    <dgm:cxn modelId="{291DAA13-7C63-4197-842A-2D7B5AFE548B}" type="presOf" srcId="{5ED23EEC-B662-4E9C-B53D-EAEE5CD8CCF0}" destId="{C99B9E1D-77C2-4724-8E45-1E538243CF64}" srcOrd="0" destOrd="0" presId="urn:microsoft.com/office/officeart/2005/8/layout/funnel1"/>
    <dgm:cxn modelId="{1EFC892B-9DBF-4E41-AC5E-241C8615F8DE}" srcId="{DE2338AD-6E5B-4BF5-B563-9527C5FCF709}" destId="{322B1444-F265-4CF4-8411-BBB06DF26B4F}" srcOrd="1" destOrd="0" parTransId="{FFFD9A31-E704-4403-B155-FDA6B79A6E3E}" sibTransId="{210BE137-D795-4E6C-905A-A044DBAE4390}"/>
    <dgm:cxn modelId="{5A573E13-FD6C-4B43-90B0-3D2E94E754C2}" type="presOf" srcId="{DE2338AD-6E5B-4BF5-B563-9527C5FCF709}" destId="{E4106781-BC72-4A32-B215-59C3BC5A414D}" srcOrd="0" destOrd="0" presId="urn:microsoft.com/office/officeart/2005/8/layout/funnel1"/>
    <dgm:cxn modelId="{49489271-2E2A-42BC-ABD3-D4EB7EA9C7FC}" type="presOf" srcId="{35747554-9761-435C-8AA9-2BA8CEEA91F8}" destId="{78BAF403-FC58-4684-B8B4-DA42A4C900A7}" srcOrd="0" destOrd="0" presId="urn:microsoft.com/office/officeart/2005/8/layout/funnel1"/>
    <dgm:cxn modelId="{5DAB6695-D903-4B36-97A1-A4352EAEC20F}" type="presOf" srcId="{322B1444-F265-4CF4-8411-BBB06DF26B4F}" destId="{22942B11-7174-426A-80EF-7E59C4CE1B5F}" srcOrd="0" destOrd="0" presId="urn:microsoft.com/office/officeart/2005/8/layout/funnel1"/>
    <dgm:cxn modelId="{45176681-1F16-451A-A8CA-94C7B05457CF}" type="presOf" srcId="{931E7CDA-7977-49B7-9F50-83228AEE17D7}" destId="{ED49D894-3376-4B83-BB2D-C3644C122BF2}" srcOrd="0" destOrd="0" presId="urn:microsoft.com/office/officeart/2005/8/layout/funnel1"/>
    <dgm:cxn modelId="{A4346C00-9E2B-4F4F-995F-24E097A499B7}" srcId="{DE2338AD-6E5B-4BF5-B563-9527C5FCF709}" destId="{5ED23EEC-B662-4E9C-B53D-EAEE5CD8CCF0}" srcOrd="3" destOrd="0" parTransId="{E79FDF92-CA1A-4FA7-A280-4D777A31327C}" sibTransId="{F1FFF318-8D68-4110-8AB9-D030732BCF2B}"/>
    <dgm:cxn modelId="{88115E72-C40E-4FF4-9C44-4F1531DDD9A7}" type="presParOf" srcId="{E4106781-BC72-4A32-B215-59C3BC5A414D}" destId="{B1B43123-E59D-415D-A8F5-9E2E2B6E9FCE}" srcOrd="0" destOrd="0" presId="urn:microsoft.com/office/officeart/2005/8/layout/funnel1"/>
    <dgm:cxn modelId="{EFA3D1BE-7BD1-4244-9BFD-7D1CF17DF653}" type="presParOf" srcId="{E4106781-BC72-4A32-B215-59C3BC5A414D}" destId="{3E97A498-8A8C-4698-B680-0CE9AF1B4709}" srcOrd="1" destOrd="0" presId="urn:microsoft.com/office/officeart/2005/8/layout/funnel1"/>
    <dgm:cxn modelId="{7267505C-A702-4113-ADCA-98D5B5B49175}" type="presParOf" srcId="{E4106781-BC72-4A32-B215-59C3BC5A414D}" destId="{C99B9E1D-77C2-4724-8E45-1E538243CF64}" srcOrd="2" destOrd="0" presId="urn:microsoft.com/office/officeart/2005/8/layout/funnel1"/>
    <dgm:cxn modelId="{33E74910-DBC4-4EAF-8A2B-444EF06D667A}" type="presParOf" srcId="{E4106781-BC72-4A32-B215-59C3BC5A414D}" destId="{78BAF403-FC58-4684-B8B4-DA42A4C900A7}" srcOrd="3" destOrd="0" presId="urn:microsoft.com/office/officeart/2005/8/layout/funnel1"/>
    <dgm:cxn modelId="{7DBF18F0-CEBC-471A-8A48-17EAC98677F8}" type="presParOf" srcId="{E4106781-BC72-4A32-B215-59C3BC5A414D}" destId="{22942B11-7174-426A-80EF-7E59C4CE1B5F}" srcOrd="4" destOrd="0" presId="urn:microsoft.com/office/officeart/2005/8/layout/funnel1"/>
    <dgm:cxn modelId="{EF9AB0A8-806C-4879-BA68-CB5CA0E1DF07}" type="presParOf" srcId="{E4106781-BC72-4A32-B215-59C3BC5A414D}" destId="{ED49D894-3376-4B83-BB2D-C3644C122BF2}" srcOrd="5" destOrd="0" presId="urn:microsoft.com/office/officeart/2005/8/layout/funnel1"/>
    <dgm:cxn modelId="{855F382D-30C3-4A37-9809-00AFEF59A487}" type="presParOf" srcId="{E4106781-BC72-4A32-B215-59C3BC5A414D}" destId="{3BB80170-9ECC-4D5C-8C56-FECB9886C428}" srcOrd="6" destOrd="0" presId="urn:microsoft.com/office/officeart/2005/8/layout/funnel1"/>
  </dgm:cxnLst>
  <dgm:bg/>
  <dgm:whole/>
  <dgm:extLst>
    <a:ext uri="http://schemas.microsoft.com/office/drawing/2008/diagram"/>
  </dgm:extLst>
</dgm:dataModel>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7E643082-3B7E-4A32-8F38-E005E823F132}" type="datetimeFigureOut">
              <a:rPr lang="en-US"/>
              <a:pPr>
                <a:defRPr/>
              </a:pPr>
              <a:t>11/22/2009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FB668B61-76D6-4083-992E-641B731C77B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7"/>
          <p:cNvCxnSpPr/>
          <p:nvPr/>
        </p:nvCxnSpPr>
        <p:spPr>
          <a:xfrm>
            <a:off x="1463675" y="3549650"/>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5" name="Straight Connector 12"/>
          <p:cNvCxnSpPr/>
          <p:nvPr/>
        </p:nvCxnSpPr>
        <p:spPr>
          <a:xfrm>
            <a:off x="4708525" y="3549650"/>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6" name="Oval 13"/>
          <p:cNvSpPr/>
          <p:nvPr/>
        </p:nvSpPr>
        <p:spPr>
          <a:xfrm>
            <a:off x="4540250" y="3525838"/>
            <a:ext cx="46038" cy="46037"/>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8" name="Title 27"/>
          <p:cNvSpPr>
            <a:spLocks noGrp="1"/>
          </p:cNvSpPr>
          <p:nvPr>
            <p:ph type="ctrTitle"/>
          </p:nvPr>
        </p:nvSpPr>
        <p:spPr>
          <a:xfrm>
            <a:off x="457200" y="1433732"/>
            <a:ext cx="8305800" cy="1981200"/>
          </a:xfrm>
          <a:ln w="6350" cap="rnd">
            <a:noFill/>
          </a:ln>
        </p:spPr>
        <p:txBody>
          <a:bodyPr>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lang="en-US" smtClean="0"/>
              <a:t>Click to edit Master title style</a:t>
            </a:r>
            <a:endParaRPr lang="en-US"/>
          </a:p>
        </p:txBody>
      </p:sp>
      <p:sp>
        <p:nvSpPr>
          <p:cNvPr id="7" name="Date Placeholder 14"/>
          <p:cNvSpPr>
            <a:spLocks noGrp="1"/>
          </p:cNvSpPr>
          <p:nvPr>
            <p:ph type="dt" sz="half" idx="10"/>
          </p:nvPr>
        </p:nvSpPr>
        <p:spPr/>
        <p:txBody>
          <a:bodyPr/>
          <a:lstStyle>
            <a:lvl1pPr>
              <a:defRPr/>
            </a:lvl1pPr>
          </a:lstStyle>
          <a:p>
            <a:pPr>
              <a:defRPr/>
            </a:pPr>
            <a:fld id="{16168488-D436-4AE4-9DA4-A6CC5CE2470D}" type="datetimeFigureOut">
              <a:rPr lang="en-US"/>
              <a:pPr>
                <a:defRPr/>
              </a:pPr>
              <a:t>11/22/2009</a:t>
            </a:fld>
            <a:endParaRPr lang="en-US"/>
          </a:p>
        </p:txBody>
      </p:sp>
      <p:sp>
        <p:nvSpPr>
          <p:cNvPr id="8" name="Slide Number Placeholder 15"/>
          <p:cNvSpPr>
            <a:spLocks noGrp="1"/>
          </p:cNvSpPr>
          <p:nvPr>
            <p:ph type="sldNum" sz="quarter" idx="11"/>
          </p:nvPr>
        </p:nvSpPr>
        <p:spPr/>
        <p:txBody>
          <a:bodyPr/>
          <a:lstStyle>
            <a:lvl1pPr>
              <a:defRPr/>
            </a:lvl1pPr>
          </a:lstStyle>
          <a:p>
            <a:pPr>
              <a:defRPr/>
            </a:pPr>
            <a:fld id="{1FF516F9-6EFE-449E-8550-EA76B495E8CE}" type="slidenum">
              <a:rPr lang="en-US"/>
              <a:pPr>
                <a:defRPr/>
              </a:pPr>
              <a:t>‹#›</a:t>
            </a:fld>
            <a:endParaRPr lang="en-US"/>
          </a:p>
        </p:txBody>
      </p:sp>
      <p:sp>
        <p:nvSpPr>
          <p:cNvPr id="10" name="Footer Placeholder 16"/>
          <p:cNvSpPr>
            <a:spLocks noGrp="1"/>
          </p:cNvSpPr>
          <p:nvPr>
            <p:ph type="ftr" sz="quarter" idx="12"/>
          </p:nvPr>
        </p:nvSpPr>
        <p:spPr/>
        <p:txBody>
          <a:bodyPr/>
          <a:lstStyle>
            <a:lvl1pPr>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1AC9DB37-2D8E-4774-BA77-D332B177D3D8}" type="datetimeFigureOut">
              <a:rPr lang="en-US"/>
              <a:pPr>
                <a:defRPr/>
              </a:pPr>
              <a:t>11/22/2009</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8D2B5714-AB7D-4D28-909A-8FD224EA57C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A99DDB8B-8A3E-468F-BD4B-E4B694213D61}" type="datetimeFigureOut">
              <a:rPr lang="en-US"/>
              <a:pPr>
                <a:defRPr/>
              </a:pPr>
              <a:t>11/22/2009</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4305B37A-38CF-4B7E-BB1C-994DF184AE7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Title 16"/>
          <p:cNvSpPr>
            <a:spLocks noGrp="1"/>
          </p:cNvSpPr>
          <p:nvPr>
            <p:ph type="title"/>
          </p:nvPr>
        </p:nvSpPr>
        <p:spPr/>
        <p:txBody>
          <a:bodyPr rtlCol="0"/>
          <a:lstStyle/>
          <a:p>
            <a:r>
              <a:rPr lang="en-US" smtClean="0"/>
              <a:t>Click to edit Master title style</a:t>
            </a:r>
            <a:endParaRPr lang="en-US"/>
          </a:p>
        </p:txBody>
      </p:sp>
      <p:sp>
        <p:nvSpPr>
          <p:cNvPr id="4" name="Date Placeholder 23"/>
          <p:cNvSpPr>
            <a:spLocks noGrp="1"/>
          </p:cNvSpPr>
          <p:nvPr>
            <p:ph type="dt" sz="half" idx="10"/>
          </p:nvPr>
        </p:nvSpPr>
        <p:spPr/>
        <p:txBody>
          <a:bodyPr/>
          <a:lstStyle>
            <a:lvl1pPr>
              <a:defRPr/>
            </a:lvl1pPr>
          </a:lstStyle>
          <a:p>
            <a:pPr>
              <a:defRPr/>
            </a:pPr>
            <a:fld id="{0CD734FC-5C41-46E1-A3C9-30F4331C67EF}" type="datetimeFigureOut">
              <a:rPr lang="en-US"/>
              <a:pPr>
                <a:defRPr/>
              </a:pPr>
              <a:t>11/22/2009</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746BCD77-DCC9-4075-8AE3-A532FE78D0B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6"/>
          <p:cNvCxnSpPr/>
          <p:nvPr/>
        </p:nvCxnSpPr>
        <p:spPr>
          <a:xfrm>
            <a:off x="685800" y="4916488"/>
            <a:ext cx="7924800" cy="4762"/>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685800" y="4958864"/>
            <a:ext cx="7924800" cy="984736"/>
          </a:xfrm>
        </p:spPr>
        <p:txBody>
          <a:bodyPr/>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D2885D5-9D58-4088-9643-430551E33E63}" type="datetimeFigureOut">
              <a:rPr lang="en-US"/>
              <a:pPr>
                <a:defRPr/>
              </a:pPr>
              <a:t>11/22/2009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A01C43-17AC-4FCD-8985-74615BBD889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Content Placeholder 10"/>
          <p:cNvSpPr>
            <a:spLocks noGrp="1"/>
          </p:cNvSpPr>
          <p:nvPr>
            <p:ph sz="half" idx="1"/>
          </p:nvPr>
        </p:nvSpPr>
        <p:spPr>
          <a:xfrm>
            <a:off x="457200" y="1524000"/>
            <a:ext cx="4059936"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2"/>
          </p:nvPr>
        </p:nvSpPr>
        <p:spPr>
          <a:xfrm>
            <a:off x="4648200" y="1524000"/>
            <a:ext cx="4059936"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1656BB6F-20A0-4955-8897-1B10526E7E55}" type="datetimeFigureOut">
              <a:rPr lang="en-US"/>
              <a:pPr>
                <a:defRPr/>
              </a:pPr>
              <a:t>11/22/2009</a:t>
            </a:fld>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A45A4C03-9F33-4E9C-AA3C-BC71CDC6365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9"/>
          <p:cNvCxnSpPr/>
          <p:nvPr/>
        </p:nvCxnSpPr>
        <p:spPr>
          <a:xfrm>
            <a:off x="563563" y="2179638"/>
            <a:ext cx="3748087" cy="1587"/>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8" name="Straight Connector 16"/>
          <p:cNvCxnSpPr/>
          <p:nvPr/>
        </p:nvCxnSpPr>
        <p:spPr>
          <a:xfrm>
            <a:off x="4754563" y="2179638"/>
            <a:ext cx="3749675" cy="1587"/>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4" name="Content Placeholder 33"/>
          <p:cNvSpPr>
            <a:spLocks noGrp="1"/>
          </p:cNvSpPr>
          <p:nvPr>
            <p:ph sz="quarter" idx="4"/>
          </p:nvPr>
        </p:nvSpPr>
        <p:spPr>
          <a:xfrm>
            <a:off x="4649788" y="2201896"/>
            <a:ext cx="4038600"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457200" y="155448"/>
            <a:ext cx="8229600" cy="1143000"/>
          </a:xfrm>
        </p:spPr>
        <p:txBody>
          <a:bodyPr/>
          <a:lstStyle>
            <a:lvl1pPr>
              <a:defRPr/>
            </a:lvl1pPr>
          </a:lstStyle>
          <a:p>
            <a:r>
              <a:rPr lang="en-US" smtClean="0"/>
              <a:t>Click to edit Master title style</a:t>
            </a:r>
            <a:endParaRPr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9" name="Slide Number Placeholder 8"/>
          <p:cNvSpPr>
            <a:spLocks noGrp="1"/>
          </p:cNvSpPr>
          <p:nvPr>
            <p:ph type="sldNum" sz="quarter" idx="10"/>
          </p:nvPr>
        </p:nvSpPr>
        <p:spPr/>
        <p:txBody>
          <a:bodyPr/>
          <a:lstStyle>
            <a:lvl1pPr>
              <a:defRPr/>
            </a:lvl1pPr>
          </a:lstStyle>
          <a:p>
            <a:pPr>
              <a:defRPr/>
            </a:pPr>
            <a:fld id="{3F427CD6-0CC6-400A-8110-779612C52EE6}" type="slidenum">
              <a:rPr lang="en-US"/>
              <a:pPr>
                <a:defRPr/>
              </a:pPr>
              <a:t>‹#›</a:t>
            </a:fld>
            <a:endParaRPr lang="en-US"/>
          </a:p>
        </p:txBody>
      </p:sp>
      <p:sp>
        <p:nvSpPr>
          <p:cNvPr id="10" name="Footer Placeholder 7"/>
          <p:cNvSpPr>
            <a:spLocks noGrp="1"/>
          </p:cNvSpPr>
          <p:nvPr>
            <p:ph type="ftr" sz="quarter" idx="11"/>
          </p:nvPr>
        </p:nvSpPr>
        <p:spPr/>
        <p:txBody>
          <a:bodyPr/>
          <a:lstStyle>
            <a:lvl1pPr>
              <a:defRPr/>
            </a:lvl1pPr>
          </a:lstStyle>
          <a:p>
            <a:pPr>
              <a:defRPr/>
            </a:pPr>
            <a:endParaRPr lang="en-US"/>
          </a:p>
        </p:txBody>
      </p:sp>
      <p:sp>
        <p:nvSpPr>
          <p:cNvPr id="11" name="Date Placeholder 6"/>
          <p:cNvSpPr>
            <a:spLocks noGrp="1"/>
          </p:cNvSpPr>
          <p:nvPr>
            <p:ph type="dt" sz="half" idx="12"/>
          </p:nvPr>
        </p:nvSpPr>
        <p:spPr/>
        <p:txBody>
          <a:bodyPr/>
          <a:lstStyle>
            <a:lvl1pPr>
              <a:defRPr/>
            </a:lvl1pPr>
          </a:lstStyle>
          <a:p>
            <a:pPr>
              <a:defRPr/>
            </a:pPr>
            <a:fld id="{BA7ECAD3-F13D-4F65-9F28-4CA67929AE90}" type="datetimeFigureOut">
              <a:rPr lang="en-US"/>
              <a:pPr>
                <a:defRPr/>
              </a:pPr>
              <a:t>11/22/2009</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4DC1C8B2-F0B4-4FA6-8A10-51620140D3E7}" type="datetimeFigureOut">
              <a:rPr lang="en-US"/>
              <a:pPr>
                <a:defRPr/>
              </a:pPr>
              <a:t>11/22/2009</a:t>
            </a:fld>
            <a:endParaRPr lang="en-US"/>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pPr>
              <a:defRPr/>
            </a:pPr>
            <a:fld id="{B73CBA72-F192-49FC-B3CF-5408FC78ECB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3"/>
          <p:cNvSpPr>
            <a:spLocks noGrp="1"/>
          </p:cNvSpPr>
          <p:nvPr>
            <p:ph type="dt" sz="half" idx="10"/>
          </p:nvPr>
        </p:nvSpPr>
        <p:spPr/>
        <p:txBody>
          <a:bodyPr/>
          <a:lstStyle>
            <a:lvl1pPr>
              <a:defRPr/>
            </a:lvl1pPr>
          </a:lstStyle>
          <a:p>
            <a:pPr>
              <a:defRPr/>
            </a:pPr>
            <a:fld id="{A4756610-7AA5-4A60-A919-F10FD1C55C76}" type="datetimeFigureOut">
              <a:rPr lang="en-US"/>
              <a:pPr>
                <a:defRPr/>
              </a:pPr>
              <a:t>11/22/2009</a:t>
            </a:fld>
            <a:endParaRPr lang="en-US"/>
          </a:p>
        </p:txBody>
      </p:sp>
      <p:sp>
        <p:nvSpPr>
          <p:cNvPr id="3" name="Footer Placeholder 9"/>
          <p:cNvSpPr>
            <a:spLocks noGrp="1"/>
          </p:cNvSpPr>
          <p:nvPr>
            <p:ph type="ftr" sz="quarter" idx="11"/>
          </p:nvPr>
        </p:nvSpPr>
        <p:spPr/>
        <p:txBody>
          <a:bodyPr/>
          <a:lstStyle>
            <a:lvl1pPr>
              <a:defRPr/>
            </a:lvl1pPr>
          </a:lstStyle>
          <a:p>
            <a:pPr>
              <a:defRPr/>
            </a:pPr>
            <a:endParaRPr lang="en-US"/>
          </a:p>
        </p:txBody>
      </p:sp>
      <p:sp>
        <p:nvSpPr>
          <p:cNvPr id="4" name="Slide Number Placeholder 21"/>
          <p:cNvSpPr>
            <a:spLocks noGrp="1"/>
          </p:cNvSpPr>
          <p:nvPr>
            <p:ph type="sldNum" sz="quarter" idx="12"/>
          </p:nvPr>
        </p:nvSpPr>
        <p:spPr/>
        <p:txBody>
          <a:bodyPr/>
          <a:lstStyle>
            <a:lvl1pPr>
              <a:defRPr/>
            </a:lvl1pPr>
          </a:lstStyle>
          <a:p>
            <a:pPr>
              <a:defRPr/>
            </a:pPr>
            <a:fld id="{34E5D496-86C1-4741-9412-BE6F2644122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2"/>
          <p:cNvSpPr>
            <a:spLocks noGrp="1"/>
          </p:cNvSpPr>
          <p:nvPr>
            <p:ph type="body" idx="2"/>
          </p:nvPr>
        </p:nvSpPr>
        <p:spPr>
          <a:xfrm>
            <a:off x="6781800" y="1600200"/>
            <a:ext cx="1984248" cy="3733800"/>
          </a:xfrm>
        </p:spPr>
        <p:txBody>
          <a:bodyPr/>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lstStyle>
            <a:lvl1pPr algn="l">
              <a:buNone/>
              <a:defRPr sz="1800" b="1" spc="-50" baseline="0">
                <a:ln w="3175">
                  <a:noFill/>
                </a:ln>
                <a:solidFill>
                  <a:schemeClr val="tx2"/>
                </a:solidFill>
                <a:effectLst/>
                <a:latin typeface="+mn-lt"/>
                <a:ea typeface="+mn-ea"/>
                <a:cs typeface="+mn-cs"/>
              </a:defRPr>
            </a:lvl1pPr>
          </a:lstStyle>
          <a:p>
            <a:r>
              <a:rPr lang="en-US" smtClean="0"/>
              <a:t>Click to edit Master title style</a:t>
            </a:r>
            <a:endParaRPr lang="en-US"/>
          </a:p>
        </p:txBody>
      </p:sp>
      <p:sp>
        <p:nvSpPr>
          <p:cNvPr id="5" name="Date Placeholder 7"/>
          <p:cNvSpPr>
            <a:spLocks noGrp="1"/>
          </p:cNvSpPr>
          <p:nvPr>
            <p:ph type="dt" sz="half" idx="10"/>
          </p:nvPr>
        </p:nvSpPr>
        <p:spPr/>
        <p:txBody>
          <a:bodyPr/>
          <a:lstStyle>
            <a:lvl1pPr>
              <a:defRPr/>
            </a:lvl1pPr>
          </a:lstStyle>
          <a:p>
            <a:pPr>
              <a:defRPr/>
            </a:pPr>
            <a:fld id="{4CBCE9E6-65A7-430F-9792-4D279C8FC653}" type="datetimeFigureOut">
              <a:rPr lang="en-US"/>
              <a:pPr>
                <a:defRPr/>
              </a:pPr>
              <a:t>11/22/2009</a:t>
            </a:fld>
            <a:endParaRPr lang="en-US"/>
          </a:p>
        </p:txBody>
      </p:sp>
      <p:sp>
        <p:nvSpPr>
          <p:cNvPr id="6" name="Slide Number Placeholder 8"/>
          <p:cNvSpPr>
            <a:spLocks noGrp="1"/>
          </p:cNvSpPr>
          <p:nvPr>
            <p:ph type="sldNum" sz="quarter" idx="11"/>
          </p:nvPr>
        </p:nvSpPr>
        <p:spPr/>
        <p:txBody>
          <a:bodyPr/>
          <a:lstStyle>
            <a:lvl1pPr>
              <a:defRPr/>
            </a:lvl1pPr>
          </a:lstStyle>
          <a:p>
            <a:pPr>
              <a:defRPr/>
            </a:pPr>
            <a:fld id="{65BEB193-6B1A-461C-B932-98337E67FE7D}" type="slidenum">
              <a:rPr lang="en-US"/>
              <a:pPr>
                <a:defRPr/>
              </a:pPr>
              <a:t>‹#›</a:t>
            </a:fld>
            <a:endParaRPr lang="en-US"/>
          </a:p>
        </p:txBody>
      </p:sp>
      <p:sp>
        <p:nvSpPr>
          <p:cNvPr id="7" name="Footer Placeholder 9"/>
          <p:cNvSpPr>
            <a:spLocks noGrp="1"/>
          </p:cNvSpPr>
          <p:nvPr>
            <p:ph type="ftr" sz="quarter" idx="12"/>
          </p:nvPr>
        </p:nvSpPr>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lstStyle>
            <a:lvl1pPr algn="l">
              <a:buNone/>
              <a:defRPr sz="1800" b="1" spc="-50" baseline="0">
                <a:ln w="3175">
                  <a:noFill/>
                </a:ln>
                <a:solidFill>
                  <a:schemeClr val="tx2"/>
                </a:solidFill>
                <a:effectLst/>
                <a:latin typeface="+mn-lt"/>
                <a:ea typeface="+mn-ea"/>
                <a:cs typeface="+mn-cs"/>
              </a:defRPr>
            </a:lvl1pPr>
          </a:lstStyle>
          <a:p>
            <a:r>
              <a:rPr lang="en-US" smtClean="0"/>
              <a:t>Click to edit Master title style</a:t>
            </a:r>
            <a:endParaRPr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normAutofit/>
          </a:bodyPr>
          <a:lstStyle>
            <a:lvl1pPr marL="0" indent="0">
              <a:buNone/>
              <a:defRPr sz="3200">
                <a:solidFill>
                  <a:schemeClr val="bg1"/>
                </a:solidFill>
              </a:defRPr>
            </a:lvl1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6629400" y="1600200"/>
            <a:ext cx="2057400" cy="4419600"/>
          </a:xfrm>
        </p:spPr>
        <p:txBody>
          <a:bodyPr/>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a:r>
              <a:rPr lang="en-US" smtClean="0"/>
              <a:t>Click to edit Master text styles</a:t>
            </a:r>
          </a:p>
        </p:txBody>
      </p:sp>
      <p:sp>
        <p:nvSpPr>
          <p:cNvPr id="5" name="Date Placeholder 7"/>
          <p:cNvSpPr>
            <a:spLocks noGrp="1"/>
          </p:cNvSpPr>
          <p:nvPr>
            <p:ph type="dt" sz="half" idx="10"/>
          </p:nvPr>
        </p:nvSpPr>
        <p:spPr/>
        <p:txBody>
          <a:bodyPr/>
          <a:lstStyle>
            <a:lvl1pPr>
              <a:defRPr/>
            </a:lvl1pPr>
          </a:lstStyle>
          <a:p>
            <a:pPr>
              <a:defRPr/>
            </a:pPr>
            <a:fld id="{D102C9F5-363E-41AA-A610-84D191B406EA}" type="datetimeFigureOut">
              <a:rPr lang="en-US"/>
              <a:pPr>
                <a:defRPr/>
              </a:pPr>
              <a:t>11/22/2009</a:t>
            </a:fld>
            <a:endParaRPr lang="en-US"/>
          </a:p>
        </p:txBody>
      </p:sp>
      <p:sp>
        <p:nvSpPr>
          <p:cNvPr id="6" name="Slide Number Placeholder 8"/>
          <p:cNvSpPr>
            <a:spLocks noGrp="1"/>
          </p:cNvSpPr>
          <p:nvPr>
            <p:ph type="sldNum" sz="quarter" idx="11"/>
          </p:nvPr>
        </p:nvSpPr>
        <p:spPr/>
        <p:txBody>
          <a:bodyPr/>
          <a:lstStyle>
            <a:lvl1pPr>
              <a:defRPr/>
            </a:lvl1pPr>
          </a:lstStyle>
          <a:p>
            <a:pPr>
              <a:defRPr/>
            </a:pPr>
            <a:fld id="{B6D70B08-73DF-4BC3-9CE4-B2C647878207}" type="slidenum">
              <a:rPr lang="en-US"/>
              <a:pPr>
                <a:defRPr/>
              </a:pPr>
              <a:t>‹#›</a:t>
            </a:fld>
            <a:endParaRPr lang="en-US"/>
          </a:p>
        </p:txBody>
      </p:sp>
      <p:sp>
        <p:nvSpPr>
          <p:cNvPr id="7" name="Footer Placeholder 9"/>
          <p:cNvSpPr>
            <a:spLocks noGrp="1"/>
          </p:cNvSpPr>
          <p:nvPr>
            <p:ph type="ftr" sz="quarter" idx="12"/>
          </p:nvPr>
        </p:nvSpPr>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Text Placeholder 8"/>
          <p:cNvSpPr>
            <a:spLocks noGrp="1"/>
          </p:cNvSpPr>
          <p:nvPr>
            <p:ph type="body" idx="1"/>
          </p:nvPr>
        </p:nvSpPr>
        <p:spPr bwMode="auto">
          <a:xfrm>
            <a:off x="457200" y="1447800"/>
            <a:ext cx="8229600" cy="4678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5791200" y="6203950"/>
            <a:ext cx="2590800" cy="384175"/>
          </a:xfrm>
          <a:prstGeom prst="rect">
            <a:avLst/>
          </a:prstGeom>
        </p:spPr>
        <p:txBody>
          <a:bodyPr vert="horz" anchor="ctr" anchorCtr="0"/>
          <a:lstStyle>
            <a:lvl1pPr algn="l" eaLnBrk="1" fontAlgn="auto" latinLnBrk="0" hangingPunct="1">
              <a:spcBef>
                <a:spcPts val="0"/>
              </a:spcBef>
              <a:spcAft>
                <a:spcPts val="0"/>
              </a:spcAft>
              <a:defRPr kumimoji="0" sz="1200" smtClean="0">
                <a:solidFill>
                  <a:schemeClr val="tx2"/>
                </a:solidFill>
                <a:latin typeface="+mn-lt"/>
              </a:defRPr>
            </a:lvl1pPr>
          </a:lstStyle>
          <a:p>
            <a:pPr>
              <a:defRPr/>
            </a:pPr>
            <a:fld id="{6906B023-5421-4AF3-801B-05737536E2AB}" type="datetimeFigureOut">
              <a:rPr lang="en-US"/>
              <a:pPr>
                <a:defRPr/>
              </a:pPr>
              <a:t>11/22/2009</a:t>
            </a:fld>
            <a:endParaRPr lang="en-US"/>
          </a:p>
        </p:txBody>
      </p:sp>
      <p:sp>
        <p:nvSpPr>
          <p:cNvPr id="10" name="Footer Placeholder 9"/>
          <p:cNvSpPr>
            <a:spLocks noGrp="1"/>
          </p:cNvSpPr>
          <p:nvPr>
            <p:ph type="ftr" sz="quarter" idx="3"/>
          </p:nvPr>
        </p:nvSpPr>
        <p:spPr>
          <a:xfrm>
            <a:off x="2133600" y="6203950"/>
            <a:ext cx="3581400" cy="384175"/>
          </a:xfrm>
          <a:prstGeom prst="rect">
            <a:avLst/>
          </a:prstGeom>
        </p:spPr>
        <p:txBody>
          <a:bodyPr vert="horz" anchor="ctr" anchorCtr="0"/>
          <a:lstStyle>
            <a:lvl1pPr algn="r" eaLnBrk="1" fontAlgn="auto" latinLnBrk="0" hangingPunct="1">
              <a:spcBef>
                <a:spcPts val="0"/>
              </a:spcBef>
              <a:spcAft>
                <a:spcPts val="0"/>
              </a:spcAft>
              <a:defRPr kumimoji="0" sz="1200">
                <a:solidFill>
                  <a:schemeClr val="tx2"/>
                </a:solidFill>
                <a:latin typeface="+mn-lt"/>
              </a:defRPr>
            </a:lvl1pPr>
          </a:lstStyle>
          <a:p>
            <a:pPr>
              <a:defRPr/>
            </a:pPr>
            <a:endParaRPr lang="en-US"/>
          </a:p>
        </p:txBody>
      </p:sp>
      <p:sp>
        <p:nvSpPr>
          <p:cNvPr id="22" name="Slide Number Placeholder 21"/>
          <p:cNvSpPr>
            <a:spLocks noGrp="1"/>
          </p:cNvSpPr>
          <p:nvPr>
            <p:ph type="sldNum" sz="quarter" idx="4"/>
          </p:nvPr>
        </p:nvSpPr>
        <p:spPr>
          <a:xfrm>
            <a:off x="8410575" y="6181725"/>
            <a:ext cx="609600" cy="457200"/>
          </a:xfrm>
          <a:prstGeom prst="rect">
            <a:avLst/>
          </a:prstGeom>
          <a:noFill/>
        </p:spPr>
        <p:txBody>
          <a:bodyPr vert="horz" lIns="0" tIns="0" rIns="0" bIns="0" anchor="ctr" anchorCtr="0">
            <a:noAutofit/>
          </a:bodyPr>
          <a:lstStyle>
            <a:lvl1pPr algn="ctr" eaLnBrk="1" fontAlgn="auto" latinLnBrk="0" hangingPunct="1">
              <a:spcBef>
                <a:spcPts val="0"/>
              </a:spcBef>
              <a:spcAft>
                <a:spcPts val="0"/>
              </a:spcAft>
              <a:defRPr kumimoji="0" sz="1600" baseline="0" smtClean="0">
                <a:solidFill>
                  <a:schemeClr val="tx2"/>
                </a:solidFill>
                <a:latin typeface="+mn-lt"/>
              </a:defRPr>
            </a:lvl1pPr>
          </a:lstStyle>
          <a:p>
            <a:pPr>
              <a:defRPr/>
            </a:pPr>
            <a:fld id="{38359026-9D82-46C5-BBCA-ACAA9136A221}" type="slidenum">
              <a:rPr lang="en-US"/>
              <a:pPr>
                <a:defRPr/>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lang="en-US" smtClean="0"/>
              <a:t>Click to edit Master title style</a:t>
            </a:r>
            <a:endParaRPr lang="en-US"/>
          </a:p>
        </p:txBody>
      </p:sp>
    </p:spTree>
  </p:cSld>
  <p:clrMap bg1="dk1" tx1="lt1" bg2="dk2" tx2="lt2" accent1="accent1" accent2="accent2" accent3="accent3" accent4="accent4" accent5="accent5" accent6="accent6" hlink="hlink" folHlink="folHlink"/>
  <p:sldLayoutIdLst>
    <p:sldLayoutId id="2147483756" r:id="rId1"/>
    <p:sldLayoutId id="2147483755" r:id="rId2"/>
    <p:sldLayoutId id="2147483757" r:id="rId3"/>
    <p:sldLayoutId id="2147483754" r:id="rId4"/>
    <p:sldLayoutId id="2147483758" r:id="rId5"/>
    <p:sldLayoutId id="2147483753" r:id="rId6"/>
    <p:sldLayoutId id="2147483752" r:id="rId7"/>
    <p:sldLayoutId id="2147483759" r:id="rId8"/>
    <p:sldLayoutId id="2147483760" r:id="rId9"/>
    <p:sldLayoutId id="2147483751" r:id="rId10"/>
    <p:sldLayoutId id="2147483750" r:id="rId11"/>
  </p:sldLayoutIdLst>
  <p:txStyles>
    <p:titleStyle>
      <a:lvl1pPr algn="l" rtl="0" fontAlgn="base">
        <a:spcBef>
          <a:spcPct val="0"/>
        </a:spcBef>
        <a:spcAft>
          <a:spcPct val="0"/>
        </a:spcAft>
        <a:defRPr lang="en-US" sz="4200" kern="1200" spc="-10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a:lvl2pPr algn="l" rtl="0" fontAlgn="base">
        <a:spcBef>
          <a:spcPct val="0"/>
        </a:spcBef>
        <a:spcAft>
          <a:spcPct val="0"/>
        </a:spcAft>
        <a:defRPr sz="4200">
          <a:solidFill>
            <a:srgbClr val="F9F9F9"/>
          </a:solidFill>
          <a:latin typeface="Constantia" pitchFamily="18" charset="0"/>
        </a:defRPr>
      </a:lvl2pPr>
      <a:lvl3pPr algn="l" rtl="0" fontAlgn="base">
        <a:spcBef>
          <a:spcPct val="0"/>
        </a:spcBef>
        <a:spcAft>
          <a:spcPct val="0"/>
        </a:spcAft>
        <a:defRPr sz="4200">
          <a:solidFill>
            <a:srgbClr val="F9F9F9"/>
          </a:solidFill>
          <a:latin typeface="Constantia" pitchFamily="18" charset="0"/>
        </a:defRPr>
      </a:lvl3pPr>
      <a:lvl4pPr algn="l" rtl="0" fontAlgn="base">
        <a:spcBef>
          <a:spcPct val="0"/>
        </a:spcBef>
        <a:spcAft>
          <a:spcPct val="0"/>
        </a:spcAft>
        <a:defRPr sz="4200">
          <a:solidFill>
            <a:srgbClr val="F9F9F9"/>
          </a:solidFill>
          <a:latin typeface="Constantia" pitchFamily="18" charset="0"/>
        </a:defRPr>
      </a:lvl4pPr>
      <a:lvl5pPr algn="l" rtl="0" fontAlgn="base">
        <a:spcBef>
          <a:spcPct val="0"/>
        </a:spcBef>
        <a:spcAft>
          <a:spcPct val="0"/>
        </a:spcAft>
        <a:defRPr sz="4200">
          <a:solidFill>
            <a:srgbClr val="F9F9F9"/>
          </a:solidFill>
          <a:latin typeface="Constantia" pitchFamily="18" charset="0"/>
        </a:defRPr>
      </a:lvl5pPr>
      <a:lvl6pPr marL="457200" algn="l" rtl="0" fontAlgn="base">
        <a:spcBef>
          <a:spcPct val="0"/>
        </a:spcBef>
        <a:spcAft>
          <a:spcPct val="0"/>
        </a:spcAft>
        <a:defRPr sz="4200">
          <a:solidFill>
            <a:srgbClr val="F9F9F9"/>
          </a:solidFill>
          <a:latin typeface="Constantia" pitchFamily="18" charset="0"/>
        </a:defRPr>
      </a:lvl6pPr>
      <a:lvl7pPr marL="914400" algn="l" rtl="0" fontAlgn="base">
        <a:spcBef>
          <a:spcPct val="0"/>
        </a:spcBef>
        <a:spcAft>
          <a:spcPct val="0"/>
        </a:spcAft>
        <a:defRPr sz="4200">
          <a:solidFill>
            <a:srgbClr val="F9F9F9"/>
          </a:solidFill>
          <a:latin typeface="Constantia" pitchFamily="18" charset="0"/>
        </a:defRPr>
      </a:lvl7pPr>
      <a:lvl8pPr marL="1371600" algn="l" rtl="0" fontAlgn="base">
        <a:spcBef>
          <a:spcPct val="0"/>
        </a:spcBef>
        <a:spcAft>
          <a:spcPct val="0"/>
        </a:spcAft>
        <a:defRPr sz="4200">
          <a:solidFill>
            <a:srgbClr val="F9F9F9"/>
          </a:solidFill>
          <a:latin typeface="Constantia" pitchFamily="18" charset="0"/>
        </a:defRPr>
      </a:lvl8pPr>
      <a:lvl9pPr marL="1828800" algn="l" rtl="0" fontAlgn="base">
        <a:spcBef>
          <a:spcPct val="0"/>
        </a:spcBef>
        <a:spcAft>
          <a:spcPct val="0"/>
        </a:spcAft>
        <a:defRPr sz="4200">
          <a:solidFill>
            <a:srgbClr val="F9F9F9"/>
          </a:solidFill>
          <a:latin typeface="Constantia" pitchFamily="18" charset="0"/>
        </a:defRPr>
      </a:lvl9pPr>
    </p:titleStyle>
    <p:bodyStyle>
      <a:lvl1pPr marL="273050" indent="-273050" algn="l" rtl="0" fontAlgn="base">
        <a:spcBef>
          <a:spcPts val="600"/>
        </a:spcBef>
        <a:spcAft>
          <a:spcPct val="0"/>
        </a:spcAft>
        <a:buClr>
          <a:schemeClr val="accent2"/>
        </a:buClr>
        <a:buSzPct val="85000"/>
        <a:buFont typeface="Wingdings 2" pitchFamily="18" charset="2"/>
        <a:buChar char=""/>
        <a:defRPr sz="2600" kern="1200">
          <a:solidFill>
            <a:schemeClr val="tx1"/>
          </a:solidFill>
          <a:latin typeface="+mn-lt"/>
          <a:ea typeface="+mn-ea"/>
          <a:cs typeface="+mn-cs"/>
        </a:defRPr>
      </a:lvl1pPr>
      <a:lvl2pPr marL="639763" indent="-273050" algn="l" rtl="0" fontAlgn="base">
        <a:spcBef>
          <a:spcPts val="300"/>
        </a:spcBef>
        <a:spcAft>
          <a:spcPct val="0"/>
        </a:spcAft>
        <a:buClr>
          <a:srgbClr val="B39A08"/>
        </a:buClr>
        <a:buSzPct val="85000"/>
        <a:buFont typeface="Wingdings 2" pitchFamily="18" charset="2"/>
        <a:buChar char=""/>
        <a:defRPr sz="2400" kern="1200">
          <a:solidFill>
            <a:schemeClr val="tx2"/>
          </a:solidFill>
          <a:latin typeface="+mn-lt"/>
          <a:ea typeface="+mn-ea"/>
          <a:cs typeface="+mn-cs"/>
        </a:defRPr>
      </a:lvl2pPr>
      <a:lvl3pPr marL="1004888" indent="-228600" algn="l" rtl="0" fontAlgn="base">
        <a:spcBef>
          <a:spcPts val="300"/>
        </a:spcBef>
        <a:spcAft>
          <a:spcPct val="0"/>
        </a:spcAft>
        <a:buClr>
          <a:srgbClr val="958005"/>
        </a:buClr>
        <a:buSzPct val="85000"/>
        <a:buFont typeface="Wingdings 2" pitchFamily="18" charset="2"/>
        <a:buChar char=""/>
        <a:defRPr sz="2100" kern="1200">
          <a:solidFill>
            <a:schemeClr val="tx1"/>
          </a:solidFill>
          <a:latin typeface="+mn-lt"/>
          <a:ea typeface="+mn-ea"/>
          <a:cs typeface="+mn-cs"/>
        </a:defRPr>
      </a:lvl3pPr>
      <a:lvl4pPr marL="1279525" indent="-228600" algn="l" rtl="0" fontAlgn="base">
        <a:spcBef>
          <a:spcPts val="300"/>
        </a:spcBef>
        <a:spcAft>
          <a:spcPct val="0"/>
        </a:spcAft>
        <a:buClr>
          <a:srgbClr val="B39A08"/>
        </a:buClr>
        <a:buSzPct val="85000"/>
        <a:buFont typeface="Wingdings 2" pitchFamily="18" charset="2"/>
        <a:buChar char=""/>
        <a:defRPr sz="1900" kern="1200">
          <a:solidFill>
            <a:schemeClr val="tx1"/>
          </a:solidFill>
          <a:latin typeface="+mn-lt"/>
          <a:ea typeface="+mn-ea"/>
          <a:cs typeface="+mn-cs"/>
        </a:defRPr>
      </a:lvl4pPr>
      <a:lvl5pPr marL="1554163" indent="-228600" algn="l" rtl="0" fontAlgn="base">
        <a:spcBef>
          <a:spcPts val="338"/>
        </a:spcBef>
        <a:spcAft>
          <a:spcPct val="0"/>
        </a:spcAft>
        <a:buClr>
          <a:srgbClr val="B39A08"/>
        </a:buClr>
        <a:buSzPct val="85000"/>
        <a:buFont typeface="Wingdings 2" pitchFamily="18" charset="2"/>
        <a:buChar char=""/>
        <a:defRPr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kaansariaydi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Fixed_income" TargetMode="External"/><Relationship Id="rId2" Type="http://schemas.openxmlformats.org/officeDocument/2006/relationships/hyperlink" Target="http://en.wikipedia.org/wiki/Derivative_(finance)" TargetMode="External"/><Relationship Id="rId1" Type="http://schemas.openxmlformats.org/officeDocument/2006/relationships/slideLayout" Target="../slideLayouts/slideLayout2.xml"/><Relationship Id="rId6" Type="http://schemas.openxmlformats.org/officeDocument/2006/relationships/hyperlink" Target="http://en.wikipedia.org/wiki/Equity_securities" TargetMode="External"/><Relationship Id="rId5" Type="http://schemas.openxmlformats.org/officeDocument/2006/relationships/hyperlink" Target="http://en.wikipedia.org/wiki/Commodity" TargetMode="External"/><Relationship Id="rId4" Type="http://schemas.openxmlformats.org/officeDocument/2006/relationships/hyperlink" Target="http://en.wikipedia.org/wiki/Foreign_exchange_market"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audio" Target="../media/audio3.wav"/><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audio" Target="../media/audio4.wav"/><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Wall_Street_Crash_1929"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hyperlink" Target="http://en.wikipedia.org/wiki/United_State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audio" Target="../media/audio5.wav"/><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audio" Target="../media/audio6.wav"/><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audio" Target="../media/audio7.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audio" Target="../media/audio8.wav"/><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Mutual_fund" TargetMode="External"/><Relationship Id="rId2" Type="http://schemas.openxmlformats.org/officeDocument/2006/relationships/hyperlink" Target="http://en.wikipedia.org/wiki/Pension_fund" TargetMode="External"/><Relationship Id="rId1" Type="http://schemas.openxmlformats.org/officeDocument/2006/relationships/slideLayout" Target="../slideLayouts/slideLayout4.xml"/><Relationship Id="rId4" Type="http://schemas.openxmlformats.org/officeDocument/2006/relationships/hyperlink" Target="http://en.wikipedia.org/wiki/Hedge_fund"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Financial_Services_Authority" TargetMode="External"/><Relationship Id="rId2" Type="http://schemas.openxmlformats.org/officeDocument/2006/relationships/audio" Target="../media/audio2.wav"/><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hyperlink" Target="http://en.wikipedia.org/wiki/Chinese_wall_(financial)" TargetMode="External"/><Relationship Id="rId4" Type="http://schemas.openxmlformats.org/officeDocument/2006/relationships/hyperlink" Target="http://en.wikipedia.org/wiki/United_States_Securities_and_Exchange_Commiss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57200" y="3700463"/>
            <a:ext cx="8305800" cy="1143000"/>
          </a:xfrm>
        </p:spPr>
        <p:txBody>
          <a:bodyPr/>
          <a:lstStyle/>
          <a:p>
            <a:pPr fontAlgn="auto">
              <a:spcAft>
                <a:spcPts val="0"/>
              </a:spcAft>
              <a:buFont typeface="Wingdings 2"/>
              <a:buNone/>
              <a:defRPr/>
            </a:pPr>
            <a:r>
              <a:rPr lang="tr-TR" b="1" dirty="0" smtClean="0">
                <a:solidFill>
                  <a:schemeClr val="tx1"/>
                </a:solidFill>
              </a:rPr>
              <a:t>Kaan Sarıaydın</a:t>
            </a:r>
          </a:p>
          <a:p>
            <a:pPr fontAlgn="auto">
              <a:spcAft>
                <a:spcPts val="0"/>
              </a:spcAft>
              <a:buFont typeface="Wingdings 2"/>
              <a:buNone/>
              <a:defRPr/>
            </a:pPr>
            <a:r>
              <a:rPr lang="en-US" b="1" dirty="0" smtClean="0">
                <a:solidFill>
                  <a:schemeClr val="tx1"/>
                </a:solidFill>
              </a:rPr>
              <a:t>23</a:t>
            </a:r>
            <a:r>
              <a:rPr lang="en-US" b="1" baseline="30000" dirty="0" smtClean="0">
                <a:solidFill>
                  <a:schemeClr val="tx1"/>
                </a:solidFill>
              </a:rPr>
              <a:t>rd</a:t>
            </a:r>
            <a:r>
              <a:rPr lang="en-US" b="1" dirty="0" smtClean="0">
                <a:solidFill>
                  <a:schemeClr val="tx1"/>
                </a:solidFill>
              </a:rPr>
              <a:t> November </a:t>
            </a:r>
            <a:r>
              <a:rPr lang="tr-TR" b="1" dirty="0" smtClean="0">
                <a:solidFill>
                  <a:schemeClr val="tx1"/>
                </a:solidFill>
              </a:rPr>
              <a:t>2009, </a:t>
            </a:r>
            <a:r>
              <a:rPr lang="en-US" b="1" dirty="0" err="1" smtClean="0">
                <a:solidFill>
                  <a:schemeClr val="tx1"/>
                </a:solidFill>
              </a:rPr>
              <a:t>Bilgi</a:t>
            </a:r>
            <a:r>
              <a:rPr lang="en-US" b="1" dirty="0" smtClean="0">
                <a:solidFill>
                  <a:schemeClr val="tx1"/>
                </a:solidFill>
              </a:rPr>
              <a:t> University</a:t>
            </a:r>
            <a:endParaRPr lang="tr-TR" b="1" dirty="0" smtClean="0">
              <a:solidFill>
                <a:schemeClr val="tx1"/>
              </a:solidFill>
            </a:endParaRPr>
          </a:p>
          <a:p>
            <a:pPr fontAlgn="auto">
              <a:spcAft>
                <a:spcPts val="0"/>
              </a:spcAft>
              <a:buFont typeface="Wingdings 2"/>
              <a:buNone/>
              <a:defRPr/>
            </a:pPr>
            <a:r>
              <a:rPr lang="tr-TR" b="1" dirty="0" smtClean="0">
                <a:solidFill>
                  <a:schemeClr val="tx1"/>
                </a:solidFill>
                <a:hlinkClick r:id="rId2"/>
              </a:rPr>
              <a:t>www.kaansariaydin.com</a:t>
            </a:r>
            <a:endParaRPr lang="tr-TR" b="1" dirty="0" smtClean="0">
              <a:solidFill>
                <a:schemeClr val="tx1"/>
              </a:solidFill>
            </a:endParaRPr>
          </a:p>
          <a:p>
            <a:pPr fontAlgn="auto">
              <a:spcAft>
                <a:spcPts val="0"/>
              </a:spcAft>
              <a:buFont typeface="Wingdings 2"/>
              <a:buNone/>
              <a:defRPr/>
            </a:pPr>
            <a:r>
              <a:rPr lang="tr-TR" b="1" dirty="0" smtClean="0">
                <a:solidFill>
                  <a:schemeClr val="tx1"/>
                </a:solidFill>
              </a:rPr>
              <a:t>kaan.sariaydin@gmail.com</a:t>
            </a:r>
            <a:endParaRPr lang="en-US" b="1" dirty="0">
              <a:solidFill>
                <a:schemeClr val="tx1"/>
              </a:solidFill>
            </a:endParaRPr>
          </a:p>
        </p:txBody>
      </p:sp>
      <p:sp>
        <p:nvSpPr>
          <p:cNvPr id="4" name="Title 3"/>
          <p:cNvSpPr>
            <a:spLocks noGrp="1"/>
          </p:cNvSpPr>
          <p:nvPr>
            <p:ph type="ctrTitle"/>
          </p:nvPr>
        </p:nvSpPr>
        <p:spPr>
          <a:xfrm>
            <a:off x="381000" y="381000"/>
            <a:ext cx="8305800" cy="1981200"/>
          </a:xfrm>
        </p:spPr>
        <p:txBody>
          <a:bodyPr>
            <a:normAutofit/>
          </a:bodyPr>
          <a:lstStyle/>
          <a:p>
            <a:pPr algn="l" fontAlgn="auto">
              <a:spcAft>
                <a:spcPts val="0"/>
              </a:spcAft>
              <a:defRPr/>
            </a:pPr>
            <a:r>
              <a:rPr sz="4400" b="1" smtClean="0">
                <a:solidFill>
                  <a:schemeClr val="accent2">
                    <a:lumMod val="20000"/>
                    <a:lumOff val="80000"/>
                  </a:schemeClr>
                </a:solidFill>
              </a:rPr>
              <a:t>Investment Banking </a:t>
            </a:r>
            <a:br>
              <a:rPr sz="4400" b="1" smtClean="0">
                <a:solidFill>
                  <a:schemeClr val="accent2">
                    <a:lumMod val="20000"/>
                    <a:lumOff val="80000"/>
                  </a:schemeClr>
                </a:solidFill>
              </a:rPr>
            </a:br>
            <a:r>
              <a:rPr sz="4400" b="1" smtClean="0">
                <a:solidFill>
                  <a:schemeClr val="accent2">
                    <a:lumMod val="20000"/>
                    <a:lumOff val="80000"/>
                  </a:schemeClr>
                </a:solidFill>
              </a:rPr>
              <a:t>Strategies and Key Issues</a:t>
            </a:r>
            <a:endParaRPr sz="4400" b="1">
              <a:solidFill>
                <a:schemeClr val="accent2">
                  <a:lumMod val="20000"/>
                  <a:lumOff val="80000"/>
                </a:schemeClr>
              </a:solidFill>
            </a:endParaRPr>
          </a:p>
        </p:txBody>
      </p:sp>
      <p:pic>
        <p:nvPicPr>
          <p:cNvPr id="6" name="Picture 5" descr="KaanSariaydin.jpg"/>
          <p:cNvPicPr>
            <a:picLocks noChangeAspect="1"/>
          </p:cNvPicPr>
          <p:nvPr/>
        </p:nvPicPr>
        <p:blipFill>
          <a:blip r:embed="rId3"/>
          <a:stretch>
            <a:fillRect/>
          </a:stretch>
        </p:blipFill>
        <p:spPr>
          <a:xfrm>
            <a:off x="6934200" y="685800"/>
            <a:ext cx="1838325" cy="1438275"/>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274320" indent="-274320" fontAlgn="auto">
              <a:spcAft>
                <a:spcPts val="0"/>
              </a:spcAft>
              <a:buFont typeface="Wingdings 2"/>
              <a:buChar char=""/>
              <a:defRPr/>
            </a:pPr>
            <a:r>
              <a:rPr lang="en-US" dirty="0" smtClean="0"/>
              <a:t>An </a:t>
            </a:r>
            <a:r>
              <a:rPr lang="en-US" i="1" dirty="0" smtClean="0">
                <a:solidFill>
                  <a:schemeClr val="bg1"/>
                </a:solidFill>
              </a:rPr>
              <a:t>IPO</a:t>
            </a:r>
            <a:r>
              <a:rPr lang="en-US" dirty="0" smtClean="0"/>
              <a:t> is the process by which a private company transforms itself into a public company. The company offers, for the first time, shares of its equity (ownership) to the investing public. These shares subsequently trade on a public stock exchange</a:t>
            </a:r>
          </a:p>
          <a:p>
            <a:pPr marL="274320" indent="-274320" fontAlgn="auto">
              <a:spcAft>
                <a:spcPts val="0"/>
              </a:spcAft>
              <a:buFont typeface="Wingdings 2"/>
              <a:buChar char=""/>
              <a:defRPr/>
            </a:pPr>
            <a:r>
              <a:rPr lang="en-US" b="1" dirty="0" smtClean="0">
                <a:solidFill>
                  <a:schemeClr val="bg1"/>
                </a:solidFill>
              </a:rPr>
              <a:t>Why IPO?</a:t>
            </a:r>
          </a:p>
          <a:p>
            <a:pPr marL="548640" indent="-274320" fontAlgn="auto">
              <a:spcAft>
                <a:spcPts val="0"/>
              </a:spcAft>
              <a:buFont typeface="Wingdings" pitchFamily="2" charset="2"/>
              <a:buChar char="Ø"/>
              <a:defRPr/>
            </a:pPr>
            <a:r>
              <a:rPr lang="en-US" dirty="0" smtClean="0"/>
              <a:t>to raise cash to fund the growth</a:t>
            </a:r>
          </a:p>
          <a:p>
            <a:pPr marL="548640" indent="-274320" fontAlgn="auto">
              <a:spcAft>
                <a:spcPts val="0"/>
              </a:spcAft>
              <a:buFont typeface="Wingdings" pitchFamily="2" charset="2"/>
              <a:buChar char="Ø"/>
              <a:defRPr/>
            </a:pPr>
            <a:r>
              <a:rPr lang="en-US" dirty="0" smtClean="0"/>
              <a:t>cash out partially or entirely by selling ownership</a:t>
            </a:r>
          </a:p>
          <a:p>
            <a:pPr marL="548640" indent="-274320" fontAlgn="auto">
              <a:spcAft>
                <a:spcPts val="0"/>
              </a:spcAft>
              <a:buFont typeface="Wingdings" pitchFamily="2" charset="2"/>
              <a:buChar char="Ø"/>
              <a:defRPr/>
            </a:pPr>
            <a:r>
              <a:rPr lang="en-US" dirty="0" smtClean="0"/>
              <a:t>to diversify net worth or to gain liquidity</a:t>
            </a:r>
          </a:p>
          <a:p>
            <a:pPr marL="274320" indent="-274320" fontAlgn="auto">
              <a:spcAft>
                <a:spcPts val="0"/>
              </a:spcAft>
              <a:buFont typeface="Wingdings 2"/>
              <a:buChar char=""/>
              <a:defRPr/>
            </a:pPr>
            <a:r>
              <a:rPr lang="en-US" b="1" dirty="0" smtClean="0">
                <a:solidFill>
                  <a:schemeClr val="bg1"/>
                </a:solidFill>
              </a:rPr>
              <a:t>Concerns:</a:t>
            </a:r>
          </a:p>
          <a:p>
            <a:pPr marL="548640" indent="-274320" fontAlgn="auto">
              <a:spcAft>
                <a:spcPts val="0"/>
              </a:spcAft>
              <a:buFont typeface="Wingdings" pitchFamily="2" charset="2"/>
              <a:buChar char="Ø"/>
              <a:defRPr/>
            </a:pPr>
            <a:r>
              <a:rPr lang="en-US" dirty="0" smtClean="0"/>
              <a:t>Going Public is not a slum dunk</a:t>
            </a:r>
          </a:p>
          <a:p>
            <a:pPr marL="548640" indent="-274320" fontAlgn="auto">
              <a:spcAft>
                <a:spcPts val="0"/>
              </a:spcAft>
              <a:buFont typeface="Wingdings" pitchFamily="2" charset="2"/>
              <a:buChar char="Ø"/>
              <a:defRPr/>
            </a:pPr>
            <a:r>
              <a:rPr lang="en-US" dirty="0" smtClean="0"/>
              <a:t>Firms that are too small, too stagnant or have poor growth prospects will - in general - fail to find an investment bank willing to underwrite</a:t>
            </a:r>
          </a:p>
          <a:p>
            <a:pPr marL="274320" indent="-274320" fontAlgn="auto">
              <a:spcAft>
                <a:spcPts val="0"/>
              </a:spcAft>
              <a:buFont typeface="Wingdings 2"/>
              <a:buChar char=""/>
              <a:defRPr/>
            </a:pPr>
            <a:endParaRPr lang="en-US" dirty="0"/>
          </a:p>
        </p:txBody>
      </p:sp>
      <p:sp>
        <p:nvSpPr>
          <p:cNvPr id="3" name="Title 2"/>
          <p:cNvSpPr>
            <a:spLocks noGrp="1"/>
          </p:cNvSpPr>
          <p:nvPr>
            <p:ph type="title"/>
          </p:nvPr>
        </p:nvSpPr>
        <p:spPr/>
        <p:txBody>
          <a:bodyPr/>
          <a:lstStyle/>
          <a:p>
            <a:pPr fontAlgn="auto">
              <a:spcAft>
                <a:spcPts val="0"/>
              </a:spcAft>
              <a:defRPr/>
            </a:pPr>
            <a:r>
              <a:rPr b="1" smtClean="0">
                <a:solidFill>
                  <a:schemeClr val="accent2">
                    <a:lumMod val="20000"/>
                    <a:lumOff val="80000"/>
                  </a:schemeClr>
                </a:solidFill>
              </a:rPr>
              <a:t>Initial Public Offering</a:t>
            </a:r>
            <a:endParaRPr b="1">
              <a:solidFill>
                <a:schemeClr val="accent2">
                  <a:lumMod val="20000"/>
                  <a:lumOff val="80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57200" y="1676399"/>
            <a:ext cx="4040188" cy="485193"/>
          </a:xfrm>
        </p:spPr>
        <p:txBody>
          <a:bodyPr/>
          <a:lstStyle/>
          <a:p>
            <a:pPr algn="ctr" fontAlgn="auto">
              <a:spcAft>
                <a:spcPts val="0"/>
              </a:spcAft>
              <a:buFont typeface="Wingdings 2"/>
              <a:buNone/>
              <a:defRPr/>
            </a:pPr>
            <a:r>
              <a:rPr lang="en-US" dirty="0" smtClean="0">
                <a:solidFill>
                  <a:schemeClr val="bg1"/>
                </a:solidFill>
              </a:rPr>
              <a:t>Advantages</a:t>
            </a:r>
            <a:endParaRPr lang="en-US" dirty="0">
              <a:solidFill>
                <a:schemeClr val="bg1"/>
              </a:solidFill>
            </a:endParaRPr>
          </a:p>
        </p:txBody>
      </p:sp>
      <p:sp>
        <p:nvSpPr>
          <p:cNvPr id="5" name="Content Placeholder 4"/>
          <p:cNvSpPr>
            <a:spLocks noGrp="1"/>
          </p:cNvSpPr>
          <p:nvPr>
            <p:ph sz="half" idx="2"/>
          </p:nvPr>
        </p:nvSpPr>
        <p:spPr>
          <a:xfrm>
            <a:off x="457200" y="2201863"/>
            <a:ext cx="4038600" cy="3913187"/>
          </a:xfrm>
        </p:spPr>
        <p:txBody>
          <a:bodyPr>
            <a:normAutofit lnSpcReduction="10000"/>
          </a:bodyPr>
          <a:lstStyle/>
          <a:p>
            <a:pPr marL="274320" indent="-274320" fontAlgn="auto">
              <a:spcAft>
                <a:spcPts val="0"/>
              </a:spcAft>
              <a:buFont typeface="Wingdings 2"/>
              <a:buChar char=""/>
              <a:defRPr/>
            </a:pPr>
            <a:r>
              <a:rPr lang="en-US" dirty="0" smtClean="0"/>
              <a:t>Stronger Capital Base</a:t>
            </a:r>
          </a:p>
          <a:p>
            <a:pPr marL="274320" indent="-274320" fontAlgn="auto">
              <a:spcAft>
                <a:spcPts val="0"/>
              </a:spcAft>
              <a:buFont typeface="Wingdings 2"/>
              <a:buChar char=""/>
              <a:defRPr/>
            </a:pPr>
            <a:r>
              <a:rPr lang="en-US" dirty="0" smtClean="0"/>
              <a:t>Increases Financing prospects</a:t>
            </a:r>
          </a:p>
          <a:p>
            <a:pPr marL="274320" indent="-274320" fontAlgn="auto">
              <a:spcAft>
                <a:spcPts val="0"/>
              </a:spcAft>
              <a:buFont typeface="Wingdings 2"/>
              <a:buChar char=""/>
              <a:defRPr/>
            </a:pPr>
            <a:r>
              <a:rPr lang="en-US" dirty="0" smtClean="0"/>
              <a:t>Better situated for acquisitions</a:t>
            </a:r>
          </a:p>
          <a:p>
            <a:pPr marL="274320" indent="-274320" fontAlgn="auto">
              <a:spcAft>
                <a:spcPts val="0"/>
              </a:spcAft>
              <a:buFont typeface="Wingdings 2"/>
              <a:buChar char=""/>
              <a:defRPr/>
            </a:pPr>
            <a:r>
              <a:rPr lang="en-US" dirty="0" smtClean="0"/>
              <a:t>Owner Diversification</a:t>
            </a:r>
          </a:p>
          <a:p>
            <a:pPr marL="274320" indent="-274320" fontAlgn="auto">
              <a:spcAft>
                <a:spcPts val="0"/>
              </a:spcAft>
              <a:buFont typeface="Wingdings 2"/>
              <a:buChar char=""/>
              <a:defRPr/>
            </a:pPr>
            <a:r>
              <a:rPr lang="en-US" dirty="0" smtClean="0"/>
              <a:t>Executive Compensation</a:t>
            </a:r>
          </a:p>
          <a:p>
            <a:pPr marL="274320" indent="-274320" fontAlgn="auto">
              <a:spcAft>
                <a:spcPts val="0"/>
              </a:spcAft>
              <a:buFont typeface="Wingdings 2"/>
              <a:buChar char=""/>
              <a:defRPr/>
            </a:pPr>
            <a:r>
              <a:rPr lang="en-US" dirty="0" smtClean="0"/>
              <a:t>Increase company prestige</a:t>
            </a:r>
            <a:endParaRPr lang="en-US" dirty="0"/>
          </a:p>
        </p:txBody>
      </p:sp>
      <p:sp>
        <p:nvSpPr>
          <p:cNvPr id="24579" name="Content Placeholder 6"/>
          <p:cNvSpPr>
            <a:spLocks noGrp="1"/>
          </p:cNvSpPr>
          <p:nvPr>
            <p:ph sz="quarter" idx="4"/>
          </p:nvPr>
        </p:nvSpPr>
        <p:spPr>
          <a:xfrm>
            <a:off x="4649788" y="2201863"/>
            <a:ext cx="4038600" cy="3913187"/>
          </a:xfrm>
        </p:spPr>
        <p:txBody>
          <a:bodyPr/>
          <a:lstStyle/>
          <a:p>
            <a:r>
              <a:rPr lang="en-US" smtClean="0"/>
              <a:t>Short-term growth pressure</a:t>
            </a:r>
          </a:p>
          <a:p>
            <a:r>
              <a:rPr lang="en-US" smtClean="0"/>
              <a:t>Disclosure and Confidentiality</a:t>
            </a:r>
          </a:p>
          <a:p>
            <a:r>
              <a:rPr lang="en-US" smtClean="0"/>
              <a:t>Costs – initial and ongoing</a:t>
            </a:r>
          </a:p>
          <a:p>
            <a:r>
              <a:rPr lang="en-US" smtClean="0"/>
              <a:t>Restrictions on Management</a:t>
            </a:r>
          </a:p>
          <a:p>
            <a:r>
              <a:rPr lang="en-US" smtClean="0"/>
              <a:t>Loss of personal benefits</a:t>
            </a:r>
          </a:p>
          <a:p>
            <a:r>
              <a:rPr lang="en-US" smtClean="0"/>
              <a:t>Trading Restrictions</a:t>
            </a:r>
          </a:p>
        </p:txBody>
      </p:sp>
      <p:sp>
        <p:nvSpPr>
          <p:cNvPr id="3" name="Title 2"/>
          <p:cNvSpPr>
            <a:spLocks noGrp="1"/>
          </p:cNvSpPr>
          <p:nvPr>
            <p:ph type="title"/>
          </p:nvPr>
        </p:nvSpPr>
        <p:spPr/>
        <p:txBody>
          <a:bodyPr/>
          <a:lstStyle/>
          <a:p>
            <a:pPr fontAlgn="auto">
              <a:spcAft>
                <a:spcPts val="0"/>
              </a:spcAft>
              <a:defRPr/>
            </a:pPr>
            <a:r>
              <a:rPr b="1" dirty="0" smtClean="0">
                <a:solidFill>
                  <a:schemeClr val="accent2">
                    <a:lumMod val="20000"/>
                    <a:lumOff val="80000"/>
                  </a:schemeClr>
                </a:solidFill>
              </a:rPr>
              <a:t>Pros and Cons of an IPO</a:t>
            </a:r>
            <a:endParaRPr b="1" dirty="0">
              <a:solidFill>
                <a:schemeClr val="accent2">
                  <a:lumMod val="20000"/>
                  <a:lumOff val="80000"/>
                </a:schemeClr>
              </a:solidFill>
            </a:endParaRPr>
          </a:p>
        </p:txBody>
      </p:sp>
      <p:sp>
        <p:nvSpPr>
          <p:cNvPr id="6" name="Text Placeholder 5"/>
          <p:cNvSpPr>
            <a:spLocks noGrp="1"/>
          </p:cNvSpPr>
          <p:nvPr>
            <p:ph type="body" idx="3"/>
          </p:nvPr>
        </p:nvSpPr>
        <p:spPr>
          <a:xfrm>
            <a:off x="4648200" y="1676399"/>
            <a:ext cx="4040188" cy="485193"/>
          </a:xfrm>
          <a:noFill/>
          <a:ln/>
        </p:spPr>
        <p:txBody>
          <a:bodyPr/>
          <a:lstStyle/>
          <a:p>
            <a:pPr algn="ctr" fontAlgn="auto">
              <a:spcAft>
                <a:spcPts val="0"/>
              </a:spcAft>
              <a:buFont typeface="Wingdings 2"/>
              <a:buNone/>
              <a:defRPr/>
            </a:pPr>
            <a:r>
              <a:rPr lang="en-US" dirty="0" smtClean="0">
                <a:solidFill>
                  <a:schemeClr val="bg1"/>
                </a:solidFill>
              </a:rPr>
              <a:t>Disadvantages</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Content Placeholder 3" descr="investment-bank-syndicate.png"/>
          <p:cNvPicPr>
            <a:picLocks noGrp="1" noChangeAspect="1"/>
          </p:cNvPicPr>
          <p:nvPr>
            <p:ph idx="1"/>
          </p:nvPr>
        </p:nvPicPr>
        <p:blipFill>
          <a:blip r:embed="rId2"/>
          <a:srcRect/>
          <a:stretch>
            <a:fillRect/>
          </a:stretch>
        </p:blipFill>
        <p:spPr>
          <a:xfrm>
            <a:off x="990600" y="914400"/>
            <a:ext cx="7086600" cy="5626100"/>
          </a:xfrm>
        </p:spPr>
      </p:pic>
      <p:sp>
        <p:nvSpPr>
          <p:cNvPr id="3" name="Title 2"/>
          <p:cNvSpPr>
            <a:spLocks noGrp="1"/>
          </p:cNvSpPr>
          <p:nvPr>
            <p:ph type="title"/>
          </p:nvPr>
        </p:nvSpPr>
        <p:spPr>
          <a:xfrm>
            <a:off x="381000" y="152400"/>
            <a:ext cx="8229600" cy="762000"/>
          </a:xfrm>
        </p:spPr>
        <p:txBody>
          <a:bodyPr/>
          <a:lstStyle/>
          <a:p>
            <a:pPr fontAlgn="auto">
              <a:spcAft>
                <a:spcPts val="0"/>
              </a:spcAft>
              <a:defRPr/>
            </a:pPr>
            <a:r>
              <a:rPr b="1" smtClean="0">
                <a:solidFill>
                  <a:schemeClr val="accent2">
                    <a:lumMod val="20000"/>
                    <a:lumOff val="80000"/>
                  </a:schemeClr>
                </a:solidFill>
              </a:rPr>
              <a:t>Initial Public Offering Process</a:t>
            </a:r>
            <a:endParaRPr b="1">
              <a:solidFill>
                <a:schemeClr val="accent2">
                  <a:lumMod val="20000"/>
                  <a:lumOff val="80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4343400" cy="2819400"/>
          </a:xfrm>
        </p:spPr>
        <p:txBody>
          <a:bodyPr>
            <a:normAutofit fontScale="85000" lnSpcReduction="10000"/>
          </a:bodyPr>
          <a:lstStyle/>
          <a:p>
            <a:pPr marL="274320" indent="-274320" fontAlgn="auto">
              <a:spcAft>
                <a:spcPts val="0"/>
              </a:spcAft>
              <a:buFont typeface="Wingdings 2"/>
              <a:buChar char=""/>
              <a:defRPr/>
            </a:pPr>
            <a:r>
              <a:rPr lang="en-US" sz="2200" b="1" i="1" dirty="0" smtClean="0">
                <a:solidFill>
                  <a:schemeClr val="bg1"/>
                </a:solidFill>
              </a:rPr>
              <a:t>The Pitch (</a:t>
            </a:r>
            <a:r>
              <a:rPr lang="en-US" sz="2200" b="1" i="1" dirty="0" err="1" smtClean="0">
                <a:solidFill>
                  <a:schemeClr val="bg1"/>
                </a:solidFill>
              </a:rPr>
              <a:t>Pitchbook</a:t>
            </a:r>
            <a:r>
              <a:rPr lang="en-US" sz="2200" b="1" i="1" dirty="0" smtClean="0">
                <a:solidFill>
                  <a:schemeClr val="bg1"/>
                </a:solidFill>
              </a:rPr>
              <a:t>)</a:t>
            </a:r>
          </a:p>
          <a:p>
            <a:pPr marL="274320" indent="-274320" fontAlgn="auto">
              <a:spcAft>
                <a:spcPts val="0"/>
              </a:spcAft>
              <a:buFont typeface="Wingdings 2"/>
              <a:buChar char=""/>
              <a:defRPr/>
            </a:pPr>
            <a:r>
              <a:rPr lang="en-US" sz="2200" b="1" i="1" dirty="0" smtClean="0">
                <a:solidFill>
                  <a:schemeClr val="bg1"/>
                </a:solidFill>
              </a:rPr>
              <a:t>Originating/ Hiring the managers </a:t>
            </a:r>
          </a:p>
          <a:p>
            <a:pPr marL="274320" indent="-274320" fontAlgn="auto">
              <a:spcAft>
                <a:spcPts val="0"/>
              </a:spcAft>
              <a:buFont typeface="Wingdings 2"/>
              <a:buChar char=""/>
              <a:defRPr/>
            </a:pPr>
            <a:r>
              <a:rPr lang="en-US" sz="2200" b="1" i="1" dirty="0" smtClean="0">
                <a:solidFill>
                  <a:schemeClr val="bg1"/>
                </a:solidFill>
              </a:rPr>
              <a:t>(“Beauty Contest”)/ Pitching</a:t>
            </a:r>
          </a:p>
          <a:p>
            <a:pPr marL="548640" indent="-274320" fontAlgn="auto">
              <a:spcAft>
                <a:spcPts val="0"/>
              </a:spcAft>
              <a:buFont typeface="Wingdings" pitchFamily="2" charset="2"/>
              <a:buChar char="Ø"/>
              <a:defRPr/>
            </a:pPr>
            <a:r>
              <a:rPr lang="en-US" sz="2200" dirty="0" smtClean="0"/>
              <a:t>Making a Valuation (mix of art and science)</a:t>
            </a:r>
          </a:p>
          <a:p>
            <a:pPr marL="548640" indent="-274320" fontAlgn="auto">
              <a:spcAft>
                <a:spcPts val="0"/>
              </a:spcAft>
              <a:buFont typeface="Wingdings" pitchFamily="2" charset="2"/>
              <a:buChar char="Ø"/>
              <a:defRPr/>
            </a:pPr>
            <a:r>
              <a:rPr lang="en-US" sz="2200" dirty="0" smtClean="0"/>
              <a:t> Highest Valuation vs. Best-qualified manager</a:t>
            </a:r>
          </a:p>
          <a:p>
            <a:pPr marL="548640" indent="-274320" fontAlgn="auto">
              <a:spcAft>
                <a:spcPts val="0"/>
              </a:spcAft>
              <a:buFont typeface="Wingdings" pitchFamily="2" charset="2"/>
              <a:buChar char="Ø"/>
              <a:defRPr/>
            </a:pPr>
            <a:r>
              <a:rPr lang="en-US" sz="2200" dirty="0" smtClean="0"/>
              <a:t>Determine structuring and distribution</a:t>
            </a:r>
          </a:p>
          <a:p>
            <a:pPr marL="274320" indent="-274320" fontAlgn="auto">
              <a:spcAft>
                <a:spcPts val="0"/>
              </a:spcAft>
              <a:buFont typeface="Wingdings 2"/>
              <a:buChar char=""/>
              <a:defRPr/>
            </a:pPr>
            <a:endParaRPr lang="en-US" dirty="0" smtClean="0"/>
          </a:p>
          <a:p>
            <a:pPr marL="274320" indent="-274320" fontAlgn="auto">
              <a:spcAft>
                <a:spcPts val="0"/>
              </a:spcAft>
              <a:buFont typeface="Wingdings 2"/>
              <a:buChar char=""/>
              <a:defRPr/>
            </a:pPr>
            <a:endParaRPr lang="en-US" b="1" dirty="0" smtClean="0">
              <a:solidFill>
                <a:schemeClr val="bg1"/>
              </a:solidFill>
            </a:endParaRPr>
          </a:p>
          <a:p>
            <a:pPr marL="274320" indent="-274320" fontAlgn="auto">
              <a:spcAft>
                <a:spcPts val="0"/>
              </a:spcAft>
              <a:buFont typeface="Wingdings 2"/>
              <a:buChar char=""/>
              <a:defRPr/>
            </a:pPr>
            <a:endParaRPr lang="en-US" b="1" dirty="0" smtClean="0">
              <a:solidFill>
                <a:schemeClr val="bg1"/>
              </a:solidFill>
            </a:endParaRPr>
          </a:p>
          <a:p>
            <a:pPr marL="274320" indent="-274320" fontAlgn="auto">
              <a:spcAft>
                <a:spcPts val="0"/>
              </a:spcAft>
              <a:buFont typeface="Wingdings 2"/>
              <a:buChar char=""/>
              <a:defRPr/>
            </a:pPr>
            <a:endParaRPr lang="en-US" dirty="0" smtClean="0"/>
          </a:p>
          <a:p>
            <a:pPr marL="274320" indent="-274320" fontAlgn="auto">
              <a:spcAft>
                <a:spcPts val="0"/>
              </a:spcAft>
              <a:buFont typeface="Wingdings 2"/>
              <a:buChar char=""/>
              <a:defRPr/>
            </a:pPr>
            <a:endParaRPr lang="en-US" dirty="0" smtClean="0"/>
          </a:p>
          <a:p>
            <a:pPr marL="274320" indent="-274320" fontAlgn="auto">
              <a:spcAft>
                <a:spcPts val="0"/>
              </a:spcAft>
              <a:buFont typeface="Wingdings 2"/>
              <a:buChar char=""/>
              <a:defRPr/>
            </a:pPr>
            <a:endParaRPr lang="en-US" dirty="0"/>
          </a:p>
        </p:txBody>
      </p:sp>
      <p:sp>
        <p:nvSpPr>
          <p:cNvPr id="3" name="Title 2"/>
          <p:cNvSpPr>
            <a:spLocks noGrp="1"/>
          </p:cNvSpPr>
          <p:nvPr>
            <p:ph type="title"/>
          </p:nvPr>
        </p:nvSpPr>
        <p:spPr/>
        <p:txBody>
          <a:bodyPr/>
          <a:lstStyle/>
          <a:p>
            <a:pPr fontAlgn="auto">
              <a:spcAft>
                <a:spcPts val="0"/>
              </a:spcAft>
              <a:defRPr/>
            </a:pPr>
            <a:r>
              <a:rPr b="1" smtClean="0">
                <a:solidFill>
                  <a:schemeClr val="accent2">
                    <a:lumMod val="20000"/>
                    <a:lumOff val="80000"/>
                  </a:schemeClr>
                </a:solidFill>
              </a:rPr>
              <a:t>1</a:t>
            </a:r>
            <a:r>
              <a:rPr b="1" baseline="30000" smtClean="0">
                <a:solidFill>
                  <a:schemeClr val="accent2">
                    <a:lumMod val="20000"/>
                    <a:lumOff val="80000"/>
                  </a:schemeClr>
                </a:solidFill>
              </a:rPr>
              <a:t>st</a:t>
            </a:r>
            <a:r>
              <a:rPr b="1" smtClean="0">
                <a:solidFill>
                  <a:schemeClr val="accent2">
                    <a:lumMod val="20000"/>
                    <a:lumOff val="80000"/>
                  </a:schemeClr>
                </a:solidFill>
              </a:rPr>
              <a:t> Step of an IPO</a:t>
            </a:r>
            <a:endParaRPr b="1">
              <a:solidFill>
                <a:schemeClr val="accent2">
                  <a:lumMod val="20000"/>
                  <a:lumOff val="80000"/>
                </a:schemeClr>
              </a:solidFill>
            </a:endParaRPr>
          </a:p>
        </p:txBody>
      </p:sp>
      <p:pic>
        <p:nvPicPr>
          <p:cNvPr id="26627" name="Picture 3" descr="cartoon.jpg"/>
          <p:cNvPicPr>
            <a:picLocks noChangeAspect="1"/>
          </p:cNvPicPr>
          <p:nvPr/>
        </p:nvPicPr>
        <p:blipFill>
          <a:blip r:embed="rId2"/>
          <a:srcRect/>
          <a:stretch>
            <a:fillRect/>
          </a:stretch>
        </p:blipFill>
        <p:spPr bwMode="auto">
          <a:xfrm>
            <a:off x="533400" y="4267200"/>
            <a:ext cx="4038600" cy="2384425"/>
          </a:xfrm>
          <a:prstGeom prst="rect">
            <a:avLst/>
          </a:prstGeom>
          <a:noFill/>
          <a:ln w="9525">
            <a:noFill/>
            <a:miter lim="800000"/>
            <a:headEnd/>
            <a:tailEnd/>
          </a:ln>
        </p:spPr>
      </p:pic>
      <p:sp>
        <p:nvSpPr>
          <p:cNvPr id="26628" name="TextBox 4"/>
          <p:cNvSpPr txBox="1">
            <a:spLocks noChangeArrowheads="1"/>
          </p:cNvSpPr>
          <p:nvPr/>
        </p:nvSpPr>
        <p:spPr bwMode="auto">
          <a:xfrm>
            <a:off x="4800600" y="1447800"/>
            <a:ext cx="4038600" cy="3416300"/>
          </a:xfrm>
          <a:prstGeom prst="rect">
            <a:avLst/>
          </a:prstGeom>
          <a:solidFill>
            <a:srgbClr val="FFFF00"/>
          </a:solidFill>
          <a:ln w="9525">
            <a:noFill/>
            <a:miter lim="800000"/>
            <a:headEnd/>
            <a:tailEnd/>
          </a:ln>
        </p:spPr>
        <p:txBody>
          <a:bodyPr>
            <a:spAutoFit/>
          </a:bodyPr>
          <a:lstStyle/>
          <a:p>
            <a:r>
              <a:rPr lang="en-US">
                <a:solidFill>
                  <a:schemeClr val="bg1"/>
                </a:solidFill>
                <a:latin typeface="Constantia" pitchFamily="18" charset="0"/>
              </a:rPr>
              <a:t>The </a:t>
            </a:r>
            <a:r>
              <a:rPr lang="en-US" b="1" u="sng">
                <a:solidFill>
                  <a:schemeClr val="bg1"/>
                </a:solidFill>
                <a:latin typeface="Constantia" pitchFamily="18" charset="0"/>
              </a:rPr>
              <a:t>Pitchbook </a:t>
            </a:r>
            <a:r>
              <a:rPr lang="en-US">
                <a:solidFill>
                  <a:schemeClr val="bg1"/>
                </a:solidFill>
                <a:latin typeface="Constantia" pitchFamily="18" charset="0"/>
              </a:rPr>
              <a:t>includes:</a:t>
            </a:r>
          </a:p>
          <a:p>
            <a:r>
              <a:rPr lang="en-US">
                <a:solidFill>
                  <a:schemeClr val="bg1"/>
                </a:solidFill>
                <a:latin typeface="Constantia" pitchFamily="18" charset="0"/>
              </a:rPr>
              <a:t>• the bank's reputation, which can lend the offering an aura of respectability</a:t>
            </a:r>
          </a:p>
          <a:p>
            <a:r>
              <a:rPr lang="en-US">
                <a:solidFill>
                  <a:schemeClr val="bg1"/>
                </a:solidFill>
                <a:latin typeface="Constantia" pitchFamily="18" charset="0"/>
              </a:rPr>
              <a:t>• the performance of other IPOs managed by the bank</a:t>
            </a:r>
          </a:p>
          <a:p>
            <a:r>
              <a:rPr lang="en-US">
                <a:solidFill>
                  <a:schemeClr val="bg1"/>
                </a:solidFill>
                <a:latin typeface="Constantia" pitchFamily="18" charset="0"/>
              </a:rPr>
              <a:t>• the prominence of a bank's research analyst in the industry, which can tacitly guarantee that the new</a:t>
            </a:r>
          </a:p>
          <a:p>
            <a:r>
              <a:rPr lang="en-US">
                <a:solidFill>
                  <a:schemeClr val="bg1"/>
                </a:solidFill>
                <a:latin typeface="Constantia" pitchFamily="18" charset="0"/>
              </a:rPr>
              <a:t>public stock will receive favorable coverage by a listened-to stock expert</a:t>
            </a:r>
          </a:p>
          <a:p>
            <a:r>
              <a:rPr lang="en-US">
                <a:solidFill>
                  <a:schemeClr val="bg1"/>
                </a:solidFill>
                <a:latin typeface="Constantia" pitchFamily="18" charset="0"/>
              </a:rPr>
              <a:t>• the bank's expertise as an underwriter in the industry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3962400"/>
          </a:xfrm>
        </p:spPr>
        <p:txBody>
          <a:bodyPr>
            <a:normAutofit fontScale="85000" lnSpcReduction="20000"/>
          </a:bodyPr>
          <a:lstStyle/>
          <a:p>
            <a:pPr marL="274320" indent="-274320" fontAlgn="auto">
              <a:spcAft>
                <a:spcPts val="0"/>
              </a:spcAft>
              <a:buFont typeface="Wingdings 2"/>
              <a:buChar char=""/>
              <a:defRPr/>
            </a:pPr>
            <a:r>
              <a:rPr lang="en-US" sz="3300" b="1" i="1" dirty="0" smtClean="0">
                <a:solidFill>
                  <a:schemeClr val="bg1"/>
                </a:solidFill>
              </a:rPr>
              <a:t>Underwriting</a:t>
            </a:r>
            <a:r>
              <a:rPr lang="en-US" b="1" dirty="0" smtClean="0">
                <a:solidFill>
                  <a:schemeClr val="bg1"/>
                </a:solidFill>
              </a:rPr>
              <a:t> (reason: size)</a:t>
            </a:r>
          </a:p>
          <a:p>
            <a:pPr marL="548640" indent="-274320" fontAlgn="auto">
              <a:spcAft>
                <a:spcPts val="0"/>
              </a:spcAft>
              <a:buFont typeface="Wingdings" pitchFamily="2" charset="2"/>
              <a:buChar char="Ø"/>
              <a:defRPr/>
            </a:pPr>
            <a:r>
              <a:rPr lang="en-US" dirty="0" smtClean="0"/>
              <a:t>form the syndicate and selling group for joint distribution of the offering</a:t>
            </a:r>
          </a:p>
          <a:p>
            <a:pPr marL="548640" indent="-274320" fontAlgn="auto">
              <a:spcAft>
                <a:spcPts val="0"/>
              </a:spcAft>
              <a:buFont typeface="Wingdings" pitchFamily="2" charset="2"/>
              <a:buChar char="Ø"/>
              <a:defRPr/>
            </a:pPr>
            <a:r>
              <a:rPr lang="en-US" dirty="0" smtClean="0"/>
              <a:t>Members of the syndicate make a firm commitment to distribute a certain percentage of the entire offering and are held financially responsible for any unsold portions</a:t>
            </a:r>
          </a:p>
          <a:p>
            <a:pPr marL="548640" indent="-274320" fontAlgn="auto">
              <a:spcAft>
                <a:spcPts val="0"/>
              </a:spcAft>
              <a:buFont typeface="Wingdings" pitchFamily="2" charset="2"/>
              <a:buChar char="Ø"/>
              <a:defRPr/>
            </a:pPr>
            <a:r>
              <a:rPr lang="en-US" dirty="0" smtClean="0"/>
              <a:t>Selling groups (“best effort”) of chosen brokerages, are formed to assist the syndicate members meet their obligations</a:t>
            </a:r>
          </a:p>
          <a:p>
            <a:pPr marL="548640" indent="-274320" fontAlgn="auto">
              <a:spcAft>
                <a:spcPts val="0"/>
              </a:spcAft>
              <a:buFont typeface="Wingdings" pitchFamily="2" charset="2"/>
              <a:buChar char="Ø"/>
              <a:defRPr/>
            </a:pPr>
            <a:r>
              <a:rPr lang="en-US" dirty="0" smtClean="0"/>
              <a:t>most common type of underwriting, firm commitment, the managing underwriter makes a commitment to the issuing corporation to purchase all shares being offered. If part of the new issue goes unsold, any losses are distributed among the members of the syndicate.</a:t>
            </a:r>
          </a:p>
          <a:p>
            <a:pPr marL="274320" indent="-274320" fontAlgn="auto">
              <a:spcAft>
                <a:spcPts val="0"/>
              </a:spcAft>
              <a:buFont typeface="Wingdings 2"/>
              <a:buChar char=""/>
              <a:defRPr/>
            </a:pPr>
            <a:endParaRPr lang="en-US" dirty="0" smtClean="0"/>
          </a:p>
          <a:p>
            <a:pPr marL="274320" indent="-274320" fontAlgn="auto">
              <a:spcAft>
                <a:spcPts val="0"/>
              </a:spcAft>
              <a:buFont typeface="Wingdings 2"/>
              <a:buChar char=""/>
              <a:defRPr/>
            </a:pPr>
            <a:endParaRPr lang="en-US" dirty="0"/>
          </a:p>
        </p:txBody>
      </p:sp>
      <p:sp>
        <p:nvSpPr>
          <p:cNvPr id="3" name="Title 2"/>
          <p:cNvSpPr>
            <a:spLocks noGrp="1"/>
          </p:cNvSpPr>
          <p:nvPr>
            <p:ph type="title"/>
          </p:nvPr>
        </p:nvSpPr>
        <p:spPr/>
        <p:txBody>
          <a:bodyPr/>
          <a:lstStyle/>
          <a:p>
            <a:pPr fontAlgn="auto">
              <a:spcAft>
                <a:spcPts val="0"/>
              </a:spcAft>
              <a:defRPr/>
            </a:pPr>
            <a:r>
              <a:rPr b="1" smtClean="0">
                <a:solidFill>
                  <a:schemeClr val="accent2">
                    <a:lumMod val="20000"/>
                    <a:lumOff val="80000"/>
                  </a:schemeClr>
                </a:solidFill>
              </a:rPr>
              <a:t>2</a:t>
            </a:r>
            <a:r>
              <a:rPr b="1" baseline="30000" smtClean="0">
                <a:solidFill>
                  <a:schemeClr val="accent2">
                    <a:lumMod val="20000"/>
                    <a:lumOff val="80000"/>
                  </a:schemeClr>
                </a:solidFill>
              </a:rPr>
              <a:t>nd</a:t>
            </a:r>
            <a:r>
              <a:rPr b="1" smtClean="0">
                <a:solidFill>
                  <a:schemeClr val="accent2">
                    <a:lumMod val="20000"/>
                    <a:lumOff val="80000"/>
                  </a:schemeClr>
                </a:solidFill>
              </a:rPr>
              <a:t> Step of an IPO</a:t>
            </a:r>
            <a:endParaRPr b="1">
              <a:solidFill>
                <a:schemeClr val="accent2">
                  <a:lumMod val="20000"/>
                  <a:lumOff val="80000"/>
                </a:schemeClr>
              </a:solidFill>
            </a:endParaRPr>
          </a:p>
        </p:txBody>
      </p:sp>
      <p:sp>
        <p:nvSpPr>
          <p:cNvPr id="4" name="TextBox 3"/>
          <p:cNvSpPr txBox="1"/>
          <p:nvPr/>
        </p:nvSpPr>
        <p:spPr>
          <a:xfrm>
            <a:off x="762000" y="5334000"/>
            <a:ext cx="7543800" cy="1077913"/>
          </a:xfrm>
          <a:prstGeom prst="rect">
            <a:avLst/>
          </a:prstGeom>
          <a:solidFill>
            <a:schemeClr val="accent2">
              <a:lumMod val="40000"/>
              <a:lumOff val="60000"/>
            </a:schemeClr>
          </a:solidFill>
          <a:ln w="6350">
            <a:solidFill>
              <a:schemeClr val="tx1"/>
            </a:solidFill>
          </a:ln>
        </p:spPr>
        <p:txBody>
          <a:bodyPr>
            <a:spAutoFit/>
          </a:bodyPr>
          <a:lstStyle/>
          <a:p>
            <a:pPr algn="just" fontAlgn="auto">
              <a:spcBef>
                <a:spcPts val="0"/>
              </a:spcBef>
              <a:spcAft>
                <a:spcPts val="0"/>
              </a:spcAft>
              <a:defRPr/>
            </a:pPr>
            <a:r>
              <a:rPr lang="en-US" sz="1600" dirty="0">
                <a:solidFill>
                  <a:schemeClr val="bg1"/>
                </a:solidFill>
                <a:latin typeface="+mn-lt"/>
              </a:rPr>
              <a:t>Many underwriters require that your company is generating sales of $10 to $20 million annually with profits of $1 million. That your product is on the "leading edge" and that you have an experienced, proven top management team and can show future growth rates of at least 25% annually for the next five years.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Content Placeholder 1"/>
          <p:cNvSpPr>
            <a:spLocks noGrp="1"/>
          </p:cNvSpPr>
          <p:nvPr>
            <p:ph idx="1"/>
          </p:nvPr>
        </p:nvSpPr>
        <p:spPr/>
        <p:txBody>
          <a:bodyPr/>
          <a:lstStyle/>
          <a:p>
            <a:pPr>
              <a:buFont typeface="Wingdings 2" pitchFamily="18" charset="2"/>
              <a:buNone/>
            </a:pPr>
            <a:r>
              <a:rPr lang="en-US" sz="2000" smtClean="0">
                <a:solidFill>
                  <a:srgbClr val="FFFF00"/>
                </a:solidFill>
              </a:rPr>
              <a:t>Vital link between salespeople and corporate finance. </a:t>
            </a:r>
            <a:r>
              <a:rPr lang="en-US" sz="2000" smtClean="0"/>
              <a:t>Syndicate exists to facilitate the placing of securities in a public offering, a knock-down drag-out affair between and among buyers of offerings and the investment banks managing the process. In a corporate or municipal debt deal, syndicate also determines the allocation of bonds.</a:t>
            </a:r>
          </a:p>
        </p:txBody>
      </p:sp>
      <p:sp>
        <p:nvSpPr>
          <p:cNvPr id="3" name="Title 2"/>
          <p:cNvSpPr>
            <a:spLocks noGrp="1"/>
          </p:cNvSpPr>
          <p:nvPr>
            <p:ph type="title"/>
          </p:nvPr>
        </p:nvSpPr>
        <p:spPr/>
        <p:txBody>
          <a:bodyPr/>
          <a:lstStyle/>
          <a:p>
            <a:pPr fontAlgn="auto">
              <a:spcAft>
                <a:spcPts val="0"/>
              </a:spcAft>
              <a:defRPr/>
            </a:pPr>
            <a:r>
              <a:rPr b="1" smtClean="0">
                <a:solidFill>
                  <a:schemeClr val="accent2">
                    <a:lumMod val="20000"/>
                    <a:lumOff val="80000"/>
                  </a:schemeClr>
                </a:solidFill>
              </a:rPr>
              <a:t>The Syndicate</a:t>
            </a:r>
            <a:endParaRPr b="1">
              <a:solidFill>
                <a:schemeClr val="accent2">
                  <a:lumMod val="20000"/>
                  <a:lumOff val="80000"/>
                </a:schemeClr>
              </a:solidFill>
            </a:endParaRPr>
          </a:p>
        </p:txBody>
      </p:sp>
      <p:pic>
        <p:nvPicPr>
          <p:cNvPr id="28675" name="Picture 3" descr="Syndication.gif"/>
          <p:cNvPicPr>
            <a:picLocks noChangeAspect="1"/>
          </p:cNvPicPr>
          <p:nvPr/>
        </p:nvPicPr>
        <p:blipFill>
          <a:blip r:embed="rId2"/>
          <a:srcRect/>
          <a:stretch>
            <a:fillRect/>
          </a:stretch>
        </p:blipFill>
        <p:spPr bwMode="auto">
          <a:xfrm>
            <a:off x="1905000" y="3200400"/>
            <a:ext cx="5343525" cy="3343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Content Placeholder 1"/>
          <p:cNvSpPr>
            <a:spLocks noGrp="1"/>
          </p:cNvSpPr>
          <p:nvPr>
            <p:ph idx="1"/>
          </p:nvPr>
        </p:nvSpPr>
        <p:spPr>
          <a:xfrm>
            <a:off x="457200" y="1524000"/>
            <a:ext cx="8229600" cy="3505200"/>
          </a:xfrm>
        </p:spPr>
        <p:txBody>
          <a:bodyPr/>
          <a:lstStyle/>
          <a:p>
            <a:r>
              <a:rPr lang="en-US" sz="2200" smtClean="0"/>
              <a:t>Lead managers help to decide on an appropriate price at which the shares should be issued. </a:t>
            </a:r>
          </a:p>
          <a:p>
            <a:r>
              <a:rPr lang="en-US" sz="2200" smtClean="0"/>
              <a:t>There are two ways in which the price of an IPO can be determined: </a:t>
            </a:r>
          </a:p>
          <a:p>
            <a:r>
              <a:rPr lang="en-US" sz="2200" smtClean="0"/>
              <a:t>the company, with the help of its lead managers, fixes a price or</a:t>
            </a:r>
          </a:p>
          <a:p>
            <a:r>
              <a:rPr lang="en-US" sz="2200" smtClean="0"/>
              <a:t>the price is arrived at through the process of </a:t>
            </a:r>
            <a:r>
              <a:rPr lang="en-US" sz="2200" i="1" smtClean="0">
                <a:solidFill>
                  <a:srgbClr val="FFC000"/>
                </a:solidFill>
              </a:rPr>
              <a:t>book building.</a:t>
            </a:r>
          </a:p>
        </p:txBody>
      </p:sp>
      <p:sp>
        <p:nvSpPr>
          <p:cNvPr id="3" name="Title 2"/>
          <p:cNvSpPr>
            <a:spLocks noGrp="1"/>
          </p:cNvSpPr>
          <p:nvPr>
            <p:ph type="title"/>
          </p:nvPr>
        </p:nvSpPr>
        <p:spPr/>
        <p:txBody>
          <a:bodyPr/>
          <a:lstStyle/>
          <a:p>
            <a:pPr fontAlgn="auto">
              <a:spcAft>
                <a:spcPts val="0"/>
              </a:spcAft>
              <a:defRPr/>
            </a:pPr>
            <a:r>
              <a:rPr b="1" smtClean="0">
                <a:solidFill>
                  <a:schemeClr val="accent2">
                    <a:lumMod val="20000"/>
                    <a:lumOff val="80000"/>
                  </a:schemeClr>
                </a:solidFill>
              </a:rPr>
              <a:t>Pricing of an IPO</a:t>
            </a:r>
            <a:endParaRPr b="1">
              <a:solidFill>
                <a:schemeClr val="accent2">
                  <a:lumMod val="20000"/>
                  <a:lumOff val="80000"/>
                </a:schemeClr>
              </a:solidFill>
            </a:endParaRPr>
          </a:p>
        </p:txBody>
      </p:sp>
      <p:sp>
        <p:nvSpPr>
          <p:cNvPr id="4" name="TextBox 3"/>
          <p:cNvSpPr txBox="1"/>
          <p:nvPr/>
        </p:nvSpPr>
        <p:spPr>
          <a:xfrm>
            <a:off x="685800" y="4114800"/>
            <a:ext cx="7924800" cy="2308225"/>
          </a:xfrm>
          <a:prstGeom prst="rect">
            <a:avLst/>
          </a:prstGeom>
          <a:solidFill>
            <a:schemeClr val="accent2">
              <a:lumMod val="40000"/>
              <a:lumOff val="60000"/>
            </a:schemeClr>
          </a:solidFill>
          <a:ln w="9525">
            <a:solidFill>
              <a:schemeClr val="tx1"/>
            </a:solidFill>
          </a:ln>
        </p:spPr>
        <p:txBody>
          <a:bodyPr>
            <a:spAutoFit/>
          </a:bodyPr>
          <a:lstStyle/>
          <a:p>
            <a:pPr algn="just" fontAlgn="auto">
              <a:spcBef>
                <a:spcPts val="0"/>
              </a:spcBef>
              <a:spcAft>
                <a:spcPts val="0"/>
              </a:spcAft>
              <a:defRPr/>
            </a:pPr>
            <a:r>
              <a:rPr lang="en-US" dirty="0">
                <a:solidFill>
                  <a:srgbClr val="C00000"/>
                </a:solidFill>
                <a:latin typeface="+mn-lt"/>
              </a:rPr>
              <a:t>Book Building </a:t>
            </a:r>
            <a:r>
              <a:rPr lang="en-US" dirty="0">
                <a:solidFill>
                  <a:srgbClr val="002060"/>
                </a:solidFill>
                <a:latin typeface="+mn-lt"/>
              </a:rPr>
              <a:t>is a process to aid price and demand discovery. It is a mechanism where, during the period for which the book for the offer is open, the bids are collected from investors at various prices, which are within the price band specified by the issuer. The process is directed towards both the institutional as well as the retail investors. The issue price is determined after the bid closure based on the demand generated in the process. In case of oversubscription the </a:t>
            </a:r>
            <a:r>
              <a:rPr lang="en-US" i="1" dirty="0" err="1">
                <a:solidFill>
                  <a:srgbClr val="C00000"/>
                </a:solidFill>
                <a:latin typeface="+mn-lt"/>
              </a:rPr>
              <a:t>greenshoe</a:t>
            </a:r>
            <a:r>
              <a:rPr lang="en-US" i="1" dirty="0">
                <a:solidFill>
                  <a:srgbClr val="C00000"/>
                </a:solidFill>
                <a:latin typeface="+mn-lt"/>
              </a:rPr>
              <a:t>  (over-allotment) option </a:t>
            </a:r>
            <a:r>
              <a:rPr lang="en-US" dirty="0">
                <a:solidFill>
                  <a:srgbClr val="002060"/>
                </a:solidFill>
                <a:latin typeface="+mn-lt"/>
              </a:rPr>
              <a:t>is triggered. It can vary in size up to 15% of the original number of shares offered</a:t>
            </a:r>
            <a:endParaRPr lang="en-US" dirty="0">
              <a:solidFill>
                <a:srgbClr val="002060"/>
              </a:solidFill>
              <a:latin typeface="+mn-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274320" indent="-274320" fontAlgn="auto">
              <a:spcAft>
                <a:spcPts val="0"/>
              </a:spcAft>
              <a:buFont typeface="Wingdings 2"/>
              <a:buChar char=""/>
              <a:defRPr/>
            </a:pPr>
            <a:r>
              <a:rPr lang="en-US" sz="3000" b="1" i="1" dirty="0" smtClean="0">
                <a:solidFill>
                  <a:schemeClr val="bg1"/>
                </a:solidFill>
              </a:rPr>
              <a:t>Due Diligence and Drafting</a:t>
            </a:r>
          </a:p>
          <a:p>
            <a:pPr marL="548640" indent="-274320" fontAlgn="auto">
              <a:spcAft>
                <a:spcPts val="0"/>
              </a:spcAft>
              <a:buFont typeface="Wingdings" pitchFamily="2" charset="2"/>
              <a:buChar char="Ø"/>
              <a:defRPr/>
            </a:pPr>
            <a:r>
              <a:rPr lang="en-US" dirty="0" smtClean="0"/>
              <a:t>understanding the company's business as well as possible scenarios (Due Diligence)</a:t>
            </a:r>
          </a:p>
          <a:p>
            <a:pPr marL="548640" indent="-274320" fontAlgn="auto">
              <a:spcAft>
                <a:spcPts val="0"/>
              </a:spcAft>
              <a:buFont typeface="Wingdings" pitchFamily="2" charset="2"/>
              <a:buChar char="Ø"/>
              <a:defRPr/>
            </a:pPr>
            <a:r>
              <a:rPr lang="en-US" dirty="0" smtClean="0"/>
              <a:t>filing the legal Documents as required by the Regulator (Prospectus)</a:t>
            </a:r>
          </a:p>
          <a:p>
            <a:pPr marL="548640" indent="-274320" fontAlgn="auto">
              <a:spcAft>
                <a:spcPts val="0"/>
              </a:spcAft>
              <a:buFont typeface="Wingdings" pitchFamily="2" charset="2"/>
              <a:buChar char="Ø"/>
              <a:defRPr/>
            </a:pPr>
            <a:r>
              <a:rPr lang="en-US" dirty="0" smtClean="0"/>
              <a:t>Registration Statement:</a:t>
            </a:r>
          </a:p>
          <a:p>
            <a:pPr marL="548640" indent="-274320" fontAlgn="auto">
              <a:spcAft>
                <a:spcPts val="0"/>
              </a:spcAft>
              <a:buFont typeface="Wingdings" pitchFamily="2" charset="2"/>
              <a:buChar char="Ø"/>
              <a:defRPr/>
            </a:pPr>
            <a:r>
              <a:rPr lang="en-US" sz="1900" dirty="0" smtClean="0"/>
              <a:t>Business product/service/markets</a:t>
            </a:r>
          </a:p>
          <a:p>
            <a:pPr marL="548640" indent="-274320" fontAlgn="auto">
              <a:spcAft>
                <a:spcPts val="0"/>
              </a:spcAft>
              <a:buFont typeface="Wingdings" pitchFamily="2" charset="2"/>
              <a:buChar char="Ø"/>
              <a:defRPr/>
            </a:pPr>
            <a:r>
              <a:rPr lang="en-US" sz="1900" dirty="0" smtClean="0"/>
              <a:t>Company Information</a:t>
            </a:r>
          </a:p>
          <a:p>
            <a:pPr marL="548640" indent="-274320" fontAlgn="auto">
              <a:spcAft>
                <a:spcPts val="0"/>
              </a:spcAft>
              <a:buFont typeface="Wingdings" pitchFamily="2" charset="2"/>
              <a:buChar char="Ø"/>
              <a:defRPr/>
            </a:pPr>
            <a:r>
              <a:rPr lang="en-US" sz="1900" dirty="0" smtClean="0"/>
              <a:t>Risk Factors</a:t>
            </a:r>
          </a:p>
          <a:p>
            <a:pPr marL="548640" indent="-274320" fontAlgn="auto">
              <a:spcAft>
                <a:spcPts val="0"/>
              </a:spcAft>
              <a:buFont typeface="Wingdings" pitchFamily="2" charset="2"/>
              <a:buChar char="Ø"/>
              <a:defRPr/>
            </a:pPr>
            <a:r>
              <a:rPr lang="en-US" sz="1900" dirty="0" smtClean="0"/>
              <a:t>Proceeds Use </a:t>
            </a:r>
          </a:p>
          <a:p>
            <a:pPr marL="548640" indent="-274320" fontAlgn="auto">
              <a:spcAft>
                <a:spcPts val="0"/>
              </a:spcAft>
              <a:buFont typeface="Wingdings" pitchFamily="2" charset="2"/>
              <a:buChar char="Ø"/>
              <a:defRPr/>
            </a:pPr>
            <a:r>
              <a:rPr lang="en-US" sz="1900" dirty="0" smtClean="0"/>
              <a:t>Officers and Directors</a:t>
            </a:r>
          </a:p>
          <a:p>
            <a:pPr marL="548640" indent="-274320" fontAlgn="auto">
              <a:spcAft>
                <a:spcPts val="0"/>
              </a:spcAft>
              <a:buFont typeface="Wingdings" pitchFamily="2" charset="2"/>
              <a:buChar char="Ø"/>
              <a:defRPr/>
            </a:pPr>
            <a:r>
              <a:rPr lang="en-US" sz="1900" dirty="0" smtClean="0"/>
              <a:t>Related party transactions</a:t>
            </a:r>
          </a:p>
          <a:p>
            <a:pPr marL="548640" indent="-274320" fontAlgn="auto">
              <a:spcAft>
                <a:spcPts val="0"/>
              </a:spcAft>
              <a:buFont typeface="Wingdings" pitchFamily="2" charset="2"/>
              <a:buChar char="Ø"/>
              <a:defRPr/>
            </a:pPr>
            <a:r>
              <a:rPr lang="en-US" sz="1900" dirty="0" smtClean="0"/>
              <a:t>Identification of your principal shareholders</a:t>
            </a:r>
          </a:p>
          <a:p>
            <a:pPr marL="548640" indent="-274320" fontAlgn="auto">
              <a:spcAft>
                <a:spcPts val="0"/>
              </a:spcAft>
              <a:buFont typeface="Wingdings" pitchFamily="2" charset="2"/>
              <a:buChar char="Ø"/>
              <a:defRPr/>
            </a:pPr>
            <a:r>
              <a:rPr lang="en-US" sz="1900" dirty="0" smtClean="0"/>
              <a:t>Audited financials</a:t>
            </a:r>
          </a:p>
          <a:p>
            <a:pPr marL="274320" indent="-274320" fontAlgn="auto">
              <a:spcAft>
                <a:spcPts val="0"/>
              </a:spcAft>
              <a:buFont typeface="Wingdings 2"/>
              <a:buChar char=""/>
              <a:defRPr/>
            </a:pPr>
            <a:endParaRPr lang="en-US" dirty="0"/>
          </a:p>
        </p:txBody>
      </p:sp>
      <p:sp>
        <p:nvSpPr>
          <p:cNvPr id="3" name="Title 2"/>
          <p:cNvSpPr>
            <a:spLocks noGrp="1"/>
          </p:cNvSpPr>
          <p:nvPr>
            <p:ph type="title"/>
          </p:nvPr>
        </p:nvSpPr>
        <p:spPr/>
        <p:txBody>
          <a:bodyPr/>
          <a:lstStyle/>
          <a:p>
            <a:pPr fontAlgn="auto">
              <a:spcAft>
                <a:spcPts val="0"/>
              </a:spcAft>
              <a:defRPr/>
            </a:pPr>
            <a:r>
              <a:rPr b="1" smtClean="0">
                <a:solidFill>
                  <a:schemeClr val="accent2">
                    <a:lumMod val="20000"/>
                    <a:lumOff val="80000"/>
                  </a:schemeClr>
                </a:solidFill>
              </a:rPr>
              <a:t>3</a:t>
            </a:r>
            <a:r>
              <a:rPr b="1" baseline="30000" smtClean="0">
                <a:solidFill>
                  <a:schemeClr val="accent2">
                    <a:lumMod val="20000"/>
                    <a:lumOff val="80000"/>
                  </a:schemeClr>
                </a:solidFill>
              </a:rPr>
              <a:t>rd</a:t>
            </a:r>
            <a:r>
              <a:rPr b="1" smtClean="0">
                <a:solidFill>
                  <a:schemeClr val="accent2">
                    <a:lumMod val="20000"/>
                    <a:lumOff val="80000"/>
                  </a:schemeClr>
                </a:solidFill>
              </a:rPr>
              <a:t> Step of an IPO</a:t>
            </a:r>
            <a:endParaRPr b="1">
              <a:solidFill>
                <a:schemeClr val="accent2">
                  <a:lumMod val="20000"/>
                  <a:lumOff val="80000"/>
                </a:schemeClr>
              </a:solidFill>
            </a:endParaRPr>
          </a:p>
        </p:txBody>
      </p:sp>
      <p:pic>
        <p:nvPicPr>
          <p:cNvPr id="30723" name="Picture 3" descr="work_stress.jpg"/>
          <p:cNvPicPr>
            <a:picLocks noChangeAspect="1"/>
          </p:cNvPicPr>
          <p:nvPr/>
        </p:nvPicPr>
        <p:blipFill>
          <a:blip r:embed="rId2"/>
          <a:srcRect/>
          <a:stretch>
            <a:fillRect/>
          </a:stretch>
        </p:blipFill>
        <p:spPr bwMode="auto">
          <a:xfrm>
            <a:off x="5562600" y="3276600"/>
            <a:ext cx="3168650"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274320" indent="-274320" fontAlgn="auto">
              <a:spcAft>
                <a:spcPts val="0"/>
              </a:spcAft>
              <a:buFont typeface="Wingdings 2"/>
              <a:buChar char=""/>
              <a:defRPr/>
            </a:pPr>
            <a:r>
              <a:rPr lang="en-US" sz="3000" b="1" i="1" dirty="0" smtClean="0">
                <a:solidFill>
                  <a:schemeClr val="bg1"/>
                </a:solidFill>
              </a:rPr>
              <a:t>Marketing</a:t>
            </a:r>
          </a:p>
          <a:p>
            <a:pPr marL="548640" indent="-274320" fontAlgn="auto">
              <a:spcAft>
                <a:spcPts val="0"/>
              </a:spcAft>
              <a:buFont typeface="Wingdings" pitchFamily="2" charset="2"/>
              <a:buChar char="Ø"/>
              <a:defRPr/>
            </a:pPr>
            <a:r>
              <a:rPr lang="en-US" dirty="0" smtClean="0">
                <a:solidFill>
                  <a:srgbClr val="FFC000"/>
                </a:solidFill>
              </a:rPr>
              <a:t>“</a:t>
            </a:r>
            <a:r>
              <a:rPr lang="en-US" i="1" dirty="0" err="1" smtClean="0">
                <a:solidFill>
                  <a:srgbClr val="FFC000"/>
                </a:solidFill>
              </a:rPr>
              <a:t>Roadshow</a:t>
            </a:r>
            <a:r>
              <a:rPr lang="en-US" dirty="0" smtClean="0">
                <a:solidFill>
                  <a:srgbClr val="FFC000"/>
                </a:solidFill>
              </a:rPr>
              <a:t>” or “</a:t>
            </a:r>
            <a:r>
              <a:rPr lang="en-US" i="1" dirty="0" smtClean="0">
                <a:solidFill>
                  <a:srgbClr val="FFC000"/>
                </a:solidFill>
              </a:rPr>
              <a:t>Baby Sitting”</a:t>
            </a:r>
          </a:p>
          <a:p>
            <a:pPr marL="548640" indent="-274320" fontAlgn="auto">
              <a:spcAft>
                <a:spcPts val="0"/>
              </a:spcAft>
              <a:buFont typeface="Wingdings" pitchFamily="2" charset="2"/>
              <a:buChar char="Ø"/>
              <a:defRPr/>
            </a:pPr>
            <a:r>
              <a:rPr lang="en-US" dirty="0" smtClean="0"/>
              <a:t>marketing phase ends with the placement of the stock</a:t>
            </a:r>
          </a:p>
          <a:p>
            <a:pPr marL="548640" indent="-274320" fontAlgn="auto">
              <a:spcAft>
                <a:spcPts val="0"/>
              </a:spcAft>
              <a:buFont typeface="Wingdings" pitchFamily="2" charset="2"/>
              <a:buChar char="Ø"/>
              <a:defRPr/>
            </a:pPr>
            <a:r>
              <a:rPr lang="en-US" dirty="0" smtClean="0"/>
              <a:t>gathering "</a:t>
            </a:r>
            <a:r>
              <a:rPr lang="en-US" i="1" dirty="0" smtClean="0"/>
              <a:t>indications of interest</a:t>
            </a:r>
            <a:r>
              <a:rPr lang="en-US" dirty="0" smtClean="0"/>
              <a:t>"</a:t>
            </a:r>
          </a:p>
          <a:p>
            <a:pPr marL="548640" indent="-274320" fontAlgn="auto">
              <a:spcAft>
                <a:spcPts val="0"/>
              </a:spcAft>
              <a:buFont typeface="Wingdings" pitchFamily="2" charset="2"/>
              <a:buChar char="Ø"/>
              <a:defRPr/>
            </a:pPr>
            <a:r>
              <a:rPr lang="en-US" dirty="0" smtClean="0"/>
              <a:t>An indication of interest does not obligate or bind the customer to purchase the issue, since all sales are prohibited until the security has cleared registration.</a:t>
            </a:r>
          </a:p>
          <a:p>
            <a:pPr marL="548640" indent="-274320" fontAlgn="auto">
              <a:spcAft>
                <a:spcPts val="0"/>
              </a:spcAft>
              <a:buFont typeface="Wingdings" pitchFamily="2" charset="2"/>
              <a:buChar char="Ø"/>
              <a:defRPr/>
            </a:pPr>
            <a:r>
              <a:rPr lang="en-US" dirty="0" smtClean="0"/>
              <a:t>final prospectus is issued</a:t>
            </a:r>
          </a:p>
          <a:p>
            <a:pPr marL="548640" indent="-274320" fontAlgn="auto">
              <a:spcAft>
                <a:spcPts val="0"/>
              </a:spcAft>
              <a:buFont typeface="Wingdings" pitchFamily="2" charset="2"/>
              <a:buChar char="Ø"/>
              <a:defRPr/>
            </a:pPr>
            <a:r>
              <a:rPr lang="en-US" dirty="0" smtClean="0"/>
              <a:t>The final prospectus contains all of the information in the preliminary prospectus (plus any amendments), as well as the final price of the issue, and the underwriting spread.</a:t>
            </a:r>
          </a:p>
          <a:p>
            <a:pPr marL="274320" indent="-274320" fontAlgn="auto">
              <a:spcAft>
                <a:spcPts val="0"/>
              </a:spcAft>
              <a:buFont typeface="Wingdings 2"/>
              <a:buChar char=""/>
              <a:defRPr/>
            </a:pPr>
            <a:endParaRPr lang="en-US" dirty="0"/>
          </a:p>
        </p:txBody>
      </p:sp>
      <p:sp>
        <p:nvSpPr>
          <p:cNvPr id="3" name="Title 2"/>
          <p:cNvSpPr>
            <a:spLocks noGrp="1"/>
          </p:cNvSpPr>
          <p:nvPr>
            <p:ph type="title"/>
          </p:nvPr>
        </p:nvSpPr>
        <p:spPr/>
        <p:txBody>
          <a:bodyPr/>
          <a:lstStyle/>
          <a:p>
            <a:pPr fontAlgn="auto">
              <a:spcAft>
                <a:spcPts val="0"/>
              </a:spcAft>
              <a:defRPr/>
            </a:pPr>
            <a:r>
              <a:rPr b="1" smtClean="0">
                <a:solidFill>
                  <a:schemeClr val="accent2">
                    <a:lumMod val="20000"/>
                    <a:lumOff val="80000"/>
                  </a:schemeClr>
                </a:solidFill>
              </a:rPr>
              <a:t>4</a:t>
            </a:r>
            <a:r>
              <a:rPr b="1" baseline="30000" smtClean="0">
                <a:solidFill>
                  <a:schemeClr val="accent2">
                    <a:lumMod val="20000"/>
                    <a:lumOff val="80000"/>
                  </a:schemeClr>
                </a:solidFill>
              </a:rPr>
              <a:t>th</a:t>
            </a:r>
            <a:r>
              <a:rPr b="1" smtClean="0">
                <a:solidFill>
                  <a:schemeClr val="accent2">
                    <a:lumMod val="20000"/>
                    <a:lumOff val="80000"/>
                  </a:schemeClr>
                </a:solidFill>
              </a:rPr>
              <a:t> Step of an IPO</a:t>
            </a:r>
            <a:endParaRPr b="1">
              <a:solidFill>
                <a:schemeClr val="accent2">
                  <a:lumMod val="20000"/>
                  <a:lumOff val="80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p:txBody>
          <a:bodyPr>
            <a:normAutofit fontScale="77500" lnSpcReduction="20000"/>
          </a:bodyPr>
          <a:lstStyle/>
          <a:p>
            <a:pPr marL="274320" indent="-274320" fontAlgn="auto">
              <a:spcAft>
                <a:spcPts val="0"/>
              </a:spcAft>
              <a:buFont typeface="Wingdings 2"/>
              <a:buChar char=""/>
              <a:defRPr/>
            </a:pPr>
            <a:r>
              <a:rPr lang="en-US" b="1" i="1" u="sng" dirty="0" smtClean="0">
                <a:solidFill>
                  <a:schemeClr val="bg1"/>
                </a:solidFill>
              </a:rPr>
              <a:t>Phase 1: </a:t>
            </a:r>
            <a:r>
              <a:rPr lang="en-US" b="1" dirty="0" smtClean="0">
                <a:solidFill>
                  <a:srgbClr val="800080"/>
                </a:solidFill>
              </a:rPr>
              <a:t>Hiring the Managers</a:t>
            </a:r>
          </a:p>
          <a:p>
            <a:pPr marL="274320" indent="-274320" fontAlgn="auto">
              <a:spcAft>
                <a:spcPts val="0"/>
              </a:spcAft>
              <a:buFont typeface="Wingdings 2"/>
              <a:buChar char=""/>
              <a:defRPr/>
            </a:pPr>
            <a:r>
              <a:rPr lang="en-US" dirty="0" smtClean="0"/>
              <a:t>• Pitching/Beauty contests</a:t>
            </a:r>
          </a:p>
          <a:p>
            <a:pPr marL="274320" indent="-274320" fontAlgn="auto">
              <a:spcAft>
                <a:spcPts val="0"/>
              </a:spcAft>
              <a:buFont typeface="Wingdings 2"/>
              <a:buChar char=""/>
              <a:defRPr/>
            </a:pPr>
            <a:r>
              <a:rPr lang="en-US" dirty="0" smtClean="0"/>
              <a:t>• Selecting the managers in the deal</a:t>
            </a:r>
          </a:p>
          <a:p>
            <a:pPr marL="274320" indent="-274320" fontAlgn="auto">
              <a:spcAft>
                <a:spcPts val="0"/>
              </a:spcAft>
              <a:buFont typeface="Wingdings 2"/>
              <a:buChar char=""/>
              <a:defRPr/>
            </a:pPr>
            <a:r>
              <a:rPr lang="en-US" b="1" i="1" u="sng" dirty="0" smtClean="0">
                <a:solidFill>
                  <a:schemeClr val="bg1"/>
                </a:solidFill>
              </a:rPr>
              <a:t>Phase 2: </a:t>
            </a:r>
            <a:r>
              <a:rPr lang="en-US" b="1" dirty="0" smtClean="0">
                <a:solidFill>
                  <a:srgbClr val="800080"/>
                </a:solidFill>
              </a:rPr>
              <a:t>Due Diligence &amp; Drafting</a:t>
            </a:r>
          </a:p>
          <a:p>
            <a:pPr marL="274320" indent="-274320" fontAlgn="auto">
              <a:spcAft>
                <a:spcPts val="0"/>
              </a:spcAft>
              <a:buFont typeface="Wingdings 2"/>
              <a:buChar char=""/>
              <a:defRPr/>
            </a:pPr>
            <a:r>
              <a:rPr lang="en-US" dirty="0" smtClean="0"/>
              <a:t>• Due diligence</a:t>
            </a:r>
          </a:p>
          <a:p>
            <a:pPr marL="274320" indent="-274320" fontAlgn="auto">
              <a:spcAft>
                <a:spcPts val="0"/>
              </a:spcAft>
              <a:buFont typeface="Wingdings 2"/>
              <a:buChar char=""/>
              <a:defRPr/>
            </a:pPr>
            <a:r>
              <a:rPr lang="en-US" dirty="0" smtClean="0"/>
              <a:t>• Drafting the prospectus</a:t>
            </a:r>
          </a:p>
          <a:p>
            <a:pPr marL="274320" indent="-274320" fontAlgn="auto">
              <a:spcAft>
                <a:spcPts val="0"/>
              </a:spcAft>
              <a:buFont typeface="Wingdings 2"/>
              <a:buChar char=""/>
              <a:defRPr/>
            </a:pPr>
            <a:r>
              <a:rPr lang="en-US" dirty="0" smtClean="0"/>
              <a:t>• Meeting at the printer and filing the prospectus</a:t>
            </a:r>
          </a:p>
          <a:p>
            <a:pPr marL="274320" indent="-274320" fontAlgn="auto">
              <a:spcAft>
                <a:spcPts val="0"/>
              </a:spcAft>
              <a:buFont typeface="Wingdings 2"/>
              <a:buChar char=""/>
              <a:defRPr/>
            </a:pPr>
            <a:r>
              <a:rPr lang="en-US" b="1" i="1" u="sng" dirty="0" smtClean="0">
                <a:solidFill>
                  <a:schemeClr val="bg1"/>
                </a:solidFill>
              </a:rPr>
              <a:t>Phase 3: </a:t>
            </a:r>
            <a:r>
              <a:rPr lang="en-US" b="1" dirty="0" smtClean="0">
                <a:solidFill>
                  <a:srgbClr val="800080"/>
                </a:solidFill>
              </a:rPr>
              <a:t>Marketing</a:t>
            </a:r>
          </a:p>
          <a:p>
            <a:pPr marL="274320" indent="-274320" fontAlgn="auto">
              <a:spcAft>
                <a:spcPts val="0"/>
              </a:spcAft>
              <a:buFont typeface="Wingdings 2"/>
              <a:buChar char=""/>
              <a:defRPr/>
            </a:pPr>
            <a:r>
              <a:rPr lang="en-US" dirty="0" smtClean="0"/>
              <a:t>• Designing the </a:t>
            </a:r>
            <a:r>
              <a:rPr lang="en-US" dirty="0" err="1" smtClean="0"/>
              <a:t>roadshow</a:t>
            </a:r>
            <a:r>
              <a:rPr lang="en-US" dirty="0" smtClean="0"/>
              <a:t> - slides and presentation</a:t>
            </a:r>
          </a:p>
          <a:p>
            <a:pPr marL="274320" indent="-274320" fontAlgn="auto">
              <a:spcAft>
                <a:spcPts val="0"/>
              </a:spcAft>
              <a:buFont typeface="Wingdings 2"/>
              <a:buChar char=""/>
              <a:defRPr/>
            </a:pPr>
            <a:r>
              <a:rPr lang="en-US" dirty="0" smtClean="0"/>
              <a:t>• Amending the prospectus per comments from the SEC</a:t>
            </a:r>
          </a:p>
          <a:p>
            <a:pPr marL="274320" indent="-274320" fontAlgn="auto">
              <a:spcAft>
                <a:spcPts val="0"/>
              </a:spcAft>
              <a:buFont typeface="Wingdings 2"/>
              <a:buChar char=""/>
              <a:defRPr/>
            </a:pPr>
            <a:r>
              <a:rPr lang="en-US" dirty="0" smtClean="0"/>
              <a:t>• Managers set up </a:t>
            </a:r>
            <a:r>
              <a:rPr lang="en-US" dirty="0" err="1" smtClean="0"/>
              <a:t>roadshow</a:t>
            </a:r>
            <a:r>
              <a:rPr lang="en-US" dirty="0" smtClean="0"/>
              <a:t> meetings</a:t>
            </a:r>
          </a:p>
          <a:p>
            <a:pPr marL="274320" indent="-274320" fontAlgn="auto">
              <a:spcAft>
                <a:spcPts val="0"/>
              </a:spcAft>
              <a:buFont typeface="Wingdings 2"/>
              <a:buChar char=""/>
              <a:defRPr/>
            </a:pPr>
            <a:r>
              <a:rPr lang="en-US" dirty="0" smtClean="0"/>
              <a:t>• </a:t>
            </a:r>
            <a:r>
              <a:rPr lang="en-US" dirty="0" err="1" smtClean="0"/>
              <a:t>Roadshow</a:t>
            </a:r>
            <a:r>
              <a:rPr lang="en-US" dirty="0" smtClean="0"/>
              <a:t> begins</a:t>
            </a:r>
          </a:p>
          <a:p>
            <a:pPr marL="274320" indent="-274320" fontAlgn="auto">
              <a:spcAft>
                <a:spcPts val="0"/>
              </a:spcAft>
              <a:buFont typeface="Wingdings 2"/>
              <a:buChar char=""/>
              <a:defRPr/>
            </a:pPr>
            <a:r>
              <a:rPr lang="en-US" dirty="0" smtClean="0"/>
              <a:t>• </a:t>
            </a:r>
            <a:r>
              <a:rPr lang="en-US" dirty="0" err="1" smtClean="0"/>
              <a:t>Roadshow</a:t>
            </a:r>
            <a:r>
              <a:rPr lang="en-US" dirty="0" smtClean="0"/>
              <a:t> ends and stock is priced</a:t>
            </a:r>
          </a:p>
          <a:p>
            <a:pPr marL="274320" indent="-274320" fontAlgn="auto">
              <a:spcAft>
                <a:spcPts val="0"/>
              </a:spcAft>
              <a:buFont typeface="Wingdings 2"/>
              <a:buChar char=""/>
              <a:defRPr/>
            </a:pPr>
            <a:r>
              <a:rPr lang="en-US" b="1" i="1" u="sng" dirty="0" smtClean="0">
                <a:solidFill>
                  <a:schemeClr val="bg1"/>
                </a:solidFill>
              </a:rPr>
              <a:t>End: </a:t>
            </a:r>
            <a:r>
              <a:rPr lang="en-US" b="1" dirty="0" smtClean="0">
                <a:solidFill>
                  <a:srgbClr val="800080"/>
                </a:solidFill>
              </a:rPr>
              <a:t>Stock Begins Trading!</a:t>
            </a:r>
            <a:endParaRPr lang="en-US" dirty="0">
              <a:solidFill>
                <a:srgbClr val="800080"/>
              </a:solidFill>
            </a:endParaRPr>
          </a:p>
        </p:txBody>
      </p:sp>
      <p:sp>
        <p:nvSpPr>
          <p:cNvPr id="15" name="Title 14"/>
          <p:cNvSpPr>
            <a:spLocks noGrp="1"/>
          </p:cNvSpPr>
          <p:nvPr>
            <p:ph type="title"/>
          </p:nvPr>
        </p:nvSpPr>
        <p:spPr/>
        <p:txBody>
          <a:bodyPr/>
          <a:lstStyle/>
          <a:p>
            <a:pPr fontAlgn="auto">
              <a:spcAft>
                <a:spcPts val="0"/>
              </a:spcAft>
              <a:defRPr/>
            </a:pPr>
            <a:r>
              <a:rPr b="1" smtClean="0">
                <a:solidFill>
                  <a:schemeClr val="accent2">
                    <a:lumMod val="20000"/>
                    <a:lumOff val="80000"/>
                  </a:schemeClr>
                </a:solidFill>
              </a:rPr>
              <a:t>The Process of Going Public</a:t>
            </a:r>
            <a:endParaRPr b="1">
              <a:solidFill>
                <a:schemeClr val="accent2">
                  <a:lumMod val="20000"/>
                  <a:lumOff val="8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274320" indent="-274320" fontAlgn="auto">
              <a:spcAft>
                <a:spcPts val="0"/>
              </a:spcAft>
              <a:buFont typeface="Wingdings 2"/>
              <a:buChar char=""/>
              <a:defRPr/>
            </a:pPr>
            <a:r>
              <a:rPr lang="en-US" u="sng" dirty="0" smtClean="0"/>
              <a:t>An </a:t>
            </a:r>
            <a:r>
              <a:rPr lang="en-US" b="1" i="1" u="sng" dirty="0" smtClean="0">
                <a:solidFill>
                  <a:schemeClr val="bg1"/>
                </a:solidFill>
              </a:rPr>
              <a:t>Investment Bank </a:t>
            </a:r>
            <a:r>
              <a:rPr lang="en-US" dirty="0" smtClean="0"/>
              <a:t>is a financial institution that </a:t>
            </a:r>
            <a:r>
              <a:rPr lang="en-US" dirty="0" smtClean="0">
                <a:solidFill>
                  <a:srgbClr val="FFFF00"/>
                </a:solidFill>
              </a:rPr>
              <a:t>raises capital</a:t>
            </a:r>
            <a:r>
              <a:rPr lang="en-US" dirty="0" smtClean="0"/>
              <a:t>, </a:t>
            </a:r>
            <a:r>
              <a:rPr lang="en-US" dirty="0" smtClean="0">
                <a:solidFill>
                  <a:srgbClr val="FFFF00"/>
                </a:solidFill>
              </a:rPr>
              <a:t>trades securities </a:t>
            </a:r>
            <a:r>
              <a:rPr lang="en-US" dirty="0" smtClean="0"/>
              <a:t>and </a:t>
            </a:r>
            <a:r>
              <a:rPr lang="en-US" dirty="0" smtClean="0">
                <a:solidFill>
                  <a:srgbClr val="FFFF00"/>
                </a:solidFill>
              </a:rPr>
              <a:t>manages corporate mergers and acquisitions</a:t>
            </a:r>
            <a:r>
              <a:rPr lang="en-US" dirty="0" smtClean="0"/>
              <a:t>. Investment banks profit from companies and governments by raising money through </a:t>
            </a:r>
            <a:r>
              <a:rPr lang="en-US" dirty="0" smtClean="0">
                <a:solidFill>
                  <a:srgbClr val="FFFF00"/>
                </a:solidFill>
              </a:rPr>
              <a:t>issuing and selling </a:t>
            </a:r>
            <a:r>
              <a:rPr lang="en-US" dirty="0" smtClean="0">
                <a:solidFill>
                  <a:srgbClr val="76CC04"/>
                </a:solidFill>
              </a:rPr>
              <a:t>securities</a:t>
            </a:r>
            <a:r>
              <a:rPr lang="en-US" dirty="0" smtClean="0"/>
              <a:t> in </a:t>
            </a:r>
            <a:r>
              <a:rPr lang="en-US" dirty="0" smtClean="0">
                <a:solidFill>
                  <a:srgbClr val="76CC04"/>
                </a:solidFill>
              </a:rPr>
              <a:t>capital markets </a:t>
            </a:r>
            <a:r>
              <a:rPr lang="en-US" dirty="0" smtClean="0"/>
              <a:t>(both </a:t>
            </a:r>
            <a:r>
              <a:rPr lang="en-US" dirty="0" smtClean="0">
                <a:solidFill>
                  <a:srgbClr val="76CC04"/>
                </a:solidFill>
              </a:rPr>
              <a:t>equity</a:t>
            </a:r>
            <a:r>
              <a:rPr lang="en-US" dirty="0" smtClean="0"/>
              <a:t>, </a:t>
            </a:r>
            <a:r>
              <a:rPr lang="en-US" dirty="0" smtClean="0">
                <a:solidFill>
                  <a:srgbClr val="76CC04"/>
                </a:solidFill>
              </a:rPr>
              <a:t>debt</a:t>
            </a:r>
            <a:r>
              <a:rPr lang="en-US" dirty="0" smtClean="0"/>
              <a:t>) and </a:t>
            </a:r>
            <a:r>
              <a:rPr lang="en-US" dirty="0" smtClean="0">
                <a:solidFill>
                  <a:srgbClr val="76CC04"/>
                </a:solidFill>
              </a:rPr>
              <a:t>insuring bonds </a:t>
            </a:r>
            <a:r>
              <a:rPr lang="en-US" dirty="0" smtClean="0"/>
              <a:t>(e.g. selling credit default swaps), and providing </a:t>
            </a:r>
            <a:r>
              <a:rPr lang="en-US" dirty="0" smtClean="0">
                <a:solidFill>
                  <a:srgbClr val="76CC04"/>
                </a:solidFill>
              </a:rPr>
              <a:t>advice on transactions </a:t>
            </a:r>
            <a:r>
              <a:rPr lang="en-US" dirty="0" smtClean="0"/>
              <a:t>such as </a:t>
            </a:r>
            <a:r>
              <a:rPr lang="en-US" dirty="0" smtClean="0">
                <a:solidFill>
                  <a:srgbClr val="76CC04"/>
                </a:solidFill>
              </a:rPr>
              <a:t>mergers and acquisitions</a:t>
            </a:r>
            <a:r>
              <a:rPr lang="en-US" dirty="0" smtClean="0"/>
              <a:t>. A majority of investment banks offer </a:t>
            </a:r>
            <a:r>
              <a:rPr lang="en-US" dirty="0" smtClean="0">
                <a:solidFill>
                  <a:srgbClr val="76CC04"/>
                </a:solidFill>
              </a:rPr>
              <a:t>strategic advisory</a:t>
            </a:r>
            <a:r>
              <a:rPr lang="en-US" dirty="0" smtClean="0"/>
              <a:t> services for mergers, acquisitions, divestiture or other financial services for clients, such as the </a:t>
            </a:r>
            <a:r>
              <a:rPr lang="en-US" dirty="0" smtClean="0">
                <a:solidFill>
                  <a:srgbClr val="76CC04"/>
                </a:solidFill>
              </a:rPr>
              <a:t>trading</a:t>
            </a:r>
            <a:r>
              <a:rPr lang="en-US" dirty="0" smtClean="0"/>
              <a:t> of </a:t>
            </a:r>
            <a:r>
              <a:rPr lang="en-US" dirty="0" smtClean="0">
                <a:hlinkClick r:id="rId2" tooltip="Derivative (finance)"/>
              </a:rPr>
              <a:t>derivatives</a:t>
            </a:r>
            <a:r>
              <a:rPr lang="en-US" dirty="0" smtClean="0"/>
              <a:t>, </a:t>
            </a:r>
            <a:r>
              <a:rPr lang="en-US" dirty="0" smtClean="0">
                <a:hlinkClick r:id="rId3" tooltip="Fixed income"/>
              </a:rPr>
              <a:t>fixed income</a:t>
            </a:r>
            <a:r>
              <a:rPr lang="en-US" dirty="0" smtClean="0"/>
              <a:t>, </a:t>
            </a:r>
            <a:r>
              <a:rPr lang="en-US" dirty="0" smtClean="0">
                <a:hlinkClick r:id="rId4" tooltip="Foreign exchange market"/>
              </a:rPr>
              <a:t>foreign exchange</a:t>
            </a:r>
            <a:r>
              <a:rPr lang="en-US" dirty="0" smtClean="0"/>
              <a:t>, </a:t>
            </a:r>
            <a:r>
              <a:rPr lang="en-US" dirty="0" smtClean="0">
                <a:hlinkClick r:id="rId5" tooltip="Commodity"/>
              </a:rPr>
              <a:t>commodity</a:t>
            </a:r>
            <a:r>
              <a:rPr lang="en-US" dirty="0" smtClean="0"/>
              <a:t>, and </a:t>
            </a:r>
            <a:r>
              <a:rPr lang="en-US" dirty="0" smtClean="0">
                <a:hlinkClick r:id="rId6" tooltip="Equity securities"/>
              </a:rPr>
              <a:t>equity securities</a:t>
            </a:r>
            <a:r>
              <a:rPr lang="en-US" dirty="0" smtClean="0"/>
              <a:t>.</a:t>
            </a:r>
            <a:endParaRPr lang="en-US" dirty="0"/>
          </a:p>
        </p:txBody>
      </p:sp>
      <p:sp>
        <p:nvSpPr>
          <p:cNvPr id="3" name="Title 2"/>
          <p:cNvSpPr>
            <a:spLocks noGrp="1"/>
          </p:cNvSpPr>
          <p:nvPr>
            <p:ph type="title"/>
          </p:nvPr>
        </p:nvSpPr>
        <p:spPr/>
        <p:txBody>
          <a:bodyPr/>
          <a:lstStyle/>
          <a:p>
            <a:pPr fontAlgn="auto">
              <a:spcAft>
                <a:spcPts val="0"/>
              </a:spcAft>
              <a:defRPr/>
            </a:pPr>
            <a:r>
              <a:rPr b="1" smtClean="0">
                <a:solidFill>
                  <a:schemeClr val="accent2">
                    <a:lumMod val="20000"/>
                    <a:lumOff val="80000"/>
                  </a:schemeClr>
                </a:solidFill>
              </a:rPr>
              <a:t>What is an Investment Bank?</a:t>
            </a:r>
            <a:endParaRPr b="1">
              <a:solidFill>
                <a:schemeClr val="accent2">
                  <a:lumMod val="20000"/>
                  <a:lumOff val="8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Content Placeholder 3" descr="timeline-new-securities.jpg"/>
          <p:cNvPicPr>
            <a:picLocks noGrp="1" noChangeAspect="1"/>
          </p:cNvPicPr>
          <p:nvPr>
            <p:ph idx="1"/>
          </p:nvPr>
        </p:nvPicPr>
        <p:blipFill>
          <a:blip r:embed="rId2"/>
          <a:srcRect/>
          <a:stretch>
            <a:fillRect/>
          </a:stretch>
        </p:blipFill>
        <p:spPr>
          <a:xfrm>
            <a:off x="457200" y="1676400"/>
            <a:ext cx="8229600" cy="4343400"/>
          </a:xfrm>
        </p:spPr>
      </p:pic>
      <p:sp>
        <p:nvSpPr>
          <p:cNvPr id="3" name="Title 2"/>
          <p:cNvSpPr>
            <a:spLocks noGrp="1"/>
          </p:cNvSpPr>
          <p:nvPr>
            <p:ph type="title"/>
          </p:nvPr>
        </p:nvSpPr>
        <p:spPr/>
        <p:txBody>
          <a:bodyPr>
            <a:normAutofit fontScale="90000"/>
          </a:bodyPr>
          <a:lstStyle/>
          <a:p>
            <a:pPr fontAlgn="auto">
              <a:spcAft>
                <a:spcPts val="0"/>
              </a:spcAft>
              <a:defRPr/>
            </a:pPr>
            <a:r>
              <a:rPr b="1" err="1" smtClean="0">
                <a:solidFill>
                  <a:schemeClr val="accent2">
                    <a:lumMod val="20000"/>
                    <a:lumOff val="80000"/>
                  </a:schemeClr>
                </a:solidFill>
              </a:rPr>
              <a:t>Timelline</a:t>
            </a:r>
            <a:r>
              <a:rPr b="1" smtClean="0">
                <a:solidFill>
                  <a:schemeClr val="accent2">
                    <a:lumMod val="20000"/>
                    <a:lumOff val="80000"/>
                  </a:schemeClr>
                </a:solidFill>
              </a:rPr>
              <a:t> for an IPO (</a:t>
            </a:r>
            <a:r>
              <a:rPr b="1" err="1" smtClean="0">
                <a:solidFill>
                  <a:schemeClr val="accent2">
                    <a:lumMod val="20000"/>
                    <a:lumOff val="80000"/>
                  </a:schemeClr>
                </a:solidFill>
              </a:rPr>
              <a:t>example:US</a:t>
            </a:r>
            <a:r>
              <a:rPr b="1" smtClean="0">
                <a:solidFill>
                  <a:schemeClr val="accent2">
                    <a:lumMod val="20000"/>
                    <a:lumOff val="80000"/>
                  </a:schemeClr>
                </a:solidFill>
              </a:rPr>
              <a:t>)</a:t>
            </a:r>
            <a:endParaRPr b="1">
              <a:solidFill>
                <a:schemeClr val="accent2">
                  <a:lumMod val="20000"/>
                  <a:lumOff val="80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274320" indent="-274320" fontAlgn="auto">
              <a:spcAft>
                <a:spcPts val="0"/>
              </a:spcAft>
              <a:buFont typeface="Wingdings 2"/>
              <a:buChar char=""/>
              <a:defRPr/>
            </a:pPr>
            <a:r>
              <a:rPr lang="en-US" dirty="0" smtClean="0"/>
              <a:t>The price paid to the issuer is known as the </a:t>
            </a:r>
            <a:r>
              <a:rPr lang="en-US" b="1" i="1" dirty="0" smtClean="0">
                <a:solidFill>
                  <a:schemeClr val="bg1"/>
                </a:solidFill>
              </a:rPr>
              <a:t>underwriting proceeds</a:t>
            </a:r>
            <a:r>
              <a:rPr lang="en-US" b="1" i="1" dirty="0" smtClean="0"/>
              <a:t>. </a:t>
            </a:r>
            <a:r>
              <a:rPr lang="en-US" dirty="0" smtClean="0"/>
              <a:t>The spread between the </a:t>
            </a:r>
            <a:r>
              <a:rPr lang="en-US" b="1" i="1" dirty="0" smtClean="0">
                <a:solidFill>
                  <a:schemeClr val="bg1"/>
                </a:solidFill>
              </a:rPr>
              <a:t>POP  (Public Offering Price )</a:t>
            </a:r>
            <a:r>
              <a:rPr lang="en-US" dirty="0" smtClean="0">
                <a:solidFill>
                  <a:schemeClr val="bg1"/>
                </a:solidFill>
              </a:rPr>
              <a:t> </a:t>
            </a:r>
            <a:r>
              <a:rPr lang="en-US" dirty="0" smtClean="0"/>
              <a:t>and the underwriting proceeds is split into the following </a:t>
            </a:r>
            <a:r>
              <a:rPr lang="en-US" i="1" dirty="0" smtClean="0"/>
              <a:t>components:</a:t>
            </a:r>
          </a:p>
          <a:p>
            <a:pPr marL="274320" indent="-274320" fontAlgn="auto">
              <a:spcAft>
                <a:spcPts val="0"/>
              </a:spcAft>
              <a:buFont typeface="Wingdings 2"/>
              <a:buChar char=""/>
              <a:defRPr/>
            </a:pPr>
            <a:r>
              <a:rPr lang="en-US" dirty="0" smtClean="0"/>
              <a:t>Manager's Fee - goes to the managing underwriter for negotiating and managing the offering. </a:t>
            </a:r>
            <a:r>
              <a:rPr lang="en-US" sz="1700" dirty="0" smtClean="0">
                <a:solidFill>
                  <a:srgbClr val="FFC000"/>
                </a:solidFill>
              </a:rPr>
              <a:t>(10% - 20% of the spread)</a:t>
            </a:r>
            <a:endParaRPr lang="en-US" dirty="0" smtClean="0">
              <a:solidFill>
                <a:srgbClr val="FFC000"/>
              </a:solidFill>
            </a:endParaRPr>
          </a:p>
          <a:p>
            <a:pPr marL="274320" indent="-274320" fontAlgn="auto">
              <a:spcAft>
                <a:spcPts val="0"/>
              </a:spcAft>
              <a:buFont typeface="Wingdings 2"/>
              <a:buChar char=""/>
              <a:defRPr/>
            </a:pPr>
            <a:r>
              <a:rPr lang="en-US" dirty="0" smtClean="0"/>
              <a:t>Underwriting Fee - goes to the managing underwriter and syndicate members for assuming the risk of buying the securities from the issuing corporation. </a:t>
            </a:r>
            <a:r>
              <a:rPr lang="en-US" sz="1700" dirty="0" smtClean="0">
                <a:solidFill>
                  <a:srgbClr val="FFC000"/>
                </a:solidFill>
              </a:rPr>
              <a:t>(20% - 30% of the spread)</a:t>
            </a:r>
          </a:p>
          <a:p>
            <a:pPr marL="274320" indent="-274320" fontAlgn="auto">
              <a:spcAft>
                <a:spcPts val="0"/>
              </a:spcAft>
              <a:buFont typeface="Wingdings 2"/>
              <a:buChar char=""/>
              <a:defRPr/>
            </a:pPr>
            <a:r>
              <a:rPr lang="en-US" dirty="0" smtClean="0"/>
              <a:t>Selling Concession - goes to the managing underwriter, the syndicate members, and to selling group members for placing the securities with </a:t>
            </a:r>
            <a:r>
              <a:rPr lang="en-US" u="sng" dirty="0" smtClean="0"/>
              <a:t>investors</a:t>
            </a:r>
            <a:r>
              <a:rPr lang="en-US" dirty="0" smtClean="0"/>
              <a:t>. </a:t>
            </a:r>
            <a:r>
              <a:rPr lang="en-US" sz="1700" dirty="0" smtClean="0">
                <a:solidFill>
                  <a:srgbClr val="FFC000"/>
                </a:solidFill>
              </a:rPr>
              <a:t>(50% - 60% of the spread)</a:t>
            </a:r>
          </a:p>
          <a:p>
            <a:pPr marL="274320" indent="-274320" fontAlgn="auto">
              <a:spcAft>
                <a:spcPts val="0"/>
              </a:spcAft>
              <a:buFont typeface="Wingdings 2"/>
              <a:buChar char=""/>
              <a:defRPr/>
            </a:pPr>
            <a:endParaRPr lang="en-US" dirty="0"/>
          </a:p>
        </p:txBody>
      </p:sp>
      <p:sp>
        <p:nvSpPr>
          <p:cNvPr id="3" name="Title 2"/>
          <p:cNvSpPr>
            <a:spLocks noGrp="1"/>
          </p:cNvSpPr>
          <p:nvPr>
            <p:ph type="title"/>
          </p:nvPr>
        </p:nvSpPr>
        <p:spPr/>
        <p:txBody>
          <a:bodyPr/>
          <a:lstStyle/>
          <a:p>
            <a:pPr fontAlgn="auto">
              <a:spcAft>
                <a:spcPts val="0"/>
              </a:spcAft>
              <a:defRPr/>
            </a:pPr>
            <a:r>
              <a:rPr b="1" smtClean="0">
                <a:solidFill>
                  <a:schemeClr val="accent2">
                    <a:lumMod val="20000"/>
                    <a:lumOff val="80000"/>
                  </a:schemeClr>
                </a:solidFill>
              </a:rPr>
              <a:t>Fees of an IPO</a:t>
            </a:r>
            <a:endParaRPr b="1">
              <a:solidFill>
                <a:schemeClr val="accent2">
                  <a:lumMod val="20000"/>
                  <a:lumOff val="80000"/>
                </a:schemeClr>
              </a:solidFill>
            </a:endParaRPr>
          </a:p>
        </p:txBody>
      </p:sp>
      <p:sp>
        <p:nvSpPr>
          <p:cNvPr id="5" name="TextBox 4"/>
          <p:cNvSpPr txBox="1"/>
          <p:nvPr/>
        </p:nvSpPr>
        <p:spPr>
          <a:xfrm>
            <a:off x="838200" y="5943600"/>
            <a:ext cx="7924800" cy="646113"/>
          </a:xfrm>
          <a:prstGeom prst="rect">
            <a:avLst/>
          </a:prstGeom>
          <a:solidFill>
            <a:schemeClr val="accent2">
              <a:lumMod val="40000"/>
              <a:lumOff val="60000"/>
            </a:schemeClr>
          </a:solidFill>
          <a:ln w="6350">
            <a:solidFill>
              <a:schemeClr val="tx1"/>
            </a:solidFill>
          </a:ln>
        </p:spPr>
        <p:txBody>
          <a:bodyPr>
            <a:spAutoFit/>
          </a:bodyPr>
          <a:lstStyle/>
          <a:p>
            <a:pPr algn="just" fontAlgn="auto">
              <a:spcBef>
                <a:spcPts val="0"/>
              </a:spcBef>
              <a:spcAft>
                <a:spcPts val="0"/>
              </a:spcAft>
              <a:defRPr/>
            </a:pPr>
            <a:r>
              <a:rPr lang="en-US" dirty="0">
                <a:solidFill>
                  <a:srgbClr val="002060"/>
                </a:solidFill>
                <a:latin typeface="+mn-lt"/>
              </a:rPr>
              <a:t>Often the </a:t>
            </a:r>
            <a:r>
              <a:rPr lang="en-US" dirty="0">
                <a:solidFill>
                  <a:srgbClr val="002060"/>
                </a:solidFill>
                <a:latin typeface="+mn-lt"/>
              </a:rPr>
              <a:t>managing underwriter will need to stabilize the price to keep it from falling too far below the </a:t>
            </a:r>
            <a:r>
              <a:rPr lang="en-US" dirty="0">
                <a:solidFill>
                  <a:srgbClr val="002060"/>
                </a:solidFill>
                <a:latin typeface="+mn-lt"/>
              </a:rPr>
              <a:t>POP.</a:t>
            </a:r>
            <a:endParaRPr lang="en-US" dirty="0">
              <a:solidFill>
                <a:srgbClr val="002060"/>
              </a:solidFill>
              <a:latin typeface="+mn-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Content Placeholder 1"/>
          <p:cNvSpPr>
            <a:spLocks noGrp="1"/>
          </p:cNvSpPr>
          <p:nvPr>
            <p:ph idx="1"/>
          </p:nvPr>
        </p:nvSpPr>
        <p:spPr/>
        <p:txBody>
          <a:bodyPr/>
          <a:lstStyle/>
          <a:p>
            <a:pPr>
              <a:buFont typeface="Wingdings 2" pitchFamily="18" charset="2"/>
              <a:buNone/>
            </a:pPr>
            <a:r>
              <a:rPr lang="en-US" smtClean="0"/>
              <a:t>   For most investors, buying shares of a "hot" IPO at the POP is next to impossible. Starting with the managing underwriter and all the way down to the </a:t>
            </a:r>
            <a:r>
              <a:rPr lang="en-US" u="sng" smtClean="0">
                <a:hlinkClick r:id="" action="ppaction://hlinkfile"/>
              </a:rPr>
              <a:t>investor</a:t>
            </a:r>
            <a:r>
              <a:rPr lang="en-US" smtClean="0"/>
              <a:t>, shares of such attractive new issues are allocated based on preference. Most brokers reserve whatever limited allocation they receive for only their best customers. </a:t>
            </a:r>
          </a:p>
          <a:p>
            <a:pPr>
              <a:buFont typeface="Wingdings 2" pitchFamily="18" charset="2"/>
              <a:buNone/>
            </a:pPr>
            <a:r>
              <a:rPr lang="en-US" smtClean="0"/>
              <a:t>   In fact, the old joke about IPO's is that if you get the number of shares you ask for, give them back, because it means nobody else wants it.</a:t>
            </a:r>
          </a:p>
        </p:txBody>
      </p:sp>
      <p:sp>
        <p:nvSpPr>
          <p:cNvPr id="3" name="Title 2"/>
          <p:cNvSpPr>
            <a:spLocks noGrp="1"/>
          </p:cNvSpPr>
          <p:nvPr>
            <p:ph type="title"/>
          </p:nvPr>
        </p:nvSpPr>
        <p:spPr/>
        <p:txBody>
          <a:bodyPr/>
          <a:lstStyle/>
          <a:p>
            <a:pPr fontAlgn="auto">
              <a:spcAft>
                <a:spcPts val="0"/>
              </a:spcAft>
              <a:defRPr/>
            </a:pPr>
            <a:r>
              <a:rPr b="1" smtClean="0">
                <a:solidFill>
                  <a:schemeClr val="accent2">
                    <a:lumMod val="20000"/>
                    <a:lumOff val="80000"/>
                  </a:schemeClr>
                </a:solidFill>
              </a:rPr>
              <a:t>IPO Experience (Tricks)</a:t>
            </a:r>
            <a:endParaRPr b="1">
              <a:solidFill>
                <a:schemeClr val="accent2">
                  <a:lumMod val="20000"/>
                  <a:lumOff val="80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4953000"/>
          </a:xfrm>
        </p:spPr>
        <p:txBody>
          <a:bodyPr>
            <a:normAutofit lnSpcReduction="10000"/>
          </a:bodyPr>
          <a:lstStyle/>
          <a:p>
            <a:pPr marL="274320" indent="-274320" fontAlgn="auto">
              <a:spcAft>
                <a:spcPts val="0"/>
              </a:spcAft>
              <a:buFont typeface="Wingdings 2"/>
              <a:buChar char=""/>
              <a:defRPr/>
            </a:pPr>
            <a:r>
              <a:rPr lang="en-US" sz="1800" b="1" i="1" dirty="0" smtClean="0">
                <a:solidFill>
                  <a:schemeClr val="bg1"/>
                </a:solidFill>
              </a:rPr>
              <a:t>A follow-on offering or SEO </a:t>
            </a:r>
            <a:r>
              <a:rPr lang="en-US" sz="1800" dirty="0" smtClean="0"/>
              <a:t>is an issuance of stock subsequent to the company's IPO. A SEO can be either of two types (or a mixture of both): </a:t>
            </a:r>
            <a:r>
              <a:rPr lang="en-US" sz="1800" dirty="0" smtClean="0">
                <a:solidFill>
                  <a:srgbClr val="FFC000"/>
                </a:solidFill>
              </a:rPr>
              <a:t>dilutive ("new" shares ) </a:t>
            </a:r>
            <a:r>
              <a:rPr lang="en-US" sz="1800" dirty="0" smtClean="0"/>
              <a:t>and </a:t>
            </a:r>
            <a:r>
              <a:rPr lang="en-US" sz="1800" dirty="0" smtClean="0">
                <a:solidFill>
                  <a:srgbClr val="FFC000"/>
                </a:solidFill>
              </a:rPr>
              <a:t>non-dilutive ("old" shares ) </a:t>
            </a:r>
            <a:r>
              <a:rPr lang="en-US" sz="1800" dirty="0" smtClean="0">
                <a:solidFill>
                  <a:srgbClr val="002060"/>
                </a:solidFill>
              </a:rPr>
              <a:t>(as rights issue). </a:t>
            </a:r>
            <a:r>
              <a:rPr lang="en-US" sz="1800" dirty="0" smtClean="0"/>
              <a:t>Furthermore it could be a cash issue or a capital increase in return for stock.</a:t>
            </a:r>
          </a:p>
          <a:p>
            <a:pPr marL="274320" indent="-274320" fontAlgn="auto">
              <a:spcAft>
                <a:spcPts val="0"/>
              </a:spcAft>
              <a:buFont typeface="Wingdings 2"/>
              <a:buChar char=""/>
              <a:defRPr/>
            </a:pPr>
            <a:r>
              <a:rPr lang="en-US" sz="1800" b="1" i="1" dirty="0" smtClean="0">
                <a:solidFill>
                  <a:schemeClr val="bg1"/>
                </a:solidFill>
              </a:rPr>
              <a:t>The Process: </a:t>
            </a:r>
            <a:r>
              <a:rPr lang="en-US" sz="1800" b="1" i="1" dirty="0" smtClean="0"/>
              <a:t>The SEO process changes little from that of an IPO, and actually is far less </a:t>
            </a:r>
            <a:r>
              <a:rPr lang="en-US" sz="1800" dirty="0" smtClean="0"/>
              <a:t>complicated. Since underwriters have already represented the company in an IPO, a company often chooses the same managers, thus making the hiring the manager or beauty contest phase much simpler. Also, no valuation is required (the market now values the firm's stock), a prospectus has already been written, and a </a:t>
            </a:r>
            <a:r>
              <a:rPr lang="en-US" sz="1800" dirty="0" err="1" smtClean="0"/>
              <a:t>roadshow</a:t>
            </a:r>
            <a:r>
              <a:rPr lang="en-US" sz="1800" dirty="0" smtClean="0"/>
              <a:t> presentation already prepared. Modifications to the prospectus and the </a:t>
            </a:r>
            <a:r>
              <a:rPr lang="en-US" sz="1800" dirty="0" err="1" smtClean="0"/>
              <a:t>roadshow</a:t>
            </a:r>
            <a:r>
              <a:rPr lang="en-US" sz="1800" dirty="0" smtClean="0"/>
              <a:t> demand the most time in a SEO</a:t>
            </a:r>
          </a:p>
          <a:p>
            <a:pPr marL="274320" indent="-274320" fontAlgn="auto">
              <a:spcAft>
                <a:spcPts val="0"/>
              </a:spcAft>
              <a:buFont typeface="Wingdings 2"/>
              <a:buChar char=""/>
              <a:defRPr/>
            </a:pPr>
            <a:r>
              <a:rPr lang="en-US" sz="1800" b="1" i="1" dirty="0" smtClean="0">
                <a:solidFill>
                  <a:schemeClr val="bg1"/>
                </a:solidFill>
              </a:rPr>
              <a:t>Market Reaction: </a:t>
            </a:r>
            <a:r>
              <a:rPr lang="en-US" sz="1800" i="1" dirty="0" smtClean="0"/>
              <a:t>What happens when a company announces a secondary offering indicates the market's </a:t>
            </a:r>
            <a:r>
              <a:rPr lang="en-US" sz="1800" dirty="0" smtClean="0"/>
              <a:t>tolerance for additional equity. Because more shares of stock </a:t>
            </a:r>
            <a:r>
              <a:rPr lang="en-US" sz="1800" dirty="0" smtClean="0">
                <a:solidFill>
                  <a:srgbClr val="FFC000"/>
                </a:solidFill>
              </a:rPr>
              <a:t>"dilute" </a:t>
            </a:r>
            <a:r>
              <a:rPr lang="en-US" sz="1800" dirty="0" smtClean="0"/>
              <a:t>the old shareholders, the stock price usually drops on the announcement of a SEO. Dilution occurs because earnings per share </a:t>
            </a:r>
            <a:r>
              <a:rPr lang="en-US" sz="1800" dirty="0" smtClean="0">
                <a:solidFill>
                  <a:srgbClr val="FFC000"/>
                </a:solidFill>
              </a:rPr>
              <a:t>(EPS) </a:t>
            </a:r>
            <a:r>
              <a:rPr lang="en-US" sz="1800" dirty="0" smtClean="0"/>
              <a:t>in the future will decline, simply based on the fact that more shares will exist post-deal. And since EPS drives stock prices, the share price generally drops.</a:t>
            </a:r>
          </a:p>
          <a:p>
            <a:pPr marL="274320" indent="-274320" fontAlgn="auto">
              <a:spcAft>
                <a:spcPts val="0"/>
              </a:spcAft>
              <a:buFont typeface="Wingdings 2"/>
              <a:buChar char=""/>
              <a:defRPr/>
            </a:pPr>
            <a:endParaRPr lang="en-US" sz="2400" dirty="0" smtClean="0"/>
          </a:p>
          <a:p>
            <a:pPr marL="274320" indent="-274320" fontAlgn="auto">
              <a:spcAft>
                <a:spcPts val="0"/>
              </a:spcAft>
              <a:buFont typeface="Wingdings 2"/>
              <a:buChar char=""/>
              <a:defRPr/>
            </a:pPr>
            <a:endParaRPr lang="en-US" sz="2400" dirty="0" smtClean="0"/>
          </a:p>
          <a:p>
            <a:pPr marL="274320" indent="-274320" fontAlgn="auto">
              <a:spcAft>
                <a:spcPts val="0"/>
              </a:spcAft>
              <a:buFont typeface="Wingdings 2"/>
              <a:buChar char=""/>
              <a:defRPr/>
            </a:pPr>
            <a:endParaRPr lang="en-US" dirty="0" smtClean="0"/>
          </a:p>
        </p:txBody>
      </p:sp>
      <p:sp>
        <p:nvSpPr>
          <p:cNvPr id="3" name="Title 2"/>
          <p:cNvSpPr>
            <a:spLocks noGrp="1"/>
          </p:cNvSpPr>
          <p:nvPr>
            <p:ph type="title"/>
          </p:nvPr>
        </p:nvSpPr>
        <p:spPr/>
        <p:txBody>
          <a:bodyPr/>
          <a:lstStyle/>
          <a:p>
            <a:pPr fontAlgn="auto">
              <a:spcAft>
                <a:spcPts val="0"/>
              </a:spcAft>
              <a:defRPr/>
            </a:pPr>
            <a:r>
              <a:rPr b="1" smtClean="0">
                <a:solidFill>
                  <a:schemeClr val="accent2">
                    <a:lumMod val="20000"/>
                    <a:lumOff val="80000"/>
                  </a:schemeClr>
                </a:solidFill>
              </a:rPr>
              <a:t>Secondary Market Offering (SEO)</a:t>
            </a:r>
            <a:endParaRPr b="1">
              <a:solidFill>
                <a:schemeClr val="accent2">
                  <a:lumMod val="20000"/>
                  <a:lumOff val="80000"/>
                </a:schemeClr>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274320" indent="-274320" fontAlgn="auto">
              <a:spcAft>
                <a:spcPts val="0"/>
              </a:spcAft>
              <a:buFont typeface="Wingdings 2"/>
              <a:buChar char=""/>
              <a:defRPr/>
            </a:pPr>
            <a:r>
              <a:rPr lang="en-US" b="1" i="1" dirty="0" smtClean="0">
                <a:solidFill>
                  <a:schemeClr val="bg1"/>
                </a:solidFill>
              </a:rPr>
              <a:t>The reasons </a:t>
            </a:r>
            <a:r>
              <a:rPr lang="en-US" dirty="0" smtClean="0"/>
              <a:t>for issuing bonds rather than stock are various. Perhaps the stock price of the issuer is down, and thus a bond issue is a better alternative. Or perhaps the firm does not wish to dilute its existing shareholders by issuing more equity. These are both valid reasons for issuing bonds rather than equity. Sometimes in down markets, investor appetite for public offerings dwindles to the point where an equity deal just could not get done (investors would not buy the issue).</a:t>
            </a:r>
          </a:p>
          <a:p>
            <a:pPr marL="274320" indent="-274320" fontAlgn="auto">
              <a:spcAft>
                <a:spcPts val="0"/>
              </a:spcAft>
              <a:buFont typeface="Wingdings 2"/>
              <a:buChar char=""/>
              <a:defRPr/>
            </a:pPr>
            <a:r>
              <a:rPr lang="en-US" b="1" i="1" dirty="0" smtClean="0">
                <a:solidFill>
                  <a:schemeClr val="bg1"/>
                </a:solidFill>
              </a:rPr>
              <a:t>The bond offering process </a:t>
            </a:r>
            <a:r>
              <a:rPr lang="en-US" dirty="0" smtClean="0"/>
              <a:t>resembles the IPO process. The primary difference lies in: </a:t>
            </a:r>
          </a:p>
          <a:p>
            <a:pPr marL="274320" indent="-274320" fontAlgn="auto">
              <a:spcAft>
                <a:spcPts val="0"/>
              </a:spcAft>
              <a:buFont typeface="Wingdings 2"/>
              <a:buNone/>
              <a:defRPr/>
            </a:pPr>
            <a:r>
              <a:rPr lang="en-US" dirty="0" smtClean="0"/>
              <a:t>(1) </a:t>
            </a:r>
            <a:r>
              <a:rPr lang="en-US" dirty="0" smtClean="0">
                <a:solidFill>
                  <a:srgbClr val="FFC000"/>
                </a:solidFill>
              </a:rPr>
              <a:t>the focus of the prospectus </a:t>
            </a:r>
            <a:r>
              <a:rPr lang="en-US" dirty="0" smtClean="0"/>
              <a:t>(a prospectus for a bond offering will emphasize the company's stability and steady cash flow, whereas a stock prospectus will usually play up the company's growth and expansion opportunities), and </a:t>
            </a:r>
          </a:p>
          <a:p>
            <a:pPr marL="274320" indent="-274320" fontAlgn="auto">
              <a:spcAft>
                <a:spcPts val="0"/>
              </a:spcAft>
              <a:buFont typeface="Wingdings 2"/>
              <a:buNone/>
              <a:defRPr/>
            </a:pPr>
            <a:r>
              <a:rPr lang="en-US" dirty="0" smtClean="0"/>
              <a:t>(2) </a:t>
            </a:r>
            <a:r>
              <a:rPr lang="en-US" dirty="0" smtClean="0">
                <a:solidFill>
                  <a:srgbClr val="FFC000"/>
                </a:solidFill>
              </a:rPr>
              <a:t>the importance of the bond's credit rating </a:t>
            </a:r>
            <a:r>
              <a:rPr lang="en-US" dirty="0" smtClean="0"/>
              <a:t>(the company will want to obtain a favorable credit rating from a debt rating agency like S&amp;P or Moody's, with the help of the credit department of the investment bank issuing the bond; the bank's credit department will negotiate with the rating agencies to obtain the best possible rating). </a:t>
            </a:r>
            <a:r>
              <a:rPr lang="en-US" dirty="0" smtClean="0">
                <a:solidFill>
                  <a:srgbClr val="FFFF00"/>
                </a:solidFill>
              </a:rPr>
              <a:t>Clearly, a firm issuing debt will want to have the highest possible bond rating, and hence pay a low interest rate.</a:t>
            </a:r>
            <a:endParaRPr lang="en-US" dirty="0">
              <a:solidFill>
                <a:srgbClr val="FFFF00"/>
              </a:solidFill>
            </a:endParaRPr>
          </a:p>
        </p:txBody>
      </p:sp>
      <p:sp>
        <p:nvSpPr>
          <p:cNvPr id="3" name="Title 2"/>
          <p:cNvSpPr>
            <a:spLocks noGrp="1"/>
          </p:cNvSpPr>
          <p:nvPr>
            <p:ph type="title"/>
          </p:nvPr>
        </p:nvSpPr>
        <p:spPr/>
        <p:txBody>
          <a:bodyPr/>
          <a:lstStyle/>
          <a:p>
            <a:pPr fontAlgn="auto">
              <a:spcAft>
                <a:spcPts val="0"/>
              </a:spcAft>
              <a:defRPr/>
            </a:pPr>
            <a:r>
              <a:rPr b="1" smtClean="0">
                <a:solidFill>
                  <a:schemeClr val="accent2">
                    <a:lumMod val="20000"/>
                    <a:lumOff val="80000"/>
                  </a:schemeClr>
                </a:solidFill>
              </a:rPr>
              <a:t>Bond Offerings</a:t>
            </a:r>
            <a:endParaRPr b="1">
              <a:solidFill>
                <a:schemeClr val="accent2">
                  <a:lumMod val="20000"/>
                  <a:lumOff val="80000"/>
                </a:scheme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524000"/>
          <a:ext cx="82296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normAutofit fontScale="90000"/>
          </a:bodyPr>
          <a:lstStyle/>
          <a:p>
            <a:pPr fontAlgn="auto">
              <a:spcAft>
                <a:spcPts val="0"/>
              </a:spcAft>
              <a:defRPr/>
            </a:pPr>
            <a:r>
              <a:rPr b="1" smtClean="0">
                <a:solidFill>
                  <a:schemeClr val="accent2">
                    <a:lumMod val="20000"/>
                    <a:lumOff val="80000"/>
                  </a:schemeClr>
                </a:solidFill>
              </a:rPr>
              <a:t>Relationship of Different Divisions</a:t>
            </a:r>
            <a:endParaRPr b="1">
              <a:solidFill>
                <a:schemeClr val="accent2">
                  <a:lumMod val="20000"/>
                  <a:lumOff val="80000"/>
                </a:schemeClr>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Content Placeholder 6" descr="mergers_and_acquisitions-300x199.jpg"/>
          <p:cNvPicPr>
            <a:picLocks noGrp="1" noChangeAspect="1"/>
          </p:cNvPicPr>
          <p:nvPr>
            <p:ph idx="1"/>
          </p:nvPr>
        </p:nvPicPr>
        <p:blipFill>
          <a:blip r:embed="rId3"/>
          <a:srcRect/>
          <a:stretch>
            <a:fillRect/>
          </a:stretch>
        </p:blipFill>
        <p:spPr>
          <a:xfrm>
            <a:off x="4724400" y="1371600"/>
            <a:ext cx="3560763" cy="2362200"/>
          </a:xfrm>
        </p:spPr>
      </p:pic>
      <p:sp>
        <p:nvSpPr>
          <p:cNvPr id="3" name="Title 2"/>
          <p:cNvSpPr>
            <a:spLocks noGrp="1"/>
          </p:cNvSpPr>
          <p:nvPr>
            <p:ph type="title"/>
          </p:nvPr>
        </p:nvSpPr>
        <p:spPr>
          <a:xfrm>
            <a:off x="533400" y="152400"/>
            <a:ext cx="8229600" cy="1219200"/>
          </a:xfrm>
        </p:spPr>
        <p:txBody>
          <a:bodyPr/>
          <a:lstStyle/>
          <a:p>
            <a:pPr fontAlgn="auto">
              <a:spcAft>
                <a:spcPts val="0"/>
              </a:spcAft>
              <a:defRPr/>
            </a:pPr>
            <a:r>
              <a:rPr b="1" smtClean="0">
                <a:solidFill>
                  <a:schemeClr val="accent2">
                    <a:lumMod val="20000"/>
                    <a:lumOff val="80000"/>
                  </a:schemeClr>
                </a:solidFill>
              </a:rPr>
              <a:t>Mergers &amp; Acquisitions</a:t>
            </a:r>
            <a:endParaRPr b="1">
              <a:solidFill>
                <a:schemeClr val="accent2">
                  <a:lumMod val="20000"/>
                  <a:lumOff val="80000"/>
                </a:schemeClr>
              </a:solidFill>
            </a:endParaRPr>
          </a:p>
        </p:txBody>
      </p:sp>
      <p:pic>
        <p:nvPicPr>
          <p:cNvPr id="39939" name="Picture 7" descr="handshake.jpg"/>
          <p:cNvPicPr>
            <a:picLocks noChangeAspect="1"/>
          </p:cNvPicPr>
          <p:nvPr/>
        </p:nvPicPr>
        <p:blipFill>
          <a:blip r:embed="rId4"/>
          <a:srcRect/>
          <a:stretch>
            <a:fillRect/>
          </a:stretch>
        </p:blipFill>
        <p:spPr bwMode="auto">
          <a:xfrm>
            <a:off x="762000" y="4038600"/>
            <a:ext cx="3571875" cy="2381250"/>
          </a:xfrm>
          <a:prstGeom prst="rect">
            <a:avLst/>
          </a:prstGeom>
          <a:noFill/>
          <a:ln w="9525">
            <a:noFill/>
            <a:miter lim="800000"/>
            <a:headEnd/>
            <a:tailEnd/>
          </a:ln>
        </p:spPr>
      </p:pic>
      <p:pic>
        <p:nvPicPr>
          <p:cNvPr id="39940" name="Picture 10" descr="images.jpg"/>
          <p:cNvPicPr>
            <a:picLocks noChangeAspect="1"/>
          </p:cNvPicPr>
          <p:nvPr/>
        </p:nvPicPr>
        <p:blipFill>
          <a:blip r:embed="rId5"/>
          <a:srcRect/>
          <a:stretch>
            <a:fillRect/>
          </a:stretch>
        </p:blipFill>
        <p:spPr bwMode="auto">
          <a:xfrm>
            <a:off x="5105400" y="3886200"/>
            <a:ext cx="2819400" cy="2509838"/>
          </a:xfrm>
          <a:prstGeom prst="rect">
            <a:avLst/>
          </a:prstGeom>
          <a:noFill/>
          <a:ln w="9525">
            <a:noFill/>
            <a:miter lim="800000"/>
            <a:headEnd/>
            <a:tailEnd/>
          </a:ln>
        </p:spPr>
      </p:pic>
      <p:pic>
        <p:nvPicPr>
          <p:cNvPr id="39941" name="Picture 11" descr="handshake.jpg.w300h297.jpg"/>
          <p:cNvPicPr>
            <a:picLocks noChangeAspect="1"/>
          </p:cNvPicPr>
          <p:nvPr/>
        </p:nvPicPr>
        <p:blipFill>
          <a:blip r:embed="rId6"/>
          <a:srcRect/>
          <a:stretch>
            <a:fillRect/>
          </a:stretch>
        </p:blipFill>
        <p:spPr bwMode="auto">
          <a:xfrm>
            <a:off x="1143000" y="1371600"/>
            <a:ext cx="2667000" cy="2640013"/>
          </a:xfrm>
          <a:prstGeom prst="rect">
            <a:avLst/>
          </a:prstGeom>
          <a:noFill/>
          <a:ln w="9525">
            <a:noFill/>
            <a:miter lim="800000"/>
            <a:headEnd/>
            <a:tailEnd/>
          </a:ln>
        </p:spPr>
      </p:pic>
    </p:spTree>
  </p:cSld>
  <p:clrMapOvr>
    <a:masterClrMapping/>
  </p:clrMapOvr>
  <p:transition spd="slow">
    <p:dissolve/>
    <p:sndAc>
      <p:stSnd>
        <p:snd r:embed="rId2" name="chimes.wav"/>
      </p:stSnd>
    </p:sndAc>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2362200"/>
          </a:xfrm>
        </p:spPr>
        <p:txBody>
          <a:bodyPr>
            <a:normAutofit fontScale="62500" lnSpcReduction="20000"/>
          </a:bodyPr>
          <a:lstStyle/>
          <a:p>
            <a:pPr marL="274320" indent="-274320" fontAlgn="auto">
              <a:spcAft>
                <a:spcPts val="0"/>
              </a:spcAft>
              <a:buFont typeface="Wingdings 2"/>
              <a:buChar char=""/>
              <a:defRPr/>
            </a:pPr>
            <a:r>
              <a:rPr lang="en-US" sz="2900" b="1" i="1" dirty="0" smtClean="0">
                <a:solidFill>
                  <a:schemeClr val="bg1"/>
                </a:solidFill>
              </a:rPr>
              <a:t>Acquisition: </a:t>
            </a:r>
            <a:r>
              <a:rPr lang="en-US" sz="2900" dirty="0" smtClean="0"/>
              <a:t>Acquisition - When a larger company takes over another (smaller firm) and clearly becomes the new owner. Typically, the target company ceases to exist post-transaction (from a legal corporation point of view) and the acquiring corporation swallows the business. The stock of the acquiring company continues to be traded.</a:t>
            </a:r>
          </a:p>
          <a:p>
            <a:pPr marL="274320" indent="-274320" fontAlgn="auto">
              <a:spcAft>
                <a:spcPts val="0"/>
              </a:spcAft>
              <a:buFont typeface="Wingdings 2"/>
              <a:buChar char=""/>
              <a:defRPr/>
            </a:pPr>
            <a:r>
              <a:rPr lang="en-US" sz="2900" b="1" i="1" dirty="0" smtClean="0">
                <a:solidFill>
                  <a:schemeClr val="bg1"/>
                </a:solidFill>
              </a:rPr>
              <a:t>Merger: </a:t>
            </a:r>
            <a:r>
              <a:rPr lang="en-US" sz="2900" dirty="0" smtClean="0"/>
              <a:t>when two firms, often of about the same size, agree to go forward as a single new company rather than remain separately owned and operated. This kind of action is more precisely referred to as a "</a:t>
            </a:r>
            <a:r>
              <a:rPr lang="en-US" sz="2900" dirty="0" smtClean="0">
                <a:solidFill>
                  <a:srgbClr val="FFC000"/>
                </a:solidFill>
              </a:rPr>
              <a:t>merger of equals</a:t>
            </a:r>
            <a:r>
              <a:rPr lang="en-US" sz="2900" dirty="0" smtClean="0"/>
              <a:t>". Both companies' stocks are surrendered and new company stock is issued in its place.</a:t>
            </a:r>
          </a:p>
          <a:p>
            <a:pPr marL="274320" indent="-274320" fontAlgn="auto">
              <a:spcAft>
                <a:spcPts val="0"/>
              </a:spcAft>
              <a:buFont typeface="Wingdings 2"/>
              <a:buNone/>
              <a:defRPr/>
            </a:pPr>
            <a:endParaRPr lang="en-US" dirty="0"/>
          </a:p>
        </p:txBody>
      </p:sp>
      <p:sp>
        <p:nvSpPr>
          <p:cNvPr id="3" name="Title 2"/>
          <p:cNvSpPr>
            <a:spLocks noGrp="1"/>
          </p:cNvSpPr>
          <p:nvPr>
            <p:ph type="title"/>
          </p:nvPr>
        </p:nvSpPr>
        <p:spPr/>
        <p:txBody>
          <a:bodyPr/>
          <a:lstStyle/>
          <a:p>
            <a:pPr fontAlgn="auto">
              <a:spcAft>
                <a:spcPts val="0"/>
              </a:spcAft>
              <a:defRPr/>
            </a:pPr>
            <a:r>
              <a:rPr b="1" smtClean="0">
                <a:solidFill>
                  <a:schemeClr val="accent2">
                    <a:lumMod val="20000"/>
                    <a:lumOff val="80000"/>
                  </a:schemeClr>
                </a:solidFill>
              </a:rPr>
              <a:t>Mergers &amp; Acquisitions</a:t>
            </a:r>
            <a:endParaRPr b="1">
              <a:solidFill>
                <a:schemeClr val="accent2">
                  <a:lumMod val="20000"/>
                  <a:lumOff val="80000"/>
                </a:schemeClr>
              </a:solidFill>
            </a:endParaRPr>
          </a:p>
        </p:txBody>
      </p:sp>
      <p:sp>
        <p:nvSpPr>
          <p:cNvPr id="4" name="TextBox 3"/>
          <p:cNvSpPr txBox="1"/>
          <p:nvPr/>
        </p:nvSpPr>
        <p:spPr>
          <a:xfrm>
            <a:off x="609600" y="3733800"/>
            <a:ext cx="8001000" cy="1200329"/>
          </a:xfrm>
          <a:prstGeom prst="rect">
            <a:avLst/>
          </a:prstGeom>
          <a:solidFill>
            <a:srgbClr val="FFFF00"/>
          </a:solidFill>
          <a:scene3d>
            <a:camera prst="orthographicFront"/>
            <a:lightRig rig="threePt" dir="t"/>
          </a:scene3d>
          <a:sp3d>
            <a:bevelT w="114300" prst="artDeco"/>
          </a:sp3d>
        </p:spPr>
        <p:txBody>
          <a:bodyPr>
            <a:spAutoFit/>
          </a:bodyPr>
          <a:lstStyle/>
          <a:p>
            <a:pPr fontAlgn="auto">
              <a:spcBef>
                <a:spcPts val="0"/>
              </a:spcBef>
              <a:spcAft>
                <a:spcPts val="0"/>
              </a:spcAft>
              <a:defRPr/>
            </a:pPr>
            <a:r>
              <a:rPr lang="en-US" dirty="0">
                <a:solidFill>
                  <a:srgbClr val="002060"/>
                </a:solidFill>
                <a:latin typeface="+mn-lt"/>
              </a:rPr>
              <a:t>In practice, however, actual mergers of equals don't happen very often. Usually, one company will buy another and, as part of the deal's terms, simply allow the acquired firm to proclaim that the action is a merger of equals, even if it is technically an acquisition.</a:t>
            </a:r>
            <a:endParaRPr lang="en-US" dirty="0">
              <a:solidFill>
                <a:srgbClr val="002060"/>
              </a:solidFill>
              <a:latin typeface="+mn-lt"/>
            </a:endParaRPr>
          </a:p>
        </p:txBody>
      </p:sp>
      <p:sp>
        <p:nvSpPr>
          <p:cNvPr id="5" name="TextBox 4"/>
          <p:cNvSpPr txBox="1"/>
          <p:nvPr/>
        </p:nvSpPr>
        <p:spPr>
          <a:xfrm>
            <a:off x="609600" y="4953000"/>
            <a:ext cx="8001000" cy="1569660"/>
          </a:xfrm>
          <a:prstGeom prst="rect">
            <a:avLst/>
          </a:prstGeom>
          <a:solidFill>
            <a:srgbClr val="FF99CC"/>
          </a:solidFill>
          <a:scene3d>
            <a:camera prst="orthographicFront"/>
            <a:lightRig rig="threePt" dir="t"/>
          </a:scene3d>
          <a:sp3d>
            <a:bevelT w="114300" prst="artDeco"/>
          </a:sp3d>
        </p:spPr>
        <p:txBody>
          <a:bodyPr>
            <a:spAutoFit/>
          </a:bodyPr>
          <a:lstStyle/>
          <a:p>
            <a:pPr fontAlgn="auto">
              <a:spcBef>
                <a:spcPts val="0"/>
              </a:spcBef>
              <a:spcAft>
                <a:spcPts val="0"/>
              </a:spcAft>
              <a:defRPr/>
            </a:pPr>
            <a:r>
              <a:rPr lang="en-US" sz="1600" dirty="0">
                <a:solidFill>
                  <a:schemeClr val="bg1"/>
                </a:solidFill>
                <a:latin typeface="+mn-lt"/>
              </a:rPr>
              <a:t>Whether a purchase is considered a merger or an acquisition really depends on whether the purchase is friendly or hostile and how it is announced. In other words, the real difference lies in how the purchase is communicated to and received by the target company's board of directors, employees and shareholders. It is quite normal though for M&amp;A deal communications to take place in a so called </a:t>
            </a:r>
            <a:r>
              <a:rPr lang="en-US" sz="1600" dirty="0">
                <a:solidFill>
                  <a:srgbClr val="FF0000"/>
                </a:solidFill>
                <a:latin typeface="+mn-lt"/>
              </a:rPr>
              <a:t>'confidentiality bubble</a:t>
            </a:r>
            <a:r>
              <a:rPr lang="en-US" sz="1600" dirty="0">
                <a:solidFill>
                  <a:schemeClr val="bg1"/>
                </a:solidFill>
                <a:latin typeface="+mn-lt"/>
              </a:rPr>
              <a:t>' whereby information flows are restricted due to confidentiality agreements</a:t>
            </a:r>
            <a:endParaRPr lang="en-US" sz="1600" dirty="0">
              <a:solidFill>
                <a:schemeClr val="bg1"/>
              </a:solidFill>
              <a:latin typeface="+mn-l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Content Placeholder 4" descr="financial_times_sharks.jpg"/>
          <p:cNvPicPr>
            <a:picLocks noGrp="1" noChangeAspect="1"/>
          </p:cNvPicPr>
          <p:nvPr>
            <p:ph idx="1"/>
          </p:nvPr>
        </p:nvPicPr>
        <p:blipFill>
          <a:blip r:embed="rId3"/>
          <a:srcRect/>
          <a:stretch>
            <a:fillRect/>
          </a:stretch>
        </p:blipFill>
        <p:spPr>
          <a:xfrm>
            <a:off x="457200" y="304800"/>
            <a:ext cx="8229600" cy="6172200"/>
          </a:xfrm>
        </p:spPr>
      </p:pic>
    </p:spTree>
  </p:cSld>
  <p:clrMapOvr>
    <a:masterClrMapping/>
  </p:clrMapOvr>
  <p:transition spd="slow">
    <p:dissolve/>
    <p:sndAc>
      <p:stSnd>
        <p:snd r:embed="rId2" name="suction.wav"/>
      </p:stSnd>
    </p:sndAc>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5638800" cy="2590800"/>
          </a:xfrm>
        </p:spPr>
        <p:txBody>
          <a:bodyPr>
            <a:normAutofit fontScale="92500" lnSpcReduction="20000"/>
          </a:bodyPr>
          <a:lstStyle/>
          <a:p>
            <a:pPr marL="274320" indent="-274320" fontAlgn="auto">
              <a:spcAft>
                <a:spcPts val="0"/>
              </a:spcAft>
              <a:buFont typeface="Wingdings 2"/>
              <a:buChar char=""/>
              <a:defRPr/>
            </a:pPr>
            <a:r>
              <a:rPr lang="en-US" b="1" i="1" dirty="0" smtClean="0">
                <a:solidFill>
                  <a:schemeClr val="bg1"/>
                </a:solidFill>
              </a:rPr>
              <a:t>Acquisition</a:t>
            </a:r>
            <a:r>
              <a:rPr lang="en-US" dirty="0" smtClean="0"/>
              <a:t>, also known as a </a:t>
            </a:r>
            <a:r>
              <a:rPr lang="en-US" b="1" i="1" dirty="0" smtClean="0">
                <a:solidFill>
                  <a:schemeClr val="bg1"/>
                </a:solidFill>
              </a:rPr>
              <a:t>Takeover</a:t>
            </a:r>
            <a:r>
              <a:rPr lang="en-US" b="1" i="1" dirty="0" smtClean="0"/>
              <a:t> </a:t>
            </a:r>
            <a:r>
              <a:rPr lang="en-US" dirty="0" smtClean="0"/>
              <a:t>or a </a:t>
            </a:r>
            <a:r>
              <a:rPr lang="en-US" b="1" i="1" dirty="0" smtClean="0">
                <a:solidFill>
                  <a:schemeClr val="bg1"/>
                </a:solidFill>
              </a:rPr>
              <a:t>Buyout</a:t>
            </a:r>
            <a:endParaRPr lang="en-US" i="1" dirty="0" smtClean="0">
              <a:solidFill>
                <a:schemeClr val="bg1"/>
              </a:solidFill>
            </a:endParaRPr>
          </a:p>
          <a:p>
            <a:pPr marL="274320" indent="-274320" fontAlgn="auto">
              <a:spcAft>
                <a:spcPts val="0"/>
              </a:spcAft>
              <a:buFont typeface="Wingdings 2"/>
              <a:buChar char=""/>
              <a:defRPr/>
            </a:pPr>
            <a:r>
              <a:rPr lang="en-US" dirty="0" smtClean="0"/>
              <a:t>In the 1980s, hostile takeovers and LBO acquisitions were all the rage. Companies sought to acquire others through aggressive stock purchases and cared little about the target company's concerns.</a:t>
            </a:r>
            <a:endParaRPr lang="en-US" dirty="0"/>
          </a:p>
        </p:txBody>
      </p:sp>
      <p:sp>
        <p:nvSpPr>
          <p:cNvPr id="3" name="Title 2"/>
          <p:cNvSpPr>
            <a:spLocks noGrp="1"/>
          </p:cNvSpPr>
          <p:nvPr>
            <p:ph type="title"/>
          </p:nvPr>
        </p:nvSpPr>
        <p:spPr/>
        <p:txBody>
          <a:bodyPr/>
          <a:lstStyle/>
          <a:p>
            <a:pPr fontAlgn="auto">
              <a:spcAft>
                <a:spcPts val="0"/>
              </a:spcAft>
              <a:defRPr/>
            </a:pPr>
            <a:r>
              <a:rPr b="1" smtClean="0">
                <a:solidFill>
                  <a:schemeClr val="accent2">
                    <a:lumMod val="20000"/>
                    <a:lumOff val="80000"/>
                  </a:schemeClr>
                </a:solidFill>
              </a:rPr>
              <a:t>Acquisitions</a:t>
            </a:r>
            <a:endParaRPr b="1">
              <a:solidFill>
                <a:schemeClr val="accent2">
                  <a:lumMod val="20000"/>
                  <a:lumOff val="80000"/>
                </a:schemeClr>
              </a:solidFill>
            </a:endParaRPr>
          </a:p>
        </p:txBody>
      </p:sp>
      <p:pic>
        <p:nvPicPr>
          <p:cNvPr id="4" name="Picture 3" descr="1284553_f260.jpg"/>
          <p:cNvPicPr>
            <a:picLocks noChangeAspect="1"/>
          </p:cNvPicPr>
          <p:nvPr/>
        </p:nvPicPr>
        <p:blipFill>
          <a:blip r:embed="rId2" cstate="print"/>
          <a:srcRect t="9117"/>
          <a:stretch>
            <a:fillRect/>
          </a:stretch>
        </p:blipFill>
        <p:spPr>
          <a:xfrm>
            <a:off x="6172200" y="1066800"/>
            <a:ext cx="2476500" cy="3038475"/>
          </a:xfrm>
          <a:prstGeom prst="rect">
            <a:avLst/>
          </a:prstGeom>
          <a:scene3d>
            <a:camera prst="orthographicFront"/>
            <a:lightRig rig="threePt" dir="t"/>
          </a:scene3d>
          <a:sp3d>
            <a:bevelT w="114300" prst="artDeco"/>
          </a:sp3d>
        </p:spPr>
      </p:pic>
      <p:sp>
        <p:nvSpPr>
          <p:cNvPr id="5" name="TextBox 4"/>
          <p:cNvSpPr txBox="1"/>
          <p:nvPr/>
        </p:nvSpPr>
        <p:spPr>
          <a:xfrm>
            <a:off x="609600" y="4191001"/>
            <a:ext cx="8077200" cy="2062103"/>
          </a:xfrm>
          <a:prstGeom prst="rect">
            <a:avLst/>
          </a:prstGeom>
          <a:solidFill>
            <a:srgbClr val="FFC000"/>
          </a:solidFill>
          <a:scene3d>
            <a:camera prst="orthographicFront"/>
            <a:lightRig rig="threePt" dir="t"/>
          </a:scene3d>
          <a:sp3d>
            <a:bevelT w="114300" prst="artDeco"/>
          </a:sp3d>
        </p:spPr>
        <p:txBody>
          <a:bodyPr>
            <a:spAutoFit/>
          </a:bodyPr>
          <a:lstStyle/>
          <a:p>
            <a:pPr fontAlgn="auto">
              <a:spcBef>
                <a:spcPts val="0"/>
              </a:spcBef>
              <a:spcAft>
                <a:spcPts val="0"/>
              </a:spcAft>
              <a:defRPr/>
            </a:pPr>
            <a:r>
              <a:rPr lang="en-US" sz="1600" dirty="0">
                <a:solidFill>
                  <a:schemeClr val="bg1"/>
                </a:solidFill>
                <a:latin typeface="+mn-lt"/>
              </a:rPr>
              <a:t>When a public company acquires another public company, the target company's stock often shoots </a:t>
            </a:r>
            <a:r>
              <a:rPr lang="en-US" sz="1600" dirty="0">
                <a:solidFill>
                  <a:schemeClr val="bg1"/>
                </a:solidFill>
                <a:latin typeface="+mn-lt"/>
              </a:rPr>
              <a:t>through the </a:t>
            </a:r>
            <a:r>
              <a:rPr lang="en-US" sz="1600" dirty="0">
                <a:solidFill>
                  <a:schemeClr val="bg1"/>
                </a:solidFill>
                <a:latin typeface="+mn-lt"/>
              </a:rPr>
              <a:t>roof while the acquiring company's stock often declines. </a:t>
            </a:r>
            <a:r>
              <a:rPr lang="en-US" sz="1600" b="1" dirty="0">
                <a:solidFill>
                  <a:schemeClr val="bg1"/>
                </a:solidFill>
                <a:latin typeface="+mn-lt"/>
              </a:rPr>
              <a:t>Why? </a:t>
            </a:r>
            <a:r>
              <a:rPr lang="en-US" sz="1600" dirty="0">
                <a:solidFill>
                  <a:schemeClr val="bg1"/>
                </a:solidFill>
                <a:latin typeface="+mn-lt"/>
              </a:rPr>
              <a:t>One must realize that </a:t>
            </a:r>
            <a:r>
              <a:rPr lang="en-US" sz="1600" dirty="0">
                <a:solidFill>
                  <a:schemeClr val="bg1"/>
                </a:solidFill>
                <a:latin typeface="+mn-lt"/>
              </a:rPr>
              <a:t>existing shareholders </a:t>
            </a:r>
            <a:r>
              <a:rPr lang="en-US" sz="1600" dirty="0">
                <a:solidFill>
                  <a:schemeClr val="bg1"/>
                </a:solidFill>
                <a:latin typeface="+mn-lt"/>
              </a:rPr>
              <a:t>must be convinced to sell their stock. Few shareholders are willing to sell their stock to </a:t>
            </a:r>
            <a:r>
              <a:rPr lang="en-US" sz="1600" dirty="0">
                <a:solidFill>
                  <a:schemeClr val="bg1"/>
                </a:solidFill>
                <a:latin typeface="+mn-lt"/>
              </a:rPr>
              <a:t>an acquirer </a:t>
            </a:r>
            <a:r>
              <a:rPr lang="en-US" sz="1600" dirty="0">
                <a:solidFill>
                  <a:schemeClr val="bg1"/>
                </a:solidFill>
                <a:latin typeface="+mn-lt"/>
              </a:rPr>
              <a:t>without first being paid a premium on the current stock price. In addition, shareholders must </a:t>
            </a:r>
            <a:r>
              <a:rPr lang="en-US" sz="1600" dirty="0">
                <a:solidFill>
                  <a:schemeClr val="bg1"/>
                </a:solidFill>
                <a:latin typeface="+mn-lt"/>
              </a:rPr>
              <a:t>also capture </a:t>
            </a:r>
            <a:r>
              <a:rPr lang="en-US" sz="1600" dirty="0">
                <a:solidFill>
                  <a:schemeClr val="bg1"/>
                </a:solidFill>
                <a:latin typeface="+mn-lt"/>
              </a:rPr>
              <a:t>a takeover premium to relinquish control over the stock. The large shareholders of the target</a:t>
            </a:r>
          </a:p>
          <a:p>
            <a:pPr fontAlgn="auto">
              <a:spcBef>
                <a:spcPts val="0"/>
              </a:spcBef>
              <a:spcAft>
                <a:spcPts val="0"/>
              </a:spcAft>
              <a:defRPr/>
            </a:pPr>
            <a:r>
              <a:rPr lang="en-US" sz="1600" dirty="0">
                <a:solidFill>
                  <a:schemeClr val="bg1"/>
                </a:solidFill>
                <a:latin typeface="+mn-lt"/>
              </a:rPr>
              <a:t>company typically demand such an extraction. For example, the management of the selling company </a:t>
            </a:r>
            <a:r>
              <a:rPr lang="en-US" sz="1600" dirty="0">
                <a:solidFill>
                  <a:schemeClr val="bg1"/>
                </a:solidFill>
                <a:latin typeface="+mn-lt"/>
              </a:rPr>
              <a:t>may require </a:t>
            </a:r>
            <a:r>
              <a:rPr lang="en-US" sz="1600" dirty="0">
                <a:solidFill>
                  <a:schemeClr val="bg1"/>
                </a:solidFill>
                <a:latin typeface="+mn-lt"/>
              </a:rPr>
              <a:t>a substantial premium to give up control of their firm.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Content Placeholder 3" descr="why_investment_banking-300x299.jpg"/>
          <p:cNvPicPr>
            <a:picLocks noGrp="1" noChangeAspect="1"/>
          </p:cNvPicPr>
          <p:nvPr>
            <p:ph idx="1"/>
          </p:nvPr>
        </p:nvPicPr>
        <p:blipFill>
          <a:blip r:embed="rId2"/>
          <a:srcRect/>
          <a:stretch>
            <a:fillRect/>
          </a:stretch>
        </p:blipFill>
        <p:spPr>
          <a:xfrm>
            <a:off x="457200" y="1524000"/>
            <a:ext cx="2857500" cy="2847975"/>
          </a:xfrm>
        </p:spPr>
      </p:pic>
      <p:sp>
        <p:nvSpPr>
          <p:cNvPr id="3" name="Title 2"/>
          <p:cNvSpPr>
            <a:spLocks noGrp="1"/>
          </p:cNvSpPr>
          <p:nvPr>
            <p:ph type="title"/>
          </p:nvPr>
        </p:nvSpPr>
        <p:spPr/>
        <p:txBody>
          <a:bodyPr/>
          <a:lstStyle/>
          <a:p>
            <a:pPr fontAlgn="auto">
              <a:spcAft>
                <a:spcPts val="0"/>
              </a:spcAft>
              <a:defRPr/>
            </a:pPr>
            <a:r>
              <a:rPr b="1" smtClean="0">
                <a:solidFill>
                  <a:schemeClr val="accent2">
                    <a:lumMod val="20000"/>
                    <a:lumOff val="80000"/>
                  </a:schemeClr>
                </a:solidFill>
              </a:rPr>
              <a:t>Investment vs. Commercial Bank</a:t>
            </a:r>
            <a:endParaRPr b="1">
              <a:solidFill>
                <a:schemeClr val="accent2">
                  <a:lumMod val="20000"/>
                  <a:lumOff val="80000"/>
                </a:schemeClr>
              </a:solidFill>
            </a:endParaRPr>
          </a:p>
        </p:txBody>
      </p:sp>
      <p:sp>
        <p:nvSpPr>
          <p:cNvPr id="16387" name="Rectangle 4"/>
          <p:cNvSpPr>
            <a:spLocks noChangeArrowheads="1"/>
          </p:cNvSpPr>
          <p:nvPr/>
        </p:nvSpPr>
        <p:spPr bwMode="auto">
          <a:xfrm>
            <a:off x="3505200" y="1524000"/>
            <a:ext cx="5029200" cy="4094163"/>
          </a:xfrm>
          <a:prstGeom prst="rect">
            <a:avLst/>
          </a:prstGeom>
          <a:noFill/>
          <a:ln w="9525">
            <a:noFill/>
            <a:miter lim="800000"/>
            <a:headEnd/>
            <a:tailEnd/>
          </a:ln>
        </p:spPr>
        <p:txBody>
          <a:bodyPr>
            <a:spAutoFit/>
          </a:bodyPr>
          <a:lstStyle/>
          <a:p>
            <a:r>
              <a:rPr lang="en-US" sz="2000">
                <a:latin typeface="Constantia" pitchFamily="18" charset="0"/>
              </a:rPr>
              <a:t>The </a:t>
            </a:r>
            <a:r>
              <a:rPr lang="en-US" sz="2000">
                <a:solidFill>
                  <a:srgbClr val="FFC000"/>
                </a:solidFill>
                <a:latin typeface="Constantia" pitchFamily="18" charset="0"/>
              </a:rPr>
              <a:t>Glass–Steagall Act, </a:t>
            </a:r>
            <a:r>
              <a:rPr lang="en-US" sz="2000">
                <a:latin typeface="Constantia" pitchFamily="18" charset="0"/>
              </a:rPr>
              <a:t>initially created in the wake of the </a:t>
            </a:r>
            <a:r>
              <a:rPr lang="en-US" sz="2000">
                <a:latin typeface="Constantia" pitchFamily="18" charset="0"/>
                <a:hlinkClick r:id="rId3" tooltip="Wall Street Crash 1929"/>
              </a:rPr>
              <a:t>Stock Market Crash of 1929</a:t>
            </a:r>
            <a:r>
              <a:rPr lang="en-US" sz="2000">
                <a:latin typeface="Constantia" pitchFamily="18" charset="0"/>
              </a:rPr>
              <a:t>, prohibited banks from both accepting deposits and underwriting securities, and led to segregation of </a:t>
            </a:r>
            <a:r>
              <a:rPr lang="en-US" sz="2000">
                <a:solidFill>
                  <a:srgbClr val="FFFF00"/>
                </a:solidFill>
                <a:latin typeface="Constantia" pitchFamily="18" charset="0"/>
              </a:rPr>
              <a:t>investment banks </a:t>
            </a:r>
            <a:r>
              <a:rPr lang="en-US" sz="2000">
                <a:latin typeface="Constantia" pitchFamily="18" charset="0"/>
              </a:rPr>
              <a:t>from </a:t>
            </a:r>
            <a:r>
              <a:rPr lang="en-US" sz="2000">
                <a:solidFill>
                  <a:srgbClr val="FFFF00"/>
                </a:solidFill>
                <a:latin typeface="Constantia" pitchFamily="18" charset="0"/>
              </a:rPr>
              <a:t>commercial banks. </a:t>
            </a:r>
            <a:r>
              <a:rPr lang="en-US" sz="2000">
                <a:solidFill>
                  <a:srgbClr val="FFC000"/>
                </a:solidFill>
                <a:latin typeface="Constantia" pitchFamily="18" charset="0"/>
              </a:rPr>
              <a:t>Glass–Steagall</a:t>
            </a:r>
            <a:r>
              <a:rPr lang="en-US" sz="2000">
                <a:latin typeface="Constantia" pitchFamily="18" charset="0"/>
              </a:rPr>
              <a:t> was effectively repealed for many large financial institutions by the </a:t>
            </a:r>
            <a:r>
              <a:rPr lang="en-US" sz="2000">
                <a:solidFill>
                  <a:srgbClr val="FFC000"/>
                </a:solidFill>
                <a:latin typeface="Constantia" pitchFamily="18" charset="0"/>
              </a:rPr>
              <a:t>Gramm–Leach–Bliley Act </a:t>
            </a:r>
            <a:r>
              <a:rPr lang="en-US" sz="2000">
                <a:latin typeface="Constantia" pitchFamily="18" charset="0"/>
              </a:rPr>
              <a:t> Until 1999, the </a:t>
            </a:r>
            <a:r>
              <a:rPr lang="en-US" sz="2000">
                <a:latin typeface="Constantia" pitchFamily="18" charset="0"/>
                <a:hlinkClick r:id="rId4" tooltip="United States"/>
              </a:rPr>
              <a:t>United States</a:t>
            </a:r>
            <a:r>
              <a:rPr lang="en-US" sz="2000">
                <a:latin typeface="Constantia" pitchFamily="18" charset="0"/>
              </a:rPr>
              <a:t> maintained a separation between investment banking and commercial banks. Other industrialized countries (including G7 countries) have not maintained this separation historically.</a:t>
            </a:r>
          </a:p>
        </p:txBody>
      </p:sp>
      <p:sp>
        <p:nvSpPr>
          <p:cNvPr id="7" name="TextBox 6"/>
          <p:cNvSpPr txBox="1"/>
          <p:nvPr/>
        </p:nvSpPr>
        <p:spPr>
          <a:xfrm>
            <a:off x="457200" y="4572000"/>
            <a:ext cx="2819400" cy="1477963"/>
          </a:xfrm>
          <a:prstGeom prst="rect">
            <a:avLst/>
          </a:prstGeom>
          <a:solidFill>
            <a:schemeClr val="accent2">
              <a:lumMod val="40000"/>
              <a:lumOff val="60000"/>
            </a:schemeClr>
          </a:solidFill>
          <a:ln w="6350">
            <a:solidFill>
              <a:schemeClr val="tx1"/>
            </a:solidFill>
          </a:ln>
        </p:spPr>
        <p:txBody>
          <a:bodyPr>
            <a:spAutoFit/>
          </a:bodyPr>
          <a:lstStyle/>
          <a:p>
            <a:pPr algn="just" fontAlgn="auto">
              <a:spcBef>
                <a:spcPts val="0"/>
              </a:spcBef>
              <a:spcAft>
                <a:spcPts val="0"/>
              </a:spcAft>
              <a:buFont typeface="Arial" pitchFamily="34" charset="0"/>
              <a:buChar char="•"/>
              <a:defRPr/>
            </a:pPr>
            <a:r>
              <a:rPr lang="en-US" dirty="0">
                <a:solidFill>
                  <a:schemeClr val="bg1"/>
                </a:solidFill>
                <a:latin typeface="+mn-lt"/>
              </a:rPr>
              <a:t>IB vs. CB</a:t>
            </a:r>
          </a:p>
          <a:p>
            <a:pPr algn="just" fontAlgn="auto">
              <a:spcBef>
                <a:spcPts val="0"/>
              </a:spcBef>
              <a:spcAft>
                <a:spcPts val="0"/>
              </a:spcAft>
              <a:buFont typeface="Arial" pitchFamily="34" charset="0"/>
              <a:buChar char="•"/>
              <a:defRPr/>
            </a:pPr>
            <a:r>
              <a:rPr lang="en-US" dirty="0">
                <a:solidFill>
                  <a:schemeClr val="bg1"/>
                </a:solidFill>
                <a:latin typeface="+mn-lt"/>
              </a:rPr>
              <a:t>Glass-</a:t>
            </a:r>
            <a:r>
              <a:rPr lang="en-US" dirty="0" err="1">
                <a:solidFill>
                  <a:schemeClr val="bg1"/>
                </a:solidFill>
                <a:latin typeface="+mn-lt"/>
              </a:rPr>
              <a:t>Steagall</a:t>
            </a:r>
            <a:r>
              <a:rPr lang="en-US" dirty="0">
                <a:solidFill>
                  <a:schemeClr val="bg1"/>
                </a:solidFill>
                <a:latin typeface="+mn-lt"/>
              </a:rPr>
              <a:t> Act (1933)</a:t>
            </a:r>
          </a:p>
          <a:p>
            <a:pPr algn="just" fontAlgn="auto">
              <a:spcBef>
                <a:spcPts val="0"/>
              </a:spcBef>
              <a:spcAft>
                <a:spcPts val="0"/>
              </a:spcAft>
              <a:buFont typeface="Arial" pitchFamily="34" charset="0"/>
              <a:buChar char="•"/>
              <a:defRPr/>
            </a:pPr>
            <a:r>
              <a:rPr lang="en-US" dirty="0">
                <a:solidFill>
                  <a:schemeClr val="bg1"/>
                </a:solidFill>
                <a:latin typeface="+mn-lt"/>
              </a:rPr>
              <a:t>Gramm-Leach-Bliley Act (1999)</a:t>
            </a:r>
          </a:p>
          <a:p>
            <a:pPr algn="just" fontAlgn="auto">
              <a:spcBef>
                <a:spcPts val="0"/>
              </a:spcBef>
              <a:spcAft>
                <a:spcPts val="0"/>
              </a:spcAft>
              <a:buFont typeface="Arial" pitchFamily="34" charset="0"/>
              <a:buChar char="•"/>
              <a:defRPr/>
            </a:pPr>
            <a:r>
              <a:rPr lang="en-US" dirty="0">
                <a:solidFill>
                  <a:schemeClr val="bg1"/>
                </a:solidFill>
                <a:latin typeface="+mn-lt"/>
              </a:rPr>
              <a:t>Bail-outs (2008)</a:t>
            </a:r>
            <a:endParaRPr lang="en-US" dirty="0">
              <a:solidFill>
                <a:schemeClr val="bg1"/>
              </a:solidFill>
              <a:latin typeface="+mn-lt"/>
            </a:endParaRPr>
          </a:p>
        </p:txBody>
      </p:sp>
    </p:spTree>
  </p:cSld>
  <p:clrMapOvr>
    <a:masterClrMapping/>
  </p:clrMapOvr>
  <p:transition spd="slow">
    <p:circl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3657600"/>
          </a:xfrm>
        </p:spPr>
        <p:txBody>
          <a:bodyPr>
            <a:normAutofit fontScale="92500" lnSpcReduction="20000"/>
          </a:bodyPr>
          <a:lstStyle/>
          <a:p>
            <a:pPr marL="274320" indent="-274320" fontAlgn="auto">
              <a:lnSpc>
                <a:spcPct val="110000"/>
              </a:lnSpc>
              <a:spcAft>
                <a:spcPts val="0"/>
              </a:spcAft>
              <a:buFont typeface="Wingdings 2"/>
              <a:buChar char=""/>
              <a:defRPr/>
            </a:pPr>
            <a:r>
              <a:rPr lang="en-US" b="1" i="1" dirty="0" smtClean="0">
                <a:solidFill>
                  <a:schemeClr val="bg1"/>
                </a:solidFill>
              </a:rPr>
              <a:t>Friendly: </a:t>
            </a:r>
            <a:r>
              <a:rPr lang="en-US" dirty="0" smtClean="0"/>
              <a:t>the companies cooperate in negotiations</a:t>
            </a:r>
          </a:p>
          <a:p>
            <a:pPr marL="274320" indent="-274320" fontAlgn="auto">
              <a:spcAft>
                <a:spcPts val="0"/>
              </a:spcAft>
              <a:buFont typeface="Wingdings 2"/>
              <a:buChar char=""/>
              <a:defRPr/>
            </a:pPr>
            <a:r>
              <a:rPr lang="en-US" b="1" i="1" dirty="0" smtClean="0">
                <a:solidFill>
                  <a:schemeClr val="bg1"/>
                </a:solidFill>
              </a:rPr>
              <a:t>Hostile: </a:t>
            </a:r>
            <a:r>
              <a:rPr lang="en-US" dirty="0" smtClean="0"/>
              <a:t>target is unwilling to be bought or the target's board has no prior knowledge of the offer</a:t>
            </a:r>
          </a:p>
          <a:p>
            <a:pPr marL="274320" indent="-274320" fontAlgn="auto">
              <a:spcAft>
                <a:spcPts val="0"/>
              </a:spcAft>
              <a:buFont typeface="Wingdings 2"/>
              <a:buChar char=""/>
              <a:defRPr/>
            </a:pPr>
            <a:r>
              <a:rPr lang="en-US" b="1" i="1" dirty="0" smtClean="0">
                <a:solidFill>
                  <a:schemeClr val="bg1"/>
                </a:solidFill>
              </a:rPr>
              <a:t>Reverse Takeover: </a:t>
            </a:r>
            <a:r>
              <a:rPr lang="en-US" dirty="0" smtClean="0"/>
              <a:t>a smaller firm will acquire management control of a larger company and keep its name for the combined entity.</a:t>
            </a:r>
          </a:p>
          <a:p>
            <a:pPr marL="274320" indent="-274320" fontAlgn="auto">
              <a:spcAft>
                <a:spcPts val="0"/>
              </a:spcAft>
              <a:buFont typeface="Wingdings 2"/>
              <a:buChar char=""/>
              <a:defRPr/>
            </a:pPr>
            <a:r>
              <a:rPr lang="en-US" b="1" i="1" dirty="0" smtClean="0">
                <a:solidFill>
                  <a:schemeClr val="bg1"/>
                </a:solidFill>
              </a:rPr>
              <a:t>Reverse Merger: </a:t>
            </a:r>
            <a:r>
              <a:rPr lang="en-US" dirty="0" smtClean="0"/>
              <a:t>a deal that enables a private company to get publicly listed in a short time period. It occurs when a private company that has strong prospects and is eager to raise financing buys a publicly listed shell company, usually one with no business and limited assets.</a:t>
            </a:r>
            <a:endParaRPr lang="en-US" dirty="0"/>
          </a:p>
        </p:txBody>
      </p:sp>
      <p:sp>
        <p:nvSpPr>
          <p:cNvPr id="3" name="Title 2"/>
          <p:cNvSpPr>
            <a:spLocks noGrp="1"/>
          </p:cNvSpPr>
          <p:nvPr>
            <p:ph type="title"/>
          </p:nvPr>
        </p:nvSpPr>
        <p:spPr/>
        <p:txBody>
          <a:bodyPr/>
          <a:lstStyle/>
          <a:p>
            <a:pPr fontAlgn="auto">
              <a:spcAft>
                <a:spcPts val="0"/>
              </a:spcAft>
              <a:defRPr/>
            </a:pPr>
            <a:r>
              <a:rPr b="1" smtClean="0">
                <a:solidFill>
                  <a:schemeClr val="accent2">
                    <a:lumMod val="20000"/>
                    <a:lumOff val="80000"/>
                  </a:schemeClr>
                </a:solidFill>
              </a:rPr>
              <a:t>Types of Acquisitions</a:t>
            </a:r>
            <a:endParaRPr b="1">
              <a:solidFill>
                <a:schemeClr val="accent2">
                  <a:lumMod val="20000"/>
                  <a:lumOff val="80000"/>
                </a:schemeClr>
              </a:solidFill>
            </a:endParaRPr>
          </a:p>
        </p:txBody>
      </p:sp>
      <p:sp>
        <p:nvSpPr>
          <p:cNvPr id="4" name="TextBox 3"/>
          <p:cNvSpPr txBox="1"/>
          <p:nvPr/>
        </p:nvSpPr>
        <p:spPr>
          <a:xfrm>
            <a:off x="533400" y="5334000"/>
            <a:ext cx="8077200" cy="923330"/>
          </a:xfrm>
          <a:prstGeom prst="rect">
            <a:avLst/>
          </a:prstGeom>
          <a:solidFill>
            <a:srgbClr val="FFC000"/>
          </a:solidFill>
          <a:scene3d>
            <a:camera prst="orthographicFront"/>
            <a:lightRig rig="threePt" dir="t"/>
          </a:scene3d>
          <a:sp3d>
            <a:bevelT w="114300" prst="artDeco"/>
          </a:sp3d>
        </p:spPr>
        <p:txBody>
          <a:bodyPr>
            <a:spAutoFit/>
          </a:bodyPr>
          <a:lstStyle/>
          <a:p>
            <a:pPr fontAlgn="auto">
              <a:spcBef>
                <a:spcPts val="0"/>
              </a:spcBef>
              <a:spcAft>
                <a:spcPts val="0"/>
              </a:spcAft>
              <a:defRPr/>
            </a:pPr>
            <a:r>
              <a:rPr lang="en-US" dirty="0">
                <a:solidFill>
                  <a:schemeClr val="bg1"/>
                </a:solidFill>
                <a:latin typeface="+mn-lt"/>
              </a:rPr>
              <a:t>Achieving acquisition success has proven to be very difficult, while various studies have shown that 50% of acquisitions were unsuccessful.</a:t>
            </a:r>
            <a:r>
              <a:rPr lang="en-US" baseline="30000" dirty="0">
                <a:solidFill>
                  <a:schemeClr val="bg1"/>
                </a:solidFill>
                <a:latin typeface="+mn-lt"/>
              </a:rPr>
              <a:t> </a:t>
            </a:r>
            <a:r>
              <a:rPr lang="en-US" dirty="0">
                <a:solidFill>
                  <a:schemeClr val="bg1"/>
                </a:solidFill>
                <a:latin typeface="+mn-lt"/>
              </a:rPr>
              <a:t>The acquisition process is very complex, with many dimensions influencing its outcome.</a:t>
            </a:r>
            <a:endParaRPr lang="en-US" dirty="0">
              <a:solidFill>
                <a:schemeClr val="bg1"/>
              </a:solidFill>
              <a:latin typeface="+mn-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solidFill>
            <a:srgbClr val="FFFF00"/>
          </a:solidFill>
          <a:scene3d>
            <a:camera prst="orthographicFront"/>
            <a:lightRig rig="threePt" dir="t"/>
          </a:scene3d>
          <a:sp3d>
            <a:bevelT w="165100" prst="coolSlant"/>
          </a:sp3d>
        </p:spPr>
        <p:txBody>
          <a:bodyPr numCol="3">
            <a:normAutofit fontScale="77500" lnSpcReduction="20000"/>
          </a:bodyPr>
          <a:lstStyle/>
          <a:p>
            <a:pPr marL="274320" indent="-274320" fontAlgn="auto">
              <a:spcAft>
                <a:spcPts val="0"/>
              </a:spcAft>
              <a:buFont typeface="Wingdings 2"/>
              <a:buChar char=""/>
              <a:defRPr/>
            </a:pPr>
            <a:r>
              <a:rPr lang="en-US" b="1" i="1" u="sng" dirty="0" smtClean="0">
                <a:solidFill>
                  <a:schemeClr val="bg1"/>
                </a:solidFill>
              </a:rPr>
              <a:t>Back-end</a:t>
            </a:r>
          </a:p>
          <a:p>
            <a:pPr marL="274320" indent="-274320" fontAlgn="auto">
              <a:spcAft>
                <a:spcPts val="0"/>
              </a:spcAft>
              <a:buFont typeface="Wingdings 2"/>
              <a:buChar char=""/>
              <a:defRPr/>
            </a:pPr>
            <a:r>
              <a:rPr lang="en-US" b="1" i="1" u="sng" dirty="0" err="1" smtClean="0">
                <a:solidFill>
                  <a:schemeClr val="bg1"/>
                </a:solidFill>
              </a:rPr>
              <a:t>Bankmail</a:t>
            </a:r>
            <a:endParaRPr lang="en-US" b="1" i="1" u="sng" dirty="0" smtClean="0">
              <a:solidFill>
                <a:schemeClr val="bg1"/>
              </a:solidFill>
            </a:endParaRPr>
          </a:p>
          <a:p>
            <a:pPr marL="274320" indent="-274320" fontAlgn="auto">
              <a:spcAft>
                <a:spcPts val="0"/>
              </a:spcAft>
              <a:buFont typeface="Wingdings 2"/>
              <a:buChar char=""/>
              <a:defRPr/>
            </a:pPr>
            <a:r>
              <a:rPr lang="en-US" b="1" i="1" u="sng" dirty="0" smtClean="0">
                <a:solidFill>
                  <a:schemeClr val="bg1"/>
                </a:solidFill>
              </a:rPr>
              <a:t>Crown Jewel Defense</a:t>
            </a:r>
          </a:p>
          <a:p>
            <a:pPr marL="274320" indent="-274320" fontAlgn="auto">
              <a:spcAft>
                <a:spcPts val="0"/>
              </a:spcAft>
              <a:buFont typeface="Wingdings 2"/>
              <a:buChar char=""/>
              <a:defRPr/>
            </a:pPr>
            <a:r>
              <a:rPr lang="en-US" b="1" i="1" u="sng" dirty="0" smtClean="0">
                <a:solidFill>
                  <a:schemeClr val="bg1"/>
                </a:solidFill>
              </a:rPr>
              <a:t>Flip-in</a:t>
            </a:r>
          </a:p>
          <a:p>
            <a:pPr marL="274320" indent="-274320" fontAlgn="auto">
              <a:spcAft>
                <a:spcPts val="0"/>
              </a:spcAft>
              <a:buFont typeface="Wingdings 2"/>
              <a:buChar char=""/>
              <a:defRPr/>
            </a:pPr>
            <a:r>
              <a:rPr lang="en-US" b="1" i="1" u="sng" dirty="0" smtClean="0">
                <a:solidFill>
                  <a:schemeClr val="bg1"/>
                </a:solidFill>
              </a:rPr>
              <a:t>Flip-over</a:t>
            </a:r>
          </a:p>
          <a:p>
            <a:pPr marL="274320" indent="-274320" fontAlgn="auto">
              <a:spcAft>
                <a:spcPts val="0"/>
              </a:spcAft>
              <a:buFont typeface="Wingdings 2"/>
              <a:buChar char=""/>
              <a:defRPr/>
            </a:pPr>
            <a:r>
              <a:rPr lang="en-US" b="1" i="1" u="sng" dirty="0" smtClean="0">
                <a:solidFill>
                  <a:schemeClr val="bg1"/>
                </a:solidFill>
              </a:rPr>
              <a:t>Golden Parachute</a:t>
            </a:r>
          </a:p>
          <a:p>
            <a:pPr marL="274320" indent="-274320" fontAlgn="auto">
              <a:spcAft>
                <a:spcPts val="0"/>
              </a:spcAft>
              <a:buFont typeface="Wingdings 2"/>
              <a:buChar char=""/>
              <a:defRPr/>
            </a:pPr>
            <a:r>
              <a:rPr lang="en-US" b="1" i="1" u="sng" dirty="0" smtClean="0">
                <a:solidFill>
                  <a:schemeClr val="bg1"/>
                </a:solidFill>
              </a:rPr>
              <a:t>Gray Knight</a:t>
            </a:r>
          </a:p>
          <a:p>
            <a:pPr marL="274320" indent="-274320" fontAlgn="auto">
              <a:spcAft>
                <a:spcPts val="0"/>
              </a:spcAft>
              <a:buFont typeface="Wingdings 2"/>
              <a:buChar char=""/>
              <a:defRPr/>
            </a:pPr>
            <a:r>
              <a:rPr lang="en-US" b="1" i="1" u="sng" dirty="0" smtClean="0">
                <a:solidFill>
                  <a:schemeClr val="bg1"/>
                </a:solidFill>
              </a:rPr>
              <a:t>Greenmail</a:t>
            </a:r>
          </a:p>
          <a:p>
            <a:pPr marL="274320" indent="-274320" fontAlgn="auto">
              <a:spcAft>
                <a:spcPts val="0"/>
              </a:spcAft>
              <a:buFont typeface="Wingdings 2"/>
              <a:buChar char=""/>
              <a:defRPr/>
            </a:pPr>
            <a:r>
              <a:rPr lang="en-US" b="1" i="1" u="sng" dirty="0" smtClean="0">
                <a:solidFill>
                  <a:schemeClr val="bg1"/>
                </a:solidFill>
              </a:rPr>
              <a:t>Jonestown Defense</a:t>
            </a:r>
          </a:p>
          <a:p>
            <a:pPr marL="274320" indent="-274320" fontAlgn="auto">
              <a:spcAft>
                <a:spcPts val="0"/>
              </a:spcAft>
              <a:buFont typeface="Wingdings 2"/>
              <a:buChar char=""/>
              <a:defRPr/>
            </a:pPr>
            <a:r>
              <a:rPr lang="en-US" b="1" i="1" u="sng" dirty="0" smtClean="0">
                <a:solidFill>
                  <a:schemeClr val="bg1"/>
                </a:solidFill>
              </a:rPr>
              <a:t>Killer bees</a:t>
            </a:r>
          </a:p>
          <a:p>
            <a:pPr marL="274320" indent="-274320" fontAlgn="auto">
              <a:spcAft>
                <a:spcPts val="0"/>
              </a:spcAft>
              <a:buFont typeface="Wingdings 2"/>
              <a:buChar char=""/>
              <a:defRPr/>
            </a:pPr>
            <a:r>
              <a:rPr lang="en-US" b="1" i="1" u="sng" dirty="0" smtClean="0">
                <a:solidFill>
                  <a:schemeClr val="bg1"/>
                </a:solidFill>
              </a:rPr>
              <a:t>Leveraged  recapitalization</a:t>
            </a:r>
          </a:p>
          <a:p>
            <a:pPr marL="274320" indent="-274320" fontAlgn="auto">
              <a:spcAft>
                <a:spcPts val="0"/>
              </a:spcAft>
              <a:buFont typeface="Wingdings 2"/>
              <a:buChar char=""/>
              <a:defRPr/>
            </a:pPr>
            <a:r>
              <a:rPr lang="en-US" b="1" i="1" u="sng" dirty="0" smtClean="0">
                <a:solidFill>
                  <a:schemeClr val="bg1"/>
                </a:solidFill>
              </a:rPr>
              <a:t>Lobster trap</a:t>
            </a:r>
          </a:p>
          <a:p>
            <a:pPr marL="274320" indent="-274320" fontAlgn="auto">
              <a:spcAft>
                <a:spcPts val="0"/>
              </a:spcAft>
              <a:buFont typeface="Wingdings 2"/>
              <a:buChar char=""/>
              <a:defRPr/>
            </a:pPr>
            <a:r>
              <a:rPr lang="en-US" b="1" i="1" u="sng" dirty="0" smtClean="0">
                <a:solidFill>
                  <a:schemeClr val="bg1"/>
                </a:solidFill>
              </a:rPr>
              <a:t>Lock-up provision</a:t>
            </a:r>
          </a:p>
          <a:p>
            <a:pPr marL="274320" indent="-274320" fontAlgn="auto">
              <a:spcAft>
                <a:spcPts val="0"/>
              </a:spcAft>
              <a:buFont typeface="Wingdings 2"/>
              <a:buChar char=""/>
              <a:defRPr/>
            </a:pPr>
            <a:r>
              <a:rPr lang="en-US" b="1" i="1" u="sng" dirty="0" smtClean="0">
                <a:solidFill>
                  <a:schemeClr val="bg1"/>
                </a:solidFill>
              </a:rPr>
              <a:t>Macaroni Defense</a:t>
            </a:r>
          </a:p>
          <a:p>
            <a:pPr marL="274320" indent="-274320" fontAlgn="auto">
              <a:spcAft>
                <a:spcPts val="0"/>
              </a:spcAft>
              <a:buFont typeface="Wingdings 2"/>
              <a:buChar char=""/>
              <a:defRPr/>
            </a:pPr>
            <a:r>
              <a:rPr lang="en-US" b="1" i="1" u="sng" dirty="0" smtClean="0">
                <a:solidFill>
                  <a:schemeClr val="bg1"/>
                </a:solidFill>
              </a:rPr>
              <a:t>Nancy Reagan Defense</a:t>
            </a:r>
          </a:p>
          <a:p>
            <a:pPr marL="274320" indent="-274320" fontAlgn="auto">
              <a:spcAft>
                <a:spcPts val="0"/>
              </a:spcAft>
              <a:buFont typeface="Wingdings 2"/>
              <a:buChar char=""/>
              <a:defRPr/>
            </a:pPr>
            <a:r>
              <a:rPr lang="en-US" b="1" i="1" u="sng" dirty="0" smtClean="0">
                <a:solidFill>
                  <a:schemeClr val="bg1"/>
                </a:solidFill>
              </a:rPr>
              <a:t>Non-voting stock</a:t>
            </a:r>
          </a:p>
          <a:p>
            <a:pPr marL="274320" indent="-274320" fontAlgn="auto">
              <a:spcAft>
                <a:spcPts val="0"/>
              </a:spcAft>
              <a:buFont typeface="Wingdings 2"/>
              <a:buChar char=""/>
              <a:defRPr/>
            </a:pPr>
            <a:r>
              <a:rPr lang="en-US" b="1" i="1" u="sng" dirty="0" smtClean="0">
                <a:solidFill>
                  <a:schemeClr val="bg1"/>
                </a:solidFill>
              </a:rPr>
              <a:t>Pac-Man Defense</a:t>
            </a:r>
          </a:p>
          <a:p>
            <a:pPr marL="274320" indent="-274320" fontAlgn="auto">
              <a:spcAft>
                <a:spcPts val="0"/>
              </a:spcAft>
              <a:buFont typeface="Wingdings 2"/>
              <a:buChar char=""/>
              <a:defRPr/>
            </a:pPr>
            <a:r>
              <a:rPr lang="en-US" b="1" i="1" u="sng" dirty="0" smtClean="0">
                <a:solidFill>
                  <a:schemeClr val="bg1"/>
                </a:solidFill>
              </a:rPr>
              <a:t>Pension parachute</a:t>
            </a:r>
          </a:p>
          <a:p>
            <a:pPr marL="274320" indent="-274320" fontAlgn="auto">
              <a:spcAft>
                <a:spcPts val="0"/>
              </a:spcAft>
              <a:buFont typeface="Wingdings 2"/>
              <a:buChar char=""/>
              <a:defRPr/>
            </a:pPr>
            <a:r>
              <a:rPr lang="en-US" b="1" i="1" u="sng" dirty="0" smtClean="0">
                <a:solidFill>
                  <a:schemeClr val="bg1"/>
                </a:solidFill>
              </a:rPr>
              <a:t>People Pill</a:t>
            </a:r>
          </a:p>
          <a:p>
            <a:pPr marL="274320" indent="-274320" fontAlgn="auto">
              <a:spcAft>
                <a:spcPts val="0"/>
              </a:spcAft>
              <a:buFont typeface="Wingdings 2"/>
              <a:buChar char=""/>
              <a:defRPr/>
            </a:pPr>
            <a:r>
              <a:rPr lang="en-US" b="1" i="1" u="sng" dirty="0" smtClean="0">
                <a:solidFill>
                  <a:schemeClr val="bg1"/>
                </a:solidFill>
              </a:rPr>
              <a:t>Poison pill</a:t>
            </a:r>
          </a:p>
          <a:p>
            <a:pPr marL="274320" indent="-274320" fontAlgn="auto">
              <a:spcAft>
                <a:spcPts val="0"/>
              </a:spcAft>
              <a:buFont typeface="Wingdings 2"/>
              <a:buChar char=""/>
              <a:defRPr/>
            </a:pPr>
            <a:r>
              <a:rPr lang="en-US" b="1" i="1" u="sng" dirty="0" smtClean="0">
                <a:solidFill>
                  <a:schemeClr val="bg1"/>
                </a:solidFill>
              </a:rPr>
              <a:t>Poison Put</a:t>
            </a:r>
          </a:p>
          <a:p>
            <a:pPr marL="274320" indent="-274320" fontAlgn="auto">
              <a:spcAft>
                <a:spcPts val="0"/>
              </a:spcAft>
              <a:buFont typeface="Wingdings 2"/>
              <a:buChar char=""/>
              <a:defRPr/>
            </a:pPr>
            <a:r>
              <a:rPr lang="en-US" b="1" i="1" u="sng" dirty="0" smtClean="0">
                <a:solidFill>
                  <a:schemeClr val="bg1"/>
                </a:solidFill>
              </a:rPr>
              <a:t>Safe Harbor</a:t>
            </a:r>
          </a:p>
          <a:p>
            <a:pPr marL="274320" indent="-274320" fontAlgn="auto">
              <a:spcAft>
                <a:spcPts val="0"/>
              </a:spcAft>
              <a:buFont typeface="Wingdings 2"/>
              <a:buChar char=""/>
              <a:defRPr/>
            </a:pPr>
            <a:r>
              <a:rPr lang="en-US" b="1" i="1" u="sng" dirty="0" smtClean="0">
                <a:solidFill>
                  <a:schemeClr val="bg1"/>
                </a:solidFill>
              </a:rPr>
              <a:t>Scorched-earth defense</a:t>
            </a:r>
          </a:p>
          <a:p>
            <a:pPr marL="274320" indent="-274320" fontAlgn="auto">
              <a:spcAft>
                <a:spcPts val="0"/>
              </a:spcAft>
              <a:buFont typeface="Wingdings 2"/>
              <a:buChar char=""/>
              <a:defRPr/>
            </a:pPr>
            <a:r>
              <a:rPr lang="en-US" b="1" i="1" u="sng" dirty="0" smtClean="0">
                <a:solidFill>
                  <a:schemeClr val="bg1"/>
                </a:solidFill>
              </a:rPr>
              <a:t>Shark Repellent</a:t>
            </a:r>
          </a:p>
          <a:p>
            <a:pPr marL="274320" indent="-274320" fontAlgn="auto">
              <a:spcAft>
                <a:spcPts val="0"/>
              </a:spcAft>
              <a:buFont typeface="Wingdings 2"/>
              <a:buChar char=""/>
              <a:defRPr/>
            </a:pPr>
            <a:r>
              <a:rPr lang="en-US" b="1" i="1" u="sng" dirty="0" smtClean="0">
                <a:solidFill>
                  <a:schemeClr val="bg1"/>
                </a:solidFill>
              </a:rPr>
              <a:t>Standstill agreement</a:t>
            </a:r>
          </a:p>
          <a:p>
            <a:pPr marL="274320" indent="-274320" fontAlgn="auto">
              <a:spcAft>
                <a:spcPts val="0"/>
              </a:spcAft>
              <a:buFont typeface="Wingdings 2"/>
              <a:buChar char=""/>
              <a:defRPr/>
            </a:pPr>
            <a:r>
              <a:rPr lang="en-US" b="1" i="1" u="sng" dirty="0" smtClean="0">
                <a:solidFill>
                  <a:schemeClr val="bg1"/>
                </a:solidFill>
              </a:rPr>
              <a:t>Staggered board of directors</a:t>
            </a:r>
          </a:p>
          <a:p>
            <a:pPr marL="274320" indent="-274320" fontAlgn="auto">
              <a:spcAft>
                <a:spcPts val="0"/>
              </a:spcAft>
              <a:buFont typeface="Wingdings 2"/>
              <a:buChar char=""/>
              <a:defRPr/>
            </a:pPr>
            <a:r>
              <a:rPr lang="en-US" b="1" i="1" u="sng" dirty="0" smtClean="0">
                <a:solidFill>
                  <a:schemeClr val="bg1"/>
                </a:solidFill>
              </a:rPr>
              <a:t>Targeted repurchase</a:t>
            </a:r>
          </a:p>
          <a:p>
            <a:pPr marL="274320" indent="-274320" fontAlgn="auto">
              <a:spcAft>
                <a:spcPts val="0"/>
              </a:spcAft>
              <a:buFont typeface="Wingdings 2"/>
              <a:buChar char=""/>
              <a:defRPr/>
            </a:pPr>
            <a:r>
              <a:rPr lang="en-US" b="1" i="1" u="sng" dirty="0" smtClean="0">
                <a:solidFill>
                  <a:schemeClr val="bg1"/>
                </a:solidFill>
              </a:rPr>
              <a:t>Top-ups</a:t>
            </a:r>
          </a:p>
          <a:p>
            <a:pPr marL="274320" indent="-274320" fontAlgn="auto">
              <a:spcAft>
                <a:spcPts val="0"/>
              </a:spcAft>
              <a:buFont typeface="Wingdings 2"/>
              <a:buChar char=""/>
              <a:defRPr/>
            </a:pPr>
            <a:r>
              <a:rPr lang="en-US" b="1" i="1" u="sng" dirty="0" smtClean="0">
                <a:solidFill>
                  <a:schemeClr val="bg1"/>
                </a:solidFill>
              </a:rPr>
              <a:t>Treasury stock</a:t>
            </a:r>
          </a:p>
          <a:p>
            <a:pPr marL="274320" indent="-274320" fontAlgn="auto">
              <a:spcAft>
                <a:spcPts val="0"/>
              </a:spcAft>
              <a:buFont typeface="Wingdings 2"/>
              <a:buChar char=""/>
              <a:defRPr/>
            </a:pPr>
            <a:r>
              <a:rPr lang="en-US" b="1" i="1" u="sng" dirty="0" smtClean="0">
                <a:solidFill>
                  <a:schemeClr val="bg1"/>
                </a:solidFill>
              </a:rPr>
              <a:t>Trigger</a:t>
            </a:r>
          </a:p>
          <a:p>
            <a:pPr marL="274320" indent="-274320" fontAlgn="auto">
              <a:spcAft>
                <a:spcPts val="0"/>
              </a:spcAft>
              <a:buFont typeface="Wingdings 2"/>
              <a:buChar char=""/>
              <a:defRPr/>
            </a:pPr>
            <a:r>
              <a:rPr lang="en-US" b="1" i="1" u="sng" dirty="0" smtClean="0">
                <a:solidFill>
                  <a:schemeClr val="bg1"/>
                </a:solidFill>
              </a:rPr>
              <a:t>Voting plans</a:t>
            </a:r>
          </a:p>
          <a:p>
            <a:pPr marL="274320" indent="-274320" fontAlgn="auto">
              <a:spcAft>
                <a:spcPts val="0"/>
              </a:spcAft>
              <a:buFont typeface="Wingdings 2"/>
              <a:buChar char=""/>
              <a:defRPr/>
            </a:pPr>
            <a:r>
              <a:rPr lang="en-US" b="1" i="1" u="sng" dirty="0" smtClean="0">
                <a:solidFill>
                  <a:schemeClr val="bg1"/>
                </a:solidFill>
              </a:rPr>
              <a:t>White knight</a:t>
            </a:r>
          </a:p>
          <a:p>
            <a:pPr marL="274320" indent="-274320" fontAlgn="auto">
              <a:spcAft>
                <a:spcPts val="0"/>
              </a:spcAft>
              <a:buFont typeface="Wingdings 2"/>
              <a:buChar char=""/>
              <a:defRPr/>
            </a:pPr>
            <a:r>
              <a:rPr lang="en-US" b="1" i="1" u="sng" dirty="0" smtClean="0">
                <a:solidFill>
                  <a:schemeClr val="bg1"/>
                </a:solidFill>
              </a:rPr>
              <a:t>White squire</a:t>
            </a:r>
          </a:p>
          <a:p>
            <a:pPr marL="274320" indent="-274320" fontAlgn="auto">
              <a:spcAft>
                <a:spcPts val="0"/>
              </a:spcAft>
              <a:buFont typeface="Wingdings 2"/>
              <a:buChar char=""/>
              <a:defRPr/>
            </a:pPr>
            <a:r>
              <a:rPr lang="en-US" b="1" i="1" u="sng" dirty="0" err="1" smtClean="0">
                <a:solidFill>
                  <a:schemeClr val="bg1"/>
                </a:solidFill>
              </a:rPr>
              <a:t>Whitemail</a:t>
            </a:r>
            <a:endParaRPr lang="en-US" b="1" i="1" u="sng" dirty="0" smtClean="0">
              <a:solidFill>
                <a:schemeClr val="bg1"/>
              </a:solidFill>
            </a:endParaRPr>
          </a:p>
          <a:p>
            <a:pPr marL="274320" indent="-274320" fontAlgn="auto">
              <a:spcAft>
                <a:spcPts val="0"/>
              </a:spcAft>
              <a:buFont typeface="Wingdings 2"/>
              <a:buChar char=""/>
              <a:defRPr/>
            </a:pPr>
            <a:endParaRPr lang="en-US" b="1" i="1" dirty="0"/>
          </a:p>
        </p:txBody>
      </p:sp>
      <p:sp>
        <p:nvSpPr>
          <p:cNvPr id="3" name="Title 2"/>
          <p:cNvSpPr>
            <a:spLocks noGrp="1"/>
          </p:cNvSpPr>
          <p:nvPr>
            <p:ph type="title"/>
          </p:nvPr>
        </p:nvSpPr>
        <p:spPr/>
        <p:txBody>
          <a:bodyPr/>
          <a:lstStyle/>
          <a:p>
            <a:pPr fontAlgn="auto">
              <a:spcAft>
                <a:spcPts val="0"/>
              </a:spcAft>
              <a:defRPr/>
            </a:pPr>
            <a:r>
              <a:rPr b="1" smtClean="0">
                <a:solidFill>
                  <a:schemeClr val="accent2">
                    <a:lumMod val="20000"/>
                    <a:lumOff val="80000"/>
                  </a:schemeClr>
                </a:solidFill>
              </a:rPr>
              <a:t>Tactics against Hostile Takeovers</a:t>
            </a:r>
            <a:endParaRPr b="1">
              <a:solidFill>
                <a:schemeClr val="accent2">
                  <a:lumMod val="20000"/>
                  <a:lumOff val="80000"/>
                </a:schemeClr>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3886200"/>
          </a:xfrm>
        </p:spPr>
        <p:txBody>
          <a:bodyPr>
            <a:normAutofit fontScale="70000" lnSpcReduction="20000"/>
          </a:bodyPr>
          <a:lstStyle/>
          <a:p>
            <a:pPr marL="274320" indent="-274320" fontAlgn="auto">
              <a:spcAft>
                <a:spcPts val="0"/>
              </a:spcAft>
              <a:buFont typeface="Wingdings 2"/>
              <a:buChar char=""/>
              <a:defRPr/>
            </a:pPr>
            <a:r>
              <a:rPr lang="en-US" b="1" i="1" dirty="0" err="1" smtClean="0">
                <a:solidFill>
                  <a:schemeClr val="bg1"/>
                </a:solidFill>
              </a:rPr>
              <a:t>Congeneric</a:t>
            </a:r>
            <a:r>
              <a:rPr lang="en-US" b="1" i="1" dirty="0" smtClean="0">
                <a:solidFill>
                  <a:schemeClr val="bg1"/>
                </a:solidFill>
              </a:rPr>
              <a:t>: </a:t>
            </a:r>
            <a:r>
              <a:rPr lang="en-US" dirty="0" smtClean="0"/>
              <a:t>firms in the same general industry, but no mutual buyer/customer or supplier relationship, such as a merger between a bank and a leasing company. </a:t>
            </a:r>
            <a:r>
              <a:rPr lang="en-US" sz="1800" dirty="0" smtClean="0"/>
              <a:t>(i.e. Prudential's acquisition of Bache &amp; Company)</a:t>
            </a:r>
          </a:p>
          <a:p>
            <a:pPr marL="274320" indent="-274320" fontAlgn="auto">
              <a:spcAft>
                <a:spcPts val="0"/>
              </a:spcAft>
              <a:buFont typeface="Wingdings 2"/>
              <a:buChar char=""/>
              <a:defRPr/>
            </a:pPr>
            <a:r>
              <a:rPr lang="en-US" b="1" i="1" dirty="0" smtClean="0">
                <a:solidFill>
                  <a:schemeClr val="bg1"/>
                </a:solidFill>
              </a:rPr>
              <a:t>Conglomerate: </a:t>
            </a:r>
            <a:r>
              <a:rPr lang="en-US" dirty="0" smtClean="0"/>
              <a:t>companies that have no common business areas.</a:t>
            </a:r>
          </a:p>
          <a:p>
            <a:pPr marL="274320" indent="-274320" fontAlgn="auto">
              <a:spcAft>
                <a:spcPts val="0"/>
              </a:spcAft>
              <a:buFont typeface="Wingdings 2"/>
              <a:buChar char=""/>
              <a:defRPr/>
            </a:pPr>
            <a:r>
              <a:rPr lang="en-US" b="1" i="1" dirty="0" smtClean="0">
                <a:solidFill>
                  <a:schemeClr val="bg1"/>
                </a:solidFill>
              </a:rPr>
              <a:t>Product-extension merger</a:t>
            </a:r>
            <a:r>
              <a:rPr lang="en-US" i="1" dirty="0" smtClean="0">
                <a:solidFill>
                  <a:schemeClr val="bg1"/>
                </a:solidFill>
              </a:rPr>
              <a:t>:</a:t>
            </a:r>
            <a:r>
              <a:rPr lang="en-US" dirty="0" smtClean="0"/>
              <a:t> Two companies selling different but related products in the same market (</a:t>
            </a:r>
            <a:r>
              <a:rPr lang="en-US" dirty="0" err="1" smtClean="0"/>
              <a:t>eg</a:t>
            </a:r>
            <a:r>
              <a:rPr lang="en-US" dirty="0" smtClean="0"/>
              <a:t>: a cone supplier merging with an ice cream maker).</a:t>
            </a:r>
          </a:p>
          <a:p>
            <a:pPr marL="274320" indent="-274320" fontAlgn="auto">
              <a:spcAft>
                <a:spcPts val="0"/>
              </a:spcAft>
              <a:buFont typeface="Wingdings 2"/>
              <a:buChar char=""/>
              <a:defRPr/>
            </a:pPr>
            <a:r>
              <a:rPr lang="en-US" b="1" i="1" dirty="0" smtClean="0">
                <a:solidFill>
                  <a:schemeClr val="bg1"/>
                </a:solidFill>
              </a:rPr>
              <a:t>Consolidation mergers</a:t>
            </a:r>
            <a:r>
              <a:rPr lang="en-US" i="1" dirty="0" smtClean="0">
                <a:solidFill>
                  <a:schemeClr val="bg1"/>
                </a:solidFill>
              </a:rPr>
              <a:t>: </a:t>
            </a:r>
            <a:r>
              <a:rPr lang="en-US" dirty="0" smtClean="0"/>
              <a:t>a brand new company is formed and both companies are bought and combined under the new entity.</a:t>
            </a:r>
          </a:p>
          <a:p>
            <a:pPr marL="274320" indent="-274320" fontAlgn="auto">
              <a:spcAft>
                <a:spcPts val="0"/>
              </a:spcAft>
              <a:buFont typeface="Wingdings 2"/>
              <a:buChar char=""/>
              <a:defRPr/>
            </a:pPr>
            <a:r>
              <a:rPr lang="en-US" b="1" i="1" dirty="0" smtClean="0">
                <a:solidFill>
                  <a:schemeClr val="bg1"/>
                </a:solidFill>
              </a:rPr>
              <a:t>Accretive mergers: </a:t>
            </a:r>
            <a:r>
              <a:rPr lang="en-US" dirty="0" smtClean="0"/>
              <a:t>are those in which an acquiring company's earnings per share (EPS) increase. An alternative way of calculating this is if a company with a high price to earnings ratio (P/E) acquires one with a low P/E.</a:t>
            </a:r>
          </a:p>
          <a:p>
            <a:pPr marL="274320" indent="-274320" fontAlgn="auto">
              <a:spcAft>
                <a:spcPts val="0"/>
              </a:spcAft>
              <a:buFont typeface="Wingdings 2"/>
              <a:buChar char=""/>
              <a:defRPr/>
            </a:pPr>
            <a:r>
              <a:rPr lang="en-US" b="1" i="1" dirty="0" smtClean="0">
                <a:solidFill>
                  <a:schemeClr val="bg1"/>
                </a:solidFill>
              </a:rPr>
              <a:t>Dilutive mergers: </a:t>
            </a:r>
            <a:r>
              <a:rPr lang="en-US" dirty="0" smtClean="0"/>
              <a:t>are the opposite of above, whereby a company's EPS decreases. The company will be one with a low P/E acquiring one with a high P/E.</a:t>
            </a:r>
          </a:p>
          <a:p>
            <a:pPr marL="274320" indent="-274320" fontAlgn="auto">
              <a:spcAft>
                <a:spcPts val="0"/>
              </a:spcAft>
              <a:buFont typeface="Wingdings 2"/>
              <a:buChar char=""/>
              <a:defRPr/>
            </a:pPr>
            <a:endParaRPr lang="en-US" dirty="0" smtClean="0"/>
          </a:p>
          <a:p>
            <a:pPr marL="274320" indent="-274320" fontAlgn="auto">
              <a:spcAft>
                <a:spcPts val="0"/>
              </a:spcAft>
              <a:buFont typeface="Wingdings 2"/>
              <a:buChar char=""/>
              <a:defRPr/>
            </a:pPr>
            <a:endParaRPr lang="en-US" dirty="0"/>
          </a:p>
        </p:txBody>
      </p:sp>
      <p:sp>
        <p:nvSpPr>
          <p:cNvPr id="3" name="Title 2"/>
          <p:cNvSpPr>
            <a:spLocks noGrp="1"/>
          </p:cNvSpPr>
          <p:nvPr>
            <p:ph type="title"/>
          </p:nvPr>
        </p:nvSpPr>
        <p:spPr/>
        <p:txBody>
          <a:bodyPr/>
          <a:lstStyle/>
          <a:p>
            <a:pPr fontAlgn="auto">
              <a:spcAft>
                <a:spcPts val="0"/>
              </a:spcAft>
              <a:defRPr/>
            </a:pPr>
            <a:r>
              <a:rPr b="1" smtClean="0">
                <a:solidFill>
                  <a:schemeClr val="accent2">
                    <a:lumMod val="20000"/>
                    <a:lumOff val="80000"/>
                  </a:schemeClr>
                </a:solidFill>
              </a:rPr>
              <a:t>Categories of Mergers</a:t>
            </a:r>
            <a:endParaRPr b="1">
              <a:solidFill>
                <a:schemeClr val="accent2">
                  <a:lumMod val="20000"/>
                  <a:lumOff val="80000"/>
                </a:schemeClr>
              </a:solidFill>
            </a:endParaRPr>
          </a:p>
        </p:txBody>
      </p:sp>
      <p:sp>
        <p:nvSpPr>
          <p:cNvPr id="4" name="TextBox 3"/>
          <p:cNvSpPr txBox="1"/>
          <p:nvPr/>
        </p:nvSpPr>
        <p:spPr>
          <a:xfrm>
            <a:off x="533400" y="5334000"/>
            <a:ext cx="7924800" cy="830997"/>
          </a:xfrm>
          <a:prstGeom prst="rect">
            <a:avLst/>
          </a:prstGeom>
          <a:solidFill>
            <a:srgbClr val="FFFF00"/>
          </a:solidFill>
          <a:scene3d>
            <a:camera prst="orthographicFront"/>
            <a:lightRig rig="threePt" dir="t"/>
          </a:scene3d>
          <a:sp3d>
            <a:bevelT w="114300" prst="artDeco"/>
          </a:sp3d>
        </p:spPr>
        <p:txBody>
          <a:bodyPr>
            <a:spAutoFit/>
          </a:bodyPr>
          <a:lstStyle/>
          <a:p>
            <a:pPr fontAlgn="auto">
              <a:spcBef>
                <a:spcPts val="0"/>
              </a:spcBef>
              <a:spcAft>
                <a:spcPts val="0"/>
              </a:spcAft>
              <a:defRPr/>
            </a:pPr>
            <a:r>
              <a:rPr lang="en-US" sz="1600" dirty="0">
                <a:solidFill>
                  <a:schemeClr val="bg1"/>
                </a:solidFill>
                <a:latin typeface="+mn-lt"/>
              </a:rPr>
              <a:t>The occurrence of a merger often raises concerns in antitrust</a:t>
            </a:r>
            <a:r>
              <a:rPr lang="en-US" sz="1600" dirty="0">
                <a:solidFill>
                  <a:schemeClr val="bg1"/>
                </a:solidFill>
                <a:latin typeface="+mn-lt"/>
              </a:rPr>
              <a:t> </a:t>
            </a:r>
            <a:r>
              <a:rPr lang="en-US" sz="1600" dirty="0">
                <a:solidFill>
                  <a:schemeClr val="bg1"/>
                </a:solidFill>
                <a:latin typeface="+mn-lt"/>
              </a:rPr>
              <a:t>circles. Regulatory bodies such may investigate anti-trust cases for monopolies dangers, and have the power to block mergers.</a:t>
            </a:r>
            <a:endParaRPr lang="en-US" sz="1600" dirty="0">
              <a:solidFill>
                <a:schemeClr val="bg1"/>
              </a:solidFill>
              <a:latin typeface="+mn-l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Content Placeholder 1"/>
          <p:cNvSpPr>
            <a:spLocks noGrp="1"/>
          </p:cNvSpPr>
          <p:nvPr>
            <p:ph idx="1"/>
          </p:nvPr>
        </p:nvSpPr>
        <p:spPr>
          <a:xfrm>
            <a:off x="457200" y="1295400"/>
            <a:ext cx="8229600" cy="5181600"/>
          </a:xfrm>
        </p:spPr>
        <p:txBody>
          <a:bodyPr/>
          <a:lstStyle/>
          <a:p>
            <a:r>
              <a:rPr lang="en-US" sz="2000" b="1" i="1" smtClean="0">
                <a:solidFill>
                  <a:schemeClr val="bg1"/>
                </a:solidFill>
              </a:rPr>
              <a:t>Economy of Scale</a:t>
            </a:r>
          </a:p>
          <a:p>
            <a:r>
              <a:rPr lang="en-US" sz="2000" b="1" i="1" smtClean="0">
                <a:solidFill>
                  <a:schemeClr val="bg1"/>
                </a:solidFill>
              </a:rPr>
              <a:t>Increased Revenue or Market Share</a:t>
            </a:r>
          </a:p>
          <a:p>
            <a:r>
              <a:rPr lang="en-US" sz="2000" b="1" i="1" smtClean="0">
                <a:solidFill>
                  <a:schemeClr val="bg1"/>
                </a:solidFill>
              </a:rPr>
              <a:t>Cross-Selling</a:t>
            </a:r>
          </a:p>
          <a:p>
            <a:r>
              <a:rPr lang="en-US" sz="2000" b="1" i="1" smtClean="0">
                <a:solidFill>
                  <a:schemeClr val="bg1"/>
                </a:solidFill>
              </a:rPr>
              <a:t>Synergy</a:t>
            </a:r>
          </a:p>
          <a:p>
            <a:r>
              <a:rPr lang="en-US" sz="2000" b="1" i="1" smtClean="0">
                <a:solidFill>
                  <a:schemeClr val="bg1"/>
                </a:solidFill>
              </a:rPr>
              <a:t>Taxation</a:t>
            </a:r>
          </a:p>
          <a:p>
            <a:r>
              <a:rPr lang="en-US" sz="2000" b="1" i="1" smtClean="0">
                <a:solidFill>
                  <a:schemeClr val="bg1"/>
                </a:solidFill>
              </a:rPr>
              <a:t>Diversification</a:t>
            </a:r>
          </a:p>
          <a:p>
            <a:r>
              <a:rPr lang="en-US" sz="2000" b="1" i="1" smtClean="0">
                <a:solidFill>
                  <a:schemeClr val="bg1"/>
                </a:solidFill>
              </a:rPr>
              <a:t>Vertical Integration</a:t>
            </a:r>
          </a:p>
          <a:p>
            <a:r>
              <a:rPr lang="en-US" sz="2000" b="1" i="1" smtClean="0">
                <a:solidFill>
                  <a:schemeClr val="bg1"/>
                </a:solidFill>
              </a:rPr>
              <a:t>Managers’s Hubris:</a:t>
            </a:r>
            <a:r>
              <a:rPr lang="en-US" sz="2000" smtClean="0"/>
              <a:t> </a:t>
            </a:r>
            <a:r>
              <a:rPr lang="en-US" sz="1600" smtClean="0"/>
              <a:t>manager's overconfidence about expected synergies from M&amp;A which results in overpayment for the target company</a:t>
            </a:r>
          </a:p>
          <a:p>
            <a:r>
              <a:rPr lang="en-US" sz="2000" b="1" i="1" smtClean="0">
                <a:solidFill>
                  <a:schemeClr val="bg1"/>
                </a:solidFill>
              </a:rPr>
              <a:t>Empire-building:</a:t>
            </a:r>
            <a:r>
              <a:rPr lang="en-US" sz="2000" smtClean="0"/>
              <a:t> </a:t>
            </a:r>
            <a:r>
              <a:rPr lang="en-US" sz="1600" smtClean="0"/>
              <a:t>Managers have larger companies to manage and hence more power.</a:t>
            </a:r>
          </a:p>
          <a:p>
            <a:r>
              <a:rPr lang="en-US" sz="2000" b="1" i="1" smtClean="0">
                <a:solidFill>
                  <a:schemeClr val="bg1"/>
                </a:solidFill>
              </a:rPr>
              <a:t>Manager's compensation: </a:t>
            </a:r>
            <a:r>
              <a:rPr lang="en-US" sz="1600" smtClean="0"/>
              <a:t>certain executive management teams had their payout based on the total amount of profit of the company, instead of the profit per share, which would give the team a perverse incentive to buy companies to increase the total profit while decreasing the profit per share </a:t>
            </a:r>
          </a:p>
        </p:txBody>
      </p:sp>
      <p:sp>
        <p:nvSpPr>
          <p:cNvPr id="3" name="Title 2"/>
          <p:cNvSpPr>
            <a:spLocks noGrp="1"/>
          </p:cNvSpPr>
          <p:nvPr>
            <p:ph type="title"/>
          </p:nvPr>
        </p:nvSpPr>
        <p:spPr/>
        <p:txBody>
          <a:bodyPr/>
          <a:lstStyle/>
          <a:p>
            <a:pPr fontAlgn="auto">
              <a:spcAft>
                <a:spcPts val="0"/>
              </a:spcAft>
              <a:defRPr/>
            </a:pPr>
            <a:r>
              <a:rPr b="1" smtClean="0">
                <a:solidFill>
                  <a:schemeClr val="accent2">
                    <a:lumMod val="20000"/>
                    <a:lumOff val="80000"/>
                  </a:schemeClr>
                </a:solidFill>
              </a:rPr>
              <a:t>Motives behind M&amp;A</a:t>
            </a:r>
            <a:endParaRPr b="1">
              <a:solidFill>
                <a:schemeClr val="accent2">
                  <a:lumMod val="20000"/>
                  <a:lumOff val="80000"/>
                </a:schemeClr>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3962400"/>
          </a:xfrm>
        </p:spPr>
        <p:txBody>
          <a:bodyPr>
            <a:normAutofit fontScale="70000" lnSpcReduction="20000"/>
          </a:bodyPr>
          <a:lstStyle/>
          <a:p>
            <a:pPr marL="274320" indent="-274320" fontAlgn="auto">
              <a:spcAft>
                <a:spcPts val="0"/>
              </a:spcAft>
              <a:buFont typeface="Wingdings 2"/>
              <a:buChar char=""/>
              <a:defRPr/>
            </a:pPr>
            <a:r>
              <a:rPr lang="en-US" b="1" i="1" dirty="0" smtClean="0">
                <a:solidFill>
                  <a:schemeClr val="bg1"/>
                </a:solidFill>
              </a:rPr>
              <a:t>Reasons for frequent failure of M&amp;A: </a:t>
            </a:r>
            <a:r>
              <a:rPr lang="en-US" dirty="0" smtClean="0"/>
              <a:t>Despite the goal of performance improvement, results from mergers and acquisitions (M&amp;A) are often disappointing. Numerous empirical studies show high failure rates of M&amp;A deals. Studies are mostly focused on individual determinants. The literature therefore lacks a more comprehensive framework that includes different perspectives. M&amp;A performance is a multi-dimensional function. For a successful deal, the following key success factors should be taken into account:</a:t>
            </a:r>
          </a:p>
          <a:p>
            <a:pPr marL="274320" indent="-274320" fontAlgn="auto">
              <a:spcAft>
                <a:spcPts val="0"/>
              </a:spcAft>
              <a:buFont typeface="Wingdings 2"/>
              <a:buChar char=""/>
              <a:defRPr/>
            </a:pPr>
            <a:r>
              <a:rPr lang="en-US" b="1" i="1" dirty="0" smtClean="0">
                <a:solidFill>
                  <a:schemeClr val="bg1"/>
                </a:solidFill>
              </a:rPr>
              <a:t>Strategic logic </a:t>
            </a:r>
            <a:r>
              <a:rPr lang="en-US" dirty="0" smtClean="0"/>
              <a:t>which is reflected by six determinants: market similarities, market complementarities, operational similarities, operational complementarities, market power, and purchasing power..</a:t>
            </a:r>
          </a:p>
          <a:p>
            <a:pPr marL="274320" indent="-274320" fontAlgn="auto">
              <a:spcAft>
                <a:spcPts val="0"/>
              </a:spcAft>
              <a:buFont typeface="Wingdings 2"/>
              <a:buChar char=""/>
              <a:defRPr/>
            </a:pPr>
            <a:r>
              <a:rPr lang="en-US" b="1" i="1" dirty="0" smtClean="0">
                <a:solidFill>
                  <a:schemeClr val="bg1"/>
                </a:solidFill>
              </a:rPr>
              <a:t>Organizational integration </a:t>
            </a:r>
            <a:r>
              <a:rPr lang="en-US" dirty="0" smtClean="0"/>
              <a:t>which is reflected by three determinants: acquisition experience, relative size, cultural compatibility.</a:t>
            </a:r>
          </a:p>
          <a:p>
            <a:pPr marL="274320" indent="-274320" fontAlgn="auto">
              <a:spcAft>
                <a:spcPts val="0"/>
              </a:spcAft>
              <a:buFont typeface="Wingdings 2"/>
              <a:buChar char=""/>
              <a:defRPr/>
            </a:pPr>
            <a:r>
              <a:rPr lang="en-US" b="1" i="1" dirty="0" smtClean="0">
                <a:solidFill>
                  <a:schemeClr val="bg1"/>
                </a:solidFill>
              </a:rPr>
              <a:t>Financial / price perspective </a:t>
            </a:r>
            <a:r>
              <a:rPr lang="en-US" dirty="0" smtClean="0"/>
              <a:t>which is reflected by three determinants: acquisition premium, bidding process, and due diligence.</a:t>
            </a:r>
          </a:p>
          <a:p>
            <a:pPr marL="274320" indent="-274320" fontAlgn="auto">
              <a:spcAft>
                <a:spcPts val="0"/>
              </a:spcAft>
              <a:buFont typeface="Wingdings 2"/>
              <a:buChar char=""/>
              <a:defRPr/>
            </a:pPr>
            <a:r>
              <a:rPr lang="en-US" b="1" i="1" dirty="0" smtClean="0">
                <a:solidFill>
                  <a:schemeClr val="bg1"/>
                </a:solidFill>
              </a:rPr>
              <a:t>Post-M&amp;A performance </a:t>
            </a:r>
            <a:r>
              <a:rPr lang="en-US" dirty="0" smtClean="0"/>
              <a:t>is measured by synergy realization, relative performance (compared to competition), and absolute performance.</a:t>
            </a:r>
          </a:p>
          <a:p>
            <a:pPr marL="274320" indent="-274320" fontAlgn="auto">
              <a:spcAft>
                <a:spcPts val="0"/>
              </a:spcAft>
              <a:buFont typeface="Wingdings 2"/>
              <a:buChar char=""/>
              <a:defRPr/>
            </a:pPr>
            <a:endParaRPr lang="en-US" dirty="0"/>
          </a:p>
        </p:txBody>
      </p:sp>
      <p:sp>
        <p:nvSpPr>
          <p:cNvPr id="3" name="Title 2"/>
          <p:cNvSpPr>
            <a:spLocks noGrp="1"/>
          </p:cNvSpPr>
          <p:nvPr>
            <p:ph type="title"/>
          </p:nvPr>
        </p:nvSpPr>
        <p:spPr>
          <a:xfrm>
            <a:off x="381000" y="0"/>
            <a:ext cx="8229600" cy="1219200"/>
          </a:xfrm>
        </p:spPr>
        <p:txBody>
          <a:bodyPr/>
          <a:lstStyle/>
          <a:p>
            <a:pPr fontAlgn="auto">
              <a:spcAft>
                <a:spcPts val="0"/>
              </a:spcAft>
              <a:defRPr/>
            </a:pPr>
            <a:r>
              <a:rPr b="1" smtClean="0">
                <a:solidFill>
                  <a:schemeClr val="accent2">
                    <a:lumMod val="20000"/>
                    <a:lumOff val="80000"/>
                  </a:schemeClr>
                </a:solidFill>
              </a:rPr>
              <a:t>Effects of M&amp;A</a:t>
            </a:r>
            <a:endParaRPr b="1">
              <a:solidFill>
                <a:schemeClr val="accent2">
                  <a:lumMod val="20000"/>
                  <a:lumOff val="80000"/>
                </a:schemeClr>
              </a:solidFill>
            </a:endParaRPr>
          </a:p>
        </p:txBody>
      </p:sp>
      <p:sp>
        <p:nvSpPr>
          <p:cNvPr id="4" name="TextBox 3"/>
          <p:cNvSpPr txBox="1"/>
          <p:nvPr/>
        </p:nvSpPr>
        <p:spPr>
          <a:xfrm>
            <a:off x="533400" y="5181600"/>
            <a:ext cx="8001000" cy="1323439"/>
          </a:xfrm>
          <a:prstGeom prst="rect">
            <a:avLst/>
          </a:prstGeom>
          <a:solidFill>
            <a:srgbClr val="FFFF00"/>
          </a:solidFill>
          <a:scene3d>
            <a:camera prst="orthographicFront"/>
            <a:lightRig rig="threePt" dir="t"/>
          </a:scene3d>
          <a:sp3d>
            <a:bevelT w="114300" prst="artDeco"/>
          </a:sp3d>
        </p:spPr>
        <p:txBody>
          <a:bodyPr>
            <a:spAutoFit/>
          </a:bodyPr>
          <a:lstStyle/>
          <a:p>
            <a:pPr fontAlgn="auto">
              <a:spcBef>
                <a:spcPts val="0"/>
              </a:spcBef>
              <a:spcAft>
                <a:spcPts val="0"/>
              </a:spcAft>
              <a:defRPr/>
            </a:pPr>
            <a:r>
              <a:rPr lang="en-US" sz="1600" dirty="0">
                <a:solidFill>
                  <a:srgbClr val="002060"/>
                </a:solidFill>
                <a:latin typeface="+mn-lt"/>
              </a:rPr>
              <a:t>A study published in the July/August 2008 issue of the Journal of Business Strategy suggests that mergers and acquisitions destroy leadership continuity in target companies’ top management teams for at least a decade following a deal. The study found that target companies lose 21 percent of their executives each year for at least 10 years following an acquisition – more than double the turnover experienced in non-merged firms.</a:t>
            </a:r>
            <a:endParaRPr lang="en-US" sz="1600" dirty="0">
              <a:solidFill>
                <a:srgbClr val="002060"/>
              </a:solidFill>
              <a:latin typeface="+mn-l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0"/>
            <a:ext cx="8915400" cy="1219200"/>
          </a:xfrm>
        </p:spPr>
        <p:txBody>
          <a:bodyPr>
            <a:noAutofit/>
          </a:bodyPr>
          <a:lstStyle/>
          <a:p>
            <a:pPr fontAlgn="auto">
              <a:spcAft>
                <a:spcPts val="0"/>
              </a:spcAft>
              <a:defRPr/>
            </a:pPr>
            <a:r>
              <a:rPr b="1" smtClean="0">
                <a:solidFill>
                  <a:schemeClr val="accent2">
                    <a:lumMod val="20000"/>
                    <a:lumOff val="80000"/>
                  </a:schemeClr>
                </a:solidFill>
              </a:rPr>
              <a:t>The Role of the Macro-Environment</a:t>
            </a:r>
            <a:endParaRPr b="1">
              <a:solidFill>
                <a:schemeClr val="accent2">
                  <a:lumMod val="20000"/>
                  <a:lumOff val="80000"/>
                </a:schemeClr>
              </a:solidFill>
            </a:endParaRPr>
          </a:p>
        </p:txBody>
      </p:sp>
      <p:sp>
        <p:nvSpPr>
          <p:cNvPr id="49154" name="Content Placeholder 6"/>
          <p:cNvSpPr>
            <a:spLocks noGrp="1"/>
          </p:cNvSpPr>
          <p:nvPr>
            <p:ph idx="1"/>
          </p:nvPr>
        </p:nvSpPr>
        <p:spPr>
          <a:xfrm>
            <a:off x="304800" y="1143000"/>
            <a:ext cx="8382000" cy="1828800"/>
          </a:xfrm>
        </p:spPr>
        <p:txBody>
          <a:bodyPr/>
          <a:lstStyle/>
          <a:p>
            <a:pPr>
              <a:lnSpc>
                <a:spcPct val="120000"/>
              </a:lnSpc>
              <a:buFont typeface="Wingdings 2" pitchFamily="18" charset="2"/>
              <a:buNone/>
            </a:pPr>
            <a:r>
              <a:rPr lang="en-US" sz="1400" smtClean="0"/>
              <a:t>The completion of a merger does not ensure the success of the resulting organization; indeed, many mergers (in some industries, the majority) result in a net loss of value due to problems. Correcting problems caused by incompatibility—whether of technology, equipment, or corporate culture— diverts resources away from new investment, and these problems may be exacerbated by inadequate research or by concealment of losses or liabilities by one of the partners. Overlapping subsidiaries or redundant staff may be allowed to continue, creating inefficiency, and conversely the new management may cut too many operations or personnel, losing expertise and disrupting employee </a:t>
            </a:r>
            <a:r>
              <a:rPr lang="en-US" sz="1600" smtClean="0"/>
              <a:t>culture. </a:t>
            </a:r>
          </a:p>
        </p:txBody>
      </p:sp>
      <p:pic>
        <p:nvPicPr>
          <p:cNvPr id="49155" name="Picture 7" descr="Macro.gif"/>
          <p:cNvPicPr>
            <a:picLocks noChangeAspect="1"/>
          </p:cNvPicPr>
          <p:nvPr/>
        </p:nvPicPr>
        <p:blipFill>
          <a:blip r:embed="rId2"/>
          <a:srcRect/>
          <a:stretch>
            <a:fillRect/>
          </a:stretch>
        </p:blipFill>
        <p:spPr bwMode="auto">
          <a:xfrm>
            <a:off x="304800" y="3048000"/>
            <a:ext cx="6115050" cy="3524250"/>
          </a:xfrm>
          <a:prstGeom prst="rect">
            <a:avLst/>
          </a:prstGeom>
          <a:noFill/>
          <a:ln w="9525">
            <a:noFill/>
            <a:miter lim="800000"/>
            <a:headEnd/>
            <a:tailEnd/>
          </a:ln>
        </p:spPr>
      </p:pic>
      <p:sp>
        <p:nvSpPr>
          <p:cNvPr id="49156" name="TextBox 8"/>
          <p:cNvSpPr txBox="1">
            <a:spLocks noChangeArrowheads="1"/>
          </p:cNvSpPr>
          <p:nvPr/>
        </p:nvSpPr>
        <p:spPr bwMode="auto">
          <a:xfrm>
            <a:off x="6477000" y="2971800"/>
            <a:ext cx="2362200" cy="3540125"/>
          </a:xfrm>
          <a:prstGeom prst="rect">
            <a:avLst/>
          </a:prstGeom>
          <a:noFill/>
          <a:ln w="9525">
            <a:noFill/>
            <a:miter lim="800000"/>
            <a:headEnd/>
            <a:tailEnd/>
          </a:ln>
        </p:spPr>
        <p:txBody>
          <a:bodyPr>
            <a:spAutoFit/>
          </a:bodyPr>
          <a:lstStyle/>
          <a:p>
            <a:r>
              <a:rPr lang="en-US" sz="1600">
                <a:latin typeface="Constantia" pitchFamily="18" charset="0"/>
              </a:rPr>
              <a:t>These problems are similar to those encountered in takeovers. For the merger not to be considered a failure, it </a:t>
            </a:r>
            <a:r>
              <a:rPr lang="en-US" sz="1600">
                <a:solidFill>
                  <a:srgbClr val="FFFF00"/>
                </a:solidFill>
                <a:latin typeface="Constantia" pitchFamily="18" charset="0"/>
              </a:rPr>
              <a:t>must increase shareholder value </a:t>
            </a:r>
            <a:r>
              <a:rPr lang="en-US" sz="1600">
                <a:latin typeface="Constantia" pitchFamily="18" charset="0"/>
              </a:rPr>
              <a:t>faster than if the companies were separate, or </a:t>
            </a:r>
            <a:r>
              <a:rPr lang="en-US" sz="1600">
                <a:solidFill>
                  <a:srgbClr val="FFFF00"/>
                </a:solidFill>
                <a:latin typeface="Constantia" pitchFamily="18" charset="0"/>
              </a:rPr>
              <a:t>prevent the deterioration of shareholder value </a:t>
            </a:r>
            <a:r>
              <a:rPr lang="en-US" sz="1600">
                <a:latin typeface="Constantia" pitchFamily="18" charset="0"/>
              </a:rPr>
              <a:t>more than if the companies were separate.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274320" indent="-274320" fontAlgn="auto">
              <a:spcAft>
                <a:spcPts val="0"/>
              </a:spcAft>
              <a:buFont typeface="Wingdings 2"/>
              <a:buChar char=""/>
              <a:defRPr/>
            </a:pPr>
            <a:r>
              <a:rPr lang="en-US" dirty="0" smtClean="0"/>
              <a:t>M&amp;A advising is highly profitable, and there are many possibilities for types of transactions.</a:t>
            </a:r>
          </a:p>
          <a:p>
            <a:pPr marL="274320" indent="-274320" fontAlgn="auto">
              <a:spcAft>
                <a:spcPts val="0"/>
              </a:spcAft>
              <a:buFont typeface="Wingdings 2"/>
              <a:buChar char=""/>
              <a:defRPr/>
            </a:pPr>
            <a:r>
              <a:rPr lang="en-US" dirty="0" smtClean="0"/>
              <a:t>Perhaps a small private company's owner/manager wishes to sell out for cash and retire. </a:t>
            </a:r>
          </a:p>
          <a:p>
            <a:pPr marL="274320" indent="-274320" fontAlgn="auto">
              <a:spcAft>
                <a:spcPts val="0"/>
              </a:spcAft>
              <a:buFont typeface="Wingdings 2"/>
              <a:buChar char=""/>
              <a:defRPr/>
            </a:pPr>
            <a:r>
              <a:rPr lang="en-US" dirty="0" smtClean="0"/>
              <a:t>Or perhaps a big public firm aims to buy a competitor through a stock swap. </a:t>
            </a:r>
          </a:p>
          <a:p>
            <a:pPr marL="274320" indent="-274320" fontAlgn="auto">
              <a:spcAft>
                <a:spcPts val="0"/>
              </a:spcAft>
              <a:buFont typeface="Wingdings 2"/>
              <a:buChar char=""/>
              <a:defRPr/>
            </a:pPr>
            <a:r>
              <a:rPr lang="en-US" dirty="0" smtClean="0"/>
              <a:t>Whatever the case, M&amp;A advisors come directly from the corporate finance departments of investment banks. </a:t>
            </a:r>
          </a:p>
          <a:p>
            <a:pPr marL="274320" indent="-274320" fontAlgn="auto">
              <a:spcAft>
                <a:spcPts val="0"/>
              </a:spcAft>
              <a:buFont typeface="Wingdings 2"/>
              <a:buChar char=""/>
              <a:defRPr/>
            </a:pPr>
            <a:r>
              <a:rPr lang="en-US" dirty="0" smtClean="0"/>
              <a:t>Unlike public offerings, merger transactions do not directly involve salespeople, traders or research analysts. </a:t>
            </a:r>
          </a:p>
          <a:p>
            <a:pPr marL="274320" indent="-274320" fontAlgn="auto">
              <a:spcAft>
                <a:spcPts val="0"/>
              </a:spcAft>
              <a:buFont typeface="Wingdings 2"/>
              <a:buChar char=""/>
              <a:defRPr/>
            </a:pPr>
            <a:r>
              <a:rPr lang="en-US" dirty="0" smtClean="0"/>
              <a:t>In particular, M&amp;A advisory falls onto the laps of M&amp;A specialists and fits into one of either two buckets</a:t>
            </a:r>
            <a:r>
              <a:rPr lang="en-US" dirty="0" smtClean="0">
                <a:solidFill>
                  <a:srgbClr val="FFC000"/>
                </a:solidFill>
              </a:rPr>
              <a:t>: seller representation </a:t>
            </a:r>
            <a:r>
              <a:rPr lang="en-US" dirty="0" smtClean="0"/>
              <a:t>or </a:t>
            </a:r>
            <a:r>
              <a:rPr lang="en-US" dirty="0" smtClean="0">
                <a:solidFill>
                  <a:srgbClr val="FFC000"/>
                </a:solidFill>
              </a:rPr>
              <a:t>buyer representation </a:t>
            </a:r>
            <a:r>
              <a:rPr lang="en-US" dirty="0" smtClean="0"/>
              <a:t>(also called </a:t>
            </a:r>
            <a:r>
              <a:rPr lang="en-US" dirty="0" smtClean="0">
                <a:solidFill>
                  <a:srgbClr val="FFFF00"/>
                </a:solidFill>
              </a:rPr>
              <a:t>target representation </a:t>
            </a:r>
            <a:r>
              <a:rPr lang="en-US" dirty="0" smtClean="0"/>
              <a:t>and </a:t>
            </a:r>
            <a:r>
              <a:rPr lang="en-US" dirty="0" smtClean="0">
                <a:solidFill>
                  <a:srgbClr val="FFFF00"/>
                </a:solidFill>
              </a:rPr>
              <a:t>acquirer representation</a:t>
            </a:r>
            <a:r>
              <a:rPr lang="en-US" dirty="0" smtClean="0"/>
              <a:t>).</a:t>
            </a:r>
            <a:endParaRPr lang="en-US" dirty="0"/>
          </a:p>
        </p:txBody>
      </p:sp>
      <p:sp>
        <p:nvSpPr>
          <p:cNvPr id="3" name="Title 2"/>
          <p:cNvSpPr>
            <a:spLocks noGrp="1"/>
          </p:cNvSpPr>
          <p:nvPr>
            <p:ph type="title"/>
          </p:nvPr>
        </p:nvSpPr>
        <p:spPr/>
        <p:txBody>
          <a:bodyPr/>
          <a:lstStyle/>
          <a:p>
            <a:pPr fontAlgn="auto">
              <a:spcAft>
                <a:spcPts val="0"/>
              </a:spcAft>
              <a:defRPr/>
            </a:pPr>
            <a:r>
              <a:rPr b="1" smtClean="0">
                <a:solidFill>
                  <a:schemeClr val="accent2">
                    <a:lumMod val="20000"/>
                    <a:lumOff val="80000"/>
                  </a:schemeClr>
                </a:solidFill>
              </a:rPr>
              <a:t>M&amp;A Advisory Services</a:t>
            </a:r>
            <a:endParaRPr b="1">
              <a:solidFill>
                <a:schemeClr val="accent2">
                  <a:lumMod val="20000"/>
                  <a:lumOff val="80000"/>
                </a:schemeClr>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auto">
              <a:spcAft>
                <a:spcPts val="0"/>
              </a:spcAft>
              <a:defRPr/>
            </a:pPr>
            <a:r>
              <a:rPr b="1" smtClean="0">
                <a:solidFill>
                  <a:schemeClr val="accent2">
                    <a:lumMod val="20000"/>
                    <a:lumOff val="80000"/>
                  </a:schemeClr>
                </a:solidFill>
              </a:rPr>
              <a:t>Representing the Target</a:t>
            </a:r>
            <a:endParaRPr b="1">
              <a:solidFill>
                <a:schemeClr val="accent2">
                  <a:lumMod val="20000"/>
                  <a:lumOff val="80000"/>
                </a:schemeClr>
              </a:solidFill>
            </a:endParaRPr>
          </a:p>
        </p:txBody>
      </p:sp>
      <p:sp>
        <p:nvSpPr>
          <p:cNvPr id="51202" name="TextBox 4"/>
          <p:cNvSpPr txBox="1">
            <a:spLocks noChangeArrowheads="1"/>
          </p:cNvSpPr>
          <p:nvPr/>
        </p:nvSpPr>
        <p:spPr bwMode="auto">
          <a:xfrm>
            <a:off x="381000" y="1447800"/>
            <a:ext cx="5638800" cy="5078413"/>
          </a:xfrm>
          <a:prstGeom prst="rect">
            <a:avLst/>
          </a:prstGeom>
          <a:noFill/>
          <a:ln w="9525">
            <a:noFill/>
            <a:miter lim="800000"/>
            <a:headEnd/>
            <a:tailEnd/>
          </a:ln>
        </p:spPr>
        <p:txBody>
          <a:bodyPr>
            <a:spAutoFit/>
          </a:bodyPr>
          <a:lstStyle/>
          <a:p>
            <a:r>
              <a:rPr lang="en-US">
                <a:latin typeface="Constantia" pitchFamily="18" charset="0"/>
              </a:rPr>
              <a:t>An I-bank that represents a potential seller has a much greater likelihood of completing a transaction (and therefore being paid) than an I-bank that represents a potential acquirer. Also known as sell-side work, this type of advisory assignment is generated by a company that approaches an investment bank and asks the bank </a:t>
            </a:r>
            <a:r>
              <a:rPr lang="en-US" i="1">
                <a:solidFill>
                  <a:srgbClr val="FFFF00"/>
                </a:solidFill>
                <a:latin typeface="Constantia" pitchFamily="18" charset="0"/>
              </a:rPr>
              <a:t>to find a buyer </a:t>
            </a:r>
            <a:r>
              <a:rPr lang="en-US">
                <a:latin typeface="Constantia" pitchFamily="18" charset="0"/>
              </a:rPr>
              <a:t>of either the entire company or a division. Often, sell-side representation comes when a company asks an investment bank to help it sell a division, plant or subsidiary operation. Generally speaking, the work involved in finding a buyer includes </a:t>
            </a:r>
            <a:r>
              <a:rPr lang="en-US" i="1">
                <a:solidFill>
                  <a:srgbClr val="FFFF00"/>
                </a:solidFill>
                <a:latin typeface="Constantia" pitchFamily="18" charset="0"/>
              </a:rPr>
              <a:t>writing a Selling Memorandum </a:t>
            </a:r>
            <a:r>
              <a:rPr lang="en-US">
                <a:latin typeface="Constantia" pitchFamily="18" charset="0"/>
              </a:rPr>
              <a:t>and then</a:t>
            </a:r>
          </a:p>
          <a:p>
            <a:r>
              <a:rPr lang="en-US" i="1">
                <a:solidFill>
                  <a:srgbClr val="FFFF00"/>
                </a:solidFill>
                <a:latin typeface="Constantia" pitchFamily="18" charset="0"/>
              </a:rPr>
              <a:t>contacting potential strategic or financial buyers </a:t>
            </a:r>
            <a:r>
              <a:rPr lang="en-US">
                <a:latin typeface="Constantia" pitchFamily="18" charset="0"/>
              </a:rPr>
              <a:t>of the client. If the client hopes to sell a semiconductor plant, for instance, the I-bankers will contact firms in that industry, as well as buyout firms that focus on purchasing technology or high-tech manufacturing operations.</a:t>
            </a:r>
          </a:p>
        </p:txBody>
      </p:sp>
      <p:pic>
        <p:nvPicPr>
          <p:cNvPr id="51203" name="Picture 5" descr="IBanker.jpg"/>
          <p:cNvPicPr>
            <a:picLocks noChangeAspect="1"/>
          </p:cNvPicPr>
          <p:nvPr/>
        </p:nvPicPr>
        <p:blipFill>
          <a:blip r:embed="rId2"/>
          <a:srcRect/>
          <a:stretch>
            <a:fillRect/>
          </a:stretch>
        </p:blipFill>
        <p:spPr bwMode="auto">
          <a:xfrm>
            <a:off x="6011863" y="1524000"/>
            <a:ext cx="2903537"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auto">
              <a:spcAft>
                <a:spcPts val="0"/>
              </a:spcAft>
              <a:defRPr/>
            </a:pPr>
            <a:r>
              <a:rPr b="1" smtClean="0">
                <a:solidFill>
                  <a:schemeClr val="accent2">
                    <a:lumMod val="20000"/>
                    <a:lumOff val="80000"/>
                  </a:schemeClr>
                </a:solidFill>
              </a:rPr>
              <a:t>Representing the Acquirer</a:t>
            </a:r>
            <a:endParaRPr b="1">
              <a:solidFill>
                <a:schemeClr val="accent2">
                  <a:lumMod val="20000"/>
                  <a:lumOff val="80000"/>
                </a:schemeClr>
              </a:solidFill>
            </a:endParaRPr>
          </a:p>
        </p:txBody>
      </p:sp>
      <p:sp>
        <p:nvSpPr>
          <p:cNvPr id="52226" name="TextBox 3"/>
          <p:cNvSpPr txBox="1">
            <a:spLocks noChangeArrowheads="1"/>
          </p:cNvSpPr>
          <p:nvPr/>
        </p:nvSpPr>
        <p:spPr bwMode="auto">
          <a:xfrm>
            <a:off x="381000" y="1371600"/>
            <a:ext cx="5410200" cy="3694113"/>
          </a:xfrm>
          <a:prstGeom prst="rect">
            <a:avLst/>
          </a:prstGeom>
          <a:noFill/>
          <a:ln w="9525">
            <a:noFill/>
            <a:miter lim="800000"/>
            <a:headEnd/>
            <a:tailEnd/>
          </a:ln>
        </p:spPr>
        <p:txBody>
          <a:bodyPr>
            <a:spAutoFit/>
          </a:bodyPr>
          <a:lstStyle/>
          <a:p>
            <a:r>
              <a:rPr lang="en-US">
                <a:latin typeface="Constantia" pitchFamily="18" charset="0"/>
              </a:rPr>
              <a:t>In advising sellers, the I-bank's work is complete once another party purchases the business up for sale, i.e., once another party buys your client's company or division or assets. Buy-side work is an entirely different animal. The advisory work itself is straightforward: the investment bank contacts the firm their client wishes to purchase, attempts to structure a palatable offer for all parties, and make the deal a reality. However, most of these proposals do not work out; few firms or owners are willing to readily sell their business. And because the I-banks primarily collect fees based on completed transactions, their </a:t>
            </a:r>
            <a:r>
              <a:rPr lang="en-US">
                <a:solidFill>
                  <a:srgbClr val="FFFF00"/>
                </a:solidFill>
                <a:latin typeface="Constantia" pitchFamily="18" charset="0"/>
              </a:rPr>
              <a:t>work often goes unpaid. </a:t>
            </a:r>
          </a:p>
        </p:txBody>
      </p:sp>
      <p:pic>
        <p:nvPicPr>
          <p:cNvPr id="52227" name="Picture 4" descr="locked_up_money.jpg"/>
          <p:cNvPicPr>
            <a:picLocks noChangeAspect="1"/>
          </p:cNvPicPr>
          <p:nvPr/>
        </p:nvPicPr>
        <p:blipFill>
          <a:blip r:embed="rId2"/>
          <a:srcRect/>
          <a:stretch>
            <a:fillRect/>
          </a:stretch>
        </p:blipFill>
        <p:spPr bwMode="auto">
          <a:xfrm>
            <a:off x="5638800" y="1447800"/>
            <a:ext cx="3267075" cy="4922838"/>
          </a:xfrm>
          <a:prstGeom prst="rect">
            <a:avLst/>
          </a:prstGeom>
          <a:noFill/>
          <a:ln w="9525">
            <a:noFill/>
            <a:miter lim="800000"/>
            <a:headEnd/>
            <a:tailEnd/>
          </a:ln>
        </p:spPr>
      </p:pic>
      <p:sp>
        <p:nvSpPr>
          <p:cNvPr id="6" name="TextBox 5"/>
          <p:cNvSpPr txBox="1"/>
          <p:nvPr/>
        </p:nvSpPr>
        <p:spPr>
          <a:xfrm>
            <a:off x="381000" y="5029200"/>
            <a:ext cx="5105400" cy="1569660"/>
          </a:xfrm>
          <a:prstGeom prst="rect">
            <a:avLst/>
          </a:prstGeom>
          <a:solidFill>
            <a:srgbClr val="FFFF00"/>
          </a:solidFill>
          <a:scene3d>
            <a:camera prst="orthographicFront"/>
            <a:lightRig rig="threePt" dir="t"/>
          </a:scene3d>
          <a:sp3d>
            <a:bevelT w="114300" prst="artDeco"/>
          </a:sp3d>
        </p:spPr>
        <p:txBody>
          <a:bodyPr>
            <a:spAutoFit/>
          </a:bodyPr>
          <a:lstStyle/>
          <a:p>
            <a:pPr fontAlgn="auto">
              <a:spcBef>
                <a:spcPts val="0"/>
              </a:spcBef>
              <a:spcAft>
                <a:spcPts val="0"/>
              </a:spcAft>
              <a:defRPr/>
            </a:pPr>
            <a:r>
              <a:rPr lang="en-US" sz="1600" b="1" dirty="0">
                <a:solidFill>
                  <a:srgbClr val="002060"/>
                </a:solidFill>
                <a:latin typeface="+mn-lt"/>
              </a:rPr>
              <a:t>Acquisition </a:t>
            </a:r>
            <a:r>
              <a:rPr lang="en-US" sz="1600" b="1" dirty="0">
                <a:solidFill>
                  <a:srgbClr val="002060"/>
                </a:solidFill>
                <a:latin typeface="+mn-lt"/>
              </a:rPr>
              <a:t>searches can last for months and </a:t>
            </a:r>
            <a:r>
              <a:rPr lang="en-US" sz="1600" b="1" dirty="0">
                <a:solidFill>
                  <a:srgbClr val="002060"/>
                </a:solidFill>
                <a:latin typeface="+mn-lt"/>
              </a:rPr>
              <a:t>produce nothing </a:t>
            </a:r>
            <a:r>
              <a:rPr lang="en-US" sz="1600" b="1" dirty="0">
                <a:solidFill>
                  <a:srgbClr val="002060"/>
                </a:solidFill>
                <a:latin typeface="+mn-lt"/>
              </a:rPr>
              <a:t>except associate and analyst fatigue as they repeatedly build merger models and work </a:t>
            </a:r>
            <a:r>
              <a:rPr lang="en-US" sz="1600" b="1" dirty="0">
                <a:solidFill>
                  <a:srgbClr val="002060"/>
                </a:solidFill>
                <a:latin typeface="+mn-lt"/>
              </a:rPr>
              <a:t>all-nighters. Deals </a:t>
            </a:r>
            <a:r>
              <a:rPr lang="en-US" sz="1600" b="1" dirty="0">
                <a:solidFill>
                  <a:srgbClr val="002060"/>
                </a:solidFill>
                <a:latin typeface="+mn-lt"/>
              </a:rPr>
              <a:t>that do get done, though, are a boon for the I-bank representing the buyer because of their </a:t>
            </a:r>
            <a:r>
              <a:rPr lang="en-US" sz="1600" b="1" dirty="0">
                <a:solidFill>
                  <a:srgbClr val="002060"/>
                </a:solidFill>
                <a:latin typeface="+mn-lt"/>
              </a:rPr>
              <a:t>enormous profitability</a:t>
            </a:r>
            <a:r>
              <a:rPr lang="en-US" sz="1600" b="1" dirty="0">
                <a:latin typeface="+mn-lt"/>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274320" indent="-274320" fontAlgn="auto">
              <a:spcAft>
                <a:spcPts val="0"/>
              </a:spcAft>
              <a:buFont typeface="Wingdings 2"/>
              <a:buChar char=""/>
              <a:defRPr/>
            </a:pPr>
            <a:r>
              <a:rPr lang="en-US" b="1" i="1" dirty="0" smtClean="0">
                <a:solidFill>
                  <a:schemeClr val="bg1"/>
                </a:solidFill>
              </a:rPr>
              <a:t>The Lehman Scale </a:t>
            </a:r>
            <a:r>
              <a:rPr lang="en-US" dirty="0" smtClean="0"/>
              <a:t>is a traditional schedule of advisers’ chargeable fees. The scale is based on the transaction size of the deal, and is normally payable by the vendor(s) of the business once the purchaser's funds have cleared.</a:t>
            </a:r>
          </a:p>
          <a:p>
            <a:pPr marL="274320" indent="-274320" fontAlgn="auto">
              <a:spcAft>
                <a:spcPts val="0"/>
              </a:spcAft>
              <a:buFont typeface="Wingdings 2"/>
              <a:buChar char=""/>
              <a:defRPr/>
            </a:pPr>
            <a:r>
              <a:rPr lang="en-US" dirty="0" smtClean="0"/>
              <a:t>5% on the first $1,000,000, plus</a:t>
            </a:r>
          </a:p>
          <a:p>
            <a:pPr marL="274320" indent="-274320" fontAlgn="auto">
              <a:spcAft>
                <a:spcPts val="0"/>
              </a:spcAft>
              <a:buFont typeface="Wingdings 2"/>
              <a:buChar char=""/>
              <a:defRPr/>
            </a:pPr>
            <a:r>
              <a:rPr lang="en-US" dirty="0" smtClean="0"/>
              <a:t>4% on the second $1,000,000, plus</a:t>
            </a:r>
          </a:p>
          <a:p>
            <a:pPr marL="274320" indent="-274320" fontAlgn="auto">
              <a:spcAft>
                <a:spcPts val="0"/>
              </a:spcAft>
              <a:buFont typeface="Wingdings 2"/>
              <a:buChar char=""/>
              <a:defRPr/>
            </a:pPr>
            <a:r>
              <a:rPr lang="en-US" dirty="0" smtClean="0"/>
              <a:t>3% on the third $1,000,000, plus</a:t>
            </a:r>
          </a:p>
          <a:p>
            <a:pPr marL="274320" indent="-274320" fontAlgn="auto">
              <a:spcAft>
                <a:spcPts val="0"/>
              </a:spcAft>
              <a:buFont typeface="Wingdings 2"/>
              <a:buChar char=""/>
              <a:defRPr/>
            </a:pPr>
            <a:r>
              <a:rPr lang="en-US" dirty="0" smtClean="0"/>
              <a:t>2% on the fourth $1,000,000, plus</a:t>
            </a:r>
          </a:p>
          <a:p>
            <a:pPr marL="274320" indent="-274320" fontAlgn="auto">
              <a:spcAft>
                <a:spcPts val="0"/>
              </a:spcAft>
              <a:buFont typeface="Wingdings 2"/>
              <a:buChar char=""/>
              <a:defRPr/>
            </a:pPr>
            <a:r>
              <a:rPr lang="en-US" dirty="0" smtClean="0"/>
              <a:t>1% on everything above $4,000,000</a:t>
            </a:r>
          </a:p>
          <a:p>
            <a:pPr marL="274320" indent="-274320" fontAlgn="auto">
              <a:spcAft>
                <a:spcPts val="0"/>
              </a:spcAft>
              <a:buFont typeface="Wingdings 2"/>
              <a:buChar char=""/>
              <a:defRPr/>
            </a:pPr>
            <a:r>
              <a:rPr lang="en-US" dirty="0" smtClean="0"/>
              <a:t>The Lehman Scale was widely used in the 1970s, 1980s and 1990s. Its popularity has waned recently, mainly because there is little incentive for the adviser to "go the extra mile" in achieving a higher sale value.</a:t>
            </a:r>
            <a:endParaRPr lang="en-US" dirty="0"/>
          </a:p>
        </p:txBody>
      </p:sp>
      <p:sp>
        <p:nvSpPr>
          <p:cNvPr id="3" name="Title 2"/>
          <p:cNvSpPr>
            <a:spLocks noGrp="1"/>
          </p:cNvSpPr>
          <p:nvPr>
            <p:ph type="title"/>
          </p:nvPr>
        </p:nvSpPr>
        <p:spPr/>
        <p:txBody>
          <a:bodyPr/>
          <a:lstStyle/>
          <a:p>
            <a:pPr fontAlgn="auto">
              <a:spcAft>
                <a:spcPts val="0"/>
              </a:spcAft>
              <a:defRPr/>
            </a:pPr>
            <a:r>
              <a:rPr b="1" smtClean="0">
                <a:solidFill>
                  <a:schemeClr val="accent2">
                    <a:lumMod val="20000"/>
                    <a:lumOff val="80000"/>
                  </a:schemeClr>
                </a:solidFill>
              </a:rPr>
              <a:t>The Lehman Scale</a:t>
            </a:r>
            <a:endParaRPr b="1">
              <a:solidFill>
                <a:schemeClr val="accent2">
                  <a:lumMod val="20000"/>
                  <a:lumOff val="8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1"/>
          <p:cNvSpPr>
            <a:spLocks noGrp="1"/>
          </p:cNvSpPr>
          <p:nvPr>
            <p:ph idx="4294967295"/>
          </p:nvPr>
        </p:nvSpPr>
        <p:spPr>
          <a:xfrm>
            <a:off x="381000" y="381000"/>
            <a:ext cx="8458200" cy="3733800"/>
          </a:xfrm>
        </p:spPr>
        <p:txBody>
          <a:bodyPr/>
          <a:lstStyle/>
          <a:p>
            <a:pPr>
              <a:buFont typeface="Wingdings 2" pitchFamily="18" charset="2"/>
              <a:buNone/>
            </a:pPr>
            <a:r>
              <a:rPr lang="en-US" sz="3200" smtClean="0"/>
              <a:t>“</a:t>
            </a:r>
            <a:r>
              <a:rPr lang="en-US" sz="3200" b="1" smtClean="0"/>
              <a:t>Everything should be made as simple as possible, but not simpler</a:t>
            </a:r>
            <a:r>
              <a:rPr lang="en-US" sz="3200" smtClean="0"/>
              <a:t>.” - </a:t>
            </a:r>
            <a:r>
              <a:rPr lang="en-US" sz="3200" i="1" smtClean="0"/>
              <a:t>Albert Einstein</a:t>
            </a:r>
          </a:p>
        </p:txBody>
      </p:sp>
      <p:pic>
        <p:nvPicPr>
          <p:cNvPr id="17410" name="Picture 3" descr="Simplicity-Poster.jpg"/>
          <p:cNvPicPr>
            <a:picLocks noChangeAspect="1"/>
          </p:cNvPicPr>
          <p:nvPr/>
        </p:nvPicPr>
        <p:blipFill>
          <a:blip r:embed="rId3"/>
          <a:srcRect/>
          <a:stretch>
            <a:fillRect/>
          </a:stretch>
        </p:blipFill>
        <p:spPr bwMode="auto">
          <a:xfrm>
            <a:off x="1600200" y="1524000"/>
            <a:ext cx="6172200" cy="4708525"/>
          </a:xfrm>
          <a:prstGeom prst="rect">
            <a:avLst/>
          </a:prstGeom>
          <a:noFill/>
          <a:ln w="9525">
            <a:noFill/>
            <a:miter lim="800000"/>
            <a:headEnd/>
            <a:tailEnd/>
          </a:ln>
        </p:spPr>
      </p:pic>
    </p:spTree>
  </p:cSld>
  <p:clrMapOvr>
    <a:masterClrMapping/>
  </p:clrMapOvr>
  <p:transition spd="slow">
    <p:newsflash/>
    <p:sndAc>
      <p:stSnd>
        <p:snd r:embed="rId2" name="wind.wav"/>
      </p:stSnd>
    </p:sndAc>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auto">
              <a:spcAft>
                <a:spcPts val="0"/>
              </a:spcAft>
              <a:defRPr/>
            </a:pPr>
            <a:r>
              <a:rPr b="1" smtClean="0">
                <a:solidFill>
                  <a:schemeClr val="accent2">
                    <a:lumMod val="20000"/>
                    <a:lumOff val="80000"/>
                  </a:schemeClr>
                </a:solidFill>
              </a:rPr>
              <a:t>Major M&amp;A in the 1990s</a:t>
            </a:r>
            <a:endParaRPr b="1">
              <a:solidFill>
                <a:schemeClr val="accent2">
                  <a:lumMod val="20000"/>
                  <a:lumOff val="80000"/>
                </a:schemeClr>
              </a:solidFill>
            </a:endParaRPr>
          </a:p>
        </p:txBody>
      </p:sp>
      <p:pic>
        <p:nvPicPr>
          <p:cNvPr id="54274" name="Picture 4"/>
          <p:cNvPicPr>
            <a:picLocks noGrp="1" noChangeAspect="1" noChangeArrowheads="1"/>
          </p:cNvPicPr>
          <p:nvPr>
            <p:ph idx="1"/>
          </p:nvPr>
        </p:nvPicPr>
        <p:blipFill>
          <a:blip r:embed="rId2"/>
          <a:srcRect l="9525" t="22908" r="54167" b="44762"/>
          <a:stretch>
            <a:fillRect/>
          </a:stretch>
        </p:blipFill>
        <p:spPr>
          <a:xfrm>
            <a:off x="457200" y="1447800"/>
            <a:ext cx="8215313" cy="4572000"/>
          </a:xfr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auto">
              <a:spcAft>
                <a:spcPts val="0"/>
              </a:spcAft>
              <a:defRPr/>
            </a:pPr>
            <a:r>
              <a:rPr b="1" smtClean="0">
                <a:solidFill>
                  <a:schemeClr val="accent2">
                    <a:lumMod val="20000"/>
                    <a:lumOff val="80000"/>
                  </a:schemeClr>
                </a:solidFill>
              </a:rPr>
              <a:t>Major M&amp;A in the 2000s</a:t>
            </a:r>
            <a:endParaRPr b="1">
              <a:solidFill>
                <a:schemeClr val="accent2">
                  <a:lumMod val="20000"/>
                  <a:lumOff val="80000"/>
                </a:schemeClr>
              </a:solidFill>
            </a:endParaRPr>
          </a:p>
        </p:txBody>
      </p:sp>
      <p:pic>
        <p:nvPicPr>
          <p:cNvPr id="55298" name="Picture 2"/>
          <p:cNvPicPr>
            <a:picLocks noGrp="1" noChangeAspect="1" noChangeArrowheads="1"/>
          </p:cNvPicPr>
          <p:nvPr>
            <p:ph idx="1"/>
          </p:nvPr>
        </p:nvPicPr>
        <p:blipFill>
          <a:blip r:embed="rId2"/>
          <a:srcRect l="9570" t="58333" r="45833" b="10001"/>
          <a:stretch>
            <a:fillRect/>
          </a:stretch>
        </p:blipFill>
        <p:spPr>
          <a:xfrm>
            <a:off x="533400" y="1447800"/>
            <a:ext cx="8153400" cy="4505325"/>
          </a:xfr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1" name="Content Placeholder 3" descr="leverage1.gif"/>
          <p:cNvPicPr>
            <a:picLocks noGrp="1" noChangeAspect="1"/>
          </p:cNvPicPr>
          <p:nvPr>
            <p:ph idx="1"/>
          </p:nvPr>
        </p:nvPicPr>
        <p:blipFill>
          <a:blip r:embed="rId3"/>
          <a:srcRect/>
          <a:stretch>
            <a:fillRect/>
          </a:stretch>
        </p:blipFill>
        <p:spPr>
          <a:xfrm>
            <a:off x="609600" y="1371600"/>
            <a:ext cx="3009900" cy="2847975"/>
          </a:xfrm>
        </p:spPr>
      </p:pic>
      <p:sp>
        <p:nvSpPr>
          <p:cNvPr id="3" name="Title 2"/>
          <p:cNvSpPr>
            <a:spLocks noGrp="1"/>
          </p:cNvSpPr>
          <p:nvPr>
            <p:ph type="title"/>
          </p:nvPr>
        </p:nvSpPr>
        <p:spPr/>
        <p:txBody>
          <a:bodyPr/>
          <a:lstStyle/>
          <a:p>
            <a:pPr fontAlgn="auto">
              <a:spcAft>
                <a:spcPts val="0"/>
              </a:spcAft>
              <a:defRPr/>
            </a:pPr>
            <a:r>
              <a:rPr b="1" smtClean="0">
                <a:solidFill>
                  <a:schemeClr val="accent2">
                    <a:lumMod val="20000"/>
                    <a:lumOff val="80000"/>
                  </a:schemeClr>
                </a:solidFill>
              </a:rPr>
              <a:t>Leveraged Buyouts</a:t>
            </a:r>
            <a:endParaRPr b="1">
              <a:solidFill>
                <a:schemeClr val="accent2">
                  <a:lumMod val="20000"/>
                  <a:lumOff val="80000"/>
                </a:schemeClr>
              </a:solidFill>
            </a:endParaRPr>
          </a:p>
        </p:txBody>
      </p:sp>
      <p:pic>
        <p:nvPicPr>
          <p:cNvPr id="56323" name="Picture 4" descr="wallstreet460.jpg"/>
          <p:cNvPicPr>
            <a:picLocks noChangeAspect="1"/>
          </p:cNvPicPr>
          <p:nvPr/>
        </p:nvPicPr>
        <p:blipFill>
          <a:blip r:embed="rId4"/>
          <a:srcRect/>
          <a:stretch>
            <a:fillRect/>
          </a:stretch>
        </p:blipFill>
        <p:spPr bwMode="auto">
          <a:xfrm>
            <a:off x="4191000" y="1371600"/>
            <a:ext cx="4381500" cy="2857500"/>
          </a:xfrm>
          <a:prstGeom prst="rect">
            <a:avLst/>
          </a:prstGeom>
          <a:noFill/>
          <a:ln w="9525">
            <a:noFill/>
            <a:miter lim="800000"/>
            <a:headEnd/>
            <a:tailEnd/>
          </a:ln>
        </p:spPr>
      </p:pic>
      <p:sp>
        <p:nvSpPr>
          <p:cNvPr id="56324" name="TextBox 5"/>
          <p:cNvSpPr txBox="1">
            <a:spLocks noChangeArrowheads="1"/>
          </p:cNvSpPr>
          <p:nvPr/>
        </p:nvSpPr>
        <p:spPr bwMode="auto">
          <a:xfrm>
            <a:off x="609600" y="4343400"/>
            <a:ext cx="8001000" cy="2308225"/>
          </a:xfrm>
          <a:prstGeom prst="rect">
            <a:avLst/>
          </a:prstGeom>
          <a:noFill/>
          <a:ln w="9525">
            <a:noFill/>
            <a:miter lim="800000"/>
            <a:headEnd/>
            <a:tailEnd/>
          </a:ln>
        </p:spPr>
        <p:txBody>
          <a:bodyPr>
            <a:spAutoFit/>
          </a:bodyPr>
          <a:lstStyle/>
          <a:p>
            <a:r>
              <a:rPr lang="en-US">
                <a:latin typeface="Constantia" pitchFamily="18" charset="0"/>
              </a:rPr>
              <a:t>A </a:t>
            </a:r>
            <a:r>
              <a:rPr lang="en-US" b="1">
                <a:latin typeface="Constantia" pitchFamily="18" charset="0"/>
              </a:rPr>
              <a:t>leveraged buyout</a:t>
            </a:r>
            <a:r>
              <a:rPr lang="en-US">
                <a:latin typeface="Constantia" pitchFamily="18" charset="0"/>
              </a:rPr>
              <a:t> (or </a:t>
            </a:r>
            <a:r>
              <a:rPr lang="en-US" b="1">
                <a:latin typeface="Constantia" pitchFamily="18" charset="0"/>
              </a:rPr>
              <a:t>LBO</a:t>
            </a:r>
            <a:r>
              <a:rPr lang="en-US">
                <a:latin typeface="Constantia" pitchFamily="18" charset="0"/>
              </a:rPr>
              <a:t>, or highly-leveraged transaction (HLT), or "bootstrap" transaction) occurs when a </a:t>
            </a:r>
            <a:r>
              <a:rPr lang="en-US">
                <a:solidFill>
                  <a:srgbClr val="FFFF00"/>
                </a:solidFill>
                <a:latin typeface="Constantia" pitchFamily="18" charset="0"/>
              </a:rPr>
              <a:t>financial sponsor </a:t>
            </a:r>
            <a:r>
              <a:rPr lang="en-US">
                <a:latin typeface="Constantia" pitchFamily="18" charset="0"/>
              </a:rPr>
              <a:t>acquires a </a:t>
            </a:r>
            <a:r>
              <a:rPr lang="en-US">
                <a:solidFill>
                  <a:srgbClr val="FFFF00"/>
                </a:solidFill>
                <a:latin typeface="Constantia" pitchFamily="18" charset="0"/>
              </a:rPr>
              <a:t>controlling interest</a:t>
            </a:r>
            <a:r>
              <a:rPr lang="en-US">
                <a:latin typeface="Constantia" pitchFamily="18" charset="0"/>
              </a:rPr>
              <a:t> in a company's equity and where a significant percentage of the purchase price is financed through </a:t>
            </a:r>
            <a:r>
              <a:rPr lang="en-US">
                <a:solidFill>
                  <a:srgbClr val="FFFF00"/>
                </a:solidFill>
                <a:latin typeface="Constantia" pitchFamily="18" charset="0"/>
              </a:rPr>
              <a:t>leverage</a:t>
            </a:r>
            <a:r>
              <a:rPr lang="en-US">
                <a:latin typeface="Constantia" pitchFamily="18" charset="0"/>
              </a:rPr>
              <a:t> (</a:t>
            </a:r>
            <a:r>
              <a:rPr lang="en-US">
                <a:solidFill>
                  <a:srgbClr val="FFFF00"/>
                </a:solidFill>
                <a:latin typeface="Constantia" pitchFamily="18" charset="0"/>
              </a:rPr>
              <a:t>borrowing</a:t>
            </a:r>
            <a:r>
              <a:rPr lang="en-US">
                <a:latin typeface="Constantia" pitchFamily="18" charset="0"/>
              </a:rPr>
              <a:t>). The assets of the acquired company are used as collateral for the borrowed capital, sometimes with assets of the acquiring company. The bonds or other paper issued for leveraged buyouts are commonly considered </a:t>
            </a:r>
            <a:r>
              <a:rPr lang="en-US">
                <a:solidFill>
                  <a:srgbClr val="FFFF00"/>
                </a:solidFill>
                <a:latin typeface="Constantia" pitchFamily="18" charset="0"/>
              </a:rPr>
              <a:t>not to be investment grade </a:t>
            </a:r>
            <a:r>
              <a:rPr lang="en-US">
                <a:latin typeface="Constantia" pitchFamily="18" charset="0"/>
              </a:rPr>
              <a:t>because of the </a:t>
            </a:r>
            <a:r>
              <a:rPr lang="en-US">
                <a:solidFill>
                  <a:srgbClr val="FFFF00"/>
                </a:solidFill>
                <a:latin typeface="Constantia" pitchFamily="18" charset="0"/>
              </a:rPr>
              <a:t>significant risks involved</a:t>
            </a:r>
            <a:r>
              <a:rPr lang="en-US">
                <a:latin typeface="Constantia" pitchFamily="18" charset="0"/>
              </a:rPr>
              <a:t>.</a:t>
            </a:r>
          </a:p>
        </p:txBody>
      </p:sp>
    </p:spTree>
  </p:cSld>
  <p:clrMapOvr>
    <a:masterClrMapping/>
  </p:clrMapOvr>
  <p:transition spd="slow">
    <p:wedge/>
    <p:sndAc>
      <p:stSnd>
        <p:snd r:embed="rId2" name="explode.wav"/>
      </p:stSnd>
    </p:sndAc>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1600200"/>
          </a:xfrm>
        </p:spPr>
        <p:txBody>
          <a:bodyPr>
            <a:normAutofit fontScale="77500" lnSpcReduction="20000"/>
          </a:bodyPr>
          <a:lstStyle/>
          <a:p>
            <a:pPr marL="514350" indent="-514350" fontAlgn="auto">
              <a:spcAft>
                <a:spcPts val="0"/>
              </a:spcAft>
              <a:buFont typeface="+mj-lt"/>
              <a:buAutoNum type="arabicParenR"/>
              <a:defRPr/>
            </a:pPr>
            <a:r>
              <a:rPr lang="en-US" dirty="0" smtClean="0"/>
              <a:t>The investor itself only needs to </a:t>
            </a:r>
            <a:r>
              <a:rPr lang="en-US" dirty="0" smtClean="0">
                <a:solidFill>
                  <a:srgbClr val="FFFF00"/>
                </a:solidFill>
              </a:rPr>
              <a:t>provide a fraction of the capital</a:t>
            </a:r>
            <a:r>
              <a:rPr lang="en-US" dirty="0" smtClean="0"/>
              <a:t> for the acquisition</a:t>
            </a:r>
          </a:p>
          <a:p>
            <a:pPr marL="514350" indent="-514350" fontAlgn="auto">
              <a:spcAft>
                <a:spcPts val="0"/>
              </a:spcAft>
              <a:buFont typeface="+mj-lt"/>
              <a:buAutoNum type="arabicParenR"/>
              <a:defRPr/>
            </a:pPr>
            <a:r>
              <a:rPr lang="en-US" dirty="0" smtClean="0"/>
              <a:t>Assuming the </a:t>
            </a:r>
            <a:r>
              <a:rPr lang="en-US" dirty="0" smtClean="0">
                <a:solidFill>
                  <a:srgbClr val="FFFF00"/>
                </a:solidFill>
              </a:rPr>
              <a:t>economic internal rate of return </a:t>
            </a:r>
            <a:r>
              <a:rPr lang="en-US" dirty="0" smtClean="0"/>
              <a:t>on the investment exceeds the </a:t>
            </a:r>
            <a:r>
              <a:rPr lang="en-US" dirty="0" smtClean="0">
                <a:solidFill>
                  <a:srgbClr val="FFFF00"/>
                </a:solidFill>
              </a:rPr>
              <a:t>weighted average interest rate </a:t>
            </a:r>
            <a:r>
              <a:rPr lang="en-US" dirty="0" smtClean="0"/>
              <a:t>on the acquisition debt, returns to the financial sponsor will be </a:t>
            </a:r>
            <a:r>
              <a:rPr lang="en-US" dirty="0" smtClean="0">
                <a:solidFill>
                  <a:srgbClr val="FFFF00"/>
                </a:solidFill>
              </a:rPr>
              <a:t>significantly</a:t>
            </a:r>
            <a:r>
              <a:rPr lang="en-US" dirty="0" smtClean="0"/>
              <a:t> enhanced.</a:t>
            </a:r>
            <a:endParaRPr lang="en-US" dirty="0"/>
          </a:p>
        </p:txBody>
      </p:sp>
      <p:sp>
        <p:nvSpPr>
          <p:cNvPr id="3" name="Title 2"/>
          <p:cNvSpPr>
            <a:spLocks noGrp="1"/>
          </p:cNvSpPr>
          <p:nvPr>
            <p:ph type="title"/>
          </p:nvPr>
        </p:nvSpPr>
        <p:spPr/>
        <p:txBody>
          <a:bodyPr/>
          <a:lstStyle/>
          <a:p>
            <a:pPr fontAlgn="auto">
              <a:spcAft>
                <a:spcPts val="0"/>
              </a:spcAft>
              <a:defRPr/>
            </a:pPr>
            <a:r>
              <a:rPr b="1" smtClean="0">
                <a:solidFill>
                  <a:schemeClr val="accent2">
                    <a:lumMod val="20000"/>
                    <a:lumOff val="80000"/>
                  </a:schemeClr>
                </a:solidFill>
              </a:rPr>
              <a:t>Why LBO?</a:t>
            </a:r>
            <a:endParaRPr b="1">
              <a:solidFill>
                <a:schemeClr val="accent2">
                  <a:lumMod val="20000"/>
                  <a:lumOff val="80000"/>
                </a:schemeClr>
              </a:solidFill>
            </a:endParaRPr>
          </a:p>
        </p:txBody>
      </p:sp>
      <p:sp>
        <p:nvSpPr>
          <p:cNvPr id="4" name="TextBox 3"/>
          <p:cNvSpPr txBox="1"/>
          <p:nvPr/>
        </p:nvSpPr>
        <p:spPr>
          <a:xfrm>
            <a:off x="457200" y="2895600"/>
            <a:ext cx="8077200" cy="1754326"/>
          </a:xfrm>
          <a:prstGeom prst="rect">
            <a:avLst/>
          </a:prstGeom>
          <a:solidFill>
            <a:srgbClr val="0070C0"/>
          </a:solidFill>
          <a:scene3d>
            <a:camera prst="orthographicFront"/>
            <a:lightRig rig="threePt" dir="t"/>
          </a:scene3d>
          <a:sp3d>
            <a:bevelT w="114300" prst="artDeco"/>
          </a:sp3d>
        </p:spPr>
        <p:txBody>
          <a:bodyPr>
            <a:spAutoFit/>
          </a:bodyPr>
          <a:lstStyle/>
          <a:p>
            <a:pPr fontAlgn="auto">
              <a:spcBef>
                <a:spcPts val="0"/>
              </a:spcBef>
              <a:spcAft>
                <a:spcPts val="0"/>
              </a:spcAft>
              <a:defRPr/>
            </a:pPr>
            <a:r>
              <a:rPr lang="en-US" dirty="0">
                <a:latin typeface="+mn-lt"/>
              </a:rPr>
              <a:t>As transaction sizes grow, the equity component of the purchase price can be provided by </a:t>
            </a:r>
            <a:r>
              <a:rPr lang="en-US" dirty="0">
                <a:solidFill>
                  <a:srgbClr val="FFFF00"/>
                </a:solidFill>
                <a:latin typeface="+mn-lt"/>
              </a:rPr>
              <a:t>multiple financial sponsors "co-investing" </a:t>
            </a:r>
            <a:r>
              <a:rPr lang="en-US" dirty="0">
                <a:latin typeface="+mn-lt"/>
              </a:rPr>
              <a:t>to come up with the needed equity for a purchase. Likewise, multiple lenders may band together in a </a:t>
            </a:r>
            <a:r>
              <a:rPr lang="en-US" dirty="0">
                <a:solidFill>
                  <a:srgbClr val="FFFF00"/>
                </a:solidFill>
                <a:latin typeface="+mn-lt"/>
              </a:rPr>
              <a:t>"syndicate" </a:t>
            </a:r>
            <a:r>
              <a:rPr lang="en-US" dirty="0">
                <a:latin typeface="+mn-lt"/>
              </a:rPr>
              <a:t>to jointly provide the debt required to fund the transaction. Today, larger transactions are dominated by dedicated </a:t>
            </a:r>
            <a:r>
              <a:rPr lang="en-US" i="1" u="sng" dirty="0">
                <a:solidFill>
                  <a:srgbClr val="FF6600"/>
                </a:solidFill>
                <a:latin typeface="+mn-lt"/>
              </a:rPr>
              <a:t>private equity </a:t>
            </a:r>
            <a:r>
              <a:rPr lang="en-US" dirty="0">
                <a:latin typeface="+mn-lt"/>
              </a:rPr>
              <a:t>firms and a limited number of large banks with </a:t>
            </a:r>
            <a:r>
              <a:rPr lang="en-US" dirty="0">
                <a:solidFill>
                  <a:srgbClr val="FFFF00"/>
                </a:solidFill>
                <a:latin typeface="+mn-lt"/>
              </a:rPr>
              <a:t>"financial sponsors" </a:t>
            </a:r>
            <a:r>
              <a:rPr lang="en-US" dirty="0">
                <a:latin typeface="+mn-lt"/>
              </a:rPr>
              <a:t>groups.</a:t>
            </a:r>
            <a:endParaRPr lang="en-US" dirty="0">
              <a:latin typeface="+mn-lt"/>
            </a:endParaRPr>
          </a:p>
        </p:txBody>
      </p:sp>
      <p:sp>
        <p:nvSpPr>
          <p:cNvPr id="5" name="TextBox 4"/>
          <p:cNvSpPr txBox="1"/>
          <p:nvPr/>
        </p:nvSpPr>
        <p:spPr>
          <a:xfrm>
            <a:off x="457200" y="4724400"/>
            <a:ext cx="8077200" cy="1815882"/>
          </a:xfrm>
          <a:prstGeom prst="rect">
            <a:avLst/>
          </a:prstGeom>
          <a:solidFill>
            <a:srgbClr val="FFFF00"/>
          </a:solidFill>
          <a:scene3d>
            <a:camera prst="orthographicFront"/>
            <a:lightRig rig="threePt" dir="t"/>
          </a:scene3d>
          <a:sp3d>
            <a:bevelT w="114300" prst="artDeco"/>
          </a:sp3d>
        </p:spPr>
        <p:txBody>
          <a:bodyPr>
            <a:spAutoFit/>
          </a:bodyPr>
          <a:lstStyle/>
          <a:p>
            <a:pPr fontAlgn="auto">
              <a:spcBef>
                <a:spcPts val="0"/>
              </a:spcBef>
              <a:spcAft>
                <a:spcPts val="0"/>
              </a:spcAft>
              <a:defRPr/>
            </a:pPr>
            <a:r>
              <a:rPr lang="en-US" sz="1600" dirty="0">
                <a:solidFill>
                  <a:schemeClr val="bg1"/>
                </a:solidFill>
                <a:latin typeface="+mn-lt"/>
              </a:rPr>
              <a:t>As a percentage of the purchase price for a LBO target, the amount of debt used to finance a transaction varies according the financial condition and history of the acquisition target, market conditions, the willingness of </a:t>
            </a:r>
            <a:r>
              <a:rPr lang="en-US" sz="1600" b="1" i="1" dirty="0">
                <a:solidFill>
                  <a:srgbClr val="0070C0"/>
                </a:solidFill>
                <a:latin typeface="+mn-lt"/>
              </a:rPr>
              <a:t>lenders</a:t>
            </a:r>
            <a:r>
              <a:rPr lang="en-US" sz="1600" b="1" i="1" dirty="0">
                <a:solidFill>
                  <a:srgbClr val="0070C0"/>
                </a:solidFill>
                <a:latin typeface="+mn-lt"/>
              </a:rPr>
              <a:t> </a:t>
            </a:r>
            <a:r>
              <a:rPr lang="en-US" sz="1600" dirty="0">
                <a:solidFill>
                  <a:schemeClr val="bg1"/>
                </a:solidFill>
                <a:latin typeface="+mn-lt"/>
              </a:rPr>
              <a:t>to extend credit as well as the interest costs and the ability of the company to </a:t>
            </a:r>
            <a:r>
              <a:rPr lang="en-US" sz="1600" b="1" i="1" dirty="0">
                <a:solidFill>
                  <a:srgbClr val="0070C0"/>
                </a:solidFill>
                <a:latin typeface="+mn-lt"/>
              </a:rPr>
              <a:t>cover</a:t>
            </a:r>
            <a:r>
              <a:rPr lang="en-US" sz="1600" b="1" i="1" dirty="0">
                <a:solidFill>
                  <a:srgbClr val="0070C0"/>
                </a:solidFill>
                <a:latin typeface="+mn-lt"/>
              </a:rPr>
              <a:t> </a:t>
            </a:r>
            <a:r>
              <a:rPr lang="en-US" sz="1600" dirty="0">
                <a:solidFill>
                  <a:schemeClr val="bg1"/>
                </a:solidFill>
                <a:latin typeface="+mn-lt"/>
              </a:rPr>
              <a:t>those costs. Typically the debt portion of a LBO ranges from 50%-85% of the purchase price, but in some cases debt may represent upwards of 95% of purchase price. Between 2000-2005 debt averaged between 59.4% and 67.9% of total purchase price for LBOs in the United States.</a:t>
            </a:r>
            <a:endParaRPr lang="en-US" sz="1600" dirty="0">
              <a:solidFill>
                <a:schemeClr val="bg1"/>
              </a:solidFill>
              <a:latin typeface="+mn-lt"/>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69" name="Content Placeholder 3" descr="Leveraged_Buyout_Diagram.png"/>
          <p:cNvPicPr>
            <a:picLocks noGrp="1" noChangeAspect="1"/>
          </p:cNvPicPr>
          <p:nvPr>
            <p:ph idx="1"/>
          </p:nvPr>
        </p:nvPicPr>
        <p:blipFill>
          <a:blip r:embed="rId2"/>
          <a:srcRect/>
          <a:stretch>
            <a:fillRect/>
          </a:stretch>
        </p:blipFill>
        <p:spPr>
          <a:xfrm>
            <a:off x="457200" y="1371600"/>
            <a:ext cx="8153400" cy="5249863"/>
          </a:xfrm>
        </p:spPr>
      </p:pic>
      <p:sp>
        <p:nvSpPr>
          <p:cNvPr id="3" name="Title 2"/>
          <p:cNvSpPr>
            <a:spLocks noGrp="1"/>
          </p:cNvSpPr>
          <p:nvPr>
            <p:ph type="title"/>
          </p:nvPr>
        </p:nvSpPr>
        <p:spPr>
          <a:xfrm>
            <a:off x="457200" y="152400"/>
            <a:ext cx="8686800" cy="1219200"/>
          </a:xfrm>
        </p:spPr>
        <p:txBody>
          <a:bodyPr/>
          <a:lstStyle/>
          <a:p>
            <a:pPr fontAlgn="auto">
              <a:spcAft>
                <a:spcPts val="0"/>
              </a:spcAft>
              <a:defRPr/>
            </a:pPr>
            <a:r>
              <a:rPr sz="4000" b="1" smtClean="0">
                <a:solidFill>
                  <a:schemeClr val="accent2">
                    <a:lumMod val="20000"/>
                    <a:lumOff val="80000"/>
                  </a:schemeClr>
                </a:solidFill>
              </a:rPr>
              <a:t>Basic Structure of a LBO Transaction</a:t>
            </a:r>
            <a:endParaRPr sz="4000" b="1">
              <a:solidFill>
                <a:schemeClr val="accent2">
                  <a:lumMod val="20000"/>
                  <a:lumOff val="80000"/>
                </a:schemeClr>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3" name="Content Placeholder 3" descr="M&amp;A Ranking 2009.gif"/>
          <p:cNvPicPr>
            <a:picLocks noGrp="1" noChangeAspect="1"/>
          </p:cNvPicPr>
          <p:nvPr>
            <p:ph idx="1"/>
          </p:nvPr>
        </p:nvPicPr>
        <p:blipFill>
          <a:blip r:embed="rId2"/>
          <a:srcRect/>
          <a:stretch>
            <a:fillRect/>
          </a:stretch>
        </p:blipFill>
        <p:spPr>
          <a:xfrm>
            <a:off x="457200" y="304800"/>
            <a:ext cx="8196263" cy="5334000"/>
          </a:xfrm>
        </p:spPr>
      </p:pic>
      <p:sp>
        <p:nvSpPr>
          <p:cNvPr id="59394" name="TextBox 4"/>
          <p:cNvSpPr txBox="1">
            <a:spLocks noChangeArrowheads="1"/>
          </p:cNvSpPr>
          <p:nvPr/>
        </p:nvSpPr>
        <p:spPr bwMode="auto">
          <a:xfrm>
            <a:off x="6400800" y="5562600"/>
            <a:ext cx="2286000" cy="369888"/>
          </a:xfrm>
          <a:prstGeom prst="rect">
            <a:avLst/>
          </a:prstGeom>
          <a:noFill/>
          <a:ln w="9525">
            <a:noFill/>
            <a:miter lim="800000"/>
            <a:headEnd/>
            <a:tailEnd/>
          </a:ln>
        </p:spPr>
        <p:txBody>
          <a:bodyPr>
            <a:spAutoFit/>
          </a:bodyPr>
          <a:lstStyle/>
          <a:p>
            <a:r>
              <a:rPr lang="en-US">
                <a:latin typeface="Constantia" pitchFamily="18" charset="0"/>
              </a:rPr>
              <a:t>As of October 2009</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7" name="Content Placeholder 3" descr="trading-floor-london-4.jpg"/>
          <p:cNvPicPr>
            <a:picLocks noGrp="1" noChangeAspect="1"/>
          </p:cNvPicPr>
          <p:nvPr>
            <p:ph idx="1"/>
          </p:nvPr>
        </p:nvPicPr>
        <p:blipFill>
          <a:blip r:embed="rId3"/>
          <a:srcRect/>
          <a:stretch>
            <a:fillRect/>
          </a:stretch>
        </p:blipFill>
        <p:spPr>
          <a:xfrm>
            <a:off x="838200" y="1371600"/>
            <a:ext cx="7543800" cy="5035550"/>
          </a:xfrm>
        </p:spPr>
      </p:pic>
      <p:sp>
        <p:nvSpPr>
          <p:cNvPr id="3" name="Title 2"/>
          <p:cNvSpPr>
            <a:spLocks noGrp="1"/>
          </p:cNvSpPr>
          <p:nvPr>
            <p:ph type="title"/>
          </p:nvPr>
        </p:nvSpPr>
        <p:spPr/>
        <p:txBody>
          <a:bodyPr/>
          <a:lstStyle/>
          <a:p>
            <a:pPr fontAlgn="auto">
              <a:spcAft>
                <a:spcPts val="0"/>
              </a:spcAft>
              <a:defRPr/>
            </a:pPr>
            <a:r>
              <a:rPr b="1" smtClean="0">
                <a:solidFill>
                  <a:schemeClr val="accent2">
                    <a:lumMod val="20000"/>
                    <a:lumOff val="80000"/>
                  </a:schemeClr>
                </a:solidFill>
              </a:rPr>
              <a:t>Sales &amp; Trading</a:t>
            </a:r>
            <a:endParaRPr b="1">
              <a:solidFill>
                <a:schemeClr val="accent2">
                  <a:lumMod val="20000"/>
                  <a:lumOff val="80000"/>
                </a:schemeClr>
              </a:solidFill>
            </a:endParaRPr>
          </a:p>
        </p:txBody>
      </p:sp>
    </p:spTree>
  </p:cSld>
  <p:clrMapOvr>
    <a:masterClrMapping/>
  </p:clrMapOvr>
  <p:transition spd="slow">
    <p:zoom dir="in"/>
    <p:sndAc>
      <p:stSnd>
        <p:snd r:embed="rId2" name="drumroll.wav"/>
      </p:stSnd>
    </p:sndAc>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3886200"/>
          </a:xfrm>
        </p:spPr>
        <p:txBody>
          <a:bodyPr>
            <a:normAutofit fontScale="85000" lnSpcReduction="10000"/>
          </a:bodyPr>
          <a:lstStyle/>
          <a:p>
            <a:pPr marL="274320" indent="-274320" fontAlgn="auto">
              <a:spcAft>
                <a:spcPts val="0"/>
              </a:spcAft>
              <a:buFont typeface="Wingdings 2"/>
              <a:buChar char=""/>
              <a:defRPr/>
            </a:pPr>
            <a:r>
              <a:rPr lang="en-US" sz="2000" b="1" i="1" u="sng" dirty="0" smtClean="0">
                <a:solidFill>
                  <a:schemeClr val="bg1"/>
                </a:solidFill>
              </a:rPr>
              <a:t>Institutional Sales: </a:t>
            </a:r>
            <a:r>
              <a:rPr lang="en-US" sz="2000" dirty="0" smtClean="0"/>
              <a:t>manages the bank's relationships with institutional money managers such as </a:t>
            </a:r>
            <a:r>
              <a:rPr lang="en-US" sz="2000" dirty="0" smtClean="0">
                <a:solidFill>
                  <a:srgbClr val="FFFF00"/>
                </a:solidFill>
              </a:rPr>
              <a:t>mutual funds or pension funds</a:t>
            </a:r>
            <a:r>
              <a:rPr lang="en-US" sz="2000" dirty="0" smtClean="0"/>
              <a:t>. It is often called </a:t>
            </a:r>
            <a:r>
              <a:rPr lang="en-US" sz="2000" dirty="0" smtClean="0">
                <a:solidFill>
                  <a:srgbClr val="FFFF00"/>
                </a:solidFill>
              </a:rPr>
              <a:t>research sales</a:t>
            </a:r>
            <a:r>
              <a:rPr lang="en-US" sz="2000" dirty="0" smtClean="0"/>
              <a:t>, as salespeople focus on </a:t>
            </a:r>
            <a:r>
              <a:rPr lang="en-US" sz="2000" dirty="0" smtClean="0">
                <a:solidFill>
                  <a:srgbClr val="FFFF00"/>
                </a:solidFill>
              </a:rPr>
              <a:t>selling the firm's research </a:t>
            </a:r>
            <a:r>
              <a:rPr lang="en-US" sz="2000" dirty="0" smtClean="0"/>
              <a:t>to institutions.</a:t>
            </a:r>
          </a:p>
          <a:p>
            <a:pPr marL="274320" indent="-274320" fontAlgn="auto">
              <a:spcAft>
                <a:spcPts val="0"/>
              </a:spcAft>
              <a:buFont typeface="Wingdings 2"/>
              <a:buChar char=""/>
              <a:defRPr/>
            </a:pPr>
            <a:r>
              <a:rPr lang="en-US" sz="2000" b="1" i="1" u="sng" dirty="0" smtClean="0">
                <a:solidFill>
                  <a:schemeClr val="bg1"/>
                </a:solidFill>
              </a:rPr>
              <a:t>Retail Brokerage </a:t>
            </a:r>
            <a:r>
              <a:rPr lang="en-US" sz="2000" dirty="0" smtClean="0"/>
              <a:t>(account executives, financial advisors or financial consultants ): involves managing the account portfolios for </a:t>
            </a:r>
            <a:r>
              <a:rPr lang="en-US" sz="2000" dirty="0" smtClean="0">
                <a:solidFill>
                  <a:srgbClr val="FFFF00"/>
                </a:solidFill>
              </a:rPr>
              <a:t>individual investors </a:t>
            </a:r>
            <a:r>
              <a:rPr lang="en-US" sz="2000" dirty="0" smtClean="0"/>
              <a:t>- usually called </a:t>
            </a:r>
            <a:r>
              <a:rPr lang="en-US" sz="2000" dirty="0" smtClean="0">
                <a:solidFill>
                  <a:srgbClr val="FFFF00"/>
                </a:solidFill>
              </a:rPr>
              <a:t>retail investors</a:t>
            </a:r>
            <a:r>
              <a:rPr lang="en-US" sz="2000" dirty="0" smtClean="0"/>
              <a:t>. Brokers give advice to their clients regarding stocks to buy or sell, and when to buy or sell them.</a:t>
            </a:r>
          </a:p>
          <a:p>
            <a:pPr marL="274320" indent="-274320" fontAlgn="auto">
              <a:spcAft>
                <a:spcPts val="0"/>
              </a:spcAft>
              <a:buFont typeface="Wingdings 2"/>
              <a:buChar char=""/>
              <a:defRPr/>
            </a:pPr>
            <a:r>
              <a:rPr lang="en-US" sz="2000" b="1" i="1" u="sng" dirty="0" smtClean="0">
                <a:solidFill>
                  <a:schemeClr val="bg1"/>
                </a:solidFill>
              </a:rPr>
              <a:t>Private Client Services (PCS): </a:t>
            </a:r>
            <a:r>
              <a:rPr lang="en-US" sz="2000" dirty="0" smtClean="0"/>
              <a:t>A </a:t>
            </a:r>
            <a:r>
              <a:rPr lang="en-US" sz="2000" dirty="0" smtClean="0">
                <a:solidFill>
                  <a:srgbClr val="FFFF00"/>
                </a:solidFill>
              </a:rPr>
              <a:t>cross between institutional sales and retail brokerage</a:t>
            </a:r>
            <a:r>
              <a:rPr lang="en-US" sz="2000" dirty="0" smtClean="0"/>
              <a:t>, PCS focuses on providing money management services to </a:t>
            </a:r>
            <a:r>
              <a:rPr lang="en-US" sz="2000" dirty="0" smtClean="0">
                <a:solidFill>
                  <a:srgbClr val="FFFF00"/>
                </a:solidFill>
              </a:rPr>
              <a:t>extremely wealthy individuals</a:t>
            </a:r>
            <a:r>
              <a:rPr lang="en-US" sz="2000" dirty="0" smtClean="0"/>
              <a:t>.</a:t>
            </a:r>
          </a:p>
          <a:p>
            <a:pPr marL="274320" indent="-274320" fontAlgn="auto">
              <a:spcAft>
                <a:spcPts val="0"/>
              </a:spcAft>
              <a:buFont typeface="Wingdings 2"/>
              <a:buChar char=""/>
              <a:defRPr/>
            </a:pPr>
            <a:r>
              <a:rPr lang="en-US" sz="2000" b="1" i="1" u="sng" dirty="0" smtClean="0">
                <a:solidFill>
                  <a:schemeClr val="bg1"/>
                </a:solidFill>
              </a:rPr>
              <a:t>The Sales-trader: </a:t>
            </a:r>
            <a:r>
              <a:rPr lang="en-US" sz="2000" dirty="0" smtClean="0"/>
              <a:t>A </a:t>
            </a:r>
            <a:r>
              <a:rPr lang="en-US" sz="2000" dirty="0" smtClean="0">
                <a:solidFill>
                  <a:srgbClr val="FFFF00"/>
                </a:solidFill>
              </a:rPr>
              <a:t>hybrid between sales and trading</a:t>
            </a:r>
            <a:r>
              <a:rPr lang="en-US" sz="2000" dirty="0" smtClean="0"/>
              <a:t>, sales-traders essentially operate in a dual role as both salesperson and block trader. sales-traders typically cover the highlights and the big picture and they speak to the </a:t>
            </a:r>
            <a:r>
              <a:rPr lang="en-US" sz="2000" dirty="0" smtClean="0">
                <a:solidFill>
                  <a:srgbClr val="FFFF00"/>
                </a:solidFill>
              </a:rPr>
              <a:t>in-house traders of the buy-side</a:t>
            </a:r>
            <a:r>
              <a:rPr lang="en-US" sz="2000" dirty="0" smtClean="0"/>
              <a:t>. When specific questions arise, a sales-trader will often refer a client to the research analyst.</a:t>
            </a:r>
          </a:p>
          <a:p>
            <a:pPr marL="274320" indent="-274320" fontAlgn="auto">
              <a:spcAft>
                <a:spcPts val="0"/>
              </a:spcAft>
              <a:buFont typeface="Wingdings 2"/>
              <a:buChar char=""/>
              <a:defRPr/>
            </a:pPr>
            <a:endParaRPr lang="en-US" dirty="0"/>
          </a:p>
        </p:txBody>
      </p:sp>
      <p:sp>
        <p:nvSpPr>
          <p:cNvPr id="3" name="Title 2"/>
          <p:cNvSpPr>
            <a:spLocks noGrp="1"/>
          </p:cNvSpPr>
          <p:nvPr>
            <p:ph type="title"/>
          </p:nvPr>
        </p:nvSpPr>
        <p:spPr/>
        <p:txBody>
          <a:bodyPr/>
          <a:lstStyle/>
          <a:p>
            <a:pPr fontAlgn="auto">
              <a:spcAft>
                <a:spcPts val="0"/>
              </a:spcAft>
              <a:defRPr/>
            </a:pPr>
            <a:r>
              <a:rPr b="1" smtClean="0">
                <a:solidFill>
                  <a:schemeClr val="accent2">
                    <a:lumMod val="20000"/>
                    <a:lumOff val="80000"/>
                  </a:schemeClr>
                </a:solidFill>
              </a:rPr>
              <a:t>Sales</a:t>
            </a:r>
            <a:endParaRPr b="1">
              <a:solidFill>
                <a:schemeClr val="accent2">
                  <a:lumMod val="20000"/>
                  <a:lumOff val="80000"/>
                </a:schemeClr>
              </a:solidFill>
            </a:endParaRPr>
          </a:p>
        </p:txBody>
      </p:sp>
      <p:sp>
        <p:nvSpPr>
          <p:cNvPr id="4" name="TextBox 3"/>
          <p:cNvSpPr txBox="1"/>
          <p:nvPr/>
        </p:nvSpPr>
        <p:spPr>
          <a:xfrm>
            <a:off x="533400" y="5486400"/>
            <a:ext cx="8153400" cy="923330"/>
          </a:xfrm>
          <a:prstGeom prst="rect">
            <a:avLst/>
          </a:prstGeom>
          <a:solidFill>
            <a:srgbClr val="FFFF00"/>
          </a:solidFill>
          <a:scene3d>
            <a:camera prst="orthographicFront"/>
            <a:lightRig rig="threePt" dir="t"/>
          </a:scene3d>
          <a:sp3d>
            <a:bevelT w="114300" prst="artDeco"/>
          </a:sp3d>
        </p:spPr>
        <p:txBody>
          <a:bodyPr>
            <a:spAutoFit/>
          </a:bodyPr>
          <a:lstStyle/>
          <a:p>
            <a:pPr fontAlgn="auto">
              <a:spcBef>
                <a:spcPts val="0"/>
              </a:spcBef>
              <a:spcAft>
                <a:spcPts val="0"/>
              </a:spcAft>
              <a:defRPr/>
            </a:pPr>
            <a:r>
              <a:rPr lang="en-US" dirty="0">
                <a:solidFill>
                  <a:schemeClr val="bg1"/>
                </a:solidFill>
                <a:latin typeface="+mn-lt"/>
              </a:rPr>
              <a:t>Sales is a core area of any investment bank, comprising the vast majority of people and the relationships that </a:t>
            </a:r>
            <a:r>
              <a:rPr lang="en-US" b="1" u="sng" dirty="0">
                <a:solidFill>
                  <a:schemeClr val="bg1"/>
                </a:solidFill>
                <a:latin typeface="+mn-lt"/>
              </a:rPr>
              <a:t>account for a substantial portion of any investment banks revenues.</a:t>
            </a:r>
            <a:endParaRPr lang="en-US" b="1" u="sng" dirty="0">
              <a:solidFill>
                <a:schemeClr val="bg1"/>
              </a:solidFill>
              <a:latin typeface="+mn-lt"/>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auto">
              <a:spcAft>
                <a:spcPts val="0"/>
              </a:spcAft>
              <a:defRPr/>
            </a:pPr>
            <a:r>
              <a:rPr b="1" smtClean="0">
                <a:solidFill>
                  <a:schemeClr val="accent2">
                    <a:lumMod val="20000"/>
                    <a:lumOff val="80000"/>
                  </a:schemeClr>
                </a:solidFill>
              </a:rPr>
              <a:t>The Role of Sales in an IPO</a:t>
            </a:r>
            <a:endParaRPr b="1">
              <a:solidFill>
                <a:schemeClr val="accent2">
                  <a:lumMod val="20000"/>
                  <a:lumOff val="80000"/>
                </a:schemeClr>
              </a:solidFill>
            </a:endParaRPr>
          </a:p>
        </p:txBody>
      </p:sp>
      <p:sp>
        <p:nvSpPr>
          <p:cNvPr id="62466" name="TextBox 3"/>
          <p:cNvSpPr txBox="1">
            <a:spLocks noChangeArrowheads="1"/>
          </p:cNvSpPr>
          <p:nvPr/>
        </p:nvSpPr>
        <p:spPr bwMode="auto">
          <a:xfrm>
            <a:off x="457200" y="1371600"/>
            <a:ext cx="8305800" cy="4400550"/>
          </a:xfrm>
          <a:prstGeom prst="rect">
            <a:avLst/>
          </a:prstGeom>
          <a:noFill/>
          <a:ln w="9525">
            <a:noFill/>
            <a:miter lim="800000"/>
            <a:headEnd/>
            <a:tailEnd/>
          </a:ln>
        </p:spPr>
        <p:txBody>
          <a:bodyPr>
            <a:spAutoFit/>
          </a:bodyPr>
          <a:lstStyle/>
          <a:p>
            <a:r>
              <a:rPr lang="en-US" sz="2000">
                <a:latin typeface="Constantia" pitchFamily="18" charset="0"/>
              </a:rPr>
              <a:t>Salespeople help place the offering with various money managers.</a:t>
            </a:r>
          </a:p>
          <a:p>
            <a:r>
              <a:rPr lang="en-US" sz="2000">
                <a:latin typeface="Constantia" pitchFamily="18" charset="0"/>
              </a:rPr>
              <a:t>To give you a breakdown, IPOs typically cost the company going public </a:t>
            </a:r>
          </a:p>
          <a:p>
            <a:r>
              <a:rPr lang="en-US" sz="2000">
                <a:solidFill>
                  <a:srgbClr val="92D050"/>
                </a:solidFill>
                <a:latin typeface="Constantia" pitchFamily="18" charset="0"/>
              </a:rPr>
              <a:t>7 percent </a:t>
            </a:r>
            <a:r>
              <a:rPr lang="en-US" sz="2000">
                <a:latin typeface="Constantia" pitchFamily="18" charset="0"/>
              </a:rPr>
              <a:t>of the gross proceeds raised in the offering. That 7 percent is divided between sales, syndicate and investment banking (i.e. corporate finance) in approximately the following manner:</a:t>
            </a:r>
          </a:p>
          <a:p>
            <a:r>
              <a:rPr lang="en-US" sz="2000">
                <a:latin typeface="Constantia" pitchFamily="18" charset="0"/>
              </a:rPr>
              <a:t>• </a:t>
            </a:r>
            <a:r>
              <a:rPr lang="en-US" sz="2000">
                <a:solidFill>
                  <a:srgbClr val="FFC000"/>
                </a:solidFill>
                <a:latin typeface="Constantia" pitchFamily="18" charset="0"/>
              </a:rPr>
              <a:t>60 percent to Sales</a:t>
            </a:r>
          </a:p>
          <a:p>
            <a:r>
              <a:rPr lang="en-US" sz="2000">
                <a:latin typeface="Constantia" pitchFamily="18" charset="0"/>
              </a:rPr>
              <a:t>• </a:t>
            </a:r>
            <a:r>
              <a:rPr lang="en-US" sz="2000">
                <a:solidFill>
                  <a:srgbClr val="FFC000"/>
                </a:solidFill>
                <a:latin typeface="Constantia" pitchFamily="18" charset="0"/>
              </a:rPr>
              <a:t>20 percent to Corporate Finance</a:t>
            </a:r>
          </a:p>
          <a:p>
            <a:r>
              <a:rPr lang="en-US" sz="2000">
                <a:latin typeface="Constantia" pitchFamily="18" charset="0"/>
              </a:rPr>
              <a:t>• </a:t>
            </a:r>
            <a:r>
              <a:rPr lang="en-US" sz="2000">
                <a:solidFill>
                  <a:srgbClr val="FFC000"/>
                </a:solidFill>
                <a:latin typeface="Constantia" pitchFamily="18" charset="0"/>
              </a:rPr>
              <a:t>20 percent to Syndicate</a:t>
            </a:r>
          </a:p>
          <a:p>
            <a:r>
              <a:rPr lang="en-US" sz="2000">
                <a:latin typeface="Constantia" pitchFamily="18" charset="0"/>
              </a:rPr>
              <a:t>(If there are any deal expenses, those get charged to the syndicate account and the profits left over from syndicate get split between the syndicate group and the corporate finance group.)</a:t>
            </a:r>
          </a:p>
          <a:p>
            <a:r>
              <a:rPr lang="en-US" sz="2000">
                <a:latin typeface="Constantia" pitchFamily="18" charset="0"/>
              </a:rPr>
              <a:t>As we can see from this breakdown, the sales department stands the most to gain from an IPO. Their involvement does not begin, however, until a week or two prior to the roadshow.</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89" name="Content Placeholder 3" descr="Brokers+Continue+Trade.jpg"/>
          <p:cNvPicPr>
            <a:picLocks noGrp="1" noChangeAspect="1"/>
          </p:cNvPicPr>
          <p:nvPr>
            <p:ph idx="1"/>
          </p:nvPr>
        </p:nvPicPr>
        <p:blipFill>
          <a:blip r:embed="rId3"/>
          <a:srcRect/>
          <a:stretch>
            <a:fillRect/>
          </a:stretch>
        </p:blipFill>
        <p:spPr>
          <a:xfrm>
            <a:off x="990600" y="1447800"/>
            <a:ext cx="7337425" cy="4953000"/>
          </a:xfrm>
        </p:spPr>
      </p:pic>
      <p:sp>
        <p:nvSpPr>
          <p:cNvPr id="3" name="Title 2"/>
          <p:cNvSpPr>
            <a:spLocks noGrp="1"/>
          </p:cNvSpPr>
          <p:nvPr>
            <p:ph type="title"/>
          </p:nvPr>
        </p:nvSpPr>
        <p:spPr/>
        <p:txBody>
          <a:bodyPr/>
          <a:lstStyle/>
          <a:p>
            <a:pPr fontAlgn="auto">
              <a:spcAft>
                <a:spcPts val="0"/>
              </a:spcAft>
              <a:defRPr/>
            </a:pPr>
            <a:r>
              <a:rPr b="1" smtClean="0">
                <a:solidFill>
                  <a:schemeClr val="accent2">
                    <a:lumMod val="20000"/>
                    <a:lumOff val="80000"/>
                  </a:schemeClr>
                </a:solidFill>
              </a:rPr>
              <a:t>Trading</a:t>
            </a:r>
            <a:endParaRPr b="1">
              <a:solidFill>
                <a:schemeClr val="accent2">
                  <a:lumMod val="20000"/>
                  <a:lumOff val="80000"/>
                </a:schemeClr>
              </a:solidFill>
            </a:endParaRPr>
          </a:p>
        </p:txBody>
      </p:sp>
    </p:spTree>
  </p:cSld>
  <p:clrMapOvr>
    <a:masterClrMapping/>
  </p:clrMapOvr>
  <p:transition spd="slow">
    <p:dissolve/>
    <p:sndAc>
      <p:stSnd>
        <p:snd r:embed="rId2" name="cashreg.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b="1" smtClean="0">
                <a:solidFill>
                  <a:schemeClr val="accent2">
                    <a:lumMod val="20000"/>
                    <a:lumOff val="80000"/>
                  </a:schemeClr>
                </a:solidFill>
              </a:rPr>
              <a:t>Revenue-Generating Activities</a:t>
            </a:r>
            <a:endParaRPr b="1">
              <a:solidFill>
                <a:schemeClr val="accent2">
                  <a:lumMod val="20000"/>
                  <a:lumOff val="80000"/>
                </a:schemeClr>
              </a:solidFill>
            </a:endParaRPr>
          </a:p>
        </p:txBody>
      </p:sp>
      <p:sp>
        <p:nvSpPr>
          <p:cNvPr id="3" name="Content Placeholder 2"/>
          <p:cNvSpPr>
            <a:spLocks noGrp="1"/>
          </p:cNvSpPr>
          <p:nvPr>
            <p:ph sz="half" idx="1"/>
          </p:nvPr>
        </p:nvSpPr>
        <p:spPr>
          <a:xfrm>
            <a:off x="457200" y="1524000"/>
            <a:ext cx="4059238" cy="4572000"/>
          </a:xfrm>
        </p:spPr>
        <p:txBody>
          <a:bodyPr>
            <a:normAutofit fontScale="62500" lnSpcReduction="20000"/>
          </a:bodyPr>
          <a:lstStyle/>
          <a:p>
            <a:pPr marL="274320" indent="-274320" fontAlgn="auto">
              <a:spcAft>
                <a:spcPts val="0"/>
              </a:spcAft>
              <a:buFont typeface="Wingdings 2"/>
              <a:buChar char=""/>
              <a:defRPr/>
            </a:pPr>
            <a:r>
              <a:rPr lang="en-US" sz="2900" b="1" dirty="0" smtClean="0">
                <a:solidFill>
                  <a:schemeClr val="bg1"/>
                </a:solidFill>
              </a:rPr>
              <a:t>Primary Market Making</a:t>
            </a:r>
          </a:p>
          <a:p>
            <a:pPr marL="548640" indent="-274320" fontAlgn="auto">
              <a:spcAft>
                <a:spcPts val="0"/>
              </a:spcAft>
              <a:buFont typeface="Wingdings" pitchFamily="2" charset="2"/>
              <a:buChar char="Ø"/>
              <a:defRPr/>
            </a:pPr>
            <a:r>
              <a:rPr lang="en-US" sz="2900" dirty="0" smtClean="0"/>
              <a:t>Corporate Finance</a:t>
            </a:r>
          </a:p>
          <a:p>
            <a:pPr marL="548640" indent="-274320" fontAlgn="auto">
              <a:spcAft>
                <a:spcPts val="0"/>
              </a:spcAft>
              <a:buFont typeface="Wingdings" pitchFamily="2" charset="2"/>
              <a:buChar char="Ø"/>
              <a:defRPr/>
            </a:pPr>
            <a:r>
              <a:rPr lang="en-US" sz="2900" dirty="0" smtClean="0"/>
              <a:t>Municipal Finance</a:t>
            </a:r>
          </a:p>
          <a:p>
            <a:pPr marL="548640" indent="-274320" fontAlgn="auto">
              <a:spcAft>
                <a:spcPts val="0"/>
              </a:spcAft>
              <a:buFont typeface="Wingdings" pitchFamily="2" charset="2"/>
              <a:buChar char="Ø"/>
              <a:defRPr/>
            </a:pPr>
            <a:r>
              <a:rPr lang="en-US" sz="2900" dirty="0" smtClean="0"/>
              <a:t>Treasury and Agency Finance</a:t>
            </a:r>
          </a:p>
          <a:p>
            <a:pPr marL="274320" indent="-274320" fontAlgn="auto">
              <a:spcAft>
                <a:spcPts val="0"/>
              </a:spcAft>
              <a:buFont typeface="Wingdings 2"/>
              <a:buChar char=""/>
              <a:defRPr/>
            </a:pPr>
            <a:r>
              <a:rPr lang="en-US" sz="2900" b="1" dirty="0" smtClean="0">
                <a:solidFill>
                  <a:schemeClr val="bg1"/>
                </a:solidFill>
              </a:rPr>
              <a:t>Secondary Market Making</a:t>
            </a:r>
          </a:p>
          <a:p>
            <a:pPr marL="548640" indent="-274320" fontAlgn="auto">
              <a:spcAft>
                <a:spcPts val="0"/>
              </a:spcAft>
              <a:buFont typeface="Wingdings" pitchFamily="2" charset="2"/>
              <a:buChar char="Ø"/>
              <a:defRPr/>
            </a:pPr>
            <a:r>
              <a:rPr lang="en-US" sz="2900" dirty="0" smtClean="0"/>
              <a:t>Dealer Activities</a:t>
            </a:r>
          </a:p>
          <a:p>
            <a:pPr marL="548640" indent="-274320" fontAlgn="auto">
              <a:spcAft>
                <a:spcPts val="0"/>
              </a:spcAft>
              <a:buFont typeface="Wingdings" pitchFamily="2" charset="2"/>
              <a:buChar char="Ø"/>
              <a:defRPr/>
            </a:pPr>
            <a:r>
              <a:rPr lang="en-US" sz="2900" dirty="0" smtClean="0"/>
              <a:t>Brokerage Activities</a:t>
            </a:r>
          </a:p>
          <a:p>
            <a:pPr marL="274320" indent="-274320" fontAlgn="auto">
              <a:spcAft>
                <a:spcPts val="0"/>
              </a:spcAft>
              <a:buFont typeface="Wingdings 2"/>
              <a:buChar char=""/>
              <a:defRPr/>
            </a:pPr>
            <a:r>
              <a:rPr lang="en-US" sz="2900" b="1" dirty="0" smtClean="0">
                <a:solidFill>
                  <a:schemeClr val="bg1"/>
                </a:solidFill>
              </a:rPr>
              <a:t>Trading</a:t>
            </a:r>
          </a:p>
          <a:p>
            <a:pPr marL="548640" indent="-274320" fontAlgn="auto">
              <a:spcAft>
                <a:spcPts val="0"/>
              </a:spcAft>
              <a:buFont typeface="Wingdings" pitchFamily="2" charset="2"/>
              <a:buChar char="Ø"/>
              <a:defRPr/>
            </a:pPr>
            <a:r>
              <a:rPr lang="en-US" sz="2900" dirty="0" smtClean="0"/>
              <a:t>Arbitrage</a:t>
            </a:r>
          </a:p>
          <a:p>
            <a:pPr marL="548640" indent="-274320" fontAlgn="auto">
              <a:spcAft>
                <a:spcPts val="0"/>
              </a:spcAft>
              <a:buFont typeface="Wingdings" pitchFamily="2" charset="2"/>
              <a:buChar char="Ø"/>
              <a:defRPr/>
            </a:pPr>
            <a:r>
              <a:rPr lang="en-US" sz="2900" dirty="0" smtClean="0"/>
              <a:t>Proprietary</a:t>
            </a:r>
          </a:p>
          <a:p>
            <a:pPr marL="274320" indent="-274320" fontAlgn="auto">
              <a:spcAft>
                <a:spcPts val="0"/>
              </a:spcAft>
              <a:buFont typeface="Wingdings 2"/>
              <a:buChar char=""/>
              <a:defRPr/>
            </a:pPr>
            <a:r>
              <a:rPr lang="en-US" sz="2900" b="1" dirty="0" smtClean="0">
                <a:solidFill>
                  <a:schemeClr val="bg1"/>
                </a:solidFill>
              </a:rPr>
              <a:t>Corporate Restructuring</a:t>
            </a:r>
          </a:p>
          <a:p>
            <a:pPr marL="548640" indent="-274320" fontAlgn="auto">
              <a:spcAft>
                <a:spcPts val="0"/>
              </a:spcAft>
              <a:buFont typeface="Wingdings" pitchFamily="2" charset="2"/>
              <a:buChar char="Ø"/>
              <a:defRPr/>
            </a:pPr>
            <a:r>
              <a:rPr lang="en-US" sz="2900" dirty="0" smtClean="0"/>
              <a:t>Expansion</a:t>
            </a:r>
          </a:p>
          <a:p>
            <a:pPr marL="548640" indent="-274320" fontAlgn="auto">
              <a:spcAft>
                <a:spcPts val="0"/>
              </a:spcAft>
              <a:buFont typeface="Wingdings" pitchFamily="2" charset="2"/>
              <a:buChar char="Ø"/>
              <a:defRPr/>
            </a:pPr>
            <a:r>
              <a:rPr lang="en-US" sz="2900" dirty="0" smtClean="0"/>
              <a:t>Contraction</a:t>
            </a:r>
          </a:p>
          <a:p>
            <a:pPr marL="548640" indent="-274320" fontAlgn="auto">
              <a:spcAft>
                <a:spcPts val="0"/>
              </a:spcAft>
              <a:buFont typeface="Wingdings" pitchFamily="2" charset="2"/>
              <a:buChar char="Ø"/>
              <a:defRPr/>
            </a:pPr>
            <a:r>
              <a:rPr lang="en-US" sz="2900" dirty="0" smtClean="0"/>
              <a:t>Ownership and Control</a:t>
            </a:r>
          </a:p>
          <a:p>
            <a:pPr marL="274320" indent="-274320" fontAlgn="auto">
              <a:spcAft>
                <a:spcPts val="0"/>
              </a:spcAft>
              <a:buFont typeface="Wingdings 2"/>
              <a:buChar char=""/>
              <a:defRPr/>
            </a:pPr>
            <a:endParaRPr lang="en-US" dirty="0" smtClean="0"/>
          </a:p>
        </p:txBody>
      </p:sp>
      <p:sp>
        <p:nvSpPr>
          <p:cNvPr id="4" name="Content Placeholder 3"/>
          <p:cNvSpPr>
            <a:spLocks noGrp="1"/>
          </p:cNvSpPr>
          <p:nvPr>
            <p:ph sz="half" idx="2"/>
          </p:nvPr>
        </p:nvSpPr>
        <p:spPr>
          <a:xfrm>
            <a:off x="4648200" y="1219200"/>
            <a:ext cx="4059238" cy="5029200"/>
          </a:xfrm>
        </p:spPr>
        <p:txBody>
          <a:bodyPr>
            <a:normAutofit fontScale="62500" lnSpcReduction="20000"/>
          </a:bodyPr>
          <a:lstStyle/>
          <a:p>
            <a:pPr marL="274320" indent="-274320" fontAlgn="auto">
              <a:spcAft>
                <a:spcPts val="0"/>
              </a:spcAft>
              <a:buFont typeface="Wingdings 2"/>
              <a:buChar char=""/>
              <a:defRPr/>
            </a:pPr>
            <a:endParaRPr lang="en-US" dirty="0" smtClean="0"/>
          </a:p>
          <a:p>
            <a:pPr marL="274320" indent="-274320" fontAlgn="auto">
              <a:spcAft>
                <a:spcPts val="0"/>
              </a:spcAft>
              <a:buFont typeface="Wingdings 2"/>
              <a:buChar char=""/>
              <a:defRPr/>
            </a:pPr>
            <a:r>
              <a:rPr lang="en-US" sz="3300" b="1" dirty="0" smtClean="0">
                <a:solidFill>
                  <a:schemeClr val="bg1"/>
                </a:solidFill>
              </a:rPr>
              <a:t>Financial Engineering</a:t>
            </a:r>
          </a:p>
          <a:p>
            <a:pPr marL="548640" indent="-274320" fontAlgn="auto">
              <a:spcAft>
                <a:spcPts val="0"/>
              </a:spcAft>
              <a:buFont typeface="Wingdings" pitchFamily="2" charset="2"/>
              <a:buChar char="Ø"/>
              <a:defRPr/>
            </a:pPr>
            <a:r>
              <a:rPr lang="en-US" sz="3300" dirty="0" smtClean="0"/>
              <a:t>Zero Coupon Securities</a:t>
            </a:r>
          </a:p>
          <a:p>
            <a:pPr marL="548640" indent="-274320" fontAlgn="auto">
              <a:spcAft>
                <a:spcPts val="0"/>
              </a:spcAft>
              <a:buFont typeface="Wingdings" pitchFamily="2" charset="2"/>
              <a:buChar char="Ø"/>
              <a:defRPr/>
            </a:pPr>
            <a:r>
              <a:rPr lang="en-US" sz="3300" dirty="0" smtClean="0"/>
              <a:t>Mortgage-Backed-Securities </a:t>
            </a:r>
          </a:p>
          <a:p>
            <a:pPr marL="548640" indent="-274320" fontAlgn="auto">
              <a:spcAft>
                <a:spcPts val="0"/>
              </a:spcAft>
              <a:buFont typeface="Wingdings" pitchFamily="2" charset="2"/>
              <a:buChar char="Ø"/>
              <a:defRPr/>
            </a:pPr>
            <a:r>
              <a:rPr lang="en-US" sz="3300" dirty="0" smtClean="0"/>
              <a:t>Derivative Products</a:t>
            </a:r>
          </a:p>
          <a:p>
            <a:pPr marL="274320" indent="-274320" fontAlgn="auto">
              <a:spcAft>
                <a:spcPts val="0"/>
              </a:spcAft>
              <a:buFont typeface="Wingdings 2"/>
              <a:buChar char=""/>
              <a:defRPr/>
            </a:pPr>
            <a:r>
              <a:rPr lang="en-US" sz="3300" b="1" dirty="0" smtClean="0">
                <a:solidFill>
                  <a:schemeClr val="bg1"/>
                </a:solidFill>
              </a:rPr>
              <a:t>Other Revenue-Generating Activities</a:t>
            </a:r>
          </a:p>
          <a:p>
            <a:pPr marL="548640" indent="-274320" fontAlgn="auto">
              <a:spcAft>
                <a:spcPts val="0"/>
              </a:spcAft>
              <a:buFont typeface="Wingdings" pitchFamily="2" charset="2"/>
              <a:buChar char="Ø"/>
              <a:defRPr/>
            </a:pPr>
            <a:r>
              <a:rPr lang="en-US" sz="3300" dirty="0" smtClean="0"/>
              <a:t>Investment Management (PWM, PCS and Asset Management))</a:t>
            </a:r>
          </a:p>
          <a:p>
            <a:pPr marL="548640" indent="-274320" fontAlgn="auto">
              <a:spcAft>
                <a:spcPts val="0"/>
              </a:spcAft>
              <a:buFont typeface="Wingdings" pitchFamily="2" charset="2"/>
              <a:buChar char="Ø"/>
              <a:defRPr/>
            </a:pPr>
            <a:r>
              <a:rPr lang="en-US" sz="3300" dirty="0" smtClean="0"/>
              <a:t>Merchant Banking (Private Equity and Venture Capital)</a:t>
            </a:r>
          </a:p>
          <a:p>
            <a:pPr marL="548640" indent="-274320" fontAlgn="auto">
              <a:spcAft>
                <a:spcPts val="0"/>
              </a:spcAft>
              <a:buFont typeface="Wingdings" pitchFamily="2" charset="2"/>
              <a:buChar char="Ø"/>
              <a:defRPr/>
            </a:pPr>
            <a:r>
              <a:rPr lang="en-US" sz="3300" dirty="0" smtClean="0"/>
              <a:t>Consulting</a:t>
            </a:r>
          </a:p>
          <a:p>
            <a:pPr marL="548640" indent="-274320" fontAlgn="auto">
              <a:spcAft>
                <a:spcPts val="0"/>
              </a:spcAft>
              <a:buFont typeface="Wingdings" pitchFamily="2" charset="2"/>
              <a:buChar char="Ø"/>
              <a:defRPr/>
            </a:pPr>
            <a:r>
              <a:rPr lang="en-US" sz="3300" dirty="0" smtClean="0"/>
              <a:t>Transaction Banking (Prime Brokerage)</a:t>
            </a:r>
          </a:p>
          <a:p>
            <a:pPr marL="548640" indent="-274320" fontAlgn="auto">
              <a:spcAft>
                <a:spcPts val="0"/>
              </a:spcAft>
              <a:buFont typeface="Wingdings" pitchFamily="2" charset="2"/>
              <a:buChar char="Ø"/>
              <a:defRPr/>
            </a:pPr>
            <a:endParaRPr lang="en-US" dirty="0" smtClean="0"/>
          </a:p>
          <a:p>
            <a:pPr marL="548640" indent="-274320" fontAlgn="auto">
              <a:spcAft>
                <a:spcPts val="0"/>
              </a:spcAft>
              <a:buFont typeface="Wingdings" pitchFamily="2" charset="2"/>
              <a:buChar char="Ø"/>
              <a:defRPr/>
            </a:pPr>
            <a:endParaRPr lang="en-US" dirty="0" smtClean="0"/>
          </a:p>
          <a:p>
            <a:pPr marL="274320" indent="-274320" fontAlgn="auto">
              <a:spcAft>
                <a:spcPts val="0"/>
              </a:spcAft>
              <a:buFont typeface="Wingdings 2"/>
              <a:buNone/>
              <a:defRPr/>
            </a:pPr>
            <a:endParaRPr lang="en-US" dirty="0"/>
          </a:p>
        </p:txBody>
      </p:sp>
      <p:sp>
        <p:nvSpPr>
          <p:cNvPr id="18436" name="TextBox 4"/>
          <p:cNvSpPr txBox="1">
            <a:spLocks noChangeArrowheads="1"/>
          </p:cNvSpPr>
          <p:nvPr/>
        </p:nvSpPr>
        <p:spPr bwMode="auto">
          <a:xfrm>
            <a:off x="2743200" y="5943600"/>
            <a:ext cx="3886200" cy="369888"/>
          </a:xfrm>
          <a:prstGeom prst="rect">
            <a:avLst/>
          </a:prstGeom>
          <a:solidFill>
            <a:srgbClr val="0070C0"/>
          </a:solidFill>
          <a:ln w="12700">
            <a:solidFill>
              <a:schemeClr val="tx1"/>
            </a:solidFill>
            <a:miter lim="800000"/>
            <a:headEnd/>
            <a:tailEnd/>
          </a:ln>
        </p:spPr>
        <p:txBody>
          <a:bodyPr>
            <a:spAutoFit/>
          </a:bodyPr>
          <a:lstStyle/>
          <a:p>
            <a:r>
              <a:rPr lang="en-US" u="sng">
                <a:solidFill>
                  <a:srgbClr val="FFC000"/>
                </a:solidFill>
                <a:latin typeface="Constantia" pitchFamily="18" charset="0"/>
              </a:rPr>
              <a:t>These are all Front Office Activities</a:t>
            </a:r>
          </a:p>
        </p:txBody>
      </p:sp>
    </p:spTree>
  </p:cSld>
  <p:clrMapOvr>
    <a:masterClrMapping/>
  </p:clrMapOvr>
  <p:transition spd="slow">
    <p:wedg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274320" indent="-274320" fontAlgn="auto">
              <a:spcAft>
                <a:spcPts val="0"/>
              </a:spcAft>
              <a:buFont typeface="Wingdings 2"/>
              <a:buChar char=""/>
              <a:defRPr/>
            </a:pPr>
            <a:r>
              <a:rPr lang="en-US" b="1" i="1" u="sng" dirty="0" smtClean="0">
                <a:solidFill>
                  <a:schemeClr val="bg1"/>
                </a:solidFill>
              </a:rPr>
              <a:t>Market Making:</a:t>
            </a:r>
            <a:r>
              <a:rPr lang="en-US" dirty="0" smtClean="0"/>
              <a:t> quotes both a buy and a sell price in a financial instrument, hoping to make a profit on the </a:t>
            </a:r>
            <a:r>
              <a:rPr lang="en-US" i="1" dirty="0" smtClean="0"/>
              <a:t>bid/offer spread.</a:t>
            </a:r>
            <a:endParaRPr lang="en-US" b="1" i="1" u="sng" dirty="0" smtClean="0">
              <a:solidFill>
                <a:schemeClr val="bg1"/>
              </a:solidFill>
            </a:endParaRPr>
          </a:p>
          <a:p>
            <a:pPr marL="274320" indent="-274320" fontAlgn="auto">
              <a:spcAft>
                <a:spcPts val="0"/>
              </a:spcAft>
              <a:buFont typeface="Wingdings 2"/>
              <a:buChar char=""/>
              <a:defRPr/>
            </a:pPr>
            <a:r>
              <a:rPr lang="en-US" b="1" i="1" u="sng" dirty="0" smtClean="0">
                <a:solidFill>
                  <a:schemeClr val="bg1"/>
                </a:solidFill>
              </a:rPr>
              <a:t>Execution/Broker: </a:t>
            </a:r>
            <a:r>
              <a:rPr lang="en-US" dirty="0" smtClean="0"/>
              <a:t>Execution-only, which means that the broker will only carry out the client's instructions to buy or sell.</a:t>
            </a:r>
            <a:endParaRPr lang="en-US" b="1" i="1" u="sng" dirty="0" smtClean="0">
              <a:solidFill>
                <a:schemeClr val="bg1"/>
              </a:solidFill>
            </a:endParaRPr>
          </a:p>
          <a:p>
            <a:pPr marL="274320" indent="-274320" fontAlgn="auto">
              <a:spcAft>
                <a:spcPts val="0"/>
              </a:spcAft>
              <a:buFont typeface="Wingdings 2"/>
              <a:buChar char=""/>
              <a:defRPr/>
            </a:pPr>
            <a:r>
              <a:rPr lang="en-US" b="1" i="1" u="sng" dirty="0" smtClean="0">
                <a:solidFill>
                  <a:schemeClr val="bg1"/>
                </a:solidFill>
              </a:rPr>
              <a:t>Proprietary Trading: </a:t>
            </a:r>
            <a:r>
              <a:rPr lang="en-US" dirty="0" smtClean="0"/>
              <a:t>firm's traders actively trade financial instruments with its own money as opposed to its customers' money, so as to make a profit for itself (riskier and results in more volatile profits).</a:t>
            </a:r>
          </a:p>
          <a:p>
            <a:pPr marL="548640" indent="-274320" fontAlgn="auto">
              <a:spcAft>
                <a:spcPts val="0"/>
              </a:spcAft>
              <a:buFont typeface="Wingdings" pitchFamily="2" charset="2"/>
              <a:buChar char="Ø"/>
              <a:defRPr/>
            </a:pPr>
            <a:r>
              <a:rPr lang="en-US" dirty="0" smtClean="0">
                <a:solidFill>
                  <a:srgbClr val="FFFF00"/>
                </a:solidFill>
              </a:rPr>
              <a:t>Index Arbitrage</a:t>
            </a:r>
          </a:p>
          <a:p>
            <a:pPr marL="548640" indent="-274320" fontAlgn="auto">
              <a:spcAft>
                <a:spcPts val="0"/>
              </a:spcAft>
              <a:buFont typeface="Wingdings" pitchFamily="2" charset="2"/>
              <a:buChar char="Ø"/>
              <a:defRPr/>
            </a:pPr>
            <a:r>
              <a:rPr lang="en-US" dirty="0" smtClean="0">
                <a:solidFill>
                  <a:srgbClr val="FFFF00"/>
                </a:solidFill>
              </a:rPr>
              <a:t>Statistical Arbitrage</a:t>
            </a:r>
          </a:p>
          <a:p>
            <a:pPr marL="548640" indent="-274320" fontAlgn="auto">
              <a:spcAft>
                <a:spcPts val="0"/>
              </a:spcAft>
              <a:buFont typeface="Wingdings" pitchFamily="2" charset="2"/>
              <a:buChar char="Ø"/>
              <a:defRPr/>
            </a:pPr>
            <a:r>
              <a:rPr lang="en-US" dirty="0" smtClean="0">
                <a:solidFill>
                  <a:srgbClr val="FFFF00"/>
                </a:solidFill>
              </a:rPr>
              <a:t>Merger (Risk) Arbitrage</a:t>
            </a:r>
          </a:p>
          <a:p>
            <a:pPr marL="548640" indent="-274320" fontAlgn="auto">
              <a:spcAft>
                <a:spcPts val="0"/>
              </a:spcAft>
              <a:buFont typeface="Wingdings" pitchFamily="2" charset="2"/>
              <a:buChar char="Ø"/>
              <a:defRPr/>
            </a:pPr>
            <a:r>
              <a:rPr lang="en-US" dirty="0" smtClean="0">
                <a:solidFill>
                  <a:srgbClr val="FFFF00"/>
                </a:solidFill>
              </a:rPr>
              <a:t>Volatility Arbitrage</a:t>
            </a:r>
          </a:p>
          <a:p>
            <a:pPr marL="548640" indent="-274320" fontAlgn="auto">
              <a:spcAft>
                <a:spcPts val="0"/>
              </a:spcAft>
              <a:buFont typeface="Wingdings" pitchFamily="2" charset="2"/>
              <a:buChar char="Ø"/>
              <a:defRPr/>
            </a:pPr>
            <a:r>
              <a:rPr lang="en-US" dirty="0" smtClean="0">
                <a:solidFill>
                  <a:srgbClr val="FFFF00"/>
                </a:solidFill>
              </a:rPr>
              <a:t>Macro Trading</a:t>
            </a:r>
          </a:p>
          <a:p>
            <a:pPr marL="548640" indent="-274320" fontAlgn="auto">
              <a:spcAft>
                <a:spcPts val="0"/>
              </a:spcAft>
              <a:buFont typeface="Wingdings" pitchFamily="2" charset="2"/>
              <a:buChar char="Ø"/>
              <a:defRPr/>
            </a:pPr>
            <a:r>
              <a:rPr lang="en-US" dirty="0" smtClean="0">
                <a:solidFill>
                  <a:srgbClr val="FFFF00"/>
                </a:solidFill>
              </a:rPr>
              <a:t>Delta Neutral/ Long-Short Strategy</a:t>
            </a:r>
          </a:p>
        </p:txBody>
      </p:sp>
      <p:sp>
        <p:nvSpPr>
          <p:cNvPr id="3" name="Title 2"/>
          <p:cNvSpPr>
            <a:spLocks noGrp="1"/>
          </p:cNvSpPr>
          <p:nvPr>
            <p:ph type="title"/>
          </p:nvPr>
        </p:nvSpPr>
        <p:spPr/>
        <p:txBody>
          <a:bodyPr/>
          <a:lstStyle/>
          <a:p>
            <a:pPr fontAlgn="auto">
              <a:spcAft>
                <a:spcPts val="0"/>
              </a:spcAft>
              <a:defRPr/>
            </a:pPr>
            <a:r>
              <a:rPr smtClean="0"/>
              <a:t>Trading</a:t>
            </a:r>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auto">
              <a:spcAft>
                <a:spcPts val="0"/>
              </a:spcAft>
              <a:defRPr/>
            </a:pPr>
            <a:r>
              <a:rPr b="1" smtClean="0">
                <a:solidFill>
                  <a:schemeClr val="accent2">
                    <a:lumMod val="20000"/>
                    <a:lumOff val="80000"/>
                  </a:schemeClr>
                </a:solidFill>
              </a:rPr>
              <a:t>Importance of Trading</a:t>
            </a:r>
            <a:endParaRPr b="1">
              <a:solidFill>
                <a:schemeClr val="accent2">
                  <a:lumMod val="20000"/>
                  <a:lumOff val="80000"/>
                </a:schemeClr>
              </a:solidFill>
            </a:endParaRPr>
          </a:p>
        </p:txBody>
      </p:sp>
      <p:sp>
        <p:nvSpPr>
          <p:cNvPr id="65538" name="TextBox 3"/>
          <p:cNvSpPr txBox="1">
            <a:spLocks noChangeArrowheads="1"/>
          </p:cNvSpPr>
          <p:nvPr/>
        </p:nvSpPr>
        <p:spPr bwMode="auto">
          <a:xfrm>
            <a:off x="457200" y="1524000"/>
            <a:ext cx="8229600" cy="1477963"/>
          </a:xfrm>
          <a:prstGeom prst="rect">
            <a:avLst/>
          </a:prstGeom>
          <a:solidFill>
            <a:srgbClr val="FFFF00"/>
          </a:solidFill>
          <a:ln w="9525">
            <a:noFill/>
            <a:miter lim="800000"/>
            <a:headEnd/>
            <a:tailEnd/>
          </a:ln>
        </p:spPr>
        <p:txBody>
          <a:bodyPr>
            <a:spAutoFit/>
          </a:bodyPr>
          <a:lstStyle/>
          <a:p>
            <a:r>
              <a:rPr lang="en-US">
                <a:solidFill>
                  <a:schemeClr val="bg1"/>
                </a:solidFill>
                <a:latin typeface="Constantia" pitchFamily="18" charset="0"/>
              </a:rPr>
              <a:t>Salespeople provide the clients for traders, and traders provide the products for sales. Traders would have nobody to trade for without sales, but sales would have nothing to sell without traders.</a:t>
            </a:r>
          </a:p>
          <a:p>
            <a:r>
              <a:rPr lang="en-US">
                <a:solidFill>
                  <a:schemeClr val="bg1"/>
                </a:solidFill>
                <a:latin typeface="Constantia" pitchFamily="18" charset="0"/>
              </a:rPr>
              <a:t>Understanding how a trader makes money and how a salesperson makes money should explain how conflicts can arise.</a:t>
            </a:r>
          </a:p>
        </p:txBody>
      </p:sp>
      <p:sp>
        <p:nvSpPr>
          <p:cNvPr id="65539" name="TextBox 4"/>
          <p:cNvSpPr txBox="1">
            <a:spLocks noChangeArrowheads="1"/>
          </p:cNvSpPr>
          <p:nvPr/>
        </p:nvSpPr>
        <p:spPr bwMode="auto">
          <a:xfrm>
            <a:off x="4495800" y="3276600"/>
            <a:ext cx="4267200" cy="2586038"/>
          </a:xfrm>
          <a:prstGeom prst="rect">
            <a:avLst/>
          </a:prstGeom>
          <a:solidFill>
            <a:srgbClr val="FFFF00"/>
          </a:solidFill>
          <a:ln w="9525">
            <a:noFill/>
            <a:miter lim="800000"/>
            <a:headEnd/>
            <a:tailEnd/>
          </a:ln>
        </p:spPr>
        <p:txBody>
          <a:bodyPr>
            <a:spAutoFit/>
          </a:bodyPr>
          <a:lstStyle/>
          <a:p>
            <a:r>
              <a:rPr lang="en-US">
                <a:solidFill>
                  <a:schemeClr val="bg1"/>
                </a:solidFill>
                <a:latin typeface="Constantia" pitchFamily="18" charset="0"/>
              </a:rPr>
              <a:t>Trading can make or break an investment bank. </a:t>
            </a:r>
            <a:r>
              <a:rPr lang="en-US" b="1" i="1">
                <a:solidFill>
                  <a:schemeClr val="bg1"/>
                </a:solidFill>
                <a:latin typeface="Constantia" pitchFamily="18" charset="0"/>
              </a:rPr>
              <a:t>Without traders to execute buy and sell transactions, no public deal would get done, no liquidity would exist for securities, and no commissions or spreads would accrue to the bank. </a:t>
            </a:r>
            <a:r>
              <a:rPr lang="en-US">
                <a:solidFill>
                  <a:schemeClr val="bg1"/>
                </a:solidFill>
                <a:latin typeface="Constantia" pitchFamily="18" charset="0"/>
              </a:rPr>
              <a:t>Traders carry a "book" accounting for the daily revenue that they generate for the firm -down to the dollar!</a:t>
            </a:r>
          </a:p>
        </p:txBody>
      </p:sp>
      <p:pic>
        <p:nvPicPr>
          <p:cNvPr id="65540" name="Picture 5" descr="Salestrader.jpg"/>
          <p:cNvPicPr>
            <a:picLocks noChangeAspect="1"/>
          </p:cNvPicPr>
          <p:nvPr/>
        </p:nvPicPr>
        <p:blipFill>
          <a:blip r:embed="rId2"/>
          <a:srcRect/>
          <a:stretch>
            <a:fillRect/>
          </a:stretch>
        </p:blipFill>
        <p:spPr bwMode="auto">
          <a:xfrm>
            <a:off x="533400" y="3276600"/>
            <a:ext cx="3810000" cy="2854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1524000"/>
          <a:ext cx="82296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pPr fontAlgn="auto">
              <a:spcAft>
                <a:spcPts val="0"/>
              </a:spcAft>
              <a:defRPr/>
            </a:pPr>
            <a:r>
              <a:rPr b="1" smtClean="0">
                <a:solidFill>
                  <a:schemeClr val="accent2">
                    <a:lumMod val="20000"/>
                    <a:lumOff val="80000"/>
                  </a:schemeClr>
                </a:solidFill>
              </a:rPr>
              <a:t>Tools of a Trader</a:t>
            </a:r>
            <a:endParaRPr b="1">
              <a:solidFill>
                <a:schemeClr val="accent2">
                  <a:lumMod val="20000"/>
                  <a:lumOff val="80000"/>
                </a:schemeClr>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auto">
              <a:spcAft>
                <a:spcPts val="0"/>
              </a:spcAft>
              <a:defRPr/>
            </a:pPr>
            <a:r>
              <a:rPr b="1" smtClean="0">
                <a:solidFill>
                  <a:schemeClr val="accent2">
                    <a:lumMod val="20000"/>
                    <a:lumOff val="80000"/>
                  </a:schemeClr>
                </a:solidFill>
              </a:rPr>
              <a:t>Real Tools of a Trader</a:t>
            </a:r>
            <a:endParaRPr b="1">
              <a:solidFill>
                <a:schemeClr val="accent2">
                  <a:lumMod val="20000"/>
                  <a:lumOff val="80000"/>
                </a:schemeClr>
              </a:solidFill>
            </a:endParaRPr>
          </a:p>
        </p:txBody>
      </p:sp>
      <p:pic>
        <p:nvPicPr>
          <p:cNvPr id="67586" name="Content Placeholder 3" descr="WallStreetTrader.jpg"/>
          <p:cNvPicPr>
            <a:picLocks noGrp="1" noChangeAspect="1"/>
          </p:cNvPicPr>
          <p:nvPr>
            <p:ph idx="1"/>
          </p:nvPr>
        </p:nvPicPr>
        <p:blipFill>
          <a:blip r:embed="rId3"/>
          <a:srcRect/>
          <a:stretch>
            <a:fillRect/>
          </a:stretch>
        </p:blipFill>
        <p:spPr>
          <a:xfrm>
            <a:off x="1447800" y="1371600"/>
            <a:ext cx="6248400" cy="5113338"/>
          </a:xfrm>
        </p:spPr>
      </p:pic>
    </p:spTree>
  </p:cSld>
  <p:clrMapOvr>
    <a:masterClrMapping/>
  </p:clrMapOvr>
  <p:transition spd="slow">
    <p:newsflash/>
    <p:sndAc>
      <p:stSnd>
        <p:snd r:embed="rId2" name="coin.wav"/>
      </p:stSnd>
    </p:sndAc>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auto">
              <a:spcAft>
                <a:spcPts val="0"/>
              </a:spcAft>
              <a:defRPr/>
            </a:pPr>
            <a:r>
              <a:rPr b="1" smtClean="0">
                <a:solidFill>
                  <a:schemeClr val="accent2">
                    <a:lumMod val="20000"/>
                    <a:lumOff val="80000"/>
                  </a:schemeClr>
                </a:solidFill>
              </a:rPr>
              <a:t>Syndicate</a:t>
            </a:r>
            <a:endParaRPr b="1">
              <a:solidFill>
                <a:schemeClr val="accent2">
                  <a:lumMod val="20000"/>
                  <a:lumOff val="80000"/>
                </a:schemeClr>
              </a:solidFill>
            </a:endParaRPr>
          </a:p>
        </p:txBody>
      </p:sp>
      <p:sp>
        <p:nvSpPr>
          <p:cNvPr id="68610" name="TextBox 4"/>
          <p:cNvSpPr txBox="1">
            <a:spLocks noChangeArrowheads="1"/>
          </p:cNvSpPr>
          <p:nvPr/>
        </p:nvSpPr>
        <p:spPr bwMode="auto">
          <a:xfrm>
            <a:off x="533400" y="1447800"/>
            <a:ext cx="8077200" cy="2308225"/>
          </a:xfrm>
          <a:prstGeom prst="rect">
            <a:avLst/>
          </a:prstGeom>
          <a:noFill/>
          <a:ln w="9525">
            <a:noFill/>
            <a:miter lim="800000"/>
            <a:headEnd/>
            <a:tailEnd/>
          </a:ln>
        </p:spPr>
        <p:txBody>
          <a:bodyPr>
            <a:spAutoFit/>
          </a:bodyPr>
          <a:lstStyle/>
          <a:p>
            <a:r>
              <a:rPr lang="en-US" sz="1600">
                <a:latin typeface="Constantia" pitchFamily="18" charset="0"/>
              </a:rPr>
              <a:t>What does the syndicate department at an investment bank do? </a:t>
            </a:r>
          </a:p>
          <a:p>
            <a:r>
              <a:rPr lang="en-US" sz="1600">
                <a:latin typeface="Constantia" pitchFamily="18" charset="0"/>
              </a:rPr>
              <a:t>Syndicate usually sits on the trading floor, but syndicate employees don't trade securities or sell them to clients. Neither do they bring in clients for corporate finance. What syndicate does is provide a vital role in placing stock or bond offerings with buysiders, and truly aim to find the right offering price that satisfies both the company, the salespeople, the investors and the corporate finance bankers working the deal. </a:t>
            </a:r>
          </a:p>
          <a:p>
            <a:r>
              <a:rPr lang="en-US" sz="1600">
                <a:latin typeface="Constantia" pitchFamily="18" charset="0"/>
              </a:rPr>
              <a:t>In any public offering, syndicate gets involved once the prospectus is filed with the SEC. At that point, Syndicate associates begin to contact other investment banks interested in being underwriters in the deal. -&gt; </a:t>
            </a:r>
            <a:r>
              <a:rPr lang="en-US" sz="1600" i="1" u="sng">
                <a:latin typeface="Constantia" pitchFamily="18" charset="0"/>
              </a:rPr>
              <a:t>Syndicate Pros must be Politicians!</a:t>
            </a:r>
          </a:p>
        </p:txBody>
      </p:sp>
      <p:sp>
        <p:nvSpPr>
          <p:cNvPr id="4" name="TextBox 3"/>
          <p:cNvSpPr txBox="1"/>
          <p:nvPr/>
        </p:nvSpPr>
        <p:spPr>
          <a:xfrm>
            <a:off x="533400" y="3886201"/>
            <a:ext cx="8077200" cy="1077218"/>
          </a:xfrm>
          <a:prstGeom prst="rect">
            <a:avLst/>
          </a:prstGeom>
          <a:solidFill>
            <a:srgbClr val="FFFF00"/>
          </a:solidFill>
          <a:scene3d>
            <a:camera prst="orthographicFront"/>
            <a:lightRig rig="threePt" dir="t"/>
          </a:scene3d>
          <a:sp3d>
            <a:bevelT w="114300" prst="artDeco"/>
          </a:sp3d>
        </p:spPr>
        <p:txBody>
          <a:bodyPr>
            <a:spAutoFit/>
          </a:bodyPr>
          <a:lstStyle/>
          <a:p>
            <a:pPr fontAlgn="auto">
              <a:spcBef>
                <a:spcPts val="0"/>
              </a:spcBef>
              <a:spcAft>
                <a:spcPts val="0"/>
              </a:spcAft>
              <a:defRPr/>
            </a:pPr>
            <a:r>
              <a:rPr lang="en-US" sz="1600" b="1" i="1" u="sng" dirty="0">
                <a:solidFill>
                  <a:schemeClr val="bg1"/>
                </a:solidFill>
                <a:latin typeface="+mn-lt"/>
              </a:rPr>
              <a:t>The Book: </a:t>
            </a:r>
            <a:r>
              <a:rPr lang="en-US" sz="1600" dirty="0">
                <a:solidFill>
                  <a:schemeClr val="bg1"/>
                </a:solidFill>
                <a:latin typeface="+mn-lt"/>
              </a:rPr>
              <a:t>a listing of all investors who have indicated interest in buying stock in an offering. Investors place orders by telling their respective salesperson at the investment bank or by calling the syndicate department of the lead manager. Only the lead manager maintains the book in a deal. </a:t>
            </a:r>
          </a:p>
        </p:txBody>
      </p:sp>
      <p:sp>
        <p:nvSpPr>
          <p:cNvPr id="7" name="TextBox 6"/>
          <p:cNvSpPr txBox="1"/>
          <p:nvPr/>
        </p:nvSpPr>
        <p:spPr>
          <a:xfrm>
            <a:off x="609600" y="5638800"/>
            <a:ext cx="7772400" cy="369332"/>
          </a:xfrm>
          <a:prstGeom prst="rect">
            <a:avLst/>
          </a:prstGeom>
          <a:solidFill>
            <a:srgbClr val="FF0000"/>
          </a:solidFill>
          <a:scene3d>
            <a:camera prst="orthographicFront"/>
            <a:lightRig rig="threePt" dir="t"/>
          </a:scene3d>
          <a:sp3d>
            <a:bevelT w="152400" h="50800" prst="softRound"/>
          </a:sp3d>
        </p:spPr>
        <p:txBody>
          <a:bodyPr>
            <a:spAutoFit/>
          </a:bodyPr>
          <a:lstStyle/>
          <a:p>
            <a:pPr fontAlgn="auto">
              <a:spcBef>
                <a:spcPts val="0"/>
              </a:spcBef>
              <a:spcAft>
                <a:spcPts val="0"/>
              </a:spcAft>
              <a:defRPr/>
            </a:pPr>
            <a:r>
              <a:rPr lang="en-US" b="1" u="sng" dirty="0">
                <a:solidFill>
                  <a:schemeClr val="bg1"/>
                </a:solidFill>
                <a:latin typeface="+mn-lt"/>
              </a:rPr>
              <a:t>Main Functions: </a:t>
            </a:r>
            <a:r>
              <a:rPr lang="en-US" b="1" dirty="0">
                <a:solidFill>
                  <a:schemeClr val="bg1"/>
                </a:solidFill>
                <a:latin typeface="+mn-lt"/>
              </a:rPr>
              <a:t>Syndication,  Book Building, Pricing and Allocation</a:t>
            </a:r>
            <a:endParaRPr lang="en-US" b="1" dirty="0">
              <a:solidFill>
                <a:schemeClr val="bg1"/>
              </a:solidFill>
              <a:latin typeface="+mn-lt"/>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229600" cy="2514600"/>
          </a:xfrm>
        </p:spPr>
        <p:txBody>
          <a:bodyPr>
            <a:normAutofit fontScale="70000" lnSpcReduction="20000"/>
          </a:bodyPr>
          <a:lstStyle/>
          <a:p>
            <a:pPr marL="274320" indent="-274320" fontAlgn="auto">
              <a:spcAft>
                <a:spcPts val="0"/>
              </a:spcAft>
              <a:buFont typeface="Wingdings 2"/>
              <a:buChar char=""/>
              <a:defRPr/>
            </a:pPr>
            <a:r>
              <a:rPr lang="en-US" dirty="0" smtClean="0"/>
              <a:t>Intermediaries between companies and the buy-side, corporate finance and sales and trading, research analysts form the hub of investment banks.</a:t>
            </a:r>
          </a:p>
          <a:p>
            <a:pPr marL="274320" indent="-274320" fontAlgn="auto">
              <a:spcAft>
                <a:spcPts val="0"/>
              </a:spcAft>
              <a:buFont typeface="Wingdings 2"/>
              <a:buChar char=""/>
              <a:defRPr/>
            </a:pPr>
            <a:r>
              <a:rPr lang="en-US" dirty="0" smtClean="0"/>
              <a:t>Analysts produce research ideas.</a:t>
            </a:r>
          </a:p>
          <a:p>
            <a:pPr marL="274320" indent="-274320" fontAlgn="auto">
              <a:spcAft>
                <a:spcPts val="0"/>
              </a:spcAft>
              <a:buFont typeface="Wingdings 2"/>
              <a:buChar char=""/>
              <a:defRPr/>
            </a:pPr>
            <a:r>
              <a:rPr lang="en-US" dirty="0" smtClean="0"/>
              <a:t>Managers of research reports and </a:t>
            </a:r>
          </a:p>
          <a:p>
            <a:pPr marL="274320" indent="-274320" fontAlgn="auto">
              <a:spcAft>
                <a:spcPts val="0"/>
              </a:spcAft>
              <a:buFont typeface="Wingdings 2"/>
              <a:buNone/>
              <a:defRPr/>
            </a:pPr>
            <a:r>
              <a:rPr lang="en-US" dirty="0" smtClean="0"/>
              <a:t>    the experts on their industries to the</a:t>
            </a:r>
          </a:p>
          <a:p>
            <a:pPr marL="274320" indent="-274320" fontAlgn="auto">
              <a:spcAft>
                <a:spcPts val="0"/>
              </a:spcAft>
              <a:buFont typeface="Wingdings 2"/>
              <a:buNone/>
              <a:defRPr/>
            </a:pPr>
            <a:r>
              <a:rPr lang="en-US" dirty="0" smtClean="0"/>
              <a:t>    outside world.</a:t>
            </a:r>
          </a:p>
          <a:p>
            <a:pPr marL="274320" indent="-274320" fontAlgn="auto">
              <a:spcAft>
                <a:spcPts val="0"/>
              </a:spcAft>
              <a:buFont typeface="Wingdings 2"/>
              <a:buChar char=""/>
              <a:defRPr/>
            </a:pPr>
            <a:r>
              <a:rPr lang="en-US" dirty="0" smtClean="0"/>
              <a:t>Research analysts appear to be statisticians,                                                              it often comes closer  a diplomat or salesperson.</a:t>
            </a:r>
            <a:endParaRPr lang="en-US" dirty="0"/>
          </a:p>
        </p:txBody>
      </p:sp>
      <p:sp>
        <p:nvSpPr>
          <p:cNvPr id="3" name="Title 2"/>
          <p:cNvSpPr>
            <a:spLocks noGrp="1"/>
          </p:cNvSpPr>
          <p:nvPr>
            <p:ph type="title"/>
          </p:nvPr>
        </p:nvSpPr>
        <p:spPr/>
        <p:txBody>
          <a:bodyPr/>
          <a:lstStyle/>
          <a:p>
            <a:pPr fontAlgn="auto">
              <a:spcAft>
                <a:spcPts val="0"/>
              </a:spcAft>
              <a:defRPr/>
            </a:pPr>
            <a:r>
              <a:rPr b="1" smtClean="0">
                <a:solidFill>
                  <a:schemeClr val="accent2">
                    <a:lumMod val="20000"/>
                    <a:lumOff val="80000"/>
                  </a:schemeClr>
                </a:solidFill>
              </a:rPr>
              <a:t>Research</a:t>
            </a:r>
            <a:endParaRPr b="1">
              <a:solidFill>
                <a:schemeClr val="accent2">
                  <a:lumMod val="20000"/>
                  <a:lumOff val="80000"/>
                </a:schemeClr>
              </a:solidFill>
            </a:endParaRPr>
          </a:p>
        </p:txBody>
      </p:sp>
      <p:sp>
        <p:nvSpPr>
          <p:cNvPr id="4" name="TextBox 3"/>
          <p:cNvSpPr txBox="1"/>
          <p:nvPr/>
        </p:nvSpPr>
        <p:spPr>
          <a:xfrm>
            <a:off x="609600" y="4419600"/>
            <a:ext cx="8077200" cy="1754326"/>
          </a:xfrm>
          <a:prstGeom prst="rect">
            <a:avLst/>
          </a:prstGeom>
          <a:solidFill>
            <a:srgbClr val="FFFF00"/>
          </a:solidFill>
          <a:scene3d>
            <a:camera prst="orthographicFront"/>
            <a:lightRig rig="threePt" dir="t"/>
          </a:scene3d>
          <a:sp3d>
            <a:bevelT w="114300" prst="artDeco"/>
          </a:sp3d>
        </p:spPr>
        <p:txBody>
          <a:bodyPr>
            <a:spAutoFit/>
          </a:bodyPr>
          <a:lstStyle/>
          <a:p>
            <a:pPr fontAlgn="auto">
              <a:spcBef>
                <a:spcPts val="0"/>
              </a:spcBef>
              <a:spcAft>
                <a:spcPts val="0"/>
              </a:spcAft>
              <a:defRPr/>
            </a:pPr>
            <a:r>
              <a:rPr lang="en-US" dirty="0">
                <a:solidFill>
                  <a:schemeClr val="bg1"/>
                </a:solidFill>
                <a:latin typeface="+mn-lt"/>
              </a:rPr>
              <a:t>Corporate finance bankers press research analysts to be banker-friendly. Salespeople yearn for new stock ideas they can use to solicit trades from clients. Investors demand that research analysts write unbiased research, while companies wish for the best rating possible. Although within the department, research is often less political than corporate finance, those in </a:t>
            </a:r>
            <a:r>
              <a:rPr lang="en-US" b="1" u="sng" dirty="0">
                <a:solidFill>
                  <a:schemeClr val="bg1"/>
                </a:solidFill>
                <a:latin typeface="+mn-lt"/>
              </a:rPr>
              <a:t>research face more external pressure than any other area in investment banking.</a:t>
            </a:r>
            <a:endParaRPr lang="en-US" b="1" u="sng" dirty="0">
              <a:solidFill>
                <a:schemeClr val="bg1"/>
              </a:solidFill>
              <a:latin typeface="+mn-lt"/>
            </a:endParaRPr>
          </a:p>
        </p:txBody>
      </p:sp>
      <p:pic>
        <p:nvPicPr>
          <p:cNvPr id="69638" name="Picture 4" descr="Analyst.jpg"/>
          <p:cNvPicPr>
            <a:picLocks noChangeAspect="1"/>
          </p:cNvPicPr>
          <p:nvPr/>
        </p:nvPicPr>
        <p:blipFill>
          <a:blip r:embed="rId2"/>
          <a:srcRect/>
          <a:stretch>
            <a:fillRect/>
          </a:stretch>
        </p:blipFill>
        <p:spPr bwMode="auto">
          <a:xfrm>
            <a:off x="5715000" y="1981200"/>
            <a:ext cx="2873375"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274320" indent="-274320" fontAlgn="auto">
              <a:spcAft>
                <a:spcPts val="0"/>
              </a:spcAft>
              <a:buFont typeface="Wingdings 2"/>
              <a:buChar char=""/>
              <a:defRPr/>
            </a:pPr>
            <a:r>
              <a:rPr lang="en-US" dirty="0" smtClean="0"/>
              <a:t>Financial Crisis and Effects!</a:t>
            </a:r>
          </a:p>
          <a:p>
            <a:pPr marL="274320" indent="-274320" fontAlgn="auto">
              <a:spcAft>
                <a:spcPts val="0"/>
              </a:spcAft>
              <a:buFont typeface="Wingdings 2"/>
              <a:buChar char=""/>
              <a:defRPr/>
            </a:pPr>
            <a:r>
              <a:rPr lang="en-US" dirty="0" smtClean="0"/>
              <a:t>Sheer Size of Accumulated Losses </a:t>
            </a:r>
          </a:p>
          <a:p>
            <a:pPr marL="274320" indent="-274320" fontAlgn="auto">
              <a:spcAft>
                <a:spcPts val="0"/>
              </a:spcAft>
              <a:buFont typeface="Wingdings 2"/>
              <a:buChar char=""/>
              <a:defRPr/>
            </a:pPr>
            <a:r>
              <a:rPr lang="en-US" dirty="0" smtClean="0"/>
              <a:t>Toxic Assets</a:t>
            </a:r>
          </a:p>
          <a:p>
            <a:pPr marL="274320" indent="-274320" fontAlgn="auto">
              <a:spcAft>
                <a:spcPts val="0"/>
              </a:spcAft>
              <a:buFont typeface="Wingdings 2"/>
              <a:buChar char=""/>
              <a:defRPr/>
            </a:pPr>
            <a:r>
              <a:rPr lang="en-US" dirty="0" smtClean="0"/>
              <a:t>No Mark-to-Market</a:t>
            </a:r>
          </a:p>
          <a:p>
            <a:pPr marL="274320" indent="-274320" fontAlgn="auto">
              <a:spcAft>
                <a:spcPts val="0"/>
              </a:spcAft>
              <a:buFont typeface="Wingdings 2"/>
              <a:buChar char=""/>
              <a:defRPr/>
            </a:pPr>
            <a:r>
              <a:rPr lang="en-US" dirty="0" smtClean="0"/>
              <a:t>Leverage and Balance Sheet overstretch</a:t>
            </a:r>
          </a:p>
          <a:p>
            <a:pPr marL="274320" indent="-274320" fontAlgn="auto">
              <a:spcAft>
                <a:spcPts val="0"/>
              </a:spcAft>
              <a:buFont typeface="Wingdings 2"/>
              <a:buChar char=""/>
              <a:defRPr/>
            </a:pPr>
            <a:r>
              <a:rPr lang="en-US" dirty="0" smtClean="0"/>
              <a:t>Cybernation and more efficient web-based solutions </a:t>
            </a:r>
          </a:p>
          <a:p>
            <a:pPr marL="274320" indent="-274320" fontAlgn="auto">
              <a:spcAft>
                <a:spcPts val="0"/>
              </a:spcAft>
              <a:buFont typeface="Wingdings 2"/>
              <a:buChar char=""/>
              <a:defRPr/>
            </a:pPr>
            <a:r>
              <a:rPr lang="en-US" dirty="0" smtClean="0"/>
              <a:t>Bonus Structure vs. </a:t>
            </a:r>
            <a:r>
              <a:rPr lang="en-US" dirty="0" err="1" smtClean="0"/>
              <a:t>Malus</a:t>
            </a:r>
            <a:r>
              <a:rPr lang="en-US" dirty="0" smtClean="0"/>
              <a:t> Structure</a:t>
            </a:r>
          </a:p>
          <a:p>
            <a:pPr marL="274320" indent="-274320" fontAlgn="auto">
              <a:spcAft>
                <a:spcPts val="0"/>
              </a:spcAft>
              <a:buFont typeface="Wingdings 2"/>
              <a:buChar char=""/>
              <a:defRPr/>
            </a:pPr>
            <a:r>
              <a:rPr lang="en-US" dirty="0" smtClean="0"/>
              <a:t>Socialization of Losses vs. Individualization of Profits</a:t>
            </a:r>
          </a:p>
          <a:p>
            <a:pPr marL="274320" indent="-274320" fontAlgn="auto">
              <a:spcAft>
                <a:spcPts val="0"/>
              </a:spcAft>
              <a:buFont typeface="Wingdings 2"/>
              <a:buChar char=""/>
              <a:defRPr/>
            </a:pPr>
            <a:r>
              <a:rPr lang="en-US" dirty="0" smtClean="0"/>
              <a:t>Constant Margin Pressure</a:t>
            </a:r>
          </a:p>
          <a:p>
            <a:pPr marL="274320" indent="-274320" fontAlgn="auto">
              <a:spcAft>
                <a:spcPts val="0"/>
              </a:spcAft>
              <a:buFont typeface="Wingdings 2"/>
              <a:buChar char=""/>
              <a:defRPr/>
            </a:pPr>
            <a:r>
              <a:rPr lang="en-US" dirty="0" smtClean="0"/>
              <a:t>End of the Finance Cult!</a:t>
            </a:r>
          </a:p>
          <a:p>
            <a:pPr marL="274320" indent="-274320" fontAlgn="auto">
              <a:spcAft>
                <a:spcPts val="0"/>
              </a:spcAft>
              <a:buFont typeface="Wingdings 2"/>
              <a:buChar char=""/>
              <a:defRPr/>
            </a:pPr>
            <a:endParaRPr lang="en-US" dirty="0"/>
          </a:p>
        </p:txBody>
      </p:sp>
      <p:sp>
        <p:nvSpPr>
          <p:cNvPr id="3" name="Title 2"/>
          <p:cNvSpPr>
            <a:spLocks noGrp="1"/>
          </p:cNvSpPr>
          <p:nvPr>
            <p:ph type="title"/>
          </p:nvPr>
        </p:nvSpPr>
        <p:spPr/>
        <p:txBody>
          <a:bodyPr/>
          <a:lstStyle/>
          <a:p>
            <a:pPr fontAlgn="auto">
              <a:spcAft>
                <a:spcPts val="0"/>
              </a:spcAft>
              <a:defRPr/>
            </a:pPr>
            <a:r>
              <a:rPr sz="4000" b="1" smtClean="0">
                <a:solidFill>
                  <a:schemeClr val="accent2">
                    <a:lumMod val="20000"/>
                    <a:lumOff val="80000"/>
                  </a:schemeClr>
                </a:solidFill>
              </a:rPr>
              <a:t>The Future of Investment Banking</a:t>
            </a:r>
            <a:endParaRPr sz="4000" b="1">
              <a:solidFill>
                <a:schemeClr val="accent2">
                  <a:lumMod val="20000"/>
                  <a:lumOff val="80000"/>
                </a:schemeClr>
              </a:solidFill>
            </a:endParaRPr>
          </a:p>
        </p:txBody>
      </p:sp>
      <p:pic>
        <p:nvPicPr>
          <p:cNvPr id="70659" name="Picture 3" descr="invest.jpg"/>
          <p:cNvPicPr>
            <a:picLocks noChangeAspect="1"/>
          </p:cNvPicPr>
          <p:nvPr/>
        </p:nvPicPr>
        <p:blipFill>
          <a:blip r:embed="rId2"/>
          <a:srcRect/>
          <a:stretch>
            <a:fillRect/>
          </a:stretch>
        </p:blipFill>
        <p:spPr bwMode="auto">
          <a:xfrm>
            <a:off x="6781800" y="1371600"/>
            <a:ext cx="1701800" cy="2254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extBox 3"/>
          <p:cNvSpPr txBox="1">
            <a:spLocks noChangeArrowheads="1"/>
          </p:cNvSpPr>
          <p:nvPr/>
        </p:nvSpPr>
        <p:spPr bwMode="auto">
          <a:xfrm>
            <a:off x="685800" y="457200"/>
            <a:ext cx="7848600" cy="1446213"/>
          </a:xfrm>
          <a:prstGeom prst="rect">
            <a:avLst/>
          </a:prstGeom>
          <a:noFill/>
          <a:ln w="9525">
            <a:noFill/>
            <a:miter lim="800000"/>
            <a:headEnd/>
            <a:tailEnd/>
          </a:ln>
        </p:spPr>
        <p:txBody>
          <a:bodyPr>
            <a:spAutoFit/>
          </a:bodyPr>
          <a:lstStyle/>
          <a:p>
            <a:r>
              <a:rPr lang="en-US" sz="4400">
                <a:latin typeface="Constantia" pitchFamily="18" charset="0"/>
              </a:rPr>
              <a:t>Thank you very much!.................</a:t>
            </a:r>
            <a:r>
              <a:rPr lang="en-US">
                <a:solidFill>
                  <a:srgbClr val="002060"/>
                </a:solidFill>
                <a:latin typeface="Constantia" pitchFamily="18" charset="0"/>
              </a:rPr>
              <a:t>www.kaansariaydin.com</a:t>
            </a:r>
          </a:p>
        </p:txBody>
      </p:sp>
      <p:pic>
        <p:nvPicPr>
          <p:cNvPr id="71682" name="Picture 4" descr="Creation of adam.jpg"/>
          <p:cNvPicPr>
            <a:picLocks noChangeAspect="1"/>
          </p:cNvPicPr>
          <p:nvPr/>
        </p:nvPicPr>
        <p:blipFill>
          <a:blip r:embed="rId3"/>
          <a:srcRect/>
          <a:stretch>
            <a:fillRect/>
          </a:stretch>
        </p:blipFill>
        <p:spPr bwMode="auto">
          <a:xfrm>
            <a:off x="381000" y="1828800"/>
            <a:ext cx="8382000" cy="4662488"/>
          </a:xfrm>
          <a:prstGeom prst="rect">
            <a:avLst/>
          </a:prstGeom>
          <a:noFill/>
          <a:ln w="9525">
            <a:noFill/>
            <a:miter lim="800000"/>
            <a:headEnd/>
            <a:tailEnd/>
          </a:ln>
        </p:spPr>
      </p:pic>
    </p:spTree>
  </p:cSld>
  <p:clrMapOvr>
    <a:masterClrMapping/>
  </p:clrMapOvr>
  <p:transition spd="slow">
    <p:cover dir="ru"/>
    <p:sndAc>
      <p:stSnd>
        <p:snd r:embed="rId2" name="chimes.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b="1" smtClean="0">
                <a:solidFill>
                  <a:schemeClr val="accent2">
                    <a:lumMod val="20000"/>
                    <a:lumOff val="80000"/>
                  </a:schemeClr>
                </a:solidFill>
              </a:rPr>
              <a:t>Buy Side vs. Sell Side</a:t>
            </a:r>
            <a:endParaRPr b="1">
              <a:solidFill>
                <a:schemeClr val="accent2">
                  <a:lumMod val="20000"/>
                  <a:lumOff val="80000"/>
                </a:schemeClr>
              </a:solidFill>
            </a:endParaRPr>
          </a:p>
        </p:txBody>
      </p:sp>
      <p:sp>
        <p:nvSpPr>
          <p:cNvPr id="3" name="Content Placeholder 2"/>
          <p:cNvSpPr>
            <a:spLocks noGrp="1"/>
          </p:cNvSpPr>
          <p:nvPr>
            <p:ph sz="half" idx="1"/>
          </p:nvPr>
        </p:nvSpPr>
        <p:spPr>
          <a:xfrm>
            <a:off x="457200" y="1524000"/>
            <a:ext cx="4059238" cy="4572000"/>
          </a:xfrm>
        </p:spPr>
        <p:txBody>
          <a:bodyPr>
            <a:normAutofit/>
          </a:bodyPr>
          <a:lstStyle/>
          <a:p>
            <a:pPr marL="274320" indent="-274320" fontAlgn="auto">
              <a:spcAft>
                <a:spcPts val="0"/>
              </a:spcAft>
              <a:buFont typeface="Wingdings 2"/>
              <a:buChar char=""/>
              <a:defRPr/>
            </a:pPr>
            <a:r>
              <a:rPr lang="en-US" b="1" u="sng" dirty="0" smtClean="0">
                <a:solidFill>
                  <a:schemeClr val="bg1"/>
                </a:solidFill>
              </a:rPr>
              <a:t>Buy Side</a:t>
            </a:r>
          </a:p>
          <a:p>
            <a:pPr marL="548640" indent="-274320" fontAlgn="auto">
              <a:spcAft>
                <a:spcPts val="0"/>
              </a:spcAft>
              <a:buFont typeface="Wingdings" pitchFamily="2" charset="2"/>
              <a:buChar char="Ø"/>
              <a:defRPr/>
            </a:pPr>
            <a:r>
              <a:rPr lang="en-US" dirty="0" smtClean="0"/>
              <a:t>Dealing with the </a:t>
            </a:r>
            <a:r>
              <a:rPr lang="en-US" dirty="0" smtClean="0">
                <a:hlinkClick r:id="rId2" action="ppaction://hlinkfile" tooltip="Pension fund"/>
              </a:rPr>
              <a:t>pension funds</a:t>
            </a:r>
            <a:r>
              <a:rPr lang="en-US" dirty="0" smtClean="0"/>
              <a:t>, </a:t>
            </a:r>
            <a:r>
              <a:rPr lang="en-US" dirty="0" smtClean="0">
                <a:hlinkClick r:id="rId3" action="ppaction://hlinkfile" tooltip="Mutual fund"/>
              </a:rPr>
              <a:t>mutual funds</a:t>
            </a:r>
            <a:r>
              <a:rPr lang="en-US" dirty="0" smtClean="0"/>
              <a:t>, </a:t>
            </a:r>
            <a:r>
              <a:rPr lang="en-US" dirty="0" smtClean="0">
                <a:hlinkClick r:id="rId4" action="ppaction://hlinkfile" tooltip="Hedge fund"/>
              </a:rPr>
              <a:t>hedge funds</a:t>
            </a:r>
            <a:r>
              <a:rPr lang="en-US" dirty="0" smtClean="0"/>
              <a:t>, and the investing public who consumed the products and services of the sell-side in order to maximize their return on investment</a:t>
            </a:r>
            <a:endParaRPr lang="en-US" dirty="0"/>
          </a:p>
        </p:txBody>
      </p:sp>
      <p:sp>
        <p:nvSpPr>
          <p:cNvPr id="4" name="Content Placeholder 3"/>
          <p:cNvSpPr>
            <a:spLocks noGrp="1"/>
          </p:cNvSpPr>
          <p:nvPr>
            <p:ph sz="half" idx="2"/>
          </p:nvPr>
        </p:nvSpPr>
        <p:spPr>
          <a:xfrm>
            <a:off x="4648200" y="1524000"/>
            <a:ext cx="4059238" cy="4572000"/>
          </a:xfrm>
        </p:spPr>
        <p:txBody>
          <a:bodyPr>
            <a:normAutofit/>
          </a:bodyPr>
          <a:lstStyle/>
          <a:p>
            <a:pPr marL="274320" indent="-274320" fontAlgn="auto">
              <a:spcAft>
                <a:spcPts val="0"/>
              </a:spcAft>
              <a:buFont typeface="Wingdings 2"/>
              <a:buChar char=""/>
              <a:defRPr/>
            </a:pPr>
            <a:r>
              <a:rPr lang="en-US" b="1" u="sng" dirty="0" smtClean="0">
                <a:solidFill>
                  <a:schemeClr val="bg1"/>
                </a:solidFill>
              </a:rPr>
              <a:t>Sell Side</a:t>
            </a:r>
          </a:p>
          <a:p>
            <a:pPr marL="548640" indent="-274320" fontAlgn="auto">
              <a:spcAft>
                <a:spcPts val="0"/>
              </a:spcAft>
              <a:buFont typeface="Wingdings" pitchFamily="2" charset="2"/>
              <a:buChar char="Ø"/>
              <a:defRPr/>
            </a:pPr>
            <a:r>
              <a:rPr lang="en-US" dirty="0" smtClean="0"/>
              <a:t>Trading securities for cash or securities (i.e.,  </a:t>
            </a:r>
            <a:r>
              <a:rPr lang="en-US" dirty="0" smtClean="0">
                <a:solidFill>
                  <a:srgbClr val="FFFF00"/>
                </a:solidFill>
              </a:rPr>
              <a:t>market-making</a:t>
            </a:r>
            <a:r>
              <a:rPr lang="en-US" dirty="0" smtClean="0"/>
              <a:t>, </a:t>
            </a:r>
            <a:r>
              <a:rPr lang="en-US" dirty="0" smtClean="0">
                <a:solidFill>
                  <a:srgbClr val="FFFF00"/>
                </a:solidFill>
              </a:rPr>
              <a:t>facilitating transactions</a:t>
            </a:r>
            <a:r>
              <a:rPr lang="en-US" dirty="0" smtClean="0"/>
              <a:t>)</a:t>
            </a:r>
          </a:p>
          <a:p>
            <a:pPr marL="548640" indent="-274320" fontAlgn="auto">
              <a:spcAft>
                <a:spcPts val="0"/>
              </a:spcAft>
              <a:buFont typeface="Wingdings" pitchFamily="2" charset="2"/>
              <a:buChar char="Ø"/>
              <a:defRPr/>
            </a:pPr>
            <a:r>
              <a:rPr lang="en-US" dirty="0" smtClean="0"/>
              <a:t>The promotion of securities (i.e., </a:t>
            </a:r>
            <a:r>
              <a:rPr lang="en-US" dirty="0" smtClean="0">
                <a:solidFill>
                  <a:srgbClr val="FFFF00"/>
                </a:solidFill>
              </a:rPr>
              <a:t>research</a:t>
            </a:r>
            <a:r>
              <a:rPr lang="en-US" dirty="0" smtClean="0"/>
              <a:t>, </a:t>
            </a:r>
            <a:r>
              <a:rPr lang="en-US" dirty="0" smtClean="0">
                <a:solidFill>
                  <a:srgbClr val="FFFF00"/>
                </a:solidFill>
              </a:rPr>
              <a:t>underwriting</a:t>
            </a:r>
            <a:r>
              <a:rPr lang="en-US" dirty="0" smtClean="0"/>
              <a:t>,   etc.)</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b="1" smtClean="0">
                <a:solidFill>
                  <a:schemeClr val="accent2">
                    <a:lumMod val="20000"/>
                    <a:lumOff val="80000"/>
                  </a:schemeClr>
                </a:solidFill>
              </a:rPr>
              <a:t>Support Activities </a:t>
            </a:r>
            <a:endParaRPr b="1">
              <a:solidFill>
                <a:schemeClr val="accent2">
                  <a:lumMod val="20000"/>
                  <a:lumOff val="80000"/>
                </a:schemeClr>
              </a:solidFill>
            </a:endParaRPr>
          </a:p>
        </p:txBody>
      </p:sp>
      <p:sp>
        <p:nvSpPr>
          <p:cNvPr id="3" name="Content Placeholder 2"/>
          <p:cNvSpPr>
            <a:spLocks noGrp="1"/>
          </p:cNvSpPr>
          <p:nvPr>
            <p:ph sz="half" idx="1"/>
          </p:nvPr>
        </p:nvSpPr>
        <p:spPr>
          <a:xfrm>
            <a:off x="457200" y="1524000"/>
            <a:ext cx="4059238" cy="4572000"/>
          </a:xfrm>
        </p:spPr>
        <p:txBody>
          <a:bodyPr>
            <a:normAutofit/>
          </a:bodyPr>
          <a:lstStyle/>
          <a:p>
            <a:pPr marL="274320" indent="-274320" fontAlgn="auto">
              <a:spcAft>
                <a:spcPts val="0"/>
              </a:spcAft>
              <a:buFont typeface="Wingdings 2"/>
              <a:buChar char=""/>
              <a:defRPr/>
            </a:pPr>
            <a:r>
              <a:rPr lang="en-US" b="1" u="sng" dirty="0" smtClean="0">
                <a:solidFill>
                  <a:schemeClr val="bg1"/>
                </a:solidFill>
              </a:rPr>
              <a:t>Middle Office</a:t>
            </a:r>
          </a:p>
          <a:p>
            <a:pPr marL="548640" indent="-274320" fontAlgn="auto">
              <a:spcAft>
                <a:spcPts val="0"/>
              </a:spcAft>
              <a:buFont typeface="Wingdings" pitchFamily="2" charset="2"/>
              <a:buChar char="Ø"/>
              <a:defRPr/>
            </a:pPr>
            <a:r>
              <a:rPr lang="en-US" dirty="0" smtClean="0"/>
              <a:t>Risk Management (Market and Credit Risk)</a:t>
            </a:r>
          </a:p>
          <a:p>
            <a:pPr marL="548640" indent="-274320" fontAlgn="auto">
              <a:spcAft>
                <a:spcPts val="0"/>
              </a:spcAft>
              <a:buFont typeface="Wingdings" pitchFamily="2" charset="2"/>
              <a:buChar char="Ø"/>
              <a:defRPr/>
            </a:pPr>
            <a:r>
              <a:rPr lang="en-US" dirty="0" smtClean="0"/>
              <a:t>Corporate Treasury (Funding and Liquidity Risk Monitoring)</a:t>
            </a:r>
          </a:p>
          <a:p>
            <a:pPr marL="548640" indent="-274320" fontAlgn="auto">
              <a:spcAft>
                <a:spcPts val="0"/>
              </a:spcAft>
              <a:buFont typeface="Wingdings" pitchFamily="2" charset="2"/>
              <a:buChar char="Ø"/>
              <a:defRPr/>
            </a:pPr>
            <a:r>
              <a:rPr lang="en-US" dirty="0" smtClean="0"/>
              <a:t>Financial </a:t>
            </a:r>
            <a:r>
              <a:rPr lang="en-US" dirty="0" err="1" smtClean="0"/>
              <a:t>Controling</a:t>
            </a:r>
            <a:r>
              <a:rPr lang="en-US" dirty="0" smtClean="0"/>
              <a:t> </a:t>
            </a:r>
          </a:p>
          <a:p>
            <a:pPr marL="548640" indent="-274320" fontAlgn="auto">
              <a:spcAft>
                <a:spcPts val="0"/>
              </a:spcAft>
              <a:buFont typeface="Wingdings" pitchFamily="2" charset="2"/>
              <a:buChar char="Ø"/>
              <a:defRPr/>
            </a:pPr>
            <a:r>
              <a:rPr lang="en-US" dirty="0" smtClean="0"/>
              <a:t>Corporate Strategy</a:t>
            </a:r>
          </a:p>
          <a:p>
            <a:pPr marL="548640" indent="-274320" fontAlgn="auto">
              <a:spcAft>
                <a:spcPts val="0"/>
              </a:spcAft>
              <a:buFont typeface="Wingdings" pitchFamily="2" charset="2"/>
              <a:buChar char="Ø"/>
              <a:defRPr/>
            </a:pPr>
            <a:r>
              <a:rPr lang="en-US" dirty="0" smtClean="0"/>
              <a:t>Compliance</a:t>
            </a:r>
          </a:p>
          <a:p>
            <a:pPr marL="274320" indent="-274320" fontAlgn="auto">
              <a:spcAft>
                <a:spcPts val="0"/>
              </a:spcAft>
              <a:buFont typeface="Wingdings 2"/>
              <a:buChar char=""/>
              <a:defRPr/>
            </a:pPr>
            <a:endParaRPr lang="en-US" dirty="0"/>
          </a:p>
        </p:txBody>
      </p:sp>
      <p:sp>
        <p:nvSpPr>
          <p:cNvPr id="4" name="Content Placeholder 3"/>
          <p:cNvSpPr>
            <a:spLocks noGrp="1"/>
          </p:cNvSpPr>
          <p:nvPr>
            <p:ph sz="half" idx="2"/>
          </p:nvPr>
        </p:nvSpPr>
        <p:spPr>
          <a:xfrm>
            <a:off x="4648200" y="1524000"/>
            <a:ext cx="4059238" cy="4572000"/>
          </a:xfrm>
        </p:spPr>
        <p:txBody>
          <a:bodyPr>
            <a:normAutofit/>
          </a:bodyPr>
          <a:lstStyle/>
          <a:p>
            <a:pPr marL="274320" indent="-274320" fontAlgn="auto">
              <a:spcAft>
                <a:spcPts val="0"/>
              </a:spcAft>
              <a:buFont typeface="Wingdings 2"/>
              <a:buChar char=""/>
              <a:defRPr/>
            </a:pPr>
            <a:r>
              <a:rPr lang="en-US" b="1" u="sng" dirty="0" smtClean="0">
                <a:solidFill>
                  <a:schemeClr val="bg1"/>
                </a:solidFill>
              </a:rPr>
              <a:t>Back Office</a:t>
            </a:r>
          </a:p>
          <a:p>
            <a:pPr marL="548640" indent="-274320" fontAlgn="auto">
              <a:spcAft>
                <a:spcPts val="0"/>
              </a:spcAft>
              <a:buFont typeface="Wingdings" pitchFamily="2" charset="2"/>
              <a:buChar char="Ø"/>
              <a:defRPr/>
            </a:pPr>
            <a:r>
              <a:rPr lang="en-US" dirty="0" smtClean="0"/>
              <a:t>Operations (Clearing)</a:t>
            </a:r>
          </a:p>
          <a:p>
            <a:pPr marL="548640" indent="-274320" fontAlgn="auto">
              <a:spcAft>
                <a:spcPts val="0"/>
              </a:spcAft>
              <a:buFont typeface="Wingdings" pitchFamily="2" charset="2"/>
              <a:buChar char="Ø"/>
              <a:defRPr/>
            </a:pPr>
            <a:r>
              <a:rPr lang="en-US" dirty="0" smtClean="0"/>
              <a:t>Information Technology</a:t>
            </a:r>
          </a:p>
          <a:p>
            <a:pPr marL="274320" indent="-274320" fontAlgn="auto">
              <a:spcAft>
                <a:spcPts val="0"/>
              </a:spcAft>
              <a:buFont typeface="Wingdings 2"/>
              <a:buNone/>
              <a:defRPr/>
            </a:pPr>
            <a:endParaRPr lang="en-US" dirty="0"/>
          </a:p>
        </p:txBody>
      </p:sp>
      <p:pic>
        <p:nvPicPr>
          <p:cNvPr id="20484" name="Picture 4" descr="work_stress.jpg"/>
          <p:cNvPicPr>
            <a:picLocks noChangeAspect="1"/>
          </p:cNvPicPr>
          <p:nvPr/>
        </p:nvPicPr>
        <p:blipFill>
          <a:blip r:embed="rId2"/>
          <a:srcRect/>
          <a:stretch>
            <a:fillRect/>
          </a:stretch>
        </p:blipFill>
        <p:spPr bwMode="auto">
          <a:xfrm>
            <a:off x="5334000" y="3505200"/>
            <a:ext cx="3314700" cy="2949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Content Placeholder 4"/>
          <p:cNvSpPr>
            <a:spLocks noGrp="1"/>
          </p:cNvSpPr>
          <p:nvPr>
            <p:ph idx="1"/>
          </p:nvPr>
        </p:nvSpPr>
        <p:spPr/>
        <p:txBody>
          <a:bodyPr/>
          <a:lstStyle/>
          <a:p>
            <a:r>
              <a:rPr lang="en-US" sz="2200" smtClean="0"/>
              <a:t>Potential conflicts of interest may arise between different parts of a bank, creating the potential for financial movements that could be market manipulation. Authorities that regulate investment banking (the </a:t>
            </a:r>
            <a:r>
              <a:rPr lang="en-US" sz="2200" smtClean="0">
                <a:hlinkClick r:id="rId3" action="ppaction://hlinkfile" tooltip="Financial Services Authority"/>
              </a:rPr>
              <a:t>FSA</a:t>
            </a:r>
            <a:r>
              <a:rPr lang="en-US" sz="2200" smtClean="0"/>
              <a:t> in the UK and the </a:t>
            </a:r>
            <a:r>
              <a:rPr lang="en-US" sz="2200" smtClean="0">
                <a:hlinkClick r:id="rId4" action="ppaction://hlinkfile" tooltip="United States Securities and Exchange Commission"/>
              </a:rPr>
              <a:t>SEC</a:t>
            </a:r>
            <a:r>
              <a:rPr lang="en-US" sz="2200" smtClean="0"/>
              <a:t> in the US) require that banks impose a </a:t>
            </a:r>
            <a:r>
              <a:rPr lang="en-US" sz="2200" smtClean="0">
                <a:hlinkClick r:id="rId5" action="ppaction://hlinkfile" tooltip="Chinese wall (financial)"/>
              </a:rPr>
              <a:t>Chinese wall</a:t>
            </a:r>
            <a:r>
              <a:rPr lang="en-US" sz="2200" smtClean="0"/>
              <a:t> which prohibits communication between investment banking on one side and equity research and trading on the other.</a:t>
            </a:r>
          </a:p>
        </p:txBody>
      </p:sp>
      <p:sp>
        <p:nvSpPr>
          <p:cNvPr id="2" name="Title 1"/>
          <p:cNvSpPr>
            <a:spLocks noGrp="1"/>
          </p:cNvSpPr>
          <p:nvPr>
            <p:ph type="title"/>
          </p:nvPr>
        </p:nvSpPr>
        <p:spPr/>
        <p:txBody>
          <a:bodyPr/>
          <a:lstStyle/>
          <a:p>
            <a:pPr fontAlgn="auto">
              <a:spcAft>
                <a:spcPts val="0"/>
              </a:spcAft>
              <a:defRPr/>
            </a:pPr>
            <a:r>
              <a:rPr b="1" smtClean="0">
                <a:solidFill>
                  <a:schemeClr val="accent2">
                    <a:lumMod val="20000"/>
                    <a:lumOff val="80000"/>
                  </a:schemeClr>
                </a:solidFill>
              </a:rPr>
              <a:t>Chinese Walls</a:t>
            </a:r>
            <a:endParaRPr b="1">
              <a:solidFill>
                <a:schemeClr val="accent2">
                  <a:lumMod val="20000"/>
                  <a:lumOff val="80000"/>
                </a:schemeClr>
              </a:solidFill>
            </a:endParaRPr>
          </a:p>
        </p:txBody>
      </p:sp>
      <p:pic>
        <p:nvPicPr>
          <p:cNvPr id="21507" name="Picture 5" descr="china-great-wall.jpg"/>
          <p:cNvPicPr>
            <a:picLocks noChangeAspect="1"/>
          </p:cNvPicPr>
          <p:nvPr/>
        </p:nvPicPr>
        <p:blipFill>
          <a:blip r:embed="rId6"/>
          <a:srcRect/>
          <a:stretch>
            <a:fillRect/>
          </a:stretch>
        </p:blipFill>
        <p:spPr bwMode="auto">
          <a:xfrm>
            <a:off x="1219200" y="4343400"/>
            <a:ext cx="6858000" cy="2138363"/>
          </a:xfrm>
          <a:prstGeom prst="rect">
            <a:avLst/>
          </a:prstGeom>
          <a:noFill/>
          <a:ln w="9525">
            <a:noFill/>
            <a:miter lim="800000"/>
            <a:headEnd/>
            <a:tailEnd/>
          </a:ln>
        </p:spPr>
      </p:pic>
    </p:spTree>
  </p:cSld>
  <p:clrMapOvr>
    <a:masterClrMapping/>
  </p:clrMapOvr>
  <p:transition spd="slow">
    <p:randomBar/>
    <p:sndAc>
      <p:stSnd>
        <p:snd r:embed="rId2" name="push.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274320" indent="-274320" fontAlgn="auto">
              <a:spcAft>
                <a:spcPts val="0"/>
              </a:spcAft>
              <a:buFont typeface="Wingdings 2"/>
              <a:buChar char=""/>
              <a:defRPr/>
            </a:pPr>
            <a:r>
              <a:rPr lang="en-US" b="1" dirty="0" smtClean="0">
                <a:solidFill>
                  <a:schemeClr val="bg1"/>
                </a:solidFill>
              </a:rPr>
              <a:t>Equity Offerings</a:t>
            </a:r>
          </a:p>
          <a:p>
            <a:pPr marL="548640" indent="-274320" fontAlgn="auto">
              <a:spcAft>
                <a:spcPts val="0"/>
              </a:spcAft>
              <a:buFont typeface="Wingdings" pitchFamily="2" charset="2"/>
              <a:buChar char="Ø"/>
              <a:defRPr/>
            </a:pPr>
            <a:r>
              <a:rPr lang="en-US" dirty="0" smtClean="0"/>
              <a:t>Initial Public Offering (IPO)</a:t>
            </a:r>
          </a:p>
          <a:p>
            <a:pPr marL="548640" indent="-274320" fontAlgn="auto">
              <a:spcAft>
                <a:spcPts val="0"/>
              </a:spcAft>
              <a:buFont typeface="Wingdings" pitchFamily="2" charset="2"/>
              <a:buChar char="Ø"/>
              <a:defRPr/>
            </a:pPr>
            <a:r>
              <a:rPr lang="en-US" dirty="0" smtClean="0"/>
              <a:t>Secondary Market Offering (SEO)</a:t>
            </a:r>
          </a:p>
          <a:p>
            <a:pPr marL="274320" indent="-274320" fontAlgn="auto">
              <a:spcAft>
                <a:spcPts val="0"/>
              </a:spcAft>
              <a:buFont typeface="Wingdings 2"/>
              <a:buChar char=""/>
              <a:defRPr/>
            </a:pPr>
            <a:r>
              <a:rPr lang="en-US" b="1" dirty="0" smtClean="0">
                <a:solidFill>
                  <a:schemeClr val="bg1"/>
                </a:solidFill>
              </a:rPr>
              <a:t>Mergers and Acquisitions</a:t>
            </a:r>
          </a:p>
          <a:p>
            <a:pPr marL="548640" indent="-274320" fontAlgn="auto">
              <a:spcAft>
                <a:spcPts val="0"/>
              </a:spcAft>
              <a:buFont typeface="Wingdings" pitchFamily="2" charset="2"/>
              <a:buChar char="Ø"/>
              <a:defRPr/>
            </a:pPr>
            <a:r>
              <a:rPr lang="en-US" dirty="0" smtClean="0"/>
              <a:t>Takeover</a:t>
            </a:r>
          </a:p>
          <a:p>
            <a:pPr marL="274320" indent="-274320" fontAlgn="auto">
              <a:spcAft>
                <a:spcPts val="0"/>
              </a:spcAft>
              <a:buFont typeface="Wingdings 2"/>
              <a:buChar char=""/>
              <a:defRPr/>
            </a:pPr>
            <a:r>
              <a:rPr lang="en-US" b="1" dirty="0" smtClean="0">
                <a:solidFill>
                  <a:schemeClr val="bg1"/>
                </a:solidFill>
              </a:rPr>
              <a:t>Leverage</a:t>
            </a:r>
          </a:p>
          <a:p>
            <a:pPr marL="548640" indent="-274320" fontAlgn="auto">
              <a:spcAft>
                <a:spcPts val="0"/>
              </a:spcAft>
              <a:buFont typeface="Wingdings" pitchFamily="2" charset="2"/>
              <a:buChar char="Ø"/>
              <a:defRPr/>
            </a:pPr>
            <a:r>
              <a:rPr lang="en-US" dirty="0" smtClean="0"/>
              <a:t>Leveraged Buyouts</a:t>
            </a:r>
          </a:p>
          <a:p>
            <a:pPr marL="548640" indent="-274320" fontAlgn="auto">
              <a:spcAft>
                <a:spcPts val="0"/>
              </a:spcAft>
              <a:buFont typeface="Wingdings" pitchFamily="2" charset="2"/>
              <a:buChar char="Ø"/>
              <a:defRPr/>
            </a:pPr>
            <a:r>
              <a:rPr lang="en-US" dirty="0" smtClean="0"/>
              <a:t>Bond Offering</a:t>
            </a:r>
          </a:p>
          <a:p>
            <a:pPr marL="274320" indent="-274320" fontAlgn="auto">
              <a:spcAft>
                <a:spcPts val="0"/>
              </a:spcAft>
              <a:buFont typeface="Wingdings 2"/>
              <a:buNone/>
              <a:defRPr/>
            </a:pPr>
            <a:endParaRPr lang="en-US" dirty="0"/>
          </a:p>
        </p:txBody>
      </p:sp>
      <p:sp>
        <p:nvSpPr>
          <p:cNvPr id="3" name="Title 2"/>
          <p:cNvSpPr>
            <a:spLocks noGrp="1"/>
          </p:cNvSpPr>
          <p:nvPr>
            <p:ph type="title"/>
          </p:nvPr>
        </p:nvSpPr>
        <p:spPr/>
        <p:txBody>
          <a:bodyPr/>
          <a:lstStyle/>
          <a:p>
            <a:pPr fontAlgn="auto">
              <a:spcAft>
                <a:spcPts val="0"/>
              </a:spcAft>
              <a:defRPr/>
            </a:pPr>
            <a:r>
              <a:rPr b="1" smtClean="0">
                <a:solidFill>
                  <a:schemeClr val="accent2">
                    <a:lumMod val="20000"/>
                    <a:lumOff val="80000"/>
                  </a:schemeClr>
                </a:solidFill>
              </a:rPr>
              <a:t>Corporate Finance Transactions</a:t>
            </a:r>
            <a:endParaRPr b="1">
              <a:solidFill>
                <a:schemeClr val="accent2">
                  <a:lumMod val="20000"/>
                  <a:lumOff val="80000"/>
                </a:schemeClr>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5459</TotalTime>
  <Words>4563</Words>
  <Application>Microsoft Office PowerPoint</Application>
  <PresentationFormat>On-screen Show (4:3)</PresentationFormat>
  <Paragraphs>266</Paragraphs>
  <Slides>57</Slides>
  <Notes>0</Notes>
  <HiddenSlides>0</HiddenSlides>
  <MMClips>0</MMClips>
  <ScaleCrop>false</ScaleCrop>
  <HeadingPairs>
    <vt:vector size="6" baseType="variant">
      <vt:variant>
        <vt:lpstr>Fonts Used</vt:lpstr>
      </vt:variant>
      <vt:variant>
        <vt:i4>5</vt:i4>
      </vt:variant>
      <vt:variant>
        <vt:lpstr>Design Template</vt:lpstr>
      </vt:variant>
      <vt:variant>
        <vt:i4>6</vt:i4>
      </vt:variant>
      <vt:variant>
        <vt:lpstr>Slide Titles</vt:lpstr>
      </vt:variant>
      <vt:variant>
        <vt:i4>57</vt:i4>
      </vt:variant>
    </vt:vector>
  </HeadingPairs>
  <TitlesOfParts>
    <vt:vector size="68" baseType="lpstr">
      <vt:lpstr>Constantia</vt:lpstr>
      <vt:lpstr>Arial</vt:lpstr>
      <vt:lpstr>Wingdings 2</vt:lpstr>
      <vt:lpstr>Calibri</vt:lpstr>
      <vt:lpstr>Wingdings</vt:lpstr>
      <vt:lpstr>Paper</vt:lpstr>
      <vt:lpstr>Paper</vt:lpstr>
      <vt:lpstr>Paper</vt:lpstr>
      <vt:lpstr>Paper</vt:lpstr>
      <vt:lpstr>Paper</vt:lpstr>
      <vt:lpstr>Paper</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vector>
  </TitlesOfParts>
  <Company>BLACK EDITION - tum0r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Tarkan</dc:creator>
  <cp:lastModifiedBy> </cp:lastModifiedBy>
  <cp:revision>141</cp:revision>
  <dcterms:created xsi:type="dcterms:W3CDTF">2009-11-18T07:46:48Z</dcterms:created>
  <dcterms:modified xsi:type="dcterms:W3CDTF">2009-11-22T20:47:15Z</dcterms:modified>
</cp:coreProperties>
</file>