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5"/>
  </p:notesMasterIdLst>
  <p:sldIdLst>
    <p:sldId id="280" r:id="rId2"/>
    <p:sldId id="256" r:id="rId3"/>
    <p:sldId id="257" r:id="rId4"/>
    <p:sldId id="267" r:id="rId5"/>
    <p:sldId id="265" r:id="rId6"/>
    <p:sldId id="266" r:id="rId7"/>
    <p:sldId id="272" r:id="rId8"/>
    <p:sldId id="273" r:id="rId9"/>
    <p:sldId id="274" r:id="rId10"/>
    <p:sldId id="275" r:id="rId11"/>
    <p:sldId id="276" r:id="rId12"/>
    <p:sldId id="260" r:id="rId13"/>
    <p:sldId id="268" r:id="rId14"/>
    <p:sldId id="269" r:id="rId15"/>
    <p:sldId id="261" r:id="rId16"/>
    <p:sldId id="270" r:id="rId17"/>
    <p:sldId id="271" r:id="rId18"/>
    <p:sldId id="262" r:id="rId19"/>
    <p:sldId id="263" r:id="rId20"/>
    <p:sldId id="264"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4" autoAdjust="0"/>
    <p:restoredTop sz="94660"/>
  </p:normalViewPr>
  <p:slideViewPr>
    <p:cSldViewPr snapToGrid="0">
      <p:cViewPr>
        <p:scale>
          <a:sx n="66" d="100"/>
          <a:sy n="66" d="100"/>
        </p:scale>
        <p:origin x="550"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010F94-A1AF-43F8-B0BB-33371A4AA97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7BB37A8-FB92-4D8D-809C-48EB29094769}">
      <dgm:prSet custT="1"/>
      <dgm:spPr/>
      <dgm:t>
        <a:bodyPr/>
        <a:lstStyle/>
        <a:p>
          <a:pPr>
            <a:lnSpc>
              <a:spcPct val="100000"/>
            </a:lnSpc>
          </a:pPr>
          <a:r>
            <a:rPr lang="en-GB" sz="1200" b="0" dirty="0">
              <a:latin typeface="Times New Roman" panose="02020603050405020304" pitchFamily="18" charset="0"/>
              <a:cs typeface="Times New Roman" panose="02020603050405020304" pitchFamily="18" charset="0"/>
            </a:rPr>
            <a:t>The dataset consists of 2000 rows along with 12 attributes. </a:t>
          </a:r>
          <a:endParaRPr lang="en-US" sz="1200" b="0" dirty="0">
            <a:latin typeface="Times New Roman" panose="02020603050405020304" pitchFamily="18" charset="0"/>
            <a:cs typeface="Times New Roman" panose="02020603050405020304" pitchFamily="18" charset="0"/>
          </a:endParaRPr>
        </a:p>
      </dgm:t>
    </dgm:pt>
    <dgm:pt modelId="{6D2D4329-61D8-452A-8538-CAF20492104A}" type="parTrans" cxnId="{9887E6D2-FB05-4B47-A860-08EAD2D41B23}">
      <dgm:prSet/>
      <dgm:spPr/>
      <dgm:t>
        <a:bodyPr/>
        <a:lstStyle/>
        <a:p>
          <a:endParaRPr lang="en-US"/>
        </a:p>
      </dgm:t>
    </dgm:pt>
    <dgm:pt modelId="{20073C7D-5695-4EDF-9A12-5ED061D411C5}" type="sibTrans" cxnId="{9887E6D2-FB05-4B47-A860-08EAD2D41B23}">
      <dgm:prSet/>
      <dgm:spPr/>
      <dgm:t>
        <a:bodyPr/>
        <a:lstStyle/>
        <a:p>
          <a:pPr>
            <a:lnSpc>
              <a:spcPct val="100000"/>
            </a:lnSpc>
          </a:pPr>
          <a:endParaRPr lang="en-US"/>
        </a:p>
      </dgm:t>
    </dgm:pt>
    <dgm:pt modelId="{AA72532B-2994-4BD4-A668-5F8163A60ACB}">
      <dgm:prSet custT="1"/>
      <dgm:spPr/>
      <dgm:t>
        <a:bodyPr/>
        <a:lstStyle/>
        <a:p>
          <a:pPr algn="just">
            <a:lnSpc>
              <a:spcPct val="100000"/>
            </a:lnSpc>
          </a:pPr>
          <a:r>
            <a:rPr lang="en-GB" sz="1100" b="1" dirty="0"/>
            <a:t>Scholarship Award status</a:t>
          </a:r>
          <a:r>
            <a:rPr lang="en-GB" sz="1200" b="1" dirty="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The status is to determine whether the student is awarded the scholarship or not. It is binary, where recipients are denoted by ‘1’ and non-recipients ‘0’.</a:t>
          </a:r>
          <a:endParaRPr lang="en-US" sz="1200" dirty="0">
            <a:latin typeface="Times New Roman" panose="02020603050405020304" pitchFamily="18" charset="0"/>
            <a:cs typeface="Times New Roman" panose="02020603050405020304" pitchFamily="18" charset="0"/>
          </a:endParaRPr>
        </a:p>
      </dgm:t>
    </dgm:pt>
    <dgm:pt modelId="{6EDF1FA5-22CD-4AE4-9FA0-69FA462F9EFF}" type="parTrans" cxnId="{4E4F9CC9-6ADD-48EC-B66B-E0B3BA286364}">
      <dgm:prSet/>
      <dgm:spPr/>
      <dgm:t>
        <a:bodyPr/>
        <a:lstStyle/>
        <a:p>
          <a:endParaRPr lang="en-US"/>
        </a:p>
      </dgm:t>
    </dgm:pt>
    <dgm:pt modelId="{16CBD071-E514-4141-B7AB-2F6F576A0B72}" type="sibTrans" cxnId="{4E4F9CC9-6ADD-48EC-B66B-E0B3BA286364}">
      <dgm:prSet/>
      <dgm:spPr/>
      <dgm:t>
        <a:bodyPr/>
        <a:lstStyle/>
        <a:p>
          <a:pPr>
            <a:lnSpc>
              <a:spcPct val="100000"/>
            </a:lnSpc>
          </a:pPr>
          <a:endParaRPr lang="en-US"/>
        </a:p>
      </dgm:t>
    </dgm:pt>
    <dgm:pt modelId="{87E3F1D6-E33E-4EF3-9758-D97B0932376E}">
      <dgm:prSet/>
      <dgm:spPr/>
      <dgm:t>
        <a:bodyPr/>
        <a:lstStyle/>
        <a:p>
          <a:pPr algn="just">
            <a:lnSpc>
              <a:spcPct val="100000"/>
            </a:lnSpc>
          </a:pPr>
          <a:r>
            <a:rPr lang="en-GB" b="1" dirty="0">
              <a:latin typeface="Times New Roman" panose="02020603050405020304" pitchFamily="18" charset="0"/>
              <a:cs typeface="Times New Roman" panose="02020603050405020304" pitchFamily="18" charset="0"/>
            </a:rPr>
            <a:t>Subject scores:</a:t>
          </a:r>
          <a:r>
            <a:rPr lang="en-GB" dirty="0">
              <a:latin typeface="Times New Roman" panose="02020603050405020304" pitchFamily="18" charset="0"/>
              <a:cs typeface="Times New Roman" panose="02020603050405020304" pitchFamily="18" charset="0"/>
            </a:rPr>
            <a:t> Three subject scores are included in the dataset. these results could act as key indicator of a students eligibility for scholarships and could show how proficient are they in particular academic subjects</a:t>
          </a:r>
          <a:r>
            <a:rPr lang="en-GB" dirty="0"/>
            <a:t>.</a:t>
          </a:r>
          <a:endParaRPr lang="en-US" dirty="0"/>
        </a:p>
      </dgm:t>
    </dgm:pt>
    <dgm:pt modelId="{C93D44C1-82EC-4B06-9370-F40637ED978C}" type="parTrans" cxnId="{1B4D4B26-AA83-428F-BDF5-773EF8CE0DD6}">
      <dgm:prSet/>
      <dgm:spPr/>
      <dgm:t>
        <a:bodyPr/>
        <a:lstStyle/>
        <a:p>
          <a:endParaRPr lang="en-US"/>
        </a:p>
      </dgm:t>
    </dgm:pt>
    <dgm:pt modelId="{29C604A3-059C-4CF5-B3B4-A79392D5DCC9}" type="sibTrans" cxnId="{1B4D4B26-AA83-428F-BDF5-773EF8CE0DD6}">
      <dgm:prSet/>
      <dgm:spPr/>
      <dgm:t>
        <a:bodyPr/>
        <a:lstStyle/>
        <a:p>
          <a:pPr>
            <a:lnSpc>
              <a:spcPct val="100000"/>
            </a:lnSpc>
          </a:pPr>
          <a:endParaRPr lang="en-US"/>
        </a:p>
      </dgm:t>
    </dgm:pt>
    <dgm:pt modelId="{07591AED-D8E4-4DC9-9814-69D2F9639622}">
      <dgm:prSet custT="1"/>
      <dgm:spPr/>
      <dgm:t>
        <a:bodyPr/>
        <a:lstStyle/>
        <a:p>
          <a:pPr>
            <a:lnSpc>
              <a:spcPct val="100000"/>
            </a:lnSpc>
          </a:pPr>
          <a:r>
            <a:rPr lang="en-GB" sz="1100" b="1" dirty="0"/>
            <a:t>Gender</a:t>
          </a:r>
          <a:r>
            <a:rPr lang="en-GB" sz="1100" b="0" dirty="0">
              <a:latin typeface="Times New Roman" panose="02020603050405020304" pitchFamily="18" charset="0"/>
              <a:cs typeface="Times New Roman" panose="02020603050405020304" pitchFamily="18" charset="0"/>
            </a:rPr>
            <a:t>: </a:t>
          </a:r>
          <a:r>
            <a:rPr lang="en-GB" sz="1200" b="0" dirty="0">
              <a:latin typeface="Times New Roman" panose="02020603050405020304" pitchFamily="18" charset="0"/>
              <a:cs typeface="Times New Roman" panose="02020603050405020304" pitchFamily="18" charset="0"/>
            </a:rPr>
            <a:t>the dataset also consists of gender as demographic variable. It might have an effect on scholarship decisions directly depending on how it correlates with other variables.</a:t>
          </a:r>
          <a:endParaRPr lang="en-US" sz="1200" b="0" dirty="0">
            <a:latin typeface="Times New Roman" panose="02020603050405020304" pitchFamily="18" charset="0"/>
            <a:cs typeface="Times New Roman" panose="02020603050405020304" pitchFamily="18" charset="0"/>
          </a:endParaRPr>
        </a:p>
      </dgm:t>
    </dgm:pt>
    <dgm:pt modelId="{BBCB527A-B78D-4313-85FD-562D81B12D43}" type="parTrans" cxnId="{9E95A9F0-60D9-41BC-984A-94B69C20D0BE}">
      <dgm:prSet/>
      <dgm:spPr/>
      <dgm:t>
        <a:bodyPr/>
        <a:lstStyle/>
        <a:p>
          <a:endParaRPr lang="en-US"/>
        </a:p>
      </dgm:t>
    </dgm:pt>
    <dgm:pt modelId="{FF1FF214-C989-44F3-A622-433E37ECDCB6}" type="sibTrans" cxnId="{9E95A9F0-60D9-41BC-984A-94B69C20D0BE}">
      <dgm:prSet/>
      <dgm:spPr/>
      <dgm:t>
        <a:bodyPr/>
        <a:lstStyle/>
        <a:p>
          <a:pPr>
            <a:lnSpc>
              <a:spcPct val="100000"/>
            </a:lnSpc>
          </a:pPr>
          <a:endParaRPr lang="en-US"/>
        </a:p>
      </dgm:t>
    </dgm:pt>
    <dgm:pt modelId="{152F30AF-EE5F-4403-8A3A-83B34498DC24}">
      <dgm:prSet custT="1"/>
      <dgm:spPr/>
      <dgm:t>
        <a:bodyPr/>
        <a:lstStyle/>
        <a:p>
          <a:pPr algn="just">
            <a:lnSpc>
              <a:spcPct val="100000"/>
            </a:lnSpc>
          </a:pPr>
          <a:r>
            <a:rPr lang="en-GB" sz="1200" b="1" dirty="0">
              <a:latin typeface="Times New Roman" panose="02020603050405020304" pitchFamily="18" charset="0"/>
              <a:cs typeface="Times New Roman" panose="02020603050405020304" pitchFamily="18" charset="0"/>
            </a:rPr>
            <a:t>ID and email:</a:t>
          </a:r>
          <a:r>
            <a:rPr lang="en-GB" sz="1200" dirty="0">
              <a:latin typeface="Times New Roman" panose="02020603050405020304" pitchFamily="18" charset="0"/>
              <a:cs typeface="Times New Roman" panose="02020603050405020304" pitchFamily="18" charset="0"/>
            </a:rPr>
            <a:t> These fields act as identifiers and might not be directly related to the analysis.</a:t>
          </a:r>
          <a:endParaRPr lang="en-US" sz="1200" dirty="0">
            <a:latin typeface="Times New Roman" panose="02020603050405020304" pitchFamily="18" charset="0"/>
            <a:cs typeface="Times New Roman" panose="02020603050405020304" pitchFamily="18" charset="0"/>
          </a:endParaRPr>
        </a:p>
      </dgm:t>
    </dgm:pt>
    <dgm:pt modelId="{2CEA32DD-A3DB-44CA-9AE5-EA577AB0B6ED}" type="parTrans" cxnId="{D3EC6BF0-DAAB-4B83-88B7-350612562F9A}">
      <dgm:prSet/>
      <dgm:spPr/>
      <dgm:t>
        <a:bodyPr/>
        <a:lstStyle/>
        <a:p>
          <a:endParaRPr lang="en-US"/>
        </a:p>
      </dgm:t>
    </dgm:pt>
    <dgm:pt modelId="{2B33C65C-7576-4233-9D72-6B1A0CD34CA7}" type="sibTrans" cxnId="{D3EC6BF0-DAAB-4B83-88B7-350612562F9A}">
      <dgm:prSet/>
      <dgm:spPr/>
      <dgm:t>
        <a:bodyPr/>
        <a:lstStyle/>
        <a:p>
          <a:pPr>
            <a:lnSpc>
              <a:spcPct val="100000"/>
            </a:lnSpc>
          </a:pPr>
          <a:endParaRPr lang="en-US"/>
        </a:p>
      </dgm:t>
    </dgm:pt>
    <dgm:pt modelId="{E7E9930B-D8F7-4A71-ABFA-C7E62C2F6FC7}">
      <dgm:prSet/>
      <dgm:spPr/>
      <dgm:t>
        <a:bodyPr/>
        <a:lstStyle/>
        <a:p>
          <a:pPr algn="just">
            <a:lnSpc>
              <a:spcPct val="100000"/>
            </a:lnSpc>
          </a:pPr>
          <a:r>
            <a:rPr lang="en-GB" b="1" dirty="0">
              <a:latin typeface="Times New Roman" panose="02020603050405020304" pitchFamily="18" charset="0"/>
              <a:cs typeface="Times New Roman" panose="02020603050405020304" pitchFamily="18" charset="0"/>
            </a:rPr>
            <a:t>Financial need:</a:t>
          </a:r>
          <a:r>
            <a:rPr lang="en-GB" dirty="0">
              <a:latin typeface="Times New Roman" panose="02020603050405020304" pitchFamily="18" charset="0"/>
              <a:cs typeface="Times New Roman" panose="02020603050405020304" pitchFamily="18" charset="0"/>
            </a:rPr>
            <a:t> This field indicates if participant has requested financial assistance or not. It offers important note on students financial situations, which could have an impact on how students respond or perform in study. </a:t>
          </a:r>
          <a:endParaRPr lang="en-US" dirty="0">
            <a:latin typeface="Times New Roman" panose="02020603050405020304" pitchFamily="18" charset="0"/>
            <a:cs typeface="Times New Roman" panose="02020603050405020304" pitchFamily="18" charset="0"/>
          </a:endParaRPr>
        </a:p>
      </dgm:t>
    </dgm:pt>
    <dgm:pt modelId="{6E31AA5A-BD7B-460C-B2BC-0DC51B336F8C}" type="parTrans" cxnId="{CD5B1027-8BE8-479C-9E41-86672132C8D0}">
      <dgm:prSet/>
      <dgm:spPr/>
      <dgm:t>
        <a:bodyPr/>
        <a:lstStyle/>
        <a:p>
          <a:endParaRPr lang="en-US"/>
        </a:p>
      </dgm:t>
    </dgm:pt>
    <dgm:pt modelId="{46ED17CD-CBDB-4E1D-B833-C7E2D69F3B33}" type="sibTrans" cxnId="{CD5B1027-8BE8-479C-9E41-86672132C8D0}">
      <dgm:prSet/>
      <dgm:spPr/>
      <dgm:t>
        <a:bodyPr/>
        <a:lstStyle/>
        <a:p>
          <a:pPr>
            <a:lnSpc>
              <a:spcPct val="100000"/>
            </a:lnSpc>
          </a:pPr>
          <a:endParaRPr lang="en-US"/>
        </a:p>
      </dgm:t>
    </dgm:pt>
    <dgm:pt modelId="{DB9F200F-1D27-4DB4-9EE6-0F2615233BB7}">
      <dgm:prSet custT="1"/>
      <dgm:spPr/>
      <dgm:t>
        <a:bodyPr/>
        <a:lstStyle/>
        <a:p>
          <a:pPr algn="just">
            <a:lnSpc>
              <a:spcPct val="100000"/>
            </a:lnSpc>
          </a:pPr>
          <a:r>
            <a:rPr lang="en-GB" sz="1200" b="1" dirty="0">
              <a:latin typeface="Times New Roman" panose="02020603050405020304" pitchFamily="18" charset="0"/>
              <a:cs typeface="Times New Roman" panose="02020603050405020304" pitchFamily="18" charset="0"/>
            </a:rPr>
            <a:t>Grades:</a:t>
          </a:r>
          <a:r>
            <a:rPr lang="en-GB" sz="1200" dirty="0">
              <a:latin typeface="Times New Roman" panose="02020603050405020304" pitchFamily="18" charset="0"/>
              <a:cs typeface="Times New Roman" panose="02020603050405020304" pitchFamily="18" charset="0"/>
            </a:rPr>
            <a:t> </a:t>
          </a:r>
          <a:r>
            <a:rPr lang="en-GB" sz="1100" dirty="0">
              <a:latin typeface="Times New Roman" panose="02020603050405020304" pitchFamily="18" charset="0"/>
              <a:cs typeface="Times New Roman" panose="02020603050405020304" pitchFamily="18" charset="0"/>
            </a:rPr>
            <a:t>shows the participants grade according to their performance. Grades are categorical signifying the level of proficiency in the subject.</a:t>
          </a:r>
          <a:endParaRPr lang="en-US" sz="1100" dirty="0">
            <a:latin typeface="Times New Roman" panose="02020603050405020304" pitchFamily="18" charset="0"/>
            <a:cs typeface="Times New Roman" panose="02020603050405020304" pitchFamily="18" charset="0"/>
          </a:endParaRPr>
        </a:p>
      </dgm:t>
    </dgm:pt>
    <dgm:pt modelId="{CED1B140-A58B-4B13-8EA6-11CBF1644A95}" type="parTrans" cxnId="{41F461CE-97BE-4B41-BA29-02C83AAC268E}">
      <dgm:prSet/>
      <dgm:spPr/>
      <dgm:t>
        <a:bodyPr/>
        <a:lstStyle/>
        <a:p>
          <a:endParaRPr lang="en-US"/>
        </a:p>
      </dgm:t>
    </dgm:pt>
    <dgm:pt modelId="{83B6F8F6-525F-4092-9F0D-1FFC85E5DE94}" type="sibTrans" cxnId="{41F461CE-97BE-4B41-BA29-02C83AAC268E}">
      <dgm:prSet/>
      <dgm:spPr/>
      <dgm:t>
        <a:bodyPr/>
        <a:lstStyle/>
        <a:p>
          <a:pPr>
            <a:lnSpc>
              <a:spcPct val="100000"/>
            </a:lnSpc>
          </a:pPr>
          <a:endParaRPr lang="en-US"/>
        </a:p>
      </dgm:t>
    </dgm:pt>
    <dgm:pt modelId="{35C1E1FB-CFAE-4236-8B98-B083DC745DF4}">
      <dgm:prSet custT="1"/>
      <dgm:spPr/>
      <dgm:t>
        <a:bodyPr/>
        <a:lstStyle/>
        <a:p>
          <a:pPr algn="just">
            <a:lnSpc>
              <a:spcPct val="100000"/>
            </a:lnSpc>
          </a:pPr>
          <a:r>
            <a:rPr lang="en-GB" sz="1200" b="1" dirty="0">
              <a:latin typeface="Times New Roman" panose="02020603050405020304" pitchFamily="18" charset="0"/>
              <a:cs typeface="Times New Roman" panose="02020603050405020304" pitchFamily="18" charset="0"/>
            </a:rPr>
            <a:t>Percentage:</a:t>
          </a:r>
          <a:r>
            <a:rPr lang="en-GB" sz="1200" dirty="0">
              <a:latin typeface="Times New Roman" panose="02020603050405020304" pitchFamily="18" charset="0"/>
              <a:cs typeface="Times New Roman" panose="02020603050405020304" pitchFamily="18" charset="0"/>
            </a:rPr>
            <a:t> Based on the participants overall scores and grades , it mostly represents the participants percent. It gives a common way to measure students performance.  </a:t>
          </a:r>
          <a:endParaRPr lang="en-US" sz="1200" dirty="0">
            <a:latin typeface="Times New Roman" panose="02020603050405020304" pitchFamily="18" charset="0"/>
            <a:cs typeface="Times New Roman" panose="02020603050405020304" pitchFamily="18" charset="0"/>
          </a:endParaRPr>
        </a:p>
      </dgm:t>
    </dgm:pt>
    <dgm:pt modelId="{86BF81F7-5730-4D12-B45F-C7436C450891}" type="parTrans" cxnId="{21136DDB-B322-4DE1-8C63-CA82B324E18C}">
      <dgm:prSet/>
      <dgm:spPr/>
      <dgm:t>
        <a:bodyPr/>
        <a:lstStyle/>
        <a:p>
          <a:endParaRPr lang="en-US"/>
        </a:p>
      </dgm:t>
    </dgm:pt>
    <dgm:pt modelId="{B955AFA7-939E-4D99-95A6-7C46453D746F}" type="sibTrans" cxnId="{21136DDB-B322-4DE1-8C63-CA82B324E18C}">
      <dgm:prSet/>
      <dgm:spPr/>
      <dgm:t>
        <a:bodyPr/>
        <a:lstStyle/>
        <a:p>
          <a:endParaRPr lang="en-US"/>
        </a:p>
      </dgm:t>
    </dgm:pt>
    <dgm:pt modelId="{1FB5F463-29DC-4BCA-87F9-B0AC57260FDB}" type="pres">
      <dgm:prSet presAssocID="{12010F94-A1AF-43F8-B0BB-33371A4AA97F}" presName="root" presStyleCnt="0">
        <dgm:presLayoutVars>
          <dgm:dir/>
          <dgm:resizeHandles val="exact"/>
        </dgm:presLayoutVars>
      </dgm:prSet>
      <dgm:spPr/>
    </dgm:pt>
    <dgm:pt modelId="{70B58624-D6A6-418A-990A-F3C916EFE3A8}" type="pres">
      <dgm:prSet presAssocID="{12010F94-A1AF-43F8-B0BB-33371A4AA97F}" presName="container" presStyleCnt="0">
        <dgm:presLayoutVars>
          <dgm:dir/>
          <dgm:resizeHandles val="exact"/>
        </dgm:presLayoutVars>
      </dgm:prSet>
      <dgm:spPr/>
    </dgm:pt>
    <dgm:pt modelId="{7BB2D766-01AE-41A8-A27F-365ACBCA73D9}" type="pres">
      <dgm:prSet presAssocID="{A7BB37A8-FB92-4D8D-809C-48EB29094769}" presName="compNode" presStyleCnt="0"/>
      <dgm:spPr/>
    </dgm:pt>
    <dgm:pt modelId="{27E73BCA-B44C-43E9-A670-B8C654F9E09C}" type="pres">
      <dgm:prSet presAssocID="{A7BB37A8-FB92-4D8D-809C-48EB29094769}" presName="iconBgRect" presStyleLbl="bgShp" presStyleIdx="0" presStyleCnt="8"/>
      <dgm:spPr/>
    </dgm:pt>
    <dgm:pt modelId="{5CFDD807-BB15-4842-A819-71BAE4D9DA96}" type="pres">
      <dgm:prSet presAssocID="{A7BB37A8-FB92-4D8D-809C-48EB2909476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E8CF452-FAC9-4BBC-BAA9-857EF164BA2A}" type="pres">
      <dgm:prSet presAssocID="{A7BB37A8-FB92-4D8D-809C-48EB29094769}" presName="spaceRect" presStyleCnt="0"/>
      <dgm:spPr/>
    </dgm:pt>
    <dgm:pt modelId="{71918B49-D293-449D-B397-5242EE72DAEA}" type="pres">
      <dgm:prSet presAssocID="{A7BB37A8-FB92-4D8D-809C-48EB29094769}" presName="textRect" presStyleLbl="revTx" presStyleIdx="0" presStyleCnt="8">
        <dgm:presLayoutVars>
          <dgm:chMax val="1"/>
          <dgm:chPref val="1"/>
        </dgm:presLayoutVars>
      </dgm:prSet>
      <dgm:spPr/>
    </dgm:pt>
    <dgm:pt modelId="{7203B4AB-D96B-4EB0-A7AE-3D8DED67E88D}" type="pres">
      <dgm:prSet presAssocID="{20073C7D-5695-4EDF-9A12-5ED061D411C5}" presName="sibTrans" presStyleLbl="sibTrans2D1" presStyleIdx="0" presStyleCnt="0"/>
      <dgm:spPr/>
    </dgm:pt>
    <dgm:pt modelId="{B6F41152-C515-44BF-AB1C-62C61A435AB1}" type="pres">
      <dgm:prSet presAssocID="{AA72532B-2994-4BD4-A668-5F8163A60ACB}" presName="compNode" presStyleCnt="0"/>
      <dgm:spPr/>
    </dgm:pt>
    <dgm:pt modelId="{A037885D-62C7-4A1A-8626-E5EA9EBB1C8E}" type="pres">
      <dgm:prSet presAssocID="{AA72532B-2994-4BD4-A668-5F8163A60ACB}" presName="iconBgRect" presStyleLbl="bgShp" presStyleIdx="1" presStyleCnt="8"/>
      <dgm:spPr/>
    </dgm:pt>
    <dgm:pt modelId="{EF765916-DAE1-443A-9DA5-873903D84051}" type="pres">
      <dgm:prSet presAssocID="{AA72532B-2994-4BD4-A668-5F8163A60AC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Roll"/>
        </a:ext>
      </dgm:extLst>
    </dgm:pt>
    <dgm:pt modelId="{0BD23FE3-81F2-47FB-9CBB-AA78A0CE621A}" type="pres">
      <dgm:prSet presAssocID="{AA72532B-2994-4BD4-A668-5F8163A60ACB}" presName="spaceRect" presStyleCnt="0"/>
      <dgm:spPr/>
    </dgm:pt>
    <dgm:pt modelId="{23655A74-C60D-413D-8DF6-BDAB957D6C5A}" type="pres">
      <dgm:prSet presAssocID="{AA72532B-2994-4BD4-A668-5F8163A60ACB}" presName="textRect" presStyleLbl="revTx" presStyleIdx="1" presStyleCnt="8">
        <dgm:presLayoutVars>
          <dgm:chMax val="1"/>
          <dgm:chPref val="1"/>
        </dgm:presLayoutVars>
      </dgm:prSet>
      <dgm:spPr/>
    </dgm:pt>
    <dgm:pt modelId="{F32AFD87-BB84-4E84-B07E-E2A200EFFE5D}" type="pres">
      <dgm:prSet presAssocID="{16CBD071-E514-4141-B7AB-2F6F576A0B72}" presName="sibTrans" presStyleLbl="sibTrans2D1" presStyleIdx="0" presStyleCnt="0"/>
      <dgm:spPr/>
    </dgm:pt>
    <dgm:pt modelId="{78423C6A-1EA1-497E-A48A-839D23780D5C}" type="pres">
      <dgm:prSet presAssocID="{87E3F1D6-E33E-4EF3-9758-D97B0932376E}" presName="compNode" presStyleCnt="0"/>
      <dgm:spPr/>
    </dgm:pt>
    <dgm:pt modelId="{A5A4BEBA-9C2A-4030-8B79-557805E1065F}" type="pres">
      <dgm:prSet presAssocID="{87E3F1D6-E33E-4EF3-9758-D97B0932376E}" presName="iconBgRect" presStyleLbl="bgShp" presStyleIdx="2" presStyleCnt="8"/>
      <dgm:spPr/>
    </dgm:pt>
    <dgm:pt modelId="{3784608A-2B2D-40EE-8E62-59EFA56365D4}" type="pres">
      <dgm:prSet presAssocID="{87E3F1D6-E33E-4EF3-9758-D97B0932376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9DFDDBC3-36AF-4B07-84A5-82F327E0FFEA}" type="pres">
      <dgm:prSet presAssocID="{87E3F1D6-E33E-4EF3-9758-D97B0932376E}" presName="spaceRect" presStyleCnt="0"/>
      <dgm:spPr/>
    </dgm:pt>
    <dgm:pt modelId="{9E2F6235-6AEE-46BA-A0CD-A484E0EB3C0A}" type="pres">
      <dgm:prSet presAssocID="{87E3F1D6-E33E-4EF3-9758-D97B0932376E}" presName="textRect" presStyleLbl="revTx" presStyleIdx="2" presStyleCnt="8">
        <dgm:presLayoutVars>
          <dgm:chMax val="1"/>
          <dgm:chPref val="1"/>
        </dgm:presLayoutVars>
      </dgm:prSet>
      <dgm:spPr/>
    </dgm:pt>
    <dgm:pt modelId="{A3D9BEE7-FA02-41D2-AC72-79D7B4E11E5B}" type="pres">
      <dgm:prSet presAssocID="{29C604A3-059C-4CF5-B3B4-A79392D5DCC9}" presName="sibTrans" presStyleLbl="sibTrans2D1" presStyleIdx="0" presStyleCnt="0"/>
      <dgm:spPr/>
    </dgm:pt>
    <dgm:pt modelId="{99546CFB-7030-4E17-8577-D900C5DF4EDB}" type="pres">
      <dgm:prSet presAssocID="{07591AED-D8E4-4DC9-9814-69D2F9639622}" presName="compNode" presStyleCnt="0"/>
      <dgm:spPr/>
    </dgm:pt>
    <dgm:pt modelId="{D7DA4EB8-3FF3-495B-AE12-B84ED5357914}" type="pres">
      <dgm:prSet presAssocID="{07591AED-D8E4-4DC9-9814-69D2F9639622}" presName="iconBgRect" presStyleLbl="bgShp" presStyleIdx="3" presStyleCnt="8"/>
      <dgm:spPr/>
    </dgm:pt>
    <dgm:pt modelId="{13B1B014-07FB-49C1-B4EF-117A50E75A5F}" type="pres">
      <dgm:prSet presAssocID="{07591AED-D8E4-4DC9-9814-69D2F963962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52BF2AAA-B2DF-4169-9EC9-8AF8DC0034C4}" type="pres">
      <dgm:prSet presAssocID="{07591AED-D8E4-4DC9-9814-69D2F9639622}" presName="spaceRect" presStyleCnt="0"/>
      <dgm:spPr/>
    </dgm:pt>
    <dgm:pt modelId="{1EA1EBD1-473E-427A-8E38-3A891784352C}" type="pres">
      <dgm:prSet presAssocID="{07591AED-D8E4-4DC9-9814-69D2F9639622}" presName="textRect" presStyleLbl="revTx" presStyleIdx="3" presStyleCnt="8">
        <dgm:presLayoutVars>
          <dgm:chMax val="1"/>
          <dgm:chPref val="1"/>
        </dgm:presLayoutVars>
      </dgm:prSet>
      <dgm:spPr/>
    </dgm:pt>
    <dgm:pt modelId="{BACDBE0E-74C0-4314-B7D9-7CBF97B774A1}" type="pres">
      <dgm:prSet presAssocID="{FF1FF214-C989-44F3-A622-433E37ECDCB6}" presName="sibTrans" presStyleLbl="sibTrans2D1" presStyleIdx="0" presStyleCnt="0"/>
      <dgm:spPr/>
    </dgm:pt>
    <dgm:pt modelId="{29C03B3D-0A28-4CA6-909D-E4047F89F6B7}" type="pres">
      <dgm:prSet presAssocID="{152F30AF-EE5F-4403-8A3A-83B34498DC24}" presName="compNode" presStyleCnt="0"/>
      <dgm:spPr/>
    </dgm:pt>
    <dgm:pt modelId="{A1966FE9-78CA-4BB7-A1D2-C40F80698493}" type="pres">
      <dgm:prSet presAssocID="{152F30AF-EE5F-4403-8A3A-83B34498DC24}" presName="iconBgRect" presStyleLbl="bgShp" presStyleIdx="4" presStyleCnt="8"/>
      <dgm:spPr/>
    </dgm:pt>
    <dgm:pt modelId="{DA212CC5-7999-458A-9371-843118136F63}" type="pres">
      <dgm:prSet presAssocID="{152F30AF-EE5F-4403-8A3A-83B34498DC2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nvelope"/>
        </a:ext>
      </dgm:extLst>
    </dgm:pt>
    <dgm:pt modelId="{E8316589-1BC6-487E-8EEB-CD7ED77D6407}" type="pres">
      <dgm:prSet presAssocID="{152F30AF-EE5F-4403-8A3A-83B34498DC24}" presName="spaceRect" presStyleCnt="0"/>
      <dgm:spPr/>
    </dgm:pt>
    <dgm:pt modelId="{3AF6569B-0A96-4C6E-883A-D73B55F25E97}" type="pres">
      <dgm:prSet presAssocID="{152F30AF-EE5F-4403-8A3A-83B34498DC24}" presName="textRect" presStyleLbl="revTx" presStyleIdx="4" presStyleCnt="8">
        <dgm:presLayoutVars>
          <dgm:chMax val="1"/>
          <dgm:chPref val="1"/>
        </dgm:presLayoutVars>
      </dgm:prSet>
      <dgm:spPr/>
    </dgm:pt>
    <dgm:pt modelId="{12AA29F1-6F01-4952-AFA5-27B3B3DBBF63}" type="pres">
      <dgm:prSet presAssocID="{2B33C65C-7576-4233-9D72-6B1A0CD34CA7}" presName="sibTrans" presStyleLbl="sibTrans2D1" presStyleIdx="0" presStyleCnt="0"/>
      <dgm:spPr/>
    </dgm:pt>
    <dgm:pt modelId="{DBF11E71-FF09-437B-90E9-575937F08ABF}" type="pres">
      <dgm:prSet presAssocID="{E7E9930B-D8F7-4A71-ABFA-C7E62C2F6FC7}" presName="compNode" presStyleCnt="0"/>
      <dgm:spPr/>
    </dgm:pt>
    <dgm:pt modelId="{3D29DB5B-6AE0-4ACE-9855-994D854E8AE2}" type="pres">
      <dgm:prSet presAssocID="{E7E9930B-D8F7-4A71-ABFA-C7E62C2F6FC7}" presName="iconBgRect" presStyleLbl="bgShp" presStyleIdx="5" presStyleCnt="8"/>
      <dgm:spPr/>
    </dgm:pt>
    <dgm:pt modelId="{C1887820-B28A-4C7E-9CC4-22FB6B8B6A07}" type="pres">
      <dgm:prSet presAssocID="{E7E9930B-D8F7-4A71-ABFA-C7E62C2F6FC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llar"/>
        </a:ext>
      </dgm:extLst>
    </dgm:pt>
    <dgm:pt modelId="{A0708D7B-B451-464A-8FE2-DD1A396B7465}" type="pres">
      <dgm:prSet presAssocID="{E7E9930B-D8F7-4A71-ABFA-C7E62C2F6FC7}" presName="spaceRect" presStyleCnt="0"/>
      <dgm:spPr/>
    </dgm:pt>
    <dgm:pt modelId="{B2EC35C2-7DE9-44E6-963E-1FAD3B386798}" type="pres">
      <dgm:prSet presAssocID="{E7E9930B-D8F7-4A71-ABFA-C7E62C2F6FC7}" presName="textRect" presStyleLbl="revTx" presStyleIdx="5" presStyleCnt="8">
        <dgm:presLayoutVars>
          <dgm:chMax val="1"/>
          <dgm:chPref val="1"/>
        </dgm:presLayoutVars>
      </dgm:prSet>
      <dgm:spPr/>
    </dgm:pt>
    <dgm:pt modelId="{5706F693-FDA2-485A-98D3-1B35A61C2574}" type="pres">
      <dgm:prSet presAssocID="{46ED17CD-CBDB-4E1D-B833-C7E2D69F3B33}" presName="sibTrans" presStyleLbl="sibTrans2D1" presStyleIdx="0" presStyleCnt="0"/>
      <dgm:spPr/>
    </dgm:pt>
    <dgm:pt modelId="{4D86A388-4CE0-4E1B-8D2F-D94AC621B69D}" type="pres">
      <dgm:prSet presAssocID="{DB9F200F-1D27-4DB4-9EE6-0F2615233BB7}" presName="compNode" presStyleCnt="0"/>
      <dgm:spPr/>
    </dgm:pt>
    <dgm:pt modelId="{F5FC39FD-5996-46C3-ABE8-833B44CDBF02}" type="pres">
      <dgm:prSet presAssocID="{DB9F200F-1D27-4DB4-9EE6-0F2615233BB7}" presName="iconBgRect" presStyleLbl="bgShp" presStyleIdx="6" presStyleCnt="8"/>
      <dgm:spPr/>
    </dgm:pt>
    <dgm:pt modelId="{E1C2E2D8-EF89-41AB-90B9-2A004BCFE512}" type="pres">
      <dgm:prSet presAssocID="{DB9F200F-1D27-4DB4-9EE6-0F2615233BB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raille"/>
        </a:ext>
      </dgm:extLst>
    </dgm:pt>
    <dgm:pt modelId="{3F3905C4-AEA2-4488-B5C3-77183820868E}" type="pres">
      <dgm:prSet presAssocID="{DB9F200F-1D27-4DB4-9EE6-0F2615233BB7}" presName="spaceRect" presStyleCnt="0"/>
      <dgm:spPr/>
    </dgm:pt>
    <dgm:pt modelId="{82F647D5-D9DF-473E-A92A-0353FEE1E32A}" type="pres">
      <dgm:prSet presAssocID="{DB9F200F-1D27-4DB4-9EE6-0F2615233BB7}" presName="textRect" presStyleLbl="revTx" presStyleIdx="6" presStyleCnt="8">
        <dgm:presLayoutVars>
          <dgm:chMax val="1"/>
          <dgm:chPref val="1"/>
        </dgm:presLayoutVars>
      </dgm:prSet>
      <dgm:spPr/>
    </dgm:pt>
    <dgm:pt modelId="{3E92CC65-0F03-4DBC-B43D-7658CFA4AF79}" type="pres">
      <dgm:prSet presAssocID="{83B6F8F6-525F-4092-9F0D-1FFC85E5DE94}" presName="sibTrans" presStyleLbl="sibTrans2D1" presStyleIdx="0" presStyleCnt="0"/>
      <dgm:spPr/>
    </dgm:pt>
    <dgm:pt modelId="{2C0DF2CC-CD87-48A2-885A-2287DD6289B6}" type="pres">
      <dgm:prSet presAssocID="{35C1E1FB-CFAE-4236-8B98-B083DC745DF4}" presName="compNode" presStyleCnt="0"/>
      <dgm:spPr/>
    </dgm:pt>
    <dgm:pt modelId="{CFBEE2F4-3F6D-4748-AE1E-A4055C09F569}" type="pres">
      <dgm:prSet presAssocID="{35C1E1FB-CFAE-4236-8B98-B083DC745DF4}" presName="iconBgRect" presStyleLbl="bgShp" presStyleIdx="7" presStyleCnt="8"/>
      <dgm:spPr/>
    </dgm:pt>
    <dgm:pt modelId="{0BFFBFD9-A060-4A7F-BFC4-760755CD8D06}" type="pres">
      <dgm:prSet presAssocID="{35C1E1FB-CFAE-4236-8B98-B083DC745DF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atistics"/>
        </a:ext>
      </dgm:extLst>
    </dgm:pt>
    <dgm:pt modelId="{11712314-491F-4B8B-AF4E-76DBA3133ED8}" type="pres">
      <dgm:prSet presAssocID="{35C1E1FB-CFAE-4236-8B98-B083DC745DF4}" presName="spaceRect" presStyleCnt="0"/>
      <dgm:spPr/>
    </dgm:pt>
    <dgm:pt modelId="{C3DDB429-E91F-4BA3-BDDC-878A90387295}" type="pres">
      <dgm:prSet presAssocID="{35C1E1FB-CFAE-4236-8B98-B083DC745DF4}" presName="textRect" presStyleLbl="revTx" presStyleIdx="7" presStyleCnt="8" custScaleY="131420">
        <dgm:presLayoutVars>
          <dgm:chMax val="1"/>
          <dgm:chPref val="1"/>
        </dgm:presLayoutVars>
      </dgm:prSet>
      <dgm:spPr/>
    </dgm:pt>
  </dgm:ptLst>
  <dgm:cxnLst>
    <dgm:cxn modelId="{1B4D4B26-AA83-428F-BDF5-773EF8CE0DD6}" srcId="{12010F94-A1AF-43F8-B0BB-33371A4AA97F}" destId="{87E3F1D6-E33E-4EF3-9758-D97B0932376E}" srcOrd="2" destOrd="0" parTransId="{C93D44C1-82EC-4B06-9370-F40637ED978C}" sibTransId="{29C604A3-059C-4CF5-B3B4-A79392D5DCC9}"/>
    <dgm:cxn modelId="{CD5B1027-8BE8-479C-9E41-86672132C8D0}" srcId="{12010F94-A1AF-43F8-B0BB-33371A4AA97F}" destId="{E7E9930B-D8F7-4A71-ABFA-C7E62C2F6FC7}" srcOrd="5" destOrd="0" parTransId="{6E31AA5A-BD7B-460C-B2BC-0DC51B336F8C}" sibTransId="{46ED17CD-CBDB-4E1D-B833-C7E2D69F3B33}"/>
    <dgm:cxn modelId="{5160F431-A30D-4E18-AD7C-4B211D3231FD}" type="presOf" srcId="{87E3F1D6-E33E-4EF3-9758-D97B0932376E}" destId="{9E2F6235-6AEE-46BA-A0CD-A484E0EB3C0A}" srcOrd="0" destOrd="0" presId="urn:microsoft.com/office/officeart/2018/2/layout/IconCircleList"/>
    <dgm:cxn modelId="{542EB064-9442-4585-824A-5772EE1B91B2}" type="presOf" srcId="{2B33C65C-7576-4233-9D72-6B1A0CD34CA7}" destId="{12AA29F1-6F01-4952-AFA5-27B3B3DBBF63}" srcOrd="0" destOrd="0" presId="urn:microsoft.com/office/officeart/2018/2/layout/IconCircleList"/>
    <dgm:cxn modelId="{1477364A-6C27-482B-854D-8D7267519975}" type="presOf" srcId="{12010F94-A1AF-43F8-B0BB-33371A4AA97F}" destId="{1FB5F463-29DC-4BCA-87F9-B0AC57260FDB}" srcOrd="0" destOrd="0" presId="urn:microsoft.com/office/officeart/2018/2/layout/IconCircleList"/>
    <dgm:cxn modelId="{4BBF366A-8E9D-4926-81C2-F099D2D80FFE}" type="presOf" srcId="{83B6F8F6-525F-4092-9F0D-1FFC85E5DE94}" destId="{3E92CC65-0F03-4DBC-B43D-7658CFA4AF79}" srcOrd="0" destOrd="0" presId="urn:microsoft.com/office/officeart/2018/2/layout/IconCircleList"/>
    <dgm:cxn modelId="{2B420756-CFA0-4A2C-8240-BFAD6C9E322D}" type="presOf" srcId="{DB9F200F-1D27-4DB4-9EE6-0F2615233BB7}" destId="{82F647D5-D9DF-473E-A92A-0353FEE1E32A}" srcOrd="0" destOrd="0" presId="urn:microsoft.com/office/officeart/2018/2/layout/IconCircleList"/>
    <dgm:cxn modelId="{E2278076-7B22-49A6-AB1B-60CA2536E9BA}" type="presOf" srcId="{E7E9930B-D8F7-4A71-ABFA-C7E62C2F6FC7}" destId="{B2EC35C2-7DE9-44E6-963E-1FAD3B386798}" srcOrd="0" destOrd="0" presId="urn:microsoft.com/office/officeart/2018/2/layout/IconCircleList"/>
    <dgm:cxn modelId="{9C9D4B89-B213-45E3-8C89-21CC5E9A33AF}" type="presOf" srcId="{16CBD071-E514-4141-B7AB-2F6F576A0B72}" destId="{F32AFD87-BB84-4E84-B07E-E2A200EFFE5D}" srcOrd="0" destOrd="0" presId="urn:microsoft.com/office/officeart/2018/2/layout/IconCircleList"/>
    <dgm:cxn modelId="{5EF3C591-CFE5-4894-835F-04AF30D71B52}" type="presOf" srcId="{152F30AF-EE5F-4403-8A3A-83B34498DC24}" destId="{3AF6569B-0A96-4C6E-883A-D73B55F25E97}" srcOrd="0" destOrd="0" presId="urn:microsoft.com/office/officeart/2018/2/layout/IconCircleList"/>
    <dgm:cxn modelId="{83B0A794-53AF-4D26-A7AC-D00F7DAAE959}" type="presOf" srcId="{20073C7D-5695-4EDF-9A12-5ED061D411C5}" destId="{7203B4AB-D96B-4EB0-A7AE-3D8DED67E88D}" srcOrd="0" destOrd="0" presId="urn:microsoft.com/office/officeart/2018/2/layout/IconCircleList"/>
    <dgm:cxn modelId="{151160BD-99D6-4AAB-B80F-A933D3A7FA02}" type="presOf" srcId="{AA72532B-2994-4BD4-A668-5F8163A60ACB}" destId="{23655A74-C60D-413D-8DF6-BDAB957D6C5A}" srcOrd="0" destOrd="0" presId="urn:microsoft.com/office/officeart/2018/2/layout/IconCircleList"/>
    <dgm:cxn modelId="{0172B4C0-CE55-4B74-BC5A-1C5BC2AC8E4F}" type="presOf" srcId="{A7BB37A8-FB92-4D8D-809C-48EB29094769}" destId="{71918B49-D293-449D-B397-5242EE72DAEA}" srcOrd="0" destOrd="0" presId="urn:microsoft.com/office/officeart/2018/2/layout/IconCircleList"/>
    <dgm:cxn modelId="{4E4F9CC9-6ADD-48EC-B66B-E0B3BA286364}" srcId="{12010F94-A1AF-43F8-B0BB-33371A4AA97F}" destId="{AA72532B-2994-4BD4-A668-5F8163A60ACB}" srcOrd="1" destOrd="0" parTransId="{6EDF1FA5-22CD-4AE4-9FA0-69FA462F9EFF}" sibTransId="{16CBD071-E514-4141-B7AB-2F6F576A0B72}"/>
    <dgm:cxn modelId="{F11EC1CA-DE3C-4E27-AFB7-FB70A77BBEF6}" type="presOf" srcId="{07591AED-D8E4-4DC9-9814-69D2F9639622}" destId="{1EA1EBD1-473E-427A-8E38-3A891784352C}" srcOrd="0" destOrd="0" presId="urn:microsoft.com/office/officeart/2018/2/layout/IconCircleList"/>
    <dgm:cxn modelId="{C52BF8CC-0160-437C-959E-7AF4D4F593F3}" type="presOf" srcId="{FF1FF214-C989-44F3-A622-433E37ECDCB6}" destId="{BACDBE0E-74C0-4314-B7D9-7CBF97B774A1}" srcOrd="0" destOrd="0" presId="urn:microsoft.com/office/officeart/2018/2/layout/IconCircleList"/>
    <dgm:cxn modelId="{41F461CE-97BE-4B41-BA29-02C83AAC268E}" srcId="{12010F94-A1AF-43F8-B0BB-33371A4AA97F}" destId="{DB9F200F-1D27-4DB4-9EE6-0F2615233BB7}" srcOrd="6" destOrd="0" parTransId="{CED1B140-A58B-4B13-8EA6-11CBF1644A95}" sibTransId="{83B6F8F6-525F-4092-9F0D-1FFC85E5DE94}"/>
    <dgm:cxn modelId="{9887E6D2-FB05-4B47-A860-08EAD2D41B23}" srcId="{12010F94-A1AF-43F8-B0BB-33371A4AA97F}" destId="{A7BB37A8-FB92-4D8D-809C-48EB29094769}" srcOrd="0" destOrd="0" parTransId="{6D2D4329-61D8-452A-8538-CAF20492104A}" sibTransId="{20073C7D-5695-4EDF-9A12-5ED061D411C5}"/>
    <dgm:cxn modelId="{7A54E9D3-0CD0-4334-8B9E-6067DE26E9C9}" type="presOf" srcId="{29C604A3-059C-4CF5-B3B4-A79392D5DCC9}" destId="{A3D9BEE7-FA02-41D2-AC72-79D7B4E11E5B}" srcOrd="0" destOrd="0" presId="urn:microsoft.com/office/officeart/2018/2/layout/IconCircleList"/>
    <dgm:cxn modelId="{62AD7AD5-F527-4F37-A15C-FAF46CB54393}" type="presOf" srcId="{46ED17CD-CBDB-4E1D-B833-C7E2D69F3B33}" destId="{5706F693-FDA2-485A-98D3-1B35A61C2574}" srcOrd="0" destOrd="0" presId="urn:microsoft.com/office/officeart/2018/2/layout/IconCircleList"/>
    <dgm:cxn modelId="{21136DDB-B322-4DE1-8C63-CA82B324E18C}" srcId="{12010F94-A1AF-43F8-B0BB-33371A4AA97F}" destId="{35C1E1FB-CFAE-4236-8B98-B083DC745DF4}" srcOrd="7" destOrd="0" parTransId="{86BF81F7-5730-4D12-B45F-C7436C450891}" sibTransId="{B955AFA7-939E-4D99-95A6-7C46453D746F}"/>
    <dgm:cxn modelId="{1ECA21ED-8F90-4B45-8B7F-CC168FBFAEFA}" type="presOf" srcId="{35C1E1FB-CFAE-4236-8B98-B083DC745DF4}" destId="{C3DDB429-E91F-4BA3-BDDC-878A90387295}" srcOrd="0" destOrd="0" presId="urn:microsoft.com/office/officeart/2018/2/layout/IconCircleList"/>
    <dgm:cxn modelId="{D3EC6BF0-DAAB-4B83-88B7-350612562F9A}" srcId="{12010F94-A1AF-43F8-B0BB-33371A4AA97F}" destId="{152F30AF-EE5F-4403-8A3A-83B34498DC24}" srcOrd="4" destOrd="0" parTransId="{2CEA32DD-A3DB-44CA-9AE5-EA577AB0B6ED}" sibTransId="{2B33C65C-7576-4233-9D72-6B1A0CD34CA7}"/>
    <dgm:cxn modelId="{9E95A9F0-60D9-41BC-984A-94B69C20D0BE}" srcId="{12010F94-A1AF-43F8-B0BB-33371A4AA97F}" destId="{07591AED-D8E4-4DC9-9814-69D2F9639622}" srcOrd="3" destOrd="0" parTransId="{BBCB527A-B78D-4313-85FD-562D81B12D43}" sibTransId="{FF1FF214-C989-44F3-A622-433E37ECDCB6}"/>
    <dgm:cxn modelId="{E2EA3449-54BF-4156-BF4B-27427A89ED20}" type="presParOf" srcId="{1FB5F463-29DC-4BCA-87F9-B0AC57260FDB}" destId="{70B58624-D6A6-418A-990A-F3C916EFE3A8}" srcOrd="0" destOrd="0" presId="urn:microsoft.com/office/officeart/2018/2/layout/IconCircleList"/>
    <dgm:cxn modelId="{E969BF36-2FC9-4287-9C19-6929A1310EED}" type="presParOf" srcId="{70B58624-D6A6-418A-990A-F3C916EFE3A8}" destId="{7BB2D766-01AE-41A8-A27F-365ACBCA73D9}" srcOrd="0" destOrd="0" presId="urn:microsoft.com/office/officeart/2018/2/layout/IconCircleList"/>
    <dgm:cxn modelId="{60F59AD9-E6C8-402E-BBBB-D53CBD623097}" type="presParOf" srcId="{7BB2D766-01AE-41A8-A27F-365ACBCA73D9}" destId="{27E73BCA-B44C-43E9-A670-B8C654F9E09C}" srcOrd="0" destOrd="0" presId="urn:microsoft.com/office/officeart/2018/2/layout/IconCircleList"/>
    <dgm:cxn modelId="{EDA249FC-0EDB-440C-88DD-43BF68E16873}" type="presParOf" srcId="{7BB2D766-01AE-41A8-A27F-365ACBCA73D9}" destId="{5CFDD807-BB15-4842-A819-71BAE4D9DA96}" srcOrd="1" destOrd="0" presId="urn:microsoft.com/office/officeart/2018/2/layout/IconCircleList"/>
    <dgm:cxn modelId="{2C21D038-5929-440E-87F6-B0C6B2DE2B55}" type="presParOf" srcId="{7BB2D766-01AE-41A8-A27F-365ACBCA73D9}" destId="{CE8CF452-FAC9-4BBC-BAA9-857EF164BA2A}" srcOrd="2" destOrd="0" presId="urn:microsoft.com/office/officeart/2018/2/layout/IconCircleList"/>
    <dgm:cxn modelId="{B0F700B8-A61F-481B-A067-6612F6D00B1E}" type="presParOf" srcId="{7BB2D766-01AE-41A8-A27F-365ACBCA73D9}" destId="{71918B49-D293-449D-B397-5242EE72DAEA}" srcOrd="3" destOrd="0" presId="urn:microsoft.com/office/officeart/2018/2/layout/IconCircleList"/>
    <dgm:cxn modelId="{F8F2F14B-EBDC-4D33-AC8F-7F925BA1AB5A}" type="presParOf" srcId="{70B58624-D6A6-418A-990A-F3C916EFE3A8}" destId="{7203B4AB-D96B-4EB0-A7AE-3D8DED67E88D}" srcOrd="1" destOrd="0" presId="urn:microsoft.com/office/officeart/2018/2/layout/IconCircleList"/>
    <dgm:cxn modelId="{4392D4C5-BD46-43DA-80F9-3E338111CF60}" type="presParOf" srcId="{70B58624-D6A6-418A-990A-F3C916EFE3A8}" destId="{B6F41152-C515-44BF-AB1C-62C61A435AB1}" srcOrd="2" destOrd="0" presId="urn:microsoft.com/office/officeart/2018/2/layout/IconCircleList"/>
    <dgm:cxn modelId="{D545D6AE-AD24-4F27-A644-68A3026B5AC6}" type="presParOf" srcId="{B6F41152-C515-44BF-AB1C-62C61A435AB1}" destId="{A037885D-62C7-4A1A-8626-E5EA9EBB1C8E}" srcOrd="0" destOrd="0" presId="urn:microsoft.com/office/officeart/2018/2/layout/IconCircleList"/>
    <dgm:cxn modelId="{18FD49D6-FBD0-4C19-A478-B57BB0D82858}" type="presParOf" srcId="{B6F41152-C515-44BF-AB1C-62C61A435AB1}" destId="{EF765916-DAE1-443A-9DA5-873903D84051}" srcOrd="1" destOrd="0" presId="urn:microsoft.com/office/officeart/2018/2/layout/IconCircleList"/>
    <dgm:cxn modelId="{765ECAB6-84B4-4C4B-8074-2809C61FE80E}" type="presParOf" srcId="{B6F41152-C515-44BF-AB1C-62C61A435AB1}" destId="{0BD23FE3-81F2-47FB-9CBB-AA78A0CE621A}" srcOrd="2" destOrd="0" presId="urn:microsoft.com/office/officeart/2018/2/layout/IconCircleList"/>
    <dgm:cxn modelId="{33A7BF7B-0E37-43C0-9AA2-56D991491806}" type="presParOf" srcId="{B6F41152-C515-44BF-AB1C-62C61A435AB1}" destId="{23655A74-C60D-413D-8DF6-BDAB957D6C5A}" srcOrd="3" destOrd="0" presId="urn:microsoft.com/office/officeart/2018/2/layout/IconCircleList"/>
    <dgm:cxn modelId="{25ADB5B7-0F5C-4F42-A2DF-A51FEA940131}" type="presParOf" srcId="{70B58624-D6A6-418A-990A-F3C916EFE3A8}" destId="{F32AFD87-BB84-4E84-B07E-E2A200EFFE5D}" srcOrd="3" destOrd="0" presId="urn:microsoft.com/office/officeart/2018/2/layout/IconCircleList"/>
    <dgm:cxn modelId="{7D9DD890-060D-4DD4-8918-34111796696A}" type="presParOf" srcId="{70B58624-D6A6-418A-990A-F3C916EFE3A8}" destId="{78423C6A-1EA1-497E-A48A-839D23780D5C}" srcOrd="4" destOrd="0" presId="urn:microsoft.com/office/officeart/2018/2/layout/IconCircleList"/>
    <dgm:cxn modelId="{CCC96D61-53E9-4498-8655-F9A2489FF1B0}" type="presParOf" srcId="{78423C6A-1EA1-497E-A48A-839D23780D5C}" destId="{A5A4BEBA-9C2A-4030-8B79-557805E1065F}" srcOrd="0" destOrd="0" presId="urn:microsoft.com/office/officeart/2018/2/layout/IconCircleList"/>
    <dgm:cxn modelId="{195D327D-9D97-4F01-ABC0-E5A91D544164}" type="presParOf" srcId="{78423C6A-1EA1-497E-A48A-839D23780D5C}" destId="{3784608A-2B2D-40EE-8E62-59EFA56365D4}" srcOrd="1" destOrd="0" presId="urn:microsoft.com/office/officeart/2018/2/layout/IconCircleList"/>
    <dgm:cxn modelId="{7F014395-9F15-4E17-ADEC-F07B30BBD09D}" type="presParOf" srcId="{78423C6A-1EA1-497E-A48A-839D23780D5C}" destId="{9DFDDBC3-36AF-4B07-84A5-82F327E0FFEA}" srcOrd="2" destOrd="0" presId="urn:microsoft.com/office/officeart/2018/2/layout/IconCircleList"/>
    <dgm:cxn modelId="{7F797064-6426-4F88-8E6F-2676FF29D68D}" type="presParOf" srcId="{78423C6A-1EA1-497E-A48A-839D23780D5C}" destId="{9E2F6235-6AEE-46BA-A0CD-A484E0EB3C0A}" srcOrd="3" destOrd="0" presId="urn:microsoft.com/office/officeart/2018/2/layout/IconCircleList"/>
    <dgm:cxn modelId="{16989EE7-FBB8-4D7A-B6D1-BA235E5A21CF}" type="presParOf" srcId="{70B58624-D6A6-418A-990A-F3C916EFE3A8}" destId="{A3D9BEE7-FA02-41D2-AC72-79D7B4E11E5B}" srcOrd="5" destOrd="0" presId="urn:microsoft.com/office/officeart/2018/2/layout/IconCircleList"/>
    <dgm:cxn modelId="{C266C0E4-0C28-43C2-BA90-8C434494CC1F}" type="presParOf" srcId="{70B58624-D6A6-418A-990A-F3C916EFE3A8}" destId="{99546CFB-7030-4E17-8577-D900C5DF4EDB}" srcOrd="6" destOrd="0" presId="urn:microsoft.com/office/officeart/2018/2/layout/IconCircleList"/>
    <dgm:cxn modelId="{078B2EEC-2929-48D9-B05F-5D1362C30707}" type="presParOf" srcId="{99546CFB-7030-4E17-8577-D900C5DF4EDB}" destId="{D7DA4EB8-3FF3-495B-AE12-B84ED5357914}" srcOrd="0" destOrd="0" presId="urn:microsoft.com/office/officeart/2018/2/layout/IconCircleList"/>
    <dgm:cxn modelId="{721B7252-240B-4A4C-854A-3FD23EF2501F}" type="presParOf" srcId="{99546CFB-7030-4E17-8577-D900C5DF4EDB}" destId="{13B1B014-07FB-49C1-B4EF-117A50E75A5F}" srcOrd="1" destOrd="0" presId="urn:microsoft.com/office/officeart/2018/2/layout/IconCircleList"/>
    <dgm:cxn modelId="{127D1556-4813-4479-B048-7B2BF464B36A}" type="presParOf" srcId="{99546CFB-7030-4E17-8577-D900C5DF4EDB}" destId="{52BF2AAA-B2DF-4169-9EC9-8AF8DC0034C4}" srcOrd="2" destOrd="0" presId="urn:microsoft.com/office/officeart/2018/2/layout/IconCircleList"/>
    <dgm:cxn modelId="{38964795-BF3E-4337-8B3F-6B32278C8645}" type="presParOf" srcId="{99546CFB-7030-4E17-8577-D900C5DF4EDB}" destId="{1EA1EBD1-473E-427A-8E38-3A891784352C}" srcOrd="3" destOrd="0" presId="urn:microsoft.com/office/officeart/2018/2/layout/IconCircleList"/>
    <dgm:cxn modelId="{838F76C9-9A86-4386-9F74-29BD815117D7}" type="presParOf" srcId="{70B58624-D6A6-418A-990A-F3C916EFE3A8}" destId="{BACDBE0E-74C0-4314-B7D9-7CBF97B774A1}" srcOrd="7" destOrd="0" presId="urn:microsoft.com/office/officeart/2018/2/layout/IconCircleList"/>
    <dgm:cxn modelId="{C77D5F9E-046F-477F-A072-6570F3B20EC0}" type="presParOf" srcId="{70B58624-D6A6-418A-990A-F3C916EFE3A8}" destId="{29C03B3D-0A28-4CA6-909D-E4047F89F6B7}" srcOrd="8" destOrd="0" presId="urn:microsoft.com/office/officeart/2018/2/layout/IconCircleList"/>
    <dgm:cxn modelId="{FF97FE40-EB20-4B45-B12D-09021C5F4514}" type="presParOf" srcId="{29C03B3D-0A28-4CA6-909D-E4047F89F6B7}" destId="{A1966FE9-78CA-4BB7-A1D2-C40F80698493}" srcOrd="0" destOrd="0" presId="urn:microsoft.com/office/officeart/2018/2/layout/IconCircleList"/>
    <dgm:cxn modelId="{4CB6B2D7-6182-4C5A-AEC5-A1A077D7989D}" type="presParOf" srcId="{29C03B3D-0A28-4CA6-909D-E4047F89F6B7}" destId="{DA212CC5-7999-458A-9371-843118136F63}" srcOrd="1" destOrd="0" presId="urn:microsoft.com/office/officeart/2018/2/layout/IconCircleList"/>
    <dgm:cxn modelId="{6496A45D-E821-4E71-BC06-6D013F3DA983}" type="presParOf" srcId="{29C03B3D-0A28-4CA6-909D-E4047F89F6B7}" destId="{E8316589-1BC6-487E-8EEB-CD7ED77D6407}" srcOrd="2" destOrd="0" presId="urn:microsoft.com/office/officeart/2018/2/layout/IconCircleList"/>
    <dgm:cxn modelId="{0E615B71-2123-4F42-940F-BA740F878A5B}" type="presParOf" srcId="{29C03B3D-0A28-4CA6-909D-E4047F89F6B7}" destId="{3AF6569B-0A96-4C6E-883A-D73B55F25E97}" srcOrd="3" destOrd="0" presId="urn:microsoft.com/office/officeart/2018/2/layout/IconCircleList"/>
    <dgm:cxn modelId="{9A565778-0714-4BDB-996C-D49F317A6B3C}" type="presParOf" srcId="{70B58624-D6A6-418A-990A-F3C916EFE3A8}" destId="{12AA29F1-6F01-4952-AFA5-27B3B3DBBF63}" srcOrd="9" destOrd="0" presId="urn:microsoft.com/office/officeart/2018/2/layout/IconCircleList"/>
    <dgm:cxn modelId="{FA737C8E-514F-4A66-AB25-C67AAF89B66B}" type="presParOf" srcId="{70B58624-D6A6-418A-990A-F3C916EFE3A8}" destId="{DBF11E71-FF09-437B-90E9-575937F08ABF}" srcOrd="10" destOrd="0" presId="urn:microsoft.com/office/officeart/2018/2/layout/IconCircleList"/>
    <dgm:cxn modelId="{B7A04615-2765-4F2D-BEA9-972624ACCE3F}" type="presParOf" srcId="{DBF11E71-FF09-437B-90E9-575937F08ABF}" destId="{3D29DB5B-6AE0-4ACE-9855-994D854E8AE2}" srcOrd="0" destOrd="0" presId="urn:microsoft.com/office/officeart/2018/2/layout/IconCircleList"/>
    <dgm:cxn modelId="{B6B9B03A-92A7-45D2-BFAC-AADD17614EC0}" type="presParOf" srcId="{DBF11E71-FF09-437B-90E9-575937F08ABF}" destId="{C1887820-B28A-4C7E-9CC4-22FB6B8B6A07}" srcOrd="1" destOrd="0" presId="urn:microsoft.com/office/officeart/2018/2/layout/IconCircleList"/>
    <dgm:cxn modelId="{1E36204B-4CDF-4030-AA05-91D39B4A4B9D}" type="presParOf" srcId="{DBF11E71-FF09-437B-90E9-575937F08ABF}" destId="{A0708D7B-B451-464A-8FE2-DD1A396B7465}" srcOrd="2" destOrd="0" presId="urn:microsoft.com/office/officeart/2018/2/layout/IconCircleList"/>
    <dgm:cxn modelId="{F2BC54D7-3466-49F9-A7D8-9C26AC9C1193}" type="presParOf" srcId="{DBF11E71-FF09-437B-90E9-575937F08ABF}" destId="{B2EC35C2-7DE9-44E6-963E-1FAD3B386798}" srcOrd="3" destOrd="0" presId="urn:microsoft.com/office/officeart/2018/2/layout/IconCircleList"/>
    <dgm:cxn modelId="{02CF60A8-9E61-4D83-9B85-CA72433BA49F}" type="presParOf" srcId="{70B58624-D6A6-418A-990A-F3C916EFE3A8}" destId="{5706F693-FDA2-485A-98D3-1B35A61C2574}" srcOrd="11" destOrd="0" presId="urn:microsoft.com/office/officeart/2018/2/layout/IconCircleList"/>
    <dgm:cxn modelId="{10B74F77-12A8-488D-B251-8CA76EDEBBCE}" type="presParOf" srcId="{70B58624-D6A6-418A-990A-F3C916EFE3A8}" destId="{4D86A388-4CE0-4E1B-8D2F-D94AC621B69D}" srcOrd="12" destOrd="0" presId="urn:microsoft.com/office/officeart/2018/2/layout/IconCircleList"/>
    <dgm:cxn modelId="{DF10C690-0C82-41E1-8FAC-1BD1FB09425F}" type="presParOf" srcId="{4D86A388-4CE0-4E1B-8D2F-D94AC621B69D}" destId="{F5FC39FD-5996-46C3-ABE8-833B44CDBF02}" srcOrd="0" destOrd="0" presId="urn:microsoft.com/office/officeart/2018/2/layout/IconCircleList"/>
    <dgm:cxn modelId="{8319EADF-B825-4869-9413-122D7C8C9D44}" type="presParOf" srcId="{4D86A388-4CE0-4E1B-8D2F-D94AC621B69D}" destId="{E1C2E2D8-EF89-41AB-90B9-2A004BCFE512}" srcOrd="1" destOrd="0" presId="urn:microsoft.com/office/officeart/2018/2/layout/IconCircleList"/>
    <dgm:cxn modelId="{90A8D84E-7215-46DE-A7E6-DAEC7074B111}" type="presParOf" srcId="{4D86A388-4CE0-4E1B-8D2F-D94AC621B69D}" destId="{3F3905C4-AEA2-4488-B5C3-77183820868E}" srcOrd="2" destOrd="0" presId="urn:microsoft.com/office/officeart/2018/2/layout/IconCircleList"/>
    <dgm:cxn modelId="{40F604A1-0A3C-453E-B826-2A3F09931DC4}" type="presParOf" srcId="{4D86A388-4CE0-4E1B-8D2F-D94AC621B69D}" destId="{82F647D5-D9DF-473E-A92A-0353FEE1E32A}" srcOrd="3" destOrd="0" presId="urn:microsoft.com/office/officeart/2018/2/layout/IconCircleList"/>
    <dgm:cxn modelId="{C70AF962-EC41-4DA9-8BAE-7F19CF0DF714}" type="presParOf" srcId="{70B58624-D6A6-418A-990A-F3C916EFE3A8}" destId="{3E92CC65-0F03-4DBC-B43D-7658CFA4AF79}" srcOrd="13" destOrd="0" presId="urn:microsoft.com/office/officeart/2018/2/layout/IconCircleList"/>
    <dgm:cxn modelId="{34E17F89-19F2-44B1-B8BA-D8CE744C2C1C}" type="presParOf" srcId="{70B58624-D6A6-418A-990A-F3C916EFE3A8}" destId="{2C0DF2CC-CD87-48A2-885A-2287DD6289B6}" srcOrd="14" destOrd="0" presId="urn:microsoft.com/office/officeart/2018/2/layout/IconCircleList"/>
    <dgm:cxn modelId="{A3D4E3FF-6937-4B0F-9F51-1D29993C040B}" type="presParOf" srcId="{2C0DF2CC-CD87-48A2-885A-2287DD6289B6}" destId="{CFBEE2F4-3F6D-4748-AE1E-A4055C09F569}" srcOrd="0" destOrd="0" presId="urn:microsoft.com/office/officeart/2018/2/layout/IconCircleList"/>
    <dgm:cxn modelId="{E5877B90-7FBB-42E1-9AF6-86839E9CCC96}" type="presParOf" srcId="{2C0DF2CC-CD87-48A2-885A-2287DD6289B6}" destId="{0BFFBFD9-A060-4A7F-BFC4-760755CD8D06}" srcOrd="1" destOrd="0" presId="urn:microsoft.com/office/officeart/2018/2/layout/IconCircleList"/>
    <dgm:cxn modelId="{0C2734AA-9ACB-47BF-9EF9-191A1A580904}" type="presParOf" srcId="{2C0DF2CC-CD87-48A2-885A-2287DD6289B6}" destId="{11712314-491F-4B8B-AF4E-76DBA3133ED8}" srcOrd="2" destOrd="0" presId="urn:microsoft.com/office/officeart/2018/2/layout/IconCircleList"/>
    <dgm:cxn modelId="{B99CFD5B-D6FC-4C81-B12C-54BCA79C10E0}" type="presParOf" srcId="{2C0DF2CC-CD87-48A2-885A-2287DD6289B6}" destId="{C3DDB429-E91F-4BA3-BDDC-878A9038729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B00F8-9183-433B-92E2-4DEB1016DA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0A02A1-C35F-4CF8-BDE0-50F1833F8EEF}">
      <dgm:prSet/>
      <dgm:spPr/>
      <dgm:t>
        <a:bodyPr/>
        <a:lstStyle/>
        <a:p>
          <a:pPr>
            <a:lnSpc>
              <a:spcPct val="100000"/>
            </a:lnSpc>
          </a:pPr>
          <a:r>
            <a:rPr lang="en-GB" b="1"/>
            <a:t>Key Findings</a:t>
          </a:r>
          <a:endParaRPr lang="en-US"/>
        </a:p>
      </dgm:t>
    </dgm:pt>
    <dgm:pt modelId="{990C7F3B-769D-48D1-87AC-2AE76795F9BC}" type="parTrans" cxnId="{E987BACD-EA40-4198-8321-B4043E0672FF}">
      <dgm:prSet/>
      <dgm:spPr/>
      <dgm:t>
        <a:bodyPr/>
        <a:lstStyle/>
        <a:p>
          <a:endParaRPr lang="en-US"/>
        </a:p>
      </dgm:t>
    </dgm:pt>
    <dgm:pt modelId="{88B4700B-543C-48F7-8C06-79B827362095}" type="sibTrans" cxnId="{E987BACD-EA40-4198-8321-B4043E0672FF}">
      <dgm:prSet/>
      <dgm:spPr/>
      <dgm:t>
        <a:bodyPr/>
        <a:lstStyle/>
        <a:p>
          <a:endParaRPr lang="en-US"/>
        </a:p>
      </dgm:t>
    </dgm:pt>
    <dgm:pt modelId="{DA52D567-4382-460C-BC96-561ABEA50709}">
      <dgm:prSet/>
      <dgm:spPr/>
      <dgm:t>
        <a:bodyPr/>
        <a:lstStyle/>
        <a:p>
          <a:pPr algn="just">
            <a:lnSpc>
              <a:spcPct val="100000"/>
            </a:lnSpc>
          </a:pPr>
          <a:r>
            <a:rPr lang="en-GB" dirty="0">
              <a:latin typeface="Times New Roman" panose="02020603050405020304" pitchFamily="18" charset="0"/>
              <a:cs typeface="Times New Roman" panose="02020603050405020304" pitchFamily="18" charset="0"/>
            </a:rPr>
            <a:t>The percentage variable showed a bimodal distribution with two peaks in the exploratory data analysis suggesting that there may be two different student groups. Academic subject scores showed patterns and correlations that were both strong and weak according to the researchers. According to the box plots, students who are in need of financial assistance typically have lower percentage values than students who do not. All grade levels show that there are more male students than female students according to the stacked histograms illustrating the gender distribution. There are fewer students in each grade level who have financial need than there are students who do not, according to the distribution of students across grade levels based on their financial need status.</a:t>
          </a:r>
          <a:endParaRPr lang="en-US" dirty="0">
            <a:latin typeface="Times New Roman" panose="02020603050405020304" pitchFamily="18" charset="0"/>
            <a:cs typeface="Times New Roman" panose="02020603050405020304" pitchFamily="18" charset="0"/>
          </a:endParaRPr>
        </a:p>
      </dgm:t>
    </dgm:pt>
    <dgm:pt modelId="{6292B98D-455A-4C00-BE0B-82A2F9F1EE87}" type="parTrans" cxnId="{7777F1F7-A8F9-4656-BE31-328D82605736}">
      <dgm:prSet/>
      <dgm:spPr/>
      <dgm:t>
        <a:bodyPr/>
        <a:lstStyle/>
        <a:p>
          <a:endParaRPr lang="en-US"/>
        </a:p>
      </dgm:t>
    </dgm:pt>
    <dgm:pt modelId="{197C99F8-7B5B-415B-A5CF-4D5B25C5ACC8}" type="sibTrans" cxnId="{7777F1F7-A8F9-4656-BE31-328D82605736}">
      <dgm:prSet/>
      <dgm:spPr/>
      <dgm:t>
        <a:bodyPr/>
        <a:lstStyle/>
        <a:p>
          <a:endParaRPr lang="en-US"/>
        </a:p>
      </dgm:t>
    </dgm:pt>
    <dgm:pt modelId="{002F0769-2FF3-4D39-8C5B-5936C96A09E0}">
      <dgm:prSet custT="1"/>
      <dgm:spPr/>
      <dgm:t>
        <a:bodyPr/>
        <a:lstStyle/>
        <a:p>
          <a:pPr>
            <a:lnSpc>
              <a:spcPct val="100000"/>
            </a:lnSpc>
          </a:pPr>
          <a:r>
            <a:rPr lang="en-GB" sz="1600" dirty="0">
              <a:latin typeface="Times New Roman" panose="02020603050405020304" pitchFamily="18" charset="0"/>
              <a:cs typeface="Times New Roman" panose="02020603050405020304" pitchFamily="18" charset="0"/>
            </a:rPr>
            <a:t>Random forest, K-nearest </a:t>
          </a:r>
          <a:r>
            <a:rPr lang="en-GB" sz="1600" dirty="0" err="1">
              <a:latin typeface="Times New Roman" panose="02020603050405020304" pitchFamily="18" charset="0"/>
              <a:cs typeface="Times New Roman" panose="02020603050405020304" pitchFamily="18" charset="0"/>
            </a:rPr>
            <a:t>neighbors</a:t>
          </a:r>
          <a:r>
            <a:rPr lang="en-GB" sz="1600" dirty="0">
              <a:latin typeface="Times New Roman" panose="02020603050405020304" pitchFamily="18" charset="0"/>
              <a:cs typeface="Times New Roman" panose="02020603050405020304" pitchFamily="18" charset="0"/>
            </a:rPr>
            <a:t>, and logistic regression were the machine learning models employed in the project. The models' performance was assessed using AUC-ROC, precision, recall and confusion matrices as evaluation metrics. According to the results the Random Forest model outperformed all other classifiers in terms of predicting scholarship eligibility with logistic regression coming in second. K-nearest </a:t>
          </a:r>
          <a:r>
            <a:rPr lang="en-GB" sz="1600" dirty="0" err="1">
              <a:latin typeface="Times New Roman" panose="02020603050405020304" pitchFamily="18" charset="0"/>
              <a:cs typeface="Times New Roman" panose="02020603050405020304" pitchFamily="18" charset="0"/>
            </a:rPr>
            <a:t>neighbors</a:t>
          </a:r>
          <a:r>
            <a:rPr lang="en-GB" sz="1600" dirty="0">
              <a:latin typeface="Times New Roman" panose="02020603050405020304" pitchFamily="18" charset="0"/>
              <a:cs typeface="Times New Roman" panose="02020603050405020304" pitchFamily="18" charset="0"/>
            </a:rPr>
            <a:t> fared the worst.</a:t>
          </a:r>
          <a:endParaRPr lang="en-US" sz="1600" dirty="0">
            <a:latin typeface="Times New Roman" panose="02020603050405020304" pitchFamily="18" charset="0"/>
            <a:cs typeface="Times New Roman" panose="02020603050405020304" pitchFamily="18" charset="0"/>
          </a:endParaRPr>
        </a:p>
      </dgm:t>
    </dgm:pt>
    <dgm:pt modelId="{43668610-35E7-4675-B9A3-EA11F1502A83}" type="parTrans" cxnId="{97577F21-B08D-4F37-BBEE-491F55B6C9AA}">
      <dgm:prSet/>
      <dgm:spPr/>
      <dgm:t>
        <a:bodyPr/>
        <a:lstStyle/>
        <a:p>
          <a:endParaRPr lang="en-US"/>
        </a:p>
      </dgm:t>
    </dgm:pt>
    <dgm:pt modelId="{985C9AFE-E62C-4D82-827B-B8B07D7DCB99}" type="sibTrans" cxnId="{97577F21-B08D-4F37-BBEE-491F55B6C9AA}">
      <dgm:prSet/>
      <dgm:spPr/>
      <dgm:t>
        <a:bodyPr/>
        <a:lstStyle/>
        <a:p>
          <a:endParaRPr lang="en-US"/>
        </a:p>
      </dgm:t>
    </dgm:pt>
    <dgm:pt modelId="{0359513A-DF7E-4594-9A3E-D633570F7A74}" type="pres">
      <dgm:prSet presAssocID="{D0AB00F8-9183-433B-92E2-4DEB1016DA75}" presName="root" presStyleCnt="0">
        <dgm:presLayoutVars>
          <dgm:dir/>
          <dgm:resizeHandles val="exact"/>
        </dgm:presLayoutVars>
      </dgm:prSet>
      <dgm:spPr/>
    </dgm:pt>
    <dgm:pt modelId="{9DC924CB-255D-4630-97A3-2CF23B1C2D89}" type="pres">
      <dgm:prSet presAssocID="{2F0A02A1-C35F-4CF8-BDE0-50F1833F8EEF}" presName="compNode" presStyleCnt="0"/>
      <dgm:spPr/>
    </dgm:pt>
    <dgm:pt modelId="{E5B1D6AA-80E9-4B45-8C7C-C480043195FC}" type="pres">
      <dgm:prSet presAssocID="{2F0A02A1-C35F-4CF8-BDE0-50F1833F8EEF}" presName="bgRect" presStyleLbl="bgShp" presStyleIdx="0" presStyleCnt="3"/>
      <dgm:spPr/>
    </dgm:pt>
    <dgm:pt modelId="{CF6FB88E-D1D6-4E3B-B38E-488432E8A4B2}" type="pres">
      <dgm:prSet presAssocID="{2F0A02A1-C35F-4CF8-BDE0-50F1833F8E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E3BDEAF7-B453-4FB9-89C1-26FBED8E3503}" type="pres">
      <dgm:prSet presAssocID="{2F0A02A1-C35F-4CF8-BDE0-50F1833F8EEF}" presName="spaceRect" presStyleCnt="0"/>
      <dgm:spPr/>
    </dgm:pt>
    <dgm:pt modelId="{042E15B7-7D28-4E2E-BB31-5344A0E40FE3}" type="pres">
      <dgm:prSet presAssocID="{2F0A02A1-C35F-4CF8-BDE0-50F1833F8EEF}" presName="parTx" presStyleLbl="revTx" presStyleIdx="0" presStyleCnt="3">
        <dgm:presLayoutVars>
          <dgm:chMax val="0"/>
          <dgm:chPref val="0"/>
        </dgm:presLayoutVars>
      </dgm:prSet>
      <dgm:spPr/>
    </dgm:pt>
    <dgm:pt modelId="{CBE988E9-3219-4813-A070-C9E1A7761F83}" type="pres">
      <dgm:prSet presAssocID="{88B4700B-543C-48F7-8C06-79B827362095}" presName="sibTrans" presStyleCnt="0"/>
      <dgm:spPr/>
    </dgm:pt>
    <dgm:pt modelId="{3880DEFD-009D-4052-87B4-09E801E39355}" type="pres">
      <dgm:prSet presAssocID="{DA52D567-4382-460C-BC96-561ABEA50709}" presName="compNode" presStyleCnt="0"/>
      <dgm:spPr/>
    </dgm:pt>
    <dgm:pt modelId="{A87DE222-1AA9-43F0-875A-04EED6ACB33F}" type="pres">
      <dgm:prSet presAssocID="{DA52D567-4382-460C-BC96-561ABEA50709}" presName="bgRect" presStyleLbl="bgShp" presStyleIdx="1" presStyleCnt="3"/>
      <dgm:spPr/>
    </dgm:pt>
    <dgm:pt modelId="{CD031FAF-903E-4A10-BC29-772CE0852CA4}" type="pres">
      <dgm:prSet presAssocID="{DA52D567-4382-460C-BC96-561ABEA507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854AD04-224F-4C27-8651-ECEBADD38157}" type="pres">
      <dgm:prSet presAssocID="{DA52D567-4382-460C-BC96-561ABEA50709}" presName="spaceRect" presStyleCnt="0"/>
      <dgm:spPr/>
    </dgm:pt>
    <dgm:pt modelId="{6DBFEF7C-C096-4679-A9A8-4F79AC462DCA}" type="pres">
      <dgm:prSet presAssocID="{DA52D567-4382-460C-BC96-561ABEA50709}" presName="parTx" presStyleLbl="revTx" presStyleIdx="1" presStyleCnt="3">
        <dgm:presLayoutVars>
          <dgm:chMax val="0"/>
          <dgm:chPref val="0"/>
        </dgm:presLayoutVars>
      </dgm:prSet>
      <dgm:spPr/>
    </dgm:pt>
    <dgm:pt modelId="{F69D17AD-72BE-4F0C-99D1-754488A60899}" type="pres">
      <dgm:prSet presAssocID="{197C99F8-7B5B-415B-A5CF-4D5B25C5ACC8}" presName="sibTrans" presStyleCnt="0"/>
      <dgm:spPr/>
    </dgm:pt>
    <dgm:pt modelId="{67F59704-F260-4DEF-97B4-C2AC26C852E7}" type="pres">
      <dgm:prSet presAssocID="{002F0769-2FF3-4D39-8C5B-5936C96A09E0}" presName="compNode" presStyleCnt="0"/>
      <dgm:spPr/>
    </dgm:pt>
    <dgm:pt modelId="{50F2B200-B4A0-43FC-A4ED-44634A076EC1}" type="pres">
      <dgm:prSet presAssocID="{002F0769-2FF3-4D39-8C5B-5936C96A09E0}" presName="bgRect" presStyleLbl="bgShp" presStyleIdx="2" presStyleCnt="3"/>
      <dgm:spPr/>
    </dgm:pt>
    <dgm:pt modelId="{8122E1D5-036E-47C3-B23A-D5854F7B4B31}" type="pres">
      <dgm:prSet presAssocID="{002F0769-2FF3-4D39-8C5B-5936C96A09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est scene"/>
        </a:ext>
      </dgm:extLst>
    </dgm:pt>
    <dgm:pt modelId="{69E003EE-FC59-4E38-9CF8-E66F35362256}" type="pres">
      <dgm:prSet presAssocID="{002F0769-2FF3-4D39-8C5B-5936C96A09E0}" presName="spaceRect" presStyleCnt="0"/>
      <dgm:spPr/>
    </dgm:pt>
    <dgm:pt modelId="{D3FE0FDE-CA7F-4F5C-A8A0-C243D687C44F}" type="pres">
      <dgm:prSet presAssocID="{002F0769-2FF3-4D39-8C5B-5936C96A09E0}" presName="parTx" presStyleLbl="revTx" presStyleIdx="2" presStyleCnt="3">
        <dgm:presLayoutVars>
          <dgm:chMax val="0"/>
          <dgm:chPref val="0"/>
        </dgm:presLayoutVars>
      </dgm:prSet>
      <dgm:spPr/>
    </dgm:pt>
  </dgm:ptLst>
  <dgm:cxnLst>
    <dgm:cxn modelId="{4E016518-EC1B-480C-97F5-4E586822D713}" type="presOf" srcId="{002F0769-2FF3-4D39-8C5B-5936C96A09E0}" destId="{D3FE0FDE-CA7F-4F5C-A8A0-C243D687C44F}" srcOrd="0" destOrd="0" presId="urn:microsoft.com/office/officeart/2018/2/layout/IconVerticalSolidList"/>
    <dgm:cxn modelId="{97577F21-B08D-4F37-BBEE-491F55B6C9AA}" srcId="{D0AB00F8-9183-433B-92E2-4DEB1016DA75}" destId="{002F0769-2FF3-4D39-8C5B-5936C96A09E0}" srcOrd="2" destOrd="0" parTransId="{43668610-35E7-4675-B9A3-EA11F1502A83}" sibTransId="{985C9AFE-E62C-4D82-827B-B8B07D7DCB99}"/>
    <dgm:cxn modelId="{1A61AE24-2EBD-4DE0-9832-F1D225F6A4F5}" type="presOf" srcId="{D0AB00F8-9183-433B-92E2-4DEB1016DA75}" destId="{0359513A-DF7E-4594-9A3E-D633570F7A74}" srcOrd="0" destOrd="0" presId="urn:microsoft.com/office/officeart/2018/2/layout/IconVerticalSolidList"/>
    <dgm:cxn modelId="{68B36436-5FA7-43BA-A638-42C2B8351651}" type="presOf" srcId="{DA52D567-4382-460C-BC96-561ABEA50709}" destId="{6DBFEF7C-C096-4679-A9A8-4F79AC462DCA}" srcOrd="0" destOrd="0" presId="urn:microsoft.com/office/officeart/2018/2/layout/IconVerticalSolidList"/>
    <dgm:cxn modelId="{01AA33BB-67B6-46C6-BD1A-C43947416FAA}" type="presOf" srcId="{2F0A02A1-C35F-4CF8-BDE0-50F1833F8EEF}" destId="{042E15B7-7D28-4E2E-BB31-5344A0E40FE3}" srcOrd="0" destOrd="0" presId="urn:microsoft.com/office/officeart/2018/2/layout/IconVerticalSolidList"/>
    <dgm:cxn modelId="{E987BACD-EA40-4198-8321-B4043E0672FF}" srcId="{D0AB00F8-9183-433B-92E2-4DEB1016DA75}" destId="{2F0A02A1-C35F-4CF8-BDE0-50F1833F8EEF}" srcOrd="0" destOrd="0" parTransId="{990C7F3B-769D-48D1-87AC-2AE76795F9BC}" sibTransId="{88B4700B-543C-48F7-8C06-79B827362095}"/>
    <dgm:cxn modelId="{7777F1F7-A8F9-4656-BE31-328D82605736}" srcId="{D0AB00F8-9183-433B-92E2-4DEB1016DA75}" destId="{DA52D567-4382-460C-BC96-561ABEA50709}" srcOrd="1" destOrd="0" parTransId="{6292B98D-455A-4C00-BE0B-82A2F9F1EE87}" sibTransId="{197C99F8-7B5B-415B-A5CF-4D5B25C5ACC8}"/>
    <dgm:cxn modelId="{21D959F2-79D6-4150-ABEC-304A045D992B}" type="presParOf" srcId="{0359513A-DF7E-4594-9A3E-D633570F7A74}" destId="{9DC924CB-255D-4630-97A3-2CF23B1C2D89}" srcOrd="0" destOrd="0" presId="urn:microsoft.com/office/officeart/2018/2/layout/IconVerticalSolidList"/>
    <dgm:cxn modelId="{FA9B8422-D569-4882-84AA-C61395F15738}" type="presParOf" srcId="{9DC924CB-255D-4630-97A3-2CF23B1C2D89}" destId="{E5B1D6AA-80E9-4B45-8C7C-C480043195FC}" srcOrd="0" destOrd="0" presId="urn:microsoft.com/office/officeart/2018/2/layout/IconVerticalSolidList"/>
    <dgm:cxn modelId="{BF198ABA-F112-4718-8DF8-20BDBF8468A0}" type="presParOf" srcId="{9DC924CB-255D-4630-97A3-2CF23B1C2D89}" destId="{CF6FB88E-D1D6-4E3B-B38E-488432E8A4B2}" srcOrd="1" destOrd="0" presId="urn:microsoft.com/office/officeart/2018/2/layout/IconVerticalSolidList"/>
    <dgm:cxn modelId="{534BA13B-A050-4C86-909F-9A168D7D8DA9}" type="presParOf" srcId="{9DC924CB-255D-4630-97A3-2CF23B1C2D89}" destId="{E3BDEAF7-B453-4FB9-89C1-26FBED8E3503}" srcOrd="2" destOrd="0" presId="urn:microsoft.com/office/officeart/2018/2/layout/IconVerticalSolidList"/>
    <dgm:cxn modelId="{D3F2F734-A395-4B51-AFBE-066CFDABF031}" type="presParOf" srcId="{9DC924CB-255D-4630-97A3-2CF23B1C2D89}" destId="{042E15B7-7D28-4E2E-BB31-5344A0E40FE3}" srcOrd="3" destOrd="0" presId="urn:microsoft.com/office/officeart/2018/2/layout/IconVerticalSolidList"/>
    <dgm:cxn modelId="{C8457CE9-6BEF-4CF7-BD3A-759539ED3D72}" type="presParOf" srcId="{0359513A-DF7E-4594-9A3E-D633570F7A74}" destId="{CBE988E9-3219-4813-A070-C9E1A7761F83}" srcOrd="1" destOrd="0" presId="urn:microsoft.com/office/officeart/2018/2/layout/IconVerticalSolidList"/>
    <dgm:cxn modelId="{7F1D8977-3ABC-408E-9C98-D3E812C948C1}" type="presParOf" srcId="{0359513A-DF7E-4594-9A3E-D633570F7A74}" destId="{3880DEFD-009D-4052-87B4-09E801E39355}" srcOrd="2" destOrd="0" presId="urn:microsoft.com/office/officeart/2018/2/layout/IconVerticalSolidList"/>
    <dgm:cxn modelId="{13B42BDF-539A-4D5E-83DA-2E153976331E}" type="presParOf" srcId="{3880DEFD-009D-4052-87B4-09E801E39355}" destId="{A87DE222-1AA9-43F0-875A-04EED6ACB33F}" srcOrd="0" destOrd="0" presId="urn:microsoft.com/office/officeart/2018/2/layout/IconVerticalSolidList"/>
    <dgm:cxn modelId="{BB54875E-50FB-4719-9D70-D6791C09EB66}" type="presParOf" srcId="{3880DEFD-009D-4052-87B4-09E801E39355}" destId="{CD031FAF-903E-4A10-BC29-772CE0852CA4}" srcOrd="1" destOrd="0" presId="urn:microsoft.com/office/officeart/2018/2/layout/IconVerticalSolidList"/>
    <dgm:cxn modelId="{8CD84ACD-0395-4C54-92AA-04E5EC5145D2}" type="presParOf" srcId="{3880DEFD-009D-4052-87B4-09E801E39355}" destId="{5854AD04-224F-4C27-8651-ECEBADD38157}" srcOrd="2" destOrd="0" presId="urn:microsoft.com/office/officeart/2018/2/layout/IconVerticalSolidList"/>
    <dgm:cxn modelId="{300018C6-D4D4-44A1-A20B-EF09116BB92F}" type="presParOf" srcId="{3880DEFD-009D-4052-87B4-09E801E39355}" destId="{6DBFEF7C-C096-4679-A9A8-4F79AC462DCA}" srcOrd="3" destOrd="0" presId="urn:microsoft.com/office/officeart/2018/2/layout/IconVerticalSolidList"/>
    <dgm:cxn modelId="{74C045D7-4D44-4C0D-BA91-1152A77EA242}" type="presParOf" srcId="{0359513A-DF7E-4594-9A3E-D633570F7A74}" destId="{F69D17AD-72BE-4F0C-99D1-754488A60899}" srcOrd="3" destOrd="0" presId="urn:microsoft.com/office/officeart/2018/2/layout/IconVerticalSolidList"/>
    <dgm:cxn modelId="{95F24A3F-967B-40C8-8131-37DDE1724B51}" type="presParOf" srcId="{0359513A-DF7E-4594-9A3E-D633570F7A74}" destId="{67F59704-F260-4DEF-97B4-C2AC26C852E7}" srcOrd="4" destOrd="0" presId="urn:microsoft.com/office/officeart/2018/2/layout/IconVerticalSolidList"/>
    <dgm:cxn modelId="{F972BB4C-E56C-4650-931D-8F3DE76924D7}" type="presParOf" srcId="{67F59704-F260-4DEF-97B4-C2AC26C852E7}" destId="{50F2B200-B4A0-43FC-A4ED-44634A076EC1}" srcOrd="0" destOrd="0" presId="urn:microsoft.com/office/officeart/2018/2/layout/IconVerticalSolidList"/>
    <dgm:cxn modelId="{8485D591-FEA6-406F-964C-FD72AD4B253D}" type="presParOf" srcId="{67F59704-F260-4DEF-97B4-C2AC26C852E7}" destId="{8122E1D5-036E-47C3-B23A-D5854F7B4B31}" srcOrd="1" destOrd="0" presId="urn:microsoft.com/office/officeart/2018/2/layout/IconVerticalSolidList"/>
    <dgm:cxn modelId="{90035E69-C78E-4FA5-93B9-9485FD6D8A15}" type="presParOf" srcId="{67F59704-F260-4DEF-97B4-C2AC26C852E7}" destId="{69E003EE-FC59-4E38-9CF8-E66F35362256}" srcOrd="2" destOrd="0" presId="urn:microsoft.com/office/officeart/2018/2/layout/IconVerticalSolidList"/>
    <dgm:cxn modelId="{E76E914A-E508-4EEE-ACBD-978D0E0F5D8D}" type="presParOf" srcId="{67F59704-F260-4DEF-97B4-C2AC26C852E7}" destId="{D3FE0FDE-CA7F-4F5C-A8A0-C243D687C4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73BCA-B44C-43E9-A670-B8C654F9E09C}">
      <dsp:nvSpPr>
        <dsp:cNvPr id="0" name=""/>
        <dsp:cNvSpPr/>
      </dsp:nvSpPr>
      <dsp:spPr>
        <a:xfrm>
          <a:off x="308893" y="176262"/>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DD807-BB15-4842-A819-71BAE4D9DA96}">
      <dsp:nvSpPr>
        <dsp:cNvPr id="0" name=""/>
        <dsp:cNvSpPr/>
      </dsp:nvSpPr>
      <dsp:spPr>
        <a:xfrm>
          <a:off x="502894" y="370262"/>
          <a:ext cx="535810" cy="535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18B49-D293-449D-B397-5242EE72DAEA}">
      <dsp:nvSpPr>
        <dsp:cNvPr id="0" name=""/>
        <dsp:cNvSpPr/>
      </dsp:nvSpPr>
      <dsp:spPr>
        <a:xfrm>
          <a:off x="1430664" y="176262"/>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0" kern="1200" dirty="0">
              <a:latin typeface="Times New Roman" panose="02020603050405020304" pitchFamily="18" charset="0"/>
              <a:cs typeface="Times New Roman" panose="02020603050405020304" pitchFamily="18" charset="0"/>
            </a:rPr>
            <a:t>The dataset consists of 2000 rows along with 12 attributes. </a:t>
          </a:r>
          <a:endParaRPr lang="en-US" sz="1200" b="0" kern="1200" dirty="0">
            <a:latin typeface="Times New Roman" panose="02020603050405020304" pitchFamily="18" charset="0"/>
            <a:cs typeface="Times New Roman" panose="02020603050405020304" pitchFamily="18" charset="0"/>
          </a:endParaRPr>
        </a:p>
      </dsp:txBody>
      <dsp:txXfrm>
        <a:off x="1430664" y="176262"/>
        <a:ext cx="2177555" cy="923811"/>
      </dsp:txXfrm>
    </dsp:sp>
    <dsp:sp modelId="{A037885D-62C7-4A1A-8626-E5EA9EBB1C8E}">
      <dsp:nvSpPr>
        <dsp:cNvPr id="0" name=""/>
        <dsp:cNvSpPr/>
      </dsp:nvSpPr>
      <dsp:spPr>
        <a:xfrm>
          <a:off x="3987642" y="176262"/>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65916-DAE1-443A-9DA5-873903D84051}">
      <dsp:nvSpPr>
        <dsp:cNvPr id="0" name=""/>
        <dsp:cNvSpPr/>
      </dsp:nvSpPr>
      <dsp:spPr>
        <a:xfrm>
          <a:off x="4181643" y="370262"/>
          <a:ext cx="535810" cy="535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55A74-C60D-413D-8DF6-BDAB957D6C5A}">
      <dsp:nvSpPr>
        <dsp:cNvPr id="0" name=""/>
        <dsp:cNvSpPr/>
      </dsp:nvSpPr>
      <dsp:spPr>
        <a:xfrm>
          <a:off x="5109413" y="176262"/>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GB" sz="1100" b="1" kern="1200" dirty="0"/>
            <a:t>Scholarship Award status</a:t>
          </a:r>
          <a:r>
            <a:rPr lang="en-GB" sz="1200" b="1" kern="1200" dirty="0">
              <a:latin typeface="Times New Roman" panose="02020603050405020304" pitchFamily="18" charset="0"/>
              <a:cs typeface="Times New Roman" panose="02020603050405020304" pitchFamily="18" charset="0"/>
            </a:rPr>
            <a:t>:</a:t>
          </a:r>
          <a:r>
            <a:rPr lang="en-GB" sz="1200" kern="1200" dirty="0">
              <a:latin typeface="Times New Roman" panose="02020603050405020304" pitchFamily="18" charset="0"/>
              <a:cs typeface="Times New Roman" panose="02020603050405020304" pitchFamily="18" charset="0"/>
            </a:rPr>
            <a:t> The status is to determine whether the student is awarded the scholarship or not. It is binary, where recipients are denoted by ‘1’ and non-recipients ‘0’.</a:t>
          </a:r>
          <a:endParaRPr lang="en-US" sz="1200" kern="1200" dirty="0">
            <a:latin typeface="Times New Roman" panose="02020603050405020304" pitchFamily="18" charset="0"/>
            <a:cs typeface="Times New Roman" panose="02020603050405020304" pitchFamily="18" charset="0"/>
          </a:endParaRPr>
        </a:p>
      </dsp:txBody>
      <dsp:txXfrm>
        <a:off x="5109413" y="176262"/>
        <a:ext cx="2177555" cy="923811"/>
      </dsp:txXfrm>
    </dsp:sp>
    <dsp:sp modelId="{A5A4BEBA-9C2A-4030-8B79-557805E1065F}">
      <dsp:nvSpPr>
        <dsp:cNvPr id="0" name=""/>
        <dsp:cNvSpPr/>
      </dsp:nvSpPr>
      <dsp:spPr>
        <a:xfrm>
          <a:off x="7666391" y="176262"/>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4608A-2B2D-40EE-8E62-59EFA56365D4}">
      <dsp:nvSpPr>
        <dsp:cNvPr id="0" name=""/>
        <dsp:cNvSpPr/>
      </dsp:nvSpPr>
      <dsp:spPr>
        <a:xfrm>
          <a:off x="7860392" y="370262"/>
          <a:ext cx="535810" cy="535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2F6235-6AEE-46BA-A0CD-A484E0EB3C0A}">
      <dsp:nvSpPr>
        <dsp:cNvPr id="0" name=""/>
        <dsp:cNvSpPr/>
      </dsp:nvSpPr>
      <dsp:spPr>
        <a:xfrm>
          <a:off x="8788162" y="176262"/>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GB" sz="1100" b="1" kern="1200" dirty="0">
              <a:latin typeface="Times New Roman" panose="02020603050405020304" pitchFamily="18" charset="0"/>
              <a:cs typeface="Times New Roman" panose="02020603050405020304" pitchFamily="18" charset="0"/>
            </a:rPr>
            <a:t>Subject scores:</a:t>
          </a:r>
          <a:r>
            <a:rPr lang="en-GB" sz="1100" kern="1200" dirty="0">
              <a:latin typeface="Times New Roman" panose="02020603050405020304" pitchFamily="18" charset="0"/>
              <a:cs typeface="Times New Roman" panose="02020603050405020304" pitchFamily="18" charset="0"/>
            </a:rPr>
            <a:t> Three subject scores are included in the dataset. these results could act as key indicator of a students eligibility for scholarships and could show how proficient are they in particular academic subjects</a:t>
          </a:r>
          <a:r>
            <a:rPr lang="en-GB" sz="1100" kern="1200" dirty="0"/>
            <a:t>.</a:t>
          </a:r>
          <a:endParaRPr lang="en-US" sz="1100" kern="1200" dirty="0"/>
        </a:p>
      </dsp:txBody>
      <dsp:txXfrm>
        <a:off x="8788162" y="176262"/>
        <a:ext cx="2177555" cy="923811"/>
      </dsp:txXfrm>
    </dsp:sp>
    <dsp:sp modelId="{D7DA4EB8-3FF3-495B-AE12-B84ED5357914}">
      <dsp:nvSpPr>
        <dsp:cNvPr id="0" name=""/>
        <dsp:cNvSpPr/>
      </dsp:nvSpPr>
      <dsp:spPr>
        <a:xfrm>
          <a:off x="308893" y="1979494"/>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1B014-07FB-49C1-B4EF-117A50E75A5F}">
      <dsp:nvSpPr>
        <dsp:cNvPr id="0" name=""/>
        <dsp:cNvSpPr/>
      </dsp:nvSpPr>
      <dsp:spPr>
        <a:xfrm>
          <a:off x="502894" y="2173494"/>
          <a:ext cx="535810" cy="5358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A1EBD1-473E-427A-8E38-3A891784352C}">
      <dsp:nvSpPr>
        <dsp:cNvPr id="0" name=""/>
        <dsp:cNvSpPr/>
      </dsp:nvSpPr>
      <dsp:spPr>
        <a:xfrm>
          <a:off x="1430664" y="1979494"/>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Gender</a:t>
          </a:r>
          <a:r>
            <a:rPr lang="en-GB" sz="1100" b="0" kern="1200" dirty="0">
              <a:latin typeface="Times New Roman" panose="02020603050405020304" pitchFamily="18" charset="0"/>
              <a:cs typeface="Times New Roman" panose="02020603050405020304" pitchFamily="18" charset="0"/>
            </a:rPr>
            <a:t>: </a:t>
          </a:r>
          <a:r>
            <a:rPr lang="en-GB" sz="1200" b="0" kern="1200" dirty="0">
              <a:latin typeface="Times New Roman" panose="02020603050405020304" pitchFamily="18" charset="0"/>
              <a:cs typeface="Times New Roman" panose="02020603050405020304" pitchFamily="18" charset="0"/>
            </a:rPr>
            <a:t>the dataset also consists of gender as demographic variable. It might have an effect on scholarship decisions directly depending on how it correlates with other variables.</a:t>
          </a:r>
          <a:endParaRPr lang="en-US" sz="1200" b="0" kern="1200" dirty="0">
            <a:latin typeface="Times New Roman" panose="02020603050405020304" pitchFamily="18" charset="0"/>
            <a:cs typeface="Times New Roman" panose="02020603050405020304" pitchFamily="18" charset="0"/>
          </a:endParaRPr>
        </a:p>
      </dsp:txBody>
      <dsp:txXfrm>
        <a:off x="1430664" y="1979494"/>
        <a:ext cx="2177555" cy="923811"/>
      </dsp:txXfrm>
    </dsp:sp>
    <dsp:sp modelId="{A1966FE9-78CA-4BB7-A1D2-C40F80698493}">
      <dsp:nvSpPr>
        <dsp:cNvPr id="0" name=""/>
        <dsp:cNvSpPr/>
      </dsp:nvSpPr>
      <dsp:spPr>
        <a:xfrm>
          <a:off x="3987642" y="1979494"/>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12CC5-7999-458A-9371-843118136F63}">
      <dsp:nvSpPr>
        <dsp:cNvPr id="0" name=""/>
        <dsp:cNvSpPr/>
      </dsp:nvSpPr>
      <dsp:spPr>
        <a:xfrm>
          <a:off x="4181643" y="2173494"/>
          <a:ext cx="535810" cy="5358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6569B-0A96-4C6E-883A-D73B55F25E97}">
      <dsp:nvSpPr>
        <dsp:cNvPr id="0" name=""/>
        <dsp:cNvSpPr/>
      </dsp:nvSpPr>
      <dsp:spPr>
        <a:xfrm>
          <a:off x="5109413" y="1979494"/>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latin typeface="Times New Roman" panose="02020603050405020304" pitchFamily="18" charset="0"/>
              <a:cs typeface="Times New Roman" panose="02020603050405020304" pitchFamily="18" charset="0"/>
            </a:rPr>
            <a:t>ID and email:</a:t>
          </a:r>
          <a:r>
            <a:rPr lang="en-GB" sz="1200" kern="1200" dirty="0">
              <a:latin typeface="Times New Roman" panose="02020603050405020304" pitchFamily="18" charset="0"/>
              <a:cs typeface="Times New Roman" panose="02020603050405020304" pitchFamily="18" charset="0"/>
            </a:rPr>
            <a:t> These fields act as identifiers and might not be directly related to the analysis.</a:t>
          </a:r>
          <a:endParaRPr lang="en-US" sz="1200" kern="1200" dirty="0">
            <a:latin typeface="Times New Roman" panose="02020603050405020304" pitchFamily="18" charset="0"/>
            <a:cs typeface="Times New Roman" panose="02020603050405020304" pitchFamily="18" charset="0"/>
          </a:endParaRPr>
        </a:p>
      </dsp:txBody>
      <dsp:txXfrm>
        <a:off x="5109413" y="1979494"/>
        <a:ext cx="2177555" cy="923811"/>
      </dsp:txXfrm>
    </dsp:sp>
    <dsp:sp modelId="{3D29DB5B-6AE0-4ACE-9855-994D854E8AE2}">
      <dsp:nvSpPr>
        <dsp:cNvPr id="0" name=""/>
        <dsp:cNvSpPr/>
      </dsp:nvSpPr>
      <dsp:spPr>
        <a:xfrm>
          <a:off x="7666391" y="1979494"/>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87820-B28A-4C7E-9CC4-22FB6B8B6A07}">
      <dsp:nvSpPr>
        <dsp:cNvPr id="0" name=""/>
        <dsp:cNvSpPr/>
      </dsp:nvSpPr>
      <dsp:spPr>
        <a:xfrm>
          <a:off x="7860392" y="2173494"/>
          <a:ext cx="535810" cy="5358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EC35C2-7DE9-44E6-963E-1FAD3B386798}">
      <dsp:nvSpPr>
        <dsp:cNvPr id="0" name=""/>
        <dsp:cNvSpPr/>
      </dsp:nvSpPr>
      <dsp:spPr>
        <a:xfrm>
          <a:off x="8788162" y="1979494"/>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GB" sz="1100" b="1" kern="1200" dirty="0">
              <a:latin typeface="Times New Roman" panose="02020603050405020304" pitchFamily="18" charset="0"/>
              <a:cs typeface="Times New Roman" panose="02020603050405020304" pitchFamily="18" charset="0"/>
            </a:rPr>
            <a:t>Financial need:</a:t>
          </a:r>
          <a:r>
            <a:rPr lang="en-GB" sz="1100" kern="1200" dirty="0">
              <a:latin typeface="Times New Roman" panose="02020603050405020304" pitchFamily="18" charset="0"/>
              <a:cs typeface="Times New Roman" panose="02020603050405020304" pitchFamily="18" charset="0"/>
            </a:rPr>
            <a:t> This field indicates if participant has requested financial assistance or not. It offers important note on students financial situations, which could have an impact on how students respond or perform in study. </a:t>
          </a:r>
          <a:endParaRPr lang="en-US" sz="1100" kern="1200" dirty="0">
            <a:latin typeface="Times New Roman" panose="02020603050405020304" pitchFamily="18" charset="0"/>
            <a:cs typeface="Times New Roman" panose="02020603050405020304" pitchFamily="18" charset="0"/>
          </a:endParaRPr>
        </a:p>
      </dsp:txBody>
      <dsp:txXfrm>
        <a:off x="8788162" y="1979494"/>
        <a:ext cx="2177555" cy="923811"/>
      </dsp:txXfrm>
    </dsp:sp>
    <dsp:sp modelId="{F5FC39FD-5996-46C3-ABE8-833B44CDBF02}">
      <dsp:nvSpPr>
        <dsp:cNvPr id="0" name=""/>
        <dsp:cNvSpPr/>
      </dsp:nvSpPr>
      <dsp:spPr>
        <a:xfrm>
          <a:off x="308893" y="3927857"/>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2E2D8-EF89-41AB-90B9-2A004BCFE512}">
      <dsp:nvSpPr>
        <dsp:cNvPr id="0" name=""/>
        <dsp:cNvSpPr/>
      </dsp:nvSpPr>
      <dsp:spPr>
        <a:xfrm>
          <a:off x="502894" y="4121857"/>
          <a:ext cx="535810" cy="5358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F647D5-D9DF-473E-A92A-0353FEE1E32A}">
      <dsp:nvSpPr>
        <dsp:cNvPr id="0" name=""/>
        <dsp:cNvSpPr/>
      </dsp:nvSpPr>
      <dsp:spPr>
        <a:xfrm>
          <a:off x="1430664" y="3927857"/>
          <a:ext cx="2177555" cy="92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latin typeface="Times New Roman" panose="02020603050405020304" pitchFamily="18" charset="0"/>
              <a:cs typeface="Times New Roman" panose="02020603050405020304" pitchFamily="18" charset="0"/>
            </a:rPr>
            <a:t>Grades:</a:t>
          </a:r>
          <a:r>
            <a:rPr lang="en-GB" sz="1200" kern="1200" dirty="0">
              <a:latin typeface="Times New Roman" panose="02020603050405020304" pitchFamily="18" charset="0"/>
              <a:cs typeface="Times New Roman" panose="02020603050405020304" pitchFamily="18" charset="0"/>
            </a:rPr>
            <a:t> </a:t>
          </a:r>
          <a:r>
            <a:rPr lang="en-GB" sz="1100" kern="1200" dirty="0">
              <a:latin typeface="Times New Roman" panose="02020603050405020304" pitchFamily="18" charset="0"/>
              <a:cs typeface="Times New Roman" panose="02020603050405020304" pitchFamily="18" charset="0"/>
            </a:rPr>
            <a:t>shows the participants grade according to their performance. Grades are categorical signifying the level of proficiency in the subject.</a:t>
          </a:r>
          <a:endParaRPr lang="en-US" sz="1100" kern="1200" dirty="0">
            <a:latin typeface="Times New Roman" panose="02020603050405020304" pitchFamily="18" charset="0"/>
            <a:cs typeface="Times New Roman" panose="02020603050405020304" pitchFamily="18" charset="0"/>
          </a:endParaRPr>
        </a:p>
      </dsp:txBody>
      <dsp:txXfrm>
        <a:off x="1430664" y="3927857"/>
        <a:ext cx="2177555" cy="923811"/>
      </dsp:txXfrm>
    </dsp:sp>
    <dsp:sp modelId="{CFBEE2F4-3F6D-4748-AE1E-A4055C09F569}">
      <dsp:nvSpPr>
        <dsp:cNvPr id="0" name=""/>
        <dsp:cNvSpPr/>
      </dsp:nvSpPr>
      <dsp:spPr>
        <a:xfrm>
          <a:off x="3987642" y="3927857"/>
          <a:ext cx="923811" cy="9238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FBFD9-A060-4A7F-BFC4-760755CD8D06}">
      <dsp:nvSpPr>
        <dsp:cNvPr id="0" name=""/>
        <dsp:cNvSpPr/>
      </dsp:nvSpPr>
      <dsp:spPr>
        <a:xfrm>
          <a:off x="4181643" y="4121857"/>
          <a:ext cx="535810" cy="5358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DB429-E91F-4BA3-BDDC-878A90387295}">
      <dsp:nvSpPr>
        <dsp:cNvPr id="0" name=""/>
        <dsp:cNvSpPr/>
      </dsp:nvSpPr>
      <dsp:spPr>
        <a:xfrm>
          <a:off x="5109413" y="3782726"/>
          <a:ext cx="2177555" cy="121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latin typeface="Times New Roman" panose="02020603050405020304" pitchFamily="18" charset="0"/>
              <a:cs typeface="Times New Roman" panose="02020603050405020304" pitchFamily="18" charset="0"/>
            </a:rPr>
            <a:t>Percentage:</a:t>
          </a:r>
          <a:r>
            <a:rPr lang="en-GB" sz="1200" kern="1200" dirty="0">
              <a:latin typeface="Times New Roman" panose="02020603050405020304" pitchFamily="18" charset="0"/>
              <a:cs typeface="Times New Roman" panose="02020603050405020304" pitchFamily="18" charset="0"/>
            </a:rPr>
            <a:t> Based on the participants overall scores and grades , it mostly represents the participants percent. It gives a common way to measure students performance.  </a:t>
          </a:r>
          <a:endParaRPr lang="en-US" sz="1200" kern="1200" dirty="0">
            <a:latin typeface="Times New Roman" panose="02020603050405020304" pitchFamily="18" charset="0"/>
            <a:cs typeface="Times New Roman" panose="02020603050405020304" pitchFamily="18" charset="0"/>
          </a:endParaRPr>
        </a:p>
      </dsp:txBody>
      <dsp:txXfrm>
        <a:off x="5109413" y="3782726"/>
        <a:ext cx="2177555" cy="1214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1D6AA-80E9-4B45-8C7C-C480043195FC}">
      <dsp:nvSpPr>
        <dsp:cNvPr id="0" name=""/>
        <dsp:cNvSpPr/>
      </dsp:nvSpPr>
      <dsp:spPr>
        <a:xfrm>
          <a:off x="0" y="5476"/>
          <a:ext cx="11274612" cy="1726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FB88E-D1D6-4E3B-B38E-488432E8A4B2}">
      <dsp:nvSpPr>
        <dsp:cNvPr id="0" name=""/>
        <dsp:cNvSpPr/>
      </dsp:nvSpPr>
      <dsp:spPr>
        <a:xfrm>
          <a:off x="522361" y="394009"/>
          <a:ext cx="950676" cy="949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E15B7-7D28-4E2E-BB31-5344A0E40FE3}">
      <dsp:nvSpPr>
        <dsp:cNvPr id="0" name=""/>
        <dsp:cNvSpPr/>
      </dsp:nvSpPr>
      <dsp:spPr>
        <a:xfrm>
          <a:off x="1995399" y="5476"/>
          <a:ext cx="9201033" cy="172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33" tIns="182933" rIns="182933" bIns="182933" numCol="1" spcCol="1270" anchor="ctr" anchorCtr="0">
          <a:noAutofit/>
        </a:bodyPr>
        <a:lstStyle/>
        <a:p>
          <a:pPr marL="0" lvl="0" indent="0" algn="l" defTabSz="622300">
            <a:lnSpc>
              <a:spcPct val="100000"/>
            </a:lnSpc>
            <a:spcBef>
              <a:spcPct val="0"/>
            </a:spcBef>
            <a:spcAft>
              <a:spcPct val="35000"/>
            </a:spcAft>
            <a:buNone/>
          </a:pPr>
          <a:r>
            <a:rPr lang="en-GB" sz="1400" b="1" kern="1200"/>
            <a:t>Key Findings</a:t>
          </a:r>
          <a:endParaRPr lang="en-US" sz="1400" kern="1200"/>
        </a:p>
      </dsp:txBody>
      <dsp:txXfrm>
        <a:off x="1995399" y="5476"/>
        <a:ext cx="9201033" cy="1728502"/>
      </dsp:txXfrm>
    </dsp:sp>
    <dsp:sp modelId="{A87DE222-1AA9-43F0-875A-04EED6ACB33F}">
      <dsp:nvSpPr>
        <dsp:cNvPr id="0" name=""/>
        <dsp:cNvSpPr/>
      </dsp:nvSpPr>
      <dsp:spPr>
        <a:xfrm>
          <a:off x="0" y="2153010"/>
          <a:ext cx="11274612" cy="1726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31FAF-903E-4A10-BC29-772CE0852CA4}">
      <dsp:nvSpPr>
        <dsp:cNvPr id="0" name=""/>
        <dsp:cNvSpPr/>
      </dsp:nvSpPr>
      <dsp:spPr>
        <a:xfrm>
          <a:off x="522361" y="2541543"/>
          <a:ext cx="950676" cy="949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FEF7C-C096-4679-A9A8-4F79AC462DCA}">
      <dsp:nvSpPr>
        <dsp:cNvPr id="0" name=""/>
        <dsp:cNvSpPr/>
      </dsp:nvSpPr>
      <dsp:spPr>
        <a:xfrm>
          <a:off x="1995399" y="2153010"/>
          <a:ext cx="9201033" cy="172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33" tIns="182933" rIns="182933" bIns="182933" numCol="1" spcCol="1270" anchor="ctr" anchorCtr="0">
          <a:noAutofit/>
        </a:bodyPr>
        <a:lstStyle/>
        <a:p>
          <a:pPr marL="0" lvl="0" indent="0" algn="just" defTabSz="622300">
            <a:lnSpc>
              <a:spcPct val="10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The percentage variable showed a bimodal distribution with two peaks in the exploratory data analysis suggesting that there may be two different student groups. Academic subject scores showed patterns and correlations that were both strong and weak according to the researchers. According to the box plots, students who are in need of financial assistance typically have lower percentage values than students who do not. All grade levels show that there are more male students than female students according to the stacked histograms illustrating the gender distribution. There are fewer students in each grade level who have financial need than there are students who do not, according to the distribution of students across grade levels based on their financial need status.</a:t>
          </a:r>
          <a:endParaRPr lang="en-US" sz="1400" kern="1200" dirty="0">
            <a:latin typeface="Times New Roman" panose="02020603050405020304" pitchFamily="18" charset="0"/>
            <a:cs typeface="Times New Roman" panose="02020603050405020304" pitchFamily="18" charset="0"/>
          </a:endParaRPr>
        </a:p>
      </dsp:txBody>
      <dsp:txXfrm>
        <a:off x="1995399" y="2153010"/>
        <a:ext cx="9201033" cy="1728502"/>
      </dsp:txXfrm>
    </dsp:sp>
    <dsp:sp modelId="{50F2B200-B4A0-43FC-A4ED-44634A076EC1}">
      <dsp:nvSpPr>
        <dsp:cNvPr id="0" name=""/>
        <dsp:cNvSpPr/>
      </dsp:nvSpPr>
      <dsp:spPr>
        <a:xfrm>
          <a:off x="0" y="4300543"/>
          <a:ext cx="11274612" cy="1726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2E1D5-036E-47C3-B23A-D5854F7B4B31}">
      <dsp:nvSpPr>
        <dsp:cNvPr id="0" name=""/>
        <dsp:cNvSpPr/>
      </dsp:nvSpPr>
      <dsp:spPr>
        <a:xfrm>
          <a:off x="522361" y="4689077"/>
          <a:ext cx="950676" cy="949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E0FDE-CA7F-4F5C-A8A0-C243D687C44F}">
      <dsp:nvSpPr>
        <dsp:cNvPr id="0" name=""/>
        <dsp:cNvSpPr/>
      </dsp:nvSpPr>
      <dsp:spPr>
        <a:xfrm>
          <a:off x="1995399" y="4300543"/>
          <a:ext cx="9201033" cy="172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33" tIns="182933" rIns="182933" bIns="182933"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Times New Roman" panose="02020603050405020304" pitchFamily="18" charset="0"/>
              <a:cs typeface="Times New Roman" panose="02020603050405020304" pitchFamily="18" charset="0"/>
            </a:rPr>
            <a:t>Random forest, K-nearest </a:t>
          </a:r>
          <a:r>
            <a:rPr lang="en-GB" sz="1600" kern="1200" dirty="0" err="1">
              <a:latin typeface="Times New Roman" panose="02020603050405020304" pitchFamily="18" charset="0"/>
              <a:cs typeface="Times New Roman" panose="02020603050405020304" pitchFamily="18" charset="0"/>
            </a:rPr>
            <a:t>neighbors</a:t>
          </a:r>
          <a:r>
            <a:rPr lang="en-GB" sz="1600" kern="1200" dirty="0">
              <a:latin typeface="Times New Roman" panose="02020603050405020304" pitchFamily="18" charset="0"/>
              <a:cs typeface="Times New Roman" panose="02020603050405020304" pitchFamily="18" charset="0"/>
            </a:rPr>
            <a:t>, and logistic regression were the machine learning models employed in the project. The models' performance was assessed using AUC-ROC, precision, recall and confusion matrices as evaluation metrics. According to the results the Random Forest model outperformed all other classifiers in terms of predicting scholarship eligibility with logistic regression coming in second. K-nearest </a:t>
          </a:r>
          <a:r>
            <a:rPr lang="en-GB" sz="1600" kern="1200" dirty="0" err="1">
              <a:latin typeface="Times New Roman" panose="02020603050405020304" pitchFamily="18" charset="0"/>
              <a:cs typeface="Times New Roman" panose="02020603050405020304" pitchFamily="18" charset="0"/>
            </a:rPr>
            <a:t>neighbors</a:t>
          </a:r>
          <a:r>
            <a:rPr lang="en-GB" sz="1600" kern="1200" dirty="0">
              <a:latin typeface="Times New Roman" panose="02020603050405020304" pitchFamily="18" charset="0"/>
              <a:cs typeface="Times New Roman" panose="02020603050405020304" pitchFamily="18" charset="0"/>
            </a:rPr>
            <a:t> fared the worst.</a:t>
          </a:r>
          <a:endParaRPr lang="en-US" sz="1600" kern="1200" dirty="0">
            <a:latin typeface="Times New Roman" panose="02020603050405020304" pitchFamily="18" charset="0"/>
            <a:cs typeface="Times New Roman" panose="02020603050405020304" pitchFamily="18" charset="0"/>
          </a:endParaRPr>
        </a:p>
      </dsp:txBody>
      <dsp:txXfrm>
        <a:off x="1995399" y="4300543"/>
        <a:ext cx="9201033" cy="172850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7095F-A4F9-41FA-B2B0-5BB100428CE4}" type="datetimeFigureOut">
              <a:rPr lang="en-GB" smtClean="0"/>
              <a:t>01/05/2024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D9031-B969-43B3-A22E-4D3797A6E517}" type="slidenum">
              <a:rPr lang="en-GB" smtClean="0"/>
              <a:t>‹#›</a:t>
            </a:fld>
            <a:endParaRPr lang="en-GB"/>
          </a:p>
        </p:txBody>
      </p:sp>
    </p:spTree>
    <p:extLst>
      <p:ext uri="{BB962C8B-B14F-4D97-AF65-F5344CB8AC3E}">
        <p14:creationId xmlns:p14="http://schemas.microsoft.com/office/powerpoint/2010/main" val="81900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BD9031-B969-43B3-A22E-4D3797A6E517}" type="slidenum">
              <a:rPr lang="en-GB" smtClean="0"/>
              <a:t>12</a:t>
            </a:fld>
            <a:endParaRPr lang="en-GB"/>
          </a:p>
        </p:txBody>
      </p:sp>
    </p:spTree>
    <p:extLst>
      <p:ext uri="{BB962C8B-B14F-4D97-AF65-F5344CB8AC3E}">
        <p14:creationId xmlns:p14="http://schemas.microsoft.com/office/powerpoint/2010/main" val="344631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5/1/2024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2131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791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588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5/1/2024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023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827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505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102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033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5582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035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4011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5/1/2024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6144519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36" r:id="rId8"/>
    <p:sldLayoutId id="2147483737" r:id="rId9"/>
    <p:sldLayoutId id="2147483738" r:id="rId10"/>
    <p:sldLayoutId id="2147483746"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9.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 name="Group 10">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2" name="Picture 11">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3" name="Picture 12">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C7C8D68-3EBA-A42F-DC3C-8D4A2E9D7DC5}"/>
              </a:ext>
            </a:extLst>
          </p:cNvPr>
          <p:cNvSpPr>
            <a:spLocks noGrp="1"/>
          </p:cNvSpPr>
          <p:nvPr>
            <p:ph type="ctrTitle"/>
          </p:nvPr>
        </p:nvSpPr>
        <p:spPr>
          <a:xfrm>
            <a:off x="3859730" y="2180122"/>
            <a:ext cx="7243011" cy="3382476"/>
          </a:xfrm>
        </p:spPr>
        <p:txBody>
          <a:bodyPr anchor="b">
            <a:normAutofit/>
          </a:bodyPr>
          <a:lstStyle/>
          <a:p>
            <a:pPr>
              <a:lnSpc>
                <a:spcPct val="90000"/>
              </a:lnSpc>
            </a:pPr>
            <a:r>
              <a:rPr lang="en-GB" sz="3600" dirty="0">
                <a:solidFill>
                  <a:srgbClr val="FFFFFF"/>
                </a:solidFill>
                <a:latin typeface="Times New Roman" panose="02020603050405020304" pitchFamily="18" charset="0"/>
                <a:cs typeface="Times New Roman" panose="02020603050405020304" pitchFamily="18" charset="0"/>
              </a:rPr>
              <a:t>                 </a:t>
            </a:r>
            <a:r>
              <a:rPr lang="en-GB" sz="2000" dirty="0">
                <a:solidFill>
                  <a:srgbClr val="FFFFFF"/>
                </a:solidFill>
                <a:latin typeface="Times New Roman" panose="02020603050405020304" pitchFamily="18" charset="0"/>
                <a:cs typeface="Times New Roman" panose="02020603050405020304" pitchFamily="18" charset="0"/>
              </a:rPr>
              <a:t>Binu Rohit Dara -</a:t>
            </a:r>
            <a:br>
              <a:rPr lang="en-GB" sz="2000" dirty="0">
                <a:solidFill>
                  <a:srgbClr val="FFFFFF"/>
                </a:solidFill>
                <a:latin typeface="Times New Roman" panose="02020603050405020304" pitchFamily="18" charset="0"/>
                <a:cs typeface="Times New Roman" panose="02020603050405020304" pitchFamily="18" charset="0"/>
              </a:rPr>
            </a:br>
            <a:r>
              <a:rPr lang="en-GB" sz="2000" dirty="0">
                <a:solidFill>
                  <a:srgbClr val="FFFFFF"/>
                </a:solidFill>
                <a:latin typeface="Times New Roman" panose="02020603050405020304" pitchFamily="18" charset="0"/>
                <a:cs typeface="Times New Roman" panose="02020603050405020304" pitchFamily="18" charset="0"/>
              </a:rPr>
              <a:t>                                                </a:t>
            </a:r>
            <a:r>
              <a:rPr lang="en-GB" sz="2000" dirty="0" err="1">
                <a:solidFill>
                  <a:srgbClr val="FFFFFF"/>
                </a:solidFill>
                <a:latin typeface="Times New Roman" panose="02020603050405020304" pitchFamily="18" charset="0"/>
                <a:cs typeface="Times New Roman" panose="02020603050405020304" pitchFamily="18" charset="0"/>
              </a:rPr>
              <a:t>Praneetha</a:t>
            </a:r>
            <a:r>
              <a:rPr lang="en-GB" sz="2000" dirty="0">
                <a:solidFill>
                  <a:srgbClr val="FFFFFF"/>
                </a:solidFill>
                <a:latin typeface="Times New Roman" panose="02020603050405020304" pitchFamily="18" charset="0"/>
                <a:cs typeface="Times New Roman" panose="02020603050405020304" pitchFamily="18" charset="0"/>
              </a:rPr>
              <a:t> </a:t>
            </a:r>
            <a:r>
              <a:rPr lang="en-GB" sz="2000" dirty="0" err="1">
                <a:solidFill>
                  <a:srgbClr val="FFFFFF"/>
                </a:solidFill>
                <a:latin typeface="Times New Roman" panose="02020603050405020304" pitchFamily="18" charset="0"/>
                <a:cs typeface="Times New Roman" panose="02020603050405020304" pitchFamily="18" charset="0"/>
              </a:rPr>
              <a:t>Kanna</a:t>
            </a:r>
            <a:r>
              <a:rPr lang="en-GB" sz="2000" dirty="0">
                <a:solidFill>
                  <a:srgbClr val="FFFFFF"/>
                </a:solidFill>
                <a:latin typeface="Times New Roman" panose="02020603050405020304" pitchFamily="18" charset="0"/>
                <a:cs typeface="Times New Roman" panose="02020603050405020304" pitchFamily="18" charset="0"/>
              </a:rPr>
              <a:t> -11725393</a:t>
            </a:r>
            <a:br>
              <a:rPr lang="en-GB" sz="2000" dirty="0">
                <a:solidFill>
                  <a:srgbClr val="FFFFFF"/>
                </a:solidFill>
                <a:latin typeface="Times New Roman" panose="02020603050405020304" pitchFamily="18" charset="0"/>
                <a:cs typeface="Times New Roman" panose="02020603050405020304" pitchFamily="18" charset="0"/>
              </a:rPr>
            </a:br>
            <a:r>
              <a:rPr lang="en-GB" sz="2000" dirty="0">
                <a:solidFill>
                  <a:srgbClr val="FFFFFF"/>
                </a:solidFill>
                <a:latin typeface="Times New Roman" panose="02020603050405020304" pitchFamily="18" charset="0"/>
                <a:cs typeface="Times New Roman" panose="02020603050405020304" pitchFamily="18" charset="0"/>
              </a:rPr>
              <a:t>                                                 </a:t>
            </a:r>
            <a:r>
              <a:rPr lang="en-GB" sz="2000" dirty="0" err="1">
                <a:solidFill>
                  <a:srgbClr val="FFFFFF"/>
                </a:solidFill>
                <a:latin typeface="Times New Roman" panose="02020603050405020304" pitchFamily="18" charset="0"/>
                <a:cs typeface="Times New Roman" panose="02020603050405020304" pitchFamily="18" charset="0"/>
              </a:rPr>
              <a:t>Hima</a:t>
            </a:r>
            <a:r>
              <a:rPr lang="en-GB" sz="2000" dirty="0">
                <a:solidFill>
                  <a:srgbClr val="FFFFFF"/>
                </a:solidFill>
                <a:latin typeface="Times New Roman" panose="02020603050405020304" pitchFamily="18" charset="0"/>
                <a:cs typeface="Times New Roman" panose="02020603050405020304" pitchFamily="18" charset="0"/>
              </a:rPr>
              <a:t> Bindu </a:t>
            </a:r>
            <a:r>
              <a:rPr lang="en-GB" sz="2000" dirty="0" err="1">
                <a:solidFill>
                  <a:srgbClr val="FFFFFF"/>
                </a:solidFill>
                <a:latin typeface="Times New Roman" panose="02020603050405020304" pitchFamily="18" charset="0"/>
                <a:cs typeface="Times New Roman" panose="02020603050405020304" pitchFamily="18" charset="0"/>
              </a:rPr>
              <a:t>Uppu</a:t>
            </a:r>
            <a:r>
              <a:rPr lang="en-GB" sz="2000" dirty="0">
                <a:solidFill>
                  <a:srgbClr val="FFFFFF"/>
                </a:solidFill>
                <a:latin typeface="Times New Roman" panose="02020603050405020304" pitchFamily="18" charset="0"/>
                <a:cs typeface="Times New Roman" panose="02020603050405020304" pitchFamily="18" charset="0"/>
              </a:rPr>
              <a:t> - 11719993</a:t>
            </a:r>
          </a:p>
        </p:txBody>
      </p:sp>
    </p:spTree>
    <p:extLst>
      <p:ext uri="{BB962C8B-B14F-4D97-AF65-F5344CB8AC3E}">
        <p14:creationId xmlns:p14="http://schemas.microsoft.com/office/powerpoint/2010/main" val="402283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1BDF30F3-52A3-9D15-EB68-DD646F378B9C}"/>
              </a:ext>
            </a:extLst>
          </p:cNvPr>
          <p:cNvSpPr>
            <a:spLocks noGrp="1"/>
          </p:cNvSpPr>
          <p:nvPr>
            <p:ph idx="1"/>
          </p:nvPr>
        </p:nvSpPr>
        <p:spPr>
          <a:xfrm>
            <a:off x="838200" y="346509"/>
            <a:ext cx="4952681" cy="5933855"/>
          </a:xfrm>
        </p:spPr>
        <p:txBody>
          <a:bodyPr anchor="ctr">
            <a:normAutofit/>
          </a:bodyPr>
          <a:lstStyle/>
          <a:p>
            <a:pPr marL="0" indent="0">
              <a:lnSpc>
                <a:spcPct val="100000"/>
              </a:lnSpc>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Gender Distribution Across Grade Levels</a:t>
            </a:r>
          </a:p>
          <a:p>
            <a:pPr marL="0" indent="0">
              <a:lnSpc>
                <a:spcPct val="100000"/>
              </a:lnSpc>
              <a:spcAft>
                <a:spcPts val="800"/>
              </a:spcAft>
              <a:buNone/>
            </a:pPr>
            <a:endParaRPr lang="en-GB" sz="7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endParaRPr lang="en-GB" sz="700"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Using stacked histograms, this graph displays the gender distribution of students across various grade levels. The frequency of male and female students in each grade level is displayed in the histograms.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every grade level, the gender distribution shows that there are more male students than female students.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7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buNone/>
            </a:pPr>
            <a:endParaRPr lang="en-GB" sz="700" dirty="0">
              <a:solidFill>
                <a:srgbClr val="FFFFFF"/>
              </a:solidFill>
            </a:endParaRPr>
          </a:p>
        </p:txBody>
      </p:sp>
      <p:grpSp>
        <p:nvGrpSpPr>
          <p:cNvPr id="15" name="Group 14">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6" name="Picture 15">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3">
            <a:extLst>
              <a:ext uri="{FF2B5EF4-FFF2-40B4-BE49-F238E27FC236}">
                <a16:creationId xmlns:a16="http://schemas.microsoft.com/office/drawing/2014/main" id="{2C17FA38-8FDF-476F-691D-CD2B14C7133F}"/>
              </a:ext>
            </a:extLst>
          </p:cNvPr>
          <p:cNvPicPr>
            <a:picLocks noChangeAspect="1"/>
          </p:cNvPicPr>
          <p:nvPr/>
        </p:nvPicPr>
        <p:blipFill>
          <a:blip r:embed="rId3"/>
          <a:stretch>
            <a:fillRect/>
          </a:stretch>
        </p:blipFill>
        <p:spPr>
          <a:xfrm>
            <a:off x="6776437" y="1631867"/>
            <a:ext cx="4817466" cy="3589011"/>
          </a:xfrm>
          <a:prstGeom prst="rect">
            <a:avLst/>
          </a:prstGeom>
        </p:spPr>
      </p:pic>
    </p:spTree>
    <p:extLst>
      <p:ext uri="{BB962C8B-B14F-4D97-AF65-F5344CB8AC3E}">
        <p14:creationId xmlns:p14="http://schemas.microsoft.com/office/powerpoint/2010/main" val="229360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503DE705-E46C-A0CB-B4A2-57A3EEFBBA11}"/>
              </a:ext>
            </a:extLst>
          </p:cNvPr>
          <p:cNvSpPr>
            <a:spLocks noGrp="1"/>
          </p:cNvSpPr>
          <p:nvPr>
            <p:ph idx="1"/>
          </p:nvPr>
        </p:nvSpPr>
        <p:spPr>
          <a:xfrm>
            <a:off x="838200" y="413886"/>
            <a:ext cx="4952681" cy="5866478"/>
          </a:xfrm>
        </p:spPr>
        <p:txBody>
          <a:bodyPr anchor="ctr">
            <a:normAutofit/>
          </a:bodyPr>
          <a:lstStyle/>
          <a:p>
            <a:pPr marL="0" indent="0">
              <a:lnSpc>
                <a:spcPct val="100000"/>
              </a:lnSpc>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Distribution of Students by Financial Need Across Grade Levels</a:t>
            </a:r>
          </a:p>
          <a:p>
            <a:pPr marL="0" indent="0">
              <a:lnSpc>
                <a:spcPct val="100000"/>
              </a:lnSpc>
              <a:buNone/>
            </a:pPr>
            <a:endParaRPr lang="en-GB" sz="7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buNone/>
            </a:pPr>
            <a:endParaRPr lang="en-GB" sz="700" dirty="0">
              <a:solidFill>
                <a:srgbClr val="FFFFFF"/>
              </a:solidFill>
            </a:endParaRPr>
          </a:p>
          <a:p>
            <a:pPr marL="0" indent="0">
              <a:lnSpc>
                <a:spcPct val="100000"/>
              </a:lnSpc>
              <a:spcAft>
                <a:spcPts val="800"/>
              </a:spcAft>
              <a:buNone/>
            </a:pPr>
            <a:endParaRPr lang="en-GB" sz="7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Using stacked histograms, this graph displays the distribution of students by financial need status across various grade levels.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each grade level the stacked histograms demonstrate that there are less students in need of financial assistance than there are students in good financial standing. Additionally, the proportions of the financial need categories are roughly the same for all grade levels.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700" dirty="0">
              <a:solidFill>
                <a:srgbClr val="FFFFFF"/>
              </a:solidFill>
            </a:endParaRPr>
          </a:p>
        </p:txBody>
      </p:sp>
      <p:grpSp>
        <p:nvGrpSpPr>
          <p:cNvPr id="15" name="Group 14">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6" name="Picture 15">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3" descr="A graph of a bar graph&#10;&#10;Description automatically generated with medium confidence">
            <a:extLst>
              <a:ext uri="{FF2B5EF4-FFF2-40B4-BE49-F238E27FC236}">
                <a16:creationId xmlns:a16="http://schemas.microsoft.com/office/drawing/2014/main" id="{D2D3CD90-C10D-3595-4A3F-C6E435E5F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76437" y="1631867"/>
            <a:ext cx="4817466" cy="3589011"/>
          </a:xfrm>
          <a:prstGeom prst="rect">
            <a:avLst/>
          </a:prstGeom>
          <a:noFill/>
        </p:spPr>
      </p:pic>
    </p:spTree>
    <p:extLst>
      <p:ext uri="{BB962C8B-B14F-4D97-AF65-F5344CB8AC3E}">
        <p14:creationId xmlns:p14="http://schemas.microsoft.com/office/powerpoint/2010/main" val="93423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3" name="Content Placeholder 2">
            <a:extLst>
              <a:ext uri="{FF2B5EF4-FFF2-40B4-BE49-F238E27FC236}">
                <a16:creationId xmlns:a16="http://schemas.microsoft.com/office/drawing/2014/main" id="{66C53106-2C78-A933-07C5-93C17D58D8D1}"/>
              </a:ext>
            </a:extLst>
          </p:cNvPr>
          <p:cNvSpPr>
            <a:spLocks noGrp="1"/>
          </p:cNvSpPr>
          <p:nvPr>
            <p:ph idx="1"/>
          </p:nvPr>
        </p:nvSpPr>
        <p:spPr>
          <a:xfrm>
            <a:off x="838200" y="899962"/>
            <a:ext cx="6857558" cy="5213125"/>
          </a:xfrm>
        </p:spPr>
        <p:txBody>
          <a:bodyPr>
            <a:normAutofit/>
          </a:bodyPr>
          <a:lstStyle/>
          <a:p>
            <a:pPr marL="0" indent="0">
              <a:lnSpc>
                <a:spcPct val="100000"/>
              </a:lnSpc>
              <a:buNone/>
            </a:pPr>
            <a:r>
              <a:rPr lang="en-GB" sz="2000" b="1" dirty="0">
                <a:solidFill>
                  <a:srgbClr val="FFFFFF"/>
                </a:solidFill>
                <a:latin typeface="Times New Roman" panose="02020603050405020304" pitchFamily="18" charset="0"/>
                <a:cs typeface="Times New Roman" panose="02020603050405020304" pitchFamily="18" charset="0"/>
              </a:rPr>
              <a:t>Model – Logistic regression</a:t>
            </a:r>
          </a:p>
          <a:p>
            <a:pPr marL="0" indent="0">
              <a:lnSpc>
                <a:spcPct val="100000"/>
              </a:lnSpc>
              <a:buNone/>
            </a:pPr>
            <a:endParaRPr lang="en-GB" sz="1800" b="1" dirty="0">
              <a:solidFill>
                <a:srgbClr val="FFFFFF"/>
              </a:solidFill>
              <a:latin typeface="Times New Roman" panose="02020603050405020304" pitchFamily="18" charset="0"/>
              <a:cs typeface="Times New Roman" panose="02020603050405020304" pitchFamily="18" charset="0"/>
            </a:endParaRPr>
          </a:p>
          <a:p>
            <a:pPr marL="0" indent="0" algn="just">
              <a:lnSpc>
                <a:spcPct val="100000"/>
              </a:lnSpc>
              <a:buNone/>
            </a:pP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is a popular statistical technique for tasks involving binary classification. It can be used to predict binary outcomes because it models the likelihood that a given input belongs to a specific class using a logistic function. When examining a student's eligibility for financial aid academic standing and individual traits can be used as input features in logistic regression to predict a participant's likelihood of receiving aid. Logistic regression helps identify people who might benefit from more help by </a:t>
            </a:r>
            <a:r>
              <a:rPr lang="en-GB" sz="20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the likelihood of receiving financial aid based on these factors. This helps with resource allocation and decision-making regarding support services.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8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65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2EFC5-AF94-1F79-0076-A53E65E1ADB3}"/>
              </a:ext>
            </a:extLst>
          </p:cNvPr>
          <p:cNvSpPr>
            <a:spLocks noGrp="1"/>
          </p:cNvSpPr>
          <p:nvPr>
            <p:ph idx="1"/>
          </p:nvPr>
        </p:nvSpPr>
        <p:spPr>
          <a:xfrm>
            <a:off x="458694" y="231006"/>
            <a:ext cx="11274612" cy="6063399"/>
          </a:xfrm>
        </p:spPr>
        <p:txBody>
          <a:bodyPr/>
          <a:lstStyle/>
          <a:p>
            <a:pPr marL="0" indent="0">
              <a:buNone/>
            </a:pPr>
            <a:r>
              <a:rPr lang="en-GB" sz="2000" b="1" kern="0">
                <a:effectLst/>
                <a:latin typeface="Times New Roman" panose="02020603050405020304" pitchFamily="18" charset="0"/>
                <a:ea typeface="Times New Roman" panose="02020603050405020304" pitchFamily="18" charset="0"/>
                <a:cs typeface="Times New Roman" panose="02020603050405020304" pitchFamily="18" charset="0"/>
              </a:rPr>
              <a:t>Results</a:t>
            </a:r>
          </a:p>
          <a:p>
            <a:pPr marL="0" indent="0">
              <a:buNone/>
            </a:pPr>
            <a:r>
              <a:rPr lang="en-GB" sz="2000" b="1" kern="0">
                <a:effectLst/>
                <a:latin typeface="Times New Roman" panose="02020603050405020304" pitchFamily="18" charset="0"/>
                <a:ea typeface="Times New Roman" panose="02020603050405020304" pitchFamily="18" charset="0"/>
                <a:cs typeface="Times New Roman" panose="02020603050405020304" pitchFamily="18" charset="0"/>
              </a:rPr>
              <a:t>Confusion Matrix for Logistic Regression Model</a:t>
            </a:r>
            <a:endParaRPr lang="en-GB" sz="200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9" name="Picture 8" descr="A screen shot of a computer program&#10;&#10;Description automatically generated">
            <a:extLst>
              <a:ext uri="{FF2B5EF4-FFF2-40B4-BE49-F238E27FC236}">
                <a16:creationId xmlns:a16="http://schemas.microsoft.com/office/drawing/2014/main" id="{709B5B5D-4FEC-CFB5-90C8-C4BAE9859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8" y="1369768"/>
            <a:ext cx="5980484" cy="2865348"/>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3457A07C-CF4C-48B8-9966-E8F0B51C0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78" y="4334349"/>
            <a:ext cx="5980484" cy="1623689"/>
          </a:xfrm>
          <a:prstGeom prst="rect">
            <a:avLst/>
          </a:prstGeom>
        </p:spPr>
      </p:pic>
      <p:pic>
        <p:nvPicPr>
          <p:cNvPr id="12" name="Picture 11" descr="A diagram of a graph&#10;&#10;Description automatically generated with medium confidence">
            <a:extLst>
              <a:ext uri="{FF2B5EF4-FFF2-40B4-BE49-F238E27FC236}">
                <a16:creationId xmlns:a16="http://schemas.microsoft.com/office/drawing/2014/main" id="{E799C299-7404-35B4-FAEB-5D33FB2548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36994" y="1728974"/>
            <a:ext cx="4708034" cy="3935493"/>
          </a:xfrm>
          <a:prstGeom prst="rect">
            <a:avLst/>
          </a:prstGeom>
          <a:noFill/>
          <a:ln>
            <a:noFill/>
          </a:ln>
        </p:spPr>
      </p:pic>
    </p:spTree>
    <p:extLst>
      <p:ext uri="{BB962C8B-B14F-4D97-AF65-F5344CB8AC3E}">
        <p14:creationId xmlns:p14="http://schemas.microsoft.com/office/powerpoint/2010/main" val="384245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D7EDE-B40E-CC45-B53F-4A87E27F605C}"/>
              </a:ext>
            </a:extLst>
          </p:cNvPr>
          <p:cNvSpPr>
            <a:spLocks noGrp="1"/>
          </p:cNvSpPr>
          <p:nvPr>
            <p:ph idx="1"/>
          </p:nvPr>
        </p:nvSpPr>
        <p:spPr>
          <a:xfrm>
            <a:off x="458694" y="389823"/>
            <a:ext cx="11274612" cy="5755391"/>
          </a:xfrm>
        </p:spPr>
        <p:txBody>
          <a:bodyPr/>
          <a:lstStyle/>
          <a:p>
            <a:pPr marL="0" indent="0">
              <a:buNone/>
            </a:pP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ROC Curve for Logistic Regression Model</a:t>
            </a:r>
          </a:p>
          <a:p>
            <a:pPr marL="0" indent="0">
              <a:buNone/>
            </a:pPr>
            <a:endParaRPr lang="en-GB" sz="2000"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7" name="Picture 6" descr="A screen shot of a computer program&#10;&#10;Description automatically generated">
            <a:extLst>
              <a:ext uri="{FF2B5EF4-FFF2-40B4-BE49-F238E27FC236}">
                <a16:creationId xmlns:a16="http://schemas.microsoft.com/office/drawing/2014/main" id="{4C808B68-F2E5-64FC-4ABB-0449CDC38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02" y="2232201"/>
            <a:ext cx="6063916" cy="2811437"/>
          </a:xfrm>
          <a:prstGeom prst="rect">
            <a:avLst/>
          </a:prstGeom>
        </p:spPr>
      </p:pic>
      <p:pic>
        <p:nvPicPr>
          <p:cNvPr id="8" name="Picture 7">
            <a:extLst>
              <a:ext uri="{FF2B5EF4-FFF2-40B4-BE49-F238E27FC236}">
                <a16:creationId xmlns:a16="http://schemas.microsoft.com/office/drawing/2014/main" id="{F5B37190-FC3F-F0E2-4272-2DB26E6DCD7F}"/>
              </a:ext>
            </a:extLst>
          </p:cNvPr>
          <p:cNvPicPr>
            <a:picLocks noChangeAspect="1"/>
          </p:cNvPicPr>
          <p:nvPr/>
        </p:nvPicPr>
        <p:blipFill>
          <a:blip r:embed="rId3"/>
          <a:stretch>
            <a:fillRect/>
          </a:stretch>
        </p:blipFill>
        <p:spPr>
          <a:xfrm>
            <a:off x="7175650" y="2232201"/>
            <a:ext cx="4162909" cy="2845125"/>
          </a:xfrm>
          <a:prstGeom prst="rect">
            <a:avLst/>
          </a:prstGeom>
        </p:spPr>
      </p:pic>
    </p:spTree>
    <p:extLst>
      <p:ext uri="{BB962C8B-B14F-4D97-AF65-F5344CB8AC3E}">
        <p14:creationId xmlns:p14="http://schemas.microsoft.com/office/powerpoint/2010/main" val="52040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C5F7905-1826-D240-9BED-966D4A716EA1}"/>
              </a:ext>
            </a:extLst>
          </p:cNvPr>
          <p:cNvSpPr>
            <a:spLocks noGrp="1"/>
          </p:cNvSpPr>
          <p:nvPr>
            <p:ph type="title"/>
          </p:nvPr>
        </p:nvSpPr>
        <p:spPr>
          <a:xfrm>
            <a:off x="838200" y="559814"/>
            <a:ext cx="8272112" cy="1321926"/>
          </a:xfrm>
        </p:spPr>
        <p:txBody>
          <a:bodyPr>
            <a:normAutofit/>
          </a:bodyPr>
          <a:lstStyle/>
          <a:p>
            <a:r>
              <a:rPr lang="en-GB" b="1" dirty="0">
                <a:solidFill>
                  <a:srgbClr val="FFFFFF"/>
                </a:solidFill>
                <a:latin typeface="Times New Roman" panose="02020603050405020304" pitchFamily="18" charset="0"/>
                <a:cs typeface="Times New Roman" panose="02020603050405020304" pitchFamily="18" charset="0"/>
              </a:rPr>
              <a:t>Model – k-</a:t>
            </a:r>
            <a:r>
              <a:rPr lang="en-GB" b="1" dirty="0" err="1">
                <a:solidFill>
                  <a:srgbClr val="FFFFFF"/>
                </a:solidFill>
                <a:latin typeface="Times New Roman" panose="02020603050405020304" pitchFamily="18" charset="0"/>
                <a:cs typeface="Times New Roman" panose="02020603050405020304" pitchFamily="18" charset="0"/>
              </a:rPr>
              <a:t>neighbors</a:t>
            </a:r>
            <a:r>
              <a:rPr lang="en-GB" b="1" dirty="0">
                <a:solidFill>
                  <a:srgbClr val="FFFFFF"/>
                </a:solidFill>
                <a:latin typeface="Times New Roman" panose="02020603050405020304" pitchFamily="18" charset="0"/>
                <a:cs typeface="Times New Roman" panose="02020603050405020304" pitchFamily="18" charset="0"/>
              </a:rPr>
              <a:t> classifier</a:t>
            </a:r>
          </a:p>
        </p:txBody>
      </p:sp>
      <p:sp>
        <p:nvSpPr>
          <p:cNvPr id="3" name="Content Placeholder 2">
            <a:extLst>
              <a:ext uri="{FF2B5EF4-FFF2-40B4-BE49-F238E27FC236}">
                <a16:creationId xmlns:a16="http://schemas.microsoft.com/office/drawing/2014/main" id="{4FE96E30-3711-5177-0E1B-FE969B578F93}"/>
              </a:ext>
            </a:extLst>
          </p:cNvPr>
          <p:cNvSpPr>
            <a:spLocks noGrp="1"/>
          </p:cNvSpPr>
          <p:nvPr>
            <p:ph idx="1"/>
          </p:nvPr>
        </p:nvSpPr>
        <p:spPr>
          <a:xfrm>
            <a:off x="838200" y="2165684"/>
            <a:ext cx="6857558" cy="3947403"/>
          </a:xfrm>
        </p:spPr>
        <p:txBody>
          <a:bodyPr>
            <a:normAutofit/>
          </a:bodyPr>
          <a:lstStyle/>
          <a:p>
            <a:pPr marL="0" indent="0" algn="just">
              <a:buNone/>
            </a:pPr>
            <a:r>
              <a:rPr lang="en-GB"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 non-parametric classification algorithm called K-nearest </a:t>
            </a:r>
            <a:r>
              <a:rPr lang="en-GB" sz="18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(KNN) uses the majority class of its closest </a:t>
            </a:r>
            <a:r>
              <a:rPr lang="en-GB" sz="18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to determine the class of a given data point. Since it doesn't make any assumptions about the distribution of the underlying data it works especially well with datasets that have intricate decision boundaries. KNN is capable of efficiently classifying new instances by taking into account the classes of the closest data points. Because of its adaptability to different problem domains and data types it is a versatile tool for classification tasks. Because of its ease of use and efficiency  KNN is a useful choice in situations where the data's structure is unclear or where more conventional parametric approaches might not be appropriate.</a:t>
            </a:r>
            <a:endParaRPr lang="en-GB" sz="18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sz="1800" dirty="0">
              <a:solidFill>
                <a:srgbClr val="FFFFFF"/>
              </a:solidFill>
            </a:endParaRPr>
          </a:p>
        </p:txBody>
      </p:sp>
    </p:spTree>
    <p:extLst>
      <p:ext uri="{BB962C8B-B14F-4D97-AF65-F5344CB8AC3E}">
        <p14:creationId xmlns:p14="http://schemas.microsoft.com/office/powerpoint/2010/main" val="14683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A8A97-8EA3-ADF5-C210-7F1DB6F9F018}"/>
              </a:ext>
            </a:extLst>
          </p:cNvPr>
          <p:cNvSpPr>
            <a:spLocks noGrp="1"/>
          </p:cNvSpPr>
          <p:nvPr>
            <p:ph idx="1"/>
          </p:nvPr>
        </p:nvSpPr>
        <p:spPr>
          <a:xfrm>
            <a:off x="458694" y="139566"/>
            <a:ext cx="11274612" cy="6005648"/>
          </a:xfrm>
        </p:spPr>
        <p:txBody>
          <a:bodyPr/>
          <a:lstStyle/>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Results</a:t>
            </a: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 for K-Nearest </a:t>
            </a:r>
            <a:r>
              <a:rPr lang="en-GB"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(KNN) Classification Model</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screen shot of a computer program&#10;&#10;Description automatically generated">
            <a:extLst>
              <a:ext uri="{FF2B5EF4-FFF2-40B4-BE49-F238E27FC236}">
                <a16:creationId xmlns:a16="http://schemas.microsoft.com/office/drawing/2014/main" id="{051E945F-DA9B-5EC3-0F3F-7E8D7CDBB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76" y="1331660"/>
            <a:ext cx="5847109" cy="2701326"/>
          </a:xfrm>
          <a:prstGeom prst="rect">
            <a:avLst/>
          </a:prstGeom>
        </p:spPr>
      </p:pic>
      <p:pic>
        <p:nvPicPr>
          <p:cNvPr id="6" name="Picture 5">
            <a:extLst>
              <a:ext uri="{FF2B5EF4-FFF2-40B4-BE49-F238E27FC236}">
                <a16:creationId xmlns:a16="http://schemas.microsoft.com/office/drawing/2014/main" id="{32AE6297-F736-888A-61F2-0B502507D06F}"/>
              </a:ext>
            </a:extLst>
          </p:cNvPr>
          <p:cNvPicPr>
            <a:picLocks noChangeAspect="1"/>
          </p:cNvPicPr>
          <p:nvPr/>
        </p:nvPicPr>
        <p:blipFill>
          <a:blip r:embed="rId3"/>
          <a:stretch>
            <a:fillRect/>
          </a:stretch>
        </p:blipFill>
        <p:spPr>
          <a:xfrm>
            <a:off x="638475" y="4200371"/>
            <a:ext cx="5847109" cy="1894564"/>
          </a:xfrm>
          <a:prstGeom prst="rect">
            <a:avLst/>
          </a:prstGeom>
        </p:spPr>
      </p:pic>
      <p:pic>
        <p:nvPicPr>
          <p:cNvPr id="7" name="Picture 6">
            <a:extLst>
              <a:ext uri="{FF2B5EF4-FFF2-40B4-BE49-F238E27FC236}">
                <a16:creationId xmlns:a16="http://schemas.microsoft.com/office/drawing/2014/main" id="{CB476F10-8403-AB85-46FA-BFCE5648303B}"/>
              </a:ext>
            </a:extLst>
          </p:cNvPr>
          <p:cNvPicPr>
            <a:picLocks noChangeAspect="1"/>
          </p:cNvPicPr>
          <p:nvPr/>
        </p:nvPicPr>
        <p:blipFill>
          <a:blip r:embed="rId4"/>
          <a:stretch>
            <a:fillRect/>
          </a:stretch>
        </p:blipFill>
        <p:spPr>
          <a:xfrm>
            <a:off x="6801864" y="1960861"/>
            <a:ext cx="4533732" cy="3790233"/>
          </a:xfrm>
          <a:prstGeom prst="rect">
            <a:avLst/>
          </a:prstGeom>
        </p:spPr>
      </p:pic>
    </p:spTree>
    <p:extLst>
      <p:ext uri="{BB962C8B-B14F-4D97-AF65-F5344CB8AC3E}">
        <p14:creationId xmlns:p14="http://schemas.microsoft.com/office/powerpoint/2010/main" val="146587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CD367-01A0-5BD4-41BB-03C8937FF32A}"/>
              </a:ext>
            </a:extLst>
          </p:cNvPr>
          <p:cNvSpPr>
            <a:spLocks noGrp="1"/>
          </p:cNvSpPr>
          <p:nvPr>
            <p:ph idx="1"/>
          </p:nvPr>
        </p:nvSpPr>
        <p:spPr>
          <a:xfrm>
            <a:off x="458694" y="418699"/>
            <a:ext cx="11274612" cy="5726515"/>
          </a:xfrm>
        </p:spPr>
        <p:txBody>
          <a:bodyPr/>
          <a:lstStyle/>
          <a:p>
            <a:pPr marL="0" indent="0">
              <a:buNone/>
            </a:pP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Receiver Operating Characteristic (ROC) Curve for K-Nearest </a:t>
            </a:r>
            <a:r>
              <a:rPr lang="en-GB"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(KNN) Classification Model</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screen shot of a computer program&#10;&#10;Description automatically generated">
            <a:extLst>
              <a:ext uri="{FF2B5EF4-FFF2-40B4-BE49-F238E27FC236}">
                <a16:creationId xmlns:a16="http://schemas.microsoft.com/office/drawing/2014/main" id="{2CFB3B87-F47A-BB0E-A7C7-0FD293CB4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1" y="2208703"/>
            <a:ext cx="5996539" cy="3181444"/>
          </a:xfrm>
          <a:prstGeom prst="rect">
            <a:avLst/>
          </a:prstGeom>
        </p:spPr>
      </p:pic>
      <p:pic>
        <p:nvPicPr>
          <p:cNvPr id="6" name="Picture 5">
            <a:extLst>
              <a:ext uri="{FF2B5EF4-FFF2-40B4-BE49-F238E27FC236}">
                <a16:creationId xmlns:a16="http://schemas.microsoft.com/office/drawing/2014/main" id="{A2127C62-DE84-BF25-8629-5C7EE7D07E73}"/>
              </a:ext>
            </a:extLst>
          </p:cNvPr>
          <p:cNvPicPr>
            <a:picLocks noChangeAspect="1"/>
          </p:cNvPicPr>
          <p:nvPr/>
        </p:nvPicPr>
        <p:blipFill>
          <a:blip r:embed="rId3"/>
          <a:stretch>
            <a:fillRect/>
          </a:stretch>
        </p:blipFill>
        <p:spPr>
          <a:xfrm>
            <a:off x="7046232" y="2051027"/>
            <a:ext cx="4243772" cy="3339120"/>
          </a:xfrm>
          <a:prstGeom prst="rect">
            <a:avLst/>
          </a:prstGeom>
        </p:spPr>
      </p:pic>
    </p:spTree>
    <p:extLst>
      <p:ext uri="{BB962C8B-B14F-4D97-AF65-F5344CB8AC3E}">
        <p14:creationId xmlns:p14="http://schemas.microsoft.com/office/powerpoint/2010/main" val="179472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00940EF-FB5B-46E1-817C-8F4A5A4048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13" name="Picture 12">
              <a:extLst>
                <a:ext uri="{FF2B5EF4-FFF2-40B4-BE49-F238E27FC236}">
                  <a16:creationId xmlns:a16="http://schemas.microsoft.com/office/drawing/2014/main" id="{A6A276BF-DA8B-474D-BDE4-746A2E01AA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E69E6F84-8F47-4F68-B8F4-4CC7123FFE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5CC96B72-C47D-6552-7167-4ACF9A547C81}"/>
              </a:ext>
            </a:extLst>
          </p:cNvPr>
          <p:cNvSpPr>
            <a:spLocks noGrp="1"/>
          </p:cNvSpPr>
          <p:nvPr>
            <p:ph type="title"/>
          </p:nvPr>
        </p:nvSpPr>
        <p:spPr>
          <a:xfrm>
            <a:off x="838201" y="559814"/>
            <a:ext cx="8763000" cy="1167922"/>
          </a:xfrm>
        </p:spPr>
        <p:txBody>
          <a:bodyPr>
            <a:normAutofit/>
          </a:bodyPr>
          <a:lstStyle/>
          <a:p>
            <a:r>
              <a:rPr lang="en-GB" b="1" dirty="0">
                <a:solidFill>
                  <a:srgbClr val="FFFFFF"/>
                </a:solidFill>
                <a:latin typeface="Times New Roman" panose="02020603050405020304" pitchFamily="18" charset="0"/>
                <a:cs typeface="Times New Roman" panose="02020603050405020304" pitchFamily="18" charset="0"/>
              </a:rPr>
              <a:t>Model – Random Forest Classifier</a:t>
            </a:r>
          </a:p>
        </p:txBody>
      </p:sp>
      <p:sp>
        <p:nvSpPr>
          <p:cNvPr id="3" name="Content Placeholder 2">
            <a:extLst>
              <a:ext uri="{FF2B5EF4-FFF2-40B4-BE49-F238E27FC236}">
                <a16:creationId xmlns:a16="http://schemas.microsoft.com/office/drawing/2014/main" id="{AB24FFED-56E2-D302-4A31-9BE229EAC361}"/>
              </a:ext>
            </a:extLst>
          </p:cNvPr>
          <p:cNvSpPr>
            <a:spLocks noGrp="1"/>
          </p:cNvSpPr>
          <p:nvPr>
            <p:ph idx="1"/>
          </p:nvPr>
        </p:nvSpPr>
        <p:spPr>
          <a:xfrm>
            <a:off x="825797" y="1915427"/>
            <a:ext cx="8762436" cy="4197661"/>
          </a:xfrm>
        </p:spPr>
        <p:txBody>
          <a:bodyPr>
            <a:normAutofit/>
          </a:bodyPr>
          <a:lstStyle/>
          <a:p>
            <a:pPr marL="0" indent="0" algn="just">
              <a:lnSpc>
                <a:spcPct val="100000"/>
              </a:lnSpc>
              <a:buNone/>
            </a:pP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As part of an ensemble learning process Random Forest builds several decision trees during training and aggregates the predictions from each to generate a final result. The final prediction is obtained by taking the mode (in classification) or averaging (in regression) the predictions from each individual decision tree in the forest  each of which is trained using a random subset of the training data and features. This method enhances the model's generalization capabilities and reduces overfitting. Because Random Forest can capture non-linearities and interactions well it is especially useful for handling high-dimensional data and complex relationships between variables. Regression and classification are two common machine learning tasks that use it because of its robustness and resistance to noise in the data which allow for the accurate prediction of essentials.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800" dirty="0">
              <a:solidFill>
                <a:srgbClr val="FFFFFF"/>
              </a:solidFill>
            </a:endParaRPr>
          </a:p>
        </p:txBody>
      </p:sp>
    </p:spTree>
    <p:extLst>
      <p:ext uri="{BB962C8B-B14F-4D97-AF65-F5344CB8AC3E}">
        <p14:creationId xmlns:p14="http://schemas.microsoft.com/office/powerpoint/2010/main" val="276978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35451-4EFE-F17B-8198-5FFCD6A43833}"/>
              </a:ext>
            </a:extLst>
          </p:cNvPr>
          <p:cNvSpPr>
            <a:spLocks noGrp="1"/>
          </p:cNvSpPr>
          <p:nvPr>
            <p:ph idx="1"/>
          </p:nvPr>
        </p:nvSpPr>
        <p:spPr>
          <a:xfrm>
            <a:off x="458694" y="144380"/>
            <a:ext cx="11274612" cy="6000834"/>
          </a:xfrm>
        </p:spPr>
        <p:txBody>
          <a:bodyPr/>
          <a:lstStyle/>
          <a:p>
            <a:pPr marL="0" indent="0">
              <a:buNone/>
            </a:pPr>
            <a:r>
              <a:rPr lang="en-GB" sz="2000" b="1" kern="0" dirty="0">
                <a:latin typeface="Times New Roman" panose="02020603050405020304" pitchFamily="18" charset="0"/>
                <a:ea typeface="Times New Roman" panose="02020603050405020304" pitchFamily="18" charset="0"/>
                <a:cs typeface="Times New Roman" panose="02020603050405020304" pitchFamily="18" charset="0"/>
              </a:rPr>
              <a:t>Results</a:t>
            </a: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 for Random Forest Classification Model</a:t>
            </a:r>
          </a:p>
          <a:p>
            <a:pPr marL="0" indent="0">
              <a:buNone/>
            </a:pP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computer screen shot of text&#10;&#10;Description automatically generated">
            <a:extLst>
              <a:ext uri="{FF2B5EF4-FFF2-40B4-BE49-F238E27FC236}">
                <a16:creationId xmlns:a16="http://schemas.microsoft.com/office/drawing/2014/main" id="{F2E47ED4-E34B-317D-4A0D-7F8E2F30E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3" y="1155032"/>
            <a:ext cx="5217357" cy="2799170"/>
          </a:xfrm>
          <a:prstGeom prst="rect">
            <a:avLst/>
          </a:prstGeom>
        </p:spPr>
      </p:pic>
      <p:pic>
        <p:nvPicPr>
          <p:cNvPr id="6" name="Picture 5">
            <a:extLst>
              <a:ext uri="{FF2B5EF4-FFF2-40B4-BE49-F238E27FC236}">
                <a16:creationId xmlns:a16="http://schemas.microsoft.com/office/drawing/2014/main" id="{DE5D2780-5B9D-FC7A-F13C-2AEC7730BC45}"/>
              </a:ext>
            </a:extLst>
          </p:cNvPr>
          <p:cNvPicPr>
            <a:picLocks noChangeAspect="1"/>
          </p:cNvPicPr>
          <p:nvPr/>
        </p:nvPicPr>
        <p:blipFill>
          <a:blip r:embed="rId3"/>
          <a:stretch>
            <a:fillRect/>
          </a:stretch>
        </p:blipFill>
        <p:spPr>
          <a:xfrm>
            <a:off x="625643" y="4095551"/>
            <a:ext cx="5361274" cy="2261936"/>
          </a:xfrm>
          <a:prstGeom prst="rect">
            <a:avLst/>
          </a:prstGeom>
        </p:spPr>
      </p:pic>
      <p:pic>
        <p:nvPicPr>
          <p:cNvPr id="7" name="Picture 6">
            <a:extLst>
              <a:ext uri="{FF2B5EF4-FFF2-40B4-BE49-F238E27FC236}">
                <a16:creationId xmlns:a16="http://schemas.microsoft.com/office/drawing/2014/main" id="{D2F8C8CE-BB16-68B4-73E2-3122B27470BB}"/>
              </a:ext>
            </a:extLst>
          </p:cNvPr>
          <p:cNvPicPr>
            <a:picLocks noChangeAspect="1"/>
          </p:cNvPicPr>
          <p:nvPr/>
        </p:nvPicPr>
        <p:blipFill>
          <a:blip r:embed="rId4"/>
          <a:stretch>
            <a:fillRect/>
          </a:stretch>
        </p:blipFill>
        <p:spPr>
          <a:xfrm>
            <a:off x="6515949" y="1710613"/>
            <a:ext cx="5217357" cy="4257286"/>
          </a:xfrm>
          <a:prstGeom prst="rect">
            <a:avLst/>
          </a:prstGeom>
        </p:spPr>
      </p:pic>
    </p:spTree>
    <p:extLst>
      <p:ext uri="{BB962C8B-B14F-4D97-AF65-F5344CB8AC3E}">
        <p14:creationId xmlns:p14="http://schemas.microsoft.com/office/powerpoint/2010/main" val="292909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0" name="Rectangle 119">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4" name="Picture 43" descr="Back photo of a graduate with a cap on">
            <a:extLst>
              <a:ext uri="{FF2B5EF4-FFF2-40B4-BE49-F238E27FC236}">
                <a16:creationId xmlns:a16="http://schemas.microsoft.com/office/drawing/2014/main" id="{64089835-D378-BCB9-667F-421B7ED2AB25}"/>
              </a:ext>
            </a:extLst>
          </p:cNvPr>
          <p:cNvPicPr>
            <a:picLocks noChangeAspect="1"/>
          </p:cNvPicPr>
          <p:nvPr/>
        </p:nvPicPr>
        <p:blipFill rotWithShape="1">
          <a:blip r:embed="rId2">
            <a:alphaModFix amt="60000"/>
          </a:blip>
          <a:srcRect t="10339" b="5408"/>
          <a:stretch/>
        </p:blipFill>
        <p:spPr>
          <a:xfrm>
            <a:off x="20" y="10"/>
            <a:ext cx="12191980" cy="6856614"/>
          </a:xfrm>
          <a:prstGeom prst="rect">
            <a:avLst/>
          </a:prstGeom>
        </p:spPr>
      </p:pic>
      <p:grpSp>
        <p:nvGrpSpPr>
          <p:cNvPr id="122" name="Group 121">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23" name="Picture 122">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24" name="Picture 123">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B85033D-FFB5-2B34-1473-C1F98F946EAB}"/>
              </a:ext>
            </a:extLst>
          </p:cNvPr>
          <p:cNvSpPr>
            <a:spLocks noGrp="1"/>
          </p:cNvSpPr>
          <p:nvPr>
            <p:ph type="ctrTitle"/>
          </p:nvPr>
        </p:nvSpPr>
        <p:spPr>
          <a:xfrm>
            <a:off x="838200" y="740211"/>
            <a:ext cx="7530685" cy="3163864"/>
          </a:xfrm>
        </p:spPr>
        <p:txBody>
          <a:bodyPr>
            <a:normAutofit/>
          </a:bodyPr>
          <a:lstStyle/>
          <a:p>
            <a:pPr algn="l"/>
            <a:r>
              <a:rPr lang="en-GB" sz="5200" b="1" cap="none">
                <a:solidFill>
                  <a:srgbClr val="FFFFFF"/>
                </a:solidFill>
                <a:effectLst/>
                <a:latin typeface="Times New Roman" panose="02020603050405020304" pitchFamily="18" charset="0"/>
                <a:ea typeface="Aptos" panose="020B0004020202020204" pitchFamily="34" charset="0"/>
              </a:rPr>
              <a:t>Predicting scholarship awards for students using academic factors </a:t>
            </a:r>
            <a:endParaRPr lang="en-GB" sz="5200" b="1" cap="none">
              <a:solidFill>
                <a:srgbClr val="FFFFFF"/>
              </a:solidFill>
            </a:endParaRPr>
          </a:p>
        </p:txBody>
      </p:sp>
    </p:spTree>
    <p:extLst>
      <p:ext uri="{BB962C8B-B14F-4D97-AF65-F5344CB8AC3E}">
        <p14:creationId xmlns:p14="http://schemas.microsoft.com/office/powerpoint/2010/main" val="22476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9B07A-EA44-CF47-9033-469664AF19C7}"/>
              </a:ext>
            </a:extLst>
          </p:cNvPr>
          <p:cNvSpPr>
            <a:spLocks noGrp="1"/>
          </p:cNvSpPr>
          <p:nvPr>
            <p:ph idx="1"/>
          </p:nvPr>
        </p:nvSpPr>
        <p:spPr>
          <a:xfrm>
            <a:off x="458694" y="274320"/>
            <a:ext cx="11274612" cy="5870893"/>
          </a:xfrm>
        </p:spPr>
        <p:txBody>
          <a:bodyPr/>
          <a:lstStyle/>
          <a:p>
            <a:pPr marL="0" indent="0">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ROC Curve Analysis for Random Forest Classification Model</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p:pic>
        <p:nvPicPr>
          <p:cNvPr id="5" name="Picture 4" descr="A screen shot of a computer code&#10;&#10;Description automatically generated">
            <a:extLst>
              <a:ext uri="{FF2B5EF4-FFF2-40B4-BE49-F238E27FC236}">
                <a16:creationId xmlns:a16="http://schemas.microsoft.com/office/drawing/2014/main" id="{CB6C94FE-F00F-C195-6E84-15EDE2E2D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22" y="1574323"/>
            <a:ext cx="6025415" cy="3613694"/>
          </a:xfrm>
          <a:prstGeom prst="rect">
            <a:avLst/>
          </a:prstGeom>
        </p:spPr>
      </p:pic>
      <p:pic>
        <p:nvPicPr>
          <p:cNvPr id="6" name="Picture 5">
            <a:extLst>
              <a:ext uri="{FF2B5EF4-FFF2-40B4-BE49-F238E27FC236}">
                <a16:creationId xmlns:a16="http://schemas.microsoft.com/office/drawing/2014/main" id="{FC4B6818-DAFE-85CF-5F2F-102EDC6A9B60}"/>
              </a:ext>
            </a:extLst>
          </p:cNvPr>
          <p:cNvPicPr>
            <a:picLocks noChangeAspect="1"/>
          </p:cNvPicPr>
          <p:nvPr/>
        </p:nvPicPr>
        <p:blipFill>
          <a:blip r:embed="rId3"/>
          <a:stretch>
            <a:fillRect/>
          </a:stretch>
        </p:blipFill>
        <p:spPr>
          <a:xfrm>
            <a:off x="6878643" y="1574322"/>
            <a:ext cx="4589906" cy="3613695"/>
          </a:xfrm>
          <a:prstGeom prst="rect">
            <a:avLst/>
          </a:prstGeom>
        </p:spPr>
      </p:pic>
    </p:spTree>
    <p:extLst>
      <p:ext uri="{BB962C8B-B14F-4D97-AF65-F5344CB8AC3E}">
        <p14:creationId xmlns:p14="http://schemas.microsoft.com/office/powerpoint/2010/main" val="235518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2B592566-2F31-44D2-FD89-9ADAC5E451C9}"/>
              </a:ext>
            </a:extLst>
          </p:cNvPr>
          <p:cNvGraphicFramePr>
            <a:graphicFrameLocks noGrp="1"/>
          </p:cNvGraphicFramePr>
          <p:nvPr>
            <p:ph idx="1"/>
            <p:extLst>
              <p:ext uri="{D42A27DB-BD31-4B8C-83A1-F6EECF244321}">
                <p14:modId xmlns:p14="http://schemas.microsoft.com/office/powerpoint/2010/main" val="2925402143"/>
              </p:ext>
            </p:extLst>
          </p:nvPr>
        </p:nvGraphicFramePr>
        <p:xfrm>
          <a:off x="458694" y="110691"/>
          <a:ext cx="11274612" cy="6034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269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D00940EF-FB5B-46E1-817C-8F4A5A4048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13" name="Picture 12">
              <a:extLst>
                <a:ext uri="{FF2B5EF4-FFF2-40B4-BE49-F238E27FC236}">
                  <a16:creationId xmlns:a16="http://schemas.microsoft.com/office/drawing/2014/main" id="{A6A276BF-DA8B-474D-BDE4-746A2E01AA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E69E6F84-8F47-4F68-B8F4-4CC7123FFE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0AF66CCE-1B78-9997-9A20-A910F0BAEDB6}"/>
              </a:ext>
            </a:extLst>
          </p:cNvPr>
          <p:cNvSpPr>
            <a:spLocks noGrp="1"/>
          </p:cNvSpPr>
          <p:nvPr>
            <p:ph idx="1"/>
          </p:nvPr>
        </p:nvSpPr>
        <p:spPr>
          <a:xfrm>
            <a:off x="1042366" y="1737360"/>
            <a:ext cx="8762436" cy="4520106"/>
          </a:xfrm>
        </p:spPr>
        <p:txBody>
          <a:bodyPr>
            <a:normAutofit/>
          </a:bodyPr>
          <a:lstStyle/>
          <a:p>
            <a:pPr marL="0" indent="0">
              <a:buNone/>
            </a:pPr>
            <a:r>
              <a:rPr lang="en-GB" sz="1800" b="1" dirty="0">
                <a:solidFill>
                  <a:srgbClr val="FFFFFF"/>
                </a:solidFill>
                <a:latin typeface="Times New Roman" panose="02020603050405020304" pitchFamily="18" charset="0"/>
                <a:cs typeface="Times New Roman" panose="02020603050405020304" pitchFamily="18" charset="0"/>
              </a:rPr>
              <a:t>Conclusion</a:t>
            </a:r>
          </a:p>
          <a:p>
            <a:pPr marL="0" indent="0">
              <a:buNone/>
            </a:pPr>
            <a:endParaRPr lang="en-GB" sz="1800" b="1" dirty="0">
              <a:solidFill>
                <a:srgbClr val="FFFFFF"/>
              </a:solidFill>
              <a:latin typeface="Times New Roman" panose="02020603050405020304" pitchFamily="18" charset="0"/>
              <a:cs typeface="Times New Roman" panose="02020603050405020304" pitchFamily="18" charset="0"/>
            </a:endParaRPr>
          </a:p>
          <a:p>
            <a:pPr marL="0" indent="0" algn="just">
              <a:buNone/>
            </a:pP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the project on predicting scholarship eligibility offers valuable insights into the application of various machine learning algorithms and exploratory data analysis in creating models that can pinpoint the variables affecting the prediction of scholarship eligibility. The project's findings highlight the crucial role that machine learning plays in education and show the promise of data-driven approaches in predicting scholarship eligibility. Research on predictive analytics and data-driven research, as well as additional funding will continue to shape solutions that can enhance students' lives.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sz="18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B4B18078-2890-848A-DB0E-DBB7362BB0C6}"/>
              </a:ext>
            </a:extLst>
          </p:cNvPr>
          <p:cNvSpPr>
            <a:spLocks noGrp="1"/>
          </p:cNvSpPr>
          <p:nvPr>
            <p:ph idx="1"/>
          </p:nvPr>
        </p:nvSpPr>
        <p:spPr>
          <a:xfrm>
            <a:off x="1159844" y="1641107"/>
            <a:ext cx="4631037" cy="3522847"/>
          </a:xfrm>
        </p:spPr>
        <p:txBody>
          <a:bodyPr anchor="ctr">
            <a:normAutofit/>
          </a:bodyPr>
          <a:lstStyle/>
          <a:p>
            <a:pPr marL="0" indent="0">
              <a:buNone/>
            </a:pPr>
            <a:r>
              <a:rPr lang="en-GB" sz="4800" dirty="0">
                <a:solidFill>
                  <a:srgbClr val="FFFFFF"/>
                </a:solidFill>
                <a:latin typeface="Times New Roman" panose="02020603050405020304" pitchFamily="18" charset="0"/>
                <a:cs typeface="Times New Roman" panose="02020603050405020304" pitchFamily="18" charset="0"/>
              </a:rPr>
              <a:t>Thank you</a:t>
            </a:r>
          </a:p>
        </p:txBody>
      </p:sp>
      <p:grpSp>
        <p:nvGrpSpPr>
          <p:cNvPr id="16" name="Group 15">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7" name="Picture 16">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8" name="Picture 17">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7" name="Graphic 6" descr="Smiling Face with No Fill">
            <a:extLst>
              <a:ext uri="{FF2B5EF4-FFF2-40B4-BE49-F238E27FC236}">
                <a16:creationId xmlns:a16="http://schemas.microsoft.com/office/drawing/2014/main" id="{0F7B6E7D-7EE6-3735-E441-B24F9B7E9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6437" y="1017640"/>
            <a:ext cx="4817466" cy="4817466"/>
          </a:xfrm>
          <a:prstGeom prst="rect">
            <a:avLst/>
          </a:prstGeom>
        </p:spPr>
      </p:pic>
    </p:spTree>
    <p:extLst>
      <p:ext uri="{BB962C8B-B14F-4D97-AF65-F5344CB8AC3E}">
        <p14:creationId xmlns:p14="http://schemas.microsoft.com/office/powerpoint/2010/main" val="101946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4" name="Group 33">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35" name="Picture 34">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6" name="Picture 35">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A5E60D82-FBB2-0B83-E75F-AD814B852289}"/>
              </a:ext>
            </a:extLst>
          </p:cNvPr>
          <p:cNvSpPr>
            <a:spLocks noGrp="1"/>
          </p:cNvSpPr>
          <p:nvPr>
            <p:ph type="title"/>
          </p:nvPr>
        </p:nvSpPr>
        <p:spPr>
          <a:xfrm>
            <a:off x="838200" y="559813"/>
            <a:ext cx="6858000" cy="1664573"/>
          </a:xfrm>
        </p:spPr>
        <p:txBody>
          <a:bodyPr>
            <a:normAutofit/>
          </a:bodyPr>
          <a:lstStyle/>
          <a:p>
            <a:r>
              <a:rPr lang="en-GB" b="1">
                <a:solidFill>
                  <a:srgbClr val="FFFFFF"/>
                </a:solidFill>
              </a:rPr>
              <a:t>Introduction</a:t>
            </a:r>
          </a:p>
        </p:txBody>
      </p:sp>
      <p:sp>
        <p:nvSpPr>
          <p:cNvPr id="3" name="Content Placeholder 2">
            <a:extLst>
              <a:ext uri="{FF2B5EF4-FFF2-40B4-BE49-F238E27FC236}">
                <a16:creationId xmlns:a16="http://schemas.microsoft.com/office/drawing/2014/main" id="{9429321A-BAE6-2043-4677-ED5EEDF68D03}"/>
              </a:ext>
            </a:extLst>
          </p:cNvPr>
          <p:cNvSpPr>
            <a:spLocks noGrp="1"/>
          </p:cNvSpPr>
          <p:nvPr>
            <p:ph idx="1"/>
          </p:nvPr>
        </p:nvSpPr>
        <p:spPr>
          <a:xfrm>
            <a:off x="838200" y="2165684"/>
            <a:ext cx="6857558" cy="3947403"/>
          </a:xfrm>
        </p:spPr>
        <p:txBody>
          <a:bodyPr>
            <a:normAutofit fontScale="92500" lnSpcReduction="20000"/>
          </a:bodyPr>
          <a:lstStyle/>
          <a:p>
            <a:pPr marL="0" indent="0" algn="just">
              <a:buNone/>
            </a:pPr>
            <a:r>
              <a:rPr lang="en-GB" sz="22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The student’s dataset consists of information about each student and their academic standing, financial need and demographic information. It includes characteristics like gender, total scores in three subjects (referred to as Sub-1, Sub-2 and Sub-3) percentage and grades. This dataset offers a chance to investigate a number of variables affecting students financial and academic circumstances. In order to create focused interventions and support systems, educators, legislators, and other stakeholders in education sector, they must need a thorough understanding of these factors. Through the analysis of this dataset, potential areas for intervention and improvement can be highlighted by identifying patterns, trends and correlation between various attributes.</a:t>
            </a:r>
          </a:p>
          <a:p>
            <a:pPr marL="0" indent="0">
              <a:buNone/>
            </a:pPr>
            <a:endParaRPr lang="en-GB" sz="1800" dirty="0">
              <a:solidFill>
                <a:srgbClr val="FFFFFF"/>
              </a:solidFill>
            </a:endParaRPr>
          </a:p>
        </p:txBody>
      </p:sp>
    </p:spTree>
    <p:extLst>
      <p:ext uri="{BB962C8B-B14F-4D97-AF65-F5344CB8AC3E}">
        <p14:creationId xmlns:p14="http://schemas.microsoft.com/office/powerpoint/2010/main" val="34221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4C7-4DEA-86C9-9C7D-C23E9AC6F76B}"/>
              </a:ext>
            </a:extLst>
          </p:cNvPr>
          <p:cNvSpPr>
            <a:spLocks noGrp="1"/>
          </p:cNvSpPr>
          <p:nvPr>
            <p:ph type="title"/>
          </p:nvPr>
        </p:nvSpPr>
        <p:spPr>
          <a:xfrm>
            <a:off x="458694" y="365761"/>
            <a:ext cx="10895106" cy="606391"/>
          </a:xfrm>
        </p:spPr>
        <p:txBody>
          <a:bodyPr>
            <a:normAutofit/>
          </a:bodyPr>
          <a:lstStyle/>
          <a:p>
            <a:r>
              <a:rPr lang="en-GB" sz="3200" dirty="0">
                <a:latin typeface="Times New Roman" panose="02020603050405020304" pitchFamily="18" charset="0"/>
                <a:cs typeface="Times New Roman" panose="02020603050405020304" pitchFamily="18" charset="0"/>
              </a:rPr>
              <a:t>Dataset</a:t>
            </a:r>
          </a:p>
        </p:txBody>
      </p:sp>
      <p:graphicFrame>
        <p:nvGraphicFramePr>
          <p:cNvPr id="7" name="Content Placeholder 2">
            <a:extLst>
              <a:ext uri="{FF2B5EF4-FFF2-40B4-BE49-F238E27FC236}">
                <a16:creationId xmlns:a16="http://schemas.microsoft.com/office/drawing/2014/main" id="{58F1A008-E72A-59FC-EA55-FD469F892F4B}"/>
              </a:ext>
            </a:extLst>
          </p:cNvPr>
          <p:cNvGraphicFramePr>
            <a:graphicFrameLocks noGrp="1"/>
          </p:cNvGraphicFramePr>
          <p:nvPr>
            <p:ph idx="1"/>
            <p:extLst>
              <p:ext uri="{D42A27DB-BD31-4B8C-83A1-F6EECF244321}">
                <p14:modId xmlns:p14="http://schemas.microsoft.com/office/powerpoint/2010/main" val="2675410881"/>
              </p:ext>
            </p:extLst>
          </p:nvPr>
        </p:nvGraphicFramePr>
        <p:xfrm>
          <a:off x="458694" y="972153"/>
          <a:ext cx="11274612" cy="5173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86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FE6A21E-C653-D8F8-2D1A-2ADF53D1A489}"/>
              </a:ext>
            </a:extLst>
          </p:cNvPr>
          <p:cNvSpPr>
            <a:spLocks noGrp="1"/>
          </p:cNvSpPr>
          <p:nvPr>
            <p:ph type="title"/>
          </p:nvPr>
        </p:nvSpPr>
        <p:spPr>
          <a:xfrm>
            <a:off x="6400800" y="461339"/>
            <a:ext cx="5332506" cy="2831136"/>
          </a:xfrm>
        </p:spPr>
        <p:txBody>
          <a:bodyPr>
            <a:normAutofit/>
          </a:bodyPr>
          <a:lstStyle/>
          <a:p>
            <a:r>
              <a:rPr lang="en-GB">
                <a:solidFill>
                  <a:srgbClr val="FFFFFF"/>
                </a:solidFill>
                <a:latin typeface="Times New Roman" panose="02020603050405020304" pitchFamily="18" charset="0"/>
                <a:cs typeface="Times New Roman" panose="02020603050405020304" pitchFamily="18" charset="0"/>
              </a:rPr>
              <a:t>Methodology</a:t>
            </a:r>
          </a:p>
        </p:txBody>
      </p:sp>
      <p:pic>
        <p:nvPicPr>
          <p:cNvPr id="5" name="Picture 4" descr="White bulbs with a yellow one standing out">
            <a:extLst>
              <a:ext uri="{FF2B5EF4-FFF2-40B4-BE49-F238E27FC236}">
                <a16:creationId xmlns:a16="http://schemas.microsoft.com/office/drawing/2014/main" id="{1B48A09B-C704-FA70-2775-661F6201A9D1}"/>
              </a:ext>
            </a:extLst>
          </p:cNvPr>
          <p:cNvPicPr>
            <a:picLocks noChangeAspect="1"/>
          </p:cNvPicPr>
          <p:nvPr/>
        </p:nvPicPr>
        <p:blipFill rotWithShape="1">
          <a:blip r:embed="rId2"/>
          <a:srcRect l="12933" r="28803" b="-1"/>
          <a:stretch/>
        </p:blipFill>
        <p:spPr>
          <a:xfrm>
            <a:off x="-1" y="10"/>
            <a:ext cx="5985983" cy="6857990"/>
          </a:xfrm>
          <a:prstGeom prst="rect">
            <a:avLst/>
          </a:prstGeom>
        </p:spPr>
      </p:pic>
      <p:grpSp>
        <p:nvGrpSpPr>
          <p:cNvPr id="15" name="Group 14">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6" name="Picture 15">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A3689966-E198-263F-F35C-E18CB47D53A3}"/>
              </a:ext>
            </a:extLst>
          </p:cNvPr>
          <p:cNvSpPr>
            <a:spLocks noGrp="1"/>
          </p:cNvSpPr>
          <p:nvPr>
            <p:ph idx="1"/>
          </p:nvPr>
        </p:nvSpPr>
        <p:spPr>
          <a:xfrm>
            <a:off x="6400812" y="2805764"/>
            <a:ext cx="5332164" cy="3208849"/>
          </a:xfrm>
        </p:spPr>
        <p:txBody>
          <a:bodyPr>
            <a:normAutofit/>
          </a:bodyPr>
          <a:lstStyle/>
          <a:p>
            <a:r>
              <a:rPr lang="en-GB" sz="1800" dirty="0">
                <a:solidFill>
                  <a:srgbClr val="FFFFFF"/>
                </a:solidFill>
                <a:latin typeface="Times New Roman" panose="02020603050405020304" pitchFamily="18" charset="0"/>
                <a:cs typeface="Times New Roman" panose="02020603050405020304" pitchFamily="18" charset="0"/>
              </a:rPr>
              <a:t>Data Quality and Pre-processing</a:t>
            </a:r>
          </a:p>
          <a:p>
            <a:r>
              <a:rPr lang="en-GB" sz="1800" dirty="0">
                <a:solidFill>
                  <a:srgbClr val="FFFFFF"/>
                </a:solidFill>
                <a:latin typeface="Times New Roman" panose="02020603050405020304" pitchFamily="18" charset="0"/>
                <a:cs typeface="Times New Roman" panose="02020603050405020304" pitchFamily="18" charset="0"/>
              </a:rPr>
              <a:t>Exploratory data analysis</a:t>
            </a:r>
          </a:p>
          <a:p>
            <a:r>
              <a:rPr lang="en-GB" sz="1800" dirty="0">
                <a:solidFill>
                  <a:srgbClr val="FFFFFF"/>
                </a:solidFill>
                <a:latin typeface="Times New Roman" panose="02020603050405020304" pitchFamily="18" charset="0"/>
                <a:cs typeface="Times New Roman" panose="02020603050405020304" pitchFamily="18" charset="0"/>
              </a:rPr>
              <a:t>Model selection and Training</a:t>
            </a:r>
          </a:p>
          <a:p>
            <a:pPr marL="0" indent="0">
              <a:buNone/>
            </a:pPr>
            <a:r>
              <a:rPr lang="en-GB" sz="1800" dirty="0">
                <a:solidFill>
                  <a:srgbClr val="FFFFFF"/>
                </a:solidFill>
                <a:latin typeface="Times New Roman" panose="02020603050405020304" pitchFamily="18" charset="0"/>
                <a:cs typeface="Times New Roman" panose="02020603050405020304" pitchFamily="18" charset="0"/>
              </a:rPr>
              <a:t>    Results and Interpretation</a:t>
            </a:r>
          </a:p>
        </p:txBody>
      </p:sp>
    </p:spTree>
    <p:extLst>
      <p:ext uri="{BB962C8B-B14F-4D97-AF65-F5344CB8AC3E}">
        <p14:creationId xmlns:p14="http://schemas.microsoft.com/office/powerpoint/2010/main" val="24810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390F6F1-EB29-72B4-06E2-8FC34AEB4EDB}"/>
              </a:ext>
            </a:extLst>
          </p:cNvPr>
          <p:cNvSpPr>
            <a:spLocks noGrp="1"/>
          </p:cNvSpPr>
          <p:nvPr>
            <p:ph type="title"/>
          </p:nvPr>
        </p:nvSpPr>
        <p:spPr>
          <a:xfrm>
            <a:off x="838200" y="559813"/>
            <a:ext cx="6858000" cy="1664573"/>
          </a:xfrm>
        </p:spPr>
        <p:txBody>
          <a:bodyPr>
            <a:normAutofit/>
          </a:bodyPr>
          <a:lstStyle/>
          <a:p>
            <a:r>
              <a:rPr lang="en-GB" b="1">
                <a:solidFill>
                  <a:srgbClr val="FFFFFF"/>
                </a:solidFill>
                <a:latin typeface="Times New Roman" panose="02020603050405020304" pitchFamily="18" charset="0"/>
                <a:cs typeface="Times New Roman" panose="02020603050405020304" pitchFamily="18" charset="0"/>
              </a:rPr>
              <a:t>Data quality and Pre-processing</a:t>
            </a:r>
          </a:p>
        </p:txBody>
      </p:sp>
      <p:sp>
        <p:nvSpPr>
          <p:cNvPr id="3" name="Content Placeholder 2">
            <a:extLst>
              <a:ext uri="{FF2B5EF4-FFF2-40B4-BE49-F238E27FC236}">
                <a16:creationId xmlns:a16="http://schemas.microsoft.com/office/drawing/2014/main" id="{11565FEF-4495-68DB-8DDF-C96E07693B85}"/>
              </a:ext>
            </a:extLst>
          </p:cNvPr>
          <p:cNvSpPr>
            <a:spLocks noGrp="1"/>
          </p:cNvSpPr>
          <p:nvPr>
            <p:ph idx="1"/>
          </p:nvPr>
        </p:nvSpPr>
        <p:spPr>
          <a:xfrm>
            <a:off x="838200" y="2384474"/>
            <a:ext cx="6857558" cy="3728613"/>
          </a:xfrm>
        </p:spPr>
        <p:txBody>
          <a:bodyPr>
            <a:normAutofit/>
          </a:bodyPr>
          <a:lstStyle/>
          <a:p>
            <a:pPr marL="0" indent="0">
              <a:buNone/>
            </a:pPr>
            <a:r>
              <a:rPr lang="en-GB" sz="18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Prior to proceeding with analysis, we have </a:t>
            </a:r>
            <a:r>
              <a:rPr lang="en-GB" sz="1800" kern="100" dirty="0" err="1">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certaining</a:t>
            </a:r>
            <a:r>
              <a:rPr lang="en-GB" sz="18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the dataset quality. We have searched for irregularities, missing data and consistency problems that might effect the findings accuracy. Renaming the specific columns in data frame to new names specified in the column directory. Using the label-encoder from Scikit-learn to encode the categorical variables (gender and financial need) into numerical labels as machine learning algorithms need numerical inputs in most of the cases and also transforming categorical grades into numerical representations as to prepare data for further modelling and analysis.</a:t>
            </a:r>
          </a:p>
          <a:p>
            <a:pPr marL="0" indent="0">
              <a:buNone/>
            </a:pPr>
            <a:endParaRPr lang="en-GB" sz="18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71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4" name="Picture 13">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7" name="Rectangle 16">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A817D599-8066-B18A-B572-ECB394F841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09751" y="1176117"/>
            <a:ext cx="5358463" cy="3997461"/>
          </a:xfrm>
          <a:prstGeom prst="rect">
            <a:avLst/>
          </a:prstGeom>
          <a:noFill/>
        </p:spPr>
      </p:pic>
      <p:sp>
        <p:nvSpPr>
          <p:cNvPr id="3" name="Content Placeholder 2">
            <a:extLst>
              <a:ext uri="{FF2B5EF4-FFF2-40B4-BE49-F238E27FC236}">
                <a16:creationId xmlns:a16="http://schemas.microsoft.com/office/drawing/2014/main" id="{FCEE2E35-3547-A544-BA67-D2742ED7145F}"/>
              </a:ext>
            </a:extLst>
          </p:cNvPr>
          <p:cNvSpPr>
            <a:spLocks noGrp="1"/>
          </p:cNvSpPr>
          <p:nvPr>
            <p:ph idx="1"/>
          </p:nvPr>
        </p:nvSpPr>
        <p:spPr>
          <a:xfrm>
            <a:off x="6477000" y="423512"/>
            <a:ext cx="4952681" cy="5856852"/>
          </a:xfrm>
        </p:spPr>
        <p:txBody>
          <a:bodyPr anchor="ctr">
            <a:normAutofit/>
          </a:bodyPr>
          <a:lstStyle/>
          <a:p>
            <a:pPr marL="0" indent="0">
              <a:lnSpc>
                <a:spcPct val="100000"/>
              </a:lnSpc>
              <a:buNone/>
            </a:pPr>
            <a:r>
              <a:rPr lang="en-GB" sz="2000" b="1" dirty="0">
                <a:solidFill>
                  <a:srgbClr val="FFFFFF"/>
                </a:solidFill>
                <a:latin typeface="Times New Roman" panose="02020603050405020304" pitchFamily="18" charset="0"/>
                <a:cs typeface="Times New Roman" panose="02020603050405020304" pitchFamily="18" charset="0"/>
              </a:rPr>
              <a:t>Exploratory Data Analysis</a:t>
            </a:r>
          </a:p>
          <a:p>
            <a:pPr marL="0" indent="0">
              <a:lnSpc>
                <a:spcPct val="100000"/>
              </a:lnSpc>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Distribution of Percentage Variable with Histogram and KDE </a:t>
            </a:r>
          </a:p>
          <a:p>
            <a:pPr marL="0" indent="0">
              <a:lnSpc>
                <a:spcPct val="100000"/>
              </a:lnSpc>
              <a:buNone/>
            </a:pPr>
            <a:endParaRPr lang="en-GB" sz="7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This graph shows the distribution of the students' percentage variables. There may be two different student groups, as the histogram demonstrates that the percentage variable has a bimodal distribution with two peaks. The KDE aids in comprehending the distribution and overall form of the percentage data distribution.</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Insights: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bimodal distribution implies that there are two student groups, and these groups might be distinguished from one another by certain factors.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7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51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4" name="Picture 13">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7" name="Rectangle 16">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group of blue squares&#10;&#10;Description automatically generated">
            <a:extLst>
              <a:ext uri="{FF2B5EF4-FFF2-40B4-BE49-F238E27FC236}">
                <a16:creationId xmlns:a16="http://schemas.microsoft.com/office/drawing/2014/main" id="{0BF92C8A-633C-DF81-CE8B-334492CA3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5273" y="673917"/>
            <a:ext cx="4817466" cy="4817466"/>
          </a:xfrm>
          <a:prstGeom prst="rect">
            <a:avLst/>
          </a:prstGeom>
          <a:noFill/>
        </p:spPr>
      </p:pic>
      <p:sp>
        <p:nvSpPr>
          <p:cNvPr id="3" name="Content Placeholder 2">
            <a:extLst>
              <a:ext uri="{FF2B5EF4-FFF2-40B4-BE49-F238E27FC236}">
                <a16:creationId xmlns:a16="http://schemas.microsoft.com/office/drawing/2014/main" id="{0979FF2A-0A38-7688-3C37-FB2EB3039992}"/>
              </a:ext>
            </a:extLst>
          </p:cNvPr>
          <p:cNvSpPr>
            <a:spLocks noGrp="1"/>
          </p:cNvSpPr>
          <p:nvPr>
            <p:ph idx="1"/>
          </p:nvPr>
        </p:nvSpPr>
        <p:spPr>
          <a:xfrm>
            <a:off x="6250807" y="120754"/>
            <a:ext cx="4952681" cy="6044545"/>
          </a:xfrm>
        </p:spPr>
        <p:txBody>
          <a:bodyPr anchor="ctr">
            <a:normAutofit/>
          </a:bodyPr>
          <a:lstStyle/>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Pairwise Associations Between Academic Subject Scores</a:t>
            </a:r>
          </a:p>
          <a:p>
            <a:pPr marL="0" indent="0">
              <a:lnSpc>
                <a:spcPct val="100000"/>
              </a:lnSpc>
              <a:spcAft>
                <a:spcPts val="800"/>
              </a:spcAft>
              <a:buNone/>
            </a:pPr>
            <a:endParaRPr lang="en-GB" sz="6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graph uses scatter plots and histograms to show how students' academic subject scores relate to one another. While the histograms display the distribution of each academic subject score, the scatter plots aid in the identification of any linear or non-linear correlations or patterns between the variables.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scatter plots show that there is a significant distributional variance and a positive correlation between academic subject scores.</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endParaRPr lang="en-GB" sz="2000" kern="100" dirty="0">
              <a:solidFill>
                <a:srgbClr val="FFFFFF"/>
              </a:solidFill>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endParaRPr lang="en-GB" sz="6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0000"/>
              </a:lnSpc>
              <a:spcAft>
                <a:spcPts val="800"/>
              </a:spcAft>
            </a:pPr>
            <a:endParaRPr lang="en-GB" sz="6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3155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9B524339-0E26-02BA-3060-DBC258666B0E}"/>
              </a:ext>
            </a:extLst>
          </p:cNvPr>
          <p:cNvSpPr>
            <a:spLocks noGrp="1"/>
          </p:cNvSpPr>
          <p:nvPr>
            <p:ph idx="1"/>
          </p:nvPr>
        </p:nvSpPr>
        <p:spPr>
          <a:xfrm>
            <a:off x="838200" y="466825"/>
            <a:ext cx="4952681" cy="5813539"/>
          </a:xfrm>
        </p:spPr>
        <p:txBody>
          <a:bodyPr anchor="ctr">
            <a:normAutofit/>
          </a:bodyPr>
          <a:lstStyle/>
          <a:p>
            <a:pPr marL="0" indent="0">
              <a:lnSpc>
                <a:spcPct val="100000"/>
              </a:lnSpc>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Percentage by Financial need</a:t>
            </a:r>
          </a:p>
          <a:p>
            <a:pPr marL="0" indent="0">
              <a:lnSpc>
                <a:spcPct val="100000"/>
              </a:lnSpc>
              <a:buNone/>
            </a:pPr>
            <a:endParaRPr lang="en-GB" sz="1100" b="1" kern="100" dirty="0">
              <a:solidFill>
                <a:srgbClr val="FFFFFF"/>
              </a:solidFill>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1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Results: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graph uses box plots to illustrate the relationship between the percentage variable and financial need. The graph shows the distribution of percentage values within each of the two financial need categories, (0 and 1).</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GB" sz="20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Insights:</a:t>
            </a:r>
            <a:r>
              <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 </a:t>
            </a:r>
            <a:r>
              <a:rPr lang="en-GB" sz="20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graph, students who require financial assistance typically have lower percentage values than students who do not.</a:t>
            </a:r>
            <a:endParaRPr lang="en-GB" sz="20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GB" sz="11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buNone/>
            </a:pPr>
            <a:endParaRPr lang="en-GB" sz="1100" dirty="0">
              <a:solidFill>
                <a:srgbClr val="FFFFFF"/>
              </a:solidFill>
            </a:endParaRPr>
          </a:p>
        </p:txBody>
      </p:sp>
      <p:grpSp>
        <p:nvGrpSpPr>
          <p:cNvPr id="15" name="Group 14">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6" name="Picture 15">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3">
            <a:extLst>
              <a:ext uri="{FF2B5EF4-FFF2-40B4-BE49-F238E27FC236}">
                <a16:creationId xmlns:a16="http://schemas.microsoft.com/office/drawing/2014/main" id="{68BA85DD-FCDE-FE7A-648F-162C82C89813}"/>
              </a:ext>
            </a:extLst>
          </p:cNvPr>
          <p:cNvPicPr>
            <a:picLocks noChangeAspect="1"/>
          </p:cNvPicPr>
          <p:nvPr/>
        </p:nvPicPr>
        <p:blipFill>
          <a:blip r:embed="rId3"/>
          <a:stretch>
            <a:fillRect/>
          </a:stretch>
        </p:blipFill>
        <p:spPr>
          <a:xfrm>
            <a:off x="6670559" y="1280448"/>
            <a:ext cx="4817466" cy="3781711"/>
          </a:xfrm>
          <a:prstGeom prst="rect">
            <a:avLst/>
          </a:prstGeom>
        </p:spPr>
      </p:pic>
    </p:spTree>
    <p:extLst>
      <p:ext uri="{BB962C8B-B14F-4D97-AF65-F5344CB8AC3E}">
        <p14:creationId xmlns:p14="http://schemas.microsoft.com/office/powerpoint/2010/main" val="1271222820"/>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1595</Words>
  <Application>Microsoft Office PowerPoint</Application>
  <PresentationFormat>Widescreen</PresentationFormat>
  <Paragraphs>74</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Avenir Next LT Pro</vt:lpstr>
      <vt:lpstr>AvenirNext LT Pro Medium</vt:lpstr>
      <vt:lpstr>Sabon Next LT</vt:lpstr>
      <vt:lpstr>Times New Roman</vt:lpstr>
      <vt:lpstr>DappledVTI</vt:lpstr>
      <vt:lpstr>                 Binu Rohit Dara -                                                 Praneetha Kanna -11725393                                                  Hima Bindu Uppu - 11719993</vt:lpstr>
      <vt:lpstr>Predicting scholarship awards for students using academic factors </vt:lpstr>
      <vt:lpstr>Introduction</vt:lpstr>
      <vt:lpstr>Dataset</vt:lpstr>
      <vt:lpstr>Methodology</vt:lpstr>
      <vt:lpstr>Data quality and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 k-neighbors classifier</vt:lpstr>
      <vt:lpstr>PowerPoint Presentation</vt:lpstr>
      <vt:lpstr>PowerPoint Presentation</vt:lpstr>
      <vt:lpstr>Model – Random Forest Classifier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Bob</dc:creator>
  <cp:lastModifiedBy>Daniel Bob</cp:lastModifiedBy>
  <cp:revision>4</cp:revision>
  <dcterms:created xsi:type="dcterms:W3CDTF">2024-05-02T01:32:32Z</dcterms:created>
  <dcterms:modified xsi:type="dcterms:W3CDTF">2024-05-02T04:00:32Z</dcterms:modified>
</cp:coreProperties>
</file>