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97" r:id="rId6"/>
    <p:sldId id="278" r:id="rId7"/>
    <p:sldId id="279" r:id="rId8"/>
    <p:sldId id="280" r:id="rId9"/>
    <p:sldId id="261" r:id="rId10"/>
    <p:sldId id="263" r:id="rId11"/>
    <p:sldId id="264" r:id="rId12"/>
    <p:sldId id="265" r:id="rId13"/>
    <p:sldId id="275" r:id="rId14"/>
    <p:sldId id="276" r:id="rId15"/>
    <p:sldId id="300" r:id="rId16"/>
    <p:sldId id="296" r:id="rId17"/>
    <p:sldId id="301" r:id="rId18"/>
    <p:sldId id="277" r:id="rId19"/>
    <p:sldId id="295" r:id="rId20"/>
    <p:sldId id="283" r:id="rId21"/>
    <p:sldId id="284" r:id="rId22"/>
    <p:sldId id="298" r:id="rId23"/>
    <p:sldId id="299" r:id="rId24"/>
    <p:sldId id="285" r:id="rId25"/>
    <p:sldId id="287" r:id="rId26"/>
    <p:sldId id="288" r:id="rId27"/>
    <p:sldId id="293"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activity-gantt%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cuments\activity-gantt%20cha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cuments\activity-gantt%20char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Verdana" panose="020B0604030504040204" pitchFamily="34" charset="0"/>
                <a:ea typeface="Verdana" panose="020B0604030504040204" pitchFamily="34" charset="0"/>
              </a:rPr>
              <a:t>V</a:t>
            </a:r>
            <a:r>
              <a:rPr lang="en-US" sz="2000" b="1" dirty="0" smtClean="0">
                <a:latin typeface="Verdana" panose="020B0604030504040204" pitchFamily="34" charset="0"/>
                <a:ea typeface="Verdana" panose="020B0604030504040204" pitchFamily="34" charset="0"/>
              </a:rPr>
              <a:t>ariance</a:t>
            </a:r>
            <a:endParaRPr lang="en-US" sz="2000" b="1" dirty="0">
              <a:latin typeface="Verdana" panose="020B0604030504040204" pitchFamily="34" charset="0"/>
              <a:ea typeface="Verdana" panose="020B060403050404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Sheet1!$C$36</c:f>
              <c:strCache>
                <c:ptCount val="1"/>
                <c:pt idx="0">
                  <c:v>variance</c:v>
                </c:pt>
              </c:strCache>
            </c:strRef>
          </c:tx>
          <c:spPr>
            <a:solidFill>
              <a:schemeClr val="accent1"/>
            </a:solidFill>
            <a:ln>
              <a:noFill/>
            </a:ln>
            <a:effectLst/>
          </c:spPr>
          <c:invertIfNegative val="0"/>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5347-4514-ABE6-8E8DBEEEF923}"/>
              </c:ext>
            </c:extLst>
          </c:dPt>
          <c:dPt>
            <c:idx val="6"/>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5347-4514-ABE6-8E8DBEEEF923}"/>
              </c:ext>
            </c:extLst>
          </c:dPt>
          <c:dPt>
            <c:idx val="7"/>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5347-4514-ABE6-8E8DBEEEF923}"/>
              </c:ext>
            </c:extLst>
          </c:dPt>
          <c:dPt>
            <c:idx val="8"/>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5347-4514-ABE6-8E8DBEEEF923}"/>
              </c:ext>
            </c:extLst>
          </c:dPt>
          <c:dPt>
            <c:idx val="1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5347-4514-ABE6-8E8DBEEEF923}"/>
              </c:ext>
            </c:extLst>
          </c:dPt>
          <c:dPt>
            <c:idx val="1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B-5347-4514-ABE6-8E8DBEEEF923}"/>
              </c:ext>
            </c:extLst>
          </c:dPt>
          <c:dPt>
            <c:idx val="1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D-5347-4514-ABE6-8E8DBEEEF923}"/>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Sheet1!$B$37:$B$51</c:f>
              <c:strCache>
                <c:ptCount val="15"/>
                <c:pt idx="0">
                  <c:v>Vaccine supply</c:v>
                </c:pt>
                <c:pt idx="1">
                  <c:v>Ensuring storage facilities</c:v>
                </c:pt>
                <c:pt idx="2">
                  <c:v>Allocate vaccination centers</c:v>
                </c:pt>
                <c:pt idx="3">
                  <c:v>Allocate healthcare centers</c:v>
                </c:pt>
                <c:pt idx="4">
                  <c:v>Train healthcare workers</c:v>
                </c:pt>
                <c:pt idx="5">
                  <c:v>Puublic awareness campaign</c:v>
                </c:pt>
                <c:pt idx="6">
                  <c:v>Transport vaccine to cold storage</c:v>
                </c:pt>
                <c:pt idx="7">
                  <c:v>Verify vaccine quality at cold storage</c:v>
                </c:pt>
                <c:pt idx="8">
                  <c:v>Distribute vaccine to vaccination centers</c:v>
                </c:pt>
                <c:pt idx="9">
                  <c:v>Set up vaccination centers</c:v>
                </c:pt>
                <c:pt idx="10">
                  <c:v>Verify recipients</c:v>
                </c:pt>
                <c:pt idx="11">
                  <c:v>Administer vaccine(first dose)</c:v>
                </c:pt>
                <c:pt idx="12">
                  <c:v>Monitor recipients for vaccine reaction</c:v>
                </c:pt>
                <c:pt idx="13">
                  <c:v>Schedule second dose</c:v>
                </c:pt>
                <c:pt idx="14">
                  <c:v>Analyze campaign performance</c:v>
                </c:pt>
              </c:strCache>
            </c:strRef>
          </c:cat>
          <c:val>
            <c:numRef>
              <c:f>Sheet1!$C$37:$C$51</c:f>
              <c:numCache>
                <c:formatCode>General</c:formatCode>
                <c:ptCount val="15"/>
                <c:pt idx="0">
                  <c:v>0.69</c:v>
                </c:pt>
                <c:pt idx="1">
                  <c:v>0.44</c:v>
                </c:pt>
                <c:pt idx="2">
                  <c:v>0.25</c:v>
                </c:pt>
                <c:pt idx="3">
                  <c:v>0.25</c:v>
                </c:pt>
                <c:pt idx="4">
                  <c:v>0.69</c:v>
                </c:pt>
                <c:pt idx="5">
                  <c:v>0.69</c:v>
                </c:pt>
                <c:pt idx="6">
                  <c:v>1.36</c:v>
                </c:pt>
                <c:pt idx="7">
                  <c:v>0.25</c:v>
                </c:pt>
                <c:pt idx="8">
                  <c:v>1</c:v>
                </c:pt>
                <c:pt idx="9">
                  <c:v>0.44</c:v>
                </c:pt>
                <c:pt idx="10">
                  <c:v>0.44</c:v>
                </c:pt>
                <c:pt idx="11">
                  <c:v>0.44</c:v>
                </c:pt>
                <c:pt idx="12">
                  <c:v>0.25</c:v>
                </c:pt>
                <c:pt idx="13">
                  <c:v>0.25</c:v>
                </c:pt>
                <c:pt idx="14">
                  <c:v>0.44</c:v>
                </c:pt>
              </c:numCache>
            </c:numRef>
          </c:val>
          <c:extLst>
            <c:ext xmlns:c16="http://schemas.microsoft.com/office/drawing/2014/chart" uri="{C3380CC4-5D6E-409C-BE32-E72D297353CC}">
              <c16:uniqueId val="{0000000E-5347-4514-ABE6-8E8DBEEEF923}"/>
            </c:ext>
          </c:extLst>
        </c:ser>
        <c:dLbls>
          <c:dLblPos val="outEnd"/>
          <c:showLegendKey val="0"/>
          <c:showVal val="1"/>
          <c:showCatName val="0"/>
          <c:showSerName val="0"/>
          <c:showPercent val="0"/>
          <c:showBubbleSize val="0"/>
        </c:dLbls>
        <c:gapWidth val="219"/>
        <c:overlap val="-27"/>
        <c:axId val="1683466735"/>
        <c:axId val="1683467567"/>
      </c:barChart>
      <c:catAx>
        <c:axId val="1683466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83467567"/>
        <c:crosses val="autoZero"/>
        <c:auto val="1"/>
        <c:lblAlgn val="ctr"/>
        <c:lblOffset val="100"/>
        <c:noMultiLvlLbl val="0"/>
      </c:catAx>
      <c:valAx>
        <c:axId val="1683467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34667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3200" b="1" dirty="0"/>
              <a:t>Crash slope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322699127929182E-2"/>
          <c:y val="8.6600471460671347E-2"/>
          <c:w val="0.92642198382471785"/>
          <c:h val="0.41756939263496212"/>
        </c:manualLayout>
      </c:layout>
      <c:barChart>
        <c:barDir val="col"/>
        <c:grouping val="clustered"/>
        <c:varyColors val="0"/>
        <c:ser>
          <c:idx val="0"/>
          <c:order val="0"/>
          <c:tx>
            <c:strRef>
              <c:f>Sheet1!$C$1</c:f>
              <c:strCache>
                <c:ptCount val="1"/>
                <c:pt idx="0">
                  <c:v>Crash slope</c:v>
                </c:pt>
              </c:strCache>
            </c:strRef>
          </c:tx>
          <c:spPr>
            <a:solidFill>
              <a:schemeClr val="accent1"/>
            </a:solidFill>
            <a:ln>
              <a:noFill/>
            </a:ln>
            <a:effectLst/>
          </c:spPr>
          <c:invertIfNegative val="0"/>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68B5-48E7-B01D-3A9233AE3CBA}"/>
              </c:ext>
            </c:extLst>
          </c:dPt>
          <c:dPt>
            <c:idx val="6"/>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68B5-48E7-B01D-3A9233AE3CBA}"/>
              </c:ext>
            </c:extLst>
          </c:dPt>
          <c:dPt>
            <c:idx val="7"/>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68B5-48E7-B01D-3A9233AE3CBA}"/>
              </c:ext>
            </c:extLst>
          </c:dPt>
          <c:dPt>
            <c:idx val="8"/>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7-68B5-48E7-B01D-3A9233AE3CBA}"/>
              </c:ext>
            </c:extLst>
          </c:dPt>
          <c:dPt>
            <c:idx val="1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9-68B5-48E7-B01D-3A9233AE3CBA}"/>
              </c:ext>
            </c:extLst>
          </c:dPt>
          <c:dPt>
            <c:idx val="13"/>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B-68B5-48E7-B01D-3A9233AE3CBA}"/>
              </c:ext>
            </c:extLst>
          </c:dPt>
          <c:dPt>
            <c:idx val="14"/>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D-68B5-48E7-B01D-3A9233AE3CBA}"/>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Sheet1!$B$2:$B$16</c:f>
              <c:strCache>
                <c:ptCount val="15"/>
                <c:pt idx="0">
                  <c:v>Vaccine supply</c:v>
                </c:pt>
                <c:pt idx="1">
                  <c:v>Ensuring storage facilities</c:v>
                </c:pt>
                <c:pt idx="2">
                  <c:v>Allocate vaccination centers</c:v>
                </c:pt>
                <c:pt idx="3">
                  <c:v>Allocate healthcare centers</c:v>
                </c:pt>
                <c:pt idx="4">
                  <c:v>Train healthcare workers</c:v>
                </c:pt>
                <c:pt idx="5">
                  <c:v>Puublic awareness campaign</c:v>
                </c:pt>
                <c:pt idx="6">
                  <c:v>Transport vaccine to cold storage</c:v>
                </c:pt>
                <c:pt idx="7">
                  <c:v>Verify vaccine quality at cold storage</c:v>
                </c:pt>
                <c:pt idx="8">
                  <c:v>Distribute vaccine to vaccination centers</c:v>
                </c:pt>
                <c:pt idx="9">
                  <c:v>Set up vaccination centers</c:v>
                </c:pt>
                <c:pt idx="10">
                  <c:v>Verify recipients</c:v>
                </c:pt>
                <c:pt idx="11">
                  <c:v>Administer vaccine(first dose)</c:v>
                </c:pt>
                <c:pt idx="12">
                  <c:v>Monitor recipients for vaccine reaction</c:v>
                </c:pt>
                <c:pt idx="13">
                  <c:v>Schedule second dose</c:v>
                </c:pt>
                <c:pt idx="14">
                  <c:v>Analyze campaign performance</c:v>
                </c:pt>
              </c:strCache>
            </c:strRef>
          </c:cat>
          <c:val>
            <c:numRef>
              <c:f>Sheet1!$C$2:$C$16</c:f>
              <c:numCache>
                <c:formatCode>General</c:formatCode>
                <c:ptCount val="15"/>
                <c:pt idx="0">
                  <c:v>10</c:v>
                </c:pt>
                <c:pt idx="1">
                  <c:v>10</c:v>
                </c:pt>
                <c:pt idx="2">
                  <c:v>10</c:v>
                </c:pt>
                <c:pt idx="3">
                  <c:v>15</c:v>
                </c:pt>
                <c:pt idx="4">
                  <c:v>5</c:v>
                </c:pt>
                <c:pt idx="5">
                  <c:v>10</c:v>
                </c:pt>
                <c:pt idx="6">
                  <c:v>12.5</c:v>
                </c:pt>
                <c:pt idx="7">
                  <c:v>10</c:v>
                </c:pt>
                <c:pt idx="8">
                  <c:v>10</c:v>
                </c:pt>
                <c:pt idx="9">
                  <c:v>10</c:v>
                </c:pt>
                <c:pt idx="10">
                  <c:v>5</c:v>
                </c:pt>
                <c:pt idx="11">
                  <c:v>12.5</c:v>
                </c:pt>
                <c:pt idx="12">
                  <c:v>5</c:v>
                </c:pt>
                <c:pt idx="13">
                  <c:v>15</c:v>
                </c:pt>
                <c:pt idx="14">
                  <c:v>5</c:v>
                </c:pt>
              </c:numCache>
            </c:numRef>
          </c:val>
          <c:extLst>
            <c:ext xmlns:c16="http://schemas.microsoft.com/office/drawing/2014/chart" uri="{C3380CC4-5D6E-409C-BE32-E72D297353CC}">
              <c16:uniqueId val="{0000000E-68B5-48E7-B01D-3A9233AE3CBA}"/>
            </c:ext>
          </c:extLst>
        </c:ser>
        <c:dLbls>
          <c:dLblPos val="outEnd"/>
          <c:showLegendKey val="0"/>
          <c:showVal val="1"/>
          <c:showCatName val="0"/>
          <c:showSerName val="0"/>
          <c:showPercent val="0"/>
          <c:showBubbleSize val="0"/>
        </c:dLbls>
        <c:gapWidth val="219"/>
        <c:overlap val="-27"/>
        <c:axId val="187089424"/>
        <c:axId val="187085680"/>
      </c:barChart>
      <c:catAx>
        <c:axId val="18708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7085680"/>
        <c:crosses val="autoZero"/>
        <c:auto val="1"/>
        <c:lblAlgn val="ctr"/>
        <c:lblOffset val="100"/>
        <c:noMultiLvlLbl val="0"/>
      </c:catAx>
      <c:valAx>
        <c:axId val="187085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800" dirty="0"/>
                  <a:t>Crash slope(crores)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89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3200" b="1" dirty="0" smtClean="0">
                <a:latin typeface="Verdana" panose="020B0604030504040204" pitchFamily="34" charset="0"/>
                <a:ea typeface="Verdana" panose="020B0604030504040204" pitchFamily="34" charset="0"/>
              </a:rPr>
              <a:t>Total</a:t>
            </a:r>
            <a:r>
              <a:rPr lang="en-US" sz="3200" b="1" baseline="0" dirty="0" smtClean="0">
                <a:latin typeface="Verdana" panose="020B0604030504040204" pitchFamily="34" charset="0"/>
                <a:ea typeface="Verdana" panose="020B0604030504040204" pitchFamily="34" charset="0"/>
              </a:rPr>
              <a:t> float</a:t>
            </a:r>
            <a:endParaRPr lang="en-US" sz="3200" b="1" dirty="0">
              <a:latin typeface="Verdana" panose="020B0604030504040204" pitchFamily="34" charset="0"/>
              <a:ea typeface="Verdana" panose="020B0604030504040204" pitchFamily="34" charset="0"/>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total float</c:v>
                </c:pt>
              </c:strCache>
            </c:strRef>
          </c:tx>
          <c:spPr>
            <a:solidFill>
              <a:schemeClr val="accent1"/>
            </a:solidFill>
            <a:ln w="76200">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Sheet1!$B$2:$B$16</c:f>
              <c:strCache>
                <c:ptCount val="15"/>
                <c:pt idx="0">
                  <c:v>Vaccine supply</c:v>
                </c:pt>
                <c:pt idx="1">
                  <c:v>Ensuring storage facilities</c:v>
                </c:pt>
                <c:pt idx="2">
                  <c:v>Allocate vaccination centers</c:v>
                </c:pt>
                <c:pt idx="3">
                  <c:v>Allocate healthcare centers</c:v>
                </c:pt>
                <c:pt idx="4">
                  <c:v>Train healthcare workers</c:v>
                </c:pt>
                <c:pt idx="5">
                  <c:v>Puublic awareness campaign</c:v>
                </c:pt>
                <c:pt idx="6">
                  <c:v>Transport vaccine to cold storage</c:v>
                </c:pt>
                <c:pt idx="7">
                  <c:v>Verify vaccine quality at cold storage</c:v>
                </c:pt>
                <c:pt idx="8">
                  <c:v>Distribute vaccine to vaccination centers</c:v>
                </c:pt>
                <c:pt idx="9">
                  <c:v>Set up vaccination centers</c:v>
                </c:pt>
                <c:pt idx="10">
                  <c:v>Verify recipients</c:v>
                </c:pt>
                <c:pt idx="11">
                  <c:v>Administer vaccine(first dose)</c:v>
                </c:pt>
                <c:pt idx="12">
                  <c:v>Monitor recipients for vaccine reaction</c:v>
                </c:pt>
                <c:pt idx="13">
                  <c:v>Schedule second dose</c:v>
                </c:pt>
                <c:pt idx="14">
                  <c:v>Analyze campaign performance</c:v>
                </c:pt>
              </c:strCache>
            </c:strRef>
          </c:cat>
          <c:val>
            <c:numRef>
              <c:f>Sheet1!$C$2:$C$16</c:f>
              <c:numCache>
                <c:formatCode>General</c:formatCode>
                <c:ptCount val="15"/>
                <c:pt idx="0">
                  <c:v>0.83</c:v>
                </c:pt>
                <c:pt idx="1">
                  <c:v>0</c:v>
                </c:pt>
                <c:pt idx="2">
                  <c:v>1.83</c:v>
                </c:pt>
                <c:pt idx="3">
                  <c:v>10.67</c:v>
                </c:pt>
                <c:pt idx="4">
                  <c:v>10.67</c:v>
                </c:pt>
                <c:pt idx="5">
                  <c:v>11.83</c:v>
                </c:pt>
                <c:pt idx="6">
                  <c:v>0</c:v>
                </c:pt>
                <c:pt idx="7">
                  <c:v>0</c:v>
                </c:pt>
                <c:pt idx="8">
                  <c:v>0</c:v>
                </c:pt>
                <c:pt idx="9">
                  <c:v>1.83</c:v>
                </c:pt>
                <c:pt idx="10">
                  <c:v>1.83</c:v>
                </c:pt>
                <c:pt idx="11">
                  <c:v>0</c:v>
                </c:pt>
                <c:pt idx="12">
                  <c:v>1</c:v>
                </c:pt>
                <c:pt idx="13">
                  <c:v>0</c:v>
                </c:pt>
                <c:pt idx="14">
                  <c:v>0</c:v>
                </c:pt>
              </c:numCache>
            </c:numRef>
          </c:val>
          <c:extLst>
            <c:ext xmlns:c16="http://schemas.microsoft.com/office/drawing/2014/chart" uri="{C3380CC4-5D6E-409C-BE32-E72D297353CC}">
              <c16:uniqueId val="{00000000-3E33-431C-8011-7F35DE48DD05}"/>
            </c:ext>
          </c:extLst>
        </c:ser>
        <c:dLbls>
          <c:dLblPos val="outEnd"/>
          <c:showLegendKey val="0"/>
          <c:showVal val="1"/>
          <c:showCatName val="0"/>
          <c:showSerName val="0"/>
          <c:showPercent val="0"/>
          <c:showBubbleSize val="0"/>
        </c:dLbls>
        <c:gapWidth val="219"/>
        <c:overlap val="-27"/>
        <c:axId val="838941695"/>
        <c:axId val="838948351"/>
      </c:barChart>
      <c:catAx>
        <c:axId val="83894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838948351"/>
        <c:crosses val="autoZero"/>
        <c:auto val="1"/>
        <c:lblAlgn val="ctr"/>
        <c:lblOffset val="100"/>
        <c:noMultiLvlLbl val="0"/>
      </c:catAx>
      <c:valAx>
        <c:axId val="83894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8941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5DC387A-E35C-42B2-AD54-C2CFB4B0C1E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57961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DC387A-E35C-42B2-AD54-C2CFB4B0C1E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232920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DC387A-E35C-42B2-AD54-C2CFB4B0C1E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293375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DC387A-E35C-42B2-AD54-C2CFB4B0C1E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33963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DC387A-E35C-42B2-AD54-C2CFB4B0C1E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339299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5DC387A-E35C-42B2-AD54-C2CFB4B0C1E8}"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390636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5DC387A-E35C-42B2-AD54-C2CFB4B0C1E8}" type="datetimeFigureOut">
              <a:rPr lang="en-IN" smtClean="0"/>
              <a:t>24-02-2025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19817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5DC387A-E35C-42B2-AD54-C2CFB4B0C1E8}" type="datetimeFigureOut">
              <a:rPr lang="en-IN" smtClean="0"/>
              <a:t>24-02-2025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226184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C387A-E35C-42B2-AD54-C2CFB4B0C1E8}" type="datetimeFigureOut">
              <a:rPr lang="en-IN" smtClean="0"/>
              <a:t>24-02-2025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423408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DC387A-E35C-42B2-AD54-C2CFB4B0C1E8}"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204034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DC387A-E35C-42B2-AD54-C2CFB4B0C1E8}"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C7CC2C-B7BB-4F05-BB10-5D90741D0282}" type="slidenum">
              <a:rPr lang="en-IN" smtClean="0"/>
              <a:t>‹#›</a:t>
            </a:fld>
            <a:endParaRPr lang="en-IN"/>
          </a:p>
        </p:txBody>
      </p:sp>
    </p:spTree>
    <p:extLst>
      <p:ext uri="{BB962C8B-B14F-4D97-AF65-F5344CB8AC3E}">
        <p14:creationId xmlns:p14="http://schemas.microsoft.com/office/powerpoint/2010/main" val="218720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C387A-E35C-42B2-AD54-C2CFB4B0C1E8}" type="datetimeFigureOut">
              <a:rPr lang="en-IN" smtClean="0"/>
              <a:t>24-02-2025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7CC2C-B7BB-4F05-BB10-5D90741D0282}" type="slidenum">
              <a:rPr lang="en-IN" smtClean="0"/>
              <a:t>‹#›</a:t>
            </a:fld>
            <a:endParaRPr lang="en-IN"/>
          </a:p>
        </p:txBody>
      </p:sp>
    </p:spTree>
    <p:extLst>
      <p:ext uri="{BB962C8B-B14F-4D97-AF65-F5344CB8AC3E}">
        <p14:creationId xmlns:p14="http://schemas.microsoft.com/office/powerpoint/2010/main" val="3841331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lab.research.google.com/drive/1byU_ZQBibxVk63nwXppWolSy0Zpj5rj4?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032" y="1781666"/>
            <a:ext cx="10856421" cy="6070861"/>
          </a:xfrm>
        </p:spPr>
        <p:txBody>
          <a:bodyPr>
            <a:noAutofit/>
          </a:bodyPr>
          <a:lstStyle/>
          <a:p>
            <a:pPr>
              <a:lnSpc>
                <a:spcPct val="150000"/>
              </a:lnSpc>
            </a:pPr>
            <a:r>
              <a:rPr lang="en-IN" sz="2800" dirty="0">
                <a:latin typeface="Verdana" panose="020B0604030504040204" pitchFamily="34" charset="0"/>
                <a:ea typeface="Verdana" panose="020B0604030504040204" pitchFamily="34" charset="0"/>
                <a:cs typeface="Times New Roman" panose="02020603050405020304" pitchFamily="18" charset="0"/>
              </a:rPr>
              <a:t>Gujarat University</a:t>
            </a:r>
            <a:br>
              <a:rPr lang="en-IN" sz="2800" dirty="0">
                <a:latin typeface="Verdana" panose="020B0604030504040204" pitchFamily="34" charset="0"/>
                <a:ea typeface="Verdana" panose="020B0604030504040204" pitchFamily="34" charset="0"/>
                <a:cs typeface="Times New Roman" panose="02020603050405020304" pitchFamily="18" charset="0"/>
              </a:rPr>
            </a:br>
            <a:r>
              <a:rPr lang="en-US" sz="2800" dirty="0">
                <a:latin typeface="Verdana" panose="020B0604030504040204" pitchFamily="34" charset="0"/>
                <a:ea typeface="Verdana" panose="020B0604030504040204" pitchFamily="34" charset="0"/>
              </a:rPr>
              <a:t>School of Emerging Science and Technology </a:t>
            </a:r>
            <a:r>
              <a:rPr lang="en-IN" sz="2800" dirty="0">
                <a:latin typeface="Verdana" panose="020B0604030504040204" pitchFamily="34" charset="0"/>
                <a:ea typeface="Verdana" panose="020B0604030504040204" pitchFamily="34" charset="0"/>
                <a:cs typeface="Times New Roman" panose="02020603050405020304" pitchFamily="18" charset="0"/>
              </a:rPr>
              <a:t/>
            </a:r>
            <a:br>
              <a:rPr lang="en-IN" sz="2800" dirty="0">
                <a:latin typeface="Verdana" panose="020B0604030504040204" pitchFamily="34" charset="0"/>
                <a:ea typeface="Verdana" panose="020B0604030504040204" pitchFamily="34" charset="0"/>
                <a:cs typeface="Times New Roman" panose="02020603050405020304" pitchFamily="18" charset="0"/>
              </a:rPr>
            </a:br>
            <a:r>
              <a:rPr lang="en-IN" sz="2800" dirty="0">
                <a:latin typeface="Verdana" panose="020B0604030504040204" pitchFamily="34" charset="0"/>
                <a:ea typeface="Verdana" panose="020B0604030504040204" pitchFamily="34" charset="0"/>
                <a:cs typeface="Times New Roman" panose="02020603050405020304" pitchFamily="18" charset="0"/>
              </a:rPr>
              <a:t>PERT and CPM</a:t>
            </a:r>
            <a:br>
              <a:rPr lang="en-IN" sz="2800" dirty="0">
                <a:latin typeface="Verdana" panose="020B0604030504040204" pitchFamily="34" charset="0"/>
                <a:ea typeface="Verdana" panose="020B0604030504040204" pitchFamily="34" charset="0"/>
                <a:cs typeface="Times New Roman" panose="02020603050405020304" pitchFamily="18" charset="0"/>
              </a:rPr>
            </a:br>
            <a:r>
              <a:rPr lang="en-IN" sz="2800" b="1" dirty="0" smtClean="0">
                <a:latin typeface="Verdana" panose="020B0604030504040204" pitchFamily="34" charset="0"/>
                <a:ea typeface="Verdana" panose="020B0604030504040204" pitchFamily="34" charset="0"/>
                <a:cs typeface="Times New Roman" panose="02020603050405020304" pitchFamily="18" charset="0"/>
              </a:rPr>
              <a:t>Topic: COVID-19 </a:t>
            </a:r>
            <a:r>
              <a:rPr lang="en-IN" sz="2800" b="1" dirty="0">
                <a:latin typeface="Verdana" panose="020B0604030504040204" pitchFamily="34" charset="0"/>
                <a:ea typeface="Verdana" panose="020B0604030504040204" pitchFamily="34" charset="0"/>
                <a:cs typeface="Times New Roman" panose="02020603050405020304" pitchFamily="18" charset="0"/>
              </a:rPr>
              <a:t>Vaccination </a:t>
            </a:r>
            <a:r>
              <a:rPr lang="en-IN" sz="2800" b="1" dirty="0" smtClean="0">
                <a:latin typeface="Verdana" panose="020B0604030504040204" pitchFamily="34" charset="0"/>
                <a:ea typeface="Verdana" panose="020B0604030504040204" pitchFamily="34" charset="0"/>
                <a:cs typeface="Times New Roman" panose="02020603050405020304" pitchFamily="18" charset="0"/>
              </a:rPr>
              <a:t>Drive</a:t>
            </a:r>
            <a:br>
              <a:rPr lang="en-IN" sz="2800" b="1" dirty="0" smtClean="0">
                <a:latin typeface="Verdana" panose="020B0604030504040204" pitchFamily="34" charset="0"/>
                <a:ea typeface="Verdana" panose="020B0604030504040204" pitchFamily="34" charset="0"/>
                <a:cs typeface="Times New Roman" panose="02020603050405020304" pitchFamily="18" charset="0"/>
              </a:rPr>
            </a:br>
            <a:r>
              <a:rPr lang="en-IN" sz="2800" dirty="0" smtClean="0">
                <a:latin typeface="Verdana" panose="020B0604030504040204" pitchFamily="34" charset="0"/>
                <a:ea typeface="Verdana" panose="020B0604030504040204" pitchFamily="34" charset="0"/>
              </a:rPr>
              <a:t>Sem-6 </a:t>
            </a:r>
            <a:r>
              <a:rPr lang="en-IN" sz="2800" dirty="0">
                <a:latin typeface="Verdana" panose="020B0604030504040204" pitchFamily="34" charset="0"/>
                <a:ea typeface="Verdana" panose="020B0604030504040204" pitchFamily="34" charset="0"/>
              </a:rPr>
              <a:t>Data </a:t>
            </a:r>
            <a:r>
              <a:rPr lang="en-IN" sz="2800" dirty="0" smtClean="0">
                <a:latin typeface="Verdana" panose="020B0604030504040204" pitchFamily="34" charset="0"/>
                <a:ea typeface="Verdana" panose="020B0604030504040204" pitchFamily="34" charset="0"/>
              </a:rPr>
              <a:t>Science</a:t>
            </a:r>
            <a:r>
              <a:rPr lang="en-IN" sz="2800" dirty="0">
                <a:latin typeface="Verdana" panose="020B0604030504040204" pitchFamily="34" charset="0"/>
                <a:ea typeface="Verdana" panose="020B0604030504040204" pitchFamily="34" charset="0"/>
              </a:rPr>
              <a:t/>
            </a:r>
            <a:br>
              <a:rPr lang="en-IN" sz="2800" dirty="0">
                <a:latin typeface="Verdana" panose="020B0604030504040204" pitchFamily="34" charset="0"/>
                <a:ea typeface="Verdana" panose="020B0604030504040204" pitchFamily="34" charset="0"/>
              </a:rPr>
            </a:br>
            <a:r>
              <a:rPr lang="en-IN" sz="2800" dirty="0" err="1">
                <a:solidFill>
                  <a:schemeClr val="accent5">
                    <a:lumMod val="75000"/>
                  </a:schemeClr>
                </a:solidFill>
                <a:latin typeface="Verdana" panose="020B0604030504040204" pitchFamily="34" charset="0"/>
                <a:ea typeface="Verdana" panose="020B0604030504040204" pitchFamily="34" charset="0"/>
              </a:rPr>
              <a:t>Hima</a:t>
            </a:r>
            <a:r>
              <a:rPr lang="en-IN" sz="2800" dirty="0">
                <a:solidFill>
                  <a:schemeClr val="accent5">
                    <a:lumMod val="75000"/>
                  </a:schemeClr>
                </a:solidFill>
                <a:latin typeface="Verdana" panose="020B0604030504040204" pitchFamily="34" charset="0"/>
                <a:ea typeface="Verdana" panose="020B0604030504040204" pitchFamily="34" charset="0"/>
              </a:rPr>
              <a:t> </a:t>
            </a:r>
            <a:r>
              <a:rPr lang="en-IN" sz="2800" dirty="0" smtClean="0">
                <a:solidFill>
                  <a:schemeClr val="accent5">
                    <a:lumMod val="75000"/>
                  </a:schemeClr>
                </a:solidFill>
                <a:latin typeface="Verdana" panose="020B0604030504040204" pitchFamily="34" charset="0"/>
                <a:ea typeface="Verdana" panose="020B0604030504040204" pitchFamily="34" charset="0"/>
              </a:rPr>
              <a:t>Marvaniya-19(</a:t>
            </a:r>
            <a:r>
              <a:rPr lang="en-IN" sz="2800" dirty="0" err="1" smtClean="0">
                <a:solidFill>
                  <a:schemeClr val="accent5">
                    <a:lumMod val="75000"/>
                  </a:schemeClr>
                </a:solidFill>
                <a:latin typeface="Verdana" panose="020B0604030504040204" pitchFamily="34" charset="0"/>
                <a:ea typeface="Verdana" panose="020B0604030504040204" pitchFamily="34" charset="0"/>
              </a:rPr>
              <a:t>Enrollement</a:t>
            </a:r>
            <a:r>
              <a:rPr lang="en-IN" sz="2800" dirty="0" smtClean="0">
                <a:solidFill>
                  <a:schemeClr val="accent5">
                    <a:lumMod val="75000"/>
                  </a:schemeClr>
                </a:solidFill>
                <a:latin typeface="Verdana" panose="020B0604030504040204" pitchFamily="34" charset="0"/>
                <a:ea typeface="Verdana" panose="020B0604030504040204" pitchFamily="34" charset="0"/>
              </a:rPr>
              <a:t> </a:t>
            </a:r>
            <a:r>
              <a:rPr lang="en-IN" sz="2800" dirty="0">
                <a:solidFill>
                  <a:schemeClr val="accent5">
                    <a:lumMod val="75000"/>
                  </a:schemeClr>
                </a:solidFill>
                <a:latin typeface="Verdana" panose="020B0604030504040204" pitchFamily="34" charset="0"/>
                <a:ea typeface="Verdana" panose="020B0604030504040204" pitchFamily="34" charset="0"/>
              </a:rPr>
              <a:t>no. – 202222600026)</a:t>
            </a:r>
            <a:br>
              <a:rPr lang="en-IN" sz="2800" dirty="0">
                <a:solidFill>
                  <a:schemeClr val="accent5">
                    <a:lumMod val="75000"/>
                  </a:schemeClr>
                </a:solidFill>
                <a:latin typeface="Verdana" panose="020B0604030504040204" pitchFamily="34" charset="0"/>
                <a:ea typeface="Verdana" panose="020B0604030504040204" pitchFamily="34" charset="0"/>
              </a:rPr>
            </a:br>
            <a:r>
              <a:rPr lang="en-IN" sz="2800" dirty="0" smtClean="0">
                <a:solidFill>
                  <a:srgbClr val="FF0000"/>
                </a:solidFill>
                <a:latin typeface="Verdana" panose="020B0604030504040204" pitchFamily="34" charset="0"/>
                <a:ea typeface="Verdana" panose="020B0604030504040204" pitchFamily="34" charset="0"/>
              </a:rPr>
              <a:t>    </a:t>
            </a:r>
            <a:r>
              <a:rPr lang="en-IN" sz="2800" dirty="0" err="1" smtClean="0">
                <a:solidFill>
                  <a:srgbClr val="FF0000"/>
                </a:solidFill>
                <a:latin typeface="Verdana" panose="020B0604030504040204" pitchFamily="34" charset="0"/>
                <a:ea typeface="Verdana" panose="020B0604030504040204" pitchFamily="34" charset="0"/>
              </a:rPr>
              <a:t>Kesha</a:t>
            </a:r>
            <a:r>
              <a:rPr lang="en-IN" sz="2800" dirty="0" smtClean="0">
                <a:solidFill>
                  <a:srgbClr val="FF0000"/>
                </a:solidFill>
                <a:latin typeface="Verdana" panose="020B0604030504040204" pitchFamily="34" charset="0"/>
                <a:ea typeface="Verdana" panose="020B0604030504040204" pitchFamily="34" charset="0"/>
              </a:rPr>
              <a:t> Patel-26(</a:t>
            </a:r>
            <a:r>
              <a:rPr lang="en-IN" sz="2800" dirty="0" err="1" smtClean="0">
                <a:solidFill>
                  <a:srgbClr val="FF0000"/>
                </a:solidFill>
                <a:latin typeface="Verdana" panose="020B0604030504040204" pitchFamily="34" charset="0"/>
                <a:ea typeface="Verdana" panose="020B0604030504040204" pitchFamily="34" charset="0"/>
              </a:rPr>
              <a:t>Enrollement</a:t>
            </a:r>
            <a:r>
              <a:rPr lang="en-IN" sz="2800" dirty="0" smtClean="0">
                <a:solidFill>
                  <a:srgbClr val="FF0000"/>
                </a:solidFill>
                <a:latin typeface="Verdana" panose="020B0604030504040204" pitchFamily="34" charset="0"/>
                <a:ea typeface="Verdana" panose="020B0604030504040204" pitchFamily="34" charset="0"/>
              </a:rPr>
              <a:t> </a:t>
            </a:r>
            <a:r>
              <a:rPr lang="en-IN" sz="2800" dirty="0">
                <a:solidFill>
                  <a:srgbClr val="FF0000"/>
                </a:solidFill>
                <a:latin typeface="Verdana" panose="020B0604030504040204" pitchFamily="34" charset="0"/>
                <a:ea typeface="Verdana" panose="020B0604030504040204" pitchFamily="34" charset="0"/>
              </a:rPr>
              <a:t>no. </a:t>
            </a:r>
            <a:r>
              <a:rPr lang="en-IN" sz="2800" dirty="0" smtClean="0">
                <a:solidFill>
                  <a:srgbClr val="FF0000"/>
                </a:solidFill>
                <a:latin typeface="Verdana" panose="020B0604030504040204" pitchFamily="34" charset="0"/>
                <a:ea typeface="Verdana" panose="020B0604030504040204" pitchFamily="34" charset="0"/>
              </a:rPr>
              <a:t>– 202222600011)</a:t>
            </a:r>
            <a:r>
              <a:rPr lang="en-IN" sz="2800" dirty="0" smtClean="0">
                <a:solidFill>
                  <a:schemeClr val="accent5">
                    <a:lumMod val="75000"/>
                  </a:schemeClr>
                </a:solidFill>
                <a:latin typeface="Verdana" panose="020B0604030504040204" pitchFamily="34" charset="0"/>
                <a:ea typeface="Verdana" panose="020B0604030504040204" pitchFamily="34" charset="0"/>
              </a:rPr>
              <a:t/>
            </a:r>
            <a:br>
              <a:rPr lang="en-IN" sz="2800" dirty="0" smtClean="0">
                <a:solidFill>
                  <a:schemeClr val="accent5">
                    <a:lumMod val="75000"/>
                  </a:schemeClr>
                </a:solidFill>
                <a:latin typeface="Verdana" panose="020B0604030504040204" pitchFamily="34" charset="0"/>
                <a:ea typeface="Verdana" panose="020B0604030504040204" pitchFamily="34" charset="0"/>
              </a:rPr>
            </a:br>
            <a:r>
              <a:rPr lang="en-IN" sz="2400" dirty="0" smtClean="0">
                <a:latin typeface="Verdana" panose="020B0604030504040204" pitchFamily="34" charset="0"/>
                <a:ea typeface="Verdana" panose="020B0604030504040204" pitchFamily="34" charset="0"/>
              </a:rPr>
              <a:t>Mentor: </a:t>
            </a:r>
            <a:r>
              <a:rPr lang="en-IN" sz="2400" dirty="0" err="1" smtClean="0">
                <a:latin typeface="Verdana" panose="020B0604030504040204" pitchFamily="34" charset="0"/>
                <a:ea typeface="Verdana" panose="020B0604030504040204" pitchFamily="34" charset="0"/>
              </a:rPr>
              <a:t>Prof.</a:t>
            </a:r>
            <a:r>
              <a:rPr lang="en-IN" sz="2400" dirty="0" smtClean="0">
                <a:latin typeface="Verdana" panose="020B0604030504040204" pitchFamily="34" charset="0"/>
                <a:ea typeface="Verdana" panose="020B0604030504040204" pitchFamily="34" charset="0"/>
              </a:rPr>
              <a:t> </a:t>
            </a:r>
            <a:r>
              <a:rPr lang="en-IN" sz="2400" dirty="0" err="1" smtClean="0">
                <a:latin typeface="Verdana" panose="020B0604030504040204" pitchFamily="34" charset="0"/>
                <a:ea typeface="Verdana" panose="020B0604030504040204" pitchFamily="34" charset="0"/>
              </a:rPr>
              <a:t>Gautam</a:t>
            </a:r>
            <a:r>
              <a:rPr lang="en-IN" sz="2400" dirty="0" smtClean="0">
                <a:latin typeface="Verdana" panose="020B0604030504040204" pitchFamily="34" charset="0"/>
                <a:ea typeface="Verdana" panose="020B0604030504040204" pitchFamily="34" charset="0"/>
              </a:rPr>
              <a:t> Chauhan and </a:t>
            </a:r>
            <a:r>
              <a:rPr lang="en-IN" sz="2400" dirty="0" err="1" smtClean="0">
                <a:latin typeface="Verdana" panose="020B0604030504040204" pitchFamily="34" charset="0"/>
                <a:ea typeface="Verdana" panose="020B0604030504040204" pitchFamily="34" charset="0"/>
              </a:rPr>
              <a:t>Dr.</a:t>
            </a:r>
            <a:r>
              <a:rPr lang="en-IN" sz="2400" dirty="0" smtClean="0">
                <a:latin typeface="Verdana" panose="020B0604030504040204" pitchFamily="34" charset="0"/>
                <a:ea typeface="Verdana" panose="020B0604030504040204" pitchFamily="34" charset="0"/>
              </a:rPr>
              <a:t> </a:t>
            </a:r>
            <a:r>
              <a:rPr lang="en-IN" sz="2400" dirty="0" err="1" smtClean="0">
                <a:latin typeface="Verdana" panose="020B0604030504040204" pitchFamily="34" charset="0"/>
                <a:ea typeface="Verdana" panose="020B0604030504040204" pitchFamily="34" charset="0"/>
              </a:rPr>
              <a:t>Aakash</a:t>
            </a:r>
            <a:r>
              <a:rPr lang="en-IN" sz="2400" dirty="0" smtClean="0">
                <a:latin typeface="Verdana" panose="020B0604030504040204" pitchFamily="34" charset="0"/>
                <a:ea typeface="Verdana" panose="020B0604030504040204" pitchFamily="34" charset="0"/>
              </a:rPr>
              <a:t> Thakkar</a:t>
            </a:r>
            <a:r>
              <a:rPr lang="en-IN" sz="2400" dirty="0" smtClean="0">
                <a:solidFill>
                  <a:schemeClr val="accent5">
                    <a:lumMod val="75000"/>
                  </a:schemeClr>
                </a:solidFill>
                <a:latin typeface="Verdana" panose="020B0604030504040204" pitchFamily="34" charset="0"/>
                <a:ea typeface="Verdana" panose="020B0604030504040204" pitchFamily="34" charset="0"/>
              </a:rPr>
              <a:t/>
            </a:r>
            <a:br>
              <a:rPr lang="en-IN" sz="2400" dirty="0" smtClean="0">
                <a:solidFill>
                  <a:schemeClr val="accent5">
                    <a:lumMod val="75000"/>
                  </a:schemeClr>
                </a:solidFill>
                <a:latin typeface="Verdana" panose="020B0604030504040204" pitchFamily="34" charset="0"/>
                <a:ea typeface="Verdana" panose="020B0604030504040204" pitchFamily="34" charset="0"/>
              </a:rPr>
            </a:br>
            <a:r>
              <a:rPr lang="en-IN" sz="2800" dirty="0">
                <a:solidFill>
                  <a:schemeClr val="accent5">
                    <a:lumMod val="75000"/>
                  </a:schemeClr>
                </a:solidFill>
                <a:latin typeface="Verdana" panose="020B0604030504040204" pitchFamily="34" charset="0"/>
                <a:ea typeface="Verdana" panose="020B0604030504040204" pitchFamily="34" charset="0"/>
              </a:rPr>
              <a:t/>
            </a:r>
            <a:br>
              <a:rPr lang="en-IN" sz="2800" dirty="0">
                <a:solidFill>
                  <a:schemeClr val="accent5">
                    <a:lumMod val="75000"/>
                  </a:schemeClr>
                </a:solidFill>
                <a:latin typeface="Verdana" panose="020B0604030504040204" pitchFamily="34" charset="0"/>
                <a:ea typeface="Verdana" panose="020B0604030504040204" pitchFamily="34" charset="0"/>
              </a:rPr>
            </a:br>
            <a:endParaRPr lang="en-IN" sz="2800" dirty="0">
              <a:solidFill>
                <a:schemeClr val="accent5">
                  <a:lumMod val="75000"/>
                </a:schemeClr>
              </a:solidFill>
              <a:latin typeface="Verdana" panose="020B0604030504040204" pitchFamily="34" charset="0"/>
              <a:ea typeface="Verdana" panose="020B0604030504040204" pitchFamily="34" charset="0"/>
              <a:cs typeface="Times New Roman" panose="02020603050405020304" pitchFamily="18" charset="0"/>
            </a:endParaRPr>
          </a:p>
        </p:txBody>
      </p:sp>
      <p:pic>
        <p:nvPicPr>
          <p:cNvPr id="4" name="Content Placeholder 5" descr="A logo with a peacock and text&#10;&#10;Description automatically generated">
            <a:extLst>
              <a:ext uri="{FF2B5EF4-FFF2-40B4-BE49-F238E27FC236}">
                <a16:creationId xmlns:a16="http://schemas.microsoft.com/office/drawing/2014/main" id="{D2CC675E-1E43-51FC-69A5-E9B56A9EC05C}"/>
              </a:ext>
            </a:extLst>
          </p:cNvPr>
          <p:cNvPicPr>
            <a:picLocks noChangeAspect="1"/>
          </p:cNvPicPr>
          <p:nvPr/>
        </p:nvPicPr>
        <p:blipFill>
          <a:blip r:embed="rId2"/>
          <a:srcRect b="16218"/>
          <a:stretch/>
        </p:blipFill>
        <p:spPr>
          <a:xfrm>
            <a:off x="119203" y="65272"/>
            <a:ext cx="2182383" cy="2114182"/>
          </a:xfrm>
          <a:prstGeom prst="rect">
            <a:avLst/>
          </a:prstGeom>
        </p:spPr>
      </p:pic>
      <p:pic>
        <p:nvPicPr>
          <p:cNvPr id="5" name="Picture 4">
            <a:extLst>
              <a:ext uri="{FF2B5EF4-FFF2-40B4-BE49-F238E27FC236}">
                <a16:creationId xmlns:a16="http://schemas.microsoft.com/office/drawing/2014/main" id="{F443B026-63E0-6389-AF39-748E24D93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898" y="65272"/>
            <a:ext cx="2261619" cy="2114182"/>
          </a:xfrm>
          <a:prstGeom prst="rect">
            <a:avLst/>
          </a:prstGeom>
        </p:spPr>
      </p:pic>
    </p:spTree>
    <p:extLst>
      <p:ext uri="{BB962C8B-B14F-4D97-AF65-F5344CB8AC3E}">
        <p14:creationId xmlns:p14="http://schemas.microsoft.com/office/powerpoint/2010/main" val="2428607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555" y="176589"/>
            <a:ext cx="10515600" cy="1325563"/>
          </a:xfrm>
        </p:spPr>
        <p:txBody>
          <a:bodyPr>
            <a:noAutofit/>
          </a:bodyPr>
          <a:lstStyle/>
          <a:p>
            <a:r>
              <a:rPr lang="en-IN" sz="3200" b="1" dirty="0" smtClean="0">
                <a:latin typeface="Verdana" panose="020B0604030504040204" pitchFamily="34" charset="0"/>
                <a:ea typeface="Verdana" panose="020B0604030504040204" pitchFamily="34" charset="0"/>
              </a:rPr>
              <a:t>2.Supply chain and </a:t>
            </a:r>
            <a:r>
              <a:rPr lang="en-IN" sz="3200" b="1" dirty="0">
                <a:latin typeface="Verdana" panose="020B0604030504040204" pitchFamily="34" charset="0"/>
                <a:ea typeface="Verdana" panose="020B0604030504040204" pitchFamily="34" charset="0"/>
              </a:rPr>
              <a:t>l</a:t>
            </a:r>
            <a:r>
              <a:rPr lang="en-IN" sz="3200" b="1" dirty="0" smtClean="0">
                <a:latin typeface="Verdana" panose="020B0604030504040204" pitchFamily="34" charset="0"/>
                <a:ea typeface="Verdana" panose="020B0604030504040204" pitchFamily="34" charset="0"/>
              </a:rPr>
              <a:t>ogistic </a:t>
            </a:r>
            <a:r>
              <a:rPr lang="en-IN" sz="3200" b="1" dirty="0">
                <a:latin typeface="Verdana" panose="020B0604030504040204" pitchFamily="34" charset="0"/>
                <a:ea typeface="Verdana" panose="020B0604030504040204" pitchFamily="34" charset="0"/>
              </a:rPr>
              <a:t>p</a:t>
            </a:r>
            <a:r>
              <a:rPr lang="en-IN" sz="3200" b="1" dirty="0" smtClean="0">
                <a:latin typeface="Verdana" panose="020B0604030504040204" pitchFamily="34" charset="0"/>
                <a:ea typeface="Verdana" panose="020B0604030504040204" pitchFamily="34" charset="0"/>
              </a:rPr>
              <a:t>hase</a:t>
            </a:r>
            <a:endParaRPr lang="en-IN" sz="32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553704824"/>
                  </p:ext>
                </p:extLst>
              </p:nvPr>
            </p:nvGraphicFramePr>
            <p:xfrm>
              <a:off x="470556" y="1502152"/>
              <a:ext cx="11275241" cy="3953129"/>
            </p:xfrm>
            <a:graphic>
              <a:graphicData uri="http://schemas.openxmlformats.org/drawingml/2006/table">
                <a:tbl>
                  <a:tblPr firstRow="1" bandRow="1">
                    <a:tableStyleId>{5C22544A-7EE6-4342-B048-85BDC9FD1C3A}</a:tableStyleId>
                  </a:tblPr>
                  <a:tblGrid>
                    <a:gridCol w="1061226">
                      <a:extLst>
                        <a:ext uri="{9D8B030D-6E8A-4147-A177-3AD203B41FA5}">
                          <a16:colId xmlns:a16="http://schemas.microsoft.com/office/drawing/2014/main" val="760342207"/>
                        </a:ext>
                      </a:extLst>
                    </a:gridCol>
                    <a:gridCol w="1757584">
                      <a:extLst>
                        <a:ext uri="{9D8B030D-6E8A-4147-A177-3AD203B41FA5}">
                          <a16:colId xmlns:a16="http://schemas.microsoft.com/office/drawing/2014/main" val="19708299"/>
                        </a:ext>
                      </a:extLst>
                    </a:gridCol>
                    <a:gridCol w="1409405">
                      <a:extLst>
                        <a:ext uri="{9D8B030D-6E8A-4147-A177-3AD203B41FA5}">
                          <a16:colId xmlns:a16="http://schemas.microsoft.com/office/drawing/2014/main" val="2581806811"/>
                        </a:ext>
                      </a:extLst>
                    </a:gridCol>
                    <a:gridCol w="1409405">
                      <a:extLst>
                        <a:ext uri="{9D8B030D-6E8A-4147-A177-3AD203B41FA5}">
                          <a16:colId xmlns:a16="http://schemas.microsoft.com/office/drawing/2014/main" val="3244455122"/>
                        </a:ext>
                      </a:extLst>
                    </a:gridCol>
                    <a:gridCol w="1409405">
                      <a:extLst>
                        <a:ext uri="{9D8B030D-6E8A-4147-A177-3AD203B41FA5}">
                          <a16:colId xmlns:a16="http://schemas.microsoft.com/office/drawing/2014/main" val="3898119813"/>
                        </a:ext>
                      </a:extLst>
                    </a:gridCol>
                    <a:gridCol w="1409405">
                      <a:extLst>
                        <a:ext uri="{9D8B030D-6E8A-4147-A177-3AD203B41FA5}">
                          <a16:colId xmlns:a16="http://schemas.microsoft.com/office/drawing/2014/main" val="3530813758"/>
                        </a:ext>
                      </a:extLst>
                    </a:gridCol>
                    <a:gridCol w="1665771">
                      <a:extLst>
                        <a:ext uri="{9D8B030D-6E8A-4147-A177-3AD203B41FA5}">
                          <a16:colId xmlns:a16="http://schemas.microsoft.com/office/drawing/2014/main" val="1440110320"/>
                        </a:ext>
                      </a:extLst>
                    </a:gridCol>
                    <a:gridCol w="1153040">
                      <a:extLst>
                        <a:ext uri="{9D8B030D-6E8A-4147-A177-3AD203B41FA5}">
                          <a16:colId xmlns:a16="http://schemas.microsoft.com/office/drawing/2014/main" val="2213703255"/>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Optimistic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𝑜</m:t>
                                    </m:r>
                                    <m:r>
                                      <a:rPr lang="en-US" sz="1800" i="1">
                                        <a:latin typeface="Cambria Math" panose="02040503050406030204" pitchFamily="18" charset="0"/>
                                        <a:cs typeface="Times New Roman" panose="02020603050405020304" pitchFamily="18" charset="0"/>
                                      </a:rPr>
                                      <m:t> </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Most likely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𝑚</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Pessimistic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𝑝</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Expected duration(days)</a:t>
                          </a:r>
                          <a:r>
                            <a:rPr lang="en-US" b="1" dirty="0" smtClean="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𝑻</m:t>
                                  </m:r>
                                </m:e>
                                <m:sub>
                                  <m:r>
                                    <a:rPr lang="en-US" b="1" i="1">
                                      <a:latin typeface="Cambria Math" panose="02040503050406030204" pitchFamily="18" charset="0"/>
                                      <a:cs typeface="Times New Roman" panose="02020603050405020304" pitchFamily="18" charset="0"/>
                                    </a:rPr>
                                    <m:t>𝑬</m:t>
                                  </m:r>
                                </m:sub>
                              </m:sSub>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Variance</a:t>
                          </a:r>
                        </a:p>
                        <a:p>
                          <a:pPr algn="ct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m:rPr>
                                        <m:nor/>
                                      </m:rPr>
                                      <a:rPr lang="el-GR" b="1" dirty="0">
                                        <a:latin typeface="Times New Roman" panose="02020603050405020304" pitchFamily="18" charset="0"/>
                                        <a:ea typeface="SimHei" panose="02010609060101010101" pitchFamily="49" charset="-122"/>
                                        <a:cs typeface="Times New Roman" panose="02020603050405020304" pitchFamily="18" charset="0"/>
                                      </a:rPr>
                                      <m:t>σ</m:t>
                                    </m:r>
                                  </m:e>
                                  <m:sup>
                                    <m:r>
                                      <a:rPr lang="en-US" b="1" i="1">
                                        <a:latin typeface="Cambria Math" panose="02040503050406030204" pitchFamily="18" charset="0"/>
                                        <a:cs typeface="Times New Roman" panose="02020603050405020304" pitchFamily="18" charset="0"/>
                                      </a:rPr>
                                      <m:t>𝟐</m:t>
                                    </m:r>
                                  </m:sup>
                                </m:sSup>
                              </m:oMath>
                            </m:oMathPara>
                          </a14:m>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8465197"/>
                      </a:ext>
                    </a:extLst>
                  </a:tr>
                  <a:tr h="370840">
                    <a:tc>
                      <a:txBody>
                        <a:bodyPr/>
                        <a:lstStyle/>
                        <a:p>
                          <a:pPr algn="ctr"/>
                          <a:r>
                            <a:rPr lang="en-IN" dirty="0" smtClean="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Transport vaccine to cold storage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1.36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3032948"/>
                      </a:ext>
                    </a:extLst>
                  </a:tr>
                  <a:tr h="370840">
                    <a:tc>
                      <a:txBody>
                        <a:bodyPr/>
                        <a:lstStyle/>
                        <a:p>
                          <a:pPr algn="ctr"/>
                          <a:r>
                            <a:rPr lang="en-IN" dirty="0" smtClean="0">
                              <a:latin typeface="Times New Roman" panose="02020603050405020304" pitchFamily="18" charset="0"/>
                              <a:cs typeface="Times New Roman" panose="02020603050405020304" pitchFamily="18" charset="0"/>
                            </a:rPr>
                            <a:t>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Verify vaccine</a:t>
                          </a:r>
                          <a:r>
                            <a:rPr lang="en-IN" baseline="0" dirty="0" smtClean="0">
                              <a:latin typeface="Times New Roman" panose="02020603050405020304" pitchFamily="18" charset="0"/>
                              <a:cs typeface="Times New Roman" panose="02020603050405020304" pitchFamily="18" charset="0"/>
                            </a:rPr>
                            <a:t> quality at cold storage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1198210"/>
                      </a:ext>
                    </a:extLst>
                  </a:tr>
                  <a:tr h="370840">
                    <a:tc>
                      <a:txBody>
                        <a:bodyPr/>
                        <a:lstStyle/>
                        <a:p>
                          <a:pPr algn="ctr"/>
                          <a:r>
                            <a:rPr lang="en-IN" dirty="0" smtClean="0">
                              <a:latin typeface="Times New Roman" panose="02020603050405020304" pitchFamily="18" charset="0"/>
                              <a:cs typeface="Times New Roman" panose="02020603050405020304" pitchFamily="18" charset="0"/>
                            </a:rPr>
                            <a:t>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Distribute vaccine to 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275333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553704824"/>
                  </p:ext>
                </p:extLst>
              </p:nvPr>
            </p:nvGraphicFramePr>
            <p:xfrm>
              <a:off x="470556" y="1502152"/>
              <a:ext cx="11275241" cy="3953129"/>
            </p:xfrm>
            <a:graphic>
              <a:graphicData uri="http://schemas.openxmlformats.org/drawingml/2006/table">
                <a:tbl>
                  <a:tblPr firstRow="1" bandRow="1">
                    <a:tableStyleId>{5C22544A-7EE6-4342-B048-85BDC9FD1C3A}</a:tableStyleId>
                  </a:tblPr>
                  <a:tblGrid>
                    <a:gridCol w="1061226">
                      <a:extLst>
                        <a:ext uri="{9D8B030D-6E8A-4147-A177-3AD203B41FA5}">
                          <a16:colId xmlns:a16="http://schemas.microsoft.com/office/drawing/2014/main" val="760342207"/>
                        </a:ext>
                      </a:extLst>
                    </a:gridCol>
                    <a:gridCol w="1757584">
                      <a:extLst>
                        <a:ext uri="{9D8B030D-6E8A-4147-A177-3AD203B41FA5}">
                          <a16:colId xmlns:a16="http://schemas.microsoft.com/office/drawing/2014/main" val="19708299"/>
                        </a:ext>
                      </a:extLst>
                    </a:gridCol>
                    <a:gridCol w="1409405">
                      <a:extLst>
                        <a:ext uri="{9D8B030D-6E8A-4147-A177-3AD203B41FA5}">
                          <a16:colId xmlns:a16="http://schemas.microsoft.com/office/drawing/2014/main" val="2581806811"/>
                        </a:ext>
                      </a:extLst>
                    </a:gridCol>
                    <a:gridCol w="1409405">
                      <a:extLst>
                        <a:ext uri="{9D8B030D-6E8A-4147-A177-3AD203B41FA5}">
                          <a16:colId xmlns:a16="http://schemas.microsoft.com/office/drawing/2014/main" val="3244455122"/>
                        </a:ext>
                      </a:extLst>
                    </a:gridCol>
                    <a:gridCol w="1409405">
                      <a:extLst>
                        <a:ext uri="{9D8B030D-6E8A-4147-A177-3AD203B41FA5}">
                          <a16:colId xmlns:a16="http://schemas.microsoft.com/office/drawing/2014/main" val="3898119813"/>
                        </a:ext>
                      </a:extLst>
                    </a:gridCol>
                    <a:gridCol w="1409405">
                      <a:extLst>
                        <a:ext uri="{9D8B030D-6E8A-4147-A177-3AD203B41FA5}">
                          <a16:colId xmlns:a16="http://schemas.microsoft.com/office/drawing/2014/main" val="3530813758"/>
                        </a:ext>
                      </a:extLst>
                    </a:gridCol>
                    <a:gridCol w="1665771">
                      <a:extLst>
                        <a:ext uri="{9D8B030D-6E8A-4147-A177-3AD203B41FA5}">
                          <a16:colId xmlns:a16="http://schemas.microsoft.com/office/drawing/2014/main" val="1440110320"/>
                        </a:ext>
                      </a:extLst>
                    </a:gridCol>
                    <a:gridCol w="1153040">
                      <a:extLst>
                        <a:ext uri="{9D8B030D-6E8A-4147-A177-3AD203B41FA5}">
                          <a16:colId xmlns:a16="http://schemas.microsoft.com/office/drawing/2014/main" val="2213703255"/>
                        </a:ext>
                      </a:extLst>
                    </a:gridCol>
                  </a:tblGrid>
                  <a:tr h="935609">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300866" t="-3247" r="-402165" b="-331818"/>
                          </a:stretch>
                        </a:blipFill>
                      </a:tcPr>
                    </a:tc>
                    <a:tc>
                      <a:txBody>
                        <a:bodyPr/>
                        <a:lstStyle/>
                        <a:p>
                          <a:endParaRPr lang="en-US"/>
                        </a:p>
                      </a:txBody>
                      <a:tcPr>
                        <a:blipFill>
                          <a:blip r:embed="rId2"/>
                          <a:stretch>
                            <a:fillRect l="-400866" t="-3247" r="-302165" b="-331818"/>
                          </a:stretch>
                        </a:blipFill>
                      </a:tcPr>
                    </a:tc>
                    <a:tc>
                      <a:txBody>
                        <a:bodyPr/>
                        <a:lstStyle/>
                        <a:p>
                          <a:endParaRPr lang="en-US"/>
                        </a:p>
                      </a:txBody>
                      <a:tcPr>
                        <a:blipFill>
                          <a:blip r:embed="rId2"/>
                          <a:stretch>
                            <a:fillRect l="-500866" t="-3247" r="-202165" b="-331818"/>
                          </a:stretch>
                        </a:blipFill>
                      </a:tcPr>
                    </a:tc>
                    <a:tc>
                      <a:txBody>
                        <a:bodyPr/>
                        <a:lstStyle/>
                        <a:p>
                          <a:endParaRPr lang="en-US"/>
                        </a:p>
                      </a:txBody>
                      <a:tcPr>
                        <a:blipFill>
                          <a:blip r:embed="rId2"/>
                          <a:stretch>
                            <a:fillRect l="-506569" t="-3247" r="-70438" b="-331818"/>
                          </a:stretch>
                        </a:blipFill>
                      </a:tcPr>
                    </a:tc>
                    <a:tc>
                      <a:txBody>
                        <a:bodyPr/>
                        <a:lstStyle/>
                        <a:p>
                          <a:endParaRPr lang="en-US"/>
                        </a:p>
                      </a:txBody>
                      <a:tcPr>
                        <a:blipFill>
                          <a:blip r:embed="rId2"/>
                          <a:stretch>
                            <a:fillRect l="-879365" t="-3247" r="-2116" b="-331818"/>
                          </a:stretch>
                        </a:blipFill>
                      </a:tcPr>
                    </a:tc>
                    <a:extLst>
                      <a:ext uri="{0D108BD9-81ED-4DB2-BD59-A6C34878D82A}">
                        <a16:rowId xmlns:a16="http://schemas.microsoft.com/office/drawing/2014/main" val="638465197"/>
                      </a:ext>
                    </a:extLst>
                  </a:tr>
                  <a:tr h="914400">
                    <a:tc>
                      <a:txBody>
                        <a:bodyPr/>
                        <a:lstStyle/>
                        <a:p>
                          <a:pPr algn="ctr"/>
                          <a:r>
                            <a:rPr lang="en-IN" dirty="0" smtClean="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Transport vaccine to cold storage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1.36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3032948"/>
                      </a:ext>
                    </a:extLst>
                  </a:tr>
                  <a:tr h="914400">
                    <a:tc>
                      <a:txBody>
                        <a:bodyPr/>
                        <a:lstStyle/>
                        <a:p>
                          <a:pPr algn="ctr"/>
                          <a:r>
                            <a:rPr lang="en-IN" dirty="0" smtClean="0">
                              <a:latin typeface="Times New Roman" panose="02020603050405020304" pitchFamily="18" charset="0"/>
                              <a:cs typeface="Times New Roman" panose="02020603050405020304" pitchFamily="18" charset="0"/>
                            </a:rPr>
                            <a:t>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Verify vaccine</a:t>
                          </a:r>
                          <a:r>
                            <a:rPr lang="en-IN" baseline="0" dirty="0" smtClean="0">
                              <a:latin typeface="Times New Roman" panose="02020603050405020304" pitchFamily="18" charset="0"/>
                              <a:cs typeface="Times New Roman" panose="02020603050405020304" pitchFamily="18" charset="0"/>
                            </a:rPr>
                            <a:t> quality at cold storage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1198210"/>
                      </a:ext>
                    </a:extLst>
                  </a:tr>
                  <a:tr h="1188720">
                    <a:tc>
                      <a:txBody>
                        <a:bodyPr/>
                        <a:lstStyle/>
                        <a:p>
                          <a:pPr algn="ctr"/>
                          <a:r>
                            <a:rPr lang="en-IN" dirty="0" smtClean="0">
                              <a:latin typeface="Times New Roman" panose="02020603050405020304" pitchFamily="18" charset="0"/>
                              <a:cs typeface="Times New Roman" panose="02020603050405020304" pitchFamily="18" charset="0"/>
                            </a:rPr>
                            <a:t>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Distribute vaccine to 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C,H</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2753331"/>
                      </a:ext>
                    </a:extLst>
                  </a:tr>
                </a:tbl>
              </a:graphicData>
            </a:graphic>
          </p:graphicFrame>
        </mc:Fallback>
      </mc:AlternateContent>
    </p:spTree>
    <p:extLst>
      <p:ext uri="{BB962C8B-B14F-4D97-AF65-F5344CB8AC3E}">
        <p14:creationId xmlns:p14="http://schemas.microsoft.com/office/powerpoint/2010/main" val="3666332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Verdana" panose="020B0604030504040204" pitchFamily="34" charset="0"/>
                <a:ea typeface="Verdana" panose="020B0604030504040204" pitchFamily="34" charset="0"/>
              </a:rPr>
              <a:t>3.Operational phase</a:t>
            </a:r>
            <a:endParaRPr lang="en-IN" sz="32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094286295"/>
                  </p:ext>
                </p:extLst>
              </p:nvPr>
            </p:nvGraphicFramePr>
            <p:xfrm>
              <a:off x="527899" y="1605786"/>
              <a:ext cx="11095352" cy="3404489"/>
            </p:xfrm>
            <a:graphic>
              <a:graphicData uri="http://schemas.openxmlformats.org/drawingml/2006/table">
                <a:tbl>
                  <a:tblPr firstRow="1" bandRow="1">
                    <a:tableStyleId>{5C22544A-7EE6-4342-B048-85BDC9FD1C3A}</a:tableStyleId>
                  </a:tblPr>
                  <a:tblGrid>
                    <a:gridCol w="1386919">
                      <a:extLst>
                        <a:ext uri="{9D8B030D-6E8A-4147-A177-3AD203B41FA5}">
                          <a16:colId xmlns:a16="http://schemas.microsoft.com/office/drawing/2014/main" val="2285518993"/>
                        </a:ext>
                      </a:extLst>
                    </a:gridCol>
                    <a:gridCol w="1386919">
                      <a:extLst>
                        <a:ext uri="{9D8B030D-6E8A-4147-A177-3AD203B41FA5}">
                          <a16:colId xmlns:a16="http://schemas.microsoft.com/office/drawing/2014/main" val="881814681"/>
                        </a:ext>
                      </a:extLst>
                    </a:gridCol>
                    <a:gridCol w="1386919">
                      <a:extLst>
                        <a:ext uri="{9D8B030D-6E8A-4147-A177-3AD203B41FA5}">
                          <a16:colId xmlns:a16="http://schemas.microsoft.com/office/drawing/2014/main" val="2604113874"/>
                        </a:ext>
                      </a:extLst>
                    </a:gridCol>
                    <a:gridCol w="1386919">
                      <a:extLst>
                        <a:ext uri="{9D8B030D-6E8A-4147-A177-3AD203B41FA5}">
                          <a16:colId xmlns:a16="http://schemas.microsoft.com/office/drawing/2014/main" val="477838365"/>
                        </a:ext>
                      </a:extLst>
                    </a:gridCol>
                    <a:gridCol w="1386919">
                      <a:extLst>
                        <a:ext uri="{9D8B030D-6E8A-4147-A177-3AD203B41FA5}">
                          <a16:colId xmlns:a16="http://schemas.microsoft.com/office/drawing/2014/main" val="2889694761"/>
                        </a:ext>
                      </a:extLst>
                    </a:gridCol>
                    <a:gridCol w="1386919">
                      <a:extLst>
                        <a:ext uri="{9D8B030D-6E8A-4147-A177-3AD203B41FA5}">
                          <a16:colId xmlns:a16="http://schemas.microsoft.com/office/drawing/2014/main" val="647323252"/>
                        </a:ext>
                      </a:extLst>
                    </a:gridCol>
                    <a:gridCol w="1661474">
                      <a:extLst>
                        <a:ext uri="{9D8B030D-6E8A-4147-A177-3AD203B41FA5}">
                          <a16:colId xmlns:a16="http://schemas.microsoft.com/office/drawing/2014/main" val="1894010864"/>
                        </a:ext>
                      </a:extLst>
                    </a:gridCol>
                    <a:gridCol w="1112364">
                      <a:extLst>
                        <a:ext uri="{9D8B030D-6E8A-4147-A177-3AD203B41FA5}">
                          <a16:colId xmlns:a16="http://schemas.microsoft.com/office/drawing/2014/main" val="386465482"/>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Optimistic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𝑜</m:t>
                                    </m:r>
                                    <m:r>
                                      <a:rPr lang="en-US" sz="1800" i="1">
                                        <a:latin typeface="Cambria Math" panose="02040503050406030204" pitchFamily="18" charset="0"/>
                                        <a:cs typeface="Times New Roman" panose="02020603050405020304" pitchFamily="18" charset="0"/>
                                      </a:rPr>
                                      <m:t> </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Most likely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𝑚</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Pessimistic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𝑝</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Expected duration(days)</a:t>
                          </a:r>
                          <a:r>
                            <a:rPr lang="en-US" b="1" dirty="0" smtClean="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𝑻</m:t>
                                  </m:r>
                                </m:e>
                                <m:sub>
                                  <m:r>
                                    <a:rPr lang="en-US" b="1" i="1">
                                      <a:latin typeface="Cambria Math" panose="02040503050406030204" pitchFamily="18" charset="0"/>
                                      <a:cs typeface="Times New Roman" panose="02020603050405020304" pitchFamily="18" charset="0"/>
                                    </a:rPr>
                                    <m:t>𝑬</m:t>
                                  </m:r>
                                </m:sub>
                              </m:sSub>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Variance</a:t>
                          </a:r>
                        </a:p>
                        <a:p>
                          <a:pPr algn="ct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m:rPr>
                                        <m:nor/>
                                      </m:rPr>
                                      <a:rPr lang="el-GR" b="1" dirty="0">
                                        <a:latin typeface="Times New Roman" panose="02020603050405020304" pitchFamily="18" charset="0"/>
                                        <a:ea typeface="SimHei" panose="02010609060101010101" pitchFamily="49" charset="-122"/>
                                        <a:cs typeface="Times New Roman" panose="02020603050405020304" pitchFamily="18" charset="0"/>
                                      </a:rPr>
                                      <m:t>σ</m:t>
                                    </m:r>
                                  </m:e>
                                  <m:sup>
                                    <m:r>
                                      <a:rPr lang="en-US" b="1" i="1">
                                        <a:latin typeface="Cambria Math" panose="02040503050406030204" pitchFamily="18" charset="0"/>
                                        <a:cs typeface="Times New Roman" panose="02020603050405020304" pitchFamily="18" charset="0"/>
                                      </a:rPr>
                                      <m:t>𝟐</m:t>
                                    </m:r>
                                  </m:sup>
                                </m:sSup>
                              </m:oMath>
                            </m:oMathPara>
                          </a14:m>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2309041"/>
                      </a:ext>
                    </a:extLst>
                  </a:tr>
                  <a:tr h="370840">
                    <a:tc>
                      <a:txBody>
                        <a:bodyPr/>
                        <a:lstStyle/>
                        <a:p>
                          <a:pPr algn="ctr"/>
                          <a:r>
                            <a:rPr lang="en-IN" dirty="0" smtClean="0">
                              <a:latin typeface="Times New Roman" panose="02020603050405020304" pitchFamily="18" charset="0"/>
                              <a:cs typeface="Times New Roman" panose="02020603050405020304" pitchFamily="18" charset="0"/>
                            </a:rPr>
                            <a:t>J</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Set up 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9125967"/>
                      </a:ext>
                    </a:extLst>
                  </a:tr>
                  <a:tr h="370840">
                    <a:tc>
                      <a:txBody>
                        <a:bodyPr/>
                        <a:lstStyle/>
                        <a:p>
                          <a:pPr algn="ctr"/>
                          <a:r>
                            <a:rPr lang="en-IN" dirty="0" smtClean="0">
                              <a:latin typeface="Times New Roman" panose="02020603050405020304" pitchFamily="18" charset="0"/>
                              <a:cs typeface="Times New Roman" panose="02020603050405020304" pitchFamily="18" charset="0"/>
                            </a:rPr>
                            <a:t>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Verify recipients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J</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758232"/>
                      </a:ext>
                    </a:extLst>
                  </a:tr>
                  <a:tr h="370840">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Administer vaccine(first dose)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F,I,K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802211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094286295"/>
                  </p:ext>
                </p:extLst>
              </p:nvPr>
            </p:nvGraphicFramePr>
            <p:xfrm>
              <a:off x="527899" y="1605786"/>
              <a:ext cx="11095352" cy="3404489"/>
            </p:xfrm>
            <a:graphic>
              <a:graphicData uri="http://schemas.openxmlformats.org/drawingml/2006/table">
                <a:tbl>
                  <a:tblPr firstRow="1" bandRow="1">
                    <a:tableStyleId>{5C22544A-7EE6-4342-B048-85BDC9FD1C3A}</a:tableStyleId>
                  </a:tblPr>
                  <a:tblGrid>
                    <a:gridCol w="1386919">
                      <a:extLst>
                        <a:ext uri="{9D8B030D-6E8A-4147-A177-3AD203B41FA5}">
                          <a16:colId xmlns:a16="http://schemas.microsoft.com/office/drawing/2014/main" val="2285518993"/>
                        </a:ext>
                      </a:extLst>
                    </a:gridCol>
                    <a:gridCol w="1386919">
                      <a:extLst>
                        <a:ext uri="{9D8B030D-6E8A-4147-A177-3AD203B41FA5}">
                          <a16:colId xmlns:a16="http://schemas.microsoft.com/office/drawing/2014/main" val="881814681"/>
                        </a:ext>
                      </a:extLst>
                    </a:gridCol>
                    <a:gridCol w="1386919">
                      <a:extLst>
                        <a:ext uri="{9D8B030D-6E8A-4147-A177-3AD203B41FA5}">
                          <a16:colId xmlns:a16="http://schemas.microsoft.com/office/drawing/2014/main" val="2604113874"/>
                        </a:ext>
                      </a:extLst>
                    </a:gridCol>
                    <a:gridCol w="1386919">
                      <a:extLst>
                        <a:ext uri="{9D8B030D-6E8A-4147-A177-3AD203B41FA5}">
                          <a16:colId xmlns:a16="http://schemas.microsoft.com/office/drawing/2014/main" val="477838365"/>
                        </a:ext>
                      </a:extLst>
                    </a:gridCol>
                    <a:gridCol w="1386919">
                      <a:extLst>
                        <a:ext uri="{9D8B030D-6E8A-4147-A177-3AD203B41FA5}">
                          <a16:colId xmlns:a16="http://schemas.microsoft.com/office/drawing/2014/main" val="2889694761"/>
                        </a:ext>
                      </a:extLst>
                    </a:gridCol>
                    <a:gridCol w="1386919">
                      <a:extLst>
                        <a:ext uri="{9D8B030D-6E8A-4147-A177-3AD203B41FA5}">
                          <a16:colId xmlns:a16="http://schemas.microsoft.com/office/drawing/2014/main" val="647323252"/>
                        </a:ext>
                      </a:extLst>
                    </a:gridCol>
                    <a:gridCol w="1661474">
                      <a:extLst>
                        <a:ext uri="{9D8B030D-6E8A-4147-A177-3AD203B41FA5}">
                          <a16:colId xmlns:a16="http://schemas.microsoft.com/office/drawing/2014/main" val="1894010864"/>
                        </a:ext>
                      </a:extLst>
                    </a:gridCol>
                    <a:gridCol w="1112364">
                      <a:extLst>
                        <a:ext uri="{9D8B030D-6E8A-4147-A177-3AD203B41FA5}">
                          <a16:colId xmlns:a16="http://schemas.microsoft.com/office/drawing/2014/main" val="386465482"/>
                        </a:ext>
                      </a:extLst>
                    </a:gridCol>
                  </a:tblGrid>
                  <a:tr h="935609">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300000" t="-3247" r="-400877" b="-273377"/>
                          </a:stretch>
                        </a:blipFill>
                      </a:tcPr>
                    </a:tc>
                    <a:tc>
                      <a:txBody>
                        <a:bodyPr/>
                        <a:lstStyle/>
                        <a:p>
                          <a:endParaRPr lang="en-US"/>
                        </a:p>
                      </a:txBody>
                      <a:tcPr>
                        <a:blipFill>
                          <a:blip r:embed="rId2"/>
                          <a:stretch>
                            <a:fillRect l="-401762" t="-3247" r="-302643" b="-273377"/>
                          </a:stretch>
                        </a:blipFill>
                      </a:tcPr>
                    </a:tc>
                    <a:tc>
                      <a:txBody>
                        <a:bodyPr/>
                        <a:lstStyle/>
                        <a:p>
                          <a:endParaRPr lang="en-US"/>
                        </a:p>
                      </a:txBody>
                      <a:tcPr>
                        <a:blipFill>
                          <a:blip r:embed="rId2"/>
                          <a:stretch>
                            <a:fillRect l="-499561" t="-3247" r="-201316" b="-273377"/>
                          </a:stretch>
                        </a:blipFill>
                      </a:tcPr>
                    </a:tc>
                    <a:tc>
                      <a:txBody>
                        <a:bodyPr/>
                        <a:lstStyle/>
                        <a:p>
                          <a:endParaRPr lang="en-US"/>
                        </a:p>
                      </a:txBody>
                      <a:tcPr>
                        <a:blipFill>
                          <a:blip r:embed="rId2"/>
                          <a:stretch>
                            <a:fillRect l="-502574" t="-3247" r="-68750" b="-273377"/>
                          </a:stretch>
                        </a:blipFill>
                      </a:tcPr>
                    </a:tc>
                    <a:tc>
                      <a:txBody>
                        <a:bodyPr/>
                        <a:lstStyle/>
                        <a:p>
                          <a:endParaRPr lang="en-US"/>
                        </a:p>
                      </a:txBody>
                      <a:tcPr>
                        <a:blipFill>
                          <a:blip r:embed="rId2"/>
                          <a:stretch>
                            <a:fillRect l="-895628" t="-3247" r="-2186" b="-273377"/>
                          </a:stretch>
                        </a:blipFill>
                      </a:tcPr>
                    </a:tc>
                    <a:extLst>
                      <a:ext uri="{0D108BD9-81ED-4DB2-BD59-A6C34878D82A}">
                        <a16:rowId xmlns:a16="http://schemas.microsoft.com/office/drawing/2014/main" val="3132309041"/>
                      </a:ext>
                    </a:extLst>
                  </a:tr>
                  <a:tr h="914400">
                    <a:tc>
                      <a:txBody>
                        <a:bodyPr/>
                        <a:lstStyle/>
                        <a:p>
                          <a:pPr algn="ctr"/>
                          <a:r>
                            <a:rPr lang="en-IN" dirty="0" smtClean="0">
                              <a:latin typeface="Times New Roman" panose="02020603050405020304" pitchFamily="18" charset="0"/>
                              <a:cs typeface="Times New Roman" panose="02020603050405020304" pitchFamily="18" charset="0"/>
                            </a:rPr>
                            <a:t>J</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Set up 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9125967"/>
                      </a:ext>
                    </a:extLst>
                  </a:tr>
                  <a:tr h="640080">
                    <a:tc>
                      <a:txBody>
                        <a:bodyPr/>
                        <a:lstStyle/>
                        <a:p>
                          <a:pPr algn="ctr"/>
                          <a:r>
                            <a:rPr lang="en-IN" dirty="0" smtClean="0">
                              <a:latin typeface="Times New Roman" panose="02020603050405020304" pitchFamily="18" charset="0"/>
                              <a:cs typeface="Times New Roman" panose="02020603050405020304" pitchFamily="18" charset="0"/>
                            </a:rPr>
                            <a:t>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Verify recipients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J</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6758232"/>
                      </a:ext>
                    </a:extLst>
                  </a:tr>
                  <a:tr h="914400">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Administer vaccine(first dose)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F,I,K</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8022115"/>
                      </a:ext>
                    </a:extLst>
                  </a:tr>
                </a:tbl>
              </a:graphicData>
            </a:graphic>
          </p:graphicFrame>
        </mc:Fallback>
      </mc:AlternateContent>
    </p:spTree>
    <p:extLst>
      <p:ext uri="{BB962C8B-B14F-4D97-AF65-F5344CB8AC3E}">
        <p14:creationId xmlns:p14="http://schemas.microsoft.com/office/powerpoint/2010/main" val="3617645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Verdana" panose="020B0604030504040204" pitchFamily="34" charset="0"/>
                <a:ea typeface="Verdana" panose="020B0604030504040204" pitchFamily="34" charset="0"/>
              </a:rPr>
              <a:t>4.Post-Campaign phase</a:t>
            </a:r>
            <a:endParaRPr lang="en-IN" sz="32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668990775"/>
                  </p:ext>
                </p:extLst>
              </p:nvPr>
            </p:nvGraphicFramePr>
            <p:xfrm>
              <a:off x="548324" y="1561675"/>
              <a:ext cx="11095352" cy="3678809"/>
            </p:xfrm>
            <a:graphic>
              <a:graphicData uri="http://schemas.openxmlformats.org/drawingml/2006/table">
                <a:tbl>
                  <a:tblPr firstRow="1" bandRow="1">
                    <a:tableStyleId>{5C22544A-7EE6-4342-B048-85BDC9FD1C3A}</a:tableStyleId>
                  </a:tblPr>
                  <a:tblGrid>
                    <a:gridCol w="1386919">
                      <a:extLst>
                        <a:ext uri="{9D8B030D-6E8A-4147-A177-3AD203B41FA5}">
                          <a16:colId xmlns:a16="http://schemas.microsoft.com/office/drawing/2014/main" val="1579833501"/>
                        </a:ext>
                      </a:extLst>
                    </a:gridCol>
                    <a:gridCol w="1386919">
                      <a:extLst>
                        <a:ext uri="{9D8B030D-6E8A-4147-A177-3AD203B41FA5}">
                          <a16:colId xmlns:a16="http://schemas.microsoft.com/office/drawing/2014/main" val="891814030"/>
                        </a:ext>
                      </a:extLst>
                    </a:gridCol>
                    <a:gridCol w="1386919">
                      <a:extLst>
                        <a:ext uri="{9D8B030D-6E8A-4147-A177-3AD203B41FA5}">
                          <a16:colId xmlns:a16="http://schemas.microsoft.com/office/drawing/2014/main" val="1240824317"/>
                        </a:ext>
                      </a:extLst>
                    </a:gridCol>
                    <a:gridCol w="1386919">
                      <a:extLst>
                        <a:ext uri="{9D8B030D-6E8A-4147-A177-3AD203B41FA5}">
                          <a16:colId xmlns:a16="http://schemas.microsoft.com/office/drawing/2014/main" val="395063649"/>
                        </a:ext>
                      </a:extLst>
                    </a:gridCol>
                    <a:gridCol w="1386919">
                      <a:extLst>
                        <a:ext uri="{9D8B030D-6E8A-4147-A177-3AD203B41FA5}">
                          <a16:colId xmlns:a16="http://schemas.microsoft.com/office/drawing/2014/main" val="1069724140"/>
                        </a:ext>
                      </a:extLst>
                    </a:gridCol>
                    <a:gridCol w="1386919">
                      <a:extLst>
                        <a:ext uri="{9D8B030D-6E8A-4147-A177-3AD203B41FA5}">
                          <a16:colId xmlns:a16="http://schemas.microsoft.com/office/drawing/2014/main" val="3311791277"/>
                        </a:ext>
                      </a:extLst>
                    </a:gridCol>
                    <a:gridCol w="1661474">
                      <a:extLst>
                        <a:ext uri="{9D8B030D-6E8A-4147-A177-3AD203B41FA5}">
                          <a16:colId xmlns:a16="http://schemas.microsoft.com/office/drawing/2014/main" val="850435941"/>
                        </a:ext>
                      </a:extLst>
                    </a:gridCol>
                    <a:gridCol w="1112364">
                      <a:extLst>
                        <a:ext uri="{9D8B030D-6E8A-4147-A177-3AD203B41FA5}">
                          <a16:colId xmlns:a16="http://schemas.microsoft.com/office/drawing/2014/main" val="1429626684"/>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Optimistic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𝑜</m:t>
                                    </m:r>
                                    <m:r>
                                      <a:rPr lang="en-US" sz="1800" i="1">
                                        <a:latin typeface="Cambria Math" panose="02040503050406030204" pitchFamily="18" charset="0"/>
                                        <a:cs typeface="Times New Roman" panose="02020603050405020304" pitchFamily="18" charset="0"/>
                                      </a:rPr>
                                      <m:t> </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Most likely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𝑚</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Pessimistic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𝑝</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Expected duration(days)</a:t>
                          </a:r>
                          <a:r>
                            <a:rPr lang="en-US" b="1" dirty="0" smtClean="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𝑻</m:t>
                                  </m:r>
                                </m:e>
                                <m:sub>
                                  <m:r>
                                    <a:rPr lang="en-US" b="1" i="1">
                                      <a:latin typeface="Cambria Math" panose="02040503050406030204" pitchFamily="18" charset="0"/>
                                      <a:cs typeface="Times New Roman" panose="02020603050405020304" pitchFamily="18" charset="0"/>
                                    </a:rPr>
                                    <m:t>𝑬</m:t>
                                  </m:r>
                                </m:sub>
                              </m:sSub>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Variance</a:t>
                          </a:r>
                        </a:p>
                        <a:p>
                          <a:pPr algn="ct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m:rPr>
                                        <m:nor/>
                                      </m:rPr>
                                      <a:rPr lang="el-GR" b="1" dirty="0">
                                        <a:latin typeface="Times New Roman" panose="02020603050405020304" pitchFamily="18" charset="0"/>
                                        <a:ea typeface="SimHei" panose="02010609060101010101" pitchFamily="49" charset="-122"/>
                                        <a:cs typeface="Times New Roman" panose="02020603050405020304" pitchFamily="18" charset="0"/>
                                      </a:rPr>
                                      <m:t>σ</m:t>
                                    </m:r>
                                  </m:e>
                                  <m:sup>
                                    <m:r>
                                      <a:rPr lang="en-US" b="1" i="1">
                                        <a:latin typeface="Cambria Math" panose="02040503050406030204" pitchFamily="18" charset="0"/>
                                        <a:cs typeface="Times New Roman" panose="02020603050405020304" pitchFamily="18" charset="0"/>
                                      </a:rPr>
                                      <m:t>𝟐</m:t>
                                    </m:r>
                                  </m:sup>
                                </m:sSup>
                              </m:oMath>
                            </m:oMathPara>
                          </a14:m>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238094"/>
                      </a:ext>
                    </a:extLst>
                  </a:tr>
                  <a:tr h="370840">
                    <a:tc>
                      <a:txBody>
                        <a:bodyPr/>
                        <a:lstStyle/>
                        <a:p>
                          <a:pPr algn="ctr"/>
                          <a:r>
                            <a:rPr lang="en-IN" dirty="0" smtClean="0">
                              <a:latin typeface="Times New Roman" panose="02020603050405020304" pitchFamily="18" charset="0"/>
                              <a:cs typeface="Times New Roman" panose="02020603050405020304" pitchFamily="18" charset="0"/>
                            </a:rPr>
                            <a:t>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Monitor recipients for vaccine reaction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226431"/>
                      </a:ext>
                    </a:extLst>
                  </a:tr>
                  <a:tr h="370840">
                    <a:tc>
                      <a:txBody>
                        <a:bodyPr/>
                        <a:lstStyle/>
                        <a:p>
                          <a:pPr algn="ctr"/>
                          <a:r>
                            <a:rPr lang="en-IN" dirty="0" smtClean="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Schedule second dose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2040385"/>
                      </a:ext>
                    </a:extLst>
                  </a:tr>
                  <a:tr h="370840">
                    <a:tc>
                      <a:txBody>
                        <a:bodyPr/>
                        <a:lstStyle/>
                        <a:p>
                          <a:pPr algn="ctr"/>
                          <a:r>
                            <a:rPr lang="en-IN" dirty="0" smtClean="0">
                              <a:latin typeface="Times New Roman" panose="02020603050405020304" pitchFamily="18" charset="0"/>
                              <a:cs typeface="Times New Roman" panose="02020603050405020304" pitchFamily="18" charset="0"/>
                            </a:rPr>
                            <a:t>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Analyze</a:t>
                          </a:r>
                          <a:r>
                            <a:rPr lang="en-IN" dirty="0" smtClean="0">
                              <a:latin typeface="Times New Roman" panose="02020603050405020304" pitchFamily="18" charset="0"/>
                              <a:cs typeface="Times New Roman" panose="02020603050405020304" pitchFamily="18" charset="0"/>
                            </a:rPr>
                            <a:t> campaign performance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mtClean="0">
                              <a:latin typeface="Times New Roman" panose="02020603050405020304" pitchFamily="18" charset="0"/>
                              <a:cs typeface="Times New Roman" panose="02020603050405020304" pitchFamily="18" charset="0"/>
                            </a:rPr>
                            <a:t>L,M,N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6934577"/>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668990775"/>
                  </p:ext>
                </p:extLst>
              </p:nvPr>
            </p:nvGraphicFramePr>
            <p:xfrm>
              <a:off x="548324" y="1561675"/>
              <a:ext cx="11095352" cy="3678809"/>
            </p:xfrm>
            <a:graphic>
              <a:graphicData uri="http://schemas.openxmlformats.org/drawingml/2006/table">
                <a:tbl>
                  <a:tblPr firstRow="1" bandRow="1">
                    <a:tableStyleId>{5C22544A-7EE6-4342-B048-85BDC9FD1C3A}</a:tableStyleId>
                  </a:tblPr>
                  <a:tblGrid>
                    <a:gridCol w="1386919">
                      <a:extLst>
                        <a:ext uri="{9D8B030D-6E8A-4147-A177-3AD203B41FA5}">
                          <a16:colId xmlns:a16="http://schemas.microsoft.com/office/drawing/2014/main" val="1579833501"/>
                        </a:ext>
                      </a:extLst>
                    </a:gridCol>
                    <a:gridCol w="1386919">
                      <a:extLst>
                        <a:ext uri="{9D8B030D-6E8A-4147-A177-3AD203B41FA5}">
                          <a16:colId xmlns:a16="http://schemas.microsoft.com/office/drawing/2014/main" val="891814030"/>
                        </a:ext>
                      </a:extLst>
                    </a:gridCol>
                    <a:gridCol w="1386919">
                      <a:extLst>
                        <a:ext uri="{9D8B030D-6E8A-4147-A177-3AD203B41FA5}">
                          <a16:colId xmlns:a16="http://schemas.microsoft.com/office/drawing/2014/main" val="1240824317"/>
                        </a:ext>
                      </a:extLst>
                    </a:gridCol>
                    <a:gridCol w="1386919">
                      <a:extLst>
                        <a:ext uri="{9D8B030D-6E8A-4147-A177-3AD203B41FA5}">
                          <a16:colId xmlns:a16="http://schemas.microsoft.com/office/drawing/2014/main" val="395063649"/>
                        </a:ext>
                      </a:extLst>
                    </a:gridCol>
                    <a:gridCol w="1386919">
                      <a:extLst>
                        <a:ext uri="{9D8B030D-6E8A-4147-A177-3AD203B41FA5}">
                          <a16:colId xmlns:a16="http://schemas.microsoft.com/office/drawing/2014/main" val="1069724140"/>
                        </a:ext>
                      </a:extLst>
                    </a:gridCol>
                    <a:gridCol w="1386919">
                      <a:extLst>
                        <a:ext uri="{9D8B030D-6E8A-4147-A177-3AD203B41FA5}">
                          <a16:colId xmlns:a16="http://schemas.microsoft.com/office/drawing/2014/main" val="3311791277"/>
                        </a:ext>
                      </a:extLst>
                    </a:gridCol>
                    <a:gridCol w="1661474">
                      <a:extLst>
                        <a:ext uri="{9D8B030D-6E8A-4147-A177-3AD203B41FA5}">
                          <a16:colId xmlns:a16="http://schemas.microsoft.com/office/drawing/2014/main" val="850435941"/>
                        </a:ext>
                      </a:extLst>
                    </a:gridCol>
                    <a:gridCol w="1112364">
                      <a:extLst>
                        <a:ext uri="{9D8B030D-6E8A-4147-A177-3AD203B41FA5}">
                          <a16:colId xmlns:a16="http://schemas.microsoft.com/office/drawing/2014/main" val="1429626684"/>
                        </a:ext>
                      </a:extLst>
                    </a:gridCol>
                  </a:tblGrid>
                  <a:tr h="935609">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300000" t="-3247" r="-401316" b="-302597"/>
                          </a:stretch>
                        </a:blipFill>
                      </a:tcPr>
                    </a:tc>
                    <a:tc>
                      <a:txBody>
                        <a:bodyPr/>
                        <a:lstStyle/>
                        <a:p>
                          <a:endParaRPr lang="en-US"/>
                        </a:p>
                      </a:txBody>
                      <a:tcPr>
                        <a:blipFill>
                          <a:blip r:embed="rId2"/>
                          <a:stretch>
                            <a:fillRect l="-400000" t="-3247" r="-301316" b="-302597"/>
                          </a:stretch>
                        </a:blipFill>
                      </a:tcPr>
                    </a:tc>
                    <a:tc>
                      <a:txBody>
                        <a:bodyPr/>
                        <a:lstStyle/>
                        <a:p>
                          <a:endParaRPr lang="en-US"/>
                        </a:p>
                      </a:txBody>
                      <a:tcPr>
                        <a:blipFill>
                          <a:blip r:embed="rId2"/>
                          <a:stretch>
                            <a:fillRect l="-500000" t="-3247" r="-201316" b="-302597"/>
                          </a:stretch>
                        </a:blipFill>
                      </a:tcPr>
                    </a:tc>
                    <a:tc>
                      <a:txBody>
                        <a:bodyPr/>
                        <a:lstStyle/>
                        <a:p>
                          <a:endParaRPr lang="en-US"/>
                        </a:p>
                      </a:txBody>
                      <a:tcPr>
                        <a:blipFill>
                          <a:blip r:embed="rId2"/>
                          <a:stretch>
                            <a:fillRect l="-502941" t="-3247" r="-68750" b="-302597"/>
                          </a:stretch>
                        </a:blipFill>
                      </a:tcPr>
                    </a:tc>
                    <a:tc>
                      <a:txBody>
                        <a:bodyPr/>
                        <a:lstStyle/>
                        <a:p>
                          <a:endParaRPr lang="en-US"/>
                        </a:p>
                      </a:txBody>
                      <a:tcPr>
                        <a:blipFill>
                          <a:blip r:embed="rId2"/>
                          <a:stretch>
                            <a:fillRect l="-896175" t="-3247" r="-2186" b="-302597"/>
                          </a:stretch>
                        </a:blipFill>
                      </a:tcPr>
                    </a:tc>
                    <a:extLst>
                      <a:ext uri="{0D108BD9-81ED-4DB2-BD59-A6C34878D82A}">
                        <a16:rowId xmlns:a16="http://schemas.microsoft.com/office/drawing/2014/main" val="175238094"/>
                      </a:ext>
                    </a:extLst>
                  </a:tr>
                  <a:tr h="1188720">
                    <a:tc>
                      <a:txBody>
                        <a:bodyPr/>
                        <a:lstStyle/>
                        <a:p>
                          <a:pPr algn="ctr"/>
                          <a:r>
                            <a:rPr lang="en-IN" dirty="0" smtClean="0">
                              <a:latin typeface="Times New Roman" panose="02020603050405020304" pitchFamily="18" charset="0"/>
                              <a:cs typeface="Times New Roman" panose="02020603050405020304" pitchFamily="18" charset="0"/>
                            </a:rPr>
                            <a:t>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Monitor recipients for vaccine reaction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226431"/>
                      </a:ext>
                    </a:extLst>
                  </a:tr>
                  <a:tr h="640080">
                    <a:tc>
                      <a:txBody>
                        <a:bodyPr/>
                        <a:lstStyle/>
                        <a:p>
                          <a:pPr algn="ctr"/>
                          <a:r>
                            <a:rPr lang="en-IN" dirty="0" smtClean="0">
                              <a:latin typeface="Times New Roman" panose="02020603050405020304" pitchFamily="18" charset="0"/>
                              <a:cs typeface="Times New Roman" panose="02020603050405020304" pitchFamily="18" charset="0"/>
                            </a:rPr>
                            <a:t>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Schedule second dose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L</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2040385"/>
                      </a:ext>
                    </a:extLst>
                  </a:tr>
                  <a:tr h="914400">
                    <a:tc>
                      <a:txBody>
                        <a:bodyPr/>
                        <a:lstStyle/>
                        <a:p>
                          <a:pPr algn="ctr"/>
                          <a:r>
                            <a:rPr lang="en-IN" dirty="0" smtClean="0">
                              <a:latin typeface="Times New Roman" panose="02020603050405020304" pitchFamily="18" charset="0"/>
                              <a:cs typeface="Times New Roman" panose="02020603050405020304" pitchFamily="18" charset="0"/>
                            </a:rPr>
                            <a:t>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smtClean="0">
                              <a:latin typeface="Times New Roman" panose="02020603050405020304" pitchFamily="18" charset="0"/>
                              <a:cs typeface="Times New Roman" panose="02020603050405020304" pitchFamily="18" charset="0"/>
                            </a:rPr>
                            <a:t>Analyze</a:t>
                          </a:r>
                          <a:r>
                            <a:rPr lang="en-IN" dirty="0" smtClean="0">
                              <a:latin typeface="Times New Roman" panose="02020603050405020304" pitchFamily="18" charset="0"/>
                              <a:cs typeface="Times New Roman" panose="02020603050405020304" pitchFamily="18" charset="0"/>
                            </a:rPr>
                            <a:t> campaign performance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mtClean="0">
                              <a:latin typeface="Times New Roman" panose="02020603050405020304" pitchFamily="18" charset="0"/>
                              <a:cs typeface="Times New Roman" panose="02020603050405020304" pitchFamily="18" charset="0"/>
                            </a:rPr>
                            <a:t>L,M,N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6934577"/>
                      </a:ext>
                    </a:extLst>
                  </a:tr>
                </a:tbl>
              </a:graphicData>
            </a:graphic>
          </p:graphicFrame>
        </mc:Fallback>
      </mc:AlternateContent>
    </p:spTree>
    <p:extLst>
      <p:ext uri="{BB962C8B-B14F-4D97-AF65-F5344CB8AC3E}">
        <p14:creationId xmlns:p14="http://schemas.microsoft.com/office/powerpoint/2010/main" val="3691813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8896"/>
          </a:xfrm>
        </p:spPr>
        <p:txBody>
          <a:bodyPr/>
          <a:lstStyle/>
          <a:p>
            <a:r>
              <a:rPr lang="en-IN" sz="3200" b="1" dirty="0">
                <a:latin typeface="Verdana" panose="020B0604030504040204" pitchFamily="34" charset="0"/>
                <a:ea typeface="Verdana" panose="020B0604030504040204" pitchFamily="34" charset="0"/>
              </a:rPr>
              <a:t>Methodology</a:t>
            </a:r>
            <a:r>
              <a:rPr lang="en-IN" b="1" dirty="0">
                <a:latin typeface="Verdana" panose="020B0604030504040204" pitchFamily="34" charset="0"/>
                <a:ea typeface="Verdana" panose="020B0604030504040204" pitchFamily="34" charset="0"/>
              </a:rPr>
              <a: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14022"/>
                <a:ext cx="10515600" cy="4762941"/>
              </a:xfrm>
            </p:spPr>
            <p:txBody>
              <a:bodyPr>
                <a:noAutofit/>
              </a:bodyPr>
              <a:lstStyle/>
              <a:p>
                <a:pPr algn="just">
                  <a:lnSpc>
                    <a:spcPct val="150000"/>
                  </a:lnSpc>
                </a:pPr>
                <a:r>
                  <a:rPr lang="en-US" b="1" dirty="0">
                    <a:latin typeface="Times New Roman" panose="02020603050405020304" pitchFamily="18" charset="0"/>
                    <a:cs typeface="Times New Roman" panose="02020603050405020304" pitchFamily="18" charset="0"/>
                  </a:rPr>
                  <a:t>Expected Time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𝑻</m:t>
                        </m:r>
                      </m:e>
                      <m:sub>
                        <m:r>
                          <a:rPr lang="en-US" b="1" i="1">
                            <a:latin typeface="Cambria Math" panose="02040503050406030204" pitchFamily="18" charset="0"/>
                            <a:cs typeface="Times New Roman" panose="02020603050405020304" pitchFamily="18" charset="0"/>
                          </a:rPr>
                          <m:t>𝑬</m:t>
                        </m:r>
                      </m:sub>
                    </m:sSub>
                  </m:oMath>
                </a14:m>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determined using the PERT (Program Evaluation and Review Technique) formula.</a:t>
                </a:r>
              </a:p>
              <a:p>
                <a:pPr marL="457200" lvl="1" indent="0" algn="just">
                  <a:lnSpc>
                    <a:spcPct val="150000"/>
                  </a:lnSpc>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Expected Time </a:t>
                </a:r>
                <a14:m>
                  <m:oMath xmlns:m="http://schemas.openxmlformats.org/officeDocument/2006/math">
                    <m:r>
                      <a:rPr lang="en-US" sz="2800">
                        <a:latin typeface="Cambria Math" panose="02040503050406030204" pitchFamily="18" charset="0"/>
                        <a:cs typeface="Times New Roman" panose="02020603050405020304" pitchFamily="18" charset="0"/>
                      </a:rPr>
                      <m:t>(</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𝑇</m:t>
                        </m:r>
                      </m:e>
                      <m:sub>
                        <m:r>
                          <a:rPr lang="en-US" sz="2800" i="1">
                            <a:latin typeface="Cambria Math" panose="02040503050406030204" pitchFamily="18" charset="0"/>
                            <a:cs typeface="Times New Roman" panose="02020603050405020304" pitchFamily="18" charset="0"/>
                          </a:rPr>
                          <m:t>𝐸</m:t>
                        </m:r>
                      </m:sub>
                    </m:sSub>
                  </m:oMath>
                </a14:m>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𝑇</m:t>
                            </m:r>
                          </m:e>
                          <m:sub>
                            <m:r>
                              <a:rPr lang="en-US" sz="2800" i="1">
                                <a:latin typeface="Cambria Math" panose="02040503050406030204" pitchFamily="18" charset="0"/>
                                <a:cs typeface="Times New Roman" panose="02020603050405020304" pitchFamily="18" charset="0"/>
                              </a:rPr>
                              <m:t>𝑜</m:t>
                            </m:r>
                            <m:r>
                              <a:rPr lang="en-US" sz="2800" i="1">
                                <a:latin typeface="Cambria Math" panose="02040503050406030204" pitchFamily="18" charset="0"/>
                                <a:cs typeface="Times New Roman" panose="02020603050405020304" pitchFamily="18" charset="0"/>
                              </a:rPr>
                              <m:t> </m:t>
                            </m:r>
                          </m:sub>
                        </m:sSub>
                        <m:r>
                          <a:rPr lang="en-US" sz="2800" i="1">
                            <a:latin typeface="Cambria Math" panose="02040503050406030204" pitchFamily="18" charset="0"/>
                            <a:cs typeface="Times New Roman" panose="02020603050405020304" pitchFamily="18" charset="0"/>
                          </a:rPr>
                          <m:t>+ 4</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𝑇</m:t>
                            </m:r>
                          </m:e>
                          <m:sub>
                            <m:r>
                              <a:rPr lang="en-US" sz="2800" i="1">
                                <a:latin typeface="Cambria Math" panose="02040503050406030204" pitchFamily="18" charset="0"/>
                                <a:cs typeface="Times New Roman" panose="02020603050405020304" pitchFamily="18" charset="0"/>
                              </a:rPr>
                              <m:t>𝑚</m:t>
                            </m:r>
                          </m:sub>
                        </m:sSub>
                        <m:r>
                          <a:rPr lang="en-US" sz="2800" i="1">
                            <a:latin typeface="Cambria Math" panose="02040503050406030204" pitchFamily="18" charset="0"/>
                            <a:cs typeface="Times New Roman" panose="02020603050405020304" pitchFamily="18" charset="0"/>
                          </a:rPr>
                          <m:t> + </m:t>
                        </m:r>
                        <m:sSub>
                          <m:sSubPr>
                            <m:ctrlPr>
                              <a:rPr lang="en-US" sz="2800" i="1">
                                <a:latin typeface="Cambria Math" panose="02040503050406030204" pitchFamily="18" charset="0"/>
                                <a:cs typeface="Times New Roman" panose="02020603050405020304" pitchFamily="18" charset="0"/>
                              </a:rPr>
                            </m:ctrlPr>
                          </m:sSubPr>
                          <m:e>
                            <m:r>
                              <a:rPr lang="en-US" sz="2800" i="1">
                                <a:latin typeface="Cambria Math" panose="02040503050406030204" pitchFamily="18" charset="0"/>
                                <a:cs typeface="Times New Roman" panose="02020603050405020304" pitchFamily="18" charset="0"/>
                              </a:rPr>
                              <m:t>𝑇</m:t>
                            </m:r>
                          </m:e>
                          <m:sub>
                            <m:r>
                              <a:rPr lang="en-US" sz="2800" i="1">
                                <a:latin typeface="Cambria Math" panose="02040503050406030204" pitchFamily="18" charset="0"/>
                                <a:cs typeface="Times New Roman" panose="02020603050405020304" pitchFamily="18" charset="0"/>
                              </a:rPr>
                              <m:t>𝑝</m:t>
                            </m:r>
                          </m:sub>
                        </m:sSub>
                      </m:num>
                      <m:den>
                        <m:r>
                          <a:rPr lang="en-US" sz="2800" i="1">
                            <a:latin typeface="Cambria Math" panose="02040503050406030204" pitchFamily="18" charset="0"/>
                            <a:cs typeface="Times New Roman" panose="02020603050405020304" pitchFamily="18" charset="0"/>
                          </a:rPr>
                          <m:t>6</m:t>
                        </m:r>
                      </m:den>
                    </m:f>
                  </m:oMath>
                </a14:m>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b="1" dirty="0" smtClean="0">
                    <a:latin typeface="Times New Roman" panose="02020603050405020304" pitchFamily="18" charset="0"/>
                    <a:cs typeface="Times New Roman" panose="02020603050405020304" pitchFamily="18" charset="0"/>
                  </a:rPr>
                  <a:t>Variance </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m:rPr>
                            <m:nor/>
                          </m:rPr>
                          <a:rPr lang="en-US" b="1">
                            <a:latin typeface="Times New Roman" panose="02020603050405020304" pitchFamily="18" charset="0"/>
                            <a:cs typeface="Times New Roman" panose="02020603050405020304" pitchFamily="18" charset="0"/>
                          </a:rPr>
                          <m:t>(</m:t>
                        </m:r>
                        <m:r>
                          <m:rPr>
                            <m:nor/>
                          </m:rPr>
                          <a:rPr lang="el-GR" b="1" dirty="0">
                            <a:latin typeface="Times New Roman" panose="02020603050405020304" pitchFamily="18" charset="0"/>
                            <a:ea typeface="SimHei" panose="02010609060101010101" pitchFamily="49" charset="-122"/>
                            <a:cs typeface="Times New Roman" panose="02020603050405020304" pitchFamily="18" charset="0"/>
                          </a:rPr>
                          <m:t>σ</m:t>
                        </m:r>
                      </m:e>
                      <m:sup>
                        <m:r>
                          <a:rPr lang="en-US" b="1" i="1">
                            <a:latin typeface="Cambria Math" panose="02040503050406030204" pitchFamily="18" charset="0"/>
                            <a:cs typeface="Times New Roman" panose="02020603050405020304" pitchFamily="18" charset="0"/>
                          </a:rPr>
                          <m:t>𝟐</m:t>
                        </m:r>
                      </m:sup>
                    </m:sSup>
                    <m:r>
                      <a:rPr lang="en-US" b="1" i="1" smtClean="0">
                        <a:latin typeface="Cambria Math" panose="02040503050406030204" pitchFamily="18" charset="0"/>
                        <a:cs typeface="Times New Roman" panose="02020603050405020304" pitchFamily="18" charset="0"/>
                      </a:rPr>
                      <m:t>)</m:t>
                    </m:r>
                  </m:oMath>
                </a14:m>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Variance is obtained using formula.</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Variance </a:t>
                </a:r>
                <a14:m>
                  <m:oMath xmlns:m="http://schemas.openxmlformats.org/officeDocument/2006/math">
                    <m:sSup>
                      <m:sSupPr>
                        <m:ctrlPr>
                          <a:rPr lang="en-US" i="1">
                            <a:latin typeface="Cambria Math" panose="02040503050406030204" pitchFamily="18" charset="0"/>
                            <a:cs typeface="Times New Roman" panose="02020603050405020304" pitchFamily="18" charset="0"/>
                          </a:rPr>
                        </m:ctrlPr>
                      </m:sSupPr>
                      <m:e>
                        <m:r>
                          <m:rPr>
                            <m:nor/>
                          </m:rPr>
                          <a:rPr lang="en-US">
                            <a:latin typeface="Times New Roman" panose="02020603050405020304" pitchFamily="18" charset="0"/>
                            <a:cs typeface="Times New Roman" panose="02020603050405020304" pitchFamily="18" charset="0"/>
                          </a:rPr>
                          <m:t>(</m:t>
                        </m:r>
                        <m:r>
                          <m:rPr>
                            <m:nor/>
                          </m:rPr>
                          <a:rPr lang="el-GR" dirty="0">
                            <a:latin typeface="Times New Roman" panose="02020603050405020304" pitchFamily="18" charset="0"/>
                            <a:ea typeface="SimHei" panose="02010609060101010101" pitchFamily="49" charset="-122"/>
                            <a:cs typeface="Times New Roman" panose="02020603050405020304" pitchFamily="18" charset="0"/>
                          </a:rPr>
                          <m:t>σ</m:t>
                        </m:r>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cs typeface="Times New Roman" panose="02020603050405020304" pitchFamily="18" charset="0"/>
                      </a:rPr>
                      <m:t>)</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func>
                                  <m:funcPr>
                                    <m:ctrlPr>
                                      <a:rPr lang="en-US" i="1" dirty="0">
                                        <a:latin typeface="Cambria Math" panose="02040503050406030204" pitchFamily="18" charset="0"/>
                                      </a:rPr>
                                    </m:ctrlPr>
                                  </m:funcPr>
                                  <m:fName>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𝑇</m:t>
                                        </m:r>
                                      </m:e>
                                      <m:sub>
                                        <m:r>
                                          <a:rPr lang="en-US" i="1">
                                            <a:latin typeface="Cambria Math" panose="02040503050406030204" pitchFamily="18" charset="0"/>
                                            <a:cs typeface="Times New Roman" panose="02020603050405020304" pitchFamily="18" charset="0"/>
                                          </a:rPr>
                                          <m:t>𝑝</m:t>
                                        </m:r>
                                      </m:sub>
                                    </m:sSub>
                                    <m:r>
                                      <a:rPr lang="en-US" i="1">
                                        <a:latin typeface="Cambria Math" panose="02040503050406030204" pitchFamily="18" charset="0"/>
                                        <a:cs typeface="Times New Roman" panose="02020603050405020304" pitchFamily="18" charset="0"/>
                                      </a:rPr>
                                      <m:t>−</m:t>
                                    </m:r>
                                  </m:fName>
                                  <m:e>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0</m:t>
                                        </m:r>
                                      </m:sub>
                                    </m:sSub>
                                  </m:e>
                                </m:func>
                              </m:num>
                              <m:den>
                                <m:r>
                                  <a:rPr lang="en-US" i="1" dirty="0">
                                    <a:latin typeface="Cambria Math" panose="02040503050406030204" pitchFamily="18" charset="0"/>
                                  </a:rPr>
                                  <m:t>6</m:t>
                                </m:r>
                              </m:den>
                            </m:f>
                          </m:e>
                        </m:d>
                      </m:e>
                      <m:sup>
                        <m:r>
                          <a:rPr lang="en-US" i="1" dirty="0">
                            <a:latin typeface="Cambria Math" panose="02040503050406030204" pitchFamily="18" charset="0"/>
                          </a:rPr>
                          <m:t>2</m:t>
                        </m:r>
                      </m:sup>
                    </m:sSup>
                  </m:oMath>
                </a14:m>
                <a:endParaRPr lang="en-US"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14022"/>
                <a:ext cx="10515600" cy="4762941"/>
              </a:xfrm>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5650955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1384" y="824845"/>
                <a:ext cx="10515600" cy="5368565"/>
              </a:xfrm>
            </p:spPr>
            <p:txBody>
              <a:bodyPr>
                <a:no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Total Float: </a:t>
                </a:r>
                <a:r>
                  <a:rPr lang="en-US" dirty="0" smtClean="0">
                    <a:latin typeface="Times New Roman" panose="02020603050405020304" pitchFamily="18" charset="0"/>
                    <a:cs typeface="Times New Roman" panose="02020603050405020304" pitchFamily="18" charset="0"/>
                  </a:rPr>
                  <a:t>Total Float is obtained using formula.</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Total Float = Latest finish – Earliest finish</a:t>
                </a:r>
              </a:p>
              <a:p>
                <a:pPr algn="just">
                  <a:lnSpc>
                    <a:spcPct val="150000"/>
                  </a:lnSpc>
                </a:pPr>
                <a:r>
                  <a:rPr lang="en-US" b="1" dirty="0" smtClean="0">
                    <a:latin typeface="Times New Roman" panose="02020603050405020304" pitchFamily="18" charset="0"/>
                    <a:cs typeface="Times New Roman" panose="02020603050405020304" pitchFamily="18" charset="0"/>
                  </a:rPr>
                  <a:t>Crash slope = </a:t>
                </a:r>
                <a14:m>
                  <m:oMath xmlns:m="http://schemas.openxmlformats.org/officeDocument/2006/math">
                    <m:f>
                      <m:fPr>
                        <m:ctrlPr>
                          <a:rPr lang="en-US"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𝑪𝒓𝒂𝒔𝒉</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𝒄𝒐𝒔𝒕</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𝑵𝒐𝒓𝒎𝒂𝒍</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𝒄𝒐𝒔𝒕</m:t>
                        </m:r>
                      </m:num>
                      <m:den>
                        <m:r>
                          <a:rPr lang="en-IN" b="1" i="1" smtClean="0">
                            <a:latin typeface="Cambria Math" panose="02040503050406030204" pitchFamily="18" charset="0"/>
                            <a:cs typeface="Times New Roman" panose="02020603050405020304" pitchFamily="18" charset="0"/>
                          </a:rPr>
                          <m:t>𝑵𝒐𝒓𝒎𝒂𝒍</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𝒕𝒊𝒎𝒆</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𝒄𝒓𝒂𝒔𝒉</m:t>
                        </m:r>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𝒕𝒊𝒎𝒆</m:t>
                        </m:r>
                      </m:den>
                    </m:f>
                  </m:oMath>
                </a14:m>
                <a:endParaRPr lang="en-IN" b="1"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Calculate the total time required to vaccinating number of individuals based on health centers, vaccination centers and time required for vaccinating one person.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1384" y="824845"/>
                <a:ext cx="10515600" cy="5368565"/>
              </a:xfrm>
              <a:blipFill>
                <a:blip r:embed="rId2"/>
                <a:stretch>
                  <a:fillRect l="-1043" r="-1159"/>
                </a:stretch>
              </a:blipFill>
            </p:spPr>
            <p:txBody>
              <a:bodyPr/>
              <a:lstStyle/>
              <a:p>
                <a:r>
                  <a:rPr lang="en-IN">
                    <a:noFill/>
                  </a:rPr>
                  <a:t> </a:t>
                </a:r>
              </a:p>
            </p:txBody>
          </p:sp>
        </mc:Fallback>
      </mc:AlternateContent>
    </p:spTree>
    <p:extLst>
      <p:ext uri="{BB962C8B-B14F-4D97-AF65-F5344CB8AC3E}">
        <p14:creationId xmlns:p14="http://schemas.microsoft.com/office/powerpoint/2010/main" val="2812495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340"/>
            <a:ext cx="10515600" cy="570562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application of </a:t>
            </a:r>
            <a:r>
              <a:rPr lang="en-US" dirty="0">
                <a:solidFill>
                  <a:srgbClr val="FF0000"/>
                </a:solidFill>
                <a:latin typeface="Times New Roman" panose="02020603050405020304" pitchFamily="18" charset="0"/>
                <a:cs typeface="Times New Roman" panose="02020603050405020304" pitchFamily="18" charset="0"/>
              </a:rPr>
              <a:t>Project Evaluation and Review Technique(PERT)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Critical Path Method(CPM) </a:t>
            </a:r>
            <a:r>
              <a:rPr lang="en-US" dirty="0">
                <a:latin typeface="Times New Roman" panose="02020603050405020304" pitchFamily="18" charset="0"/>
                <a:cs typeface="Times New Roman" panose="02020603050405020304" pitchFamily="18" charset="0"/>
              </a:rPr>
              <a:t>techniques in managing these tasks ensures that the project is completed in minimum time period while optimizing the use of resources and minimizing delays</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Link for </a:t>
            </a:r>
            <a:r>
              <a:rPr lang="en-US" dirty="0" smtClean="0">
                <a:latin typeface="Times New Roman" panose="02020603050405020304" pitchFamily="18" charset="0"/>
                <a:cs typeface="Times New Roman" panose="02020603050405020304" pitchFamily="18" charset="0"/>
              </a:rPr>
              <a:t>code:</a:t>
            </a:r>
          </a:p>
          <a:p>
            <a:pPr marL="0" indent="0" algn="just">
              <a:lnSpc>
                <a:spcPct val="150000"/>
              </a:lnSpc>
              <a:buNone/>
            </a:pPr>
            <a:r>
              <a:rPr lang="en-US" dirty="0">
                <a:latin typeface="Times New Roman" panose="02020603050405020304" pitchFamily="18" charset="0"/>
                <a:cs typeface="Times New Roman" panose="02020603050405020304" pitchFamily="18" charset="0"/>
                <a:hlinkClick r:id="rId2"/>
              </a:rPr>
              <a:t>https://colab.research.google.com/drive/1byU_ZQBibxVk63nwXppWolSy0Zpj5rj4?usp=sharing</a:t>
            </a:r>
            <a:endParaRPr lang="en-IN" dirty="0"/>
          </a:p>
        </p:txBody>
      </p:sp>
    </p:spTree>
    <p:extLst>
      <p:ext uri="{BB962C8B-B14F-4D97-AF65-F5344CB8AC3E}">
        <p14:creationId xmlns:p14="http://schemas.microsoft.com/office/powerpoint/2010/main" val="2776209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1658" y="377072"/>
            <a:ext cx="3431356" cy="584775"/>
          </a:xfrm>
          <a:prstGeom prst="rect">
            <a:avLst/>
          </a:prstGeom>
          <a:noFill/>
        </p:spPr>
        <p:txBody>
          <a:bodyPr wrap="square" rtlCol="0">
            <a:spAutoFit/>
          </a:bodyPr>
          <a:lstStyle/>
          <a:p>
            <a:r>
              <a:rPr lang="en-IN" sz="3200" b="1" dirty="0" smtClean="0">
                <a:latin typeface="Verdana" panose="020B0604030504040204" pitchFamily="34" charset="0"/>
                <a:ea typeface="Verdana" panose="020B0604030504040204" pitchFamily="34" charset="0"/>
              </a:rPr>
              <a:t>Framework:</a:t>
            </a:r>
            <a:endParaRPr lang="en-IN" sz="3200" b="1" dirty="0">
              <a:latin typeface="Verdana" panose="020B0604030504040204" pitchFamily="34" charset="0"/>
              <a:ea typeface="Verdan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059" y="9427"/>
            <a:ext cx="6726677" cy="6858000"/>
          </a:xfrm>
          <a:prstGeom prst="rect">
            <a:avLst/>
          </a:prstGeom>
        </p:spPr>
      </p:pic>
    </p:spTree>
    <p:extLst>
      <p:ext uri="{BB962C8B-B14F-4D97-AF65-F5344CB8AC3E}">
        <p14:creationId xmlns:p14="http://schemas.microsoft.com/office/powerpoint/2010/main" val="376864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42" y="216816"/>
            <a:ext cx="10982227" cy="6641184"/>
          </a:xfrm>
          <a:prstGeom prst="rect">
            <a:avLst/>
          </a:prstGeom>
        </p:spPr>
      </p:pic>
    </p:spTree>
    <p:extLst>
      <p:ext uri="{BB962C8B-B14F-4D97-AF65-F5344CB8AC3E}">
        <p14:creationId xmlns:p14="http://schemas.microsoft.com/office/powerpoint/2010/main" val="19478908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Verdana" panose="020B0604030504040204" pitchFamily="34" charset="0"/>
                <a:ea typeface="Verdana" panose="020B0604030504040204" pitchFamily="34" charset="0"/>
              </a:rPr>
              <a:t>Observation:</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480008"/>
            <a:ext cx="10515600" cy="4696955"/>
          </a:xfrm>
        </p:spPr>
        <p:txBody>
          <a:bodyPr>
            <a:noAutofit/>
          </a:bodyPr>
          <a:lstStyle/>
          <a:p>
            <a:pPr algn="just">
              <a:lnSpc>
                <a:spcPct val="150000"/>
              </a:lnSpc>
            </a:pPr>
            <a:r>
              <a:rPr lang="en-IN" dirty="0" smtClean="0">
                <a:latin typeface="Times New Roman" panose="02020603050405020304" pitchFamily="18" charset="0"/>
                <a:cs typeface="Times New Roman" panose="02020603050405020304" pitchFamily="18" charset="0"/>
              </a:rPr>
              <a:t>Critical Path: Start     B     G     H     I     </a:t>
            </a:r>
            <a:r>
              <a:rPr lang="en-IN" dirty="0">
                <a:latin typeface="Times New Roman" panose="02020603050405020304" pitchFamily="18" charset="0"/>
                <a:cs typeface="Times New Roman" panose="02020603050405020304" pitchFamily="18" charset="0"/>
              </a:rPr>
              <a:t>L</a:t>
            </a:r>
            <a:r>
              <a:rPr lang="en-IN" dirty="0" smtClean="0">
                <a:latin typeface="Times New Roman" panose="02020603050405020304" pitchFamily="18" charset="0"/>
                <a:cs typeface="Times New Roman" panose="02020603050405020304" pitchFamily="18" charset="0"/>
              </a:rPr>
              <a:t>    N     O    End . This critical path containing activities are dependent activities. Any delay in this activities can affect the project’s timeline. This activities require strict monitoring to avoid delays.</a:t>
            </a:r>
          </a:p>
          <a:p>
            <a:pPr algn="just">
              <a:lnSpc>
                <a:spcPct val="150000"/>
              </a:lnSpc>
            </a:pPr>
            <a:r>
              <a:rPr lang="en-IN" dirty="0" smtClean="0">
                <a:latin typeface="Times New Roman" panose="02020603050405020304" pitchFamily="18" charset="0"/>
                <a:cs typeface="Times New Roman" panose="02020603050405020304" pitchFamily="18" charset="0"/>
              </a:rPr>
              <a:t>Non-critical activities are flexible that can be rescheduled to avoid conflicts and resource utilization.</a:t>
            </a:r>
          </a:p>
          <a:p>
            <a:pPr algn="just">
              <a:lnSpc>
                <a:spcPct val="150000"/>
              </a:lnSpc>
            </a:pPr>
            <a:r>
              <a:rPr lang="en-IN" dirty="0" smtClean="0">
                <a:latin typeface="Times New Roman" panose="02020603050405020304" pitchFamily="18" charset="0"/>
                <a:cs typeface="Times New Roman" panose="02020603050405020304" pitchFamily="18" charset="0"/>
              </a:rPr>
              <a:t>The Total </a:t>
            </a:r>
            <a:r>
              <a:rPr lang="en-IN" dirty="0">
                <a:latin typeface="Times New Roman" panose="02020603050405020304" pitchFamily="18" charset="0"/>
                <a:cs typeface="Times New Roman" panose="02020603050405020304" pitchFamily="18" charset="0"/>
              </a:rPr>
              <a:t>duration of </a:t>
            </a:r>
            <a:r>
              <a:rPr lang="en-IN" dirty="0" smtClean="0">
                <a:latin typeface="Times New Roman" panose="02020603050405020304" pitchFamily="18" charset="0"/>
                <a:cs typeface="Times New Roman" panose="02020603050405020304" pitchFamily="18" charset="0"/>
              </a:rPr>
              <a:t>vaccination drive is </a:t>
            </a:r>
            <a:r>
              <a:rPr lang="en-IN" dirty="0" smtClean="0">
                <a:solidFill>
                  <a:srgbClr val="FF0000"/>
                </a:solidFill>
                <a:latin typeface="Times New Roman" panose="02020603050405020304" pitchFamily="18" charset="0"/>
                <a:cs typeface="Times New Roman" panose="02020603050405020304" pitchFamily="18" charset="0"/>
              </a:rPr>
              <a:t>30.17 days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6" name="Right Arrow 5"/>
          <p:cNvSpPr/>
          <p:nvPr/>
        </p:nvSpPr>
        <p:spPr>
          <a:xfrm flipV="1">
            <a:off x="4021215" y="1829211"/>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flipV="1">
            <a:off x="4782089" y="1829211"/>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flipV="1">
            <a:off x="5579095" y="1832080"/>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flipV="1">
            <a:off x="6404628" y="1816506"/>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flipV="1">
            <a:off x="7121458" y="1832081"/>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flipV="1">
            <a:off x="7767489" y="1816505"/>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flipV="1">
            <a:off x="8628077" y="1832491"/>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flipV="1">
            <a:off x="9396360" y="1816508"/>
            <a:ext cx="337794" cy="13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8580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5608"/>
            <a:ext cx="10515600" cy="5611355"/>
          </a:xfrm>
        </p:spPr>
        <p:txBody>
          <a:bodyPr/>
          <a:lstStyle/>
          <a:p>
            <a:pPr algn="just">
              <a:lnSpc>
                <a:spcPct val="150000"/>
              </a:lnSpc>
            </a:pPr>
            <a:r>
              <a:rPr lang="en-IN" dirty="0" smtClean="0">
                <a:latin typeface="Times New Roman" panose="02020603050405020304" pitchFamily="18" charset="0"/>
                <a:cs typeface="Times New Roman" panose="02020603050405020304" pitchFamily="18" charset="0"/>
              </a:rPr>
              <a:t>Higher variance of the critical path activities can delay project’s timeline.</a:t>
            </a:r>
            <a:endParaRPr lang="en-IN" dirty="0">
              <a:latin typeface="Times New Roman" panose="02020603050405020304" pitchFamily="18" charset="0"/>
              <a:cs typeface="Times New Roman" panose="020206030504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37439444"/>
              </p:ext>
            </p:extLst>
          </p:nvPr>
        </p:nvGraphicFramePr>
        <p:xfrm>
          <a:off x="725865" y="1630837"/>
          <a:ext cx="10558020" cy="49207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463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Verdana" panose="020B0604030504040204" pitchFamily="34" charset="0"/>
                <a:ea typeface="Verdana" panose="020B0604030504040204" pitchFamily="34" charset="0"/>
              </a:rPr>
              <a:t>Introduction:</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527142"/>
            <a:ext cx="10515600" cy="464982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COVID-19 virus has become a global health crisis that requires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large-scale vaccine to control the spread of the disease and protect the population. Planning a mass vaccination program is a logistical </a:t>
            </a:r>
            <a:r>
              <a:rPr lang="en-US" dirty="0" smtClean="0">
                <a:latin typeface="Times New Roman" panose="02020603050405020304" pitchFamily="18" charset="0"/>
                <a:cs typeface="Times New Roman" panose="02020603050405020304" pitchFamily="18" charset="0"/>
              </a:rPr>
              <a:t>challenge </a:t>
            </a:r>
            <a:r>
              <a:rPr lang="en-US" dirty="0">
                <a:latin typeface="Times New Roman" panose="02020603050405020304" pitchFamily="18" charset="0"/>
                <a:cs typeface="Times New Roman" panose="02020603050405020304" pitchFamily="18" charset="0"/>
              </a:rPr>
              <a:t>that involves many </a:t>
            </a:r>
            <a:r>
              <a:rPr lang="en-US" dirty="0" smtClean="0">
                <a:latin typeface="Times New Roman" panose="02020603050405020304" pitchFamily="18" charset="0"/>
                <a:cs typeface="Times New Roman" panose="02020603050405020304" pitchFamily="18" charset="0"/>
              </a:rPr>
              <a:t>factors such as </a:t>
            </a:r>
            <a:r>
              <a:rPr lang="en-US" dirty="0">
                <a:solidFill>
                  <a:srgbClr val="FF0000"/>
                </a:solidFill>
                <a:latin typeface="Times New Roman" panose="02020603050405020304" pitchFamily="18" charset="0"/>
                <a:cs typeface="Times New Roman" panose="02020603050405020304" pitchFamily="18" charset="0"/>
              </a:rPr>
              <a:t>vaccine supply, cold </a:t>
            </a:r>
            <a:r>
              <a:rPr lang="en-US" dirty="0" smtClean="0">
                <a:solidFill>
                  <a:srgbClr val="FF0000"/>
                </a:solidFill>
                <a:latin typeface="Times New Roman" panose="02020603050405020304" pitchFamily="18" charset="0"/>
                <a:cs typeface="Times New Roman" panose="02020603050405020304" pitchFamily="18" charset="0"/>
              </a:rPr>
              <a:t>storage, assign healthcare workers and to provide vaccines </a:t>
            </a:r>
            <a:r>
              <a:rPr lang="en-US" dirty="0" smtClean="0">
                <a:latin typeface="Times New Roman" panose="02020603050405020304" pitchFamily="18" charset="0"/>
                <a:cs typeface="Times New Roman" panose="02020603050405020304" pitchFamily="18" charset="0"/>
              </a:rPr>
              <a:t>in minimum time period.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57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2998"/>
            <a:ext cx="10515600" cy="5750349"/>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The crash slope represented the additional cost added to reduce time of the project.</a:t>
            </a:r>
          </a:p>
          <a:p>
            <a:pPr algn="just">
              <a:lnSpc>
                <a:spcPct val="150000"/>
              </a:lnSpc>
            </a:pPr>
            <a:r>
              <a:rPr lang="en-US" dirty="0" smtClean="0">
                <a:latin typeface="Times New Roman" panose="02020603050405020304" pitchFamily="18" charset="0"/>
                <a:cs typeface="Times New Roman" panose="02020603050405020304" pitchFamily="18" charset="0"/>
              </a:rPr>
              <a:t>Activities on the critical path are prioritized for crashing because they directly impact the project's total duration.</a:t>
            </a:r>
          </a:p>
          <a:p>
            <a:pPr algn="just">
              <a:lnSpc>
                <a:spcPct val="150000"/>
              </a:lnSpc>
            </a:pPr>
            <a:r>
              <a:rPr lang="en-US" dirty="0">
                <a:latin typeface="Times New Roman" panose="02020603050405020304" pitchFamily="18" charset="0"/>
                <a:cs typeface="Times New Roman" panose="02020603050405020304" pitchFamily="18" charset="0"/>
              </a:rPr>
              <a:t>H</a:t>
            </a:r>
            <a:r>
              <a:rPr lang="en-US" dirty="0" smtClean="0">
                <a:latin typeface="Times New Roman" panose="02020603050405020304" pitchFamily="18" charset="0"/>
                <a:cs typeface="Times New Roman" panose="02020603050405020304" pitchFamily="18" charset="0"/>
              </a:rPr>
              <a:t>igher </a:t>
            </a:r>
            <a:r>
              <a:rPr lang="en-US" dirty="0" smtClean="0">
                <a:latin typeface="Times New Roman" panose="02020603050405020304" pitchFamily="18" charset="0"/>
                <a:cs typeface="Times New Roman" panose="02020603050405020304" pitchFamily="18" charset="0"/>
              </a:rPr>
              <a:t>crash slope indicates that reducing the activity duration is more expensive. </a:t>
            </a:r>
          </a:p>
          <a:p>
            <a:pPr algn="just">
              <a:lnSpc>
                <a:spcPct val="150000"/>
              </a:lnSpc>
            </a:pP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ower </a:t>
            </a:r>
            <a:r>
              <a:rPr lang="en-US" dirty="0" smtClean="0">
                <a:latin typeface="Times New Roman" panose="02020603050405020304" pitchFamily="18" charset="0"/>
                <a:cs typeface="Times New Roman" panose="02020603050405020304" pitchFamily="18" charset="0"/>
              </a:rPr>
              <a:t>crash slopes of critical path activities are cost-effective to shorten project duration.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6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958712074"/>
              </p:ext>
            </p:extLst>
          </p:nvPr>
        </p:nvGraphicFramePr>
        <p:xfrm>
          <a:off x="763571" y="801278"/>
          <a:ext cx="10539167" cy="5439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8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80571823"/>
              </p:ext>
            </p:extLst>
          </p:nvPr>
        </p:nvGraphicFramePr>
        <p:xfrm>
          <a:off x="753359" y="876741"/>
          <a:ext cx="10515600" cy="1371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12823632"/>
                    </a:ext>
                  </a:extLst>
                </a:gridCol>
                <a:gridCol w="5257800">
                  <a:extLst>
                    <a:ext uri="{9D8B030D-6E8A-4147-A177-3AD203B41FA5}">
                      <a16:colId xmlns:a16="http://schemas.microsoft.com/office/drawing/2014/main" val="832535040"/>
                    </a:ext>
                  </a:extLst>
                </a:gridCol>
              </a:tblGrid>
              <a:tr h="370840">
                <a:tc>
                  <a:txBody>
                    <a:bodyPr/>
                    <a:lstStyle/>
                    <a:p>
                      <a:r>
                        <a:rPr lang="en-US" sz="2400" b="1" dirty="0" smtClean="0">
                          <a:solidFill>
                            <a:schemeClr val="tx1"/>
                          </a:solidFill>
                        </a:rPr>
                        <a:t>Total normal cost</a:t>
                      </a:r>
                      <a:endParaRPr lang="en-IN" sz="2400" b="1" dirty="0">
                        <a:solidFill>
                          <a:schemeClr val="tx1"/>
                        </a:solidFill>
                      </a:endParaRPr>
                    </a:p>
                  </a:txBody>
                  <a:tcPr/>
                </a:tc>
                <a:tc>
                  <a:txBody>
                    <a:bodyPr/>
                    <a:lstStyle/>
                    <a:p>
                      <a:r>
                        <a:rPr lang="en-US" sz="2400" b="1" dirty="0" smtClean="0">
                          <a:solidFill>
                            <a:schemeClr val="tx1"/>
                          </a:solidFill>
                          <a:latin typeface="Times New Roman" panose="02020603050405020304" pitchFamily="18" charset="0"/>
                          <a:cs typeface="Times New Roman" panose="02020603050405020304" pitchFamily="18" charset="0"/>
                        </a:rPr>
                        <a:t>₹ 575 crores</a:t>
                      </a:r>
                    </a:p>
                  </a:txBody>
                  <a:tcPr/>
                </a:tc>
                <a:extLst>
                  <a:ext uri="{0D108BD9-81ED-4DB2-BD59-A6C34878D82A}">
                    <a16:rowId xmlns:a16="http://schemas.microsoft.com/office/drawing/2014/main" val="590788016"/>
                  </a:ext>
                </a:extLst>
              </a:tr>
              <a:tr h="370840">
                <a:tc>
                  <a:txBody>
                    <a:bodyPr/>
                    <a:lstStyle/>
                    <a:p>
                      <a:r>
                        <a:rPr lang="en-US" sz="2400" b="1" dirty="0" smtClean="0">
                          <a:solidFill>
                            <a:schemeClr val="tx1"/>
                          </a:solidFill>
                        </a:rPr>
                        <a:t>Total crash cost</a:t>
                      </a:r>
                      <a:endParaRPr lang="en-IN" sz="2400" b="1" dirty="0">
                        <a:solidFill>
                          <a:schemeClr val="tx1"/>
                        </a:solidFill>
                      </a:endParaRPr>
                    </a:p>
                  </a:txBody>
                  <a:tcPr/>
                </a:tc>
                <a:tc>
                  <a:txBody>
                    <a:bodyPr/>
                    <a:lstStyle/>
                    <a:p>
                      <a:r>
                        <a:rPr lang="en-US" sz="2400" b="1" dirty="0" smtClean="0">
                          <a:solidFill>
                            <a:schemeClr val="tx1"/>
                          </a:solidFill>
                          <a:latin typeface="Times New Roman" panose="02020603050405020304" pitchFamily="18" charset="0"/>
                          <a:cs typeface="Times New Roman" panose="02020603050405020304" pitchFamily="18" charset="0"/>
                        </a:rPr>
                        <a:t>₹ 145 crores</a:t>
                      </a:r>
                      <a:endParaRPr lang="en-IN" sz="2400" b="1" dirty="0">
                        <a:solidFill>
                          <a:schemeClr val="tx1"/>
                        </a:solidFill>
                      </a:endParaRPr>
                    </a:p>
                  </a:txBody>
                  <a:tcPr/>
                </a:tc>
                <a:extLst>
                  <a:ext uri="{0D108BD9-81ED-4DB2-BD59-A6C34878D82A}">
                    <a16:rowId xmlns:a16="http://schemas.microsoft.com/office/drawing/2014/main" val="1752923813"/>
                  </a:ext>
                </a:extLst>
              </a:tr>
              <a:tr h="370840">
                <a:tc>
                  <a:txBody>
                    <a:bodyPr/>
                    <a:lstStyle/>
                    <a:p>
                      <a:r>
                        <a:rPr lang="en-US" sz="2400" b="1" dirty="0" smtClean="0">
                          <a:solidFill>
                            <a:schemeClr val="tx1"/>
                          </a:solidFill>
                        </a:rPr>
                        <a:t>Total</a:t>
                      </a:r>
                      <a:r>
                        <a:rPr lang="en-US" sz="2400" b="1" baseline="0" dirty="0" smtClean="0">
                          <a:solidFill>
                            <a:schemeClr val="tx1"/>
                          </a:solidFill>
                        </a:rPr>
                        <a:t> cost (after crashing)</a:t>
                      </a:r>
                      <a:endParaRPr lang="en-IN" sz="2400" b="1" dirty="0">
                        <a:solidFill>
                          <a:schemeClr val="tx1"/>
                        </a:solidFill>
                      </a:endParaRPr>
                    </a:p>
                  </a:txBody>
                  <a:tcPr/>
                </a:tc>
                <a:tc>
                  <a:txBody>
                    <a:bodyPr/>
                    <a:lstStyle/>
                    <a:p>
                      <a:r>
                        <a:rPr lang="en-US" sz="2400" b="1" dirty="0" smtClean="0">
                          <a:solidFill>
                            <a:schemeClr val="tx1"/>
                          </a:solidFill>
                          <a:latin typeface="Times New Roman" panose="02020603050405020304" pitchFamily="18" charset="0"/>
                          <a:cs typeface="Times New Roman" panose="02020603050405020304" pitchFamily="18" charset="0"/>
                        </a:rPr>
                        <a:t>₹ 720 crores</a:t>
                      </a:r>
                      <a:endParaRPr lang="en-IN" sz="2400" b="1" dirty="0">
                        <a:solidFill>
                          <a:schemeClr val="tx1"/>
                        </a:solidFill>
                      </a:endParaRPr>
                    </a:p>
                  </a:txBody>
                  <a:tcPr/>
                </a:tc>
                <a:extLst>
                  <a:ext uri="{0D108BD9-81ED-4DB2-BD59-A6C34878D82A}">
                    <a16:rowId xmlns:a16="http://schemas.microsoft.com/office/drawing/2014/main" val="3176041067"/>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791459" y="2545238"/>
                <a:ext cx="10439400" cy="360079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After crashing low crash slope of critical path activities we reduce project’s </a:t>
                </a:r>
                <a:r>
                  <a:rPr lang="en-US" sz="2800" dirty="0" err="1" smtClean="0">
                    <a:latin typeface="Times New Roman" panose="02020603050405020304" pitchFamily="18" charset="0"/>
                    <a:cs typeface="Times New Roman" panose="02020603050405020304" pitchFamily="18" charset="0"/>
                  </a:rPr>
                  <a:t>timelime</a:t>
                </a:r>
                <a:r>
                  <a:rPr lang="en-US" sz="2800" dirty="0" smtClean="0">
                    <a:latin typeface="Times New Roman" panose="02020603050405020304" pitchFamily="18" charset="0"/>
                    <a:cs typeface="Times New Roman" panose="02020603050405020304" pitchFamily="18" charset="0"/>
                  </a:rPr>
                  <a:t> by </a:t>
                </a:r>
                <a:r>
                  <a:rPr lang="en-US" sz="2800" b="1" dirty="0" smtClean="0">
                    <a:solidFill>
                      <a:srgbClr val="FF0000"/>
                    </a:solidFill>
                    <a:latin typeface="Times New Roman" panose="02020603050405020304" pitchFamily="18" charset="0"/>
                    <a:cs typeface="Times New Roman" panose="02020603050405020304" pitchFamily="18" charset="0"/>
                  </a:rPr>
                  <a:t>4 days</a:t>
                </a:r>
                <a:r>
                  <a:rPr lang="en-US" sz="2800"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Overall crash slope for project:</a:t>
                </a:r>
              </a:p>
              <a:p>
                <a:pPr marL="0" lvl="1" algn="just">
                  <a:lnSpc>
                    <a:spcPct val="150000"/>
                  </a:lnSpc>
                </a:pPr>
                <a:r>
                  <a:rPr lang="en-US" sz="28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720</m:t>
                        </m:r>
                        <m:r>
                          <a:rPr lang="en-US" sz="2800" i="1">
                            <a:latin typeface="Cambria Math" panose="02040503050406030204" pitchFamily="18" charset="0"/>
                          </a:rPr>
                          <m:t>−</m:t>
                        </m:r>
                        <m:r>
                          <a:rPr lang="en-US" sz="2800" b="0" i="1" smtClean="0">
                            <a:latin typeface="Cambria Math" panose="02040503050406030204" pitchFamily="18" charset="0"/>
                          </a:rPr>
                          <m:t>575</m:t>
                        </m:r>
                      </m:num>
                      <m:den>
                        <m:r>
                          <a:rPr lang="en-US" sz="2800" i="1">
                            <a:latin typeface="Cambria Math" panose="02040503050406030204" pitchFamily="18" charset="0"/>
                          </a:rPr>
                          <m:t>4</m:t>
                        </m:r>
                      </m:den>
                    </m:f>
                  </m:oMath>
                </a14:m>
                <a:r>
                  <a:rPr lang="en-US" sz="2800" dirty="0">
                    <a:latin typeface="Times New Roman" panose="02020603050405020304" pitchFamily="18" charset="0"/>
                    <a:cs typeface="Times New Roman" panose="02020603050405020304" pitchFamily="18" charset="0"/>
                  </a:rPr>
                  <a:t> = </a:t>
                </a:r>
                <a:r>
                  <a:rPr lang="en-US" sz="2800" dirty="0" smtClean="0">
                    <a:latin typeface="Times New Roman" panose="02020603050405020304" pitchFamily="18" charset="0"/>
                    <a:cs typeface="Times New Roman" panose="02020603050405020304" pitchFamily="18" charset="0"/>
                  </a:rPr>
                  <a:t>36.25 </a:t>
                </a:r>
                <a:r>
                  <a:rPr lang="en-US" sz="2800" dirty="0">
                    <a:latin typeface="Times New Roman" panose="02020603050405020304" pitchFamily="18" charset="0"/>
                    <a:cs typeface="Times New Roman" panose="02020603050405020304" pitchFamily="18" charset="0"/>
                  </a:rPr>
                  <a:t>Cr/day </a:t>
                </a: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791459" y="2545238"/>
                <a:ext cx="10439400" cy="3600794"/>
              </a:xfrm>
              <a:prstGeom prst="rect">
                <a:avLst/>
              </a:prstGeom>
              <a:blipFill>
                <a:blip r:embed="rId2"/>
                <a:stretch>
                  <a:fillRect l="-1051" r="-1168"/>
                </a:stretch>
              </a:blipFill>
            </p:spPr>
            <p:txBody>
              <a:bodyPr/>
              <a:lstStyle/>
              <a:p>
                <a:r>
                  <a:rPr lang="en-IN">
                    <a:noFill/>
                  </a:rPr>
                  <a:t> </a:t>
                </a:r>
              </a:p>
            </p:txBody>
          </p:sp>
        </mc:Fallback>
      </mc:AlternateContent>
    </p:spTree>
    <p:extLst>
      <p:ext uri="{BB962C8B-B14F-4D97-AF65-F5344CB8AC3E}">
        <p14:creationId xmlns:p14="http://schemas.microsoft.com/office/powerpoint/2010/main" val="803453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278"/>
            <a:ext cx="10515600" cy="5375685"/>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All critical activities have zero total float.</a:t>
            </a:r>
          </a:p>
          <a:p>
            <a:pPr algn="just">
              <a:lnSpc>
                <a:spcPct val="150000"/>
              </a:lnSpc>
            </a:pPr>
            <a:r>
              <a:rPr lang="en-US" dirty="0">
                <a:latin typeface="Times New Roman" panose="02020603050405020304" pitchFamily="18" charset="0"/>
                <a:cs typeface="Times New Roman" panose="02020603050405020304" pitchFamily="18" charset="0"/>
              </a:rPr>
              <a:t>Non-critical activities can be delayed up to the total float value without delaying the project.</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smtClean="0">
                <a:latin typeface="Times New Roman" panose="02020603050405020304" pitchFamily="18" charset="0"/>
                <a:cs typeface="Times New Roman" panose="02020603050405020304" pitchFamily="18" charset="0"/>
              </a:rPr>
              <a:t>Low </a:t>
            </a:r>
            <a:r>
              <a:rPr lang="en-IN" dirty="0">
                <a:latin typeface="Times New Roman" panose="02020603050405020304" pitchFamily="18" charset="0"/>
                <a:cs typeface="Times New Roman" panose="02020603050405020304" pitchFamily="18" charset="0"/>
              </a:rPr>
              <a:t>or </a:t>
            </a:r>
            <a:r>
              <a:rPr lang="en-IN" dirty="0" smtClean="0">
                <a:latin typeface="Times New Roman" panose="02020603050405020304" pitchFamily="18" charset="0"/>
                <a:cs typeface="Times New Roman" panose="02020603050405020304" pitchFamily="18" charset="0"/>
              </a:rPr>
              <a:t>zero </a:t>
            </a:r>
            <a:r>
              <a:rPr lang="en-IN" dirty="0">
                <a:latin typeface="Times New Roman" panose="02020603050405020304" pitchFamily="18" charset="0"/>
                <a:cs typeface="Times New Roman" panose="02020603050405020304" pitchFamily="18" charset="0"/>
              </a:rPr>
              <a:t>float are more risky activities because it directly affect project’s timeline.</a:t>
            </a:r>
          </a:p>
          <a:p>
            <a:pPr algn="just">
              <a:lnSpc>
                <a:spcPct val="150000"/>
              </a:lnSpc>
            </a:pPr>
            <a:r>
              <a:rPr lang="en-IN" dirty="0">
                <a:latin typeface="Times New Roman" panose="02020603050405020304" pitchFamily="18" charset="0"/>
                <a:cs typeface="Times New Roman" panose="02020603050405020304" pitchFamily="18" charset="0"/>
              </a:rPr>
              <a:t>High float or </a:t>
            </a:r>
            <a:r>
              <a:rPr lang="en-IN" dirty="0" smtClean="0">
                <a:latin typeface="Times New Roman" panose="02020603050405020304" pitchFamily="18" charset="0"/>
                <a:cs typeface="Times New Roman" panose="02020603050405020304" pitchFamily="18" charset="0"/>
              </a:rPr>
              <a:t>positive </a:t>
            </a:r>
            <a:r>
              <a:rPr lang="en-IN" dirty="0">
                <a:latin typeface="Times New Roman" panose="02020603050405020304" pitchFamily="18" charset="0"/>
                <a:cs typeface="Times New Roman" panose="02020603050405020304" pitchFamily="18" charset="0"/>
              </a:rPr>
              <a:t>float can be delayed without affecting the overall project timeline.</a:t>
            </a:r>
          </a:p>
        </p:txBody>
      </p:sp>
    </p:spTree>
    <p:extLst>
      <p:ext uri="{BB962C8B-B14F-4D97-AF65-F5344CB8AC3E}">
        <p14:creationId xmlns:p14="http://schemas.microsoft.com/office/powerpoint/2010/main" val="1738492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442188294"/>
              </p:ext>
            </p:extLst>
          </p:nvPr>
        </p:nvGraphicFramePr>
        <p:xfrm>
          <a:off x="820132" y="641023"/>
          <a:ext cx="10388338" cy="57597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51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664" y="72894"/>
            <a:ext cx="10515600" cy="1325563"/>
          </a:xfrm>
        </p:spPr>
        <p:txBody>
          <a:bodyPr>
            <a:normAutofit/>
          </a:bodyPr>
          <a:lstStyle/>
          <a:p>
            <a:r>
              <a:rPr lang="en-IN" sz="3200" b="1" dirty="0" smtClean="0">
                <a:latin typeface="Verdana" panose="020B0604030504040204" pitchFamily="34" charset="0"/>
                <a:ea typeface="Verdana" panose="020B0604030504040204" pitchFamily="34" charset="0"/>
              </a:rPr>
              <a:t>Challenges:</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716437" y="1310326"/>
            <a:ext cx="10637363" cy="4866637"/>
          </a:xfrm>
        </p:spPr>
        <p:txBody>
          <a:bodyPr>
            <a:normAutofit/>
          </a:bodyPr>
          <a:lstStyle/>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Vaccine supply</a:t>
            </a:r>
          </a:p>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Ensuring storage facilities</a:t>
            </a:r>
          </a:p>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Transport vaccine to cold storage</a:t>
            </a:r>
          </a:p>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Verify vaccine quality at cold storage</a:t>
            </a:r>
          </a:p>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Distribute vaccine to vaccination centres</a:t>
            </a:r>
          </a:p>
          <a:p>
            <a:pPr marL="514350" indent="-514350" algn="just">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Administer vaccine(first dose)</a:t>
            </a:r>
          </a:p>
          <a:p>
            <a:pPr marL="514350" indent="-514350" algn="just">
              <a:lnSpc>
                <a:spcPct val="150000"/>
              </a:lnSpc>
              <a:buFont typeface="+mj-lt"/>
              <a:buAutoNum type="arabicPeriod"/>
            </a:pPr>
            <a:endParaRPr lang="en-IN"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IN" dirty="0" smtClean="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1026" name="Picture 2" descr="Getting the world vaccinated against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1576649"/>
            <a:ext cx="4609936" cy="3948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46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291" y="311084"/>
            <a:ext cx="10618509" cy="6231117"/>
          </a:xfrm>
        </p:spPr>
        <p:txBody>
          <a:bodyPr>
            <a:noAutofit/>
          </a:bodyPr>
          <a:lstStyle/>
          <a:p>
            <a:pPr marL="514350" indent="-514350" algn="just">
              <a:lnSpc>
                <a:spcPct val="150000"/>
              </a:lnSpc>
              <a:buAutoNum type="arabicPeriod" startAt="7"/>
            </a:pPr>
            <a:r>
              <a:rPr lang="en-IN" dirty="0" smtClean="0">
                <a:latin typeface="Times New Roman" panose="02020603050405020304" pitchFamily="18" charset="0"/>
                <a:cs typeface="Times New Roman" panose="02020603050405020304" pitchFamily="18" charset="0"/>
              </a:rPr>
              <a:t>  Schedule second dose</a:t>
            </a:r>
          </a:p>
          <a:p>
            <a:pPr marL="514350" indent="-514350" algn="just">
              <a:lnSpc>
                <a:spcPct val="150000"/>
              </a:lnSpc>
              <a:buAutoNum type="arabicPeriod" startAt="7"/>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Analyze</a:t>
            </a:r>
            <a:r>
              <a:rPr lang="en-IN" dirty="0" smtClean="0">
                <a:latin typeface="Times New Roman" panose="02020603050405020304" pitchFamily="18" charset="0"/>
                <a:cs typeface="Times New Roman" panose="02020603050405020304" pitchFamily="18" charset="0"/>
              </a:rPr>
              <a:t> campaign performance</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In order to </a:t>
            </a:r>
            <a:r>
              <a:rPr lang="en-US" dirty="0">
                <a:latin typeface="Times New Roman" panose="02020603050405020304" pitchFamily="18" charset="0"/>
                <a:cs typeface="Times New Roman" panose="02020603050405020304" pitchFamily="18" charset="0"/>
              </a:rPr>
              <a:t>overcome the challenges in COVID-19 vaccine distribution and administration, we need better infrastructure, smart </a:t>
            </a:r>
            <a:r>
              <a:rPr lang="en-US" dirty="0" smtClean="0">
                <a:latin typeface="Times New Roman" panose="02020603050405020304" pitchFamily="18" charset="0"/>
                <a:cs typeface="Times New Roman" panose="02020603050405020304" pitchFamily="18" charset="0"/>
              </a:rPr>
              <a:t>technology </a:t>
            </a:r>
            <a:r>
              <a:rPr lang="en-US" dirty="0">
                <a:latin typeface="Times New Roman" panose="02020603050405020304" pitchFamily="18" charset="0"/>
                <a:cs typeface="Times New Roman" panose="02020603050405020304" pitchFamily="18" charset="0"/>
              </a:rPr>
              <a:t>and strong partnerships. Key steps </a:t>
            </a:r>
            <a:r>
              <a:rPr lang="en-US" dirty="0" smtClean="0">
                <a:latin typeface="Times New Roman" panose="02020603050405020304" pitchFamily="18" charset="0"/>
                <a:cs typeface="Times New Roman" panose="02020603050405020304" pitchFamily="18" charset="0"/>
              </a:rPr>
              <a:t>includes </a:t>
            </a:r>
            <a:r>
              <a:rPr lang="en-US" dirty="0">
                <a:latin typeface="Times New Roman" panose="02020603050405020304" pitchFamily="18" charset="0"/>
                <a:cs typeface="Times New Roman" panose="02020603050405020304" pitchFamily="18" charset="0"/>
              </a:rPr>
              <a:t>improving cold chain systems, using advanced logistics for </a:t>
            </a:r>
            <a:r>
              <a:rPr lang="en-US" dirty="0" smtClean="0">
                <a:latin typeface="Times New Roman" panose="02020603050405020304" pitchFamily="18" charset="0"/>
                <a:cs typeface="Times New Roman" panose="02020603050405020304" pitchFamily="18" charset="0"/>
              </a:rPr>
              <a:t>transport and </a:t>
            </a:r>
            <a:r>
              <a:rPr lang="en-US" dirty="0">
                <a:latin typeface="Times New Roman" panose="02020603050405020304" pitchFamily="18" charset="0"/>
                <a:cs typeface="Times New Roman" panose="02020603050405020304" pitchFamily="18" charset="0"/>
              </a:rPr>
              <a:t>real-time monitoring to keep vaccines effective</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Efficient scheduling, </a:t>
            </a:r>
            <a:r>
              <a:rPr lang="en-US" dirty="0" smtClean="0">
                <a:latin typeface="Times New Roman" panose="02020603050405020304" pitchFamily="18" charset="0"/>
                <a:cs typeface="Times New Roman" panose="02020603050405020304" pitchFamily="18" charset="0"/>
              </a:rPr>
              <a:t>follow-ups </a:t>
            </a:r>
            <a:r>
              <a:rPr lang="en-US" dirty="0">
                <a:latin typeface="Times New Roman" panose="02020603050405020304" pitchFamily="18" charset="0"/>
                <a:cs typeface="Times New Roman" panose="02020603050405020304" pitchFamily="18" charset="0"/>
              </a:rPr>
              <a:t>and performance tracking are crucial to ensuring success.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18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798" y="348792"/>
            <a:ext cx="10515600" cy="976771"/>
          </a:xfrm>
        </p:spPr>
        <p:txBody>
          <a:bodyPr>
            <a:normAutofit/>
          </a:bodyPr>
          <a:lstStyle/>
          <a:p>
            <a:r>
              <a:rPr lang="en-IN" sz="3200" b="1" dirty="0" smtClean="0">
                <a:latin typeface="Verdana" panose="020B0604030504040204" pitchFamily="34" charset="0"/>
                <a:ea typeface="Verdana" panose="020B0604030504040204" pitchFamily="34" charset="0"/>
              </a:rPr>
              <a:t>Conclusion:</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325563"/>
            <a:ext cx="10515600" cy="5442882"/>
          </a:xfrm>
        </p:spPr>
        <p:txBody>
          <a:bodyPr>
            <a:noAutofit/>
          </a:bodyPr>
          <a:lstStyle/>
          <a:p>
            <a:pPr algn="just">
              <a:lnSpc>
                <a:spcPct val="170000"/>
              </a:lnSpc>
            </a:pPr>
            <a:r>
              <a:rPr lang="en-US" dirty="0" smtClean="0">
                <a:latin typeface="Times New Roman" panose="02020603050405020304" pitchFamily="18" charset="0"/>
                <a:cs typeface="Times New Roman" panose="02020603050405020304" pitchFamily="18" charset="0"/>
              </a:rPr>
              <a:t>Using PERT and CPM helped manage COVD-19 vaccination campaign effectively. These methods made strategic planning and organizing minimum time period. It showed how important data-decision are in public health efforts.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structured way of working can be model for future large-scale health projects, ensuring resources are used wisely and goals are achieved on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194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Verdana" panose="020B0604030504040204" pitchFamily="34" charset="0"/>
                <a:ea typeface="Verdana" panose="020B0604030504040204" pitchFamily="34" charset="0"/>
              </a:rPr>
              <a:t>Reference:</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508289"/>
            <a:ext cx="10515600" cy="4668674"/>
          </a:xfrm>
        </p:spPr>
        <p:txBody>
          <a:bodyPr>
            <a:norm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Neha </a:t>
            </a:r>
            <a:r>
              <a:rPr lang="en-US" dirty="0" err="1" smtClean="0">
                <a:latin typeface="Times New Roman" panose="02020603050405020304" pitchFamily="18" charset="0"/>
                <a:cs typeface="Times New Roman" panose="02020603050405020304" pitchFamily="18" charset="0"/>
              </a:rPr>
              <a:t>Purohit,Yashika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C.,Pankaj</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B.,Shankar</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Prinja</a:t>
            </a:r>
            <a:r>
              <a:rPr lang="en-US" dirty="0" smtClean="0">
                <a:latin typeface="Times New Roman" panose="02020603050405020304" pitchFamily="18" charset="0"/>
                <a:cs typeface="Times New Roman" panose="02020603050405020304" pitchFamily="18" charset="0"/>
              </a:rPr>
              <a:t> (2022). COVID-19 management: The vaccination drive in </a:t>
            </a:r>
            <a:r>
              <a:rPr lang="en-US" dirty="0" err="1" smtClean="0">
                <a:latin typeface="Times New Roman" panose="02020603050405020304" pitchFamily="18" charset="0"/>
                <a:cs typeface="Times New Roman" panose="02020603050405020304" pitchFamily="18" charset="0"/>
              </a:rPr>
              <a:t>india</a:t>
            </a:r>
            <a:r>
              <a:rPr lang="en-US" dirty="0" smtClean="0">
                <a:latin typeface="Times New Roman" panose="02020603050405020304" pitchFamily="18" charset="0"/>
                <a:cs typeface="Times New Roman" panose="02020603050405020304" pitchFamily="18" charset="0"/>
              </a:rPr>
              <a:t>. Health Policy and Technology,11, Article 100636. pages: 3-5</a:t>
            </a:r>
          </a:p>
          <a:p>
            <a:pPr marL="0" indent="0" algn="just">
              <a:lnSpc>
                <a:spcPct val="150000"/>
              </a:lnSpc>
              <a:buNone/>
            </a:pP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15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666"/>
            <a:ext cx="10515600" cy="1206630"/>
          </a:xfrm>
        </p:spPr>
        <p:txBody>
          <a:bodyPr>
            <a:normAutofit/>
          </a:bodyPr>
          <a:lstStyle/>
          <a:p>
            <a:r>
              <a:rPr lang="en-IN" sz="32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150070"/>
            <a:ext cx="10515600" cy="5363852"/>
          </a:xfrm>
        </p:spPr>
        <p:txBody>
          <a:bodyPr>
            <a:normAutofit/>
          </a:bodyPr>
          <a:lstStyle/>
          <a:p>
            <a:pPr marL="0" indent="0" algn="just">
              <a:lnSpc>
                <a:spcPct val="150000"/>
              </a:lnSpc>
              <a:buNone/>
            </a:pPr>
            <a:r>
              <a:rPr lang="en-IN" b="1" dirty="0" smtClean="0">
                <a:latin typeface="Times New Roman" panose="02020603050405020304" pitchFamily="18" charset="0"/>
                <a:cs typeface="Times New Roman" panose="02020603050405020304" pitchFamily="18" charset="0"/>
              </a:rPr>
              <a:t>1.Vaccine </a:t>
            </a:r>
            <a:r>
              <a:rPr lang="en-IN" b="1" dirty="0">
                <a:latin typeface="Times New Roman" panose="02020603050405020304" pitchFamily="18" charset="0"/>
                <a:cs typeface="Times New Roman" panose="02020603050405020304" pitchFamily="18" charset="0"/>
              </a:rPr>
              <a:t>availability: </a:t>
            </a:r>
            <a:r>
              <a:rPr lang="en-IN" dirty="0">
                <a:latin typeface="Times New Roman" panose="02020603050405020304" pitchFamily="18" charset="0"/>
                <a:cs typeface="Times New Roman" panose="02020603050405020304" pitchFamily="18" charset="0"/>
              </a:rPr>
              <a:t>Ensure </a:t>
            </a:r>
            <a:r>
              <a:rPr lang="en-IN" dirty="0" smtClean="0">
                <a:latin typeface="Times New Roman" panose="02020603050405020304" pitchFamily="18" charset="0"/>
                <a:cs typeface="Times New Roman" panose="02020603050405020304" pitchFamily="18" charset="0"/>
              </a:rPr>
              <a:t>cold storage </a:t>
            </a:r>
            <a:r>
              <a:rPr lang="en-IN" dirty="0">
                <a:latin typeface="Times New Roman" panose="02020603050405020304" pitchFamily="18" charset="0"/>
                <a:cs typeface="Times New Roman" panose="02020603050405020304" pitchFamily="18" charset="0"/>
              </a:rPr>
              <a:t>and availability of vaccines throughout the campaign.</a:t>
            </a:r>
          </a:p>
          <a:p>
            <a:pPr marL="0" indent="0" algn="just">
              <a:lnSpc>
                <a:spcPct val="150000"/>
              </a:lnSpc>
              <a:buNone/>
            </a:pPr>
            <a:r>
              <a:rPr lang="en-IN" b="1" dirty="0" smtClean="0">
                <a:latin typeface="Times New Roman" panose="02020603050405020304" pitchFamily="18" charset="0"/>
                <a:cs typeface="Times New Roman" panose="02020603050405020304" pitchFamily="18" charset="0"/>
              </a:rPr>
              <a:t>2.Distribution </a:t>
            </a:r>
            <a:r>
              <a:rPr lang="en-IN" b="1" dirty="0">
                <a:latin typeface="Times New Roman" panose="02020603050405020304" pitchFamily="18" charset="0"/>
                <a:cs typeface="Times New Roman" panose="02020603050405020304" pitchFamily="18" charset="0"/>
              </a:rPr>
              <a:t>setup: </a:t>
            </a:r>
            <a:r>
              <a:rPr lang="en-US" dirty="0">
                <a:latin typeface="Times New Roman" panose="02020603050405020304" pitchFamily="18" charset="0"/>
                <a:cs typeface="Times New Roman" panose="02020603050405020304" pitchFamily="18" charset="0"/>
              </a:rPr>
              <a:t>Organizing the most efficient delivery schedule to minimize </a:t>
            </a:r>
            <a:r>
              <a:rPr lang="en-US" dirty="0" smtClean="0">
                <a:latin typeface="Times New Roman" panose="02020603050405020304" pitchFamily="18" charset="0"/>
                <a:cs typeface="Times New Roman" panose="02020603050405020304" pitchFamily="18" charset="0"/>
              </a:rPr>
              <a:t>vaccines </a:t>
            </a:r>
            <a:r>
              <a:rPr lang="en-US" dirty="0">
                <a:latin typeface="Times New Roman" panose="02020603050405020304" pitchFamily="18" charset="0"/>
                <a:cs typeface="Times New Roman" panose="02020603050405020304" pitchFamily="18" charset="0"/>
              </a:rPr>
              <a:t>transport time to vaccination centers.</a:t>
            </a:r>
            <a:endParaRPr lang="en-IN"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0907" y="3831996"/>
            <a:ext cx="6048866" cy="3026004"/>
          </a:xfrm>
          <a:prstGeom prst="rect">
            <a:avLst/>
          </a:prstGeom>
        </p:spPr>
      </p:pic>
    </p:spTree>
    <p:extLst>
      <p:ext uri="{BB962C8B-B14F-4D97-AF65-F5344CB8AC3E}">
        <p14:creationId xmlns:p14="http://schemas.microsoft.com/office/powerpoint/2010/main" val="3999459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3254"/>
            <a:ext cx="10515600" cy="5243709"/>
          </a:xfrm>
        </p:spPr>
        <p:txBody>
          <a:bodyPr>
            <a:noAutofit/>
          </a:bodyPr>
          <a:lstStyle/>
          <a:p>
            <a:pPr marL="0" indent="0" algn="just">
              <a:lnSpc>
                <a:spcPct val="160000"/>
              </a:lnSpc>
              <a:buNone/>
            </a:pPr>
            <a:r>
              <a:rPr lang="en-IN" b="1" dirty="0" smtClean="0">
                <a:latin typeface="Times New Roman" panose="02020603050405020304" pitchFamily="18" charset="0"/>
                <a:cs typeface="Times New Roman" panose="02020603050405020304" pitchFamily="18" charset="0"/>
              </a:rPr>
              <a:t>3.Increase </a:t>
            </a:r>
            <a:r>
              <a:rPr lang="en-IN" b="1" dirty="0">
                <a:latin typeface="Times New Roman" panose="02020603050405020304" pitchFamily="18" charset="0"/>
                <a:cs typeface="Times New Roman" panose="02020603050405020304" pitchFamily="18" charset="0"/>
              </a:rPr>
              <a:t>vaccine supply: </a:t>
            </a:r>
            <a:r>
              <a:rPr lang="en-IN" dirty="0">
                <a:latin typeface="Times New Roman" panose="02020603050405020304" pitchFamily="18" charset="0"/>
                <a:cs typeface="Times New Roman" panose="02020603050405020304" pitchFamily="18" charset="0"/>
              </a:rPr>
              <a:t>Provide vaccine to the maximum number of eligible citizens within a specific time period.</a:t>
            </a:r>
          </a:p>
          <a:p>
            <a:pPr marL="0" indent="0" algn="just">
              <a:lnSpc>
                <a:spcPct val="160000"/>
              </a:lnSpc>
              <a:buNone/>
            </a:pPr>
            <a:r>
              <a:rPr lang="en-IN" b="1" dirty="0" smtClean="0">
                <a:latin typeface="Times New Roman" panose="02020603050405020304" pitchFamily="18" charset="0"/>
                <a:cs typeface="Times New Roman" panose="02020603050405020304" pitchFamily="18" charset="0"/>
              </a:rPr>
              <a:t>4.Assign </a:t>
            </a:r>
            <a:r>
              <a:rPr lang="en-IN" b="1" dirty="0">
                <a:latin typeface="Times New Roman" panose="02020603050405020304" pitchFamily="18" charset="0"/>
                <a:cs typeface="Times New Roman" panose="02020603050405020304" pitchFamily="18" charset="0"/>
              </a:rPr>
              <a:t>health </a:t>
            </a:r>
            <a:r>
              <a:rPr lang="en-IN" b="1" dirty="0" err="1">
                <a:latin typeface="Times New Roman" panose="02020603050405020304" pitchFamily="18" charset="0"/>
                <a:cs typeface="Times New Roman" panose="02020603050405020304" pitchFamily="18" charset="0"/>
              </a:rPr>
              <a:t>centers</a:t>
            </a:r>
            <a:r>
              <a:rPr lang="en-IN" b="1" dirty="0">
                <a:latin typeface="Times New Roman" panose="02020603050405020304" pitchFamily="18" charset="0"/>
                <a:cs typeface="Times New Roman" panose="02020603050405020304" pitchFamily="18" charset="0"/>
              </a:rPr>
              <a:t> to citizens: </a:t>
            </a:r>
            <a:r>
              <a:rPr lang="en-US" dirty="0">
                <a:latin typeface="Times New Roman" panose="02020603050405020304" pitchFamily="18" charset="0"/>
                <a:cs typeface="Times New Roman" panose="02020603050405020304" pitchFamily="18" charset="0"/>
              </a:rPr>
              <a:t>Assign registered individuals to the closest health centers for better accessibility.</a:t>
            </a:r>
            <a:endParaRPr lang="en-IN" dirty="0">
              <a:latin typeface="Times New Roman" panose="02020603050405020304" pitchFamily="18" charset="0"/>
              <a:cs typeface="Times New Roman" panose="02020603050405020304" pitchFamily="18" charset="0"/>
            </a:endParaRPr>
          </a:p>
          <a:p>
            <a:pPr marL="0" indent="0" algn="just">
              <a:lnSpc>
                <a:spcPct val="160000"/>
              </a:lnSpc>
              <a:buNone/>
            </a:pPr>
            <a:r>
              <a:rPr lang="en-IN" b="1" dirty="0" smtClean="0">
                <a:latin typeface="Times New Roman" panose="02020603050405020304" pitchFamily="18" charset="0"/>
                <a:cs typeface="Times New Roman" panose="02020603050405020304" pitchFamily="18" charset="0"/>
              </a:rPr>
              <a:t>5.Allocating </a:t>
            </a:r>
            <a:r>
              <a:rPr lang="en-IN" b="1" dirty="0">
                <a:latin typeface="Times New Roman" panose="02020603050405020304" pitchFamily="18" charset="0"/>
                <a:cs typeface="Times New Roman" panose="02020603050405020304" pitchFamily="18" charset="0"/>
              </a:rPr>
              <a:t>healthcare workers: </a:t>
            </a:r>
            <a:r>
              <a:rPr lang="en-IN" dirty="0">
                <a:latin typeface="Times New Roman" panose="02020603050405020304" pitchFamily="18" charset="0"/>
                <a:cs typeface="Times New Roman" panose="02020603050405020304" pitchFamily="18" charset="0"/>
              </a:rPr>
              <a:t>Assigning and allocating healthcare workers for different tasks </a:t>
            </a:r>
            <a:r>
              <a:rPr lang="en-IN" dirty="0" smtClean="0">
                <a:latin typeface="Times New Roman" panose="02020603050405020304" pitchFamily="18" charset="0"/>
                <a:cs typeface="Times New Roman" panose="02020603050405020304" pitchFamily="18" charset="0"/>
              </a:rPr>
              <a:t>and also train them. </a:t>
            </a:r>
            <a:r>
              <a:rPr lang="en-IN" dirty="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nsuring </a:t>
            </a:r>
            <a:r>
              <a:rPr lang="en-IN" dirty="0">
                <a:latin typeface="Times New Roman" panose="02020603050405020304" pitchFamily="18" charset="0"/>
                <a:cs typeface="Times New Roman" panose="02020603050405020304" pitchFamily="18" charset="0"/>
              </a:rPr>
              <a:t>that there are sufficient staff at vaccination </a:t>
            </a:r>
            <a:r>
              <a:rPr lang="en-IN" dirty="0" err="1">
                <a:latin typeface="Times New Roman" panose="02020603050405020304" pitchFamily="18" charset="0"/>
                <a:cs typeface="Times New Roman" panose="02020603050405020304" pitchFamily="18" charset="0"/>
              </a:rPr>
              <a:t>centers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9832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6119"/>
            <a:ext cx="10515600" cy="5290843"/>
          </a:xfrm>
        </p:spPr>
        <p:txBody>
          <a:bodyPr/>
          <a:lstStyle/>
          <a:p>
            <a:pPr marL="0" lvl="0" indent="0" algn="just" eaLnBrk="0" fontAlgn="base" hangingPunct="0">
              <a:lnSpc>
                <a:spcPct val="150000"/>
              </a:lnSpc>
              <a:spcBef>
                <a:spcPct val="0"/>
              </a:spcBef>
              <a:spcAft>
                <a:spcPct val="0"/>
              </a:spcAft>
              <a:buNone/>
            </a:pPr>
            <a:r>
              <a:rPr lang="en-US" altLang="en-US" dirty="0" smtClean="0">
                <a:latin typeface="Times New Roman" panose="02020603050405020304" pitchFamily="18" charset="0"/>
                <a:cs typeface="Times New Roman" panose="02020603050405020304" pitchFamily="18" charset="0"/>
              </a:rPr>
              <a:t>6.  </a:t>
            </a:r>
            <a:r>
              <a:rPr lang="en-US" altLang="en-US" b="1" dirty="0" smtClean="0">
                <a:latin typeface="Times New Roman" panose="02020603050405020304" pitchFamily="18" charset="0"/>
                <a:cs typeface="Times New Roman" panose="02020603050405020304" pitchFamily="18" charset="0"/>
              </a:rPr>
              <a:t>Time </a:t>
            </a:r>
            <a:r>
              <a:rPr lang="en-US" altLang="en-US" b="1" dirty="0">
                <a:latin typeface="Times New Roman" panose="02020603050405020304" pitchFamily="18" charset="0"/>
                <a:cs typeface="Times New Roman" panose="02020603050405020304" pitchFamily="18" charset="0"/>
              </a:rPr>
              <a:t>needed to vaccinate a certain number of people: </a:t>
            </a:r>
            <a:r>
              <a:rPr lang="en-US" altLang="en-US" dirty="0">
                <a:latin typeface="Times New Roman" panose="02020603050405020304" pitchFamily="18" charset="0"/>
                <a:cs typeface="Times New Roman" panose="02020603050405020304" pitchFamily="18" charset="0"/>
              </a:rPr>
              <a:t>The time needed to vaccinate a specific number of people can be determined by setting the number of people who need to be vaccinated, the number of health centers that are available, the number of stations at each health center, and the total number of people to be vaccinated.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35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785" y="3616"/>
            <a:ext cx="10515600" cy="1325563"/>
          </a:xfrm>
        </p:spPr>
        <p:txBody>
          <a:bodyPr>
            <a:normAutofit/>
          </a:bodyPr>
          <a:lstStyle/>
          <a:p>
            <a:r>
              <a:rPr lang="en-IN" sz="3200" b="1" dirty="0" smtClean="0">
                <a:latin typeface="Verdana" panose="020B0604030504040204" pitchFamily="34" charset="0"/>
                <a:ea typeface="Verdana" panose="020B0604030504040204" pitchFamily="34" charset="0"/>
              </a:rPr>
              <a:t>Literature Review:</a:t>
            </a:r>
            <a:endParaRPr lang="en-IN" sz="32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762785" y="1102935"/>
            <a:ext cx="10515600" cy="5542961"/>
          </a:xfrm>
        </p:spPr>
        <p:txBody>
          <a:bodyPr>
            <a:noAutofit/>
          </a:bodyPr>
          <a:lstStyle/>
          <a:p>
            <a:pPr algn="just">
              <a:lnSpc>
                <a:spcPct val="170000"/>
              </a:lnSpc>
            </a:pPr>
            <a:r>
              <a:rPr lang="en-US" dirty="0">
                <a:latin typeface="Times New Roman" panose="02020603050405020304" pitchFamily="18" charset="0"/>
                <a:cs typeface="Times New Roman" panose="02020603050405020304" pitchFamily="18" charset="0"/>
              </a:rPr>
              <a:t>The five-point strategy adopted by Indian government against COVID-19 has been “COVID appropriate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test, track, treat and </a:t>
            </a:r>
            <a:r>
              <a:rPr lang="en-US" dirty="0" smtClean="0">
                <a:latin typeface="Times New Roman" panose="02020603050405020304" pitchFamily="18" charset="0"/>
                <a:cs typeface="Times New Roman" panose="02020603050405020304" pitchFamily="18" charset="0"/>
              </a:rPr>
              <a:t>vaccinate.”</a:t>
            </a:r>
          </a:p>
          <a:p>
            <a:pPr algn="just">
              <a:lnSpc>
                <a:spcPct val="170000"/>
              </a:lnSpc>
            </a:pPr>
            <a:r>
              <a:rPr lang="en-US" dirty="0">
                <a:latin typeface="Times New Roman" panose="02020603050405020304" pitchFamily="18" charset="0"/>
                <a:cs typeface="Times New Roman" panose="02020603050405020304" pitchFamily="18" charset="0"/>
              </a:rPr>
              <a:t>The monopoly of central government in vaccine procurement resulted in bulk orders at low price rates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However, the implementation of liberalized policy </a:t>
            </a:r>
            <a:r>
              <a:rPr lang="en-US" dirty="0" smtClean="0">
                <a:latin typeface="Times New Roman" panose="02020603050405020304" pitchFamily="18" charset="0"/>
                <a:cs typeface="Times New Roman" panose="02020603050405020304" pitchFamily="18" charset="0"/>
              </a:rPr>
              <a:t>lead </a:t>
            </a:r>
            <a:r>
              <a:rPr lang="en-US" dirty="0">
                <a:latin typeface="Times New Roman" panose="02020603050405020304" pitchFamily="18" charset="0"/>
                <a:cs typeface="Times New Roman" panose="02020603050405020304" pitchFamily="18" charset="0"/>
              </a:rPr>
              <a:t>to differential pricing and delayed achievement of set targets.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005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213" y="961534"/>
            <a:ext cx="10515600" cy="579046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The population preference for free vaccines and low profit margins for the private sector due to price caps resulted in a limited contribution of the dominant private health sector of the country.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wavering pattern was observed in the vaccination coverage, which was related majorly to vaccine availability and hesitancy.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campaign will require consistent monitoring for </a:t>
            </a:r>
            <a:r>
              <a:rPr lang="en-US" dirty="0" smtClean="0">
                <a:latin typeface="Times New Roman" panose="02020603050405020304" pitchFamily="18" charset="0"/>
                <a:cs typeface="Times New Roman" panose="02020603050405020304" pitchFamily="18" charset="0"/>
              </a:rPr>
              <a:t>timely vaccine supply and vaccine administration.</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2104492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4144"/>
            <a:ext cx="10515600" cy="5422819"/>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Because of vaccine </a:t>
            </a:r>
            <a:r>
              <a:rPr lang="en-US" dirty="0">
                <a:latin typeface="Times New Roman" panose="02020603050405020304" pitchFamily="18" charset="0"/>
                <a:cs typeface="Times New Roman" panose="02020603050405020304" pitchFamily="18" charset="0"/>
              </a:rPr>
              <a:t>shortages and hesitancy, the PERT (Program Evaluation and Review Technique) and CPM (Critical Path Method) models were employed to </a:t>
            </a:r>
            <a:r>
              <a:rPr lang="en-US" dirty="0" smtClean="0">
                <a:latin typeface="Times New Roman" panose="02020603050405020304" pitchFamily="18" charset="0"/>
                <a:cs typeface="Times New Roman" panose="02020603050405020304" pitchFamily="18" charset="0"/>
              </a:rPr>
              <a:t>optimize </a:t>
            </a:r>
            <a:r>
              <a:rPr lang="en-US" dirty="0" smtClean="0">
                <a:solidFill>
                  <a:srgbClr val="FF0000"/>
                </a:solidFill>
                <a:latin typeface="Times New Roman" panose="02020603050405020304" pitchFamily="18" charset="0"/>
                <a:cs typeface="Times New Roman" panose="02020603050405020304" pitchFamily="18" charset="0"/>
              </a:rPr>
              <a:t>pre-campaign strategies, </a:t>
            </a:r>
            <a:r>
              <a:rPr lang="en-US" dirty="0">
                <a:solidFill>
                  <a:srgbClr val="FF0000"/>
                </a:solidFill>
                <a:latin typeface="Times New Roman" panose="02020603050405020304" pitchFamily="18" charset="0"/>
                <a:cs typeface="Times New Roman" panose="02020603050405020304" pitchFamily="18" charset="0"/>
              </a:rPr>
              <a:t>vaccine supply chains, </a:t>
            </a:r>
            <a:r>
              <a:rPr lang="en-US" dirty="0" smtClean="0">
                <a:solidFill>
                  <a:srgbClr val="FF0000"/>
                </a:solidFill>
                <a:latin typeface="Times New Roman" panose="02020603050405020304" pitchFamily="18" charset="0"/>
                <a:cs typeface="Times New Roman" panose="02020603050405020304" pitchFamily="18" charset="0"/>
              </a:rPr>
              <a:t>distribution processes, ensure availability of vaccine to vaccine centers and </a:t>
            </a:r>
            <a:r>
              <a:rPr lang="en-US" dirty="0">
                <a:solidFill>
                  <a:srgbClr val="FF0000"/>
                </a:solidFill>
                <a:latin typeface="Times New Roman" panose="02020603050405020304" pitchFamily="18" charset="0"/>
                <a:cs typeface="Times New Roman" panose="02020603050405020304" pitchFamily="18" charset="0"/>
              </a:rPr>
              <a:t>ensure timely availability of vaccines</a:t>
            </a:r>
            <a:r>
              <a:rPr lang="en-US" dirty="0">
                <a:solidFill>
                  <a:schemeClr val="accent1">
                    <a:lumMod val="75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population</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90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2169" y="348792"/>
            <a:ext cx="6466788" cy="1077218"/>
          </a:xfrm>
          <a:prstGeom prst="rect">
            <a:avLst/>
          </a:prstGeom>
          <a:noFill/>
        </p:spPr>
        <p:txBody>
          <a:bodyPr wrap="square" rtlCol="0">
            <a:spAutoFit/>
          </a:bodyPr>
          <a:lstStyle/>
          <a:p>
            <a:r>
              <a:rPr lang="en-IN" sz="3200" b="1" dirty="0" smtClean="0">
                <a:latin typeface="Verdana" panose="020B0604030504040204" pitchFamily="34" charset="0"/>
                <a:ea typeface="Verdana" panose="020B0604030504040204" pitchFamily="34" charset="0"/>
              </a:rPr>
              <a:t>Activities:</a:t>
            </a:r>
          </a:p>
          <a:p>
            <a:r>
              <a:rPr lang="en-IN" sz="3200" b="1" dirty="0" smtClean="0">
                <a:latin typeface="Verdana" panose="020B0604030504040204" pitchFamily="34" charset="0"/>
                <a:ea typeface="Verdana" panose="020B0604030504040204" pitchFamily="34" charset="0"/>
              </a:rPr>
              <a:t>1.Pre-Campaign phase</a:t>
            </a:r>
            <a:endParaRPr lang="en-IN" sz="3200"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019028558"/>
                  </p:ext>
                </p:extLst>
              </p:nvPr>
            </p:nvGraphicFramePr>
            <p:xfrm>
              <a:off x="424205" y="1647591"/>
              <a:ext cx="11349872" cy="5055489"/>
            </p:xfrm>
            <a:graphic>
              <a:graphicData uri="http://schemas.openxmlformats.org/drawingml/2006/table">
                <a:tbl>
                  <a:tblPr firstRow="1" bandRow="1">
                    <a:tableStyleId>{5C22544A-7EE6-4342-B048-85BDC9FD1C3A}</a:tableStyleId>
                  </a:tblPr>
                  <a:tblGrid>
                    <a:gridCol w="1025135">
                      <a:extLst>
                        <a:ext uri="{9D8B030D-6E8A-4147-A177-3AD203B41FA5}">
                          <a16:colId xmlns:a16="http://schemas.microsoft.com/office/drawing/2014/main" val="1427022160"/>
                        </a:ext>
                      </a:extLst>
                    </a:gridCol>
                    <a:gridCol w="1812333">
                      <a:extLst>
                        <a:ext uri="{9D8B030D-6E8A-4147-A177-3AD203B41FA5}">
                          <a16:colId xmlns:a16="http://schemas.microsoft.com/office/drawing/2014/main" val="2380355563"/>
                        </a:ext>
                      </a:extLst>
                    </a:gridCol>
                    <a:gridCol w="1418734">
                      <a:extLst>
                        <a:ext uri="{9D8B030D-6E8A-4147-A177-3AD203B41FA5}">
                          <a16:colId xmlns:a16="http://schemas.microsoft.com/office/drawing/2014/main" val="3222767790"/>
                        </a:ext>
                      </a:extLst>
                    </a:gridCol>
                    <a:gridCol w="1418734">
                      <a:extLst>
                        <a:ext uri="{9D8B030D-6E8A-4147-A177-3AD203B41FA5}">
                          <a16:colId xmlns:a16="http://schemas.microsoft.com/office/drawing/2014/main" val="2237541406"/>
                        </a:ext>
                      </a:extLst>
                    </a:gridCol>
                    <a:gridCol w="1418734">
                      <a:extLst>
                        <a:ext uri="{9D8B030D-6E8A-4147-A177-3AD203B41FA5}">
                          <a16:colId xmlns:a16="http://schemas.microsoft.com/office/drawing/2014/main" val="258382743"/>
                        </a:ext>
                      </a:extLst>
                    </a:gridCol>
                    <a:gridCol w="1418734">
                      <a:extLst>
                        <a:ext uri="{9D8B030D-6E8A-4147-A177-3AD203B41FA5}">
                          <a16:colId xmlns:a16="http://schemas.microsoft.com/office/drawing/2014/main" val="988219373"/>
                        </a:ext>
                      </a:extLst>
                    </a:gridCol>
                    <a:gridCol w="1687399">
                      <a:extLst>
                        <a:ext uri="{9D8B030D-6E8A-4147-A177-3AD203B41FA5}">
                          <a16:colId xmlns:a16="http://schemas.microsoft.com/office/drawing/2014/main" val="4114156045"/>
                        </a:ext>
                      </a:extLst>
                    </a:gridCol>
                    <a:gridCol w="1150069">
                      <a:extLst>
                        <a:ext uri="{9D8B030D-6E8A-4147-A177-3AD203B41FA5}">
                          <a16:colId xmlns:a16="http://schemas.microsoft.com/office/drawing/2014/main" val="903614277"/>
                        </a:ext>
                      </a:extLst>
                    </a:gridCol>
                  </a:tblGrid>
                  <a:tr h="0">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Optimistic </a:t>
                          </a:r>
                        </a:p>
                        <a:p>
                          <a:pPr algn="ctr"/>
                          <a:r>
                            <a:rPr lang="en-IN" dirty="0" smtClean="0">
                              <a:latin typeface="Times New Roman" panose="02020603050405020304" pitchFamily="18" charset="0"/>
                              <a:cs typeface="Times New Roman" panose="02020603050405020304" pitchFamily="18" charset="0"/>
                            </a:rPr>
                            <a:t>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𝑜</m:t>
                                    </m:r>
                                    <m:r>
                                      <a:rPr lang="en-US" sz="1800" i="1">
                                        <a:latin typeface="Cambria Math" panose="02040503050406030204" pitchFamily="18" charset="0"/>
                                        <a:cs typeface="Times New Roman" panose="02020603050405020304" pitchFamily="18" charset="0"/>
                                      </a:rPr>
                                      <m:t> </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Most Likely</a:t>
                          </a:r>
                        </a:p>
                        <a:p>
                          <a:pPr algn="ctr"/>
                          <a:r>
                            <a:rPr lang="en-IN" dirty="0" smtClean="0">
                              <a:latin typeface="Times New Roman" panose="02020603050405020304" pitchFamily="18" charset="0"/>
                              <a:cs typeface="Times New Roman" panose="02020603050405020304" pitchFamily="18" charset="0"/>
                            </a:rPr>
                            <a:t>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𝑚</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Pessimistic Time(days)</a:t>
                          </a:r>
                        </a:p>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𝑇</m:t>
                                    </m:r>
                                  </m:e>
                                  <m:sub>
                                    <m:r>
                                      <a:rPr lang="en-US" sz="1800" i="1">
                                        <a:latin typeface="Cambria Math" panose="02040503050406030204" pitchFamily="18" charset="0"/>
                                        <a:cs typeface="Times New Roman" panose="02020603050405020304" pitchFamily="18" charset="0"/>
                                      </a:rPr>
                                      <m:t>𝑝</m:t>
                                    </m:r>
                                  </m:sub>
                                </m:sSub>
                              </m:oMath>
                            </m:oMathPara>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Expected</a:t>
                          </a:r>
                        </a:p>
                        <a:p>
                          <a:pPr algn="ctr"/>
                          <a:r>
                            <a:rPr lang="en-IN" dirty="0" smtClean="0">
                              <a:latin typeface="Times New Roman" panose="02020603050405020304" pitchFamily="18" charset="0"/>
                              <a:cs typeface="Times New Roman" panose="02020603050405020304" pitchFamily="18" charset="0"/>
                            </a:rPr>
                            <a:t>Duration(days)</a:t>
                          </a:r>
                          <a:r>
                            <a:rPr lang="en-US" b="1" dirty="0" smtClean="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a:rPr lang="en-US" b="1" i="1">
                                      <a:latin typeface="Cambria Math" panose="02040503050406030204" pitchFamily="18" charset="0"/>
                                      <a:cs typeface="Times New Roman" panose="02020603050405020304" pitchFamily="18" charset="0"/>
                                    </a:rPr>
                                    <m:t>𝑻</m:t>
                                  </m:r>
                                </m:e>
                                <m:sub>
                                  <m:r>
                                    <a:rPr lang="en-US" b="1" i="1">
                                      <a:latin typeface="Cambria Math" panose="02040503050406030204" pitchFamily="18" charset="0"/>
                                      <a:cs typeface="Times New Roman" panose="02020603050405020304" pitchFamily="18" charset="0"/>
                                    </a:rPr>
                                    <m:t>𝑬</m:t>
                                  </m:r>
                                </m:sub>
                              </m:sSub>
                            </m:oMath>
                          </a14:m>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Variance</a:t>
                          </a:r>
                        </a:p>
                        <a:p>
                          <a:pPr algn="ct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m:rPr>
                                        <m:nor/>
                                      </m:rPr>
                                      <a:rPr lang="el-GR" b="1" dirty="0">
                                        <a:latin typeface="Times New Roman" panose="02020603050405020304" pitchFamily="18" charset="0"/>
                                        <a:ea typeface="SimHei" panose="02010609060101010101" pitchFamily="49" charset="-122"/>
                                        <a:cs typeface="Times New Roman" panose="02020603050405020304" pitchFamily="18" charset="0"/>
                                      </a:rPr>
                                      <m:t>σ</m:t>
                                    </m:r>
                                  </m:e>
                                  <m:sup>
                                    <m:r>
                                      <a:rPr lang="en-US" b="1" i="1">
                                        <a:latin typeface="Cambria Math" panose="02040503050406030204" pitchFamily="18" charset="0"/>
                                        <a:cs typeface="Times New Roman" panose="02020603050405020304" pitchFamily="18" charset="0"/>
                                      </a:rPr>
                                      <m:t>𝟐</m:t>
                                    </m:r>
                                  </m:sup>
                                </m:sSup>
                              </m:oMath>
                            </m:oMathPara>
                          </a14:m>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9363155"/>
                      </a:ext>
                    </a:extLst>
                  </a:tr>
                  <a:tr h="370840">
                    <a:tc>
                      <a:txBody>
                        <a:bodyPr/>
                        <a:lstStyle/>
                        <a:p>
                          <a:pPr algn="ctr"/>
                          <a:r>
                            <a:rPr lang="en-IN" dirty="0" smtClean="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Vaccine Supply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2637929"/>
                      </a:ext>
                    </a:extLst>
                  </a:tr>
                  <a:tr h="370840">
                    <a:tc>
                      <a:txBody>
                        <a:bodyPr/>
                        <a:lstStyle/>
                        <a:p>
                          <a:pPr algn="ctr"/>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Ensuring</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storage facilities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9178173"/>
                      </a:ext>
                    </a:extLst>
                  </a:tr>
                  <a:tr h="370840">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Allocate</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840070"/>
                      </a:ext>
                    </a:extLst>
                  </a:tr>
                  <a:tr h="370840">
                    <a:tc>
                      <a:txBody>
                        <a:bodyPr/>
                        <a:lstStyle/>
                        <a:p>
                          <a:pPr algn="ctr"/>
                          <a:r>
                            <a:rPr lang="en-IN" dirty="0" smtClean="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Allocate healthcare workers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84602"/>
                      </a:ext>
                    </a:extLst>
                  </a:tr>
                  <a:tr h="370840">
                    <a:tc>
                      <a:txBody>
                        <a:bodyPr/>
                        <a:lstStyle/>
                        <a:p>
                          <a:pPr algn="ctr"/>
                          <a:r>
                            <a:rPr lang="en-IN" dirty="0" smtClean="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Train healthcare workers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9060635"/>
                      </a:ext>
                    </a:extLst>
                  </a:tr>
                  <a:tr h="370840">
                    <a:tc>
                      <a:txBody>
                        <a:bodyPr/>
                        <a:lstStyle/>
                        <a:p>
                          <a:pPr algn="ctr"/>
                          <a:r>
                            <a:rPr lang="en-IN" dirty="0" smtClean="0">
                              <a:latin typeface="Times New Roman" panose="02020603050405020304" pitchFamily="18" charset="0"/>
                              <a:cs typeface="Times New Roman" panose="02020603050405020304" pitchFamily="18" charset="0"/>
                            </a:rPr>
                            <a:t>F</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Public</a:t>
                          </a:r>
                          <a:r>
                            <a:rPr lang="en-IN" baseline="0" dirty="0" smtClean="0">
                              <a:latin typeface="Times New Roman" panose="02020603050405020304" pitchFamily="18" charset="0"/>
                              <a:cs typeface="Times New Roman" panose="02020603050405020304" pitchFamily="18" charset="0"/>
                            </a:rPr>
                            <a:t> awareness campaign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1903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019028558"/>
                  </p:ext>
                </p:extLst>
              </p:nvPr>
            </p:nvGraphicFramePr>
            <p:xfrm>
              <a:off x="424205" y="1647591"/>
              <a:ext cx="11349872" cy="5055489"/>
            </p:xfrm>
            <a:graphic>
              <a:graphicData uri="http://schemas.openxmlformats.org/drawingml/2006/table">
                <a:tbl>
                  <a:tblPr firstRow="1" bandRow="1">
                    <a:tableStyleId>{5C22544A-7EE6-4342-B048-85BDC9FD1C3A}</a:tableStyleId>
                  </a:tblPr>
                  <a:tblGrid>
                    <a:gridCol w="1025135">
                      <a:extLst>
                        <a:ext uri="{9D8B030D-6E8A-4147-A177-3AD203B41FA5}">
                          <a16:colId xmlns:a16="http://schemas.microsoft.com/office/drawing/2014/main" val="1427022160"/>
                        </a:ext>
                      </a:extLst>
                    </a:gridCol>
                    <a:gridCol w="1812333">
                      <a:extLst>
                        <a:ext uri="{9D8B030D-6E8A-4147-A177-3AD203B41FA5}">
                          <a16:colId xmlns:a16="http://schemas.microsoft.com/office/drawing/2014/main" val="2380355563"/>
                        </a:ext>
                      </a:extLst>
                    </a:gridCol>
                    <a:gridCol w="1418734">
                      <a:extLst>
                        <a:ext uri="{9D8B030D-6E8A-4147-A177-3AD203B41FA5}">
                          <a16:colId xmlns:a16="http://schemas.microsoft.com/office/drawing/2014/main" val="3222767790"/>
                        </a:ext>
                      </a:extLst>
                    </a:gridCol>
                    <a:gridCol w="1418734">
                      <a:extLst>
                        <a:ext uri="{9D8B030D-6E8A-4147-A177-3AD203B41FA5}">
                          <a16:colId xmlns:a16="http://schemas.microsoft.com/office/drawing/2014/main" val="2237541406"/>
                        </a:ext>
                      </a:extLst>
                    </a:gridCol>
                    <a:gridCol w="1418734">
                      <a:extLst>
                        <a:ext uri="{9D8B030D-6E8A-4147-A177-3AD203B41FA5}">
                          <a16:colId xmlns:a16="http://schemas.microsoft.com/office/drawing/2014/main" val="258382743"/>
                        </a:ext>
                      </a:extLst>
                    </a:gridCol>
                    <a:gridCol w="1418734">
                      <a:extLst>
                        <a:ext uri="{9D8B030D-6E8A-4147-A177-3AD203B41FA5}">
                          <a16:colId xmlns:a16="http://schemas.microsoft.com/office/drawing/2014/main" val="988219373"/>
                        </a:ext>
                      </a:extLst>
                    </a:gridCol>
                    <a:gridCol w="1687399">
                      <a:extLst>
                        <a:ext uri="{9D8B030D-6E8A-4147-A177-3AD203B41FA5}">
                          <a16:colId xmlns:a16="http://schemas.microsoft.com/office/drawing/2014/main" val="4114156045"/>
                        </a:ext>
                      </a:extLst>
                    </a:gridCol>
                    <a:gridCol w="1150069">
                      <a:extLst>
                        <a:ext uri="{9D8B030D-6E8A-4147-A177-3AD203B41FA5}">
                          <a16:colId xmlns:a16="http://schemas.microsoft.com/office/drawing/2014/main" val="903614277"/>
                        </a:ext>
                      </a:extLst>
                    </a:gridCol>
                  </a:tblGrid>
                  <a:tr h="935609">
                    <a:tc>
                      <a:txBody>
                        <a:bodyPr/>
                        <a:lstStyle/>
                        <a:p>
                          <a:pPr algn="ctr"/>
                          <a:r>
                            <a:rPr lang="en-IN" dirty="0" smtClean="0">
                              <a:latin typeface="Times New Roman" panose="02020603050405020304" pitchFamily="18" charset="0"/>
                              <a:cs typeface="Times New Roman" panose="02020603050405020304" pitchFamily="18" charset="0"/>
                            </a:rPr>
                            <a:t>Activity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Predecessor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300429" t="-3247" r="-401288" b="-449351"/>
                          </a:stretch>
                        </a:blipFill>
                      </a:tcPr>
                    </a:tc>
                    <a:tc>
                      <a:txBody>
                        <a:bodyPr/>
                        <a:lstStyle/>
                        <a:p>
                          <a:endParaRPr lang="en-US"/>
                        </a:p>
                      </a:txBody>
                      <a:tcPr>
                        <a:blipFill>
                          <a:blip r:embed="rId2"/>
                          <a:stretch>
                            <a:fillRect l="-402155" t="-3247" r="-303017" b="-449351"/>
                          </a:stretch>
                        </a:blipFill>
                      </a:tcPr>
                    </a:tc>
                    <a:tc>
                      <a:txBody>
                        <a:bodyPr/>
                        <a:lstStyle/>
                        <a:p>
                          <a:endParaRPr lang="en-US"/>
                        </a:p>
                      </a:txBody>
                      <a:tcPr>
                        <a:blipFill>
                          <a:blip r:embed="rId2"/>
                          <a:stretch>
                            <a:fillRect l="-500000" t="-3247" r="-201717" b="-449351"/>
                          </a:stretch>
                        </a:blipFill>
                      </a:tcPr>
                    </a:tc>
                    <a:tc>
                      <a:txBody>
                        <a:bodyPr/>
                        <a:lstStyle/>
                        <a:p>
                          <a:endParaRPr lang="en-US"/>
                        </a:p>
                      </a:txBody>
                      <a:tcPr>
                        <a:blipFill>
                          <a:blip r:embed="rId2"/>
                          <a:stretch>
                            <a:fillRect l="-504693" t="-3247" r="-69675" b="-449351"/>
                          </a:stretch>
                        </a:blipFill>
                      </a:tcPr>
                    </a:tc>
                    <a:tc>
                      <a:txBody>
                        <a:bodyPr/>
                        <a:lstStyle/>
                        <a:p>
                          <a:endParaRPr lang="en-US"/>
                        </a:p>
                      </a:txBody>
                      <a:tcPr>
                        <a:blipFill>
                          <a:blip r:embed="rId2"/>
                          <a:stretch>
                            <a:fillRect l="-886243" t="-3247" r="-2116" b="-449351"/>
                          </a:stretch>
                        </a:blipFill>
                      </a:tcPr>
                    </a:tc>
                    <a:extLst>
                      <a:ext uri="{0D108BD9-81ED-4DB2-BD59-A6C34878D82A}">
                        <a16:rowId xmlns:a16="http://schemas.microsoft.com/office/drawing/2014/main" val="2569363155"/>
                      </a:ext>
                    </a:extLst>
                  </a:tr>
                  <a:tr h="370840">
                    <a:tc>
                      <a:txBody>
                        <a:bodyPr/>
                        <a:lstStyle/>
                        <a:p>
                          <a:pPr algn="ctr"/>
                          <a:r>
                            <a:rPr lang="en-IN" dirty="0" smtClean="0">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Vaccine Supply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2637929"/>
                      </a:ext>
                    </a:extLst>
                  </a:tr>
                  <a:tr h="640080">
                    <a:tc>
                      <a:txBody>
                        <a:bodyPr/>
                        <a:lstStyle/>
                        <a:p>
                          <a:pPr algn="ctr"/>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Ensuring</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storage facilities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0.44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9178173"/>
                      </a:ext>
                    </a:extLst>
                  </a:tr>
                  <a:tr h="914400">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Allocate</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vaccination </a:t>
                          </a:r>
                          <a:r>
                            <a:rPr lang="en-IN" dirty="0" err="1" smtClean="0">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4840070"/>
                      </a:ext>
                    </a:extLst>
                  </a:tr>
                  <a:tr h="914400">
                    <a:tc>
                      <a:txBody>
                        <a:bodyPr/>
                        <a:lstStyle/>
                        <a:p>
                          <a:pPr algn="ctr"/>
                          <a:r>
                            <a:rPr lang="en-IN" dirty="0" smtClean="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Allocate healthcare workers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0.25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3584602"/>
                      </a:ext>
                    </a:extLst>
                  </a:tr>
                  <a:tr h="640080">
                    <a:tc>
                      <a:txBody>
                        <a:bodyPr/>
                        <a:lstStyle/>
                        <a:p>
                          <a:pPr algn="ctr"/>
                          <a:r>
                            <a:rPr lang="en-IN" dirty="0" smtClean="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Train healthcare workers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9060635"/>
                      </a:ext>
                    </a:extLst>
                  </a:tr>
                  <a:tr h="640080">
                    <a:tc>
                      <a:txBody>
                        <a:bodyPr/>
                        <a:lstStyle/>
                        <a:p>
                          <a:pPr algn="ctr"/>
                          <a:r>
                            <a:rPr lang="en-IN" dirty="0" smtClean="0">
                              <a:latin typeface="Times New Roman" panose="02020603050405020304" pitchFamily="18" charset="0"/>
                              <a:cs typeface="Times New Roman" panose="02020603050405020304" pitchFamily="18" charset="0"/>
                            </a:rPr>
                            <a:t>F</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Public</a:t>
                          </a:r>
                          <a:r>
                            <a:rPr lang="en-IN" baseline="0" dirty="0" smtClean="0">
                              <a:latin typeface="Times New Roman" panose="02020603050405020304" pitchFamily="18" charset="0"/>
                              <a:cs typeface="Times New Roman" panose="02020603050405020304" pitchFamily="18" charset="0"/>
                            </a:rPr>
                            <a:t> awareness campaign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5.33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0.69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1903003"/>
                      </a:ext>
                    </a:extLst>
                  </a:tr>
                </a:tbl>
              </a:graphicData>
            </a:graphic>
          </p:graphicFrame>
        </mc:Fallback>
      </mc:AlternateContent>
    </p:spTree>
    <p:extLst>
      <p:ext uri="{BB962C8B-B14F-4D97-AF65-F5344CB8AC3E}">
        <p14:creationId xmlns:p14="http://schemas.microsoft.com/office/powerpoint/2010/main" val="1718585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1666</TotalTime>
  <Words>1151</Words>
  <Application>Microsoft Office PowerPoint</Application>
  <PresentationFormat>Widescreen</PresentationFormat>
  <Paragraphs>252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SimHei</vt:lpstr>
      <vt:lpstr>Times New Roman</vt:lpstr>
      <vt:lpstr>Verdana</vt:lpstr>
      <vt:lpstr>Office Theme</vt:lpstr>
      <vt:lpstr>Gujarat University School of Emerging Science and Technology  PERT and CPM Topic: COVID-19 Vaccination Drive Sem-6 Data Science Hima Marvaniya-19(Enrollement no. – 202222600026)     Kesha Patel-26(Enrollement no. – 202222600011) Mentor: Prof. Gautam Chauhan and Dr. Aakash Thakkar  </vt:lpstr>
      <vt:lpstr>Introduction:</vt:lpstr>
      <vt:lpstr>Objectives:</vt:lpstr>
      <vt:lpstr>PowerPoint Presentation</vt:lpstr>
      <vt:lpstr>PowerPoint Presentation</vt:lpstr>
      <vt:lpstr>Literature Review:</vt:lpstr>
      <vt:lpstr>PowerPoint Presentation</vt:lpstr>
      <vt:lpstr>PowerPoint Presentation</vt:lpstr>
      <vt:lpstr>PowerPoint Presentation</vt:lpstr>
      <vt:lpstr>2.Supply chain and logistic phase</vt:lpstr>
      <vt:lpstr>3.Operational phase</vt:lpstr>
      <vt:lpstr>4.Post-Campaign phase</vt:lpstr>
      <vt:lpstr>Methodology:</vt:lpstr>
      <vt:lpstr>PowerPoint Presentation</vt:lpstr>
      <vt:lpstr>PowerPoint Presentation</vt:lpstr>
      <vt:lpstr>PowerPoint Presentation</vt:lpstr>
      <vt:lpstr>PowerPoint Presentation</vt:lpstr>
      <vt:lpstr>Observation:</vt:lpstr>
      <vt:lpstr>PowerPoint Presentation</vt:lpstr>
      <vt:lpstr>PowerPoint Presentation</vt:lpstr>
      <vt:lpstr>PowerPoint Presentation</vt:lpstr>
      <vt:lpstr>PowerPoint Presentation</vt:lpstr>
      <vt:lpstr>PowerPoint Presentation</vt:lpstr>
      <vt:lpstr>PowerPoint Presentation</vt:lpstr>
      <vt:lpstr>Challenges:</vt:lpstr>
      <vt:lpstr>PowerPoint Presentation</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Emerging Science and Technology Covid-19 Vaccination Drive</dc:title>
  <dc:creator>Windows User</dc:creator>
  <cp:lastModifiedBy>Windows User</cp:lastModifiedBy>
  <cp:revision>452</cp:revision>
  <dcterms:created xsi:type="dcterms:W3CDTF">2025-01-05T07:19:00Z</dcterms:created>
  <dcterms:modified xsi:type="dcterms:W3CDTF">2025-02-24T07:58:57Z</dcterms:modified>
</cp:coreProperties>
</file>