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53A9A9"/>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039EAB-0A87-4E4F-AE4F-C7A1927F73BA}" v="21" dt="2025-02-25T09:10:25.600"/>
    <p1510:client id="{DF0E8564-B3BB-4B80-AF83-14238646E278}" v="2" dt="2025-02-25T09:17:39.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2" y="6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sri kanduri" userId="cb19740f2e76decd" providerId="LiveId" clId="{DF0E8564-B3BB-4B80-AF83-14238646E278}"/>
    <pc:docChg chg="modSld">
      <pc:chgData name="sumasri kanduri" userId="cb19740f2e76decd" providerId="LiveId" clId="{DF0E8564-B3BB-4B80-AF83-14238646E278}" dt="2025-02-25T09:17:34.924" v="29" actId="20577"/>
      <pc:docMkLst>
        <pc:docMk/>
      </pc:docMkLst>
      <pc:sldChg chg="modSp mod">
        <pc:chgData name="sumasri kanduri" userId="cb19740f2e76decd" providerId="LiveId" clId="{DF0E8564-B3BB-4B80-AF83-14238646E278}" dt="2025-02-25T09:17:34.924" v="29" actId="20577"/>
        <pc:sldMkLst>
          <pc:docMk/>
          <pc:sldMk cId="2230664768" sldId="2146847061"/>
        </pc:sldMkLst>
        <pc:spChg chg="mod">
          <ac:chgData name="sumasri kanduri" userId="cb19740f2e76decd" providerId="LiveId" clId="{DF0E8564-B3BB-4B80-AF83-14238646E278}" dt="2025-02-25T09:17:34.924" v="29" actId="20577"/>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imaMokara/Cyb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42BA97"/>
                </a:solidFill>
                <a:effectLst>
                  <a:outerShdw blurRad="38100" dist="38100" dir="2700000" algn="tl">
                    <a:srgbClr val="000000">
                      <a:alpha val="43137"/>
                    </a:srgbClr>
                  </a:outerShdw>
                </a:effectLst>
                <a:latin typeface="Arial" pitchFamily="34" charset="0"/>
                <a:cs typeface="Arial" pitchFamily="34" charset="0"/>
              </a:rPr>
              <a:t>Presented By:</a:t>
            </a:r>
          </a:p>
          <a:p>
            <a:r>
              <a:rPr lang="en-US" sz="2000" b="1" dirty="0">
                <a:solidFill>
                  <a:srgbClr val="42BA97"/>
                </a:solidFill>
                <a:effectLst>
                  <a:outerShdw blurRad="38100" dist="38100" dir="2700000" algn="tl">
                    <a:srgbClr val="000000">
                      <a:alpha val="43137"/>
                    </a:srgbClr>
                  </a:outerShdw>
                </a:effectLst>
                <a:latin typeface="Arial"/>
                <a:cs typeface="Arial"/>
              </a:rPr>
              <a:t>Hima </a:t>
            </a:r>
            <a:r>
              <a:rPr lang="en-US" sz="2000" b="1" dirty="0" err="1">
                <a:solidFill>
                  <a:srgbClr val="42BA97"/>
                </a:solidFill>
                <a:effectLst>
                  <a:outerShdw blurRad="38100" dist="38100" dir="2700000" algn="tl">
                    <a:srgbClr val="000000">
                      <a:alpha val="43137"/>
                    </a:srgbClr>
                  </a:outerShdw>
                </a:effectLst>
                <a:latin typeface="Arial"/>
                <a:cs typeface="Arial"/>
              </a:rPr>
              <a:t>Mokara</a:t>
            </a:r>
            <a:endParaRPr lang="en-US" sz="2000" b="1" dirty="0">
              <a:solidFill>
                <a:srgbClr val="42BA97"/>
              </a:solidFill>
              <a:effectLst>
                <a:outerShdw blurRad="38100" dist="38100" dir="2700000" algn="tl">
                  <a:srgbClr val="000000">
                    <a:alpha val="43137"/>
                  </a:srgbClr>
                </a:outerShdw>
              </a:effectLst>
              <a:latin typeface="Arial"/>
              <a:cs typeface="Arial"/>
            </a:endParaRPr>
          </a:p>
          <a:p>
            <a:r>
              <a:rPr lang="en-US" sz="2000" b="1" dirty="0">
                <a:solidFill>
                  <a:srgbClr val="42BA97"/>
                </a:solidFill>
                <a:effectLst>
                  <a:outerShdw blurRad="38100" dist="38100" dir="2700000" algn="tl">
                    <a:srgbClr val="000000">
                      <a:alpha val="43137"/>
                    </a:srgbClr>
                  </a:outerShdw>
                </a:effectLst>
                <a:latin typeface="Arial"/>
                <a:cs typeface="Arial"/>
              </a:rPr>
              <a:t>EEE</a:t>
            </a:r>
          </a:p>
          <a:p>
            <a:r>
              <a:rPr lang="en-US" sz="2000" b="1" dirty="0" err="1">
                <a:solidFill>
                  <a:srgbClr val="42BA97"/>
                </a:solidFill>
                <a:effectLst>
                  <a:outerShdw blurRad="38100" dist="38100" dir="2700000" algn="tl">
                    <a:srgbClr val="000000">
                      <a:alpha val="43137"/>
                    </a:srgbClr>
                  </a:outerShdw>
                </a:effectLst>
                <a:latin typeface="Arial"/>
                <a:cs typeface="Arial"/>
              </a:rPr>
              <a:t>Lakkireddy</a:t>
            </a:r>
            <a:r>
              <a:rPr lang="en-US" sz="2000" b="1" dirty="0">
                <a:solidFill>
                  <a:srgbClr val="42BA97"/>
                </a:solidFill>
                <a:effectLst>
                  <a:outerShdw blurRad="38100" dist="38100" dir="2700000" algn="tl">
                    <a:srgbClr val="000000">
                      <a:alpha val="43137"/>
                    </a:srgbClr>
                  </a:outerShdw>
                </a:effectLst>
                <a:latin typeface="Arial"/>
                <a:cs typeface="Arial"/>
              </a:rPr>
              <a:t> Bali Reddy College of Engineering </a:t>
            </a:r>
          </a:p>
          <a:p>
            <a:endParaRPr lang="en-US" sz="2000" b="1" dirty="0">
              <a:solidFill>
                <a:schemeClr val="accent1">
                  <a:lumMod val="75000"/>
                </a:schemeClr>
              </a:solidFill>
              <a:latin typeface="Arial"/>
              <a:cs typeface="Arial"/>
            </a:endParaRPr>
          </a:p>
        </p:txBody>
      </p:sp>
      <p:sp>
        <p:nvSpPr>
          <p:cNvPr id="6" name="Title 5">
            <a:extLst>
              <a:ext uri="{FF2B5EF4-FFF2-40B4-BE49-F238E27FC236}">
                <a16:creationId xmlns:a16="http://schemas.microsoft.com/office/drawing/2014/main" id="{87DD03C4-ED6E-D142-2934-FA13176FDF44}"/>
              </a:ext>
            </a:extLst>
          </p:cNvPr>
          <p:cNvSpPr>
            <a:spLocks noGrp="1"/>
          </p:cNvSpPr>
          <p:nvPr>
            <p:ph type="ctrTitle"/>
          </p:nvPr>
        </p:nvSpPr>
        <p:spPr/>
        <p:txBody>
          <a:bodyPr/>
          <a:lstStyle/>
          <a:p>
            <a:r>
              <a:rPr lang="en-IN" dirty="0">
                <a:solidFill>
                  <a:schemeClr val="bg1">
                    <a:lumMod val="50000"/>
                  </a:schemeClr>
                </a:solidFill>
                <a:effectLst>
                  <a:outerShdw blurRad="38100" dist="38100" dir="2700000" algn="tl">
                    <a:srgbClr val="000000">
                      <a:alpha val="43137"/>
                    </a:srgbClr>
                  </a:outerShdw>
                </a:effectLst>
                <a:latin typeface="Aptos Narrow" panose="020B0004020202020204" pitchFamily="34" charset="0"/>
              </a:rPr>
              <a:t>Secure data hiding in images using </a:t>
            </a:r>
            <a:r>
              <a:rPr lang="en-IN" dirty="0" err="1">
                <a:solidFill>
                  <a:schemeClr val="bg1">
                    <a:lumMod val="50000"/>
                  </a:schemeClr>
                </a:solidFill>
                <a:effectLst>
                  <a:outerShdw blurRad="38100" dist="38100" dir="2700000" algn="tl">
                    <a:srgbClr val="000000">
                      <a:alpha val="43137"/>
                    </a:srgbClr>
                  </a:outerShdw>
                </a:effectLst>
                <a:latin typeface="Aptos Narrow" panose="020B0004020202020204" pitchFamily="34" charset="0"/>
              </a:rPr>
              <a:t>steganograhy</a:t>
            </a:r>
            <a:endParaRPr lang="en-IN" dirty="0">
              <a:solidFill>
                <a:schemeClr val="bg1">
                  <a:lumMod val="50000"/>
                </a:schemeClr>
              </a:solidFill>
              <a:effectLst>
                <a:outerShdw blurRad="38100" dist="38100" dir="2700000" algn="tl">
                  <a:srgbClr val="000000">
                    <a:alpha val="43137"/>
                  </a:srgbClr>
                </a:outerShdw>
              </a:effectLst>
              <a:latin typeface="Aptos Narrow" panose="020B00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https://github.com/HimaMokara/Cyber</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algn="l"/>
            <a:r>
              <a:rPr lang="en-US" b="1" i="0" dirty="0">
                <a:effectLst/>
                <a:latin typeface="__Inter_d65c78"/>
              </a:rPr>
              <a:t>1. Integration of Machine Learning</a:t>
            </a:r>
          </a:p>
          <a:p>
            <a:pPr algn="l">
              <a:buFont typeface="Arial" panose="020B0604020202020204" pitchFamily="34" charset="0"/>
              <a:buChar char="•"/>
            </a:pPr>
            <a:r>
              <a:rPr lang="en-US" b="1" i="0" dirty="0">
                <a:solidFill>
                  <a:srgbClr val="374151"/>
                </a:solidFill>
                <a:effectLst/>
                <a:latin typeface="__Inter_d65c78"/>
              </a:rPr>
              <a:t>Adaptive Algorithms</a:t>
            </a:r>
            <a:r>
              <a:rPr lang="en-US" b="0" i="0" dirty="0">
                <a:solidFill>
                  <a:srgbClr val="374151"/>
                </a:solidFill>
                <a:effectLst/>
                <a:latin typeface="__Inter_d65c78"/>
              </a:rPr>
              <a:t>: Implement machine learning algorithms to improve the selection of pixels for data embedding based on image characteristics, enhancing both capacity and imperceptibility.</a:t>
            </a:r>
          </a:p>
          <a:p>
            <a:pPr algn="l">
              <a:buFont typeface="Arial" panose="020B0604020202020204" pitchFamily="34" charset="0"/>
              <a:buChar char="•"/>
            </a:pPr>
            <a:r>
              <a:rPr lang="en-US" b="1" i="0" dirty="0">
                <a:solidFill>
                  <a:srgbClr val="374151"/>
                </a:solidFill>
                <a:effectLst/>
                <a:latin typeface="__Inter_d65c78"/>
              </a:rPr>
              <a:t>Anomaly Detection</a:t>
            </a:r>
            <a:r>
              <a:rPr lang="en-US" b="0" i="0" dirty="0">
                <a:solidFill>
                  <a:srgbClr val="374151"/>
                </a:solidFill>
                <a:effectLst/>
                <a:latin typeface="__Inter_d65c78"/>
              </a:rPr>
              <a:t>: Use machine learning techniques to detect anomalies in </a:t>
            </a:r>
            <a:r>
              <a:rPr lang="en-US" b="0" i="0" dirty="0" err="1">
                <a:solidFill>
                  <a:srgbClr val="374151"/>
                </a:solidFill>
                <a:effectLst/>
                <a:latin typeface="__Inter_d65c78"/>
              </a:rPr>
              <a:t>stego</a:t>
            </a:r>
            <a:r>
              <a:rPr lang="en-US" b="0" i="0" dirty="0">
                <a:solidFill>
                  <a:srgbClr val="374151"/>
                </a:solidFill>
                <a:effectLst/>
                <a:latin typeface="__Inter_d65c78"/>
              </a:rPr>
              <a:t> images, which could indicate attempts at steganalysis or unauthorized access.</a:t>
            </a:r>
          </a:p>
          <a:p>
            <a:pPr algn="l"/>
            <a:r>
              <a:rPr lang="en-US" b="1" i="0" dirty="0">
                <a:effectLst/>
                <a:latin typeface="__Inter_d65c78"/>
              </a:rPr>
              <a:t>2. Support for Additional Media Types</a:t>
            </a:r>
          </a:p>
          <a:p>
            <a:pPr algn="l">
              <a:buFont typeface="Arial" panose="020B0604020202020204" pitchFamily="34" charset="0"/>
              <a:buChar char="•"/>
            </a:pPr>
            <a:r>
              <a:rPr lang="en-US" b="1" i="0" dirty="0">
                <a:solidFill>
                  <a:srgbClr val="374151"/>
                </a:solidFill>
                <a:effectLst/>
                <a:latin typeface="__Inter_d65c78"/>
              </a:rPr>
              <a:t>Audio and Video Steganography</a:t>
            </a:r>
            <a:r>
              <a:rPr lang="en-US" b="0" i="0" dirty="0">
                <a:solidFill>
                  <a:srgbClr val="374151"/>
                </a:solidFill>
                <a:effectLst/>
                <a:latin typeface="__Inter_d65c78"/>
              </a:rPr>
              <a:t>: Extend the application to support hiding data in audio files and video streams, allowing for a broader range of use cases in multimedia communications.</a:t>
            </a:r>
          </a:p>
          <a:p>
            <a:pPr algn="l">
              <a:buFont typeface="Arial" panose="020B0604020202020204" pitchFamily="34" charset="0"/>
              <a:buChar char="•"/>
            </a:pPr>
            <a:r>
              <a:rPr lang="en-US" b="1" i="0" dirty="0">
                <a:solidFill>
                  <a:srgbClr val="374151"/>
                </a:solidFill>
                <a:effectLst/>
                <a:latin typeface="__Inter_d65c78"/>
              </a:rPr>
              <a:t>3D Models and Textures</a:t>
            </a:r>
            <a:r>
              <a:rPr lang="en-US" b="0" i="0" dirty="0">
                <a:solidFill>
                  <a:srgbClr val="374151"/>
                </a:solidFill>
                <a:effectLst/>
                <a:latin typeface="__Inter_d65c78"/>
              </a:rPr>
              <a:t>: Explore the possibility of embedding data in 3D models and textures, which could be useful in gaming and virtual reality applications.</a:t>
            </a:r>
          </a:p>
          <a:p>
            <a:pPr algn="l"/>
            <a:r>
              <a:rPr lang="en-US" b="1" i="0" dirty="0">
                <a:effectLst/>
                <a:latin typeface="__Inter_d65c78"/>
              </a:rPr>
              <a:t>3. Enhanced Security Features</a:t>
            </a:r>
          </a:p>
          <a:p>
            <a:pPr algn="l">
              <a:buFont typeface="Arial" panose="020B0604020202020204" pitchFamily="34" charset="0"/>
              <a:buChar char="•"/>
            </a:pPr>
            <a:r>
              <a:rPr lang="en-US" b="1" i="0" dirty="0">
                <a:solidFill>
                  <a:srgbClr val="374151"/>
                </a:solidFill>
                <a:effectLst/>
                <a:latin typeface="__Inter_d65c78"/>
              </a:rPr>
              <a:t>Multi-Layer Encryption</a:t>
            </a:r>
            <a:r>
              <a:rPr lang="en-US" b="0" i="0" dirty="0">
                <a:solidFill>
                  <a:srgbClr val="374151"/>
                </a:solidFill>
                <a:effectLst/>
                <a:latin typeface="__Inter_d65c78"/>
              </a:rPr>
              <a:t>: Implement multi-layer encryption techniques to further secure the hidden data, making it more resistant to attacks.</a:t>
            </a:r>
          </a:p>
          <a:p>
            <a:pPr algn="l">
              <a:buFont typeface="Arial" panose="020B0604020202020204" pitchFamily="34" charset="0"/>
              <a:buChar char="•"/>
            </a:pPr>
            <a:r>
              <a:rPr lang="en-US" b="1" i="0" dirty="0">
                <a:solidFill>
                  <a:srgbClr val="374151"/>
                </a:solidFill>
                <a:effectLst/>
                <a:latin typeface="__Inter_d65c78"/>
              </a:rPr>
              <a:t>Digital Watermarking</a:t>
            </a:r>
            <a:r>
              <a:rPr lang="en-US" b="0" i="0" dirty="0">
                <a:solidFill>
                  <a:srgbClr val="374151"/>
                </a:solidFill>
                <a:effectLst/>
                <a:latin typeface="__Inter_d65c78"/>
              </a:rPr>
              <a:t>: Combine steganography with digital watermarking to provide an additional layer of security and authenticity verification for the </a:t>
            </a:r>
            <a:r>
              <a:rPr lang="en-US" b="0" i="0" dirty="0" err="1">
                <a:solidFill>
                  <a:srgbClr val="374151"/>
                </a:solidFill>
                <a:effectLst/>
                <a:latin typeface="__Inter_d65c78"/>
              </a:rPr>
              <a:t>stego</a:t>
            </a:r>
            <a:r>
              <a:rPr lang="en-US" b="0" i="0" dirty="0">
                <a:solidFill>
                  <a:srgbClr val="374151"/>
                </a:solidFill>
                <a:effectLst/>
                <a:latin typeface="__Inter_d65c78"/>
              </a:rPr>
              <a:t>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fontScale="90000"/>
          </a:bodyPr>
          <a:lstStyle/>
          <a:p>
            <a:pPr algn="ctr"/>
            <a:r>
              <a:rPr lang="en-US" sz="8800" b="1" dirty="0">
                <a:solidFill>
                  <a:srgbClr val="42BA97"/>
                </a:solidFill>
                <a:latin typeface="Arial" panose="020B0604020202020204" pitchFamily="34" charset="0"/>
                <a:cs typeface="Arial" panose="020B0604020202020204" pitchFamily="34" charset="0"/>
              </a:rPr>
              <a:t>THANK</a:t>
            </a:r>
            <a:r>
              <a:rPr lang="en-US" b="1" dirty="0">
                <a:solidFill>
                  <a:srgbClr val="42BA97"/>
                </a:solidFill>
                <a:latin typeface="Arial" panose="020B0604020202020204" pitchFamily="34" charset="0"/>
                <a:cs typeface="Arial" panose="020B0604020202020204" pitchFamily="34" charset="0"/>
              </a:rPr>
              <a:t> </a:t>
            </a:r>
            <a:r>
              <a:rPr lang="en-US" sz="9800" b="1" dirty="0">
                <a:solidFill>
                  <a:srgbClr val="42BA97"/>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42BA97"/>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53A9A9"/>
                </a:solidFill>
                <a:latin typeface="Arial" panose="020B0604020202020204" pitchFamily="34" charset="0"/>
                <a:cs typeface="Arial" panose="020B0604020202020204" pitchFamily="34" charset="0"/>
              </a:rPr>
              <a:t>Problem Statement</a:t>
            </a:r>
            <a:endParaRPr lang="en-US" sz="4400" dirty="0">
              <a:solidFill>
                <a:srgbClr val="53A9A9"/>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endParaRPr lang="en-IN" dirty="0"/>
          </a:p>
        </p:txBody>
      </p:sp>
      <p:sp>
        <p:nvSpPr>
          <p:cNvPr id="4" name="TextBox 3">
            <a:extLst>
              <a:ext uri="{FF2B5EF4-FFF2-40B4-BE49-F238E27FC236}">
                <a16:creationId xmlns:a16="http://schemas.microsoft.com/office/drawing/2014/main" id="{F757F94C-839C-77B4-0024-AFFBBFDEC272}"/>
              </a:ext>
            </a:extLst>
          </p:cNvPr>
          <p:cNvSpPr txBox="1"/>
          <p:nvPr/>
        </p:nvSpPr>
        <p:spPr>
          <a:xfrm>
            <a:off x="1021246" y="1397675"/>
            <a:ext cx="9832284" cy="2125197"/>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n-US" b="0" i="0" dirty="0">
                <a:solidFill>
                  <a:srgbClr val="374151"/>
                </a:solidFill>
                <a:effectLst/>
                <a:latin typeface="__Inter_d65c78"/>
              </a:rPr>
              <a:t>In the digital age, the need for secure communication has become increasingly important. Traditional  methods of data transmission can be intercepted, leading to unauthorized access to sensitive information. Steganography, the art of hiding data within other non-secret data, offers a solution by embedding secret information within digital media, such as images, in a way that is not easily detectable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rgbClr val="42BA97"/>
                </a:solidFill>
                <a:latin typeface="Arial" panose="020B0604020202020204" pitchFamily="34" charset="0"/>
                <a:cs typeface="Arial" panose="020B0604020202020204" pitchFamily="34" charset="0"/>
              </a:rPr>
              <a:t>Technology  used</a:t>
            </a:r>
            <a:endParaRPr lang="en-US" sz="4400" dirty="0">
              <a:solidFill>
                <a:srgbClr val="42BA97"/>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a:t>Libraries</a:t>
            </a:r>
            <a:r>
              <a:rPr lang="en-US" b="1" dirty="0"/>
              <a:t>:</a:t>
            </a:r>
          </a:p>
          <a:p>
            <a:pPr marL="0" indent="0">
              <a:buNone/>
            </a:pPr>
            <a:r>
              <a:rPr lang="en-US" b="1" dirty="0"/>
              <a:t>OS: </a:t>
            </a:r>
            <a:r>
              <a:rPr lang="en-US" dirty="0"/>
              <a:t>file and directory manipulation</a:t>
            </a:r>
            <a:r>
              <a:rPr lang="en-IN" dirty="0"/>
              <a:t>, environmental variable access and process management.</a:t>
            </a:r>
          </a:p>
          <a:p>
            <a:pPr marL="0" indent="0">
              <a:buNone/>
            </a:pPr>
            <a:r>
              <a:rPr lang="en-IN" dirty="0"/>
              <a:t>           </a:t>
            </a:r>
            <a:r>
              <a:rPr lang="en-IN" b="1" dirty="0"/>
              <a:t>OpenCV(open source computer vision): </a:t>
            </a:r>
            <a:r>
              <a:rPr lang="en-IN" dirty="0"/>
              <a:t>provides extensive capabilities for image and video processing.</a:t>
            </a:r>
          </a:p>
          <a:p>
            <a:pPr marL="0" indent="0">
              <a:buNone/>
            </a:pPr>
            <a:r>
              <a:rPr lang="en-IN" dirty="0"/>
              <a:t>           </a:t>
            </a:r>
            <a:r>
              <a:rPr lang="en-US" b="1" i="0" dirty="0">
                <a:effectLst/>
                <a:latin typeface="__Inter_d65c78"/>
              </a:rPr>
              <a:t>Pillow (PIL)</a:t>
            </a:r>
            <a:r>
              <a:rPr lang="en-US" b="0" i="0" dirty="0">
                <a:solidFill>
                  <a:srgbClr val="374151"/>
                </a:solidFill>
                <a:effectLst/>
                <a:latin typeface="__Inter_d65c78"/>
              </a:rPr>
              <a:t>: A Python Imaging Library that provides easy-to-use methods for opening, manipulating, and saving image files</a:t>
            </a:r>
            <a:endParaRPr lang="en-IN" dirty="0"/>
          </a:p>
          <a:p>
            <a:pPr marL="0" indent="0">
              <a:buNone/>
            </a:pPr>
            <a:endParaRPr lang="en-IN" dirty="0"/>
          </a:p>
          <a:p>
            <a:pPr>
              <a:buFont typeface="Wingdings" panose="05000000000000000000" pitchFamily="2" charset="2"/>
              <a:buChar char="v"/>
            </a:pPr>
            <a:r>
              <a:rPr lang="en-IN" b="1" dirty="0"/>
              <a:t>Platforms:</a:t>
            </a:r>
          </a:p>
          <a:p>
            <a:pPr marL="0" indent="0">
              <a:buNone/>
            </a:pPr>
            <a:r>
              <a:rPr lang="en-IN" dirty="0"/>
              <a:t>           </a:t>
            </a:r>
            <a:r>
              <a:rPr lang="en-IN" b="1" dirty="0"/>
              <a:t>IDLE(Integrated Development &amp; Learning Environment):</a:t>
            </a:r>
            <a:r>
              <a:rPr lang="en-US" b="0" i="0" dirty="0">
                <a:solidFill>
                  <a:srgbClr val="374151"/>
                </a:solidFill>
                <a:effectLst/>
                <a:latin typeface="__Inter_d65c78"/>
              </a:rPr>
              <a:t>IDLE provides an interactive Python shell (REPL) where users can execute Python commands and see the results immediately. This is useful for testing small snippets of code quickly.</a:t>
            </a:r>
          </a:p>
          <a:p>
            <a:pPr marL="0" indent="0">
              <a:buNone/>
            </a:pPr>
            <a:r>
              <a:rPr lang="en-US" dirty="0">
                <a:solidFill>
                  <a:srgbClr val="374151"/>
                </a:solidFill>
                <a:latin typeface="__Inter_d65c78"/>
              </a:rPr>
              <a:t>            </a:t>
            </a:r>
            <a:r>
              <a:rPr lang="en-US" b="1" dirty="0" err="1">
                <a:solidFill>
                  <a:srgbClr val="374151"/>
                </a:solidFill>
                <a:latin typeface="__Inter_d65c78"/>
              </a:rPr>
              <a:t>O</a:t>
            </a:r>
            <a:r>
              <a:rPr lang="en-US" b="1" i="0" dirty="0" err="1">
                <a:solidFill>
                  <a:srgbClr val="374151"/>
                </a:solidFill>
                <a:effectLst/>
                <a:latin typeface="__Inter_d65c78"/>
              </a:rPr>
              <a:t>penStego</a:t>
            </a:r>
            <a:r>
              <a:rPr lang="en-US" b="0" i="0" dirty="0">
                <a:solidFill>
                  <a:srgbClr val="374151"/>
                </a:solidFill>
                <a:effectLst/>
                <a:latin typeface="__Inter_d65c78"/>
              </a:rPr>
              <a:t>: An open-source tool for steganography, allowing users to hide data in images.</a:t>
            </a:r>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rgbClr val="42BA97"/>
                </a:solidFill>
                <a:latin typeface="Arial"/>
                <a:ea typeface="+mj-lt"/>
                <a:cs typeface="Arial"/>
              </a:rPr>
              <a:t>Wow</a:t>
            </a:r>
            <a:r>
              <a:rPr lang="en-US" sz="3200" b="1" dirty="0">
                <a:solidFill>
                  <a:schemeClr val="accent1"/>
                </a:solidFill>
                <a:latin typeface="Arial"/>
                <a:ea typeface="+mj-lt"/>
                <a:cs typeface="Arial"/>
              </a:rPr>
              <a:t> </a:t>
            </a:r>
            <a:r>
              <a:rPr lang="en-US" sz="3200" b="1" dirty="0">
                <a:solidFill>
                  <a:srgbClr val="42BA97"/>
                </a:solidFill>
                <a:latin typeface="Arial"/>
                <a:ea typeface="+mj-lt"/>
                <a:cs typeface="Arial"/>
              </a:rPr>
              <a:t>factors</a:t>
            </a:r>
            <a:endParaRPr lang="en-US" sz="3200" dirty="0">
              <a:solidFill>
                <a:srgbClr val="42BA97"/>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42044" y="1610139"/>
            <a:ext cx="11029615" cy="4673324"/>
          </a:xfrm>
        </p:spPr>
        <p:txBody>
          <a:bodyPr>
            <a:normAutofit fontScale="77500" lnSpcReduction="20000"/>
          </a:bodyPr>
          <a:lstStyle/>
          <a:p>
            <a:pPr marL="0" indent="0" algn="l">
              <a:buNone/>
            </a:pPr>
            <a:endParaRPr lang="en-US" sz="2000" b="0" i="0" dirty="0">
              <a:solidFill>
                <a:srgbClr val="374151"/>
              </a:solidFill>
              <a:effectLst/>
              <a:latin typeface="__Inter_d65c78"/>
            </a:endParaRPr>
          </a:p>
          <a:p>
            <a:pPr marL="0" indent="0" algn="l">
              <a:buNone/>
            </a:pPr>
            <a:r>
              <a:rPr lang="en-US" sz="2000" b="0" i="0" dirty="0">
                <a:solidFill>
                  <a:srgbClr val="374151"/>
                </a:solidFill>
                <a:effectLst/>
                <a:latin typeface="__Inter_d65c78"/>
              </a:rPr>
              <a:t>Incorporating "wow factors" into a project on secure data hiding in images using steganography can significantly enhance its appeal and effectiveness. Here are some innovative ideas and features that could serve as wow factors for your project:</a:t>
            </a:r>
          </a:p>
          <a:p>
            <a:pPr algn="l"/>
            <a:r>
              <a:rPr lang="en-US" sz="2000" b="1" i="0" dirty="0">
                <a:effectLst/>
                <a:latin typeface="__Inter_d65c78"/>
              </a:rPr>
              <a:t>1. </a:t>
            </a:r>
            <a:r>
              <a:rPr lang="en-US" b="1" i="0" dirty="0">
                <a:effectLst/>
                <a:latin typeface="__Inter_d65c78"/>
              </a:rPr>
              <a:t>Real-Time Data Hiding and Extraction</a:t>
            </a:r>
          </a:p>
          <a:p>
            <a:pPr algn="l">
              <a:buFont typeface="Arial" panose="020B0604020202020204" pitchFamily="34" charset="0"/>
              <a:buChar char="•"/>
            </a:pPr>
            <a:r>
              <a:rPr lang="en-US" b="0" i="0" dirty="0">
                <a:solidFill>
                  <a:srgbClr val="374151"/>
                </a:solidFill>
                <a:effectLst/>
                <a:latin typeface="__Inter_d65c78"/>
              </a:rPr>
              <a:t>Implement a feature that allows users to hide and extract data in real-time, providing instant feedback and visualization of the changes in the image.</a:t>
            </a:r>
          </a:p>
          <a:p>
            <a:pPr algn="l"/>
            <a:r>
              <a:rPr lang="en-US" b="1" i="0" dirty="0">
                <a:effectLst/>
                <a:latin typeface="__Inter_d65c78"/>
              </a:rPr>
              <a:t>2. Multi-Layered Security</a:t>
            </a:r>
          </a:p>
          <a:p>
            <a:pPr algn="l">
              <a:buFont typeface="Arial" panose="020B0604020202020204" pitchFamily="34" charset="0"/>
              <a:buChar char="•"/>
            </a:pPr>
            <a:r>
              <a:rPr lang="en-US" b="0" i="0" dirty="0">
                <a:solidFill>
                  <a:srgbClr val="374151"/>
                </a:solidFill>
                <a:effectLst/>
                <a:latin typeface="__Inter_d65c78"/>
              </a:rPr>
              <a:t>Combine steganography with encryption and watermarking. For example, encrypt the data before embedding it and add a digital watermark to the image to verify its </a:t>
            </a:r>
            <a:r>
              <a:rPr lang="en-US" b="0" i="0" dirty="0" err="1">
                <a:solidFill>
                  <a:srgbClr val="374151"/>
                </a:solidFill>
                <a:effectLst/>
                <a:latin typeface="__Inter_d65c78"/>
              </a:rPr>
              <a:t>authencity</a:t>
            </a:r>
            <a:endParaRPr lang="en-US" b="0" i="0" dirty="0">
              <a:solidFill>
                <a:srgbClr val="374151"/>
              </a:solidFill>
              <a:effectLst/>
              <a:latin typeface="__Inter_d65c78"/>
            </a:endParaRPr>
          </a:p>
          <a:p>
            <a:pPr algn="l"/>
            <a:r>
              <a:rPr lang="en-US" b="1" i="0" dirty="0">
                <a:effectLst/>
                <a:latin typeface="__Inter_d65c78"/>
              </a:rPr>
              <a:t>3. Adaptive Steganography</a:t>
            </a:r>
          </a:p>
          <a:p>
            <a:pPr algn="l">
              <a:buFont typeface="Arial" panose="020B0604020202020204" pitchFamily="34" charset="0"/>
              <a:buChar char="•"/>
            </a:pPr>
            <a:r>
              <a:rPr lang="en-US" b="0" i="0" dirty="0">
                <a:solidFill>
                  <a:srgbClr val="374151"/>
                </a:solidFill>
                <a:effectLst/>
                <a:latin typeface="__Inter_d65c78"/>
              </a:rPr>
              <a:t>Use machine learning algorithms to adaptively choose the best pixels for data embedding based on the image content, ensuring minimal distortion and maximizing capacity.</a:t>
            </a:r>
          </a:p>
          <a:p>
            <a:pPr algn="l"/>
            <a:r>
              <a:rPr lang="en-US" b="1" i="0" dirty="0">
                <a:effectLst/>
                <a:latin typeface="__Inter_d65c78"/>
              </a:rPr>
              <a:t>4. User -Friendly Interface with Visual Feedback</a:t>
            </a:r>
          </a:p>
          <a:p>
            <a:pPr algn="l">
              <a:buFont typeface="Arial" panose="020B0604020202020204" pitchFamily="34" charset="0"/>
              <a:buChar char="•"/>
            </a:pPr>
            <a:r>
              <a:rPr lang="en-US" b="0" i="0" dirty="0">
                <a:solidFill>
                  <a:srgbClr val="374151"/>
                </a:solidFill>
                <a:effectLst/>
                <a:latin typeface="__Inter_d65c78"/>
              </a:rPr>
              <a:t>Create an intuitive graphical user interface (GUI) that visually represents the embedding process, showing how much data can be hidden and the quality of the </a:t>
            </a:r>
            <a:r>
              <a:rPr lang="en-US" b="0" i="0" dirty="0" err="1">
                <a:solidFill>
                  <a:srgbClr val="374151"/>
                </a:solidFill>
                <a:effectLst/>
                <a:latin typeface="__Inter_d65c78"/>
              </a:rPr>
              <a:t>stego</a:t>
            </a:r>
            <a:r>
              <a:rPr lang="en-US" b="0" i="0" dirty="0">
                <a:solidFill>
                  <a:srgbClr val="374151"/>
                </a:solidFill>
                <a:effectLst/>
                <a:latin typeface="__Inter_d65c78"/>
              </a:rPr>
              <a:t> image in real-time.</a:t>
            </a:r>
          </a:p>
          <a:p>
            <a:pPr algn="l"/>
            <a:r>
              <a:rPr lang="en-US" b="1" i="0" dirty="0">
                <a:effectLst/>
                <a:latin typeface="__Inter_d65c78"/>
              </a:rPr>
              <a:t>5. Support for Various Media Types</a:t>
            </a:r>
          </a:p>
          <a:p>
            <a:pPr algn="l">
              <a:buFont typeface="Arial" panose="020B0604020202020204" pitchFamily="34" charset="0"/>
              <a:buChar char="•"/>
            </a:pPr>
            <a:r>
              <a:rPr lang="en-US" b="0" i="0" dirty="0">
                <a:solidFill>
                  <a:srgbClr val="374151"/>
                </a:solidFill>
                <a:effectLst/>
                <a:latin typeface="__Inter_d65c78"/>
              </a:rPr>
              <a:t>Extend the application to support not just images but also audio and video files, allowing users to hide data in multiple formats.</a:t>
            </a:r>
          </a:p>
          <a:p>
            <a:pPr marL="0" indent="0" algn="l">
              <a:buNone/>
            </a:pPr>
            <a:endParaRPr lang="en-US" b="0" i="0" dirty="0">
              <a:solidFill>
                <a:srgbClr val="374151"/>
              </a:solidFill>
              <a:effectLst/>
              <a:latin typeface="__Inter_d65c78"/>
            </a:endParaRPr>
          </a:p>
          <a:p>
            <a:pPr marL="0" indent="0" algn="l">
              <a:buNone/>
            </a:pPr>
            <a:endParaRPr lang="en-US" sz="5000" b="1" i="0" dirty="0">
              <a:effectLst>
                <a:outerShdw blurRad="38100" dist="38100" dir="2700000" algn="tl">
                  <a:srgbClr val="000000">
                    <a:alpha val="43137"/>
                  </a:srgbClr>
                </a:outerShdw>
              </a:effectLst>
              <a:latin typeface="__Inter_d65c78"/>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rgbClr val="42BA97"/>
                </a:solidFill>
              </a:rPr>
              <a:t>End</a:t>
            </a:r>
            <a:r>
              <a:rPr lang="en-IN" dirty="0">
                <a:solidFill>
                  <a:schemeClr val="accent1"/>
                </a:solidFill>
              </a:rPr>
              <a:t> </a:t>
            </a:r>
            <a:r>
              <a:rPr lang="en-IN" dirty="0">
                <a:solidFill>
                  <a:srgbClr val="42BA97"/>
                </a:solidFill>
              </a:rPr>
              <a:t>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t>Organizations:                                                                     Individuals:</a:t>
            </a:r>
          </a:p>
          <a:p>
            <a:pPr marL="0" indent="0">
              <a:buNone/>
            </a:pPr>
            <a:r>
              <a:rPr lang="en-IN" dirty="0"/>
              <a:t>         Businesses                                                                         privacy-Conscious users</a:t>
            </a:r>
          </a:p>
          <a:p>
            <a:pPr marL="0" indent="0">
              <a:buNone/>
            </a:pPr>
            <a:r>
              <a:rPr lang="en-IN" dirty="0"/>
              <a:t>         Government agencies                                                        Whistleblowers</a:t>
            </a:r>
          </a:p>
          <a:p>
            <a:pPr marL="0" indent="0">
              <a:buNone/>
            </a:pPr>
            <a:r>
              <a:rPr lang="en-IN" dirty="0"/>
              <a:t>         Military                                                                                Circumventing censorship</a:t>
            </a:r>
          </a:p>
          <a:p>
            <a:pPr marL="0" indent="0">
              <a:buNone/>
            </a:pPr>
            <a:endParaRPr lang="en-IN" dirty="0"/>
          </a:p>
          <a:p>
            <a:pPr marL="0" indent="0">
              <a:buNone/>
            </a:pPr>
            <a:r>
              <a:rPr lang="en-IN" dirty="0"/>
              <a:t>Cybercriminals:                                                                     Other users:</a:t>
            </a:r>
          </a:p>
          <a:p>
            <a:pPr marL="0" indent="0">
              <a:buNone/>
            </a:pPr>
            <a:r>
              <a:rPr lang="en-IN" dirty="0"/>
              <a:t>         Malware distributors                                                         Artists</a:t>
            </a:r>
          </a:p>
          <a:p>
            <a:pPr marL="0" indent="0">
              <a:buNone/>
            </a:pPr>
            <a:r>
              <a:rPr lang="en-IN" dirty="0"/>
              <a:t>         Data thieves                                                                       Historians</a:t>
            </a:r>
          </a:p>
          <a:p>
            <a:pPr marL="0" indent="0">
              <a:buNone/>
            </a:pPr>
            <a:r>
              <a:rPr lang="en-IN" dirty="0"/>
              <a:t>         Organized crime</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descr="A computer screen shot of a computer screen&#10;&#10;AI-generated content may be incorrect.">
            <a:extLst>
              <a:ext uri="{FF2B5EF4-FFF2-40B4-BE49-F238E27FC236}">
                <a16:creationId xmlns:a16="http://schemas.microsoft.com/office/drawing/2014/main" id="{874D4C5E-339B-9D40-96A5-3B41AEC70372}"/>
              </a:ext>
            </a:extLst>
          </p:cNvPr>
          <p:cNvPicPr>
            <a:picLocks noChangeAspect="1"/>
          </p:cNvPicPr>
          <p:nvPr/>
        </p:nvPicPr>
        <p:blipFill>
          <a:blip r:embed="rId2"/>
          <a:stretch>
            <a:fillRect/>
          </a:stretch>
        </p:blipFill>
        <p:spPr>
          <a:xfrm>
            <a:off x="609600" y="1043609"/>
            <a:ext cx="5486400" cy="5565914"/>
          </a:xfrm>
          <a:prstGeom prst="rect">
            <a:avLst/>
          </a:prstGeom>
        </p:spPr>
      </p:pic>
      <p:pic>
        <p:nvPicPr>
          <p:cNvPr id="6" name="Picture 5" descr="A computer screen shot of a tiger&#10;&#10;AI-generated content may be incorrect.">
            <a:extLst>
              <a:ext uri="{FF2B5EF4-FFF2-40B4-BE49-F238E27FC236}">
                <a16:creationId xmlns:a16="http://schemas.microsoft.com/office/drawing/2014/main" id="{254B7B6D-E886-C390-B2F3-F7D27B5CCE82}"/>
              </a:ext>
            </a:extLst>
          </p:cNvPr>
          <p:cNvPicPr>
            <a:picLocks noChangeAspect="1"/>
          </p:cNvPicPr>
          <p:nvPr/>
        </p:nvPicPr>
        <p:blipFill>
          <a:blip r:embed="rId3"/>
          <a:stretch>
            <a:fillRect/>
          </a:stretch>
        </p:blipFill>
        <p:spPr>
          <a:xfrm>
            <a:off x="6251713" y="1043609"/>
            <a:ext cx="5330687" cy="527767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D75C-6E1F-D876-2C87-2453F16146D9}"/>
              </a:ext>
            </a:extLst>
          </p:cNvPr>
          <p:cNvSpPr>
            <a:spLocks noGrp="1"/>
          </p:cNvSpPr>
          <p:nvPr>
            <p:ph type="title"/>
          </p:nvPr>
        </p:nvSpPr>
        <p:spPr/>
        <p:txBody>
          <a:bodyPr/>
          <a:lstStyle/>
          <a:p>
            <a:r>
              <a:rPr lang="en-IN" dirty="0"/>
              <a:t>results</a:t>
            </a:r>
          </a:p>
        </p:txBody>
      </p:sp>
      <p:pic>
        <p:nvPicPr>
          <p:cNvPr id="8" name="Picture 7" descr="A screenshot of a computer screen&#10;&#10;AI-generated content may be incorrect.">
            <a:extLst>
              <a:ext uri="{FF2B5EF4-FFF2-40B4-BE49-F238E27FC236}">
                <a16:creationId xmlns:a16="http://schemas.microsoft.com/office/drawing/2014/main" id="{B773DFF2-3341-477C-F7E3-440F36A7FD8E}"/>
              </a:ext>
            </a:extLst>
          </p:cNvPr>
          <p:cNvPicPr>
            <a:picLocks noChangeAspect="1"/>
          </p:cNvPicPr>
          <p:nvPr/>
        </p:nvPicPr>
        <p:blipFill>
          <a:blip r:embed="rId2"/>
          <a:stretch>
            <a:fillRect/>
          </a:stretch>
        </p:blipFill>
        <p:spPr>
          <a:xfrm>
            <a:off x="609600" y="1447800"/>
            <a:ext cx="5486400" cy="5082209"/>
          </a:xfrm>
          <a:prstGeom prst="rect">
            <a:avLst/>
          </a:prstGeom>
        </p:spPr>
      </p:pic>
      <p:pic>
        <p:nvPicPr>
          <p:cNvPr id="4" name="Picture 3" descr="A computer screen shot of a blue screen&#10;&#10;AI-generated content may be incorrect.">
            <a:extLst>
              <a:ext uri="{FF2B5EF4-FFF2-40B4-BE49-F238E27FC236}">
                <a16:creationId xmlns:a16="http://schemas.microsoft.com/office/drawing/2014/main" id="{F959B5B2-2777-1A3C-3AD8-EF5784C840E9}"/>
              </a:ext>
            </a:extLst>
          </p:cNvPr>
          <p:cNvPicPr>
            <a:picLocks noChangeAspect="1"/>
          </p:cNvPicPr>
          <p:nvPr/>
        </p:nvPicPr>
        <p:blipFill>
          <a:blip r:embed="rId3"/>
          <a:stretch>
            <a:fillRect/>
          </a:stretch>
        </p:blipFill>
        <p:spPr>
          <a:xfrm>
            <a:off x="6410738" y="1447799"/>
            <a:ext cx="5171661" cy="4992758"/>
          </a:xfrm>
          <a:prstGeom prst="rect">
            <a:avLst/>
          </a:prstGeom>
        </p:spPr>
      </p:pic>
    </p:spTree>
    <p:extLst>
      <p:ext uri="{BB962C8B-B14F-4D97-AF65-F5344CB8AC3E}">
        <p14:creationId xmlns:p14="http://schemas.microsoft.com/office/powerpoint/2010/main" val="189574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rgbClr val="42BA97"/>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l"/>
            <a:r>
              <a:rPr lang="en-US" sz="1800" b="0" i="0" dirty="0">
                <a:solidFill>
                  <a:srgbClr val="374151"/>
                </a:solidFill>
                <a:effectLst/>
                <a:latin typeface="__Inter_d65c78"/>
              </a:rPr>
              <a:t>In an era where digital communication is ubiquitous, the need for secure methods of data transmission has never been more critical. This project on secure data hiding in images using steganography addresses this need by providing a robust framework for embedding and extracting sensitive information within digital images. By leveraging advanced techniques and innovative features, the project aims to enhance the confidentiality and integrity of data while maintaining the visual quality of the cover images.</a:t>
            </a:r>
          </a:p>
          <a:p>
            <a:pPr algn="l"/>
            <a:r>
              <a:rPr lang="en-US" sz="1800" b="0" i="0" dirty="0">
                <a:solidFill>
                  <a:srgbClr val="374151"/>
                </a:solidFill>
                <a:effectLst/>
                <a:latin typeface="__Inter_d65c78"/>
              </a:rPr>
              <a:t>The implementation of real-time data hiding and extraction, multi-layered security measures, and adaptive algorithms not only improves the effectiveness of the steganography process but also makes it user-friendly and accessible. The incorporation of educational components and community-sharing features fosters a deeper understanding of digital security principles, empowering users to make informed decisions about their data privacy.</a:t>
            </a:r>
          </a:p>
          <a:p>
            <a:br>
              <a:rPr lang="en-US" dirty="0"/>
            </a:b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b30265f8-c5e2-4918-b4a1-b977299ca3e2"/>
    <ds:schemaRef ds:uri="http://schemas.microsoft.com/office/infopath/2007/PartnerControls"/>
    <ds:schemaRef ds:uri="http://purl.org/dc/terms/"/>
    <ds:schemaRef ds:uri="http://purl.org/dc/dcmitype/"/>
    <ds:schemaRef ds:uri="fadb41d3-f9cb-40fb-903c-8cacaba95bb5"/>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803</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__Inter_d65c78</vt:lpstr>
      <vt:lpstr>Aptos Narrow</vt:lpstr>
      <vt:lpstr>Arial</vt:lpstr>
      <vt:lpstr>Calibri</vt:lpstr>
      <vt:lpstr>Calibri Light</vt:lpstr>
      <vt:lpstr>Franklin Gothic Book</vt:lpstr>
      <vt:lpstr>Franklin Gothic Demi</vt:lpstr>
      <vt:lpstr>Wingdings</vt:lpstr>
      <vt:lpstr>Wingdings 2</vt:lpstr>
      <vt:lpstr>DividendVTI</vt:lpstr>
      <vt:lpstr>Secure data hiding in images using steganograhy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sumasri kanduri</cp:lastModifiedBy>
  <cp:revision>26</cp:revision>
  <dcterms:created xsi:type="dcterms:W3CDTF">2021-05-26T16:50:10Z</dcterms:created>
  <dcterms:modified xsi:type="dcterms:W3CDTF">2025-02-25T09:17:44Z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