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73" r:id="rId6"/>
    <p:sldId id="275" r:id="rId7"/>
    <p:sldId id="274" r:id="rId8"/>
    <p:sldId id="276" r:id="rId9"/>
    <p:sldId id="268" r:id="rId10"/>
    <p:sldId id="265" r:id="rId11"/>
    <p:sldId id="266" r:id="rId12"/>
    <p:sldId id="271" r:id="rId13"/>
    <p:sldId id="269" r:id="rId14"/>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51AjE0sdlm3hkr3Z8oxv7rN3p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0F8C88-068C-4B3B-BF8C-F293BD261FEC}">
  <a:tblStyle styleId="{AA0F8C88-068C-4B3B-BF8C-F293BD261FE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75" autoAdjust="0"/>
    <p:restoredTop sz="86395" autoAdjust="0"/>
  </p:normalViewPr>
  <p:slideViewPr>
    <p:cSldViewPr snapToGrid="0">
      <p:cViewPr varScale="1">
        <p:scale>
          <a:sx n="36" d="100"/>
          <a:sy n="36" d="100"/>
        </p:scale>
        <p:origin x="1224" y="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16018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86" name="Google Shape;86;p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87" name="Google Shape;87;p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90" name="Google Shape;90;p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7699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394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11" name="Google Shape;111;p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12" name="Google Shape;112;p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15" name="Google Shape;115;p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2436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9"/>
        <p:cNvGrpSpPr/>
        <p:nvPr/>
      </p:nvGrpSpPr>
      <p:grpSpPr>
        <a:xfrm>
          <a:off x="0" y="0"/>
          <a:ext cx="0" cy="0"/>
          <a:chOff x="0" y="0"/>
          <a:chExt cx="0" cy="0"/>
        </a:xfrm>
      </p:grpSpPr>
      <p:sp>
        <p:nvSpPr>
          <p:cNvPr id="20" name="Google Shape;20;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6806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1792288" y="612775"/>
            <a:ext cx="5486400" cy="4114800"/>
          </a:xfrm>
          <a:prstGeom prst="rect">
            <a:avLst/>
          </a:prstGeom>
          <a:noFill/>
          <a:ln>
            <a:noFill/>
          </a:ln>
        </p:spPr>
      </p:sp>
      <p:sp>
        <p:nvSpPr>
          <p:cNvPr id="68" name="Google Shape;68;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link.springer.com/article/10.1007/s41870-023-01268-w"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21610418_Survey_of_Text_Mining_Clustering_Classification_and_Retrieva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www.researchgate.net/publication/49586251_A_Survey_of_Clustering_Techniqu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16468476_The_research_on_text_clustering_based_on_LDA_joint_mode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588901" y="5732462"/>
            <a:ext cx="17110094" cy="1506566"/>
          </a:xfrm>
          <a:prstGeom prst="rect">
            <a:avLst/>
          </a:prstGeom>
          <a:noFill/>
          <a:ln>
            <a:noFill/>
          </a:ln>
        </p:spPr>
        <p:txBody>
          <a:bodyPr spcFirstLastPara="1" wrap="square" lIns="0" tIns="0" rIns="0" bIns="0" anchor="t" anchorCtr="0">
            <a:spAutoFit/>
          </a:bodyPr>
          <a:lstStyle/>
          <a:p>
            <a:pPr marL="0" marR="0" lvl="0" indent="0" algn="ctr" rtl="0">
              <a:lnSpc>
                <a:spcPct val="95999"/>
              </a:lnSpc>
              <a:spcBef>
                <a:spcPts val="0"/>
              </a:spcBef>
              <a:spcAft>
                <a:spcPts val="0"/>
              </a:spcAft>
              <a:buNone/>
            </a:pPr>
            <a:r>
              <a:rPr lang="en-US" sz="5099" b="1" dirty="0">
                <a:solidFill>
                  <a:srgbClr val="FF0000"/>
                </a:solidFill>
                <a:latin typeface="Times"/>
                <a:cs typeface="Times"/>
                <a:sym typeface="Times"/>
              </a:rPr>
              <a:t>Abstract Fusion: Unsupervised Clustering of Scientific Literature</a:t>
            </a:r>
            <a:endParaRPr lang="en-US" dirty="0">
              <a:solidFill>
                <a:srgbClr val="FF0000"/>
              </a:solidFill>
            </a:endParaRPr>
          </a:p>
        </p:txBody>
      </p:sp>
      <p:sp>
        <p:nvSpPr>
          <p:cNvPr id="93" name="Google Shape;93;p1"/>
          <p:cNvSpPr/>
          <p:nvPr/>
        </p:nvSpPr>
        <p:spPr>
          <a:xfrm>
            <a:off x="8148100" y="4029075"/>
            <a:ext cx="1991793" cy="1703387"/>
          </a:xfrm>
          <a:custGeom>
            <a:avLst/>
            <a:gdLst/>
            <a:ahLst/>
            <a:cxnLst/>
            <a:rect l="l" t="t" r="r" b="b"/>
            <a:pathLst>
              <a:path w="1991793" h="1588240" extrusionOk="0">
                <a:moveTo>
                  <a:pt x="0" y="0"/>
                </a:moveTo>
                <a:lnTo>
                  <a:pt x="1991792" y="0"/>
                </a:lnTo>
                <a:lnTo>
                  <a:pt x="1991792" y="1588240"/>
                </a:lnTo>
                <a:lnTo>
                  <a:pt x="0" y="1588240"/>
                </a:lnTo>
                <a:lnTo>
                  <a:pt x="0" y="0"/>
                </a:lnTo>
                <a:close/>
              </a:path>
            </a:pathLst>
          </a:custGeom>
          <a:blipFill rotWithShape="1">
            <a:blip r:embed="rId3">
              <a:alphaModFix/>
            </a:blip>
            <a:stretch>
              <a:fillRect l="-49698" t="-43344" r="-44732" b="-40091"/>
            </a:stretch>
          </a:blipFill>
          <a:ln>
            <a:noFill/>
          </a:ln>
        </p:spPr>
      </p:sp>
      <p:sp>
        <p:nvSpPr>
          <p:cNvPr id="94" name="Google Shape;94;p1"/>
          <p:cNvSpPr txBox="1"/>
          <p:nvPr/>
        </p:nvSpPr>
        <p:spPr>
          <a:xfrm>
            <a:off x="91350" y="0"/>
            <a:ext cx="18105300" cy="3841436"/>
          </a:xfrm>
          <a:prstGeom prst="rect">
            <a:avLst/>
          </a:prstGeom>
          <a:noFill/>
          <a:ln>
            <a:noFill/>
          </a:ln>
        </p:spPr>
        <p:txBody>
          <a:bodyPr spcFirstLastPara="1" wrap="square" lIns="0" tIns="0" rIns="0" bIns="0" anchor="t" anchorCtr="0">
            <a:spAutoFit/>
          </a:bodyPr>
          <a:lstStyle/>
          <a:p>
            <a:pPr marL="0" marR="0" lvl="0" indent="0" algn="l" rtl="0">
              <a:lnSpc>
                <a:spcPct val="186555"/>
              </a:lnSpc>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ctr" rtl="0">
              <a:lnSpc>
                <a:spcPct val="120004"/>
              </a:lnSpc>
              <a:spcBef>
                <a:spcPts val="0"/>
              </a:spcBef>
              <a:spcAft>
                <a:spcPts val="0"/>
              </a:spcAft>
              <a:buNone/>
            </a:pPr>
            <a:r>
              <a:rPr lang="en-US" sz="4499" b="1" i="0" u="none" strike="noStrike" cap="none" dirty="0" err="1">
                <a:solidFill>
                  <a:srgbClr val="000000"/>
                </a:solidFill>
                <a:latin typeface="Times New Roman"/>
                <a:ea typeface="Times New Roman"/>
                <a:cs typeface="Times New Roman"/>
                <a:sym typeface="Times New Roman"/>
              </a:rPr>
              <a:t>Gokaraju</a:t>
            </a:r>
            <a:r>
              <a:rPr lang="en-US" sz="4499" b="1" i="0" u="none" strike="noStrike" cap="none" dirty="0">
                <a:solidFill>
                  <a:srgbClr val="000000"/>
                </a:solidFill>
                <a:latin typeface="Times New Roman"/>
                <a:ea typeface="Times New Roman"/>
                <a:cs typeface="Times New Roman"/>
                <a:sym typeface="Times New Roman"/>
              </a:rPr>
              <a:t> </a:t>
            </a:r>
            <a:r>
              <a:rPr lang="en-US" sz="4499" b="1" i="0" u="none" strike="noStrike" cap="none" dirty="0" err="1">
                <a:solidFill>
                  <a:srgbClr val="000000"/>
                </a:solidFill>
                <a:latin typeface="Times New Roman"/>
                <a:ea typeface="Times New Roman"/>
                <a:cs typeface="Times New Roman"/>
                <a:sym typeface="Times New Roman"/>
              </a:rPr>
              <a:t>Rangaraju</a:t>
            </a:r>
            <a:r>
              <a:rPr lang="en-US" sz="4499" b="1" i="0" u="none" strike="noStrike" cap="none" dirty="0">
                <a:solidFill>
                  <a:srgbClr val="000000"/>
                </a:solidFill>
                <a:latin typeface="Times New Roman"/>
                <a:ea typeface="Times New Roman"/>
                <a:cs typeface="Times New Roman"/>
                <a:sym typeface="Times New Roman"/>
              </a:rPr>
              <a:t> Institute of Engineering and Technology </a:t>
            </a:r>
            <a:endParaRPr dirty="0">
              <a:latin typeface="Times New Roman"/>
              <a:ea typeface="Times New Roman"/>
              <a:cs typeface="Times New Roman"/>
              <a:sym typeface="Times New Roman"/>
            </a:endParaRPr>
          </a:p>
          <a:p>
            <a:pPr marL="0" marR="0" lvl="0" indent="0" algn="ctr" rtl="0">
              <a:lnSpc>
                <a:spcPct val="120004"/>
              </a:lnSpc>
              <a:spcBef>
                <a:spcPts val="0"/>
              </a:spcBef>
              <a:spcAft>
                <a:spcPts val="0"/>
              </a:spcAft>
              <a:buNone/>
            </a:pPr>
            <a:r>
              <a:rPr lang="en-US" sz="4499" b="1" i="0" u="none" strike="noStrike" cap="none" dirty="0">
                <a:solidFill>
                  <a:srgbClr val="000000"/>
                </a:solidFill>
                <a:latin typeface="Times New Roman"/>
                <a:ea typeface="Times New Roman"/>
                <a:cs typeface="Times New Roman"/>
                <a:sym typeface="Times New Roman"/>
              </a:rPr>
              <a:t>(Autonomous)</a:t>
            </a:r>
            <a:endParaRPr dirty="0">
              <a:latin typeface="Times New Roman"/>
              <a:ea typeface="Times New Roman"/>
              <a:cs typeface="Times New Roman"/>
              <a:sym typeface="Times New Roman"/>
            </a:endParaRPr>
          </a:p>
          <a:p>
            <a:pPr marL="0" marR="0" lvl="0" indent="0" algn="ctr" rtl="0">
              <a:lnSpc>
                <a:spcPct val="120004"/>
              </a:lnSpc>
              <a:spcBef>
                <a:spcPts val="0"/>
              </a:spcBef>
              <a:spcAft>
                <a:spcPts val="0"/>
              </a:spcAft>
              <a:buNone/>
            </a:pPr>
            <a:r>
              <a:rPr lang="en-US" sz="4499" b="1" i="0" u="none" strike="noStrike" cap="none" dirty="0">
                <a:solidFill>
                  <a:srgbClr val="000000"/>
                </a:solidFill>
                <a:latin typeface="Times New Roman"/>
                <a:ea typeface="Times New Roman"/>
                <a:cs typeface="Times New Roman"/>
                <a:sym typeface="Times New Roman"/>
              </a:rPr>
              <a:t>Department of Artificial Intelligence and Machine Learning Engineering</a:t>
            </a:r>
            <a:endParaRPr sz="4499"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20004"/>
              </a:lnSpc>
              <a:spcBef>
                <a:spcPts val="0"/>
              </a:spcBef>
              <a:spcAft>
                <a:spcPts val="0"/>
              </a:spcAft>
              <a:buNone/>
            </a:pPr>
            <a:r>
              <a:rPr lang="en-US" sz="4499" b="1" i="0" u="none" strike="noStrike" cap="none" dirty="0">
                <a:solidFill>
                  <a:srgbClr val="000000"/>
                </a:solidFill>
                <a:latin typeface="Times New Roman"/>
                <a:ea typeface="Times New Roman"/>
                <a:cs typeface="Times New Roman"/>
                <a:sym typeface="Times New Roman"/>
              </a:rPr>
              <a:t>MINI PROJECT</a:t>
            </a:r>
            <a:r>
              <a:rPr lang="en-US" sz="4000" b="1" i="0" u="none" strike="noStrike" cap="none" dirty="0">
                <a:solidFill>
                  <a:srgbClr val="000000"/>
                </a:solidFill>
                <a:latin typeface="Times New Roman"/>
                <a:ea typeface="Times New Roman"/>
                <a:cs typeface="Times New Roman"/>
                <a:sym typeface="Times New Roman"/>
              </a:rPr>
              <a:t>(Review-1)</a:t>
            </a:r>
            <a:endParaRPr sz="4000" dirty="0">
              <a:latin typeface="Times New Roman"/>
              <a:ea typeface="Times New Roman"/>
              <a:cs typeface="Times New Roman"/>
              <a:sym typeface="Times New Roman"/>
            </a:endParaRPr>
          </a:p>
        </p:txBody>
      </p:sp>
      <p:sp>
        <p:nvSpPr>
          <p:cNvPr id="95" name="Google Shape;95;p1"/>
          <p:cNvSpPr txBox="1"/>
          <p:nvPr/>
        </p:nvSpPr>
        <p:spPr>
          <a:xfrm>
            <a:off x="588901" y="7640190"/>
            <a:ext cx="6907049" cy="20313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rgbClr val="000000"/>
                </a:solidFill>
                <a:latin typeface="Times"/>
                <a:ea typeface="Times"/>
                <a:cs typeface="Times"/>
                <a:sym typeface="Times"/>
              </a:rPr>
              <a:t>Under the Guidance of</a:t>
            </a:r>
          </a:p>
          <a:p>
            <a:pPr marL="0" marR="0" lvl="0" indent="0" algn="l" rtl="0">
              <a:lnSpc>
                <a:spcPct val="120000"/>
              </a:lnSpc>
              <a:spcBef>
                <a:spcPts val="0"/>
              </a:spcBef>
              <a:spcAft>
                <a:spcPts val="0"/>
              </a:spcAft>
              <a:buNone/>
            </a:pPr>
            <a:r>
              <a:rPr lang="en-US" sz="3200" b="1" dirty="0">
                <a:solidFill>
                  <a:srgbClr val="FF0000"/>
                </a:solidFill>
                <a:latin typeface="Times"/>
                <a:cs typeface="Times"/>
                <a:sym typeface="Times"/>
              </a:rPr>
              <a:t>Mr. K Mallikarjun Raju</a:t>
            </a:r>
          </a:p>
          <a:p>
            <a:pPr marL="0" marR="0" lvl="0" indent="0" algn="l" rtl="0">
              <a:lnSpc>
                <a:spcPct val="120000"/>
              </a:lnSpc>
              <a:spcBef>
                <a:spcPts val="0"/>
              </a:spcBef>
              <a:spcAft>
                <a:spcPts val="0"/>
              </a:spcAft>
              <a:buNone/>
            </a:pPr>
            <a:r>
              <a:rPr lang="en-US" sz="3200" b="1" dirty="0">
                <a:solidFill>
                  <a:srgbClr val="FF0000"/>
                </a:solidFill>
                <a:latin typeface="Times"/>
                <a:cs typeface="Times"/>
                <a:sym typeface="Times"/>
              </a:rPr>
              <a:t>Assistant Professor, AIML Department</a:t>
            </a:r>
            <a:endParaRPr dirty="0">
              <a:solidFill>
                <a:srgbClr val="FF0000"/>
              </a:solidFill>
            </a:endParaRPr>
          </a:p>
          <a:p>
            <a:pPr marL="0" marR="0" lvl="0" indent="0" algn="l" rtl="0">
              <a:lnSpc>
                <a:spcPct val="120000"/>
              </a:lnSpc>
              <a:spcBef>
                <a:spcPts val="0"/>
              </a:spcBef>
              <a:spcAft>
                <a:spcPts val="0"/>
              </a:spcAft>
              <a:buNone/>
            </a:pPr>
            <a:endParaRPr dirty="0"/>
          </a:p>
        </p:txBody>
      </p:sp>
      <p:sp>
        <p:nvSpPr>
          <p:cNvPr id="96" name="Google Shape;96;p1"/>
          <p:cNvSpPr txBox="1"/>
          <p:nvPr/>
        </p:nvSpPr>
        <p:spPr>
          <a:xfrm>
            <a:off x="9786495" y="7473990"/>
            <a:ext cx="7912500" cy="236372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rgbClr val="000000"/>
                </a:solidFill>
                <a:latin typeface="Times"/>
                <a:ea typeface="Times"/>
                <a:cs typeface="Times"/>
                <a:sym typeface="Times"/>
              </a:rPr>
              <a:t>Presented by:</a:t>
            </a:r>
            <a:endParaRPr dirty="0"/>
          </a:p>
          <a:p>
            <a:pPr marL="0" marR="0" lvl="0" indent="0" algn="l" rtl="0">
              <a:lnSpc>
                <a:spcPct val="120000"/>
              </a:lnSpc>
              <a:spcBef>
                <a:spcPts val="0"/>
              </a:spcBef>
              <a:spcAft>
                <a:spcPts val="0"/>
              </a:spcAft>
              <a:buNone/>
            </a:pPr>
            <a:r>
              <a:rPr lang="en-US" sz="3200" b="1" i="0" u="none" strike="noStrike" cap="none" dirty="0">
                <a:solidFill>
                  <a:srgbClr val="FF0000"/>
                </a:solidFill>
                <a:latin typeface="Times"/>
                <a:ea typeface="Times"/>
                <a:cs typeface="Times"/>
                <a:sym typeface="Times"/>
              </a:rPr>
              <a:t>1. Mr. </a:t>
            </a:r>
            <a:r>
              <a:rPr lang="en-US" sz="3200" b="1" dirty="0">
                <a:solidFill>
                  <a:srgbClr val="FF0000"/>
                </a:solidFill>
                <a:latin typeface="Times"/>
                <a:ea typeface="Times"/>
                <a:cs typeface="Times"/>
                <a:sym typeface="Times"/>
              </a:rPr>
              <a:t>Nikhil Garimella (21241A6623)</a:t>
            </a:r>
            <a:r>
              <a:rPr lang="en-US" sz="3200" b="1" i="0" u="none" strike="noStrike" cap="none" dirty="0">
                <a:solidFill>
                  <a:srgbClr val="FF0000"/>
                </a:solidFill>
                <a:latin typeface="Times"/>
                <a:ea typeface="Times"/>
                <a:cs typeface="Times"/>
                <a:sym typeface="Times"/>
              </a:rPr>
              <a:t> </a:t>
            </a:r>
          </a:p>
          <a:p>
            <a:pPr lvl="0">
              <a:lnSpc>
                <a:spcPct val="120000"/>
              </a:lnSpc>
            </a:pPr>
            <a:r>
              <a:rPr lang="en-US" sz="3200" b="1" dirty="0">
                <a:solidFill>
                  <a:srgbClr val="FF0000"/>
                </a:solidFill>
                <a:latin typeface="Times"/>
                <a:ea typeface="Times"/>
                <a:cs typeface="Times"/>
                <a:sym typeface="Times"/>
              </a:rPr>
              <a:t>2. Mr. A. Karthikeya (21241A6602)</a:t>
            </a:r>
          </a:p>
          <a:p>
            <a:pPr lvl="0">
              <a:lnSpc>
                <a:spcPct val="120000"/>
              </a:lnSpc>
            </a:pPr>
            <a:r>
              <a:rPr lang="en-US" sz="3200" b="1" dirty="0">
                <a:solidFill>
                  <a:srgbClr val="FF0000"/>
                </a:solidFill>
                <a:latin typeface="Times"/>
                <a:ea typeface="Times"/>
                <a:cs typeface="Times"/>
                <a:sym typeface="Times"/>
              </a:rPr>
              <a:t>3. Mr. Akhilesh Varma (21241A6603)</a:t>
            </a:r>
            <a:endParaRPr sz="3200" b="1" i="0" u="none" strike="noStrike" cap="none" dirty="0">
              <a:solidFill>
                <a:srgbClr val="FF0000"/>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9852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Software &amp; Hardware Requirements</a:t>
            </a:r>
            <a:endParaRPr dirty="0">
              <a:latin typeface="Times New Roman"/>
              <a:ea typeface="Times New Roman"/>
              <a:cs typeface="Times New Roman"/>
              <a:sym typeface="Times New Roman"/>
            </a:endParaRPr>
          </a:p>
        </p:txBody>
      </p:sp>
      <p:sp>
        <p:nvSpPr>
          <p:cNvPr id="354" name="Google Shape;354;p10"/>
          <p:cNvSpPr txBox="1"/>
          <p:nvPr/>
        </p:nvSpPr>
        <p:spPr>
          <a:xfrm>
            <a:off x="546306" y="1574800"/>
            <a:ext cx="8597700" cy="753861"/>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3499" b="1" i="0" u="none" strike="noStrike" cap="none" dirty="0">
                <a:solidFill>
                  <a:srgbClr val="000000"/>
                </a:solidFill>
                <a:latin typeface="Times New Roman"/>
                <a:ea typeface="Times New Roman"/>
                <a:cs typeface="Times New Roman"/>
                <a:sym typeface="Times New Roman"/>
              </a:rPr>
              <a:t>Hardware Requirements:</a:t>
            </a:r>
            <a:endParaRPr sz="3499" b="1" i="0" u="none" strike="noStrike" cap="none" dirty="0">
              <a:solidFill>
                <a:srgbClr val="000000"/>
              </a:solidFill>
              <a:latin typeface="Times New Roman"/>
              <a:ea typeface="Times New Roman"/>
              <a:cs typeface="Times New Roman"/>
              <a:sym typeface="Times New Roman"/>
            </a:endParaRPr>
          </a:p>
        </p:txBody>
      </p:sp>
      <p:sp>
        <p:nvSpPr>
          <p:cNvPr id="355" name="Google Shape;355;p10"/>
          <p:cNvSpPr txBox="1"/>
          <p:nvPr/>
        </p:nvSpPr>
        <p:spPr>
          <a:xfrm>
            <a:off x="9144000" y="1651500"/>
            <a:ext cx="8597700" cy="753861"/>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3499" b="1" i="0" u="none" strike="noStrike" cap="none" dirty="0">
                <a:solidFill>
                  <a:srgbClr val="000000"/>
                </a:solidFill>
                <a:latin typeface="Times New Roman"/>
                <a:ea typeface="Times New Roman"/>
                <a:cs typeface="Times New Roman"/>
                <a:sym typeface="Times New Roman"/>
              </a:rPr>
              <a:t>Software Requirements:</a:t>
            </a:r>
            <a:endParaRPr sz="3499" b="1" i="0" u="none" strike="noStrike" cap="none" dirty="0">
              <a:solidFill>
                <a:srgbClr val="000000"/>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46BEFF73-9111-6D67-3270-2EE020564AAD}"/>
              </a:ext>
            </a:extLst>
          </p:cNvPr>
          <p:cNvSpPr txBox="1"/>
          <p:nvPr/>
        </p:nvSpPr>
        <p:spPr>
          <a:xfrm>
            <a:off x="546306" y="2405361"/>
            <a:ext cx="6430227" cy="4524315"/>
          </a:xfrm>
          <a:prstGeom prst="rect">
            <a:avLst/>
          </a:prstGeom>
          <a:noFill/>
        </p:spPr>
        <p:txBody>
          <a:bodyPr wrap="square" rtlCol="0">
            <a:spAutoFit/>
          </a:bodyPr>
          <a:lstStyle/>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Multi-core processor and minimum 8GB RAM.</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Sufficient disk space for dataset and files, preferably with SSD Storage.</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Optional : Graphics for faster and better performance.</a:t>
            </a:r>
          </a:p>
          <a:p>
            <a:pPr marL="285750" indent="-285750">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0D40A1D-0756-16A6-FABE-3970E9E20961}"/>
              </a:ext>
            </a:extLst>
          </p:cNvPr>
          <p:cNvSpPr txBox="1"/>
          <p:nvPr/>
        </p:nvSpPr>
        <p:spPr>
          <a:xfrm>
            <a:off x="9008533" y="2573867"/>
            <a:ext cx="9008534" cy="3970318"/>
          </a:xfrm>
          <a:prstGeom prst="rect">
            <a:avLst/>
          </a:prstGeom>
          <a:noFill/>
        </p:spPr>
        <p:txBody>
          <a:bodyPr wrap="square" rtlCol="0">
            <a:spAutoFit/>
          </a:bodyPr>
          <a:lstStyle/>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Python Programming Language with libraries such as Scikit-Learn, </a:t>
            </a:r>
            <a:r>
              <a:rPr lang="en-IN" sz="3600" dirty="0" err="1">
                <a:latin typeface="Times New Roman" panose="02020603050405020304" pitchFamily="18" charset="0"/>
                <a:cs typeface="Times New Roman" panose="02020603050405020304" pitchFamily="18" charset="0"/>
              </a:rPr>
              <a:t>Gensim</a:t>
            </a:r>
            <a:r>
              <a:rPr lang="en-IN" sz="3600" dirty="0">
                <a:latin typeface="Times New Roman" panose="02020603050405020304" pitchFamily="18" charset="0"/>
                <a:cs typeface="Times New Roman" panose="02020603050405020304" pitchFamily="18" charset="0"/>
              </a:rPr>
              <a:t>, NTLK, Pandas, Matplotlib/Seaborn and Flask/Django(Optional).</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Anaconda for Python Environment.</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Text Editor or IDE like VS Code, PyCharm or </a:t>
            </a:r>
            <a:r>
              <a:rPr lang="en-IN" sz="3600" dirty="0" err="1">
                <a:latin typeface="Times New Roman" panose="02020603050405020304" pitchFamily="18" charset="0"/>
                <a:cs typeface="Times New Roman" panose="02020603050405020304" pitchFamily="18" charset="0"/>
              </a:rPr>
              <a:t>Jupyter</a:t>
            </a:r>
            <a:r>
              <a:rPr lang="en-IN" sz="3600" dirty="0">
                <a:latin typeface="Times New Roman" panose="02020603050405020304" pitchFamily="18" charset="0"/>
                <a:cs typeface="Times New Roman" panose="02020603050405020304" pitchFamily="18" charset="0"/>
              </a:rPr>
              <a:t> Notebook for coding.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1"/>
          <p:cNvSpPr txBox="1"/>
          <p:nvPr/>
        </p:nvSpPr>
        <p:spPr>
          <a:xfrm>
            <a:off x="714748" y="648075"/>
            <a:ext cx="16858500" cy="775500"/>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5039" i="0" u="none" strike="noStrike" cap="none">
                <a:solidFill>
                  <a:srgbClr val="000000"/>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61" name="Google Shape;361;p11"/>
          <p:cNvSpPr txBox="1"/>
          <p:nvPr/>
        </p:nvSpPr>
        <p:spPr>
          <a:xfrm>
            <a:off x="492898" y="1743074"/>
            <a:ext cx="17302200" cy="861582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US" sz="3999" b="0" i="0" u="none" strike="noStrike" cap="none" dirty="0">
                <a:solidFill>
                  <a:srgbClr val="000000"/>
                </a:solidFill>
                <a:latin typeface="Times New Roman"/>
                <a:ea typeface="Times New Roman"/>
                <a:cs typeface="Times New Roman"/>
                <a:sym typeface="Times New Roman"/>
              </a:rPr>
              <a:t>1. “An integrated clustering and BERT framework for improved topic modeling”. </a:t>
            </a:r>
            <a:endParaRPr lang="en-US" dirty="0"/>
          </a:p>
          <a:p>
            <a:pPr marL="0" marR="0" lvl="0" indent="0" algn="l" rtl="0">
              <a:lnSpc>
                <a:spcPct val="140010"/>
              </a:lnSpc>
              <a:spcBef>
                <a:spcPts val="0"/>
              </a:spcBef>
              <a:spcAft>
                <a:spcPts val="0"/>
              </a:spcAft>
              <a:buNone/>
            </a:pPr>
            <a:r>
              <a:rPr lang="en-US" sz="3999" b="0" i="0" u="sng" strike="noStrike" cap="none" dirty="0">
                <a:solidFill>
                  <a:srgbClr val="0000FF"/>
                </a:solidFill>
                <a:latin typeface="Times New Roman"/>
                <a:ea typeface="Times New Roman"/>
                <a:cs typeface="Times New Roman"/>
                <a:sym typeface="Times New Roman"/>
                <a:hlinkClick r:id="rId3"/>
              </a:rPr>
              <a:t>https://link.springer.com/article/10.1007/s41870-023-01268-w</a:t>
            </a:r>
            <a:endParaRPr lang="en-US" sz="3999" b="0" i="0" u="sng" strike="noStrike" cap="none" dirty="0">
              <a:solidFill>
                <a:srgbClr val="0000FF"/>
              </a:solidFill>
              <a:latin typeface="Times New Roman"/>
              <a:ea typeface="Times New Roman"/>
              <a:cs typeface="Times New Roman"/>
              <a:sym typeface="Times New Roman"/>
            </a:endParaRPr>
          </a:p>
          <a:p>
            <a:pPr marL="0" marR="0" lvl="0" indent="0" algn="l" rtl="0">
              <a:lnSpc>
                <a:spcPct val="140010"/>
              </a:lnSpc>
              <a:spcBef>
                <a:spcPts val="0"/>
              </a:spcBef>
              <a:spcAft>
                <a:spcPts val="0"/>
              </a:spcAft>
              <a:buNone/>
            </a:pPr>
            <a:endParaRPr lang="en-US" sz="3999" u="sng" dirty="0">
              <a:solidFill>
                <a:srgbClr val="0000FF"/>
              </a:solidFill>
              <a:latin typeface="Times New Roman"/>
              <a:ea typeface="Times New Roman"/>
              <a:cs typeface="Times New Roman"/>
              <a:sym typeface="Times New Roman"/>
            </a:endParaRPr>
          </a:p>
          <a:p>
            <a:pPr marL="0" marR="0" lvl="0" indent="0" algn="l" rtl="0">
              <a:lnSpc>
                <a:spcPct val="140010"/>
              </a:lnSpc>
              <a:spcBef>
                <a:spcPts val="0"/>
              </a:spcBef>
              <a:spcAft>
                <a:spcPts val="0"/>
              </a:spcAft>
              <a:buNone/>
            </a:pPr>
            <a:r>
              <a:rPr lang="en-US" sz="3999" dirty="0">
                <a:latin typeface="Times New Roman"/>
                <a:ea typeface="Times New Roman"/>
                <a:cs typeface="Times New Roman"/>
                <a:sym typeface="Times New Roman"/>
              </a:rPr>
              <a:t>2</a:t>
            </a:r>
            <a:r>
              <a:rPr lang="en-US" sz="3999" b="0" i="0" u="none" strike="noStrike" cap="none" dirty="0">
                <a:solidFill>
                  <a:srgbClr val="000000"/>
                </a:solidFill>
                <a:latin typeface="Times New Roman"/>
                <a:ea typeface="Times New Roman"/>
                <a:cs typeface="Times New Roman"/>
                <a:sym typeface="Times New Roman"/>
              </a:rPr>
              <a:t>. “Topic Modeling Techniques for Document Clustering and Analysis of Judicial Judgements”.</a:t>
            </a:r>
            <a:endParaRPr lang="en-US" sz="4000" dirty="0"/>
          </a:p>
          <a:p>
            <a:pPr marL="0" marR="0" lvl="0" indent="0" algn="l" rtl="0">
              <a:lnSpc>
                <a:spcPct val="140010"/>
              </a:lnSpc>
              <a:spcBef>
                <a:spcPts val="0"/>
              </a:spcBef>
              <a:spcAft>
                <a:spcPts val="0"/>
              </a:spcAft>
              <a:buNone/>
            </a:pPr>
            <a:r>
              <a:rPr lang="en-US" sz="3999" b="0" i="0" u="sng" strike="noStrike" cap="none" dirty="0">
                <a:solidFill>
                  <a:srgbClr val="0000FF"/>
                </a:solidFill>
                <a:latin typeface="Times New Roman"/>
                <a:ea typeface="Times New Roman"/>
                <a:cs typeface="Times New Roman"/>
                <a:sym typeface="Times New Roman"/>
              </a:rPr>
              <a:t>https://www.researchgate.net/publication/366973927_Topic_Modeling_Techniques_for_Document_Clustering_and_Analysis_of_Judicial_Judgements</a:t>
            </a:r>
          </a:p>
          <a:p>
            <a:pPr marL="0" marR="0" lvl="0" indent="0" algn="l"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l"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l" rtl="0">
              <a:lnSpc>
                <a:spcPct val="140010"/>
              </a:lnSpc>
              <a:spcBef>
                <a:spcPts val="0"/>
              </a:spcBef>
              <a:spcAft>
                <a:spcPts val="0"/>
              </a:spcAft>
              <a:buNone/>
            </a:pPr>
            <a:r>
              <a:rPr lang="en-US" sz="3999" u="sng" dirty="0">
                <a:solidFill>
                  <a:srgbClr val="0000FF"/>
                </a:solidFill>
                <a:latin typeface="Times New Roman"/>
                <a:cs typeface="Times New Roman"/>
                <a:sym typeface="Times New Roman"/>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1"/>
          <p:cNvSpPr txBox="1"/>
          <p:nvPr/>
        </p:nvSpPr>
        <p:spPr>
          <a:xfrm>
            <a:off x="492900" y="1285874"/>
            <a:ext cx="17302200" cy="10338984"/>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US" sz="3999" dirty="0">
                <a:latin typeface="Times New Roman"/>
                <a:ea typeface="Times New Roman"/>
                <a:cs typeface="Times New Roman"/>
                <a:sym typeface="Times New Roman"/>
              </a:rPr>
              <a:t>3</a:t>
            </a:r>
            <a:r>
              <a:rPr lang="en-US" sz="3999" b="0" i="0" u="none" strike="noStrike" cap="none" dirty="0">
                <a:solidFill>
                  <a:srgbClr val="000000"/>
                </a:solidFill>
                <a:latin typeface="Times New Roman"/>
                <a:ea typeface="Times New Roman"/>
                <a:cs typeface="Times New Roman"/>
                <a:sym typeface="Times New Roman"/>
              </a:rPr>
              <a:t>. “Survey of Text Mining : Clustering, Classification and Retrieval”. </a:t>
            </a:r>
            <a:endParaRPr dirty="0"/>
          </a:p>
          <a:p>
            <a:pPr marL="0" marR="0" lvl="0" indent="0" algn="l" rtl="0">
              <a:lnSpc>
                <a:spcPct val="140010"/>
              </a:lnSpc>
              <a:spcBef>
                <a:spcPts val="0"/>
              </a:spcBef>
              <a:spcAft>
                <a:spcPts val="0"/>
              </a:spcAft>
              <a:buNone/>
            </a:pPr>
            <a:r>
              <a:rPr lang="en-US" sz="3999" b="0" i="0" u="sng" strike="noStrike" cap="none" dirty="0">
                <a:solidFill>
                  <a:srgbClr val="0000FF"/>
                </a:solidFill>
                <a:latin typeface="Times New Roman"/>
                <a:ea typeface="Times New Roman"/>
                <a:cs typeface="Times New Roman"/>
                <a:sym typeface="Times New Roman"/>
                <a:hlinkClick r:id="rId3"/>
              </a:rPr>
              <a:t>https://www.researchgate.net/publication/321610418_Survey_of_Text_Mining_Clustering_Classification_and_Retrieval</a:t>
            </a:r>
            <a:endParaRPr lang="en-US" sz="3999" b="0" i="0" u="sng" strike="noStrike" cap="none" dirty="0">
              <a:solidFill>
                <a:srgbClr val="0000FF"/>
              </a:solidFill>
              <a:latin typeface="Times New Roman"/>
              <a:ea typeface="Times New Roman"/>
              <a:cs typeface="Times New Roman"/>
              <a:sym typeface="Times New Roman"/>
            </a:endParaRPr>
          </a:p>
          <a:p>
            <a:pPr marL="0" marR="0" lvl="0" indent="0" algn="l" rtl="0">
              <a:lnSpc>
                <a:spcPct val="140010"/>
              </a:lnSpc>
              <a:spcBef>
                <a:spcPts val="0"/>
              </a:spcBef>
              <a:spcAft>
                <a:spcPts val="0"/>
              </a:spcAft>
              <a:buNone/>
            </a:pPr>
            <a:endParaRPr lang="en-US" sz="3999" u="sng" dirty="0">
              <a:solidFill>
                <a:srgbClr val="0000FF"/>
              </a:solidFill>
              <a:latin typeface="Times New Roman"/>
              <a:ea typeface="Times New Roman"/>
              <a:cs typeface="Times New Roman"/>
              <a:sym typeface="Times New Roman"/>
            </a:endParaRPr>
          </a:p>
          <a:p>
            <a:pPr marL="0" marR="0" lvl="0" indent="0" algn="l" rtl="0">
              <a:lnSpc>
                <a:spcPct val="140010"/>
              </a:lnSpc>
              <a:spcBef>
                <a:spcPts val="0"/>
              </a:spcBef>
              <a:spcAft>
                <a:spcPts val="0"/>
              </a:spcAft>
              <a:buNone/>
            </a:pPr>
            <a:r>
              <a:rPr lang="en-US" sz="3999" b="0" i="0" u="none" strike="noStrike" cap="none" dirty="0">
                <a:solidFill>
                  <a:srgbClr val="000000"/>
                </a:solidFill>
                <a:latin typeface="Times New Roman"/>
                <a:ea typeface="Times New Roman"/>
                <a:cs typeface="Times New Roman"/>
                <a:sym typeface="Times New Roman"/>
              </a:rPr>
              <a:t>4. “A Survey of Clustering Techniques”.</a:t>
            </a:r>
            <a:endParaRPr lang="en-US" sz="4000" dirty="0"/>
          </a:p>
          <a:p>
            <a:pPr marL="0" marR="0" lvl="0" indent="0" algn="l" rtl="0">
              <a:lnSpc>
                <a:spcPct val="140010"/>
              </a:lnSpc>
              <a:spcBef>
                <a:spcPts val="0"/>
              </a:spcBef>
              <a:spcAft>
                <a:spcPts val="0"/>
              </a:spcAft>
              <a:buNone/>
            </a:pPr>
            <a:r>
              <a:rPr lang="en-US" sz="3999" b="0" i="0" u="sng" strike="noStrike" cap="none" dirty="0">
                <a:solidFill>
                  <a:srgbClr val="0000FF"/>
                </a:solidFill>
                <a:latin typeface="Times New Roman"/>
                <a:ea typeface="Times New Roman"/>
                <a:cs typeface="Times New Roman"/>
                <a:sym typeface="Times New Roman"/>
                <a:hlinkClick r:id="rId4"/>
              </a:rPr>
              <a:t>https://www.researchgate.net/publication/49586251_A_Survey_of_Clustering_Techniques</a:t>
            </a:r>
            <a:endParaRPr lang="en-US" sz="3999" b="0" i="0" u="sng" strike="noStrike" cap="none" dirty="0">
              <a:solidFill>
                <a:srgbClr val="0000FF"/>
              </a:solidFill>
              <a:latin typeface="Times New Roman"/>
              <a:ea typeface="Times New Roman"/>
              <a:cs typeface="Times New Roman"/>
              <a:sym typeface="Times New Roman"/>
            </a:endParaRPr>
          </a:p>
          <a:p>
            <a:pPr marL="0" marR="0" lvl="0" indent="0" algn="l" rtl="0">
              <a:lnSpc>
                <a:spcPct val="140010"/>
              </a:lnSpc>
              <a:spcBef>
                <a:spcPts val="0"/>
              </a:spcBef>
              <a:spcAft>
                <a:spcPts val="0"/>
              </a:spcAft>
              <a:buNone/>
            </a:pPr>
            <a:endParaRPr lang="en-US" sz="3999" b="0" i="0" u="sng" strike="noStrike" cap="none" dirty="0">
              <a:solidFill>
                <a:srgbClr val="0000FF"/>
              </a:solidFill>
              <a:latin typeface="Times New Roman"/>
              <a:ea typeface="Times New Roman"/>
              <a:cs typeface="Times New Roman"/>
              <a:sym typeface="Times New Roman"/>
            </a:endParaRPr>
          </a:p>
          <a:p>
            <a:pPr marL="0" marR="0" lvl="0" indent="0" algn="l" rtl="0">
              <a:lnSpc>
                <a:spcPct val="140010"/>
              </a:lnSpc>
              <a:spcBef>
                <a:spcPts val="0"/>
              </a:spcBef>
              <a:spcAft>
                <a:spcPts val="0"/>
              </a:spcAft>
              <a:buNone/>
            </a:pPr>
            <a:endParaRPr lang="en-US" sz="3999" b="0" i="0" u="sng" strike="noStrike" cap="none" dirty="0">
              <a:solidFill>
                <a:srgbClr val="0000FF"/>
              </a:solidFill>
              <a:latin typeface="Times New Roman"/>
              <a:ea typeface="Times New Roman"/>
              <a:cs typeface="Times New Roman"/>
              <a:sym typeface="Times New Roman"/>
            </a:endParaRPr>
          </a:p>
          <a:p>
            <a:pPr marL="0" marR="0" lvl="0" indent="0" algn="l"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l"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l" rtl="0">
              <a:lnSpc>
                <a:spcPct val="140010"/>
              </a:lnSpc>
              <a:spcBef>
                <a:spcPts val="0"/>
              </a:spcBef>
              <a:spcAft>
                <a:spcPts val="0"/>
              </a:spcAft>
              <a:buNone/>
            </a:pPr>
            <a:r>
              <a:rPr lang="en-US" sz="3999" u="sng" dirty="0">
                <a:solidFill>
                  <a:srgbClr val="0000FF"/>
                </a:solidFill>
                <a:latin typeface="Times New Roman"/>
                <a:cs typeface="Times New Roman"/>
                <a:sym typeface="Times New Roman"/>
              </a:rPr>
              <a:t> </a:t>
            </a:r>
          </a:p>
        </p:txBody>
      </p:sp>
    </p:spTree>
    <p:extLst>
      <p:ext uri="{BB962C8B-B14F-4D97-AF65-F5344CB8AC3E}">
        <p14:creationId xmlns:p14="http://schemas.microsoft.com/office/powerpoint/2010/main" val="2704620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1"/>
          <p:cNvSpPr txBox="1"/>
          <p:nvPr/>
        </p:nvSpPr>
        <p:spPr>
          <a:xfrm>
            <a:off x="492900" y="913341"/>
            <a:ext cx="17302200" cy="9779024"/>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US" sz="3999" b="0" i="0" u="none" strike="noStrike" cap="none" dirty="0">
                <a:solidFill>
                  <a:srgbClr val="000000"/>
                </a:solidFill>
                <a:latin typeface="Times New Roman"/>
                <a:ea typeface="Times New Roman"/>
                <a:cs typeface="Times New Roman"/>
                <a:sym typeface="Times New Roman"/>
              </a:rPr>
              <a:t>5. “The research on text clustering based on LDA joint model.” </a:t>
            </a:r>
            <a:endParaRPr lang="en-US" dirty="0"/>
          </a:p>
          <a:p>
            <a:pPr marL="0" marR="0" lvl="0" indent="0" algn="l" rtl="0">
              <a:lnSpc>
                <a:spcPct val="140010"/>
              </a:lnSpc>
              <a:spcBef>
                <a:spcPts val="0"/>
              </a:spcBef>
              <a:spcAft>
                <a:spcPts val="0"/>
              </a:spcAft>
              <a:buNone/>
            </a:pPr>
            <a:r>
              <a:rPr lang="en-US" sz="3999" b="0" i="0" u="sng" strike="noStrike" cap="none" dirty="0">
                <a:solidFill>
                  <a:srgbClr val="0000FF"/>
                </a:solidFill>
                <a:latin typeface="Times New Roman"/>
                <a:ea typeface="Times New Roman"/>
                <a:cs typeface="Times New Roman"/>
                <a:sym typeface="Times New Roman"/>
                <a:hlinkClick r:id="rId3"/>
              </a:rPr>
              <a:t>https://www.researchgate.net/publication/316468476_The_research_on_text_clustering_based_on_LDA_joint_model</a:t>
            </a:r>
            <a:endParaRPr lang="en-US" sz="3999" b="0" i="0" u="sng" strike="noStrike" cap="none" dirty="0">
              <a:solidFill>
                <a:srgbClr val="0000FF"/>
              </a:solidFill>
              <a:latin typeface="Times New Roman"/>
              <a:ea typeface="Times New Roman"/>
              <a:cs typeface="Times New Roman"/>
              <a:sym typeface="Times New Roman"/>
            </a:endParaRPr>
          </a:p>
          <a:p>
            <a:pPr marL="0" marR="0" lvl="0" indent="0" algn="l"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l"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l" rtl="0">
              <a:lnSpc>
                <a:spcPct val="140010"/>
              </a:lnSpc>
              <a:spcBef>
                <a:spcPts val="0"/>
              </a:spcBef>
              <a:spcAft>
                <a:spcPts val="0"/>
              </a:spcAft>
              <a:buNone/>
            </a:pPr>
            <a:r>
              <a:rPr lang="en-US" sz="3999" dirty="0">
                <a:latin typeface="Times New Roman"/>
                <a:ea typeface="Times New Roman"/>
                <a:cs typeface="Times New Roman"/>
                <a:sym typeface="Times New Roman"/>
              </a:rPr>
              <a:t>6</a:t>
            </a:r>
            <a:r>
              <a:rPr lang="en-US" sz="3999" b="0" i="0" u="none" strike="noStrike" cap="none" dirty="0">
                <a:solidFill>
                  <a:srgbClr val="000000"/>
                </a:solidFill>
                <a:latin typeface="Times New Roman"/>
                <a:ea typeface="Times New Roman"/>
                <a:cs typeface="Times New Roman"/>
                <a:sym typeface="Times New Roman"/>
              </a:rPr>
              <a:t>. “Topic Modeling in Python: Latent Dirichlet Allocation (LDA).” </a:t>
            </a:r>
            <a:endParaRPr lang="en-US" sz="4000" dirty="0"/>
          </a:p>
          <a:p>
            <a:pPr marL="0" marR="0" lvl="0" indent="0" algn="l" rtl="0">
              <a:lnSpc>
                <a:spcPct val="140010"/>
              </a:lnSpc>
              <a:spcBef>
                <a:spcPts val="0"/>
              </a:spcBef>
              <a:spcAft>
                <a:spcPts val="0"/>
              </a:spcAft>
              <a:buNone/>
            </a:pPr>
            <a:r>
              <a:rPr lang="en-US" sz="3999" b="0" i="0" u="sng" strike="noStrike" cap="none" dirty="0">
                <a:solidFill>
                  <a:srgbClr val="0000FF"/>
                </a:solidFill>
                <a:latin typeface="Times New Roman"/>
                <a:ea typeface="Times New Roman"/>
                <a:cs typeface="Times New Roman"/>
                <a:sym typeface="Times New Roman"/>
              </a:rPr>
              <a:t>https://towardsdatascience.com/end-to-end-topic-modeling-in-python-latent-dirichlet-allocation-lda-35ce4ed6b3e0</a:t>
            </a:r>
          </a:p>
          <a:p>
            <a:pPr marL="0" marR="0" lvl="0" indent="0" algn="l"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l"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l"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l" rtl="0">
              <a:lnSpc>
                <a:spcPct val="140010"/>
              </a:lnSpc>
              <a:spcBef>
                <a:spcPts val="0"/>
              </a:spcBef>
              <a:spcAft>
                <a:spcPts val="0"/>
              </a:spcAft>
              <a:buNone/>
            </a:pPr>
            <a:endParaRPr dirty="0"/>
          </a:p>
        </p:txBody>
      </p:sp>
    </p:spTree>
    <p:extLst>
      <p:ext uri="{BB962C8B-B14F-4D97-AF65-F5344CB8AC3E}">
        <p14:creationId xmlns:p14="http://schemas.microsoft.com/office/powerpoint/2010/main" val="193147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0" y="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Abstract</a:t>
            </a:r>
            <a:r>
              <a:rPr lang="en-US" sz="6400" b="1" i="0" u="none" strike="noStrike" cap="none" dirty="0">
                <a:solidFill>
                  <a:srgbClr val="000000"/>
                </a:solidFill>
                <a:latin typeface="Times"/>
                <a:ea typeface="Times"/>
                <a:cs typeface="Times"/>
                <a:sym typeface="Times"/>
              </a:rPr>
              <a:t> </a:t>
            </a:r>
            <a:endParaRPr dirty="0"/>
          </a:p>
        </p:txBody>
      </p:sp>
      <p:sp>
        <p:nvSpPr>
          <p:cNvPr id="102" name="Google Shape;102;p2"/>
          <p:cNvSpPr txBox="1"/>
          <p:nvPr/>
        </p:nvSpPr>
        <p:spPr>
          <a:xfrm>
            <a:off x="518850" y="1201572"/>
            <a:ext cx="17250300" cy="11030712"/>
          </a:xfrm>
          <a:prstGeom prst="rect">
            <a:avLst/>
          </a:prstGeom>
          <a:noFill/>
          <a:ln>
            <a:noFill/>
          </a:ln>
        </p:spPr>
        <p:txBody>
          <a:bodyPr spcFirstLastPara="1" wrap="square" lIns="0" tIns="0" rIns="0" bIns="0" anchor="t" anchorCtr="0">
            <a:spAutoFit/>
          </a:bodyPr>
          <a:lstStyle/>
          <a:p>
            <a:pPr marL="0" marR="0" lvl="0" indent="0" algn="just" rtl="0">
              <a:lnSpc>
                <a:spcPct val="140010"/>
              </a:lnSpc>
              <a:spcBef>
                <a:spcPts val="0"/>
              </a:spcBef>
              <a:spcAft>
                <a:spcPts val="0"/>
              </a:spcAft>
              <a:buNone/>
            </a:pPr>
            <a:r>
              <a:rPr lang="en-US" sz="3200" dirty="0">
                <a:solidFill>
                  <a:schemeClr val="tx1"/>
                </a:solidFill>
              </a:rPr>
              <a:t>	In this project, we propose to leverage unsupervised machine learning techniques, including Latent Dirichlet Allocation (LDA) for topic modeling, to cluster scientific papers based on their abstracts. The primary objective is to discover underlying themes and structures within the extensive body of scientific literature, facilitating enhanced organization and comprehension of research topics. Alongside traditional clustering algorithms such as K-Means, DBSCAN, and hierarchical clustering, LDA will be employed to extract latent topics from the abstracts, allowing for a deeper understanding of the content. By integrating LDA-based topic modeling into the clustering process, we aim to uncover nuanced relationships between papers and identify cohesive clusters of documents sharing similar thematic content. This holistic approach promises to provide researchers with a comprehensive tool for navigating and exploring related work, fostering interdisciplinary collaboration and advancing knowledge discovery in scientific domains.</a:t>
            </a:r>
          </a:p>
          <a:p>
            <a:pPr marL="0" marR="0" lvl="0" indent="0" algn="just" rtl="0">
              <a:lnSpc>
                <a:spcPct val="140010"/>
              </a:lnSpc>
              <a:spcBef>
                <a:spcPts val="0"/>
              </a:spcBef>
              <a:spcAft>
                <a:spcPts val="0"/>
              </a:spcAft>
              <a:buNone/>
            </a:pPr>
            <a:r>
              <a:rPr lang="en-US" sz="3200" dirty="0">
                <a:solidFill>
                  <a:schemeClr val="tx1"/>
                </a:solidFill>
              </a:rPr>
              <a:t>					</a:t>
            </a:r>
          </a:p>
          <a:p>
            <a:pPr marL="0" marR="0" lvl="0" indent="0" algn="just" rtl="0">
              <a:lnSpc>
                <a:spcPct val="140010"/>
              </a:lnSpc>
              <a:spcBef>
                <a:spcPts val="0"/>
              </a:spcBef>
              <a:spcAft>
                <a:spcPts val="0"/>
              </a:spcAft>
              <a:buNone/>
            </a:pPr>
            <a:endParaRPr lang="en-US" sz="3200" dirty="0">
              <a:solidFill>
                <a:schemeClr val="tx1"/>
              </a:solidFill>
            </a:endParaRPr>
          </a:p>
          <a:p>
            <a:pPr marL="0" marR="0" lvl="0" indent="0" algn="just" rtl="0">
              <a:lnSpc>
                <a:spcPct val="140010"/>
              </a:lnSpc>
              <a:spcBef>
                <a:spcPts val="0"/>
              </a:spcBef>
              <a:spcAft>
                <a:spcPts val="0"/>
              </a:spcAft>
              <a:buNone/>
            </a:pPr>
            <a:endParaRPr lang="en-US" sz="3200" dirty="0">
              <a:solidFill>
                <a:schemeClr val="tx1"/>
              </a:solidFill>
            </a:endParaRPr>
          </a:p>
          <a:p>
            <a:pPr marL="0" marR="0" lvl="0" indent="0" algn="just" rtl="0">
              <a:lnSpc>
                <a:spcPct val="140010"/>
              </a:lnSpc>
              <a:spcBef>
                <a:spcPts val="0"/>
              </a:spcBef>
              <a:spcAft>
                <a:spcPts val="0"/>
              </a:spcAft>
              <a:buNone/>
            </a:pPr>
            <a:endParaRPr lang="en-US" sz="32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p:nvPr/>
        </p:nvSpPr>
        <p:spPr>
          <a:xfrm>
            <a:off x="714798" y="340735"/>
            <a:ext cx="16858404" cy="1181734"/>
          </a:xfrm>
          <a:prstGeom prst="rect">
            <a:avLst/>
          </a:prstGeom>
          <a:noFill/>
          <a:ln>
            <a:noFill/>
          </a:ln>
        </p:spPr>
        <p:txBody>
          <a:bodyPr spcFirstLastPara="1" wrap="square" lIns="0" tIns="0" rIns="0" bIns="0" anchor="t" anchorCtr="0">
            <a:spAutoFit/>
          </a:bodyPr>
          <a:lstStyle/>
          <a:p>
            <a:pPr marL="0" marR="0" lvl="0" indent="0" algn="ctr" rtl="0">
              <a:lnSpc>
                <a:spcPct val="119987"/>
              </a:lnSpc>
              <a:spcBef>
                <a:spcPts val="0"/>
              </a:spcBef>
              <a:spcAft>
                <a:spcPts val="0"/>
              </a:spcAft>
              <a:buNone/>
            </a:pPr>
            <a:r>
              <a:rPr lang="en-US" sz="6399" b="1" i="0" u="none" strike="noStrike" cap="none" dirty="0">
                <a:solidFill>
                  <a:srgbClr val="000000"/>
                </a:solidFill>
                <a:latin typeface="Times New Roman"/>
                <a:ea typeface="Times New Roman"/>
                <a:cs typeface="Times New Roman"/>
                <a:sym typeface="Times New Roman"/>
              </a:rPr>
              <a:t>	Problem Statement</a:t>
            </a:r>
            <a:endParaRPr b="1" dirty="0"/>
          </a:p>
        </p:txBody>
      </p:sp>
      <p:sp>
        <p:nvSpPr>
          <p:cNvPr id="108" name="Google Shape;108;p3"/>
          <p:cNvSpPr txBox="1"/>
          <p:nvPr/>
        </p:nvSpPr>
        <p:spPr>
          <a:xfrm>
            <a:off x="518841" y="1745827"/>
            <a:ext cx="17250318" cy="10686002"/>
          </a:xfrm>
          <a:prstGeom prst="rect">
            <a:avLst/>
          </a:prstGeom>
          <a:noFill/>
          <a:ln>
            <a:noFill/>
          </a:ln>
        </p:spPr>
        <p:txBody>
          <a:bodyPr spcFirstLastPara="1" wrap="square" lIns="0" tIns="0" rIns="0" bIns="0" anchor="t" anchorCtr="0">
            <a:spAutoFit/>
          </a:bodyPr>
          <a:lstStyle/>
          <a:p>
            <a:pPr>
              <a:lnSpc>
                <a:spcPct val="140010"/>
              </a:lnSpc>
            </a:pPr>
            <a:r>
              <a:rPr lang="en-US" sz="3200" dirty="0">
                <a:solidFill>
                  <a:schemeClr val="tx1"/>
                </a:solidFill>
              </a:rPr>
              <a:t>	The abundance of scientific literature across various disciplines poses a significant challenge for researchers to efficiently navigate and explore relevant literature. Existing methods for organizing and accessing scientific papers often rely on manual categorization or keyword-based search, which may overlook nuanced relationships and interdisciplinary connections present in the content. This lack of effective tools hampers researchers' ability to stay abreast of the latest developments and identify emerging trends within their fields of interest. Therefore, the problem at hand is to develop an automated solution that utilizes unsupervised machine learning techniques, including clustering and topic modeling, to group scientific papers based on their abstracts. By doing so, we aim to provide researchers with a more intuitive and comprehensive approach to accessing and exploring related literature, thereby facilitating knowledge discovery and fostering interdisciplinary collaboration.</a:t>
            </a:r>
          </a:p>
          <a:p>
            <a:pPr algn="ctr">
              <a:lnSpc>
                <a:spcPct val="140010"/>
              </a:lnSpc>
            </a:pPr>
            <a:endParaRPr lang="en-US" sz="3600" dirty="0">
              <a:solidFill>
                <a:srgbClr val="FF0000"/>
              </a:solidFill>
            </a:endParaRPr>
          </a:p>
          <a:p>
            <a:pPr algn="ctr">
              <a:lnSpc>
                <a:spcPct val="140010"/>
              </a:lnSpc>
            </a:pPr>
            <a:endParaRPr lang="en-US" sz="3600" dirty="0">
              <a:solidFill>
                <a:srgbClr val="FF0000"/>
              </a:solidFill>
            </a:endParaRPr>
          </a:p>
          <a:p>
            <a:pPr algn="ctr">
              <a:lnSpc>
                <a:spcPct val="140010"/>
              </a:lnSpc>
            </a:pPr>
            <a:endParaRPr lang="en-US" sz="3600" dirty="0">
              <a:solidFill>
                <a:srgbClr val="FF0000"/>
              </a:solidFill>
            </a:endParaRPr>
          </a:p>
          <a:p>
            <a:pPr algn="ctr">
              <a:lnSpc>
                <a:spcPct val="140010"/>
              </a:lnSpc>
            </a:pPr>
            <a:endParaRPr lang="en-US" sz="36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p:nvPr/>
        </p:nvSpPr>
        <p:spPr>
          <a:xfrm>
            <a:off x="235112" y="274301"/>
            <a:ext cx="17961488" cy="236372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Objectives of the Project</a:t>
            </a:r>
            <a:endParaRPr b="1" dirty="0"/>
          </a:p>
          <a:p>
            <a:pPr marL="0" marR="0" lvl="0" indent="0" algn="ctr" rtl="0">
              <a:lnSpc>
                <a:spcPct val="120000"/>
              </a:lnSpc>
              <a:spcBef>
                <a:spcPts val="0"/>
              </a:spcBef>
              <a:spcAft>
                <a:spcPts val="0"/>
              </a:spcAft>
              <a:buNone/>
            </a:pPr>
            <a:endParaRPr sz="6400" b="0" i="0" u="none" strike="noStrike" cap="none" dirty="0">
              <a:solidFill>
                <a:srgbClr val="000000"/>
              </a:solidFill>
              <a:latin typeface="Times New Roman"/>
              <a:ea typeface="Times New Roman"/>
              <a:cs typeface="Times New Roman"/>
              <a:sym typeface="Times New Roman"/>
            </a:endParaRPr>
          </a:p>
        </p:txBody>
      </p:sp>
      <p:sp>
        <p:nvSpPr>
          <p:cNvPr id="118" name="Google Shape;118;p4"/>
          <p:cNvSpPr txBox="1"/>
          <p:nvPr/>
        </p:nvSpPr>
        <p:spPr>
          <a:xfrm>
            <a:off x="699700" y="2094725"/>
            <a:ext cx="17496900" cy="4825937"/>
          </a:xfrm>
          <a:prstGeom prst="rect">
            <a:avLst/>
          </a:prstGeom>
          <a:noFill/>
          <a:ln>
            <a:noFill/>
          </a:ln>
        </p:spPr>
        <p:txBody>
          <a:bodyPr spcFirstLastPara="1" wrap="square" lIns="0" tIns="0" rIns="0" bIns="0" anchor="t" anchorCtr="0">
            <a:spAutoFit/>
          </a:bodyPr>
          <a:lstStyle/>
          <a:p>
            <a:pPr marL="514350" indent="-514350">
              <a:lnSpc>
                <a:spcPct val="140010"/>
              </a:lnSpc>
              <a:buAutoNum type="arabicPeriod"/>
            </a:pPr>
            <a:r>
              <a:rPr lang="en-US" sz="3200" dirty="0">
                <a:solidFill>
                  <a:schemeClr val="tx1"/>
                </a:solidFill>
              </a:rPr>
              <a:t>Develop an unsupervised machine learning framework for clustering scientific papers based on abstracts.</a:t>
            </a:r>
          </a:p>
          <a:p>
            <a:pPr marL="514350" indent="-514350">
              <a:lnSpc>
                <a:spcPct val="140010"/>
              </a:lnSpc>
              <a:buAutoNum type="arabicPeriod"/>
            </a:pPr>
            <a:r>
              <a:rPr lang="en-US" sz="3200" dirty="0">
                <a:solidFill>
                  <a:schemeClr val="tx1"/>
                </a:solidFill>
              </a:rPr>
              <a:t>Utilize Latent Dirichlet Allocation (LDA) for topic modeling to extract underlying themes.</a:t>
            </a:r>
          </a:p>
          <a:p>
            <a:pPr marL="514350" indent="-514350">
              <a:lnSpc>
                <a:spcPct val="140010"/>
              </a:lnSpc>
              <a:buAutoNum type="arabicPeriod"/>
            </a:pPr>
            <a:r>
              <a:rPr lang="en-US" sz="3200" dirty="0">
                <a:solidFill>
                  <a:schemeClr val="tx1"/>
                </a:solidFill>
              </a:rPr>
              <a:t>Evaluate clustering algorithms and combinations to optimize organization of literature.</a:t>
            </a:r>
          </a:p>
          <a:p>
            <a:pPr marL="514350" indent="-514350">
              <a:lnSpc>
                <a:spcPct val="140010"/>
              </a:lnSpc>
              <a:buAutoNum type="arabicPeriod"/>
            </a:pPr>
            <a:r>
              <a:rPr lang="en-US" sz="3200" dirty="0">
                <a:solidFill>
                  <a:schemeClr val="tx1"/>
                </a:solidFill>
              </a:rPr>
              <a:t>Create a user-friendly interface for interactive exploration of clustered papers.</a:t>
            </a:r>
          </a:p>
          <a:p>
            <a:pPr marL="514350" indent="-514350">
              <a:lnSpc>
                <a:spcPct val="140010"/>
              </a:lnSpc>
              <a:buAutoNum type="arabicPeriod"/>
            </a:pPr>
            <a:r>
              <a:rPr lang="en-US" sz="3200" dirty="0">
                <a:solidFill>
                  <a:schemeClr val="tx1"/>
                </a:solidFill>
              </a:rPr>
              <a:t>Assess the impact of the system on researchers' efficiency in accessing and comprehending literature.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2569080" y="137793"/>
            <a:ext cx="13566144" cy="122237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0"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124" name="Google Shape;124;p5"/>
          <p:cNvGraphicFramePr/>
          <p:nvPr>
            <p:extLst>
              <p:ext uri="{D42A27DB-BD31-4B8C-83A1-F6EECF244321}">
                <p14:modId xmlns:p14="http://schemas.microsoft.com/office/powerpoint/2010/main" val="1010013109"/>
              </p:ext>
            </p:extLst>
          </p:nvPr>
        </p:nvGraphicFramePr>
        <p:xfrm>
          <a:off x="263926" y="1734566"/>
          <a:ext cx="17804776" cy="8360966"/>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1330375">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574000">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lang="en-IN"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097475">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
        <p:nvSpPr>
          <p:cNvPr id="2" name="TextBox 1">
            <a:extLst>
              <a:ext uri="{FF2B5EF4-FFF2-40B4-BE49-F238E27FC236}">
                <a16:creationId xmlns:a16="http://schemas.microsoft.com/office/drawing/2014/main" id="{2D679CBD-6227-113F-F569-5F0F8BCE0854}"/>
              </a:ext>
            </a:extLst>
          </p:cNvPr>
          <p:cNvSpPr txBox="1"/>
          <p:nvPr/>
        </p:nvSpPr>
        <p:spPr>
          <a:xfrm>
            <a:off x="1930399" y="3407651"/>
            <a:ext cx="2099734"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An integrated clustering and BERT framework for improved </a:t>
            </a:r>
          </a:p>
          <a:p>
            <a:r>
              <a:rPr lang="en-US" sz="2800" dirty="0">
                <a:latin typeface="Times New Roman" panose="02020603050405020304" pitchFamily="18" charset="0"/>
                <a:cs typeface="Times New Roman" panose="02020603050405020304" pitchFamily="18" charset="0"/>
              </a:rPr>
              <a:t>topic modeling.</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E7C2BA-09AC-F35F-A75F-B5D8EEAE4D78}"/>
              </a:ext>
            </a:extLst>
          </p:cNvPr>
          <p:cNvSpPr txBox="1"/>
          <p:nvPr/>
        </p:nvSpPr>
        <p:spPr>
          <a:xfrm>
            <a:off x="4332741" y="3544837"/>
            <a:ext cx="2795462"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To integrate clustering algorithms with BERT embeddings to enhance topic modelling.  </a:t>
            </a:r>
          </a:p>
        </p:txBody>
      </p:sp>
      <p:sp>
        <p:nvSpPr>
          <p:cNvPr id="4" name="TextBox 3">
            <a:extLst>
              <a:ext uri="{FF2B5EF4-FFF2-40B4-BE49-F238E27FC236}">
                <a16:creationId xmlns:a16="http://schemas.microsoft.com/office/drawing/2014/main" id="{EFE7602A-2581-2CD3-3336-E23096FBF9F1}"/>
              </a:ext>
            </a:extLst>
          </p:cNvPr>
          <p:cNvSpPr txBox="1"/>
          <p:nvPr/>
        </p:nvSpPr>
        <p:spPr>
          <a:xfrm>
            <a:off x="7128203" y="3544837"/>
            <a:ext cx="3455130"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It integrates BERT by preprocessing texts, generate BERT embeddings, cluster documents using algorithms like K-Means.</a:t>
            </a:r>
          </a:p>
        </p:txBody>
      </p:sp>
      <p:sp>
        <p:nvSpPr>
          <p:cNvPr id="5" name="TextBox 4">
            <a:extLst>
              <a:ext uri="{FF2B5EF4-FFF2-40B4-BE49-F238E27FC236}">
                <a16:creationId xmlns:a16="http://schemas.microsoft.com/office/drawing/2014/main" id="{C6C7361F-FB5E-E239-CDCD-A8EA0616A836}"/>
              </a:ext>
            </a:extLst>
          </p:cNvPr>
          <p:cNvSpPr txBox="1"/>
          <p:nvPr/>
        </p:nvSpPr>
        <p:spPr>
          <a:xfrm>
            <a:off x="793675" y="4837498"/>
            <a:ext cx="1085924"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a:t>
            </a:r>
          </a:p>
        </p:txBody>
      </p:sp>
      <p:sp>
        <p:nvSpPr>
          <p:cNvPr id="6" name="TextBox 5">
            <a:extLst>
              <a:ext uri="{FF2B5EF4-FFF2-40B4-BE49-F238E27FC236}">
                <a16:creationId xmlns:a16="http://schemas.microsoft.com/office/drawing/2014/main" id="{1867F1A3-2E2C-8EA7-9E69-911307D7F8D1}"/>
              </a:ext>
            </a:extLst>
          </p:cNvPr>
          <p:cNvSpPr txBox="1"/>
          <p:nvPr/>
        </p:nvSpPr>
        <p:spPr>
          <a:xfrm>
            <a:off x="10989733" y="4020115"/>
            <a:ext cx="2099733" cy="2246769"/>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Precision : 91.35%</a:t>
            </a:r>
          </a:p>
          <a:p>
            <a:r>
              <a:rPr lang="en-IN" sz="2800" dirty="0">
                <a:latin typeface="Times New Roman" panose="02020603050405020304" pitchFamily="18" charset="0"/>
                <a:cs typeface="Times New Roman" panose="02020603050405020304" pitchFamily="18" charset="0"/>
              </a:rPr>
              <a:t>Accuracy : 93.50%.</a:t>
            </a:r>
          </a:p>
          <a:p>
            <a:endParaRPr lang="en-IN" sz="2800" dirty="0"/>
          </a:p>
        </p:txBody>
      </p:sp>
      <p:sp>
        <p:nvSpPr>
          <p:cNvPr id="7" name="TextBox 6">
            <a:extLst>
              <a:ext uri="{FF2B5EF4-FFF2-40B4-BE49-F238E27FC236}">
                <a16:creationId xmlns:a16="http://schemas.microsoft.com/office/drawing/2014/main" id="{0DFD3F4A-B030-1D4A-F6A6-1CBD0554DA69}"/>
              </a:ext>
            </a:extLst>
          </p:cNvPr>
          <p:cNvSpPr txBox="1"/>
          <p:nvPr/>
        </p:nvSpPr>
        <p:spPr>
          <a:xfrm>
            <a:off x="13191067" y="3484986"/>
            <a:ext cx="2523067"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Enhanced topic coherence, Improved Interpretability, Increased robustness, Efficient Computation.</a:t>
            </a:r>
          </a:p>
        </p:txBody>
      </p:sp>
      <p:sp>
        <p:nvSpPr>
          <p:cNvPr id="8" name="TextBox 7">
            <a:extLst>
              <a:ext uri="{FF2B5EF4-FFF2-40B4-BE49-F238E27FC236}">
                <a16:creationId xmlns:a16="http://schemas.microsoft.com/office/drawing/2014/main" id="{AF714959-1622-BE5D-C89F-478C84739BCD}"/>
              </a:ext>
            </a:extLst>
          </p:cNvPr>
          <p:cNvSpPr txBox="1"/>
          <p:nvPr/>
        </p:nvSpPr>
        <p:spPr>
          <a:xfrm>
            <a:off x="15663333" y="3623094"/>
            <a:ext cx="2473103"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Limited Integration of BERT with clustering, Lack of Comprehensive evaluation.</a:t>
            </a:r>
          </a:p>
        </p:txBody>
      </p:sp>
      <p:sp>
        <p:nvSpPr>
          <p:cNvPr id="9" name="TextBox 8">
            <a:extLst>
              <a:ext uri="{FF2B5EF4-FFF2-40B4-BE49-F238E27FC236}">
                <a16:creationId xmlns:a16="http://schemas.microsoft.com/office/drawing/2014/main" id="{1992ADF7-0A1F-E241-3C2F-C0774C6D9B0D}"/>
              </a:ext>
            </a:extLst>
          </p:cNvPr>
          <p:cNvSpPr txBox="1"/>
          <p:nvPr/>
        </p:nvSpPr>
        <p:spPr>
          <a:xfrm>
            <a:off x="793675" y="8202040"/>
            <a:ext cx="8974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2.</a:t>
            </a:r>
          </a:p>
        </p:txBody>
      </p:sp>
      <p:sp>
        <p:nvSpPr>
          <p:cNvPr id="10" name="TextBox 9">
            <a:extLst>
              <a:ext uri="{FF2B5EF4-FFF2-40B4-BE49-F238E27FC236}">
                <a16:creationId xmlns:a16="http://schemas.microsoft.com/office/drawing/2014/main" id="{D896D227-A2C2-7200-0D22-7A0250746222}"/>
              </a:ext>
            </a:extLst>
          </p:cNvPr>
          <p:cNvSpPr txBox="1"/>
          <p:nvPr/>
        </p:nvSpPr>
        <p:spPr>
          <a:xfrm>
            <a:off x="1998132" y="7048544"/>
            <a:ext cx="1964268"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Topic Modeling Techniques for Document Clustering and Analysis of Judicial Judgements.</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FBED9CE-0E61-31FB-8F9B-73F1091D6F08}"/>
              </a:ext>
            </a:extLst>
          </p:cNvPr>
          <p:cNvSpPr txBox="1"/>
          <p:nvPr/>
        </p:nvSpPr>
        <p:spPr>
          <a:xfrm>
            <a:off x="4332741" y="7048544"/>
            <a:ext cx="2609926" cy="3000821"/>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Develop topic modeling techniques for clustering and analyzing judicial judgments to enhance legal document organization, retrieval, and understanding.</a:t>
            </a:r>
            <a:endParaRPr lang="en-IN" sz="21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7C48449-B907-5610-7461-EBB49284221B}"/>
              </a:ext>
            </a:extLst>
          </p:cNvPr>
          <p:cNvSpPr txBox="1"/>
          <p:nvPr/>
        </p:nvSpPr>
        <p:spPr>
          <a:xfrm>
            <a:off x="7128203" y="7048544"/>
            <a:ext cx="3573664" cy="2893100"/>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Preprocess Judgements, Apply LDA for topic extraction, Cluster Documents, Evaluate clustering, Analyse clusters for legal insights.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nvGraphicFramePr>
        <p:xfrm>
          <a:off x="263926" y="512956"/>
          <a:ext cx="17804776" cy="941493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2453268">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729462">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232209">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9274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2569080" y="137793"/>
            <a:ext cx="13566144" cy="122237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0"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124" name="Google Shape;124;p5"/>
          <p:cNvGraphicFramePr/>
          <p:nvPr>
            <p:extLst>
              <p:ext uri="{D42A27DB-BD31-4B8C-83A1-F6EECF244321}">
                <p14:modId xmlns:p14="http://schemas.microsoft.com/office/powerpoint/2010/main" val="3348059447"/>
              </p:ext>
            </p:extLst>
          </p:nvPr>
        </p:nvGraphicFramePr>
        <p:xfrm>
          <a:off x="263926" y="1734566"/>
          <a:ext cx="17804776" cy="8360966"/>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1330375">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574000">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097475">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
        <p:nvSpPr>
          <p:cNvPr id="2" name="TextBox 1">
            <a:extLst>
              <a:ext uri="{FF2B5EF4-FFF2-40B4-BE49-F238E27FC236}">
                <a16:creationId xmlns:a16="http://schemas.microsoft.com/office/drawing/2014/main" id="{2369EFA1-855B-3563-1C24-4AD86B864B8D}"/>
              </a:ext>
            </a:extLst>
          </p:cNvPr>
          <p:cNvSpPr txBox="1"/>
          <p:nvPr/>
        </p:nvSpPr>
        <p:spPr>
          <a:xfrm>
            <a:off x="795867" y="4620280"/>
            <a:ext cx="965200"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3.</a:t>
            </a:r>
          </a:p>
        </p:txBody>
      </p:sp>
      <p:sp>
        <p:nvSpPr>
          <p:cNvPr id="3" name="TextBox 2">
            <a:extLst>
              <a:ext uri="{FF2B5EF4-FFF2-40B4-BE49-F238E27FC236}">
                <a16:creationId xmlns:a16="http://schemas.microsoft.com/office/drawing/2014/main" id="{2D599CC3-4293-3CEC-85AB-01C01E451A3D}"/>
              </a:ext>
            </a:extLst>
          </p:cNvPr>
          <p:cNvSpPr txBox="1"/>
          <p:nvPr/>
        </p:nvSpPr>
        <p:spPr>
          <a:xfrm>
            <a:off x="1972733" y="3469473"/>
            <a:ext cx="1845733" cy="3477875"/>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Topic Modelling and Opinion Analysis On Climate Change Twitter</a:t>
            </a:r>
          </a:p>
          <a:p>
            <a:r>
              <a:rPr lang="en-US" sz="2200" dirty="0">
                <a:latin typeface="Times New Roman" panose="02020603050405020304" pitchFamily="18" charset="0"/>
                <a:cs typeface="Times New Roman" panose="02020603050405020304" pitchFamily="18" charset="0"/>
              </a:rPr>
              <a:t>Data Using LDA And BERT Model.</a:t>
            </a:r>
            <a:endParaRPr lang="en-IN"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35049BE-5D0A-3F6B-7D33-179D2C835B5D}"/>
              </a:ext>
            </a:extLst>
          </p:cNvPr>
          <p:cNvSpPr txBox="1"/>
          <p:nvPr/>
        </p:nvSpPr>
        <p:spPr>
          <a:xfrm>
            <a:off x="10888134" y="3996267"/>
            <a:ext cx="1964266" cy="1815882"/>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Precision : 91.35%</a:t>
            </a:r>
          </a:p>
          <a:p>
            <a:r>
              <a:rPr lang="en-IN" sz="2800" dirty="0">
                <a:latin typeface="Times New Roman" panose="02020603050405020304" pitchFamily="18" charset="0"/>
                <a:cs typeface="Times New Roman" panose="02020603050405020304" pitchFamily="18" charset="0"/>
              </a:rPr>
              <a:t>Accuracy : 93.50%.</a:t>
            </a:r>
          </a:p>
        </p:txBody>
      </p:sp>
    </p:spTree>
    <p:extLst>
      <p:ext uri="{BB962C8B-B14F-4D97-AF65-F5344CB8AC3E}">
        <p14:creationId xmlns:p14="http://schemas.microsoft.com/office/powerpoint/2010/main" val="405989206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nvGraphicFramePr>
        <p:xfrm>
          <a:off x="263926" y="512956"/>
          <a:ext cx="17804776" cy="941493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2453268">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729462">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232209">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2430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96603"/>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Architecture Diagram</a:t>
            </a:r>
            <a:endParaRPr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1B5E83A9-5553-AA42-38D9-60A3BFD1DB8A}"/>
              </a:ext>
            </a:extLst>
          </p:cNvPr>
          <p:cNvPicPr>
            <a:picLocks noChangeAspect="1"/>
          </p:cNvPicPr>
          <p:nvPr/>
        </p:nvPicPr>
        <p:blipFill>
          <a:blip r:embed="rId3"/>
          <a:stretch>
            <a:fillRect/>
          </a:stretch>
        </p:blipFill>
        <p:spPr>
          <a:xfrm>
            <a:off x="7958666" y="1038700"/>
            <a:ext cx="2082800" cy="9151697"/>
          </a:xfrm>
          <a:prstGeom prst="rect">
            <a:avLst/>
          </a:prstGeom>
        </p:spPr>
      </p:pic>
    </p:spTree>
    <p:extLst>
      <p:ext uri="{BB962C8B-B14F-4D97-AF65-F5344CB8AC3E}">
        <p14:creationId xmlns:p14="http://schemas.microsoft.com/office/powerpoint/2010/main" val="197505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966</Words>
  <Application>Microsoft Office PowerPoint</Application>
  <PresentationFormat>Custom</PresentationFormat>
  <Paragraphs>116</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dc:creator>
  <cp:lastModifiedBy>Nikhil Garimella</cp:lastModifiedBy>
  <cp:revision>10</cp:revision>
  <dcterms:created xsi:type="dcterms:W3CDTF">2006-08-16T00:00:00Z</dcterms:created>
  <dcterms:modified xsi:type="dcterms:W3CDTF">2024-04-27T15:46:41Z</dcterms:modified>
</cp:coreProperties>
</file>