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73" r:id="rId6"/>
    <p:sldId id="274" r:id="rId7"/>
    <p:sldId id="278" r:id="rId8"/>
    <p:sldId id="289" r:id="rId9"/>
    <p:sldId id="290" r:id="rId10"/>
    <p:sldId id="279" r:id="rId11"/>
    <p:sldId id="276" r:id="rId12"/>
    <p:sldId id="277" r:id="rId13"/>
    <p:sldId id="265" r:id="rId14"/>
    <p:sldId id="280" r:id="rId15"/>
    <p:sldId id="282" r:id="rId16"/>
    <p:sldId id="281" r:id="rId17"/>
    <p:sldId id="284" r:id="rId18"/>
    <p:sldId id="285" r:id="rId19"/>
    <p:sldId id="286" r:id="rId20"/>
    <p:sldId id="287" r:id="rId21"/>
    <p:sldId id="288" r:id="rId22"/>
    <p:sldId id="266" r:id="rId23"/>
    <p:sldId id="271" r:id="rId24"/>
    <p:sldId id="269" r:id="rId25"/>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51AjE0sdlm3hkr3Z8oxv7rN3p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0F8C88-068C-4B3B-BF8C-F293BD261FEC}">
  <a:tblStyle styleId="{AA0F8C88-068C-4B3B-BF8C-F293BD261F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86395" autoAdjust="0"/>
  </p:normalViewPr>
  <p:slideViewPr>
    <p:cSldViewPr snapToGrid="0">
      <p:cViewPr varScale="1">
        <p:scale>
          <a:sx n="38" d="100"/>
          <a:sy n="38" d="100"/>
        </p:scale>
        <p:origin x="1112" y="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Garimella" userId="88456b7520afa232" providerId="LiveId" clId="{A94C2171-A0DB-443A-9C94-567DAA115E76}"/>
    <pc:docChg chg="undo custSel modSld">
      <pc:chgData name="Nikhil Garimella" userId="88456b7520afa232" providerId="LiveId" clId="{A94C2171-A0DB-443A-9C94-567DAA115E76}" dt="2024-04-28T13:34:32.980" v="168" actId="20577"/>
      <pc:docMkLst>
        <pc:docMk/>
      </pc:docMkLst>
      <pc:sldChg chg="modSp mod">
        <pc:chgData name="Nikhil Garimella" userId="88456b7520afa232" providerId="LiveId" clId="{A94C2171-A0DB-443A-9C94-567DAA115E76}" dt="2024-04-28T13:34:32.980" v="168" actId="20577"/>
        <pc:sldMkLst>
          <pc:docMk/>
          <pc:sldMk cId="0" sldId="256"/>
        </pc:sldMkLst>
        <pc:spChg chg="mod">
          <ac:chgData name="Nikhil Garimella" userId="88456b7520afa232" providerId="LiveId" clId="{A94C2171-A0DB-443A-9C94-567DAA115E76}" dt="2024-04-28T13:34:32.980" v="168" actId="20577"/>
          <ac:spMkLst>
            <pc:docMk/>
            <pc:sldMk cId="0" sldId="256"/>
            <ac:spMk id="94" creationId="{00000000-0000-0000-0000-000000000000}"/>
          </ac:spMkLst>
        </pc:spChg>
      </pc:sldChg>
      <pc:sldChg chg="modSp mod">
        <pc:chgData name="Nikhil Garimella" userId="88456b7520afa232" providerId="LiveId" clId="{A94C2171-A0DB-443A-9C94-567DAA115E76}" dt="2024-04-28T13:34:07.464" v="166" actId="123"/>
        <pc:sldMkLst>
          <pc:docMk/>
          <pc:sldMk cId="0" sldId="259"/>
        </pc:sldMkLst>
        <pc:spChg chg="mod">
          <ac:chgData name="Nikhil Garimella" userId="88456b7520afa232" providerId="LiveId" clId="{A94C2171-A0DB-443A-9C94-567DAA115E76}" dt="2024-04-28T13:34:07.464" v="166" actId="123"/>
          <ac:spMkLst>
            <pc:docMk/>
            <pc:sldMk cId="0" sldId="259"/>
            <ac:spMk id="118" creationId="{00000000-0000-0000-0000-000000000000}"/>
          </ac:spMkLst>
        </pc:spChg>
      </pc:sldChg>
      <pc:sldChg chg="modSp mod">
        <pc:chgData name="Nikhil Garimella" userId="88456b7520afa232" providerId="LiveId" clId="{A94C2171-A0DB-443A-9C94-567DAA115E76}" dt="2024-04-28T13:33:50.685" v="158" actId="123"/>
        <pc:sldMkLst>
          <pc:docMk/>
          <pc:sldMk cId="0" sldId="266"/>
        </pc:sldMkLst>
        <pc:spChg chg="mod">
          <ac:chgData name="Nikhil Garimella" userId="88456b7520afa232" providerId="LiveId" clId="{A94C2171-A0DB-443A-9C94-567DAA115E76}" dt="2024-04-28T13:33:50.685" v="158" actId="123"/>
          <ac:spMkLst>
            <pc:docMk/>
            <pc:sldMk cId="0" sldId="266"/>
            <ac:spMk id="361" creationId="{00000000-0000-0000-0000-000000000000}"/>
          </ac:spMkLst>
        </pc:spChg>
      </pc:sldChg>
      <pc:sldChg chg="modSp mod">
        <pc:chgData name="Nikhil Garimella" userId="88456b7520afa232" providerId="LiveId" clId="{A94C2171-A0DB-443A-9C94-567DAA115E76}" dt="2024-04-28T13:33:55.751" v="160" actId="123"/>
        <pc:sldMkLst>
          <pc:docMk/>
          <pc:sldMk cId="1931477602" sldId="269"/>
        </pc:sldMkLst>
        <pc:spChg chg="mod">
          <ac:chgData name="Nikhil Garimella" userId="88456b7520afa232" providerId="LiveId" clId="{A94C2171-A0DB-443A-9C94-567DAA115E76}" dt="2024-04-28T13:33:55.751" v="160" actId="123"/>
          <ac:spMkLst>
            <pc:docMk/>
            <pc:sldMk cId="1931477602" sldId="269"/>
            <ac:spMk id="361" creationId="{00000000-0000-0000-0000-000000000000}"/>
          </ac:spMkLst>
        </pc:spChg>
      </pc:sldChg>
      <pc:sldChg chg="modSp mod">
        <pc:chgData name="Nikhil Garimella" userId="88456b7520afa232" providerId="LiveId" clId="{A94C2171-A0DB-443A-9C94-567DAA115E76}" dt="2024-04-28T13:33:53.388" v="159" actId="123"/>
        <pc:sldMkLst>
          <pc:docMk/>
          <pc:sldMk cId="2704620764" sldId="271"/>
        </pc:sldMkLst>
        <pc:spChg chg="mod">
          <ac:chgData name="Nikhil Garimella" userId="88456b7520afa232" providerId="LiveId" clId="{A94C2171-A0DB-443A-9C94-567DAA115E76}" dt="2024-04-28T13:33:53.388" v="159" actId="123"/>
          <ac:spMkLst>
            <pc:docMk/>
            <pc:sldMk cId="2704620764" sldId="271"/>
            <ac:spMk id="361" creationId="{00000000-0000-0000-0000-000000000000}"/>
          </ac:spMkLst>
        </pc:spChg>
      </pc:sldChg>
      <pc:sldChg chg="addSp modSp mod">
        <pc:chgData name="Nikhil Garimella" userId="88456b7520afa232" providerId="LiveId" clId="{A94C2171-A0DB-443A-9C94-567DAA115E76}" dt="2024-04-28T13:23:39.455" v="44" actId="1076"/>
        <pc:sldMkLst>
          <pc:docMk/>
          <pc:sldMk cId="0" sldId="273"/>
        </pc:sldMkLst>
        <pc:spChg chg="mod">
          <ac:chgData name="Nikhil Garimella" userId="88456b7520afa232" providerId="LiveId" clId="{A94C2171-A0DB-443A-9C94-567DAA115E76}" dt="2024-04-28T13:22:28.491" v="3"/>
          <ac:spMkLst>
            <pc:docMk/>
            <pc:sldMk cId="0" sldId="273"/>
            <ac:spMk id="6" creationId="{1867F1A3-2E2C-8EA7-9E69-911307D7F8D1}"/>
          </ac:spMkLst>
        </pc:spChg>
        <pc:spChg chg="add mod">
          <ac:chgData name="Nikhil Garimella" userId="88456b7520afa232" providerId="LiveId" clId="{A94C2171-A0DB-443A-9C94-567DAA115E76}" dt="2024-04-28T13:23:39.455" v="44" actId="1076"/>
          <ac:spMkLst>
            <pc:docMk/>
            <pc:sldMk cId="0" sldId="273"/>
            <ac:spMk id="15" creationId="{1EC4E3DD-BD16-3DED-9C9A-29ECE913356B}"/>
          </ac:spMkLst>
        </pc:spChg>
      </pc:sldChg>
      <pc:sldChg chg="addSp modSp mod">
        <pc:chgData name="Nikhil Garimella" userId="88456b7520afa232" providerId="LiveId" clId="{A94C2171-A0DB-443A-9C94-567DAA115E76}" dt="2024-04-28T13:26:41.087" v="123" actId="14100"/>
        <pc:sldMkLst>
          <pc:docMk/>
          <pc:sldMk cId="1292749317" sldId="274"/>
        </pc:sldMkLst>
        <pc:spChg chg="add mod">
          <ac:chgData name="Nikhil Garimella" userId="88456b7520afa232" providerId="LiveId" clId="{A94C2171-A0DB-443A-9C94-567DAA115E76}" dt="2024-04-28T13:24:29.622" v="55" actId="20577"/>
          <ac:spMkLst>
            <pc:docMk/>
            <pc:sldMk cId="1292749317" sldId="274"/>
            <ac:spMk id="15" creationId="{F3469F37-7AF3-C204-77B9-595728049066}"/>
          </ac:spMkLst>
        </pc:spChg>
        <pc:spChg chg="add mod">
          <ac:chgData name="Nikhil Garimella" userId="88456b7520afa232" providerId="LiveId" clId="{A94C2171-A0DB-443A-9C94-567DAA115E76}" dt="2024-04-28T13:26:41.087" v="123" actId="14100"/>
          <ac:spMkLst>
            <pc:docMk/>
            <pc:sldMk cId="1292749317" sldId="274"/>
            <ac:spMk id="18" creationId="{F4F795EE-C546-087D-78A8-AB6CF5AA86ED}"/>
          </ac:spMkLst>
        </pc:spChg>
      </pc:sldChg>
      <pc:sldChg chg="modSp mod">
        <pc:chgData name="Nikhil Garimella" userId="88456b7520afa232" providerId="LiveId" clId="{A94C2171-A0DB-443A-9C94-567DAA115E76}" dt="2024-04-28T13:34:01.134" v="161" actId="123"/>
        <pc:sldMkLst>
          <pc:docMk/>
          <pc:sldMk cId="2700427515" sldId="276"/>
        </pc:sldMkLst>
        <pc:spChg chg="mod">
          <ac:chgData name="Nikhil Garimella" userId="88456b7520afa232" providerId="LiveId" clId="{A94C2171-A0DB-443A-9C94-567DAA115E76}" dt="2024-04-28T13:34:01.134" v="161" actId="123"/>
          <ac:spMkLst>
            <pc:docMk/>
            <pc:sldMk cId="2700427515" sldId="276"/>
            <ac:spMk id="2" creationId="{7872B171-AC04-751D-6C3C-F61D601CF485}"/>
          </ac:spMkLst>
        </pc:spChg>
      </pc:sldChg>
      <pc:sldChg chg="modSp mod">
        <pc:chgData name="Nikhil Garimella" userId="88456b7520afa232" providerId="LiveId" clId="{A94C2171-A0DB-443A-9C94-567DAA115E76}" dt="2024-04-28T13:33:43.531" v="157" actId="123"/>
        <pc:sldMkLst>
          <pc:docMk/>
          <pc:sldMk cId="3031768701" sldId="277"/>
        </pc:sldMkLst>
        <pc:spChg chg="mod">
          <ac:chgData name="Nikhil Garimella" userId="88456b7520afa232" providerId="LiveId" clId="{A94C2171-A0DB-443A-9C94-567DAA115E76}" dt="2024-04-28T13:33:43.531" v="157" actId="123"/>
          <ac:spMkLst>
            <pc:docMk/>
            <pc:sldMk cId="3031768701" sldId="277"/>
            <ac:spMk id="3" creationId="{FCEFE101-BD14-7F00-17D2-21D02D99F1FA}"/>
          </ac:spMkLst>
        </pc:spChg>
      </pc:sldChg>
      <pc:sldChg chg="addSp modSp mod">
        <pc:chgData name="Nikhil Garimella" userId="88456b7520afa232" providerId="LiveId" clId="{A94C2171-A0DB-443A-9C94-567DAA115E76}" dt="2024-04-28T13:33:24.221" v="154" actId="20577"/>
        <pc:sldMkLst>
          <pc:docMk/>
          <pc:sldMk cId="3106218890" sldId="278"/>
        </pc:sldMkLst>
        <pc:spChg chg="mod">
          <ac:chgData name="Nikhil Garimella" userId="88456b7520afa232" providerId="LiveId" clId="{A94C2171-A0DB-443A-9C94-567DAA115E76}" dt="2024-04-28T13:32:50.799" v="144" actId="20577"/>
          <ac:spMkLst>
            <pc:docMk/>
            <pc:sldMk cId="3106218890" sldId="278"/>
            <ac:spMk id="11" creationId="{8D50BA38-0764-BB5B-AAB9-ED0CAFBEE187}"/>
          </ac:spMkLst>
        </pc:spChg>
        <pc:spChg chg="add mod">
          <ac:chgData name="Nikhil Garimella" userId="88456b7520afa232" providerId="LiveId" clId="{A94C2171-A0DB-443A-9C94-567DAA115E76}" dt="2024-04-28T13:32:37.027" v="140" actId="20577"/>
          <ac:spMkLst>
            <pc:docMk/>
            <pc:sldMk cId="3106218890" sldId="278"/>
            <ac:spMk id="15" creationId="{36D421CA-B001-8BEB-009C-947D02EF65AB}"/>
          </ac:spMkLst>
        </pc:spChg>
        <pc:spChg chg="add mod">
          <ac:chgData name="Nikhil Garimella" userId="88456b7520afa232" providerId="LiveId" clId="{A94C2171-A0DB-443A-9C94-567DAA115E76}" dt="2024-04-28T13:33:24.221" v="154" actId="20577"/>
          <ac:spMkLst>
            <pc:docMk/>
            <pc:sldMk cId="3106218890" sldId="278"/>
            <ac:spMk id="18" creationId="{B16E6031-2CBF-364B-2200-686C7C2794F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8160187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6997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94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11" name="Google Shape;111;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1.7.2013</a:t>
            </a:r>
            <a:endParaRPr/>
          </a:p>
        </p:txBody>
      </p:sp>
      <p:sp>
        <p:nvSpPr>
          <p:cNvPr id="112" name="Google Shape;112;p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15" name="Google Shape;115;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16398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2430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7249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1667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a:spLocks noGrp="1"/>
          </p:cNvSpPr>
          <p:nvPr>
            <p:ph type="pic" idx="2"/>
          </p:nvPr>
        </p:nvSpPr>
        <p:spPr>
          <a:xfrm>
            <a:off x="1792288" y="612775"/>
            <a:ext cx="5486400" cy="4114800"/>
          </a:xfrm>
          <a:prstGeom prst="rect">
            <a:avLst/>
          </a:prstGeom>
          <a:noFill/>
          <a:ln>
            <a:noFill/>
          </a:ln>
        </p:spPr>
      </p:sp>
      <p:sp>
        <p:nvSpPr>
          <p:cNvPr id="68" name="Google Shape;68;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9"/>
        <p:cNvGrpSpPr/>
        <p:nvPr/>
      </p:nvGrpSpPr>
      <p:grpSpPr>
        <a:xfrm>
          <a:off x="0" y="0"/>
          <a:ext cx="0" cy="0"/>
          <a:chOff x="0" y="0"/>
          <a:chExt cx="0" cy="0"/>
        </a:xfrm>
      </p:grpSpPr>
      <p:sp>
        <p:nvSpPr>
          <p:cNvPr id="20" name="Google Shape;20;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4918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588901" y="5732462"/>
            <a:ext cx="17110094" cy="753283"/>
          </a:xfrm>
          <a:prstGeom prst="rect">
            <a:avLst/>
          </a:prstGeom>
          <a:noFill/>
          <a:ln>
            <a:noFill/>
          </a:ln>
        </p:spPr>
        <p:txBody>
          <a:bodyPr spcFirstLastPara="1" wrap="square" lIns="0" tIns="0" rIns="0" bIns="0" anchor="t" anchorCtr="0">
            <a:spAutoFit/>
          </a:bodyPr>
          <a:lstStyle/>
          <a:p>
            <a:pPr marL="0" marR="0" lvl="0" indent="0" algn="ctr" rtl="0">
              <a:lnSpc>
                <a:spcPct val="95999"/>
              </a:lnSpc>
              <a:spcBef>
                <a:spcPts val="0"/>
              </a:spcBef>
              <a:spcAft>
                <a:spcPts val="0"/>
              </a:spcAft>
              <a:buNone/>
            </a:pPr>
            <a:r>
              <a:rPr lang="en-US" sz="5099" b="1" dirty="0">
                <a:solidFill>
                  <a:srgbClr val="FF0000"/>
                </a:solidFill>
                <a:latin typeface="Times"/>
                <a:cs typeface="Times"/>
                <a:sym typeface="Times"/>
              </a:rPr>
              <a:t>Research Paper Abstract Clustering using BERT and LDA</a:t>
            </a:r>
            <a:endParaRPr lang="en-US" dirty="0">
              <a:solidFill>
                <a:srgbClr val="FF0000"/>
              </a:solidFill>
            </a:endParaRPr>
          </a:p>
        </p:txBody>
      </p:sp>
      <p:sp>
        <p:nvSpPr>
          <p:cNvPr id="93" name="Google Shape;93;p1"/>
          <p:cNvSpPr/>
          <p:nvPr/>
        </p:nvSpPr>
        <p:spPr>
          <a:xfrm>
            <a:off x="8148100" y="4029075"/>
            <a:ext cx="1991793" cy="1703387"/>
          </a:xfrm>
          <a:custGeom>
            <a:avLst/>
            <a:gdLst/>
            <a:ahLst/>
            <a:cxnLst/>
            <a:rect l="l" t="t" r="r" b="b"/>
            <a:pathLst>
              <a:path w="1991793" h="1588240" extrusionOk="0">
                <a:moveTo>
                  <a:pt x="0" y="0"/>
                </a:moveTo>
                <a:lnTo>
                  <a:pt x="1991792" y="0"/>
                </a:lnTo>
                <a:lnTo>
                  <a:pt x="1991792" y="1588240"/>
                </a:lnTo>
                <a:lnTo>
                  <a:pt x="0" y="1588240"/>
                </a:lnTo>
                <a:lnTo>
                  <a:pt x="0" y="0"/>
                </a:lnTo>
                <a:close/>
              </a:path>
            </a:pathLst>
          </a:custGeom>
          <a:blipFill rotWithShape="1">
            <a:blip r:embed="rId3">
              <a:alphaModFix/>
            </a:blip>
            <a:stretch>
              <a:fillRect l="-49698" t="-43344" r="-44732" b="-40091"/>
            </a:stretch>
          </a:blipFill>
          <a:ln>
            <a:noFill/>
          </a:ln>
        </p:spPr>
      </p:sp>
      <p:sp>
        <p:nvSpPr>
          <p:cNvPr id="94" name="Google Shape;94;p1"/>
          <p:cNvSpPr txBox="1"/>
          <p:nvPr/>
        </p:nvSpPr>
        <p:spPr>
          <a:xfrm>
            <a:off x="91350" y="0"/>
            <a:ext cx="18105300" cy="3841436"/>
          </a:xfrm>
          <a:prstGeom prst="rect">
            <a:avLst/>
          </a:prstGeom>
          <a:noFill/>
          <a:ln>
            <a:noFill/>
          </a:ln>
        </p:spPr>
        <p:txBody>
          <a:bodyPr spcFirstLastPara="1" wrap="square" lIns="0" tIns="0" rIns="0" bIns="0" anchor="t" anchorCtr="0">
            <a:spAutoFit/>
          </a:bodyPr>
          <a:lstStyle/>
          <a:p>
            <a:pPr marL="0" marR="0" lvl="0" indent="0" algn="l" rtl="0">
              <a:lnSpc>
                <a:spcPct val="186555"/>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ctr" rtl="0">
              <a:lnSpc>
                <a:spcPct val="120004"/>
              </a:lnSpc>
              <a:spcBef>
                <a:spcPts val="0"/>
              </a:spcBef>
              <a:spcAft>
                <a:spcPts val="0"/>
              </a:spcAft>
              <a:buNone/>
            </a:pPr>
            <a:r>
              <a:rPr lang="en-US" sz="4499" b="1" i="0" u="none" strike="noStrike" cap="none" dirty="0" err="1">
                <a:solidFill>
                  <a:srgbClr val="000000"/>
                </a:solidFill>
                <a:latin typeface="Times New Roman"/>
                <a:ea typeface="Times New Roman"/>
                <a:cs typeface="Times New Roman"/>
                <a:sym typeface="Times New Roman"/>
              </a:rPr>
              <a:t>Gokaraju</a:t>
            </a:r>
            <a:r>
              <a:rPr lang="en-US" sz="4499" b="1" i="0" u="none" strike="noStrike" cap="none" dirty="0">
                <a:solidFill>
                  <a:srgbClr val="000000"/>
                </a:solidFill>
                <a:latin typeface="Times New Roman"/>
                <a:ea typeface="Times New Roman"/>
                <a:cs typeface="Times New Roman"/>
                <a:sym typeface="Times New Roman"/>
              </a:rPr>
              <a:t> </a:t>
            </a:r>
            <a:r>
              <a:rPr lang="en-US" sz="4499" b="1" i="0" u="none" strike="noStrike" cap="none" dirty="0" err="1">
                <a:solidFill>
                  <a:srgbClr val="000000"/>
                </a:solidFill>
                <a:latin typeface="Times New Roman"/>
                <a:ea typeface="Times New Roman"/>
                <a:cs typeface="Times New Roman"/>
                <a:sym typeface="Times New Roman"/>
              </a:rPr>
              <a:t>Rangaraju</a:t>
            </a:r>
            <a:r>
              <a:rPr lang="en-US" sz="4499" b="1" i="0" u="none" strike="noStrike" cap="none" dirty="0">
                <a:solidFill>
                  <a:srgbClr val="000000"/>
                </a:solidFill>
                <a:latin typeface="Times New Roman"/>
                <a:ea typeface="Times New Roman"/>
                <a:cs typeface="Times New Roman"/>
                <a:sym typeface="Times New Roman"/>
              </a:rPr>
              <a:t> Institute of Engineering and Technology </a:t>
            </a:r>
            <a:endParaRPr dirty="0">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(Autonomous)</a:t>
            </a:r>
            <a:endParaRPr dirty="0">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Department of Artificial Intelligence and Machine Learning Engineering</a:t>
            </a:r>
            <a:endParaRPr sz="4499"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20004"/>
              </a:lnSpc>
              <a:spcBef>
                <a:spcPts val="0"/>
              </a:spcBef>
              <a:spcAft>
                <a:spcPts val="0"/>
              </a:spcAft>
              <a:buNone/>
            </a:pPr>
            <a:r>
              <a:rPr lang="en-US" sz="4499" b="1" i="0" u="none" strike="noStrike" cap="none" dirty="0">
                <a:solidFill>
                  <a:srgbClr val="000000"/>
                </a:solidFill>
                <a:latin typeface="Times New Roman"/>
                <a:ea typeface="Times New Roman"/>
                <a:cs typeface="Times New Roman"/>
                <a:sym typeface="Times New Roman"/>
              </a:rPr>
              <a:t>MINI PROJECT</a:t>
            </a:r>
            <a:r>
              <a:rPr lang="en-US" sz="4000" b="1" i="0" u="none" strike="noStrike" cap="none" dirty="0">
                <a:solidFill>
                  <a:srgbClr val="000000"/>
                </a:solidFill>
                <a:latin typeface="Times New Roman"/>
                <a:ea typeface="Times New Roman"/>
                <a:cs typeface="Times New Roman"/>
                <a:sym typeface="Times New Roman"/>
              </a:rPr>
              <a:t>(Review-3&amp;4)</a:t>
            </a:r>
            <a:endParaRPr sz="4000" dirty="0">
              <a:latin typeface="Times New Roman"/>
              <a:ea typeface="Times New Roman"/>
              <a:cs typeface="Times New Roman"/>
              <a:sym typeface="Times New Roman"/>
            </a:endParaRPr>
          </a:p>
        </p:txBody>
      </p:sp>
      <p:sp>
        <p:nvSpPr>
          <p:cNvPr id="95" name="Google Shape;95;p1"/>
          <p:cNvSpPr txBox="1"/>
          <p:nvPr/>
        </p:nvSpPr>
        <p:spPr>
          <a:xfrm>
            <a:off x="588901" y="7640190"/>
            <a:ext cx="6907049" cy="20313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000000"/>
                </a:solidFill>
                <a:latin typeface="Times"/>
                <a:ea typeface="Times"/>
                <a:cs typeface="Times"/>
                <a:sym typeface="Times"/>
              </a:rPr>
              <a:t>Under the Guidance of</a:t>
            </a:r>
          </a:p>
          <a:p>
            <a:pPr marL="0" marR="0" lvl="0" indent="0" algn="l" rtl="0">
              <a:lnSpc>
                <a:spcPct val="120000"/>
              </a:lnSpc>
              <a:spcBef>
                <a:spcPts val="0"/>
              </a:spcBef>
              <a:spcAft>
                <a:spcPts val="0"/>
              </a:spcAft>
              <a:buNone/>
            </a:pPr>
            <a:r>
              <a:rPr lang="en-US" sz="3200" b="1" dirty="0">
                <a:solidFill>
                  <a:srgbClr val="FF0000"/>
                </a:solidFill>
                <a:latin typeface="Times"/>
                <a:cs typeface="Times"/>
                <a:sym typeface="Times"/>
              </a:rPr>
              <a:t>Mr. K Mallikarjun Raju</a:t>
            </a:r>
          </a:p>
          <a:p>
            <a:pPr marL="0" marR="0" lvl="0" indent="0" algn="l" rtl="0">
              <a:lnSpc>
                <a:spcPct val="120000"/>
              </a:lnSpc>
              <a:spcBef>
                <a:spcPts val="0"/>
              </a:spcBef>
              <a:spcAft>
                <a:spcPts val="0"/>
              </a:spcAft>
              <a:buNone/>
            </a:pPr>
            <a:r>
              <a:rPr lang="en-US" sz="3200" b="1" dirty="0">
                <a:solidFill>
                  <a:srgbClr val="FF0000"/>
                </a:solidFill>
                <a:latin typeface="Times"/>
                <a:cs typeface="Times"/>
                <a:sym typeface="Times"/>
              </a:rPr>
              <a:t>Assistant Professor, AIML Department</a:t>
            </a:r>
            <a:endParaRPr dirty="0">
              <a:solidFill>
                <a:srgbClr val="FF0000"/>
              </a:solidFill>
            </a:endParaRPr>
          </a:p>
          <a:p>
            <a:pPr marL="0" marR="0" lvl="0" indent="0" algn="l" rtl="0">
              <a:lnSpc>
                <a:spcPct val="120000"/>
              </a:lnSpc>
              <a:spcBef>
                <a:spcPts val="0"/>
              </a:spcBef>
              <a:spcAft>
                <a:spcPts val="0"/>
              </a:spcAft>
              <a:buNone/>
            </a:pPr>
            <a:endParaRPr dirty="0"/>
          </a:p>
        </p:txBody>
      </p:sp>
      <p:sp>
        <p:nvSpPr>
          <p:cNvPr id="96" name="Google Shape;96;p1"/>
          <p:cNvSpPr txBox="1"/>
          <p:nvPr/>
        </p:nvSpPr>
        <p:spPr>
          <a:xfrm>
            <a:off x="9786495" y="7473990"/>
            <a:ext cx="7912500" cy="2363724"/>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rgbClr val="000000"/>
                </a:solidFill>
                <a:latin typeface="Times"/>
                <a:ea typeface="Times"/>
                <a:cs typeface="Times"/>
                <a:sym typeface="Times"/>
              </a:rPr>
              <a:t>Presented by:</a:t>
            </a:r>
            <a:endParaRPr dirty="0"/>
          </a:p>
          <a:p>
            <a:pPr marL="0" marR="0" lvl="0" indent="0" algn="l" rtl="0">
              <a:lnSpc>
                <a:spcPct val="120000"/>
              </a:lnSpc>
              <a:spcBef>
                <a:spcPts val="0"/>
              </a:spcBef>
              <a:spcAft>
                <a:spcPts val="0"/>
              </a:spcAft>
              <a:buNone/>
            </a:pPr>
            <a:r>
              <a:rPr lang="en-US" sz="3200" b="1" i="0" u="none" strike="noStrike" cap="none" dirty="0">
                <a:solidFill>
                  <a:srgbClr val="FF0000"/>
                </a:solidFill>
                <a:latin typeface="Times"/>
                <a:ea typeface="Times"/>
                <a:cs typeface="Times"/>
                <a:sym typeface="Times"/>
              </a:rPr>
              <a:t>1. Mr. </a:t>
            </a:r>
            <a:r>
              <a:rPr lang="en-US" sz="3200" b="1" dirty="0">
                <a:solidFill>
                  <a:srgbClr val="FF0000"/>
                </a:solidFill>
                <a:latin typeface="Times"/>
                <a:ea typeface="Times"/>
                <a:cs typeface="Times"/>
                <a:sym typeface="Times"/>
              </a:rPr>
              <a:t>Nikhil Garimella (21241A6623)</a:t>
            </a:r>
            <a:r>
              <a:rPr lang="en-US" sz="3200" b="1" i="0" u="none" strike="noStrike" cap="none" dirty="0">
                <a:solidFill>
                  <a:srgbClr val="FF0000"/>
                </a:solidFill>
                <a:latin typeface="Times"/>
                <a:ea typeface="Times"/>
                <a:cs typeface="Times"/>
                <a:sym typeface="Times"/>
              </a:rPr>
              <a:t> </a:t>
            </a:r>
          </a:p>
          <a:p>
            <a:pPr lvl="0">
              <a:lnSpc>
                <a:spcPct val="120000"/>
              </a:lnSpc>
            </a:pPr>
            <a:r>
              <a:rPr lang="en-US" sz="3200" b="1" dirty="0">
                <a:solidFill>
                  <a:srgbClr val="FF0000"/>
                </a:solidFill>
                <a:latin typeface="Times"/>
                <a:ea typeface="Times"/>
                <a:cs typeface="Times"/>
                <a:sym typeface="Times"/>
              </a:rPr>
              <a:t>2. Mr. A. Karthikeya (21241A6602)</a:t>
            </a:r>
          </a:p>
          <a:p>
            <a:pPr lvl="0">
              <a:lnSpc>
                <a:spcPct val="120000"/>
              </a:lnSpc>
            </a:pPr>
            <a:r>
              <a:rPr lang="en-US" sz="3200" b="1" dirty="0">
                <a:solidFill>
                  <a:srgbClr val="FF0000"/>
                </a:solidFill>
                <a:latin typeface="Times"/>
                <a:ea typeface="Times"/>
                <a:cs typeface="Times"/>
                <a:sym typeface="Times"/>
              </a:rPr>
              <a:t>3. Mr. Akhilesh Varma (21241A6603)</a:t>
            </a:r>
            <a:endParaRPr sz="3200" b="1" i="0" u="none" strike="noStrike" cap="none" dirty="0">
              <a:solidFill>
                <a:srgbClr val="FF0000"/>
              </a:solidFill>
              <a:latin typeface="Times"/>
              <a:ea typeface="Times"/>
              <a:cs typeface="Times"/>
              <a:sym typeface="Time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4" name="Picture 3">
            <a:extLst>
              <a:ext uri="{FF2B5EF4-FFF2-40B4-BE49-F238E27FC236}">
                <a16:creationId xmlns:a16="http://schemas.microsoft.com/office/drawing/2014/main" id="{50840121-3448-0615-C6E6-A7FE2DBB6F8E}"/>
              </a:ext>
            </a:extLst>
          </p:cNvPr>
          <p:cNvPicPr>
            <a:picLocks noChangeAspect="1"/>
          </p:cNvPicPr>
          <p:nvPr/>
        </p:nvPicPr>
        <p:blipFill>
          <a:blip r:embed="rId3"/>
          <a:stretch>
            <a:fillRect/>
          </a:stretch>
        </p:blipFill>
        <p:spPr>
          <a:xfrm>
            <a:off x="2286" y="-278771"/>
            <a:ext cx="18285714" cy="10285714"/>
          </a:xfrm>
          <a:prstGeom prst="rect">
            <a:avLst/>
          </a:prstGeom>
        </p:spPr>
      </p:pic>
      <p:sp>
        <p:nvSpPr>
          <p:cNvPr id="353" name="Google Shape;353;p10"/>
          <p:cNvSpPr txBox="1"/>
          <p:nvPr/>
        </p:nvSpPr>
        <p:spPr>
          <a:xfrm>
            <a:off x="0" y="96603"/>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Architecture Diagram</a:t>
            </a: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182098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Description of Architecture Diagram</a:t>
            </a:r>
            <a:endParaRPr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7872B171-AC04-751D-6C3C-F61D601CF485}"/>
              </a:ext>
            </a:extLst>
          </p:cNvPr>
          <p:cNvSpPr txBox="1"/>
          <p:nvPr/>
        </p:nvSpPr>
        <p:spPr>
          <a:xfrm>
            <a:off x="338667" y="1727200"/>
            <a:ext cx="17458266" cy="846385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architecture diagram represents a comprehensive pipeline for analyzing scientific papers using text mining techniques. It begins with abstract data as input and proceeds through several stages:</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1. Data Preprocessing: </a:t>
            </a:r>
            <a:r>
              <a:rPr lang="en-US" sz="3200" dirty="0">
                <a:latin typeface="Times New Roman" panose="02020603050405020304" pitchFamily="18" charset="0"/>
                <a:cs typeface="Times New Roman" panose="02020603050405020304" pitchFamily="18" charset="0"/>
              </a:rPr>
              <a:t>Abstract data undergoes preprocessing, including tokenization, stop word removal, lemmatization, and BERT embeddings generation.</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2. LDA Topic Modeling: </a:t>
            </a:r>
            <a:r>
              <a:rPr lang="en-US" sz="3200" dirty="0">
                <a:latin typeface="Times New Roman" panose="02020603050405020304" pitchFamily="18" charset="0"/>
                <a:cs typeface="Times New Roman" panose="02020603050405020304" pitchFamily="18" charset="0"/>
              </a:rPr>
              <a:t>The preprocessed data is fed into Latent Dirichlet Allocation (LDA) to uncover latent topics within the scientific papers.</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3. Clustering Algorithms: </a:t>
            </a:r>
            <a:r>
              <a:rPr lang="en-US" sz="3200" dirty="0">
                <a:latin typeface="Times New Roman" panose="02020603050405020304" pitchFamily="18" charset="0"/>
                <a:cs typeface="Times New Roman" panose="02020603050405020304" pitchFamily="18" charset="0"/>
              </a:rPr>
              <a:t>Identified topics are clustered using algorithms like K-Means, DBSCAN, and hierarchical clustering to group similar topics.</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4. Clustering Evaluation: </a:t>
            </a:r>
            <a:r>
              <a:rPr lang="en-US" sz="3200" dirty="0">
                <a:latin typeface="Times New Roman" panose="02020603050405020304" pitchFamily="18" charset="0"/>
                <a:cs typeface="Times New Roman" panose="02020603050405020304" pitchFamily="18" charset="0"/>
              </a:rPr>
              <a:t>The quality of clusters is evaluated using metrics like silhouette score and coherence to ensure effectiveness.</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5. User Interface: </a:t>
            </a:r>
            <a:r>
              <a:rPr lang="en-US" sz="3200" dirty="0">
                <a:latin typeface="Times New Roman" panose="02020603050405020304" pitchFamily="18" charset="0"/>
                <a:cs typeface="Times New Roman" panose="02020603050405020304" pitchFamily="18" charset="0"/>
              </a:rPr>
              <a:t>An interactive interface allows researchers and users to explore and analyze clusters, providing insights into the content and themes within the papers.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42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Dataset Details</a:t>
            </a: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FCEFE101-BD14-7F00-17D2-21D02D99F1FA}"/>
              </a:ext>
            </a:extLst>
          </p:cNvPr>
          <p:cNvSpPr txBox="1"/>
          <p:nvPr/>
        </p:nvSpPr>
        <p:spPr>
          <a:xfrm>
            <a:off x="1176867" y="1746945"/>
            <a:ext cx="15934266" cy="846385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This dataset contains a collection of research papers along with various attributes and metadata. It is a comprehensive and diverse dataset that can be used for a wide range of research and analysis tasks. The dataset encompasses papers from different fields of study, including computer science, mathematics, physics, and more. </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Fields in the Dataset : </a:t>
            </a:r>
          </a:p>
          <a:p>
            <a:pPr algn="just"/>
            <a:endParaRPr lang="en-US" sz="3200" b="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1. </a:t>
            </a:r>
            <a:r>
              <a:rPr lang="en-US" sz="3200" b="1" dirty="0">
                <a:latin typeface="Times New Roman" panose="02020603050405020304" pitchFamily="18" charset="0"/>
                <a:cs typeface="Times New Roman" panose="02020603050405020304" pitchFamily="18" charset="0"/>
              </a:rPr>
              <a:t>Id</a:t>
            </a:r>
            <a:r>
              <a:rPr lang="en-US" sz="3200" dirty="0">
                <a:latin typeface="Times New Roman" panose="02020603050405020304" pitchFamily="18" charset="0"/>
                <a:cs typeface="Times New Roman" panose="02020603050405020304" pitchFamily="18" charset="0"/>
              </a:rPr>
              <a:t> : A unique identifier for each paper.</a:t>
            </a:r>
          </a:p>
          <a:p>
            <a:pPr algn="just"/>
            <a:r>
              <a:rPr lang="en-US" sz="3200" dirty="0">
                <a:latin typeface="Times New Roman" panose="02020603050405020304" pitchFamily="18" charset="0"/>
                <a:cs typeface="Times New Roman" panose="02020603050405020304" pitchFamily="18" charset="0"/>
              </a:rPr>
              <a:t>2. </a:t>
            </a:r>
            <a:r>
              <a:rPr lang="en-US" sz="3200" b="1" dirty="0">
                <a:latin typeface="Times New Roman" panose="02020603050405020304" pitchFamily="18" charset="0"/>
                <a:cs typeface="Times New Roman" panose="02020603050405020304" pitchFamily="18" charset="0"/>
              </a:rPr>
              <a:t>Title</a:t>
            </a:r>
            <a:r>
              <a:rPr lang="en-US" sz="3200" dirty="0">
                <a:latin typeface="Times New Roman" panose="02020603050405020304" pitchFamily="18" charset="0"/>
                <a:cs typeface="Times New Roman" panose="02020603050405020304" pitchFamily="18" charset="0"/>
              </a:rPr>
              <a:t> : The title of the research paper.</a:t>
            </a:r>
          </a:p>
          <a:p>
            <a:pPr algn="just"/>
            <a:r>
              <a:rPr lang="en-US" sz="3200" dirty="0">
                <a:latin typeface="Times New Roman" panose="02020603050405020304" pitchFamily="18" charset="0"/>
                <a:cs typeface="Times New Roman" panose="02020603050405020304" pitchFamily="18" charset="0"/>
              </a:rPr>
              <a:t>3. </a:t>
            </a:r>
            <a:r>
              <a:rPr lang="en-US" sz="3200" b="1" dirty="0">
                <a:latin typeface="Times New Roman" panose="02020603050405020304" pitchFamily="18" charset="0"/>
                <a:cs typeface="Times New Roman" panose="02020603050405020304" pitchFamily="18" charset="0"/>
              </a:rPr>
              <a:t>Authors</a:t>
            </a:r>
            <a:r>
              <a:rPr lang="en-US" sz="3200" dirty="0">
                <a:latin typeface="Times New Roman" panose="02020603050405020304" pitchFamily="18" charset="0"/>
                <a:cs typeface="Times New Roman" panose="02020603050405020304" pitchFamily="18" charset="0"/>
              </a:rPr>
              <a:t> : The list of authors involved in the paper.</a:t>
            </a:r>
          </a:p>
          <a:p>
            <a:pPr algn="just"/>
            <a:r>
              <a:rPr lang="en-US" sz="3200" dirty="0">
                <a:latin typeface="Times New Roman" panose="02020603050405020304" pitchFamily="18" charset="0"/>
                <a:cs typeface="Times New Roman" panose="02020603050405020304" pitchFamily="18" charset="0"/>
              </a:rPr>
              <a:t>4. </a:t>
            </a:r>
            <a:r>
              <a:rPr lang="en-US" sz="3200" b="1" dirty="0">
                <a:latin typeface="Times New Roman" panose="02020603050405020304" pitchFamily="18" charset="0"/>
                <a:cs typeface="Times New Roman" panose="02020603050405020304" pitchFamily="18" charset="0"/>
              </a:rPr>
              <a:t>Venue</a:t>
            </a:r>
            <a:r>
              <a:rPr lang="en-US" sz="3200" dirty="0">
                <a:latin typeface="Times New Roman" panose="02020603050405020304" pitchFamily="18" charset="0"/>
                <a:cs typeface="Times New Roman" panose="02020603050405020304" pitchFamily="18" charset="0"/>
              </a:rPr>
              <a:t> : The journal or venue where the paper was published.</a:t>
            </a:r>
          </a:p>
          <a:p>
            <a:pPr algn="just"/>
            <a:r>
              <a:rPr lang="en-US" sz="3200" dirty="0">
                <a:latin typeface="Times New Roman" panose="02020603050405020304" pitchFamily="18" charset="0"/>
                <a:cs typeface="Times New Roman" panose="02020603050405020304" pitchFamily="18" charset="0"/>
              </a:rPr>
              <a:t>5. </a:t>
            </a:r>
            <a:r>
              <a:rPr lang="en-US" sz="3200" b="1" dirty="0">
                <a:latin typeface="Times New Roman" panose="02020603050405020304" pitchFamily="18" charset="0"/>
                <a:cs typeface="Times New Roman" panose="02020603050405020304" pitchFamily="18" charset="0"/>
              </a:rPr>
              <a:t>Year</a:t>
            </a:r>
            <a:r>
              <a:rPr lang="en-US" sz="3200" dirty="0">
                <a:latin typeface="Times New Roman" panose="02020603050405020304" pitchFamily="18" charset="0"/>
                <a:cs typeface="Times New Roman" panose="02020603050405020304" pitchFamily="18" charset="0"/>
              </a:rPr>
              <a:t> : The year when the paper was published.</a:t>
            </a:r>
          </a:p>
          <a:p>
            <a:pPr algn="just"/>
            <a:r>
              <a:rPr lang="en-US" sz="3200" dirty="0">
                <a:latin typeface="Times New Roman" panose="02020603050405020304" pitchFamily="18" charset="0"/>
                <a:cs typeface="Times New Roman" panose="02020603050405020304" pitchFamily="18" charset="0"/>
              </a:rPr>
              <a:t>6. </a:t>
            </a:r>
            <a:r>
              <a:rPr lang="en-US" sz="3200" b="1" dirty="0" err="1">
                <a:latin typeface="Times New Roman" panose="02020603050405020304" pitchFamily="18" charset="0"/>
                <a:cs typeface="Times New Roman" panose="02020603050405020304" pitchFamily="18" charset="0"/>
              </a:rPr>
              <a:t>n_citation</a:t>
            </a:r>
            <a:r>
              <a:rPr lang="en-US" sz="3200" dirty="0">
                <a:latin typeface="Times New Roman" panose="02020603050405020304" pitchFamily="18" charset="0"/>
                <a:cs typeface="Times New Roman" panose="02020603050405020304" pitchFamily="18" charset="0"/>
              </a:rPr>
              <a:t> : The number of citations received by the paper.</a:t>
            </a:r>
          </a:p>
          <a:p>
            <a:pPr algn="just"/>
            <a:r>
              <a:rPr lang="en-US" sz="3200" dirty="0">
                <a:latin typeface="Times New Roman" panose="02020603050405020304" pitchFamily="18" charset="0"/>
                <a:cs typeface="Times New Roman" panose="02020603050405020304" pitchFamily="18" charset="0"/>
              </a:rPr>
              <a:t>7. </a:t>
            </a:r>
            <a:r>
              <a:rPr lang="en-US" sz="3200" b="1" dirty="0">
                <a:latin typeface="Times New Roman" panose="02020603050405020304" pitchFamily="18" charset="0"/>
                <a:cs typeface="Times New Roman" panose="02020603050405020304" pitchFamily="18" charset="0"/>
              </a:rPr>
              <a:t>References</a:t>
            </a:r>
            <a:r>
              <a:rPr lang="en-US" sz="3200" dirty="0">
                <a:latin typeface="Times New Roman" panose="02020603050405020304" pitchFamily="18" charset="0"/>
                <a:cs typeface="Times New Roman" panose="02020603050405020304" pitchFamily="18" charset="0"/>
              </a:rPr>
              <a:t> : A list of paper IDs that are cited by the current paper.</a:t>
            </a:r>
          </a:p>
          <a:p>
            <a:pPr algn="just"/>
            <a:r>
              <a:rPr lang="en-US" sz="3200" dirty="0">
                <a:latin typeface="Times New Roman" panose="02020603050405020304" pitchFamily="18" charset="0"/>
                <a:cs typeface="Times New Roman" panose="02020603050405020304" pitchFamily="18" charset="0"/>
              </a:rPr>
              <a:t>8. </a:t>
            </a:r>
            <a:r>
              <a:rPr lang="en-US" sz="3200" b="1" dirty="0">
                <a:latin typeface="Times New Roman" panose="02020603050405020304" pitchFamily="18" charset="0"/>
                <a:cs typeface="Times New Roman" panose="02020603050405020304" pitchFamily="18" charset="0"/>
              </a:rPr>
              <a:t>Abstract</a:t>
            </a:r>
            <a:r>
              <a:rPr lang="en-US" sz="3200" dirty="0">
                <a:latin typeface="Times New Roman" panose="02020603050405020304" pitchFamily="18" charset="0"/>
                <a:cs typeface="Times New Roman" panose="02020603050405020304" pitchFamily="18" charset="0"/>
              </a:rPr>
              <a:t> : The abstract of the paper.</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768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9852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Software &amp; Hardware Requirements</a:t>
            </a:r>
            <a:endParaRPr dirty="0">
              <a:latin typeface="Times New Roman"/>
              <a:ea typeface="Times New Roman"/>
              <a:cs typeface="Times New Roman"/>
              <a:sym typeface="Times New Roman"/>
            </a:endParaRPr>
          </a:p>
        </p:txBody>
      </p:sp>
      <p:sp>
        <p:nvSpPr>
          <p:cNvPr id="354" name="Google Shape;354;p10"/>
          <p:cNvSpPr txBox="1"/>
          <p:nvPr/>
        </p:nvSpPr>
        <p:spPr>
          <a:xfrm>
            <a:off x="546306" y="1574800"/>
            <a:ext cx="8597700" cy="753861"/>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499" b="1" i="0" u="none" strike="noStrike" cap="none" dirty="0">
                <a:solidFill>
                  <a:srgbClr val="000000"/>
                </a:solidFill>
                <a:latin typeface="Times New Roman"/>
                <a:ea typeface="Times New Roman"/>
                <a:cs typeface="Times New Roman"/>
                <a:sym typeface="Times New Roman"/>
              </a:rPr>
              <a:t>Hardware Requirements:</a:t>
            </a:r>
            <a:endParaRPr sz="3499" b="1" i="0" u="none" strike="noStrike" cap="none" dirty="0">
              <a:solidFill>
                <a:srgbClr val="000000"/>
              </a:solidFill>
              <a:latin typeface="Times New Roman"/>
              <a:ea typeface="Times New Roman"/>
              <a:cs typeface="Times New Roman"/>
              <a:sym typeface="Times New Roman"/>
            </a:endParaRPr>
          </a:p>
        </p:txBody>
      </p:sp>
      <p:sp>
        <p:nvSpPr>
          <p:cNvPr id="355" name="Google Shape;355;p10"/>
          <p:cNvSpPr txBox="1"/>
          <p:nvPr/>
        </p:nvSpPr>
        <p:spPr>
          <a:xfrm>
            <a:off x="9144000" y="1651500"/>
            <a:ext cx="8597700" cy="753861"/>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3499" b="1" i="0" u="none" strike="noStrike" cap="none" dirty="0">
                <a:solidFill>
                  <a:srgbClr val="000000"/>
                </a:solidFill>
                <a:latin typeface="Times New Roman"/>
                <a:ea typeface="Times New Roman"/>
                <a:cs typeface="Times New Roman"/>
                <a:sym typeface="Times New Roman"/>
              </a:rPr>
              <a:t>Software Requirements:</a:t>
            </a:r>
            <a:endParaRPr sz="3499" b="1" i="0" u="none" strike="noStrike" cap="none" dirty="0">
              <a:solidFill>
                <a:srgbClr val="000000"/>
              </a:solidFill>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6BEFF73-9111-6D67-3270-2EE020564AAD}"/>
              </a:ext>
            </a:extLst>
          </p:cNvPr>
          <p:cNvSpPr txBox="1"/>
          <p:nvPr/>
        </p:nvSpPr>
        <p:spPr>
          <a:xfrm>
            <a:off x="546306" y="2405361"/>
            <a:ext cx="6430227" cy="4524315"/>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Multi-core processor and minimum 8GB RAM.</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Sufficient disk space for dataset and files, preferably with SSD Storage.</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Optional : Graphics for faster and better performance.</a:t>
            </a:r>
          </a:p>
          <a:p>
            <a:pPr marL="285750" indent="-285750">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0D40A1D-0756-16A6-FABE-3970E9E20961}"/>
              </a:ext>
            </a:extLst>
          </p:cNvPr>
          <p:cNvSpPr txBox="1"/>
          <p:nvPr/>
        </p:nvSpPr>
        <p:spPr>
          <a:xfrm>
            <a:off x="9008533" y="2573867"/>
            <a:ext cx="9008534" cy="3970318"/>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Python Programming Language with libraries such as Scikit-Learn, </a:t>
            </a:r>
            <a:r>
              <a:rPr lang="en-IN" sz="3600" dirty="0" err="1">
                <a:latin typeface="Times New Roman" panose="02020603050405020304" pitchFamily="18" charset="0"/>
                <a:cs typeface="Times New Roman" panose="02020603050405020304" pitchFamily="18" charset="0"/>
              </a:rPr>
              <a:t>Gensim</a:t>
            </a:r>
            <a:r>
              <a:rPr lang="en-IN" sz="3600" dirty="0">
                <a:latin typeface="Times New Roman" panose="02020603050405020304" pitchFamily="18" charset="0"/>
                <a:cs typeface="Times New Roman" panose="02020603050405020304" pitchFamily="18" charset="0"/>
              </a:rPr>
              <a:t>, NTLK, Pandas, Matplotlib/Seaborn and Flask/Django(Optional).</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Anaconda for Python Environment.</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Text Editor or IDE like VS Code, PyCharm or </a:t>
            </a:r>
            <a:r>
              <a:rPr lang="en-IN" sz="3600" dirty="0" err="1">
                <a:latin typeface="Times New Roman" panose="02020603050405020304" pitchFamily="18" charset="0"/>
                <a:cs typeface="Times New Roman" panose="02020603050405020304" pitchFamily="18" charset="0"/>
              </a:rPr>
              <a:t>Jupyter</a:t>
            </a:r>
            <a:r>
              <a:rPr lang="en-IN" sz="3600" dirty="0">
                <a:latin typeface="Times New Roman" panose="02020603050405020304" pitchFamily="18" charset="0"/>
                <a:cs typeface="Times New Roman" panose="02020603050405020304" pitchFamily="18" charset="0"/>
              </a:rPr>
              <a:t> Notebook for coding.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50805"/>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Modules Connectivity Diagram</a:t>
            </a:r>
            <a:endParaRPr dirty="0">
              <a:latin typeface="Times New Roman"/>
              <a:ea typeface="Times New Roman"/>
              <a:cs typeface="Times New Roman"/>
              <a:sym typeface="Times New Roman"/>
            </a:endParaRPr>
          </a:p>
        </p:txBody>
      </p:sp>
      <p:pic>
        <p:nvPicPr>
          <p:cNvPr id="3074" name="Picture 2">
            <a:extLst>
              <a:ext uri="{FF2B5EF4-FFF2-40B4-BE49-F238E27FC236}">
                <a16:creationId xmlns:a16="http://schemas.microsoft.com/office/drawing/2014/main" id="{F21B72BC-36A8-E845-2BE8-77472D672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7429" y="1001298"/>
            <a:ext cx="8636438" cy="9285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09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Use Case Diagram</a:t>
            </a:r>
            <a:endParaRPr dirty="0">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2885FC69-B89F-686B-E625-BFB042520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3" y="1486662"/>
            <a:ext cx="5324475"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951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Class Diagram</a:t>
            </a:r>
            <a:endParaRPr dirty="0">
              <a:latin typeface="Times New Roman"/>
              <a:ea typeface="Times New Roman"/>
              <a:cs typeface="Times New Roman"/>
              <a:sym typeface="Times New Roman"/>
            </a:endParaRPr>
          </a:p>
        </p:txBody>
      </p:sp>
      <p:pic>
        <p:nvPicPr>
          <p:cNvPr id="1026" name="Picture 2">
            <a:extLst>
              <a:ext uri="{FF2B5EF4-FFF2-40B4-BE49-F238E27FC236}">
                <a16:creationId xmlns:a16="http://schemas.microsoft.com/office/drawing/2014/main" id="{5C6443E1-8A9E-F9A9-03AB-014934827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1940373"/>
            <a:ext cx="11938000" cy="573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56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Experimental Results</a:t>
            </a:r>
            <a:endParaRPr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9A0B58E-BE0A-370D-DCA1-2CB56293A27C}"/>
              </a:ext>
            </a:extLst>
          </p:cNvPr>
          <p:cNvPicPr>
            <a:picLocks noChangeAspect="1"/>
          </p:cNvPicPr>
          <p:nvPr/>
        </p:nvPicPr>
        <p:blipFill>
          <a:blip r:embed="rId3"/>
          <a:stretch>
            <a:fillRect/>
          </a:stretch>
        </p:blipFill>
        <p:spPr>
          <a:xfrm>
            <a:off x="965200" y="1972927"/>
            <a:ext cx="16780933" cy="7543605"/>
          </a:xfrm>
          <a:prstGeom prst="rect">
            <a:avLst/>
          </a:prstGeom>
        </p:spPr>
      </p:pic>
    </p:spTree>
    <p:extLst>
      <p:ext uri="{BB962C8B-B14F-4D97-AF65-F5344CB8AC3E}">
        <p14:creationId xmlns:p14="http://schemas.microsoft.com/office/powerpoint/2010/main" val="1130640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Screenshots of Results</a:t>
            </a:r>
            <a:endParaRPr dirty="0">
              <a:latin typeface="Times New Roman"/>
              <a:ea typeface="Times New Roman"/>
              <a:cs typeface="Times New Roman"/>
              <a:sym typeface="Times New Roman"/>
            </a:endParaRPr>
          </a:p>
        </p:txBody>
      </p:sp>
      <p:pic>
        <p:nvPicPr>
          <p:cNvPr id="2050" name="Picture 2">
            <a:extLst>
              <a:ext uri="{FF2B5EF4-FFF2-40B4-BE49-F238E27FC236}">
                <a16:creationId xmlns:a16="http://schemas.microsoft.com/office/drawing/2014/main" id="{7FEFEAC6-7093-C716-DBC7-59A1F337A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8800" y="1604365"/>
            <a:ext cx="8653463" cy="7078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33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Significance of Proposed Work</a:t>
            </a:r>
            <a:endParaRPr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81B28275-B962-0BB9-D005-707E828BE4D3}"/>
              </a:ext>
            </a:extLst>
          </p:cNvPr>
          <p:cNvSpPr txBox="1"/>
          <p:nvPr/>
        </p:nvSpPr>
        <p:spPr>
          <a:xfrm>
            <a:off x="1339850" y="1921933"/>
            <a:ext cx="15608300" cy="10002738"/>
          </a:xfrm>
          <a:prstGeom prst="rect">
            <a:avLst/>
          </a:prstGeom>
          <a:noFill/>
        </p:spPr>
        <p:txBody>
          <a:bodyPr wrap="square" rtlCol="0">
            <a:spAutoFit/>
          </a:bodyPr>
          <a:lstStyle/>
          <a:p>
            <a:pPr marL="457200" indent="-457200" algn="just">
              <a:buAutoNum type="arabicPeriod"/>
            </a:pPr>
            <a:r>
              <a:rPr lang="en-US" sz="2800" b="1" dirty="0">
                <a:latin typeface="Times New Roman" panose="02020603050405020304" pitchFamily="18" charset="0"/>
                <a:cs typeface="Times New Roman" panose="02020603050405020304" pitchFamily="18" charset="0"/>
              </a:rPr>
              <a:t>Improved Information Retrieval</a:t>
            </a:r>
            <a:r>
              <a:rPr lang="en-US" sz="2800" dirty="0">
                <a:latin typeface="Times New Roman" panose="02020603050405020304" pitchFamily="18" charset="0"/>
                <a:cs typeface="Times New Roman" panose="02020603050405020304" pitchFamily="18" charset="0"/>
              </a:rPr>
              <a:t>: Clustering abstracts helps researchers quickly find relevant literature, streamlining the review process.</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Enhanced Knowledge Discovery: </a:t>
            </a:r>
            <a:r>
              <a:rPr lang="en-US" sz="2800" dirty="0">
                <a:latin typeface="Times New Roman" panose="02020603050405020304" pitchFamily="18" charset="0"/>
                <a:cs typeface="Times New Roman" panose="02020603050405020304" pitchFamily="18" charset="0"/>
              </a:rPr>
              <a:t>Reveals hidden patterns and relationships between research topics, fostering new insights and innovation.</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Scalability and Efficiency: </a:t>
            </a:r>
            <a:r>
              <a:rPr lang="en-US" sz="2800" dirty="0">
                <a:latin typeface="Times New Roman" panose="02020603050405020304" pitchFamily="18" charset="0"/>
                <a:cs typeface="Times New Roman" panose="02020603050405020304" pitchFamily="18" charset="0"/>
              </a:rPr>
              <a:t>Utilizes BERT embeddings and LDA topic modeling to handle large datasets efficiently.</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Interdisciplinary Research Support: </a:t>
            </a:r>
            <a:r>
              <a:rPr lang="en-US" sz="2800" dirty="0">
                <a:latin typeface="Times New Roman" panose="02020603050405020304" pitchFamily="18" charset="0"/>
                <a:cs typeface="Times New Roman" panose="02020603050405020304" pitchFamily="18" charset="0"/>
              </a:rPr>
              <a:t>Identifies connections between different fields, promoting collaborative research.</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User-friendly Interface : </a:t>
            </a:r>
            <a:r>
              <a:rPr lang="en-US" sz="2800" dirty="0">
                <a:latin typeface="Times New Roman" panose="02020603050405020304" pitchFamily="18" charset="0"/>
                <a:cs typeface="Times New Roman" panose="02020603050405020304" pitchFamily="18" charset="0"/>
              </a:rPr>
              <a:t>Provides an interactive interface for exploring and analyzing clusters, accessible to users of all expertise levels.</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Advanced Analytical Techniques : </a:t>
            </a:r>
            <a:r>
              <a:rPr lang="en-US" sz="2800" dirty="0">
                <a:latin typeface="Times New Roman" panose="02020603050405020304" pitchFamily="18" charset="0"/>
                <a:cs typeface="Times New Roman" panose="02020603050405020304" pitchFamily="18" charset="0"/>
              </a:rPr>
              <a:t>Combines BERT and various clustering algorithms for precise and relevant results.</a:t>
            </a:r>
          </a:p>
          <a:p>
            <a:pPr marL="457200" indent="-457200" algn="just">
              <a:buFont typeface="Arial"/>
              <a:buAutoNum type="arabicPeriod"/>
            </a:pPr>
            <a:r>
              <a:rPr lang="en-US" sz="2800" b="1" dirty="0">
                <a:latin typeface="Times New Roman" panose="02020603050405020304" pitchFamily="18" charset="0"/>
                <a:cs typeface="Times New Roman" panose="02020603050405020304" pitchFamily="18" charset="0"/>
              </a:rPr>
              <a:t>Objective Evaluation : </a:t>
            </a:r>
            <a:r>
              <a:rPr lang="en-US" sz="2800" dirty="0">
                <a:latin typeface="Times New Roman" panose="02020603050405020304" pitchFamily="18" charset="0"/>
                <a:cs typeface="Times New Roman" panose="02020603050405020304" pitchFamily="18" charset="0"/>
              </a:rPr>
              <a:t>Uses metrics like silhouette and coherence scores to ensure high-quality clustering. </a:t>
            </a:r>
            <a:endParaRPr lang="en-US" sz="2800" b="1"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IN"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US" sz="2800" dirty="0">
              <a:latin typeface="Times New Roman" panose="02020603050405020304" pitchFamily="18" charset="0"/>
              <a:cs typeface="Times New Roman" panose="02020603050405020304" pitchFamily="18" charset="0"/>
            </a:endParaRPr>
          </a:p>
          <a:p>
            <a:pPr marL="457200" indent="-457200" algn="just">
              <a:buFont typeface="Arial"/>
              <a:buAutoNum type="arabi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8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p:nvPr/>
        </p:nvSpPr>
        <p:spPr>
          <a:xfrm>
            <a:off x="0" y="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panose="02020603050405020304" pitchFamily="18" charset="0"/>
                <a:ea typeface="Times"/>
                <a:cs typeface="Times New Roman" panose="02020603050405020304" pitchFamily="18" charset="0"/>
                <a:sym typeface="Times"/>
              </a:rPr>
              <a:t>Abstract</a:t>
            </a:r>
            <a:r>
              <a:rPr lang="en-US" sz="6400" b="1" i="0" u="none" strike="noStrike" cap="none" dirty="0">
                <a:solidFill>
                  <a:srgbClr val="000000"/>
                </a:solidFill>
                <a:latin typeface="Times"/>
                <a:ea typeface="Times"/>
                <a:cs typeface="Times"/>
                <a:sym typeface="Times"/>
              </a:rPr>
              <a:t> </a:t>
            </a:r>
            <a:endParaRPr dirty="0"/>
          </a:p>
        </p:txBody>
      </p:sp>
      <p:sp>
        <p:nvSpPr>
          <p:cNvPr id="102" name="Google Shape;102;p2"/>
          <p:cNvSpPr txBox="1"/>
          <p:nvPr/>
        </p:nvSpPr>
        <p:spPr>
          <a:xfrm>
            <a:off x="518850" y="1370906"/>
            <a:ext cx="17250300" cy="9651873"/>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200" dirty="0">
                <a:solidFill>
                  <a:schemeClr val="tx1"/>
                </a:solidFill>
                <a:latin typeface="Times New Roman" panose="02020603050405020304" pitchFamily="18" charset="0"/>
                <a:cs typeface="Times New Roman" panose="02020603050405020304" pitchFamily="18" charset="0"/>
              </a:rPr>
              <a:t>	In this project, we propose to leverage unsupervised machine learning techniques, including Latent Dirichlet Allocation (LDA) for topic modeling, to cluster scientific papers based on their abstracts. The primary objective is to discover underlying themes and structures within the extensive body of scientific literature, facilitating enhanced organization and comprehension of research topics. Alongside traditional clustering algorithms such as K-Means, DBSCAN, and hierarchical clustering, LDA will be employed to extract latent topics from the abstracts, allowing for a deeper understanding of the content. By integrating LDA-based topic modeling into the clustering process, we aim to uncover nuanced relationships between papers and identify cohesive clusters of documents sharing similar thematic content. This holistic approach promises to provide researchers with a comprehensive tool for navigating and exploring related work, fostering interdisciplinary collaboration and advancing knowledge discovery in scientific domains.</a:t>
            </a:r>
          </a:p>
          <a:p>
            <a:pPr marL="0" marR="0" lvl="0" indent="0" algn="just" rtl="0">
              <a:lnSpc>
                <a:spcPct val="140010"/>
              </a:lnSpc>
              <a:spcBef>
                <a:spcPts val="0"/>
              </a:spcBef>
              <a:spcAft>
                <a:spcPts val="0"/>
              </a:spcAft>
              <a:buNone/>
            </a:pPr>
            <a:r>
              <a:rPr lang="en-US" sz="3200" dirty="0">
                <a:solidFill>
                  <a:schemeClr val="tx1"/>
                </a:solidFill>
                <a:latin typeface="Times New Roman" panose="02020603050405020304" pitchFamily="18" charset="0"/>
                <a:cs typeface="Times New Roman" panose="02020603050405020304" pitchFamily="18" charset="0"/>
              </a:rPr>
              <a:t>					</a:t>
            </a:r>
          </a:p>
          <a:p>
            <a:pPr marL="0" marR="0" lvl="0" indent="0" algn="just" rtl="0">
              <a:lnSpc>
                <a:spcPct val="140010"/>
              </a:lnSpc>
              <a:spcBef>
                <a:spcPts val="0"/>
              </a:spcBef>
              <a:spcAft>
                <a:spcPts val="0"/>
              </a:spcAft>
              <a:buNone/>
            </a:pPr>
            <a:endParaRPr lang="en-US" sz="3200" dirty="0">
              <a:solidFill>
                <a:schemeClr val="tx1"/>
              </a:solidFill>
              <a:latin typeface="Times New Roman" panose="02020603050405020304" pitchFamily="18" charset="0"/>
              <a:cs typeface="Times New Roman" panose="02020603050405020304" pitchFamily="18" charset="0"/>
            </a:endParaRPr>
          </a:p>
          <a:p>
            <a:pPr marL="0" marR="0" lvl="0" indent="0" algn="just" rtl="0">
              <a:lnSpc>
                <a:spcPct val="140010"/>
              </a:lnSpc>
              <a:spcBef>
                <a:spcPts val="0"/>
              </a:spcBef>
              <a:spcAft>
                <a:spcPts val="0"/>
              </a:spcAft>
              <a:buNone/>
            </a:pPr>
            <a:endParaRPr lang="en-US" sz="3200" dirty="0">
              <a:solidFill>
                <a:schemeClr val="tx1"/>
              </a:solidFill>
              <a:latin typeface="Times New Roman" panose="02020603050405020304" pitchFamily="18" charset="0"/>
              <a:cs typeface="Times New Roman" panose="02020603050405020304" pitchFamily="18" charset="0"/>
            </a:endParaRPr>
          </a:p>
          <a:p>
            <a:pPr marL="0" marR="0" lvl="0" indent="0" algn="just" rtl="0">
              <a:lnSpc>
                <a:spcPct val="140010"/>
              </a:lnSpc>
              <a:spcBef>
                <a:spcPts val="0"/>
              </a:spcBef>
              <a:spcAft>
                <a:spcPts val="0"/>
              </a:spcAft>
              <a:buNone/>
            </a:pPr>
            <a:endParaRPr lang="en-US" sz="3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Conclusion</a:t>
            </a:r>
            <a:endParaRPr dirty="0">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88D1FA52-4726-ACD6-C74B-74B2D4DEF865}"/>
              </a:ext>
            </a:extLst>
          </p:cNvPr>
          <p:cNvSpPr txBox="1"/>
          <p:nvPr/>
        </p:nvSpPr>
        <p:spPr>
          <a:xfrm>
            <a:off x="1392767" y="1947671"/>
            <a:ext cx="15502465" cy="5509200"/>
          </a:xfrm>
          <a:prstGeom prst="rect">
            <a:avLst/>
          </a:prstGeom>
          <a:noFill/>
        </p:spPr>
        <p:txBody>
          <a:bodyPr wrap="square">
            <a:spAutoFit/>
          </a:bodyPr>
          <a:lstStyle/>
          <a:p>
            <a:pPr algn="just"/>
            <a:r>
              <a:rPr lang="en-IN" sz="3200" dirty="0">
                <a:latin typeface="Times New Roman" panose="02020603050405020304" pitchFamily="18" charset="0"/>
                <a:cs typeface="Times New Roman" panose="02020603050405020304" pitchFamily="18" charset="0"/>
              </a:rPr>
              <a:t>This project demonstrates the application of advanced unsupervised machine learning techniques to cluster scientific papers based on their abstracts. By leveraging BERT embeddings for rich text representations and employing LDA for topic modelling, the proposed system effectively organizes large datasets of scientific literature. The integration of various clustering algorithms, such as K-Means, DBSCAN, and Spectral Clustering, ensures robust and precise clustering results. Additionally, the inclusion of a user-friendly interface facilitates easy exploration and analysis of the clusters, making the system accessible to researchers across disciplines. This approach not only improves information retrieval and knowledge discovery but also supports interdisciplinary research and collaboration. Overall, the project provides a scalable and efficient solution for managing and analysing scientific papers, enhancing research productivity and innovation.</a:t>
            </a:r>
          </a:p>
        </p:txBody>
      </p:sp>
    </p:spTree>
    <p:extLst>
      <p:ext uri="{BB962C8B-B14F-4D97-AF65-F5344CB8AC3E}">
        <p14:creationId xmlns:p14="http://schemas.microsoft.com/office/powerpoint/2010/main" val="3849897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304800"/>
            <a:ext cx="182880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dirty="0">
                <a:latin typeface="Times New Roman"/>
                <a:ea typeface="Times New Roman"/>
                <a:cs typeface="Times New Roman"/>
                <a:sym typeface="Times New Roman"/>
              </a:rPr>
              <a:t>Future Enhancements</a:t>
            </a:r>
            <a:endParaRPr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E49DCBF2-DF55-C612-683D-7D6150406B7D}"/>
              </a:ext>
            </a:extLst>
          </p:cNvPr>
          <p:cNvSpPr txBox="1"/>
          <p:nvPr/>
        </p:nvSpPr>
        <p:spPr>
          <a:xfrm>
            <a:off x="1151467" y="2010787"/>
            <a:ext cx="15629467" cy="7971413"/>
          </a:xfrm>
          <a:prstGeom prst="rect">
            <a:avLst/>
          </a:prstGeom>
          <a:noFill/>
        </p:spPr>
        <p:txBody>
          <a:bodyPr wrap="square" rtlCol="0">
            <a:spAutoFit/>
          </a:bodyPr>
          <a:lstStyle/>
          <a:p>
            <a:pPr marL="457200" indent="-457200" algn="just">
              <a:buAutoNum type="arabicPeriod"/>
            </a:pPr>
            <a:r>
              <a:rPr lang="en-IN" sz="3200" b="1" dirty="0">
                <a:latin typeface="Times New Roman" panose="02020603050405020304" pitchFamily="18" charset="0"/>
                <a:cs typeface="Times New Roman" panose="02020603050405020304" pitchFamily="18" charset="0"/>
              </a:rPr>
              <a:t>Recommendation System : </a:t>
            </a:r>
            <a:r>
              <a:rPr lang="en-IN" sz="3200" dirty="0">
                <a:latin typeface="Times New Roman" panose="02020603050405020304" pitchFamily="18" charset="0"/>
                <a:cs typeface="Times New Roman" panose="02020603050405020304" pitchFamily="18" charset="0"/>
              </a:rPr>
              <a:t>As of now, the project does clustering but very soon we will develop an interface with various user logins. Make the project dynamic for the users by suggesting them related abstracts and more papers.</a:t>
            </a:r>
          </a:p>
          <a:p>
            <a:pPr marL="457200" indent="-457200" algn="just">
              <a:buAutoNum type="arabicPeriod"/>
            </a:pPr>
            <a:r>
              <a:rPr lang="en-IN" sz="3200" b="1" dirty="0">
                <a:latin typeface="Times New Roman" panose="02020603050405020304" pitchFamily="18" charset="0"/>
                <a:cs typeface="Times New Roman" panose="02020603050405020304" pitchFamily="18" charset="0"/>
              </a:rPr>
              <a:t>Integration with more advanced NLP models : </a:t>
            </a:r>
            <a:r>
              <a:rPr lang="en-IN" sz="3200" dirty="0">
                <a:latin typeface="Times New Roman" panose="02020603050405020304" pitchFamily="18" charset="0"/>
                <a:cs typeface="Times New Roman" panose="02020603050405020304" pitchFamily="18" charset="0"/>
              </a:rPr>
              <a:t>Incorporate newer NLP models like GPT-4 to improve the quality and accuracy of the text embeddings.</a:t>
            </a:r>
          </a:p>
          <a:p>
            <a:pPr marL="457200" indent="-457200" algn="just">
              <a:buAutoNum type="arabicPeriod"/>
            </a:pPr>
            <a:r>
              <a:rPr lang="en-IN" sz="3200" b="1" dirty="0">
                <a:latin typeface="Times New Roman" panose="02020603050405020304" pitchFamily="18" charset="0"/>
                <a:cs typeface="Times New Roman" panose="02020603050405020304" pitchFamily="18" charset="0"/>
              </a:rPr>
              <a:t>Real-Time data processing : </a:t>
            </a:r>
            <a:r>
              <a:rPr lang="en-US" sz="3200" dirty="0">
                <a:latin typeface="Times New Roman" panose="02020603050405020304" pitchFamily="18" charset="0"/>
                <a:cs typeface="Times New Roman" panose="02020603050405020304" pitchFamily="18" charset="0"/>
              </a:rPr>
              <a:t>Implement real-time processing capabilities to handle continuously growing datasets and provide up-to-date clustering results.</a:t>
            </a:r>
          </a:p>
          <a:p>
            <a:pPr marL="457200" indent="-457200" algn="just">
              <a:buAutoNum type="arabicPeriod"/>
            </a:pPr>
            <a:r>
              <a:rPr lang="en-US" sz="3200" b="1" dirty="0">
                <a:latin typeface="Times New Roman" panose="02020603050405020304" pitchFamily="18" charset="0"/>
                <a:cs typeface="Times New Roman" panose="02020603050405020304" pitchFamily="18" charset="0"/>
              </a:rPr>
              <a:t>Support for Multilingual Abstracts : </a:t>
            </a:r>
            <a:r>
              <a:rPr lang="en-US" sz="3200" dirty="0">
                <a:latin typeface="Times New Roman" panose="02020603050405020304" pitchFamily="18" charset="0"/>
                <a:cs typeface="Times New Roman" panose="02020603050405020304" pitchFamily="18" charset="0"/>
              </a:rPr>
              <a:t>Add support for clustering abstracts in multiple languages, broadening the system's applicability to a global research community.</a:t>
            </a:r>
          </a:p>
          <a:p>
            <a:pPr marL="457200" indent="-457200" algn="just">
              <a:buAutoNum type="arabicPeriod"/>
            </a:pPr>
            <a:r>
              <a:rPr lang="en-US" sz="3200" b="1" dirty="0">
                <a:latin typeface="Times New Roman" panose="02020603050405020304" pitchFamily="18" charset="0"/>
                <a:cs typeface="Times New Roman" panose="02020603050405020304" pitchFamily="18" charset="0"/>
              </a:rPr>
              <a:t>Incorporation of Citation Analysis : </a:t>
            </a:r>
            <a:r>
              <a:rPr lang="en-US" sz="3200" dirty="0">
                <a:latin typeface="Times New Roman" panose="02020603050405020304" pitchFamily="18" charset="0"/>
                <a:cs typeface="Times New Roman" panose="02020603050405020304" pitchFamily="18" charset="0"/>
              </a:rPr>
              <a:t>Integrate citation analysis to enhance clustering by considering the citation networks and relationships between papers.</a:t>
            </a:r>
          </a:p>
          <a:p>
            <a:pPr marL="457200" indent="-457200" algn="just">
              <a:buAutoNum type="arabicPeriod"/>
            </a:pPr>
            <a:r>
              <a:rPr lang="en-US" sz="3200" b="1" dirty="0">
                <a:latin typeface="Times New Roman" panose="02020603050405020304" pitchFamily="18" charset="0"/>
                <a:cs typeface="Times New Roman" panose="02020603050405020304" pitchFamily="18" charset="0"/>
              </a:rPr>
              <a:t>Collaboration Features : </a:t>
            </a:r>
            <a:r>
              <a:rPr lang="en-US" sz="3200" dirty="0">
                <a:latin typeface="Times New Roman" panose="02020603050405020304" pitchFamily="18" charset="0"/>
                <a:cs typeface="Times New Roman" panose="02020603050405020304" pitchFamily="18" charset="0"/>
              </a:rPr>
              <a:t>Add features that enable collaborative work, such as shared clustering projects, annotations, and discussion threads among researchers.</a:t>
            </a:r>
          </a:p>
          <a:p>
            <a:pPr marL="457200" indent="-457200" algn="just">
              <a:buAutoNum type="arabicPeriod"/>
            </a:pP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a:p>
            <a:pPr marL="457200" indent="-457200" algn="just">
              <a:buAutoNum type="arabicPeriod"/>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419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1"/>
          <p:cNvSpPr txBox="1"/>
          <p:nvPr/>
        </p:nvSpPr>
        <p:spPr>
          <a:xfrm>
            <a:off x="714748" y="648075"/>
            <a:ext cx="16858500" cy="930576"/>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US" sz="5039" b="1" i="0" u="none" strike="noStrike" cap="none" dirty="0">
                <a:solidFill>
                  <a:srgbClr val="000000"/>
                </a:solidFill>
                <a:latin typeface="Times New Roman"/>
                <a:ea typeface="Times New Roman"/>
                <a:cs typeface="Times New Roman"/>
                <a:sym typeface="Times New Roman"/>
              </a:rPr>
              <a:t>References</a:t>
            </a:r>
            <a:endParaRPr b="1" dirty="0">
              <a:latin typeface="Times New Roman"/>
              <a:ea typeface="Times New Roman"/>
              <a:cs typeface="Times New Roman"/>
              <a:sym typeface="Times New Roman"/>
            </a:endParaRPr>
          </a:p>
        </p:txBody>
      </p:sp>
      <p:sp>
        <p:nvSpPr>
          <p:cNvPr id="361" name="Google Shape;361;p11"/>
          <p:cNvSpPr txBox="1"/>
          <p:nvPr/>
        </p:nvSpPr>
        <p:spPr>
          <a:xfrm>
            <a:off x="492898" y="1743074"/>
            <a:ext cx="17302200" cy="7754239"/>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[1] L. George and P. </a:t>
            </a:r>
            <a:r>
              <a:rPr lang="en-US" sz="3999" b="0" i="0" u="none" strike="noStrike" cap="none" dirty="0" err="1">
                <a:solidFill>
                  <a:srgbClr val="000000"/>
                </a:solidFill>
                <a:latin typeface="Times New Roman"/>
                <a:ea typeface="Times New Roman"/>
                <a:cs typeface="Times New Roman"/>
                <a:sym typeface="Times New Roman"/>
              </a:rPr>
              <a:t>Sumathy</a:t>
            </a:r>
            <a:r>
              <a:rPr lang="en-US" sz="3999" dirty="0">
                <a:latin typeface="Times New Roman"/>
                <a:ea typeface="Times New Roman"/>
                <a:cs typeface="Times New Roman"/>
                <a:sym typeface="Times New Roman"/>
              </a:rPr>
              <a:t>, </a:t>
            </a:r>
            <a:r>
              <a:rPr lang="en-US" sz="3999" b="0" i="0" u="none" strike="noStrike" cap="none" dirty="0">
                <a:solidFill>
                  <a:srgbClr val="000000"/>
                </a:solidFill>
                <a:latin typeface="Times New Roman"/>
                <a:ea typeface="Times New Roman"/>
                <a:cs typeface="Times New Roman"/>
                <a:sym typeface="Times New Roman"/>
              </a:rPr>
              <a:t>“An integrated clustering and BERT framework for improved topic modeling”, Bharati Vidyapeeth’s Institute of Computer Applications and Management, Apr 2023.</a:t>
            </a:r>
            <a:endParaRPr lang="en-US" dirty="0"/>
          </a:p>
          <a:p>
            <a:pPr marL="0" marR="0" lvl="0" indent="0" algn="just" rtl="0">
              <a:lnSpc>
                <a:spcPct val="140010"/>
              </a:lnSpc>
              <a:spcBef>
                <a:spcPts val="0"/>
              </a:spcBef>
              <a:spcAft>
                <a:spcPts val="0"/>
              </a:spcAft>
              <a:buNone/>
            </a:pPr>
            <a:endParaRPr lang="en-US" sz="3999" u="sng"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r>
              <a:rPr lang="en-US" sz="3999" dirty="0">
                <a:latin typeface="Times New Roman"/>
                <a:ea typeface="Times New Roman"/>
                <a:cs typeface="Times New Roman"/>
                <a:sym typeface="Times New Roman"/>
              </a:rPr>
              <a:t>[2]</a:t>
            </a:r>
            <a:r>
              <a:rPr lang="en-US" sz="3999" b="0" i="0" u="none" strike="noStrike" cap="none" dirty="0">
                <a:solidFill>
                  <a:srgbClr val="000000"/>
                </a:solidFill>
                <a:latin typeface="Times New Roman"/>
                <a:ea typeface="Times New Roman"/>
                <a:cs typeface="Times New Roman"/>
                <a:sym typeface="Times New Roman"/>
              </a:rPr>
              <a:t> </a:t>
            </a:r>
            <a:r>
              <a:rPr lang="en-US" sz="3999" b="0" i="0" u="none" strike="noStrike" cap="none" dirty="0" err="1">
                <a:solidFill>
                  <a:srgbClr val="000000"/>
                </a:solidFill>
                <a:latin typeface="Times New Roman"/>
                <a:ea typeface="Times New Roman"/>
                <a:cs typeface="Times New Roman"/>
                <a:sym typeface="Times New Roman"/>
              </a:rPr>
              <a:t>A.J.Rawat</a:t>
            </a:r>
            <a:r>
              <a:rPr lang="en-US" sz="3999" b="0" i="0" u="none" strike="noStrike" cap="none" dirty="0">
                <a:solidFill>
                  <a:srgbClr val="000000"/>
                </a:solidFill>
                <a:latin typeface="Times New Roman"/>
                <a:ea typeface="Times New Roman"/>
                <a:cs typeface="Times New Roman"/>
                <a:sym typeface="Times New Roman"/>
              </a:rPr>
              <a:t>, </a:t>
            </a:r>
            <a:r>
              <a:rPr lang="en-US" sz="3999" b="0" i="0" u="none" strike="noStrike" cap="none" dirty="0" err="1">
                <a:solidFill>
                  <a:srgbClr val="000000"/>
                </a:solidFill>
                <a:latin typeface="Times New Roman"/>
                <a:ea typeface="Times New Roman"/>
                <a:cs typeface="Times New Roman"/>
                <a:sym typeface="Times New Roman"/>
              </a:rPr>
              <a:t>S.Ghildiyal</a:t>
            </a:r>
            <a:r>
              <a:rPr lang="en-US" sz="3999" b="0" i="0" u="none" strike="noStrike" cap="none" dirty="0">
                <a:solidFill>
                  <a:srgbClr val="000000"/>
                </a:solidFill>
                <a:latin typeface="Times New Roman"/>
                <a:ea typeface="Times New Roman"/>
                <a:cs typeface="Times New Roman"/>
                <a:sym typeface="Times New Roman"/>
              </a:rPr>
              <a:t>, Anil Kumar, “Topic Modeling Techniques for Document Clustering and Analysis of Judicial Judgements”, Dept of CSE, Uttaranchal </a:t>
            </a:r>
            <a:r>
              <a:rPr lang="en-US" sz="3999" b="0" i="0" u="none" strike="noStrike" cap="none" dirty="0" err="1">
                <a:solidFill>
                  <a:srgbClr val="000000"/>
                </a:solidFill>
                <a:latin typeface="Times New Roman"/>
                <a:ea typeface="Times New Roman"/>
                <a:cs typeface="Times New Roman"/>
                <a:sym typeface="Times New Roman"/>
              </a:rPr>
              <a:t>Univsersity</a:t>
            </a:r>
            <a:r>
              <a:rPr lang="en-US" sz="3999" b="0" i="0" u="none" strike="noStrike" cap="none" dirty="0">
                <a:solidFill>
                  <a:srgbClr val="000000"/>
                </a:solidFill>
                <a:latin typeface="Times New Roman"/>
                <a:ea typeface="Times New Roman"/>
                <a:cs typeface="Times New Roman"/>
                <a:sym typeface="Times New Roman"/>
              </a:rPr>
              <a:t>, Dehradun, Jan 2023.</a:t>
            </a: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r>
              <a:rPr lang="en-US" sz="3999" u="sng" dirty="0">
                <a:solidFill>
                  <a:srgbClr val="0000FF"/>
                </a:solidFill>
                <a:latin typeface="Times New Roman"/>
                <a:cs typeface="Times New Roman"/>
                <a:sym typeface="Times New Roman"/>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492900" y="1285874"/>
            <a:ext cx="17302200" cy="9477403"/>
          </a:xfrm>
          <a:prstGeom prst="rect">
            <a:avLst/>
          </a:prstGeom>
          <a:noFill/>
          <a:ln>
            <a:noFill/>
          </a:ln>
        </p:spPr>
        <p:txBody>
          <a:bodyPr spcFirstLastPara="1" wrap="square" lIns="0" tIns="0" rIns="0" bIns="0" anchor="t" anchorCtr="0">
            <a:spAutoFit/>
          </a:bodyPr>
          <a:lstStyle/>
          <a:p>
            <a:pPr marL="0" marR="0" lvl="0" indent="0" algn="just" rtl="0">
              <a:lnSpc>
                <a:spcPct val="140010"/>
              </a:lnSpc>
              <a:spcBef>
                <a:spcPts val="0"/>
              </a:spcBef>
              <a:spcAft>
                <a:spcPts val="0"/>
              </a:spcAft>
              <a:buNone/>
            </a:pPr>
            <a:r>
              <a:rPr lang="en-US" sz="3999" dirty="0">
                <a:latin typeface="Times New Roman"/>
                <a:ea typeface="Times New Roman"/>
                <a:cs typeface="Times New Roman"/>
                <a:sym typeface="Times New Roman"/>
              </a:rPr>
              <a:t>[3]</a:t>
            </a:r>
            <a:r>
              <a:rPr lang="en-US" sz="3999" b="0" i="0" u="none" strike="noStrike" cap="none" dirty="0">
                <a:solidFill>
                  <a:srgbClr val="000000"/>
                </a:solidFill>
                <a:latin typeface="Times New Roman"/>
                <a:ea typeface="Times New Roman"/>
                <a:cs typeface="Times New Roman"/>
                <a:sym typeface="Times New Roman"/>
              </a:rPr>
              <a:t> </a:t>
            </a:r>
            <a:r>
              <a:rPr lang="en-US" sz="3999" b="0" i="0" u="none" strike="noStrike" cap="none" dirty="0" err="1">
                <a:solidFill>
                  <a:srgbClr val="000000"/>
                </a:solidFill>
                <a:latin typeface="Times New Roman"/>
                <a:ea typeface="Times New Roman"/>
                <a:cs typeface="Times New Roman"/>
                <a:sym typeface="Times New Roman"/>
              </a:rPr>
              <a:t>A.Ikram</a:t>
            </a:r>
            <a:r>
              <a:rPr lang="en-US" sz="3999" b="0" i="0" u="none" strike="noStrike" cap="none" dirty="0">
                <a:solidFill>
                  <a:srgbClr val="000000"/>
                </a:solidFill>
                <a:latin typeface="Times New Roman"/>
                <a:ea typeface="Times New Roman"/>
                <a:cs typeface="Times New Roman"/>
                <a:sym typeface="Times New Roman"/>
              </a:rPr>
              <a:t>, </a:t>
            </a:r>
            <a:r>
              <a:rPr lang="en-US" sz="3999" b="0" i="0" u="none" strike="noStrike" cap="none" dirty="0" err="1">
                <a:solidFill>
                  <a:srgbClr val="000000"/>
                </a:solidFill>
                <a:latin typeface="Times New Roman"/>
                <a:ea typeface="Times New Roman"/>
                <a:cs typeface="Times New Roman"/>
                <a:sym typeface="Times New Roman"/>
              </a:rPr>
              <a:t>L.Chakir</a:t>
            </a:r>
            <a:r>
              <a:rPr lang="en-US" sz="3999" b="0" i="0" u="none" strike="noStrike" cap="none" dirty="0">
                <a:solidFill>
                  <a:srgbClr val="000000"/>
                </a:solidFill>
                <a:latin typeface="Times New Roman"/>
                <a:ea typeface="Times New Roman"/>
                <a:cs typeface="Times New Roman"/>
                <a:sym typeface="Times New Roman"/>
              </a:rPr>
              <a:t>, “Arabic Text Classification in the Legal Domain”, Marrakech, Morocco, Dec 2021.</a:t>
            </a:r>
            <a:endParaRPr lang="en-US" dirty="0"/>
          </a:p>
          <a:p>
            <a:pPr marL="0" marR="0" lvl="0" indent="0" algn="just" rtl="0">
              <a:lnSpc>
                <a:spcPct val="140010"/>
              </a:lnSpc>
              <a:spcBef>
                <a:spcPts val="0"/>
              </a:spcBef>
              <a:spcAft>
                <a:spcPts val="0"/>
              </a:spcAft>
              <a:buNone/>
            </a:pPr>
            <a:endParaRPr lang="en-US" sz="3999" u="sng"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r>
              <a:rPr lang="en-US" sz="3999" b="0" i="0" u="none" strike="noStrike" cap="none" dirty="0">
                <a:solidFill>
                  <a:srgbClr val="000000"/>
                </a:solidFill>
                <a:latin typeface="Times New Roman"/>
                <a:ea typeface="Times New Roman"/>
                <a:cs typeface="Times New Roman"/>
                <a:sym typeface="Times New Roman"/>
              </a:rPr>
              <a:t>[4] </a:t>
            </a:r>
            <a:r>
              <a:rPr lang="en-US" sz="3999" b="0" i="0" u="none" strike="noStrike" cap="none" dirty="0" err="1">
                <a:solidFill>
                  <a:srgbClr val="000000"/>
                </a:solidFill>
                <a:latin typeface="Times New Roman"/>
                <a:ea typeface="Times New Roman"/>
                <a:cs typeface="Times New Roman"/>
                <a:sym typeface="Times New Roman"/>
              </a:rPr>
              <a:t>A.Zadgoankar</a:t>
            </a:r>
            <a:r>
              <a:rPr lang="en-US" sz="3999" b="0" i="0" u="none" strike="noStrike" cap="none" dirty="0">
                <a:solidFill>
                  <a:srgbClr val="000000"/>
                </a:solidFill>
                <a:latin typeface="Times New Roman"/>
                <a:ea typeface="Times New Roman"/>
                <a:cs typeface="Times New Roman"/>
                <a:sym typeface="Times New Roman"/>
              </a:rPr>
              <a:t>, </a:t>
            </a:r>
            <a:r>
              <a:rPr lang="en-US" sz="3999" b="0" i="0" u="none" strike="noStrike" cap="none" dirty="0" err="1">
                <a:solidFill>
                  <a:srgbClr val="000000"/>
                </a:solidFill>
                <a:latin typeface="Times New Roman"/>
                <a:ea typeface="Times New Roman"/>
                <a:cs typeface="Times New Roman"/>
                <a:sym typeface="Times New Roman"/>
              </a:rPr>
              <a:t>A.J.Agarwal</a:t>
            </a:r>
            <a:r>
              <a:rPr lang="en-US" sz="3999" dirty="0">
                <a:latin typeface="Times New Roman"/>
                <a:ea typeface="Times New Roman"/>
                <a:cs typeface="Times New Roman"/>
                <a:sym typeface="Times New Roman"/>
              </a:rPr>
              <a:t>, </a:t>
            </a:r>
            <a:r>
              <a:rPr lang="en-US" sz="3999" b="0" i="0" u="none" strike="noStrike" cap="none" dirty="0">
                <a:solidFill>
                  <a:srgbClr val="000000"/>
                </a:solidFill>
                <a:latin typeface="Times New Roman"/>
                <a:ea typeface="Times New Roman"/>
                <a:cs typeface="Times New Roman"/>
                <a:sym typeface="Times New Roman"/>
              </a:rPr>
              <a:t>“An Approach for Analyzing Unstructured Text Data Using Topic Modeling Techniques for Efficient Information Extraction”, India, Aug 2023. </a:t>
            </a:r>
            <a:endParaRPr lang="en-US" sz="4000" dirty="0"/>
          </a:p>
          <a:p>
            <a:pPr marL="0" marR="0" lvl="0" indent="0" algn="just" rtl="0">
              <a:lnSpc>
                <a:spcPct val="140010"/>
              </a:lnSpc>
              <a:spcBef>
                <a:spcPts val="0"/>
              </a:spcBef>
              <a:spcAft>
                <a:spcPts val="0"/>
              </a:spcAft>
              <a:buNone/>
            </a:pP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endParaRPr lang="en-US" sz="3999" b="0" i="0" u="sng" strike="noStrike" cap="none" dirty="0">
              <a:solidFill>
                <a:srgbClr val="0000FF"/>
              </a:solidFill>
              <a:latin typeface="Times New Roman"/>
              <a:ea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r>
              <a:rPr lang="en-US" sz="3999" u="sng" dirty="0">
                <a:solidFill>
                  <a:srgbClr val="0000FF"/>
                </a:solidFill>
                <a:latin typeface="Times New Roman"/>
                <a:cs typeface="Times New Roman"/>
                <a:sym typeface="Times New Roman"/>
              </a:rPr>
              <a:t> </a:t>
            </a:r>
          </a:p>
        </p:txBody>
      </p:sp>
    </p:spTree>
    <p:extLst>
      <p:ext uri="{BB962C8B-B14F-4D97-AF65-F5344CB8AC3E}">
        <p14:creationId xmlns:p14="http://schemas.microsoft.com/office/powerpoint/2010/main" val="2704620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11"/>
          <p:cNvSpPr txBox="1"/>
          <p:nvPr/>
        </p:nvSpPr>
        <p:spPr>
          <a:xfrm>
            <a:off x="492900" y="913341"/>
            <a:ext cx="17302200" cy="8179740"/>
          </a:xfrm>
          <a:prstGeom prst="rect">
            <a:avLst/>
          </a:prstGeom>
          <a:noFill/>
          <a:ln>
            <a:noFill/>
          </a:ln>
        </p:spPr>
        <p:txBody>
          <a:bodyPr spcFirstLastPara="1" wrap="square" lIns="0" tIns="0" rIns="0" bIns="0" anchor="t" anchorCtr="0">
            <a:spAutoFit/>
          </a:bodyPr>
          <a:lstStyle/>
          <a:p>
            <a:pPr algn="just">
              <a:lnSpc>
                <a:spcPct val="140010"/>
              </a:lnSpc>
            </a:pPr>
            <a:r>
              <a:rPr lang="en-US" sz="3999" b="0" i="0" u="none" strike="noStrike" cap="none" dirty="0">
                <a:solidFill>
                  <a:srgbClr val="000000"/>
                </a:solidFill>
                <a:latin typeface="Times New Roman"/>
                <a:ea typeface="Times New Roman"/>
                <a:cs typeface="Times New Roman"/>
                <a:sym typeface="Times New Roman"/>
              </a:rPr>
              <a:t>[5] N. </a:t>
            </a:r>
            <a:r>
              <a:rPr lang="en-US" sz="3999" b="0" i="0" u="none" strike="noStrike" cap="none" dirty="0" err="1">
                <a:solidFill>
                  <a:srgbClr val="000000"/>
                </a:solidFill>
                <a:latin typeface="Times New Roman"/>
                <a:ea typeface="Times New Roman"/>
                <a:cs typeface="Times New Roman"/>
                <a:sym typeface="Times New Roman"/>
              </a:rPr>
              <a:t>Muennighoff</a:t>
            </a:r>
            <a:r>
              <a:rPr lang="en-US" sz="3999" dirty="0">
                <a:latin typeface="Times New Roman"/>
                <a:ea typeface="Times New Roman"/>
                <a:cs typeface="Times New Roman"/>
                <a:sym typeface="Times New Roman"/>
              </a:rPr>
              <a:t>, </a:t>
            </a:r>
            <a:r>
              <a:rPr lang="en-US" sz="3999" dirty="0" err="1">
                <a:latin typeface="Times New Roman"/>
                <a:ea typeface="Times New Roman"/>
                <a:cs typeface="Times New Roman"/>
                <a:sym typeface="Times New Roman"/>
              </a:rPr>
              <a:t>N.Tazi</a:t>
            </a:r>
            <a:r>
              <a:rPr lang="en-US" sz="3999" dirty="0">
                <a:latin typeface="Times New Roman"/>
                <a:ea typeface="Times New Roman"/>
                <a:cs typeface="Times New Roman"/>
                <a:sym typeface="Times New Roman"/>
              </a:rPr>
              <a:t>, </a:t>
            </a:r>
            <a:r>
              <a:rPr lang="en-US" sz="3999" dirty="0" err="1">
                <a:latin typeface="Times New Roman"/>
                <a:ea typeface="Times New Roman"/>
                <a:cs typeface="Times New Roman"/>
                <a:sym typeface="Times New Roman"/>
              </a:rPr>
              <a:t>L.Magne</a:t>
            </a:r>
            <a:r>
              <a:rPr lang="en-US" sz="3999" dirty="0">
                <a:latin typeface="Times New Roman"/>
                <a:ea typeface="Times New Roman"/>
                <a:cs typeface="Times New Roman"/>
                <a:sym typeface="Times New Roman"/>
              </a:rPr>
              <a:t>, </a:t>
            </a:r>
            <a:r>
              <a:rPr lang="en-US" sz="3999" dirty="0" err="1">
                <a:latin typeface="Times New Roman"/>
                <a:ea typeface="Times New Roman"/>
                <a:cs typeface="Times New Roman"/>
                <a:sym typeface="Times New Roman"/>
              </a:rPr>
              <a:t>N.Reimers</a:t>
            </a:r>
            <a:r>
              <a:rPr lang="en-US" sz="3999" dirty="0">
                <a:latin typeface="Times New Roman"/>
                <a:ea typeface="Times New Roman"/>
                <a:cs typeface="Times New Roman"/>
                <a:sym typeface="Times New Roman"/>
              </a:rPr>
              <a:t>,</a:t>
            </a:r>
            <a:r>
              <a:rPr lang="en-US" sz="3999" b="0" i="0" u="none" strike="noStrike" cap="none" dirty="0">
                <a:solidFill>
                  <a:srgbClr val="000000"/>
                </a:solidFill>
                <a:latin typeface="Times New Roman"/>
                <a:ea typeface="Times New Roman"/>
                <a:cs typeface="Times New Roman"/>
                <a:sym typeface="Times New Roman"/>
              </a:rPr>
              <a:t> “</a:t>
            </a:r>
            <a:r>
              <a:rPr lang="en-US" sz="4000" dirty="0">
                <a:latin typeface="Times New Roman" panose="02020603050405020304" pitchFamily="18" charset="0"/>
                <a:cs typeface="Times New Roman" panose="02020603050405020304" pitchFamily="18" charset="0"/>
              </a:rPr>
              <a:t>MTEB: Massive Text Embedding Benchmark</a:t>
            </a:r>
            <a:r>
              <a:rPr lang="en-US" sz="3999" b="0" i="0" u="none" strike="noStrike" cap="none" dirty="0">
                <a:solidFill>
                  <a:srgbClr val="000000"/>
                </a:solidFill>
                <a:latin typeface="Times New Roman"/>
                <a:ea typeface="Times New Roman"/>
                <a:cs typeface="Times New Roman"/>
                <a:sym typeface="Times New Roman"/>
              </a:rPr>
              <a:t>”, Mar 2023.</a:t>
            </a:r>
            <a:endParaRPr lang="en-US" dirty="0"/>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algn="just"/>
            <a:r>
              <a:rPr lang="en-US" sz="3999" dirty="0">
                <a:latin typeface="Times New Roman"/>
                <a:ea typeface="Times New Roman"/>
                <a:cs typeface="Times New Roman"/>
                <a:sym typeface="Times New Roman"/>
              </a:rPr>
              <a:t>[6]</a:t>
            </a:r>
            <a:r>
              <a:rPr lang="en-US" sz="3999" b="0" i="0" u="none" strike="noStrike" cap="none" dirty="0">
                <a:solidFill>
                  <a:srgbClr val="000000"/>
                </a:solidFill>
                <a:latin typeface="Times New Roman"/>
                <a:ea typeface="Times New Roman"/>
                <a:cs typeface="Times New Roman"/>
                <a:sym typeface="Times New Roman"/>
              </a:rPr>
              <a:t> Anonymous, “</a:t>
            </a:r>
            <a:r>
              <a:rPr lang="en-US" sz="4000" dirty="0">
                <a:latin typeface="Times New Roman" panose="02020603050405020304" pitchFamily="18" charset="0"/>
                <a:cs typeface="Times New Roman" panose="02020603050405020304" pitchFamily="18" charset="0"/>
              </a:rPr>
              <a:t>Proposition-Level Clustering for Multi-Document Summarization</a:t>
            </a:r>
            <a:r>
              <a:rPr lang="en-US" sz="3999" b="0" i="0" u="none" strike="noStrike" cap="none" dirty="0">
                <a:solidFill>
                  <a:srgbClr val="000000"/>
                </a:solidFill>
                <a:latin typeface="Times New Roman"/>
                <a:ea typeface="Times New Roman"/>
                <a:cs typeface="Times New Roman"/>
                <a:sym typeface="Times New Roman"/>
              </a:rPr>
              <a:t>”</a:t>
            </a:r>
            <a:r>
              <a:rPr lang="en-US" sz="3999" dirty="0">
                <a:latin typeface="Times New Roman"/>
                <a:ea typeface="Times New Roman"/>
                <a:cs typeface="Times New Roman"/>
                <a:sym typeface="Times New Roman"/>
              </a:rPr>
              <a:t> </a:t>
            </a:r>
          </a:p>
          <a:p>
            <a:pPr algn="just"/>
            <a:r>
              <a:rPr lang="en-US" sz="4000" dirty="0"/>
              <a:t>Jan 2022.</a:t>
            </a: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lang="en-US" sz="3999" u="sng" dirty="0">
              <a:solidFill>
                <a:srgbClr val="0000FF"/>
              </a:solidFill>
              <a:latin typeface="Times New Roman"/>
              <a:cs typeface="Times New Roman"/>
              <a:sym typeface="Times New Roman"/>
            </a:endParaRPr>
          </a:p>
          <a:p>
            <a:pPr marL="0" marR="0" lvl="0" indent="0" algn="just" rtl="0">
              <a:lnSpc>
                <a:spcPct val="140010"/>
              </a:lnSpc>
              <a:spcBef>
                <a:spcPts val="0"/>
              </a:spcBef>
              <a:spcAft>
                <a:spcPts val="0"/>
              </a:spcAft>
              <a:buNone/>
            </a:pPr>
            <a:endParaRPr dirty="0"/>
          </a:p>
        </p:txBody>
      </p:sp>
    </p:spTree>
    <p:extLst>
      <p:ext uri="{BB962C8B-B14F-4D97-AF65-F5344CB8AC3E}">
        <p14:creationId xmlns:p14="http://schemas.microsoft.com/office/powerpoint/2010/main" val="1931477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p:nvPr/>
        </p:nvSpPr>
        <p:spPr>
          <a:xfrm>
            <a:off x="714798" y="340735"/>
            <a:ext cx="16858404" cy="1181734"/>
          </a:xfrm>
          <a:prstGeom prst="rect">
            <a:avLst/>
          </a:prstGeom>
          <a:noFill/>
          <a:ln>
            <a:noFill/>
          </a:ln>
        </p:spPr>
        <p:txBody>
          <a:bodyPr spcFirstLastPara="1" wrap="square" lIns="0" tIns="0" rIns="0" bIns="0" anchor="t" anchorCtr="0">
            <a:spAutoFit/>
          </a:bodyPr>
          <a:lstStyle/>
          <a:p>
            <a:pPr marL="0" marR="0" lvl="0" indent="0" algn="ctr" rtl="0">
              <a:lnSpc>
                <a:spcPct val="119987"/>
              </a:lnSpc>
              <a:spcBef>
                <a:spcPts val="0"/>
              </a:spcBef>
              <a:spcAft>
                <a:spcPts val="0"/>
              </a:spcAft>
              <a:buNone/>
            </a:pPr>
            <a:r>
              <a:rPr lang="en-US" sz="6399" b="1" i="0" u="none" strike="noStrike" cap="none" dirty="0">
                <a:solidFill>
                  <a:srgbClr val="000000"/>
                </a:solidFill>
                <a:latin typeface="Times New Roman"/>
                <a:ea typeface="Times New Roman"/>
                <a:cs typeface="Times New Roman"/>
                <a:sym typeface="Times New Roman"/>
              </a:rPr>
              <a:t>	Problem Statement</a:t>
            </a:r>
            <a:endParaRPr b="1" dirty="0"/>
          </a:p>
        </p:txBody>
      </p:sp>
      <p:sp>
        <p:nvSpPr>
          <p:cNvPr id="108" name="Google Shape;108;p3"/>
          <p:cNvSpPr txBox="1"/>
          <p:nvPr/>
        </p:nvSpPr>
        <p:spPr>
          <a:xfrm>
            <a:off x="518841" y="1745827"/>
            <a:ext cx="17250318" cy="9996583"/>
          </a:xfrm>
          <a:prstGeom prst="rect">
            <a:avLst/>
          </a:prstGeom>
          <a:noFill/>
          <a:ln>
            <a:noFill/>
          </a:ln>
        </p:spPr>
        <p:txBody>
          <a:bodyPr spcFirstLastPara="1" wrap="square" lIns="0" tIns="0" rIns="0" bIns="0" anchor="t" anchorCtr="0">
            <a:spAutoFit/>
          </a:bodyPr>
          <a:lstStyle/>
          <a:p>
            <a:pPr algn="just">
              <a:lnSpc>
                <a:spcPct val="140010"/>
              </a:lnSpc>
            </a:pPr>
            <a:r>
              <a:rPr lang="en-US" sz="3200" dirty="0">
                <a:solidFill>
                  <a:schemeClr val="tx1"/>
                </a:solidFill>
                <a:latin typeface="Times New Roman" panose="02020603050405020304" pitchFamily="18" charset="0"/>
                <a:cs typeface="Times New Roman" panose="02020603050405020304" pitchFamily="18" charset="0"/>
              </a:rPr>
              <a:t>	The abundance of scientific literature across various disciplines poses a significant challenge for researchers to efficiently navigate and explore relevant literature. Existing methods for organizing and accessing scientific papers often rely on manual categorization or keyword-based search, which may overlook nuanced relationships and interdisciplinary connections present in the content. This lack of effective tools hampers researchers' ability to stay abreast of the latest developments and identify emerging trends within their fields of interest. Therefore, the problem at hand is to develop an automated solution that utilizes unsupervised machine learning techniques, including clustering and topic modeling, to group scientific papers based on their abstracts. By doing so, we aim to provide researchers with a more intuitive and comprehensive approach to accessing and exploring related literature, thereby facilitating knowledge discovery and fostering interdisciplinary collaboration.</a:t>
            </a:r>
          </a:p>
          <a:p>
            <a:pPr algn="just">
              <a:lnSpc>
                <a:spcPct val="140010"/>
              </a:lnSpc>
            </a:pPr>
            <a:endParaRPr lang="en-US" sz="3600" dirty="0">
              <a:solidFill>
                <a:srgbClr val="FF0000"/>
              </a:solidFill>
              <a:latin typeface="Times New Roman" panose="02020603050405020304" pitchFamily="18" charset="0"/>
              <a:cs typeface="Times New Roman" panose="02020603050405020304" pitchFamily="18" charset="0"/>
            </a:endParaRPr>
          </a:p>
          <a:p>
            <a:pPr algn="just">
              <a:lnSpc>
                <a:spcPct val="140010"/>
              </a:lnSpc>
            </a:pPr>
            <a:endParaRPr lang="en-US" sz="3600" dirty="0">
              <a:solidFill>
                <a:srgbClr val="FF0000"/>
              </a:solidFill>
              <a:latin typeface="Times New Roman" panose="02020603050405020304" pitchFamily="18" charset="0"/>
              <a:cs typeface="Times New Roman" panose="02020603050405020304" pitchFamily="18" charset="0"/>
            </a:endParaRPr>
          </a:p>
          <a:p>
            <a:pPr algn="just">
              <a:lnSpc>
                <a:spcPct val="140010"/>
              </a:lnSpc>
            </a:pPr>
            <a:endParaRPr lang="en-US" sz="3600" dirty="0">
              <a:solidFill>
                <a:srgbClr val="FF0000"/>
              </a:solidFill>
              <a:latin typeface="Times New Roman" panose="02020603050405020304" pitchFamily="18" charset="0"/>
              <a:cs typeface="Times New Roman" panose="02020603050405020304" pitchFamily="18" charset="0"/>
            </a:endParaRPr>
          </a:p>
          <a:p>
            <a:pPr algn="just">
              <a:lnSpc>
                <a:spcPct val="140010"/>
              </a:lnSpc>
            </a:pPr>
            <a:endParaRPr lang="en-US" sz="36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p:nvPr/>
        </p:nvSpPr>
        <p:spPr>
          <a:xfrm>
            <a:off x="235112" y="274301"/>
            <a:ext cx="17961488" cy="2363724"/>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1" i="0" u="none" strike="noStrike" cap="none" dirty="0">
                <a:solidFill>
                  <a:srgbClr val="000000"/>
                </a:solidFill>
                <a:latin typeface="Times New Roman"/>
                <a:ea typeface="Times New Roman"/>
                <a:cs typeface="Times New Roman"/>
                <a:sym typeface="Times New Roman"/>
              </a:rPr>
              <a:t>Objectives of the Project</a:t>
            </a:r>
            <a:endParaRPr b="1" dirty="0"/>
          </a:p>
          <a:p>
            <a:pPr marL="0" marR="0" lvl="0" indent="0" algn="ctr" rtl="0">
              <a:lnSpc>
                <a:spcPct val="120000"/>
              </a:lnSpc>
              <a:spcBef>
                <a:spcPts val="0"/>
              </a:spcBef>
              <a:spcAft>
                <a:spcPts val="0"/>
              </a:spcAft>
              <a:buNone/>
            </a:pPr>
            <a:endParaRPr sz="6400" b="0" i="0" u="none" strike="noStrike" cap="none" dirty="0">
              <a:solidFill>
                <a:srgbClr val="000000"/>
              </a:solidFill>
              <a:latin typeface="Times New Roman"/>
              <a:ea typeface="Times New Roman"/>
              <a:cs typeface="Times New Roman"/>
              <a:sym typeface="Times New Roman"/>
            </a:endParaRPr>
          </a:p>
        </p:txBody>
      </p:sp>
      <p:sp>
        <p:nvSpPr>
          <p:cNvPr id="118" name="Google Shape;118;p4"/>
          <p:cNvSpPr txBox="1"/>
          <p:nvPr/>
        </p:nvSpPr>
        <p:spPr>
          <a:xfrm>
            <a:off x="699700" y="2094725"/>
            <a:ext cx="17496900" cy="4136517"/>
          </a:xfrm>
          <a:prstGeom prst="rect">
            <a:avLst/>
          </a:prstGeom>
          <a:noFill/>
          <a:ln>
            <a:noFill/>
          </a:ln>
        </p:spPr>
        <p:txBody>
          <a:bodyPr spcFirstLastPara="1" wrap="square" lIns="0" tIns="0" rIns="0" bIns="0" anchor="t" anchorCtr="0">
            <a:spAutoFit/>
          </a:bodyPr>
          <a:lstStyle/>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Develop an unsupervised machine learning framework for clustering scientific papers based on abstracts.</a:t>
            </a:r>
          </a:p>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Utilize Latent Dirichlet Allocation (LDA) for topic modeling to extract underlying themes.</a:t>
            </a:r>
          </a:p>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Evaluate clustering algorithms and combinations to optimize organization of literature.</a:t>
            </a:r>
          </a:p>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Create a user-friendly interface for interactive exploration of clustered papers.</a:t>
            </a:r>
          </a:p>
          <a:p>
            <a:pPr marL="514350" indent="-514350" algn="just">
              <a:lnSpc>
                <a:spcPct val="140010"/>
              </a:lnSpc>
              <a:buAutoNum type="arabicPeriod"/>
            </a:pPr>
            <a:r>
              <a:rPr lang="en-US" sz="3200" dirty="0">
                <a:solidFill>
                  <a:schemeClr val="tx1"/>
                </a:solidFill>
                <a:latin typeface="Times New Roman" panose="02020603050405020304" pitchFamily="18" charset="0"/>
                <a:cs typeface="Times New Roman" panose="02020603050405020304" pitchFamily="18" charset="0"/>
              </a:rPr>
              <a:t>Assess the impact of the system on researchers' efficiency in accessing and comprehending literature.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2569080" y="137793"/>
            <a:ext cx="13566144" cy="122237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6400" b="0" i="0" u="none" strike="noStrike" cap="none">
                <a:solidFill>
                  <a:srgbClr val="000000"/>
                </a:solidFill>
                <a:latin typeface="Times New Roman"/>
                <a:ea typeface="Times New Roman"/>
                <a:cs typeface="Times New Roman"/>
                <a:sym typeface="Times New Roman"/>
              </a:rPr>
              <a:t>Existing Approaches (Literature Survey) </a:t>
            </a:r>
            <a:endParaRPr/>
          </a:p>
        </p:txBody>
      </p:sp>
      <p:graphicFrame>
        <p:nvGraphicFramePr>
          <p:cNvPr id="124" name="Google Shape;124;p5"/>
          <p:cNvGraphicFramePr/>
          <p:nvPr>
            <p:extLst>
              <p:ext uri="{D42A27DB-BD31-4B8C-83A1-F6EECF244321}">
                <p14:modId xmlns:p14="http://schemas.microsoft.com/office/powerpoint/2010/main" val="1010013109"/>
              </p:ext>
            </p:extLst>
          </p:nvPr>
        </p:nvGraphicFramePr>
        <p:xfrm>
          <a:off x="263926" y="1734566"/>
          <a:ext cx="17804776" cy="8360966"/>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1330375">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574000">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lang="en-IN"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097475">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2" name="TextBox 1">
            <a:extLst>
              <a:ext uri="{FF2B5EF4-FFF2-40B4-BE49-F238E27FC236}">
                <a16:creationId xmlns:a16="http://schemas.microsoft.com/office/drawing/2014/main" id="{2D679CBD-6227-113F-F569-5F0F8BCE0854}"/>
              </a:ext>
            </a:extLst>
          </p:cNvPr>
          <p:cNvSpPr txBox="1"/>
          <p:nvPr/>
        </p:nvSpPr>
        <p:spPr>
          <a:xfrm>
            <a:off x="1930399" y="3407651"/>
            <a:ext cx="2099734"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An integrated clustering and BERT framework for improved </a:t>
            </a:r>
          </a:p>
          <a:p>
            <a:r>
              <a:rPr lang="en-US" sz="2800" dirty="0">
                <a:latin typeface="Times New Roman" panose="02020603050405020304" pitchFamily="18" charset="0"/>
                <a:cs typeface="Times New Roman" panose="02020603050405020304" pitchFamily="18" charset="0"/>
              </a:rPr>
              <a:t>topic modeling.</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1E7C2BA-09AC-F35F-A75F-B5D8EEAE4D78}"/>
              </a:ext>
            </a:extLst>
          </p:cNvPr>
          <p:cNvSpPr txBox="1"/>
          <p:nvPr/>
        </p:nvSpPr>
        <p:spPr>
          <a:xfrm>
            <a:off x="4332741" y="3544837"/>
            <a:ext cx="2795462"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To integrate clustering algorithms with BERT embeddings to enhance topic modelling.  </a:t>
            </a:r>
          </a:p>
        </p:txBody>
      </p:sp>
      <p:sp>
        <p:nvSpPr>
          <p:cNvPr id="4" name="TextBox 3">
            <a:extLst>
              <a:ext uri="{FF2B5EF4-FFF2-40B4-BE49-F238E27FC236}">
                <a16:creationId xmlns:a16="http://schemas.microsoft.com/office/drawing/2014/main" id="{EFE7602A-2581-2CD3-3336-E23096FBF9F1}"/>
              </a:ext>
            </a:extLst>
          </p:cNvPr>
          <p:cNvSpPr txBox="1"/>
          <p:nvPr/>
        </p:nvSpPr>
        <p:spPr>
          <a:xfrm>
            <a:off x="7128203" y="3544837"/>
            <a:ext cx="3455130"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It integrates BERT by preprocessing texts, generate BERT embeddings, cluster documents using algorithms like K-Means.</a:t>
            </a:r>
          </a:p>
        </p:txBody>
      </p:sp>
      <p:sp>
        <p:nvSpPr>
          <p:cNvPr id="5" name="TextBox 4">
            <a:extLst>
              <a:ext uri="{FF2B5EF4-FFF2-40B4-BE49-F238E27FC236}">
                <a16:creationId xmlns:a16="http://schemas.microsoft.com/office/drawing/2014/main" id="{C6C7361F-FB5E-E239-CDCD-A8EA0616A836}"/>
              </a:ext>
            </a:extLst>
          </p:cNvPr>
          <p:cNvSpPr txBox="1"/>
          <p:nvPr/>
        </p:nvSpPr>
        <p:spPr>
          <a:xfrm>
            <a:off x="793675" y="4837498"/>
            <a:ext cx="108592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a:t>
            </a:r>
          </a:p>
        </p:txBody>
      </p:sp>
      <p:sp>
        <p:nvSpPr>
          <p:cNvPr id="6" name="TextBox 5">
            <a:extLst>
              <a:ext uri="{FF2B5EF4-FFF2-40B4-BE49-F238E27FC236}">
                <a16:creationId xmlns:a16="http://schemas.microsoft.com/office/drawing/2014/main" id="{1867F1A3-2E2C-8EA7-9E69-911307D7F8D1}"/>
              </a:ext>
            </a:extLst>
          </p:cNvPr>
          <p:cNvSpPr txBox="1"/>
          <p:nvPr/>
        </p:nvSpPr>
        <p:spPr>
          <a:xfrm>
            <a:off x="10989733" y="4020115"/>
            <a:ext cx="2099733" cy="2246769"/>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Precision : 91.35%</a:t>
            </a:r>
          </a:p>
          <a:p>
            <a:r>
              <a:rPr lang="en-IN" sz="2800" dirty="0">
                <a:latin typeface="Times New Roman" panose="02020603050405020304" pitchFamily="18" charset="0"/>
                <a:cs typeface="Times New Roman" panose="02020603050405020304" pitchFamily="18" charset="0"/>
              </a:rPr>
              <a:t>Accuracy : 93.50%.</a:t>
            </a:r>
          </a:p>
          <a:p>
            <a:endParaRPr lang="en-IN" sz="2800" dirty="0"/>
          </a:p>
        </p:txBody>
      </p:sp>
      <p:sp>
        <p:nvSpPr>
          <p:cNvPr id="7" name="TextBox 6">
            <a:extLst>
              <a:ext uri="{FF2B5EF4-FFF2-40B4-BE49-F238E27FC236}">
                <a16:creationId xmlns:a16="http://schemas.microsoft.com/office/drawing/2014/main" id="{0DFD3F4A-B030-1D4A-F6A6-1CBD0554DA69}"/>
              </a:ext>
            </a:extLst>
          </p:cNvPr>
          <p:cNvSpPr txBox="1"/>
          <p:nvPr/>
        </p:nvSpPr>
        <p:spPr>
          <a:xfrm>
            <a:off x="13191067" y="3484986"/>
            <a:ext cx="2523067"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Enhanced topic coherence, Improved Interpretability, Increased robustness, Efficient Computation.</a:t>
            </a:r>
          </a:p>
        </p:txBody>
      </p:sp>
      <p:sp>
        <p:nvSpPr>
          <p:cNvPr id="8" name="TextBox 7">
            <a:extLst>
              <a:ext uri="{FF2B5EF4-FFF2-40B4-BE49-F238E27FC236}">
                <a16:creationId xmlns:a16="http://schemas.microsoft.com/office/drawing/2014/main" id="{AF714959-1622-BE5D-C89F-478C84739BCD}"/>
              </a:ext>
            </a:extLst>
          </p:cNvPr>
          <p:cNvSpPr txBox="1"/>
          <p:nvPr/>
        </p:nvSpPr>
        <p:spPr>
          <a:xfrm>
            <a:off x="15663333" y="3623094"/>
            <a:ext cx="2473103"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Limited Integration of BERT with clustering, Lack of Comprehensive evaluation.</a:t>
            </a:r>
          </a:p>
        </p:txBody>
      </p:sp>
      <p:sp>
        <p:nvSpPr>
          <p:cNvPr id="9" name="TextBox 8">
            <a:extLst>
              <a:ext uri="{FF2B5EF4-FFF2-40B4-BE49-F238E27FC236}">
                <a16:creationId xmlns:a16="http://schemas.microsoft.com/office/drawing/2014/main" id="{1992ADF7-0A1F-E241-3C2F-C0774C6D9B0D}"/>
              </a:ext>
            </a:extLst>
          </p:cNvPr>
          <p:cNvSpPr txBox="1"/>
          <p:nvPr/>
        </p:nvSpPr>
        <p:spPr>
          <a:xfrm>
            <a:off x="793675" y="8202040"/>
            <a:ext cx="8974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2.</a:t>
            </a:r>
          </a:p>
        </p:txBody>
      </p:sp>
      <p:sp>
        <p:nvSpPr>
          <p:cNvPr id="10" name="TextBox 9">
            <a:extLst>
              <a:ext uri="{FF2B5EF4-FFF2-40B4-BE49-F238E27FC236}">
                <a16:creationId xmlns:a16="http://schemas.microsoft.com/office/drawing/2014/main" id="{D896D227-A2C2-7200-0D22-7A0250746222}"/>
              </a:ext>
            </a:extLst>
          </p:cNvPr>
          <p:cNvSpPr txBox="1"/>
          <p:nvPr/>
        </p:nvSpPr>
        <p:spPr>
          <a:xfrm>
            <a:off x="1998132" y="7048544"/>
            <a:ext cx="1964268"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Topic Modeling Techniques for Document Clustering and Analysis of Judicial Judgements.</a:t>
            </a:r>
            <a:endParaRPr lang="en-IN"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FBED9CE-0E61-31FB-8F9B-73F1091D6F08}"/>
              </a:ext>
            </a:extLst>
          </p:cNvPr>
          <p:cNvSpPr txBox="1"/>
          <p:nvPr/>
        </p:nvSpPr>
        <p:spPr>
          <a:xfrm>
            <a:off x="4332741" y="7048544"/>
            <a:ext cx="2609926" cy="3000821"/>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Develop topic modeling techniques for clustering and analyzing judicial judgments to enhance legal document organization, retrieval, and understanding.</a:t>
            </a:r>
            <a:endParaRPr lang="en-IN" sz="21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7C48449-B907-5610-7461-EBB49284221B}"/>
              </a:ext>
            </a:extLst>
          </p:cNvPr>
          <p:cNvSpPr txBox="1"/>
          <p:nvPr/>
        </p:nvSpPr>
        <p:spPr>
          <a:xfrm>
            <a:off x="7128203" y="7048544"/>
            <a:ext cx="3573664" cy="2893100"/>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Preprocess Judgements, Apply LDA for topic extraction, Cluster Documents, Evaluate clustering, Analyse clusters for legal insights.</a:t>
            </a:r>
          </a:p>
        </p:txBody>
      </p:sp>
      <p:sp>
        <p:nvSpPr>
          <p:cNvPr id="13" name="TextBox 12">
            <a:extLst>
              <a:ext uri="{FF2B5EF4-FFF2-40B4-BE49-F238E27FC236}">
                <a16:creationId xmlns:a16="http://schemas.microsoft.com/office/drawing/2014/main" id="{D1D361E6-0B0C-1B33-FFC1-94DE82314C4E}"/>
              </a:ext>
            </a:extLst>
          </p:cNvPr>
          <p:cNvSpPr txBox="1"/>
          <p:nvPr/>
        </p:nvSpPr>
        <p:spPr>
          <a:xfrm>
            <a:off x="13191067" y="6990314"/>
            <a:ext cx="2167466" cy="3139321"/>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Enhances legal document organization, provides insights into legal concepts, improves understanding of legal trends</a:t>
            </a:r>
          </a:p>
        </p:txBody>
      </p:sp>
      <p:sp>
        <p:nvSpPr>
          <p:cNvPr id="14" name="TextBox 13">
            <a:extLst>
              <a:ext uri="{FF2B5EF4-FFF2-40B4-BE49-F238E27FC236}">
                <a16:creationId xmlns:a16="http://schemas.microsoft.com/office/drawing/2014/main" id="{9EA1FFD6-2F63-5714-3634-76E129694415}"/>
              </a:ext>
            </a:extLst>
          </p:cNvPr>
          <p:cNvSpPr txBox="1"/>
          <p:nvPr/>
        </p:nvSpPr>
        <p:spPr>
          <a:xfrm>
            <a:off x="15714134" y="6990314"/>
            <a:ext cx="2167466" cy="3139321"/>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Sparse use of topic modelling, limited exploration of topic modelling for judicial judgements, need for tailored topic modelling. </a:t>
            </a:r>
          </a:p>
        </p:txBody>
      </p:sp>
      <p:sp>
        <p:nvSpPr>
          <p:cNvPr id="15" name="TextBox 14">
            <a:extLst>
              <a:ext uri="{FF2B5EF4-FFF2-40B4-BE49-F238E27FC236}">
                <a16:creationId xmlns:a16="http://schemas.microsoft.com/office/drawing/2014/main" id="{1EC4E3DD-BD16-3DED-9C9A-29ECE913356B}"/>
              </a:ext>
            </a:extLst>
          </p:cNvPr>
          <p:cNvSpPr txBox="1"/>
          <p:nvPr/>
        </p:nvSpPr>
        <p:spPr>
          <a:xfrm>
            <a:off x="10887403" y="7087004"/>
            <a:ext cx="2099733"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of LDA : 75.50%.</a:t>
            </a:r>
          </a:p>
          <a:p>
            <a:r>
              <a:rPr lang="en-IN" sz="2800" dirty="0">
                <a:latin typeface="Times New Roman" panose="02020603050405020304" pitchFamily="18" charset="0"/>
                <a:cs typeface="Times New Roman" panose="02020603050405020304" pitchFamily="18" charset="0"/>
              </a:rPr>
              <a:t>Accuracy of BERT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84.5</a:t>
            </a:r>
          </a:p>
          <a:p>
            <a:endParaRPr lang="en-IN" sz="28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extLst>
              <p:ext uri="{D42A27DB-BD31-4B8C-83A1-F6EECF244321}">
                <p14:modId xmlns:p14="http://schemas.microsoft.com/office/powerpoint/2010/main" val="2388430965"/>
              </p:ext>
            </p:extLst>
          </p:nvPr>
        </p:nvGraphicFramePr>
        <p:xfrm>
          <a:off x="263926" y="512956"/>
          <a:ext cx="17804776"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31E3FFE-8EBB-DFFE-9B55-8755D9976B3E}"/>
              </a:ext>
            </a:extLst>
          </p:cNvPr>
          <p:cNvSpPr txBox="1"/>
          <p:nvPr/>
        </p:nvSpPr>
        <p:spPr>
          <a:xfrm>
            <a:off x="819807" y="4358620"/>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3.</a:t>
            </a:r>
          </a:p>
        </p:txBody>
      </p:sp>
      <p:sp>
        <p:nvSpPr>
          <p:cNvPr id="6" name="TextBox 5">
            <a:extLst>
              <a:ext uri="{FF2B5EF4-FFF2-40B4-BE49-F238E27FC236}">
                <a16:creationId xmlns:a16="http://schemas.microsoft.com/office/drawing/2014/main" id="{3B559255-D7A9-0E5A-801B-795390538384}"/>
              </a:ext>
            </a:extLst>
          </p:cNvPr>
          <p:cNvSpPr txBox="1"/>
          <p:nvPr/>
        </p:nvSpPr>
        <p:spPr>
          <a:xfrm>
            <a:off x="1913467" y="3712289"/>
            <a:ext cx="2184400"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Arabic Text Classification in the Legal Domain</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5EECC8-3DB4-7172-6575-13FDE833CC41}"/>
              </a:ext>
            </a:extLst>
          </p:cNvPr>
          <p:cNvSpPr txBox="1"/>
          <p:nvPr/>
        </p:nvSpPr>
        <p:spPr>
          <a:xfrm>
            <a:off x="4299608" y="2947743"/>
            <a:ext cx="2827867" cy="381642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Develop accurate Arabic text classification for legal documents, Enhance accuracy in categorizing texts, utilize domain specific features. Create scalable classification for diverse legal actions.</a:t>
            </a:r>
          </a:p>
        </p:txBody>
      </p:sp>
      <p:sp>
        <p:nvSpPr>
          <p:cNvPr id="8" name="TextBox 7">
            <a:extLst>
              <a:ext uri="{FF2B5EF4-FFF2-40B4-BE49-F238E27FC236}">
                <a16:creationId xmlns:a16="http://schemas.microsoft.com/office/drawing/2014/main" id="{A291868B-7AFC-D86D-6BCB-792EA29B8B86}"/>
              </a:ext>
            </a:extLst>
          </p:cNvPr>
          <p:cNvSpPr txBox="1"/>
          <p:nvPr/>
        </p:nvSpPr>
        <p:spPr>
          <a:xfrm>
            <a:off x="7135941" y="3035180"/>
            <a:ext cx="3514291"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We build four models which are naïve bayes, K-Nearest Neighbours, Support Vector machine and decision tree to classify documents.</a:t>
            </a:r>
          </a:p>
        </p:txBody>
      </p:sp>
      <p:sp>
        <p:nvSpPr>
          <p:cNvPr id="9" name="TextBox 8">
            <a:extLst>
              <a:ext uri="{FF2B5EF4-FFF2-40B4-BE49-F238E27FC236}">
                <a16:creationId xmlns:a16="http://schemas.microsoft.com/office/drawing/2014/main" id="{DEB79B49-D07C-4BC1-65BC-71644AA38718}"/>
              </a:ext>
            </a:extLst>
          </p:cNvPr>
          <p:cNvSpPr txBox="1"/>
          <p:nvPr/>
        </p:nvSpPr>
        <p:spPr>
          <a:xfrm>
            <a:off x="13241867" y="2998543"/>
            <a:ext cx="2235200" cy="369331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Facilitates efficient organization of legal documents. Supports streamlined legal research processes.</a:t>
            </a:r>
          </a:p>
        </p:txBody>
      </p:sp>
      <p:sp>
        <p:nvSpPr>
          <p:cNvPr id="10" name="TextBox 9">
            <a:extLst>
              <a:ext uri="{FF2B5EF4-FFF2-40B4-BE49-F238E27FC236}">
                <a16:creationId xmlns:a16="http://schemas.microsoft.com/office/drawing/2014/main" id="{EA17C02E-8EA8-2589-B501-0DD2FE8025D5}"/>
              </a:ext>
            </a:extLst>
          </p:cNvPr>
          <p:cNvSpPr txBox="1"/>
          <p:nvPr/>
        </p:nvSpPr>
        <p:spPr>
          <a:xfrm>
            <a:off x="15647965" y="3105183"/>
            <a:ext cx="2521607"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Limited research on Arabic text classification in law, Lack of comprehensive Evaluation, Lack of scalable frameworks.</a:t>
            </a:r>
          </a:p>
        </p:txBody>
      </p:sp>
      <p:sp>
        <p:nvSpPr>
          <p:cNvPr id="11" name="TextBox 10">
            <a:extLst>
              <a:ext uri="{FF2B5EF4-FFF2-40B4-BE49-F238E27FC236}">
                <a16:creationId xmlns:a16="http://schemas.microsoft.com/office/drawing/2014/main" id="{8D50BA38-0764-BB5B-AAB9-ED0CAFBEE187}"/>
              </a:ext>
            </a:extLst>
          </p:cNvPr>
          <p:cNvSpPr txBox="1"/>
          <p:nvPr/>
        </p:nvSpPr>
        <p:spPr>
          <a:xfrm>
            <a:off x="814115" y="7900217"/>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4.</a:t>
            </a:r>
          </a:p>
        </p:txBody>
      </p:sp>
      <p:sp>
        <p:nvSpPr>
          <p:cNvPr id="12" name="TextBox 11">
            <a:extLst>
              <a:ext uri="{FF2B5EF4-FFF2-40B4-BE49-F238E27FC236}">
                <a16:creationId xmlns:a16="http://schemas.microsoft.com/office/drawing/2014/main" id="{9337374C-0501-7F09-711B-E09729ADAA80}"/>
              </a:ext>
            </a:extLst>
          </p:cNvPr>
          <p:cNvSpPr txBox="1"/>
          <p:nvPr/>
        </p:nvSpPr>
        <p:spPr>
          <a:xfrm>
            <a:off x="1862523" y="6764172"/>
            <a:ext cx="2336215" cy="313932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An Approach for Analyzing Unstructured Text Data Using Topic Modeling Techniques for Efficient Information Extraction.</a:t>
            </a:r>
            <a:endParaRPr lang="en-IN" sz="22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77DD6D5-2D46-2100-0C4C-96A1EDB5A4A4}"/>
              </a:ext>
            </a:extLst>
          </p:cNvPr>
          <p:cNvSpPr txBox="1"/>
          <p:nvPr/>
        </p:nvSpPr>
        <p:spPr>
          <a:xfrm>
            <a:off x="4198738" y="6810338"/>
            <a:ext cx="2827867"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Develop text analysis approach using topic modelling, uncover latent patters in unstructured text, create scalable framework for diverse text analysis </a:t>
            </a:r>
          </a:p>
        </p:txBody>
      </p:sp>
      <p:sp>
        <p:nvSpPr>
          <p:cNvPr id="14" name="TextBox 13">
            <a:extLst>
              <a:ext uri="{FF2B5EF4-FFF2-40B4-BE49-F238E27FC236}">
                <a16:creationId xmlns:a16="http://schemas.microsoft.com/office/drawing/2014/main" id="{5DECB87F-5416-9106-BE52-06D497164A4C}"/>
              </a:ext>
            </a:extLst>
          </p:cNvPr>
          <p:cNvSpPr txBox="1"/>
          <p:nvPr/>
        </p:nvSpPr>
        <p:spPr>
          <a:xfrm>
            <a:off x="7141491" y="6732257"/>
            <a:ext cx="3514291"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Preprocess text data, apply topic modelling techniques, evaluate topic coherence and relevance, analyse resulting topics for insights.</a:t>
            </a:r>
          </a:p>
        </p:txBody>
      </p:sp>
      <p:sp>
        <p:nvSpPr>
          <p:cNvPr id="16" name="TextBox 15">
            <a:extLst>
              <a:ext uri="{FF2B5EF4-FFF2-40B4-BE49-F238E27FC236}">
                <a16:creationId xmlns:a16="http://schemas.microsoft.com/office/drawing/2014/main" id="{357E9FC9-A44A-736B-93E8-569BD6D449DC}"/>
              </a:ext>
            </a:extLst>
          </p:cNvPr>
          <p:cNvSpPr txBox="1"/>
          <p:nvPr/>
        </p:nvSpPr>
        <p:spPr>
          <a:xfrm>
            <a:off x="13241867" y="6699432"/>
            <a:ext cx="2521606" cy="3170099"/>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Enables efficient analysis of unstructured text data, provides scalable framework for diverse text analysis</a:t>
            </a:r>
          </a:p>
        </p:txBody>
      </p:sp>
      <p:sp>
        <p:nvSpPr>
          <p:cNvPr id="17" name="TextBox 16">
            <a:extLst>
              <a:ext uri="{FF2B5EF4-FFF2-40B4-BE49-F238E27FC236}">
                <a16:creationId xmlns:a16="http://schemas.microsoft.com/office/drawing/2014/main" id="{52FAD618-5B19-AEA8-4944-890242CE4566}"/>
              </a:ext>
            </a:extLst>
          </p:cNvPr>
          <p:cNvSpPr txBox="1"/>
          <p:nvPr/>
        </p:nvSpPr>
        <p:spPr>
          <a:xfrm>
            <a:off x="15632544" y="6622711"/>
            <a:ext cx="2551044" cy="3416320"/>
          </a:xfrm>
          <a:prstGeom prst="rect">
            <a:avLst/>
          </a:prstGeom>
          <a:noFill/>
        </p:spPr>
        <p:txBody>
          <a:bodyPr wrap="square" rtlCol="0">
            <a:spAutoFit/>
          </a:bodyPr>
          <a:lstStyle/>
          <a:p>
            <a:r>
              <a:rPr lang="en-IN" sz="2700" dirty="0">
                <a:latin typeface="Times New Roman" panose="02020603050405020304" pitchFamily="18" charset="0"/>
                <a:cs typeface="Times New Roman" panose="02020603050405020304" pitchFamily="18" charset="0"/>
              </a:rPr>
              <a:t>Neglection of real world challenges in text analysis, need for integrated text analysis methods.</a:t>
            </a:r>
          </a:p>
        </p:txBody>
      </p:sp>
      <p:sp>
        <p:nvSpPr>
          <p:cNvPr id="15" name="TextBox 14">
            <a:extLst>
              <a:ext uri="{FF2B5EF4-FFF2-40B4-BE49-F238E27FC236}">
                <a16:creationId xmlns:a16="http://schemas.microsoft.com/office/drawing/2014/main" id="{F3469F37-7AF3-C204-77B9-595728049066}"/>
              </a:ext>
            </a:extLst>
          </p:cNvPr>
          <p:cNvSpPr txBox="1"/>
          <p:nvPr/>
        </p:nvSpPr>
        <p:spPr>
          <a:xfrm>
            <a:off x="10971236" y="4059289"/>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 83.62%.</a:t>
            </a:r>
          </a:p>
          <a:p>
            <a:endParaRPr lang="en-IN" sz="2800" dirty="0"/>
          </a:p>
        </p:txBody>
      </p:sp>
      <p:sp>
        <p:nvSpPr>
          <p:cNvPr id="18" name="TextBox 17">
            <a:extLst>
              <a:ext uri="{FF2B5EF4-FFF2-40B4-BE49-F238E27FC236}">
                <a16:creationId xmlns:a16="http://schemas.microsoft.com/office/drawing/2014/main" id="{F4F795EE-C546-087D-78A8-AB6CF5AA86ED}"/>
              </a:ext>
            </a:extLst>
          </p:cNvPr>
          <p:cNvSpPr txBox="1"/>
          <p:nvPr/>
        </p:nvSpPr>
        <p:spPr>
          <a:xfrm>
            <a:off x="10811259" y="6860555"/>
            <a:ext cx="2336215"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is measured using coherence score. </a:t>
            </a:r>
          </a:p>
          <a:p>
            <a:r>
              <a:rPr lang="en-IN" sz="2800" dirty="0">
                <a:latin typeface="Times New Roman" panose="02020603050405020304" pitchFamily="18" charset="0"/>
                <a:cs typeface="Times New Roman" panose="02020603050405020304" pitchFamily="18" charset="0"/>
              </a:rPr>
              <a:t>Good score : 1</a:t>
            </a:r>
          </a:p>
          <a:p>
            <a:endParaRPr lang="en-IN" sz="2800"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29274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263926" y="512956"/>
          <a:ext cx="17804776"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31E3FFE-8EBB-DFFE-9B55-8755D9976B3E}"/>
              </a:ext>
            </a:extLst>
          </p:cNvPr>
          <p:cNvSpPr txBox="1"/>
          <p:nvPr/>
        </p:nvSpPr>
        <p:spPr>
          <a:xfrm>
            <a:off x="819807" y="4358620"/>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5.</a:t>
            </a:r>
          </a:p>
        </p:txBody>
      </p:sp>
      <p:sp>
        <p:nvSpPr>
          <p:cNvPr id="6" name="TextBox 5">
            <a:extLst>
              <a:ext uri="{FF2B5EF4-FFF2-40B4-BE49-F238E27FC236}">
                <a16:creationId xmlns:a16="http://schemas.microsoft.com/office/drawing/2014/main" id="{3B559255-D7A9-0E5A-801B-795390538384}"/>
              </a:ext>
            </a:extLst>
          </p:cNvPr>
          <p:cNvSpPr txBox="1"/>
          <p:nvPr/>
        </p:nvSpPr>
        <p:spPr>
          <a:xfrm>
            <a:off x="1894345" y="3511550"/>
            <a:ext cx="2184400" cy="240065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MTEB: Massive Text Embedding Benchmark</a:t>
            </a:r>
            <a:endParaRPr lang="en-IN" sz="3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5EECC8-3DB4-7172-6575-13FDE833CC41}"/>
              </a:ext>
            </a:extLst>
          </p:cNvPr>
          <p:cNvSpPr txBox="1"/>
          <p:nvPr/>
        </p:nvSpPr>
        <p:spPr>
          <a:xfrm>
            <a:off x="4193632" y="2947743"/>
            <a:ext cx="2933844"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MTEB spans 8 embedding tasks covering a total of 58 datasets and 112 languages. Through the benchmarking of 33 models on MTEB, we establish the most comprehensive benchmark of text embeddings to date.</a:t>
            </a:r>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291868B-7AFC-D86D-6BCB-792EA29B8B86}"/>
              </a:ext>
            </a:extLst>
          </p:cNvPr>
          <p:cNvSpPr txBox="1"/>
          <p:nvPr/>
        </p:nvSpPr>
        <p:spPr>
          <a:xfrm>
            <a:off x="7135941" y="3035180"/>
            <a:ext cx="3514291"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Collect diverse text datasets, preprocess data for consistency, generate embeddings using top models, design benchmark tasks and metrics, evaluate model performance on tasks.</a:t>
            </a:r>
          </a:p>
        </p:txBody>
      </p:sp>
      <p:sp>
        <p:nvSpPr>
          <p:cNvPr id="9" name="TextBox 8">
            <a:extLst>
              <a:ext uri="{FF2B5EF4-FFF2-40B4-BE49-F238E27FC236}">
                <a16:creationId xmlns:a16="http://schemas.microsoft.com/office/drawing/2014/main" id="{DEB79B49-D07C-4BC1-65BC-71644AA38718}"/>
              </a:ext>
            </a:extLst>
          </p:cNvPr>
          <p:cNvSpPr txBox="1"/>
          <p:nvPr/>
        </p:nvSpPr>
        <p:spPr>
          <a:xfrm>
            <a:off x="13110936" y="3134365"/>
            <a:ext cx="2652537"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Standardizes text embedding model evaluation, </a:t>
            </a:r>
            <a:r>
              <a:rPr lang="en-US" sz="2600" dirty="0">
                <a:latin typeface="Times New Roman" panose="02020603050405020304" pitchFamily="18" charset="0"/>
                <a:cs typeface="Times New Roman" panose="02020603050405020304" pitchFamily="18" charset="0"/>
              </a:rPr>
              <a:t>Enables cross-task and cross-dataset comparison, enhances text analysis</a:t>
            </a:r>
            <a:endParaRPr lang="en-IN" sz="2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A17C02E-8EA8-2589-B501-0DD2FE8025D5}"/>
              </a:ext>
            </a:extLst>
          </p:cNvPr>
          <p:cNvSpPr txBox="1"/>
          <p:nvPr/>
        </p:nvSpPr>
        <p:spPr>
          <a:xfrm>
            <a:off x="15647262" y="2967752"/>
            <a:ext cx="2521607" cy="3693319"/>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Limited benchmarking for text embeddings, sparse cross task comparison, need for embedding research advancement.</a:t>
            </a:r>
            <a:endParaRPr lang="en-IN" sz="2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50BA38-0764-BB5B-AAB9-ED0CAFBEE187}"/>
              </a:ext>
            </a:extLst>
          </p:cNvPr>
          <p:cNvSpPr txBox="1"/>
          <p:nvPr/>
        </p:nvSpPr>
        <p:spPr>
          <a:xfrm>
            <a:off x="814115" y="7900217"/>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6.</a:t>
            </a:r>
          </a:p>
        </p:txBody>
      </p:sp>
      <p:sp>
        <p:nvSpPr>
          <p:cNvPr id="12" name="TextBox 11">
            <a:extLst>
              <a:ext uri="{FF2B5EF4-FFF2-40B4-BE49-F238E27FC236}">
                <a16:creationId xmlns:a16="http://schemas.microsoft.com/office/drawing/2014/main" id="{9337374C-0501-7F09-711B-E09729ADAA80}"/>
              </a:ext>
            </a:extLst>
          </p:cNvPr>
          <p:cNvSpPr txBox="1"/>
          <p:nvPr/>
        </p:nvSpPr>
        <p:spPr>
          <a:xfrm>
            <a:off x="1811228" y="6945653"/>
            <a:ext cx="2384344"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Proposition-Level Clustering</a:t>
            </a:r>
          </a:p>
          <a:p>
            <a:r>
              <a:rPr lang="en-US" sz="2800" dirty="0">
                <a:latin typeface="Times New Roman" panose="02020603050405020304" pitchFamily="18" charset="0"/>
                <a:cs typeface="Times New Roman" panose="02020603050405020304" pitchFamily="18" charset="0"/>
              </a:rPr>
              <a:t>for Multi-Document Summarization</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77DD6D5-2D46-2100-0C4C-96A1EDB5A4A4}"/>
              </a:ext>
            </a:extLst>
          </p:cNvPr>
          <p:cNvSpPr txBox="1"/>
          <p:nvPr/>
        </p:nvSpPr>
        <p:spPr>
          <a:xfrm>
            <a:off x="4198738" y="6810338"/>
            <a:ext cx="2827867"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Enhance summary coherence and informativeness, address redundancy and improve summary quality, explore benefits, and apps of clustering.</a:t>
            </a:r>
          </a:p>
        </p:txBody>
      </p:sp>
      <p:sp>
        <p:nvSpPr>
          <p:cNvPr id="14" name="TextBox 13">
            <a:extLst>
              <a:ext uri="{FF2B5EF4-FFF2-40B4-BE49-F238E27FC236}">
                <a16:creationId xmlns:a16="http://schemas.microsoft.com/office/drawing/2014/main" id="{5DECB87F-5416-9106-BE52-06D497164A4C}"/>
              </a:ext>
            </a:extLst>
          </p:cNvPr>
          <p:cNvSpPr txBox="1"/>
          <p:nvPr/>
        </p:nvSpPr>
        <p:spPr>
          <a:xfrm>
            <a:off x="7141491" y="6732257"/>
            <a:ext cx="3514291"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Collect multi document datasets, extract propositions using NLP, cluster propositions, generate summaries from clusters.</a:t>
            </a:r>
          </a:p>
        </p:txBody>
      </p:sp>
      <p:sp>
        <p:nvSpPr>
          <p:cNvPr id="16" name="TextBox 15">
            <a:extLst>
              <a:ext uri="{FF2B5EF4-FFF2-40B4-BE49-F238E27FC236}">
                <a16:creationId xmlns:a16="http://schemas.microsoft.com/office/drawing/2014/main" id="{357E9FC9-A44A-736B-93E8-569BD6D449DC}"/>
              </a:ext>
            </a:extLst>
          </p:cNvPr>
          <p:cNvSpPr txBox="1"/>
          <p:nvPr/>
        </p:nvSpPr>
        <p:spPr>
          <a:xfrm>
            <a:off x="13125656" y="6769138"/>
            <a:ext cx="2521606" cy="2785378"/>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Enhance coherence and informativeness, offers structured summarizations, provides potential for diverse apps.</a:t>
            </a:r>
          </a:p>
        </p:txBody>
      </p:sp>
      <p:sp>
        <p:nvSpPr>
          <p:cNvPr id="17" name="TextBox 16">
            <a:extLst>
              <a:ext uri="{FF2B5EF4-FFF2-40B4-BE49-F238E27FC236}">
                <a16:creationId xmlns:a16="http://schemas.microsoft.com/office/drawing/2014/main" id="{52FAD618-5B19-AEA8-4944-890242CE4566}"/>
              </a:ext>
            </a:extLst>
          </p:cNvPr>
          <p:cNvSpPr txBox="1"/>
          <p:nvPr/>
        </p:nvSpPr>
        <p:spPr>
          <a:xfrm>
            <a:off x="15632544" y="6622711"/>
            <a:ext cx="2551044" cy="2585323"/>
          </a:xfrm>
          <a:prstGeom prst="rect">
            <a:avLst/>
          </a:prstGeom>
          <a:noFill/>
        </p:spPr>
        <p:txBody>
          <a:bodyPr wrap="square" rtlCol="0">
            <a:spAutoFit/>
          </a:bodyPr>
          <a:lstStyle/>
          <a:p>
            <a:r>
              <a:rPr lang="en-IN" sz="2700" dirty="0">
                <a:latin typeface="Times New Roman" panose="02020603050405020304" pitchFamily="18" charset="0"/>
                <a:cs typeface="Times New Roman" panose="02020603050405020304" pitchFamily="18" charset="0"/>
              </a:rPr>
              <a:t>Sparse effectiveness comparison, Lack of comprehensive evaluation.</a:t>
            </a:r>
          </a:p>
        </p:txBody>
      </p:sp>
      <p:sp>
        <p:nvSpPr>
          <p:cNvPr id="15" name="TextBox 14">
            <a:extLst>
              <a:ext uri="{FF2B5EF4-FFF2-40B4-BE49-F238E27FC236}">
                <a16:creationId xmlns:a16="http://schemas.microsoft.com/office/drawing/2014/main" id="{36D421CA-B001-8BEB-009C-947D02EF65AB}"/>
              </a:ext>
            </a:extLst>
          </p:cNvPr>
          <p:cNvSpPr txBox="1"/>
          <p:nvPr/>
        </p:nvSpPr>
        <p:spPr>
          <a:xfrm>
            <a:off x="10971236" y="4059289"/>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Not pre trained.</a:t>
            </a:r>
          </a:p>
          <a:p>
            <a:endParaRPr lang="en-IN" sz="2800" dirty="0"/>
          </a:p>
        </p:txBody>
      </p:sp>
      <p:sp>
        <p:nvSpPr>
          <p:cNvPr id="18" name="TextBox 17">
            <a:extLst>
              <a:ext uri="{FF2B5EF4-FFF2-40B4-BE49-F238E27FC236}">
                <a16:creationId xmlns:a16="http://schemas.microsoft.com/office/drawing/2014/main" id="{B16E6031-2CBF-364B-2200-686C7C2794F8}"/>
              </a:ext>
            </a:extLst>
          </p:cNvPr>
          <p:cNvSpPr txBox="1"/>
          <p:nvPr/>
        </p:nvSpPr>
        <p:spPr>
          <a:xfrm>
            <a:off x="10892539" y="7591983"/>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 95.00%.</a:t>
            </a:r>
          </a:p>
          <a:p>
            <a:endParaRPr lang="en-IN" sz="2800" dirty="0"/>
          </a:p>
        </p:txBody>
      </p:sp>
    </p:spTree>
    <p:extLst>
      <p:ext uri="{BB962C8B-B14F-4D97-AF65-F5344CB8AC3E}">
        <p14:creationId xmlns:p14="http://schemas.microsoft.com/office/powerpoint/2010/main" val="310621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263926" y="512956"/>
          <a:ext cx="17804776"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31E3FFE-8EBB-DFFE-9B55-8755D9976B3E}"/>
              </a:ext>
            </a:extLst>
          </p:cNvPr>
          <p:cNvSpPr txBox="1"/>
          <p:nvPr/>
        </p:nvSpPr>
        <p:spPr>
          <a:xfrm>
            <a:off x="819807" y="4358620"/>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5.</a:t>
            </a:r>
          </a:p>
        </p:txBody>
      </p:sp>
      <p:sp>
        <p:nvSpPr>
          <p:cNvPr id="6" name="TextBox 5">
            <a:extLst>
              <a:ext uri="{FF2B5EF4-FFF2-40B4-BE49-F238E27FC236}">
                <a16:creationId xmlns:a16="http://schemas.microsoft.com/office/drawing/2014/main" id="{3B559255-D7A9-0E5A-801B-795390538384}"/>
              </a:ext>
            </a:extLst>
          </p:cNvPr>
          <p:cNvSpPr txBox="1"/>
          <p:nvPr/>
        </p:nvSpPr>
        <p:spPr>
          <a:xfrm>
            <a:off x="1894345" y="3511550"/>
            <a:ext cx="2184400" cy="240065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MTEB: Massive Text Embedding Benchmark</a:t>
            </a:r>
            <a:endParaRPr lang="en-IN" sz="3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5EECC8-3DB4-7172-6575-13FDE833CC41}"/>
              </a:ext>
            </a:extLst>
          </p:cNvPr>
          <p:cNvSpPr txBox="1"/>
          <p:nvPr/>
        </p:nvSpPr>
        <p:spPr>
          <a:xfrm>
            <a:off x="4193632" y="2947743"/>
            <a:ext cx="2933844"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MTEB spans 8 embedding tasks covering a total of 58 datasets and 112 languages. Through the benchmarking of 33 models on MTEB, we establish the most comprehensive benchmark of text embeddings to date.</a:t>
            </a:r>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291868B-7AFC-D86D-6BCB-792EA29B8B86}"/>
              </a:ext>
            </a:extLst>
          </p:cNvPr>
          <p:cNvSpPr txBox="1"/>
          <p:nvPr/>
        </p:nvSpPr>
        <p:spPr>
          <a:xfrm>
            <a:off x="7135941" y="3035180"/>
            <a:ext cx="3514291"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Collect diverse text datasets, preprocess data for consistency, generate embeddings using top models, design benchmark tasks and metrics, evaluate model performance on tasks.</a:t>
            </a:r>
          </a:p>
        </p:txBody>
      </p:sp>
      <p:sp>
        <p:nvSpPr>
          <p:cNvPr id="9" name="TextBox 8">
            <a:extLst>
              <a:ext uri="{FF2B5EF4-FFF2-40B4-BE49-F238E27FC236}">
                <a16:creationId xmlns:a16="http://schemas.microsoft.com/office/drawing/2014/main" id="{DEB79B49-D07C-4BC1-65BC-71644AA38718}"/>
              </a:ext>
            </a:extLst>
          </p:cNvPr>
          <p:cNvSpPr txBox="1"/>
          <p:nvPr/>
        </p:nvSpPr>
        <p:spPr>
          <a:xfrm>
            <a:off x="13110936" y="3134365"/>
            <a:ext cx="2652537"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Standardizes text embedding model evaluation, </a:t>
            </a:r>
            <a:r>
              <a:rPr lang="en-US" sz="2600" dirty="0">
                <a:latin typeface="Times New Roman" panose="02020603050405020304" pitchFamily="18" charset="0"/>
                <a:cs typeface="Times New Roman" panose="02020603050405020304" pitchFamily="18" charset="0"/>
              </a:rPr>
              <a:t>Enables cross-task and cross-dataset comparison, enhances text analysis</a:t>
            </a:r>
            <a:endParaRPr lang="en-IN" sz="2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A17C02E-8EA8-2589-B501-0DD2FE8025D5}"/>
              </a:ext>
            </a:extLst>
          </p:cNvPr>
          <p:cNvSpPr txBox="1"/>
          <p:nvPr/>
        </p:nvSpPr>
        <p:spPr>
          <a:xfrm>
            <a:off x="15647262" y="2967752"/>
            <a:ext cx="2521607" cy="3693319"/>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Limited benchmarking for text embeddings, sparse cross task comparison, need for embedding research advancement.</a:t>
            </a:r>
            <a:endParaRPr lang="en-IN" sz="2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50BA38-0764-BB5B-AAB9-ED0CAFBEE187}"/>
              </a:ext>
            </a:extLst>
          </p:cNvPr>
          <p:cNvSpPr txBox="1"/>
          <p:nvPr/>
        </p:nvSpPr>
        <p:spPr>
          <a:xfrm>
            <a:off x="814115" y="7900217"/>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6.</a:t>
            </a:r>
          </a:p>
        </p:txBody>
      </p:sp>
      <p:sp>
        <p:nvSpPr>
          <p:cNvPr id="12" name="TextBox 11">
            <a:extLst>
              <a:ext uri="{FF2B5EF4-FFF2-40B4-BE49-F238E27FC236}">
                <a16:creationId xmlns:a16="http://schemas.microsoft.com/office/drawing/2014/main" id="{9337374C-0501-7F09-711B-E09729ADAA80}"/>
              </a:ext>
            </a:extLst>
          </p:cNvPr>
          <p:cNvSpPr txBox="1"/>
          <p:nvPr/>
        </p:nvSpPr>
        <p:spPr>
          <a:xfrm>
            <a:off x="1811228" y="6945653"/>
            <a:ext cx="2384344"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Proposition-Level Clustering</a:t>
            </a:r>
          </a:p>
          <a:p>
            <a:r>
              <a:rPr lang="en-US" sz="2800" dirty="0">
                <a:latin typeface="Times New Roman" panose="02020603050405020304" pitchFamily="18" charset="0"/>
                <a:cs typeface="Times New Roman" panose="02020603050405020304" pitchFamily="18" charset="0"/>
              </a:rPr>
              <a:t>for Multi-Document Summarization</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77DD6D5-2D46-2100-0C4C-96A1EDB5A4A4}"/>
              </a:ext>
            </a:extLst>
          </p:cNvPr>
          <p:cNvSpPr txBox="1"/>
          <p:nvPr/>
        </p:nvSpPr>
        <p:spPr>
          <a:xfrm>
            <a:off x="4198738" y="6810338"/>
            <a:ext cx="2827867"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Enhance summary coherence and informativeness, address redundancy and improve summary quality, explore benefits, and apps of clustering.</a:t>
            </a:r>
          </a:p>
        </p:txBody>
      </p:sp>
      <p:sp>
        <p:nvSpPr>
          <p:cNvPr id="14" name="TextBox 13">
            <a:extLst>
              <a:ext uri="{FF2B5EF4-FFF2-40B4-BE49-F238E27FC236}">
                <a16:creationId xmlns:a16="http://schemas.microsoft.com/office/drawing/2014/main" id="{5DECB87F-5416-9106-BE52-06D497164A4C}"/>
              </a:ext>
            </a:extLst>
          </p:cNvPr>
          <p:cNvSpPr txBox="1"/>
          <p:nvPr/>
        </p:nvSpPr>
        <p:spPr>
          <a:xfrm>
            <a:off x="7141491" y="6732257"/>
            <a:ext cx="3514291"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Collect multi document datasets, extract propositions using NLP, cluster propositions, generate summaries from clusters.</a:t>
            </a:r>
          </a:p>
        </p:txBody>
      </p:sp>
      <p:sp>
        <p:nvSpPr>
          <p:cNvPr id="16" name="TextBox 15">
            <a:extLst>
              <a:ext uri="{FF2B5EF4-FFF2-40B4-BE49-F238E27FC236}">
                <a16:creationId xmlns:a16="http://schemas.microsoft.com/office/drawing/2014/main" id="{357E9FC9-A44A-736B-93E8-569BD6D449DC}"/>
              </a:ext>
            </a:extLst>
          </p:cNvPr>
          <p:cNvSpPr txBox="1"/>
          <p:nvPr/>
        </p:nvSpPr>
        <p:spPr>
          <a:xfrm>
            <a:off x="13125656" y="6769138"/>
            <a:ext cx="2521606" cy="2785378"/>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Enhance coherence and informativeness, offers structured summarizations, provides potential for diverse apps.</a:t>
            </a:r>
          </a:p>
        </p:txBody>
      </p:sp>
      <p:sp>
        <p:nvSpPr>
          <p:cNvPr id="17" name="TextBox 16">
            <a:extLst>
              <a:ext uri="{FF2B5EF4-FFF2-40B4-BE49-F238E27FC236}">
                <a16:creationId xmlns:a16="http://schemas.microsoft.com/office/drawing/2014/main" id="{52FAD618-5B19-AEA8-4944-890242CE4566}"/>
              </a:ext>
            </a:extLst>
          </p:cNvPr>
          <p:cNvSpPr txBox="1"/>
          <p:nvPr/>
        </p:nvSpPr>
        <p:spPr>
          <a:xfrm>
            <a:off x="15632544" y="6622711"/>
            <a:ext cx="2551044" cy="2585323"/>
          </a:xfrm>
          <a:prstGeom prst="rect">
            <a:avLst/>
          </a:prstGeom>
          <a:noFill/>
        </p:spPr>
        <p:txBody>
          <a:bodyPr wrap="square" rtlCol="0">
            <a:spAutoFit/>
          </a:bodyPr>
          <a:lstStyle/>
          <a:p>
            <a:r>
              <a:rPr lang="en-IN" sz="2700" dirty="0">
                <a:latin typeface="Times New Roman" panose="02020603050405020304" pitchFamily="18" charset="0"/>
                <a:cs typeface="Times New Roman" panose="02020603050405020304" pitchFamily="18" charset="0"/>
              </a:rPr>
              <a:t>Sparse effectiveness comparison, Lack of comprehensive evaluation.</a:t>
            </a:r>
          </a:p>
        </p:txBody>
      </p:sp>
      <p:sp>
        <p:nvSpPr>
          <p:cNvPr id="15" name="TextBox 14">
            <a:extLst>
              <a:ext uri="{FF2B5EF4-FFF2-40B4-BE49-F238E27FC236}">
                <a16:creationId xmlns:a16="http://schemas.microsoft.com/office/drawing/2014/main" id="{36D421CA-B001-8BEB-009C-947D02EF65AB}"/>
              </a:ext>
            </a:extLst>
          </p:cNvPr>
          <p:cNvSpPr txBox="1"/>
          <p:nvPr/>
        </p:nvSpPr>
        <p:spPr>
          <a:xfrm>
            <a:off x="10971236" y="4059289"/>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Not pre trained.</a:t>
            </a:r>
          </a:p>
          <a:p>
            <a:endParaRPr lang="en-IN" sz="2800" dirty="0"/>
          </a:p>
        </p:txBody>
      </p:sp>
      <p:sp>
        <p:nvSpPr>
          <p:cNvPr id="18" name="TextBox 17">
            <a:extLst>
              <a:ext uri="{FF2B5EF4-FFF2-40B4-BE49-F238E27FC236}">
                <a16:creationId xmlns:a16="http://schemas.microsoft.com/office/drawing/2014/main" id="{B16E6031-2CBF-364B-2200-686C7C2794F8}"/>
              </a:ext>
            </a:extLst>
          </p:cNvPr>
          <p:cNvSpPr txBox="1"/>
          <p:nvPr/>
        </p:nvSpPr>
        <p:spPr>
          <a:xfrm>
            <a:off x="10892539" y="7591983"/>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 95.00%.</a:t>
            </a:r>
          </a:p>
          <a:p>
            <a:endParaRPr lang="en-IN" sz="2800" dirty="0"/>
          </a:p>
        </p:txBody>
      </p:sp>
    </p:spTree>
    <p:extLst>
      <p:ext uri="{BB962C8B-B14F-4D97-AF65-F5344CB8AC3E}">
        <p14:creationId xmlns:p14="http://schemas.microsoft.com/office/powerpoint/2010/main" val="4009904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Google Shape;124;p5"/>
          <p:cNvGraphicFramePr/>
          <p:nvPr/>
        </p:nvGraphicFramePr>
        <p:xfrm>
          <a:off x="263926" y="512956"/>
          <a:ext cx="17804776" cy="9414939"/>
        </p:xfrm>
        <a:graphic>
          <a:graphicData uri="http://schemas.openxmlformats.org/drawingml/2006/table">
            <a:tbl>
              <a:tblPr>
                <a:noFill/>
                <a:tableStyleId>{AA0F8C88-068C-4B3B-BF8C-F293BD261FEC}</a:tableStyleId>
              </a:tblPr>
              <a:tblGrid>
                <a:gridCol w="1497967">
                  <a:extLst>
                    <a:ext uri="{9D8B030D-6E8A-4147-A177-3AD203B41FA5}">
                      <a16:colId xmlns:a16="http://schemas.microsoft.com/office/drawing/2014/main" val="20000"/>
                    </a:ext>
                  </a:extLst>
                </a:gridCol>
                <a:gridCol w="2408663">
                  <a:extLst>
                    <a:ext uri="{9D8B030D-6E8A-4147-A177-3AD203B41FA5}">
                      <a16:colId xmlns:a16="http://schemas.microsoft.com/office/drawing/2014/main" val="20001"/>
                    </a:ext>
                  </a:extLst>
                </a:gridCol>
                <a:gridCol w="2943922">
                  <a:extLst>
                    <a:ext uri="{9D8B030D-6E8A-4147-A177-3AD203B41FA5}">
                      <a16:colId xmlns:a16="http://schemas.microsoft.com/office/drawing/2014/main" val="20002"/>
                    </a:ext>
                  </a:extLst>
                </a:gridCol>
                <a:gridCol w="3501483">
                  <a:extLst>
                    <a:ext uri="{9D8B030D-6E8A-4147-A177-3AD203B41FA5}">
                      <a16:colId xmlns:a16="http://schemas.microsoft.com/office/drawing/2014/main" val="20003"/>
                    </a:ext>
                  </a:extLst>
                </a:gridCol>
                <a:gridCol w="2497873">
                  <a:extLst>
                    <a:ext uri="{9D8B030D-6E8A-4147-A177-3AD203B41FA5}">
                      <a16:colId xmlns:a16="http://schemas.microsoft.com/office/drawing/2014/main" val="20004"/>
                    </a:ext>
                  </a:extLst>
                </a:gridCol>
                <a:gridCol w="2497873">
                  <a:extLst>
                    <a:ext uri="{9D8B030D-6E8A-4147-A177-3AD203B41FA5}">
                      <a16:colId xmlns:a16="http://schemas.microsoft.com/office/drawing/2014/main" val="20005"/>
                    </a:ext>
                  </a:extLst>
                </a:gridCol>
                <a:gridCol w="2456995">
                  <a:extLst>
                    <a:ext uri="{9D8B030D-6E8A-4147-A177-3AD203B41FA5}">
                      <a16:colId xmlns:a16="http://schemas.microsoft.com/office/drawing/2014/main" val="20006"/>
                    </a:ext>
                  </a:extLst>
                </a:gridCol>
              </a:tblGrid>
              <a:tr h="2453268">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Reference Number</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Title</a:t>
                      </a:r>
                      <a:endParaRPr sz="3000"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Objective</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rgbClr val="FFFFFF"/>
                          </a:solidFill>
                          <a:latin typeface="Times New Roman" pitchFamily="18" charset="0"/>
                          <a:ea typeface="Times"/>
                          <a:cs typeface="Times New Roman" pitchFamily="18" charset="0"/>
                          <a:sym typeface="Times"/>
                        </a:rPr>
                        <a:t>Methodology</a:t>
                      </a:r>
                      <a:endParaRPr sz="3000" b="1" u="none" strike="noStrike" cap="none" dirty="0">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Accuracy</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Pros</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78909C"/>
                    </a:solidFill>
                  </a:tcPr>
                </a:tc>
                <a:tc>
                  <a:txBody>
                    <a:bodyPr/>
                    <a:lstStyle/>
                    <a:p>
                      <a:pPr marL="0" marR="0" lvl="0" indent="0" algn="ctr" rtl="0">
                        <a:lnSpc>
                          <a:spcPct val="120007"/>
                        </a:lnSpc>
                        <a:spcBef>
                          <a:spcPts val="0"/>
                        </a:spcBef>
                        <a:spcAft>
                          <a:spcPts val="0"/>
                        </a:spcAft>
                        <a:buNone/>
                      </a:pPr>
                      <a:r>
                        <a:rPr lang="en-US" sz="3000" b="1" u="none" strike="noStrike" cap="none" dirty="0">
                          <a:solidFill>
                            <a:schemeClr val="bg1"/>
                          </a:solidFill>
                          <a:latin typeface="Times New Roman" pitchFamily="18" charset="0"/>
                          <a:cs typeface="Times New Roman" pitchFamily="18" charset="0"/>
                        </a:rPr>
                        <a:t>Research Gap</a:t>
                      </a:r>
                      <a:endParaRPr sz="3000" b="1" u="none" strike="noStrike" cap="none" dirty="0">
                        <a:solidFill>
                          <a:schemeClr val="bg1"/>
                        </a:solidFill>
                        <a:latin typeface="Times New Roman" pitchFamily="18" charset="0"/>
                        <a:cs typeface="Times New Roman" pitchFamily="18" charset="0"/>
                      </a:endParaRPr>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78909C"/>
                    </a:solidFill>
                  </a:tcPr>
                </a:tc>
                <a:extLst>
                  <a:ext uri="{0D108BD9-81ED-4DB2-BD59-A6C34878D82A}">
                    <a16:rowId xmlns:a16="http://schemas.microsoft.com/office/drawing/2014/main" val="10000"/>
                  </a:ext>
                </a:extLst>
              </a:tr>
              <a:tr h="3729462">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rgbClr val="D5DBDE"/>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5DBDE"/>
                    </a:solidFill>
                  </a:tcPr>
                </a:tc>
                <a:extLst>
                  <a:ext uri="{0D108BD9-81ED-4DB2-BD59-A6C34878D82A}">
                    <a16:rowId xmlns:a16="http://schemas.microsoft.com/office/drawing/2014/main" val="10001"/>
                  </a:ext>
                </a:extLst>
              </a:tr>
              <a:tr h="3232209">
                <a:tc>
                  <a:txBody>
                    <a:bodyPr/>
                    <a:lstStyle/>
                    <a:p>
                      <a:pPr marL="0" marR="0" lvl="0" indent="0" algn="just" rtl="0">
                        <a:lnSpc>
                          <a:spcPct val="120007"/>
                        </a:lnSpc>
                        <a:spcBef>
                          <a:spcPts val="0"/>
                        </a:spcBef>
                        <a:spcAft>
                          <a:spcPts val="0"/>
                        </a:spcAft>
                        <a:buNone/>
                      </a:pPr>
                      <a:endParaRPr sz="1100" u="none" strike="noStrike" cap="none"/>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20007"/>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tc>
                  <a:txBody>
                    <a:bodyPr/>
                    <a:lstStyle/>
                    <a:p>
                      <a:pPr marL="0" marR="0" lvl="0" indent="0" algn="just" rtl="0">
                        <a:lnSpc>
                          <a:spcPct val="119958"/>
                        </a:lnSpc>
                        <a:spcBef>
                          <a:spcPts val="0"/>
                        </a:spcBef>
                        <a:spcAft>
                          <a:spcPts val="0"/>
                        </a:spcAft>
                        <a:buNone/>
                      </a:pPr>
                      <a:endParaRPr sz="1100" u="none" strike="noStrike" cap="none" dirty="0"/>
                    </a:p>
                  </a:txBody>
                  <a:tcPr marL="45725" marR="45725"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EEEF"/>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A31E3FFE-8EBB-DFFE-9B55-8755D9976B3E}"/>
              </a:ext>
            </a:extLst>
          </p:cNvPr>
          <p:cNvSpPr txBox="1"/>
          <p:nvPr/>
        </p:nvSpPr>
        <p:spPr>
          <a:xfrm>
            <a:off x="819807" y="4358620"/>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5.</a:t>
            </a:r>
          </a:p>
        </p:txBody>
      </p:sp>
      <p:sp>
        <p:nvSpPr>
          <p:cNvPr id="6" name="TextBox 5">
            <a:extLst>
              <a:ext uri="{FF2B5EF4-FFF2-40B4-BE49-F238E27FC236}">
                <a16:creationId xmlns:a16="http://schemas.microsoft.com/office/drawing/2014/main" id="{3B559255-D7A9-0E5A-801B-795390538384}"/>
              </a:ext>
            </a:extLst>
          </p:cNvPr>
          <p:cNvSpPr txBox="1"/>
          <p:nvPr/>
        </p:nvSpPr>
        <p:spPr>
          <a:xfrm>
            <a:off x="1894345" y="3511550"/>
            <a:ext cx="2184400" cy="2400657"/>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MTEB: Massive Text Embedding Benchmark</a:t>
            </a:r>
            <a:endParaRPr lang="en-IN" sz="3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5EECC8-3DB4-7172-6575-13FDE833CC41}"/>
              </a:ext>
            </a:extLst>
          </p:cNvPr>
          <p:cNvSpPr txBox="1"/>
          <p:nvPr/>
        </p:nvSpPr>
        <p:spPr>
          <a:xfrm>
            <a:off x="4193632" y="2947743"/>
            <a:ext cx="2933844"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MTEB spans 8 embedding tasks covering a total of 58 datasets and 112 languages. Through the benchmarking of 33 models on MTEB, we establish the most comprehensive benchmark of text embeddings to date.</a:t>
            </a:r>
            <a:endParaRPr lang="en-IN"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291868B-7AFC-D86D-6BCB-792EA29B8B86}"/>
              </a:ext>
            </a:extLst>
          </p:cNvPr>
          <p:cNvSpPr txBox="1"/>
          <p:nvPr/>
        </p:nvSpPr>
        <p:spPr>
          <a:xfrm>
            <a:off x="7135941" y="3035180"/>
            <a:ext cx="3514291"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Collect diverse text datasets, preprocess data for consistency, generate embeddings using top models, design benchmark tasks and metrics, evaluate model performance on tasks.</a:t>
            </a:r>
          </a:p>
        </p:txBody>
      </p:sp>
      <p:sp>
        <p:nvSpPr>
          <p:cNvPr id="9" name="TextBox 8">
            <a:extLst>
              <a:ext uri="{FF2B5EF4-FFF2-40B4-BE49-F238E27FC236}">
                <a16:creationId xmlns:a16="http://schemas.microsoft.com/office/drawing/2014/main" id="{DEB79B49-D07C-4BC1-65BC-71644AA38718}"/>
              </a:ext>
            </a:extLst>
          </p:cNvPr>
          <p:cNvSpPr txBox="1"/>
          <p:nvPr/>
        </p:nvSpPr>
        <p:spPr>
          <a:xfrm>
            <a:off x="13110936" y="3134365"/>
            <a:ext cx="2652537" cy="3293209"/>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Standardizes text embedding model evaluation, </a:t>
            </a:r>
            <a:r>
              <a:rPr lang="en-US" sz="2600" dirty="0">
                <a:latin typeface="Times New Roman" panose="02020603050405020304" pitchFamily="18" charset="0"/>
                <a:cs typeface="Times New Roman" panose="02020603050405020304" pitchFamily="18" charset="0"/>
              </a:rPr>
              <a:t>Enables cross-task and cross-dataset comparison, enhances text analysis</a:t>
            </a:r>
            <a:endParaRPr lang="en-IN" sz="2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A17C02E-8EA8-2589-B501-0DD2FE8025D5}"/>
              </a:ext>
            </a:extLst>
          </p:cNvPr>
          <p:cNvSpPr txBox="1"/>
          <p:nvPr/>
        </p:nvSpPr>
        <p:spPr>
          <a:xfrm>
            <a:off x="15647262" y="2967752"/>
            <a:ext cx="2521607" cy="3693319"/>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Limited benchmarking for text embeddings, sparse cross task comparison, need for embedding research advancement.</a:t>
            </a:r>
            <a:endParaRPr lang="en-IN" sz="2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D50BA38-0764-BB5B-AAB9-ED0CAFBEE187}"/>
              </a:ext>
            </a:extLst>
          </p:cNvPr>
          <p:cNvSpPr txBox="1"/>
          <p:nvPr/>
        </p:nvSpPr>
        <p:spPr>
          <a:xfrm>
            <a:off x="814115" y="7900217"/>
            <a:ext cx="84666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6.</a:t>
            </a:r>
          </a:p>
        </p:txBody>
      </p:sp>
      <p:sp>
        <p:nvSpPr>
          <p:cNvPr id="12" name="TextBox 11">
            <a:extLst>
              <a:ext uri="{FF2B5EF4-FFF2-40B4-BE49-F238E27FC236}">
                <a16:creationId xmlns:a16="http://schemas.microsoft.com/office/drawing/2014/main" id="{9337374C-0501-7F09-711B-E09729ADAA80}"/>
              </a:ext>
            </a:extLst>
          </p:cNvPr>
          <p:cNvSpPr txBox="1"/>
          <p:nvPr/>
        </p:nvSpPr>
        <p:spPr>
          <a:xfrm>
            <a:off x="1811228" y="6945653"/>
            <a:ext cx="2384344" cy="267765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Proposition-Level Clustering</a:t>
            </a:r>
          </a:p>
          <a:p>
            <a:r>
              <a:rPr lang="en-US" sz="2800" dirty="0">
                <a:latin typeface="Times New Roman" panose="02020603050405020304" pitchFamily="18" charset="0"/>
                <a:cs typeface="Times New Roman" panose="02020603050405020304" pitchFamily="18" charset="0"/>
              </a:rPr>
              <a:t>for Multi-Document Summarization</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77DD6D5-2D46-2100-0C4C-96A1EDB5A4A4}"/>
              </a:ext>
            </a:extLst>
          </p:cNvPr>
          <p:cNvSpPr txBox="1"/>
          <p:nvPr/>
        </p:nvSpPr>
        <p:spPr>
          <a:xfrm>
            <a:off x="4198738" y="6810338"/>
            <a:ext cx="2827867" cy="304698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Enhance summary coherence and informativeness, address redundancy and improve summary quality, explore benefits, and apps of clustering.</a:t>
            </a:r>
          </a:p>
        </p:txBody>
      </p:sp>
      <p:sp>
        <p:nvSpPr>
          <p:cNvPr id="14" name="TextBox 13">
            <a:extLst>
              <a:ext uri="{FF2B5EF4-FFF2-40B4-BE49-F238E27FC236}">
                <a16:creationId xmlns:a16="http://schemas.microsoft.com/office/drawing/2014/main" id="{5DECB87F-5416-9106-BE52-06D497164A4C}"/>
              </a:ext>
            </a:extLst>
          </p:cNvPr>
          <p:cNvSpPr txBox="1"/>
          <p:nvPr/>
        </p:nvSpPr>
        <p:spPr>
          <a:xfrm>
            <a:off x="7141491" y="6732257"/>
            <a:ext cx="3514291" cy="310854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Collect multi document datasets, extract propositions using NLP, cluster propositions, generate summaries from clusters.</a:t>
            </a:r>
          </a:p>
        </p:txBody>
      </p:sp>
      <p:sp>
        <p:nvSpPr>
          <p:cNvPr id="16" name="TextBox 15">
            <a:extLst>
              <a:ext uri="{FF2B5EF4-FFF2-40B4-BE49-F238E27FC236}">
                <a16:creationId xmlns:a16="http://schemas.microsoft.com/office/drawing/2014/main" id="{357E9FC9-A44A-736B-93E8-569BD6D449DC}"/>
              </a:ext>
            </a:extLst>
          </p:cNvPr>
          <p:cNvSpPr txBox="1"/>
          <p:nvPr/>
        </p:nvSpPr>
        <p:spPr>
          <a:xfrm>
            <a:off x="13125656" y="6769138"/>
            <a:ext cx="2521606" cy="2785378"/>
          </a:xfrm>
          <a:prstGeom prst="rect">
            <a:avLst/>
          </a:prstGeom>
          <a:noFill/>
        </p:spPr>
        <p:txBody>
          <a:bodyPr wrap="square" rtlCol="0">
            <a:spAutoFit/>
          </a:bodyPr>
          <a:lstStyle/>
          <a:p>
            <a:r>
              <a:rPr lang="en-IN" sz="2500" dirty="0">
                <a:latin typeface="Times New Roman" panose="02020603050405020304" pitchFamily="18" charset="0"/>
                <a:cs typeface="Times New Roman" panose="02020603050405020304" pitchFamily="18" charset="0"/>
              </a:rPr>
              <a:t>Enhance coherence and informativeness, offers structured summarizations, provides potential for diverse apps.</a:t>
            </a:r>
          </a:p>
        </p:txBody>
      </p:sp>
      <p:sp>
        <p:nvSpPr>
          <p:cNvPr id="17" name="TextBox 16">
            <a:extLst>
              <a:ext uri="{FF2B5EF4-FFF2-40B4-BE49-F238E27FC236}">
                <a16:creationId xmlns:a16="http://schemas.microsoft.com/office/drawing/2014/main" id="{52FAD618-5B19-AEA8-4944-890242CE4566}"/>
              </a:ext>
            </a:extLst>
          </p:cNvPr>
          <p:cNvSpPr txBox="1"/>
          <p:nvPr/>
        </p:nvSpPr>
        <p:spPr>
          <a:xfrm>
            <a:off x="15632544" y="6622711"/>
            <a:ext cx="2551044" cy="2585323"/>
          </a:xfrm>
          <a:prstGeom prst="rect">
            <a:avLst/>
          </a:prstGeom>
          <a:noFill/>
        </p:spPr>
        <p:txBody>
          <a:bodyPr wrap="square" rtlCol="0">
            <a:spAutoFit/>
          </a:bodyPr>
          <a:lstStyle/>
          <a:p>
            <a:r>
              <a:rPr lang="en-IN" sz="2700" dirty="0">
                <a:latin typeface="Times New Roman" panose="02020603050405020304" pitchFamily="18" charset="0"/>
                <a:cs typeface="Times New Roman" panose="02020603050405020304" pitchFamily="18" charset="0"/>
              </a:rPr>
              <a:t>Sparse effectiveness comparison, Lack of comprehensive evaluation.</a:t>
            </a:r>
          </a:p>
        </p:txBody>
      </p:sp>
      <p:sp>
        <p:nvSpPr>
          <p:cNvPr id="15" name="TextBox 14">
            <a:extLst>
              <a:ext uri="{FF2B5EF4-FFF2-40B4-BE49-F238E27FC236}">
                <a16:creationId xmlns:a16="http://schemas.microsoft.com/office/drawing/2014/main" id="{36D421CA-B001-8BEB-009C-947D02EF65AB}"/>
              </a:ext>
            </a:extLst>
          </p:cNvPr>
          <p:cNvSpPr txBox="1"/>
          <p:nvPr/>
        </p:nvSpPr>
        <p:spPr>
          <a:xfrm>
            <a:off x="10971236" y="4059289"/>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Not pre trained.</a:t>
            </a:r>
          </a:p>
          <a:p>
            <a:endParaRPr lang="en-IN" sz="2800" dirty="0"/>
          </a:p>
        </p:txBody>
      </p:sp>
      <p:sp>
        <p:nvSpPr>
          <p:cNvPr id="18" name="TextBox 17">
            <a:extLst>
              <a:ext uri="{FF2B5EF4-FFF2-40B4-BE49-F238E27FC236}">
                <a16:creationId xmlns:a16="http://schemas.microsoft.com/office/drawing/2014/main" id="{B16E6031-2CBF-364B-2200-686C7C2794F8}"/>
              </a:ext>
            </a:extLst>
          </p:cNvPr>
          <p:cNvSpPr txBox="1"/>
          <p:nvPr/>
        </p:nvSpPr>
        <p:spPr>
          <a:xfrm>
            <a:off x="10892539" y="7591983"/>
            <a:ext cx="2099733"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Accuracy : 95.00%.</a:t>
            </a:r>
          </a:p>
          <a:p>
            <a:endParaRPr lang="en-IN" sz="2800" dirty="0"/>
          </a:p>
        </p:txBody>
      </p:sp>
    </p:spTree>
    <p:extLst>
      <p:ext uri="{BB962C8B-B14F-4D97-AF65-F5344CB8AC3E}">
        <p14:creationId xmlns:p14="http://schemas.microsoft.com/office/powerpoint/2010/main" val="32408395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946</TotalTime>
  <Words>2467</Words>
  <Application>Microsoft Office PowerPoint</Application>
  <PresentationFormat>Custom</PresentationFormat>
  <Paragraphs>236</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dc:creator>
  <cp:lastModifiedBy>Nikhil Garimella</cp:lastModifiedBy>
  <cp:revision>21</cp:revision>
  <dcterms:created xsi:type="dcterms:W3CDTF">2006-08-16T00:00:00Z</dcterms:created>
  <dcterms:modified xsi:type="dcterms:W3CDTF">2024-06-18T14:10:45Z</dcterms:modified>
</cp:coreProperties>
</file>