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 id="2147483653" r:id="rId2"/>
  </p:sldMasterIdLst>
  <p:notesMasterIdLst>
    <p:notesMasterId r:id="rId47"/>
  </p:notesMasterIdLst>
  <p:sldIdLst>
    <p:sldId id="256" r:id="rId3"/>
    <p:sldId id="265" r:id="rId4"/>
    <p:sldId id="271" r:id="rId5"/>
    <p:sldId id="262" r:id="rId6"/>
    <p:sldId id="270" r:id="rId7"/>
    <p:sldId id="273" r:id="rId8"/>
    <p:sldId id="274" r:id="rId9"/>
    <p:sldId id="275" r:id="rId10"/>
    <p:sldId id="276" r:id="rId11"/>
    <p:sldId id="277" r:id="rId12"/>
    <p:sldId id="278" r:id="rId13"/>
    <p:sldId id="272" r:id="rId14"/>
    <p:sldId id="294" r:id="rId15"/>
    <p:sldId id="309" r:id="rId16"/>
    <p:sldId id="310" r:id="rId17"/>
    <p:sldId id="311" r:id="rId18"/>
    <p:sldId id="313" r:id="rId19"/>
    <p:sldId id="314" r:id="rId20"/>
    <p:sldId id="315" r:id="rId21"/>
    <p:sldId id="316" r:id="rId22"/>
    <p:sldId id="317" r:id="rId23"/>
    <p:sldId id="318" r:id="rId24"/>
    <p:sldId id="319" r:id="rId25"/>
    <p:sldId id="320" r:id="rId26"/>
    <p:sldId id="321" r:id="rId27"/>
    <p:sldId id="322" r:id="rId28"/>
    <p:sldId id="323" r:id="rId29"/>
    <p:sldId id="346" r:id="rId30"/>
    <p:sldId id="258" r:id="rId31"/>
    <p:sldId id="261" r:id="rId32"/>
    <p:sldId id="326" r:id="rId33"/>
    <p:sldId id="260" r:id="rId34"/>
    <p:sldId id="335" r:id="rId35"/>
    <p:sldId id="362" r:id="rId36"/>
    <p:sldId id="325" r:id="rId37"/>
    <p:sldId id="345" r:id="rId38"/>
    <p:sldId id="336" r:id="rId39"/>
    <p:sldId id="344" r:id="rId40"/>
    <p:sldId id="337" r:id="rId41"/>
    <p:sldId id="264" r:id="rId42"/>
    <p:sldId id="268" r:id="rId43"/>
    <p:sldId id="305" r:id="rId44"/>
    <p:sldId id="306" r:id="rId45"/>
    <p:sldId id="328" r:id="rId46"/>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249" autoAdjust="0"/>
    <p:restoredTop sz="94660"/>
  </p:normalViewPr>
  <p:slideViewPr>
    <p:cSldViewPr snapToGrid="0" showGuides="1">
      <p:cViewPr varScale="1">
        <p:scale>
          <a:sx n="82" d="100"/>
          <a:sy n="82" d="100"/>
        </p:scale>
        <p:origin x="796"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presProps" Target="presProps.xml"/><Relationship Id="rId8" Type="http://schemas.openxmlformats.org/officeDocument/2006/relationships/slide" Target="slides/slide6.xml"/><Relationship Id="rId51" Type="http://schemas.openxmlformats.org/officeDocument/2006/relationships/tableStyles" Target="tableStyles.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10:notes"/>
          <p:cNvSpPr txBox="1">
            <a:spLocks noGrp="1"/>
          </p:cNvSpPr>
          <p:nvPr>
            <p:ph type="body" idx="1"/>
          </p:nvPr>
        </p:nvSpPr>
        <p:spPr>
          <a:xfrm>
            <a:off x="914400" y="3251200"/>
            <a:ext cx="7315200" cy="3081338"/>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51" name="Google Shape;351;p10:notes"/>
          <p:cNvSpPr>
            <a:spLocks noGrp="1" noRot="1" noChangeAspect="1"/>
          </p:cNvSpPr>
          <p:nvPr>
            <p:ph type="sldImg" idx="2"/>
          </p:nvPr>
        </p:nvSpPr>
        <p:spPr>
          <a:xfrm>
            <a:off x="2290763" y="512763"/>
            <a:ext cx="4562475" cy="2566987"/>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atin typeface="Times New Roman" panose="02020603050405020304" pitchFamily="18" charset="0"/>
                <a:cs typeface="Times New Roman" panose="02020603050405020304" pitchFamily="18"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
        <p:nvSpPr>
          <p:cNvPr id="5"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6"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4"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5"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5"/>
        <p:cNvGrpSpPr/>
        <p:nvPr/>
      </p:nvGrpSpPr>
      <p:grpSpPr>
        <a:xfrm>
          <a:off x="0" y="0"/>
          <a:ext cx="0" cy="0"/>
          <a:chOff x="0" y="0"/>
          <a:chExt cx="0" cy="0"/>
        </a:xfrm>
      </p:grpSpPr>
      <p:sp>
        <p:nvSpPr>
          <p:cNvPr id="16" name="Google Shape;16;p14"/>
          <p:cNvSpPr txBox="1">
            <a:spLocks noGrp="1"/>
          </p:cNvSpPr>
          <p:nvPr>
            <p:ph type="dt" idx="10"/>
          </p:nvPr>
        </p:nvSpPr>
        <p:spPr>
          <a:xfrm>
            <a:off x="228600" y="3178175"/>
            <a:ext cx="1066800" cy="182563"/>
          </a:xfrm>
          <a:prstGeom prst="rect">
            <a:avLst/>
          </a:prstGeom>
          <a:noFill/>
          <a:ln>
            <a:noFill/>
          </a:ln>
        </p:spPr>
        <p:txBody>
          <a:bodyPr spcFirstLastPara="1" wrap="square" lIns="91425" tIns="45700" rIns="91425" bIns="45700" anchor="ctr" anchorCtr="0">
            <a:noAutofit/>
          </a:bodyPr>
          <a:lstStyle>
            <a:lvl1pPr lvl="0" algn="l">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a:endParaRPr/>
          </a:p>
        </p:txBody>
      </p:sp>
      <p:sp>
        <p:nvSpPr>
          <p:cNvPr id="17" name="Google Shape;17;p14"/>
          <p:cNvSpPr txBox="1">
            <a:spLocks noGrp="1"/>
          </p:cNvSpPr>
          <p:nvPr>
            <p:ph type="ftr" idx="11"/>
          </p:nvPr>
        </p:nvSpPr>
        <p:spPr>
          <a:xfrm>
            <a:off x="1562100" y="3178175"/>
            <a:ext cx="1447800" cy="182563"/>
          </a:xfrm>
          <a:prstGeom prst="rect">
            <a:avLst/>
          </a:prstGeom>
          <a:noFill/>
          <a:ln>
            <a:noFill/>
          </a:ln>
        </p:spPr>
        <p:txBody>
          <a:bodyPr spcFirstLastPara="1" wrap="square" lIns="91425" tIns="45700" rIns="91425" bIns="45700" anchor="ctr" anchorCtr="0">
            <a:noAutofit/>
          </a:bodyPr>
          <a:lstStyle>
            <a:lvl1pPr lvl="0" algn="ctr">
              <a:spcBef>
                <a:spcPct val="0"/>
              </a:spcBef>
              <a:spcAft>
                <a:spcPts val="0"/>
              </a:spcAft>
              <a:buSzPts val="1400"/>
              <a:buNone/>
              <a:defRPr/>
            </a:lvl1pPr>
            <a:lvl2pPr lvl="1" algn="l">
              <a:spcBef>
                <a:spcPct val="0"/>
              </a:spcBef>
              <a:spcAft>
                <a:spcPts val="0"/>
              </a:spcAft>
              <a:buSzPts val="1400"/>
              <a:buNone/>
              <a:defRPr/>
            </a:lvl2pPr>
            <a:lvl3pPr lvl="2" algn="l">
              <a:spcBef>
                <a:spcPct val="0"/>
              </a:spcBef>
              <a:spcAft>
                <a:spcPts val="0"/>
              </a:spcAft>
              <a:buSzPts val="1400"/>
              <a:buNone/>
              <a:defRPr/>
            </a:lvl3pPr>
            <a:lvl4pPr lvl="3" algn="l">
              <a:spcBef>
                <a:spcPct val="0"/>
              </a:spcBef>
              <a:spcAft>
                <a:spcPts val="0"/>
              </a:spcAft>
              <a:buSzPts val="1400"/>
              <a:buNone/>
              <a:defRPr/>
            </a:lvl4pPr>
            <a:lvl5pPr lvl="4" algn="l">
              <a:spcBef>
                <a:spcPct val="0"/>
              </a:spcBef>
              <a:spcAft>
                <a:spcPts val="0"/>
              </a:spcAft>
              <a:buSzPts val="1400"/>
              <a:buNone/>
              <a:defRPr/>
            </a:lvl5pPr>
            <a:lvl6pPr lvl="5" algn="l">
              <a:spcBef>
                <a:spcPct val="0"/>
              </a:spcBef>
              <a:spcAft>
                <a:spcPts val="0"/>
              </a:spcAft>
              <a:buSzPts val="1400"/>
              <a:buNone/>
              <a:defRPr/>
            </a:lvl6pPr>
            <a:lvl7pPr lvl="6" algn="l">
              <a:spcBef>
                <a:spcPct val="0"/>
              </a:spcBef>
              <a:spcAft>
                <a:spcPts val="0"/>
              </a:spcAft>
              <a:buSzPts val="1400"/>
              <a:buNone/>
              <a:defRPr/>
            </a:lvl7pPr>
            <a:lvl8pPr lvl="7" algn="l">
              <a:spcBef>
                <a:spcPct val="0"/>
              </a:spcBef>
              <a:spcAft>
                <a:spcPts val="0"/>
              </a:spcAft>
              <a:buSzPts val="1400"/>
              <a:buNone/>
              <a:defRPr/>
            </a:lvl8pPr>
            <a:lvl9pPr lvl="8" algn="l">
              <a:spcBef>
                <a:spcPct val="0"/>
              </a:spcBef>
              <a:spcAft>
                <a:spcPts val="0"/>
              </a:spcAft>
              <a:buSzPts val="1400"/>
              <a:buNone/>
              <a:defRPr/>
            </a:lvl9pPr>
          </a:lstStyle>
          <a:p>
            <a:endParaRPr/>
          </a:p>
        </p:txBody>
      </p:sp>
      <p:sp>
        <p:nvSpPr>
          <p:cNvPr id="18" name="Google Shape;18;p14"/>
          <p:cNvSpPr txBox="1">
            <a:spLocks noGrp="1"/>
          </p:cNvSpPr>
          <p:nvPr>
            <p:ph type="sldNum" idx="12"/>
          </p:nvPr>
        </p:nvSpPr>
        <p:spPr>
          <a:xfrm>
            <a:off x="3276600" y="3178175"/>
            <a:ext cx="1066800" cy="182563"/>
          </a:xfrm>
          <a:prstGeom prst="rect">
            <a:avLst/>
          </a:prstGeom>
          <a:noFill/>
          <a:ln>
            <a:noFill/>
          </a:ln>
        </p:spPr>
        <p:txBody>
          <a:bodyPr spcFirstLastPara="1" wrap="square" lIns="91425" tIns="45700" rIns="91425" bIns="45700" anchor="ctr" anchorCtr="0">
            <a:noAutofit/>
          </a:bodyPr>
          <a:lstStyle>
            <a:lvl1pPr marL="0" lvl="0" indent="0" algn="r">
              <a:spcBef>
                <a:spcPct val="0"/>
              </a:spcBef>
              <a:buNone/>
              <a:defRPr/>
            </a:lvl1pPr>
            <a:lvl2pPr marL="0" lvl="1" indent="0" algn="r">
              <a:spcBef>
                <a:spcPct val="0"/>
              </a:spcBef>
              <a:buNone/>
              <a:defRPr/>
            </a:lvl2pPr>
            <a:lvl3pPr marL="0" lvl="2" indent="0" algn="r">
              <a:spcBef>
                <a:spcPct val="0"/>
              </a:spcBef>
              <a:buNone/>
              <a:defRPr/>
            </a:lvl3pPr>
            <a:lvl4pPr marL="0" lvl="3" indent="0" algn="r">
              <a:spcBef>
                <a:spcPct val="0"/>
              </a:spcBef>
              <a:buNone/>
              <a:defRPr/>
            </a:lvl4pPr>
            <a:lvl5pPr marL="0" lvl="4" indent="0" algn="r">
              <a:spcBef>
                <a:spcPct val="0"/>
              </a:spcBef>
              <a:buNone/>
              <a:defRPr/>
            </a:lvl5pPr>
            <a:lvl6pPr marL="0" lvl="5" indent="0" algn="r">
              <a:spcBef>
                <a:spcPct val="0"/>
              </a:spcBef>
              <a:buNone/>
              <a:defRPr/>
            </a:lvl6pPr>
            <a:lvl7pPr marL="0" lvl="6" indent="0" algn="r">
              <a:spcBef>
                <a:spcPct val="0"/>
              </a:spcBef>
              <a:buNone/>
              <a:defRPr/>
            </a:lvl7pPr>
            <a:lvl8pPr marL="0" lvl="7" indent="0" algn="r">
              <a:spcBef>
                <a:spcPct val="0"/>
              </a:spcBef>
              <a:buNone/>
              <a:defRPr/>
            </a:lvl8pPr>
            <a:lvl9pPr marL="0" lvl="8" indent="0" algn="r">
              <a:spcBef>
                <a:spcPct val="0"/>
              </a:spcBef>
              <a:buNone/>
              <a:defRPr/>
            </a:lvl9pPr>
          </a:lstStyle>
          <a:p>
            <a:pPr marL="0" lvl="0" indent="0" algn="r" rtl="0">
              <a:spcBef>
                <a:spcPts val="0"/>
              </a:spcBef>
              <a:spcAft>
                <a:spcPts val="0"/>
              </a:spcAft>
              <a:buNone/>
            </a:pPr>
            <a:fld id="{00000000-1234-1234-1234-123412341234}"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slide" userDrawn="1">
  <p:cSld name="TITLE">
    <p:spTree>
      <p:nvGrpSpPr>
        <p:cNvPr id="1" name="Shape 9"/>
        <p:cNvGrpSpPr/>
        <p:nvPr/>
      </p:nvGrpSpPr>
      <p:grpSpPr>
        <a:xfrm>
          <a:off x="0" y="0"/>
          <a:ext cx="0" cy="0"/>
          <a:chOff x="0" y="0"/>
          <a:chExt cx="0" cy="0"/>
        </a:xfrm>
      </p:grpSpPr>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atin typeface="Times New Roman" panose="02020603050405020304" pitchFamily="18" charset="0"/>
                <a:cs typeface="Times New Roman" panose="02020603050405020304" pitchFamily="18" charset="0"/>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fld id="{00000000-1234-1234-1234-123412341234}" type="slidenum">
              <a:rPr lang="en-GB" smtClean="0"/>
              <a:t>‹#›</a:t>
            </a:fld>
            <a:endParaRPr lang="en-GB"/>
          </a:p>
        </p:txBody>
      </p:sp>
      <p:sp>
        <p:nvSpPr>
          <p:cNvPr id="5"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6"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userDrawn="1">
  <p:cSld name="SECTION_HEADER">
    <p:spTree>
      <p:nvGrpSpPr>
        <p:cNvPr id="1" name="Shape 13"/>
        <p:cNvGrpSpPr/>
        <p:nvPr/>
      </p:nvGrpSpPr>
      <p:grpSpPr>
        <a:xfrm>
          <a:off x="0" y="0"/>
          <a:ext cx="0" cy="0"/>
          <a:chOff x="0" y="0"/>
          <a:chExt cx="0" cy="0"/>
        </a:xfrm>
      </p:grpSpPr>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lang="en-GB"/>
          </a:p>
        </p:txBody>
      </p:sp>
      <p:sp>
        <p:nvSpPr>
          <p:cNvPr id="4"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sz="3200" b="1">
                <a:latin typeface="Times New Roman" panose="02020603050405020304" pitchFamily="18" charset="0"/>
                <a:cs typeface="Times New Roman" panose="02020603050405020304" pitchFamily="18" charset="0"/>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dirty="0"/>
          </a:p>
        </p:txBody>
      </p:sp>
      <p:sp>
        <p:nvSpPr>
          <p:cNvPr id="5"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sz="2400">
                <a:latin typeface="Times New Roman" panose="02020603050405020304" pitchFamily="18" charset="0"/>
                <a:cs typeface="Times New Roman" panose="02020603050405020304" pitchFamily="18" charset="0"/>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3200" b="1"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20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dirty="0"/>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dirty="0"/>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lang="en-GB"/>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3200" b="1"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2000" b="0" i="0" u="none" strike="noStrike" cap="none">
          <a:solidFill>
            <a:srgbClr val="000000"/>
          </a:solidFill>
          <a:latin typeface="Times New Roman" panose="02020603050405020304" pitchFamily="18" charset="0"/>
          <a:ea typeface="Times New Roman" panose="02020603050405020304" pitchFamily="18" charset="0"/>
          <a:cs typeface="Times New Roman" panose="02020603050405020304" pitchFamily="18" charset="0"/>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3" Type="http://schemas.openxmlformats.org/officeDocument/2006/relationships/hyperlink" Target="doi:%2010.1016/j.aei.2021.101427" TargetMode="External"/><Relationship Id="rId2" Type="http://schemas.openxmlformats.org/officeDocument/2006/relationships/hyperlink" Target="doi:10.1109/WACV56688.2023.00430" TargetMode="External"/><Relationship Id="rId1" Type="http://schemas.openxmlformats.org/officeDocument/2006/relationships/slideLayout" Target="../slideLayouts/slideLayout3.xml"/><Relationship Id="rId5" Type="http://schemas.openxmlformats.org/officeDocument/2006/relationships/hyperlink" Target="doi:%2010.1109/ACCESS.10170433.%0d" TargetMode="External"/><Relationship Id="rId4" Type="http://schemas.openxmlformats.org/officeDocument/2006/relationships/hyperlink" Target="doi:%2010.48550/arXiv.2303.13714%0d" TargetMode="External"/></Relationships>
</file>

<file path=ppt/slides/_rels/slide41.xml.rels><?xml version="1.0" encoding="UTF-8" standalone="yes"?>
<Relationships xmlns="http://schemas.openxmlformats.org/package/2006/relationships"><Relationship Id="rId3" Type="http://schemas.openxmlformats.org/officeDocument/2006/relationships/hyperlink" Target="doi:%2010.1109/IMCOM53663.2022.9721719" TargetMode="External"/><Relationship Id="rId2" Type="http://schemas.openxmlformats.org/officeDocument/2006/relationships/hyperlink" Target="doi:%2010.48550/arXiv.2211.12553" TargetMode="External"/><Relationship Id="rId1" Type="http://schemas.openxmlformats.org/officeDocument/2006/relationships/slideLayout" Target="../slideLayouts/slideLayout3.xml"/><Relationship Id="rId4" Type="http://schemas.openxmlformats.org/officeDocument/2006/relationships/hyperlink" Target="doi:10.1007/978-3-031-25063-7_24%0d" TargetMode="External"/></Relationships>
</file>

<file path=ppt/slides/_rels/slide42.xml.rels><?xml version="1.0" encoding="UTF-8" standalone="yes"?>
<Relationships xmlns="http://schemas.openxmlformats.org/package/2006/relationships"><Relationship Id="rId3" Type="http://schemas.openxmlformats.org/officeDocument/2006/relationships/hyperlink" Target="doi:%2010.3390/s20216114%0d" TargetMode="External"/><Relationship Id="rId2" Type="http://schemas.openxmlformats.org/officeDocument/2006/relationships/hyperlink" Target="doi:10.5555/3586589.3586636&#160;%0d" TargetMode="External"/><Relationship Id="rId1" Type="http://schemas.openxmlformats.org/officeDocument/2006/relationships/slideLayout" Target="../slideLayouts/slideLayout7.xml"/><Relationship Id="rId5" Type="http://schemas.openxmlformats.org/officeDocument/2006/relationships/hyperlink" Target="doi:%2010.1109/WACV56688.2023.00129.%0d" TargetMode="External"/><Relationship Id="rId4" Type="http://schemas.openxmlformats.org/officeDocument/2006/relationships/hyperlink" Target="doi:%2010.1049/bme2.12096%0d" TargetMode="External"/></Relationships>
</file>

<file path=ppt/slides/_rels/slide43.xml.rels><?xml version="1.0" encoding="UTF-8" standalone="yes"?>
<Relationships xmlns="http://schemas.openxmlformats.org/package/2006/relationships"><Relationship Id="rId3" Type="http://schemas.openxmlformats.org/officeDocument/2006/relationships/hyperlink" Target="doi:%2010.1109/SPIN52536.2021.9566002%20." TargetMode="External"/><Relationship Id="rId2" Type="http://schemas.openxmlformats.org/officeDocument/2006/relationships/hyperlink" Target="doi:%2010.3390/a16060292%0d" TargetMode="External"/><Relationship Id="rId1" Type="http://schemas.openxmlformats.org/officeDocument/2006/relationships/slideLayout" Target="../slideLayouts/slideLayout7.xml"/><Relationship Id="rId5" Type="http://schemas.openxmlformats.org/officeDocument/2006/relationships/hyperlink" Target="doi:%2010.1007/978-981-97-6036-7_9.%0d" TargetMode="External"/><Relationship Id="rId4" Type="http://schemas.openxmlformats.org/officeDocument/2006/relationships/hyperlink" Target="doi:%2010.1007/s10489-021-03150-3.%0d" TargetMode="External"/></Relationships>
</file>

<file path=ppt/slides/_rels/slide44.xml.rels><?xml version="1.0" encoding="UTF-8" standalone="yes"?>
<Relationships xmlns="http://schemas.openxmlformats.org/package/2006/relationships"><Relationship Id="rId2" Type="http://schemas.openxmlformats.org/officeDocument/2006/relationships/hyperlink" Target="doi:%2010.52792/IJRTI2401045.%0d" TargetMode="Externa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0" y="558808"/>
            <a:ext cx="9144000" cy="1007533"/>
          </a:xfrm>
          <a:prstGeom prst="rect">
            <a:avLst/>
          </a:prstGeom>
        </p:spPr>
        <p:txBody>
          <a:bodyPr spcFirstLastPara="1" wrap="square" lIns="91425" tIns="91425" rIns="91425" bIns="91425" anchor="b" anchorCtr="0">
            <a:noAutofit/>
          </a:bodyPr>
          <a:lstStyle/>
          <a:p>
            <a:pPr lvl="0" algn="ct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br>
              <a:rPr lang="en-GB"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Gokaraju Rangaraju Institute of Engineering and Technology </a:t>
            </a:r>
            <a:br>
              <a:rPr lang="en-US"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(Autonomous)</a:t>
            </a:r>
            <a:br>
              <a:rPr lang="en-GB" sz="2400" b="1" dirty="0">
                <a:latin typeface="Times New Roman" panose="02020603050405020304" pitchFamily="18" charset="0"/>
                <a:cs typeface="Times New Roman" panose="02020603050405020304" pitchFamily="18" charset="0"/>
              </a:rPr>
            </a:br>
            <a:r>
              <a:rPr lang="en-GB" sz="2000" b="1" dirty="0">
                <a:latin typeface="Times New Roman" panose="02020603050405020304" pitchFamily="18" charset="0"/>
                <a:cs typeface="Times New Roman" panose="02020603050405020304" pitchFamily="18" charset="0"/>
              </a:rPr>
              <a:t>Department of Artificial Intelligence and Machine Learning Engineering</a:t>
            </a:r>
            <a:endParaRPr sz="2000" b="1"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4294967295"/>
          </p:nvPr>
        </p:nvSpPr>
        <p:spPr>
          <a:xfrm>
            <a:off x="311700" y="2315186"/>
            <a:ext cx="8520600" cy="1138226"/>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US" sz="3200" b="1" dirty="0">
                <a:solidFill>
                  <a:schemeClr val="tx1"/>
                </a:solidFill>
                <a:latin typeface="Times New Roman" panose="02020603050405020304" pitchFamily="18" charset="0"/>
                <a:cs typeface="Times New Roman" panose="02020603050405020304" pitchFamily="18" charset="0"/>
              </a:rPr>
              <a:t>Intelligent</a:t>
            </a:r>
            <a:r>
              <a:rPr lang="en-US" sz="3200" b="1" dirty="0">
                <a:solidFill>
                  <a:srgbClr val="000000"/>
                </a:solidFill>
                <a:latin typeface="Times New Roman Bold" panose="02030802070405020303"/>
                <a:sym typeface="+mn-ea"/>
              </a:rPr>
              <a:t> Police Sketch System using VAE</a:t>
            </a:r>
            <a:endParaRPr sz="3200" b="1" dirty="0">
              <a:solidFill>
                <a:schemeClr val="tx1"/>
              </a:solidFill>
              <a:latin typeface="Times New Roman" panose="02020603050405020304" pitchFamily="18" charset="0"/>
              <a:cs typeface="Times New Roman" panose="02020603050405020304" pitchFamily="18" charset="0"/>
            </a:endParaRPr>
          </a:p>
        </p:txBody>
      </p:sp>
      <p:sp>
        <p:nvSpPr>
          <p:cNvPr id="4" name="Google Shape;55;p13"/>
          <p:cNvSpPr txBox="1"/>
          <p:nvPr/>
        </p:nvSpPr>
        <p:spPr>
          <a:xfrm>
            <a:off x="310853" y="3402263"/>
            <a:ext cx="4260300" cy="1007533"/>
          </a:xfrm>
          <a:prstGeom prst="rect">
            <a:avLst/>
          </a:prstGeom>
          <a:noFill/>
          <a:ln>
            <a:noFill/>
          </a:ln>
        </p:spPr>
        <p:txBody>
          <a:bodyPr spcFirstLastPara="1" wrap="square" lIns="91425" tIns="91425" rIns="91425" bIns="91425" anchor="t" anchorCtr="0">
            <a:normAutofit fontScale="92500" lnSpcReduction="10000"/>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indent="0" algn="l"/>
            <a:r>
              <a:rPr lang="en-IN" sz="1600" b="1" dirty="0">
                <a:solidFill>
                  <a:schemeClr val="tx1"/>
                </a:solidFill>
                <a:latin typeface="Times New Roman" panose="02020603050405020304" pitchFamily="18" charset="0"/>
                <a:cs typeface="Times New Roman" panose="02020603050405020304" pitchFamily="18" charset="0"/>
              </a:rPr>
              <a:t>Under the Guidance of:</a:t>
            </a:r>
          </a:p>
          <a:p>
            <a:pPr marL="0" indent="0" algn="l"/>
            <a:r>
              <a:rPr lang="en-IN" sz="1600" b="1" dirty="0">
                <a:solidFill>
                  <a:schemeClr val="tx1"/>
                </a:solidFill>
                <a:latin typeface="Times New Roman" panose="02020603050405020304" pitchFamily="18" charset="0"/>
                <a:cs typeface="Times New Roman" panose="02020603050405020304" pitchFamily="18" charset="0"/>
              </a:rPr>
              <a:t>Ms. P. Sirisha,</a:t>
            </a:r>
          </a:p>
          <a:p>
            <a:pPr marL="0" indent="0" algn="l"/>
            <a:r>
              <a:rPr lang="en-IN" sz="1600" b="1" dirty="0">
                <a:solidFill>
                  <a:schemeClr val="tx1"/>
                </a:solidFill>
                <a:latin typeface="Times New Roman" panose="02020603050405020304" pitchFamily="18" charset="0"/>
                <a:cs typeface="Times New Roman" panose="02020603050405020304" pitchFamily="18" charset="0"/>
              </a:rPr>
              <a:t>Assistant Professor, </a:t>
            </a:r>
          </a:p>
          <a:p>
            <a:pPr marL="0" indent="0" algn="l"/>
            <a:r>
              <a:rPr lang="en-IN" sz="1600" b="1" dirty="0">
                <a:solidFill>
                  <a:schemeClr val="tx1"/>
                </a:solidFill>
                <a:latin typeface="Times New Roman" panose="02020603050405020304" pitchFamily="18" charset="0"/>
                <a:cs typeface="Times New Roman" panose="02020603050405020304" pitchFamily="18" charset="0"/>
              </a:rPr>
              <a:t>Department of CSE (AI &amp; ML)</a:t>
            </a:r>
          </a:p>
        </p:txBody>
      </p:sp>
      <p:sp>
        <p:nvSpPr>
          <p:cNvPr id="5" name="Google Shape;55;p13"/>
          <p:cNvSpPr txBox="1"/>
          <p:nvPr/>
        </p:nvSpPr>
        <p:spPr>
          <a:xfrm>
            <a:off x="4714366" y="3402264"/>
            <a:ext cx="4260300" cy="1611438"/>
          </a:xfrm>
          <a:prstGeom prst="rect">
            <a:avLst/>
          </a:prstGeom>
          <a:noFill/>
          <a:ln>
            <a:noFill/>
          </a:ln>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0" indent="0" algn="l"/>
            <a:r>
              <a:rPr lang="en-IN" sz="1500" b="1" dirty="0">
                <a:solidFill>
                  <a:schemeClr val="tx1"/>
                </a:solidFill>
                <a:latin typeface="Times New Roman" panose="02020603050405020304" pitchFamily="18" charset="0"/>
                <a:cs typeface="Times New Roman" panose="02020603050405020304" pitchFamily="18" charset="0"/>
              </a:rPr>
              <a:t>Presented by:</a:t>
            </a:r>
          </a:p>
          <a:p>
            <a:pPr marL="0" indent="0" algn="l"/>
            <a:r>
              <a:rPr lang="en-IN" sz="1500" b="1" dirty="0">
                <a:solidFill>
                  <a:schemeClr val="tx1"/>
                </a:solidFill>
                <a:latin typeface="Times New Roman" panose="02020603050405020304" pitchFamily="18" charset="0"/>
                <a:cs typeface="Times New Roman" panose="02020603050405020304" pitchFamily="18" charset="0"/>
              </a:rPr>
              <a:t>1. Mr. Nikhil Garimella (21241A6623)</a:t>
            </a:r>
          </a:p>
          <a:p>
            <a:pPr marL="0" indent="0" algn="l"/>
            <a:r>
              <a:rPr lang="en-IN" sz="1500" b="1" dirty="0">
                <a:solidFill>
                  <a:schemeClr val="tx1"/>
                </a:solidFill>
                <a:latin typeface="Times New Roman" panose="02020603050405020304" pitchFamily="18" charset="0"/>
                <a:cs typeface="Times New Roman" panose="02020603050405020304" pitchFamily="18" charset="0"/>
              </a:rPr>
              <a:t>2. Mr. G. Sai Prakash Reddy (21241A6622)</a:t>
            </a:r>
          </a:p>
          <a:p>
            <a:pPr marL="0" indent="0" algn="l"/>
            <a:r>
              <a:rPr lang="en-IN" sz="1500" b="1" dirty="0">
                <a:solidFill>
                  <a:schemeClr val="tx1"/>
                </a:solidFill>
                <a:latin typeface="Times New Roman" panose="02020603050405020304" pitchFamily="18" charset="0"/>
                <a:cs typeface="Times New Roman" panose="02020603050405020304" pitchFamily="18" charset="0"/>
              </a:rPr>
              <a:t>3. Mr. Ch. </a:t>
            </a:r>
            <a:r>
              <a:rPr lang="en-IN" sz="1500" b="1" dirty="0" err="1">
                <a:solidFill>
                  <a:schemeClr val="tx1"/>
                </a:solidFill>
                <a:latin typeface="Times New Roman" panose="02020603050405020304" pitchFamily="18" charset="0"/>
                <a:cs typeface="Times New Roman" panose="02020603050405020304" pitchFamily="18" charset="0"/>
              </a:rPr>
              <a:t>Shanmukh</a:t>
            </a:r>
            <a:r>
              <a:rPr lang="en-IN" sz="1500" b="1" dirty="0">
                <a:solidFill>
                  <a:schemeClr val="tx1"/>
                </a:solidFill>
                <a:latin typeface="Times New Roman" panose="02020603050405020304" pitchFamily="18" charset="0"/>
                <a:cs typeface="Times New Roman" panose="02020603050405020304" pitchFamily="18" charset="0"/>
              </a:rPr>
              <a:t> (21241A6616)</a:t>
            </a:r>
          </a:p>
          <a:p>
            <a:pPr marL="0" indent="0" algn="l"/>
            <a:r>
              <a:rPr lang="en-IN" sz="1500" b="1" dirty="0">
                <a:solidFill>
                  <a:schemeClr val="tx1"/>
                </a:solidFill>
                <a:latin typeface="Times New Roman" panose="02020603050405020304" pitchFamily="18" charset="0"/>
                <a:cs typeface="Times New Roman" panose="02020603050405020304" pitchFamily="18" charset="0"/>
              </a:rPr>
              <a:t>4. Mr. J. </a:t>
            </a:r>
            <a:r>
              <a:rPr lang="en-IN" sz="1500" b="1" dirty="0" err="1">
                <a:solidFill>
                  <a:schemeClr val="tx1"/>
                </a:solidFill>
                <a:latin typeface="Times New Roman" panose="02020603050405020304" pitchFamily="18" charset="0"/>
                <a:cs typeface="Times New Roman" panose="02020603050405020304" pitchFamily="18" charset="0"/>
              </a:rPr>
              <a:t>Yuva</a:t>
            </a:r>
            <a:r>
              <a:rPr lang="en-IN" sz="1500" b="1" dirty="0">
                <a:solidFill>
                  <a:schemeClr val="tx1"/>
                </a:solidFill>
                <a:latin typeface="Times New Roman" panose="02020603050405020304" pitchFamily="18" charset="0"/>
                <a:cs typeface="Times New Roman" panose="02020603050405020304" pitchFamily="18" charset="0"/>
              </a:rPr>
              <a:t> Teja (21241A6629)</a:t>
            </a: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342900" algn="l">
              <a:buAutoNum type="arabicPeriod"/>
            </a:pPr>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a:p>
            <a:pPr marL="0" indent="0" algn="l"/>
            <a:endParaRPr lang="en-IN" sz="1600" b="1" dirty="0">
              <a:solidFill>
                <a:schemeClr val="tx1"/>
              </a:solidFill>
              <a:latin typeface="Times New Roman" panose="02020603050405020304" pitchFamily="18" charset="0"/>
              <a:cs typeface="Times New Roman" panose="02020603050405020304" pitchFamily="18" charset="0"/>
            </a:endParaRPr>
          </a:p>
        </p:txBody>
      </p:sp>
      <p:pic>
        <p:nvPicPr>
          <p:cNvPr id="6" name="Picture 5" descr="Untitled-1 copy"/>
          <p:cNvPicPr>
            <a:picLocks noChangeAspect="1" noChangeArrowheads="1"/>
          </p:cNvPicPr>
          <p:nvPr/>
        </p:nvPicPr>
        <p:blipFill>
          <a:blip r:embed="rId3" cstate="print">
            <a:extLst>
              <a:ext uri="{28A0092B-C50C-407E-A947-70E740481C1C}">
                <a14:useLocalDpi xmlns:a14="http://schemas.microsoft.com/office/drawing/2010/main" val="0"/>
              </a:ext>
            </a:extLst>
          </a:blip>
          <a:srcRect l="25562" t="23018" r="26994" b="21857"/>
          <a:stretch>
            <a:fillRect/>
          </a:stretch>
        </p:blipFill>
        <p:spPr>
          <a:xfrm>
            <a:off x="4064000" y="1646600"/>
            <a:ext cx="877847" cy="80303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sym typeface="+mn-ea"/>
              </a:rPr>
              <a:t>Literature Survey(</a:t>
            </a:r>
            <a:r>
              <a:rPr lang="en-US" altLang="en-IN" sz="3200" b="1" dirty="0">
                <a:latin typeface="Times New Roman" panose="02020603050405020304" pitchFamily="18" charset="0"/>
                <a:cs typeface="Times New Roman" panose="02020603050405020304" pitchFamily="18" charset="0"/>
                <a:sym typeface="+mn-ea"/>
              </a:rPr>
              <a:t>Cont..)</a:t>
            </a:r>
            <a:r>
              <a:rPr lang="en-IN" sz="3200" b="1"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nvGraphicFramePr>
        <p:xfrm>
          <a:off x="248575" y="781921"/>
          <a:ext cx="8540316" cy="4045883"/>
        </p:xfrm>
        <a:graphic>
          <a:graphicData uri="http://schemas.openxmlformats.org/drawingml/2006/table">
            <a:tbl>
              <a:tblPr firstRow="1" firstCol="1" bandRow="1">
                <a:tableStyleId>{5C22544A-7EE6-4342-B048-85BDC9FD1C3A}</a:tableStyleId>
              </a:tblPr>
              <a:tblGrid>
                <a:gridCol w="470516">
                  <a:extLst>
                    <a:ext uri="{9D8B030D-6E8A-4147-A177-3AD203B41FA5}">
                      <a16:colId xmlns:a16="http://schemas.microsoft.com/office/drawing/2014/main" val="20000"/>
                    </a:ext>
                  </a:extLst>
                </a:gridCol>
                <a:gridCol w="1878598">
                  <a:extLst>
                    <a:ext uri="{9D8B030D-6E8A-4147-A177-3AD203B41FA5}">
                      <a16:colId xmlns:a16="http://schemas.microsoft.com/office/drawing/2014/main" val="20001"/>
                    </a:ext>
                  </a:extLst>
                </a:gridCol>
                <a:gridCol w="1276887">
                  <a:extLst>
                    <a:ext uri="{9D8B030D-6E8A-4147-A177-3AD203B41FA5}">
                      <a16:colId xmlns:a16="http://schemas.microsoft.com/office/drawing/2014/main" val="20002"/>
                    </a:ext>
                  </a:extLst>
                </a:gridCol>
                <a:gridCol w="1730182">
                  <a:extLst>
                    <a:ext uri="{9D8B030D-6E8A-4147-A177-3AD203B41FA5}">
                      <a16:colId xmlns:a16="http://schemas.microsoft.com/office/drawing/2014/main" val="20003"/>
                    </a:ext>
                  </a:extLst>
                </a:gridCol>
                <a:gridCol w="1746495">
                  <a:extLst>
                    <a:ext uri="{9D8B030D-6E8A-4147-A177-3AD203B41FA5}">
                      <a16:colId xmlns:a16="http://schemas.microsoft.com/office/drawing/2014/main" val="20004"/>
                    </a:ext>
                  </a:extLst>
                </a:gridCol>
                <a:gridCol w="1437638">
                  <a:extLst>
                    <a:ext uri="{9D8B030D-6E8A-4147-A177-3AD203B41FA5}">
                      <a16:colId xmlns:a16="http://schemas.microsoft.com/office/drawing/2014/main" val="20005"/>
                    </a:ext>
                  </a:extLst>
                </a:gridCol>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72947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[13]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Deep cascaded multi-task framework for face detection.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WIDER Face Dataset</a:t>
                      </a: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Handles challenging conditions like varying poses, improves accuracy using online hard sample mining.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Struggles with extremer light variations.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Achieves 94% accuracy which is more than ArcFace.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Deep learning models for facial feature recognition in forensic investigations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altLang="en-IN" sz="1600" dirty="0">
                          <a:latin typeface="Times New Roman" panose="02020603050405020304" pitchFamily="18" charset="0"/>
                          <a:cs typeface="Times New Roman" panose="02020603050405020304" pitchFamily="18" charset="0"/>
                        </a:rPr>
                        <a:t>Face-Detection Dataset</a:t>
                      </a:r>
                    </a:p>
                    <a:p>
                      <a:r>
                        <a:rPr lang="en-US" altLang="en-IN" sz="1600" dirty="0">
                          <a:latin typeface="Times New Roman" panose="02020603050405020304" pitchFamily="18" charset="0"/>
                          <a:cs typeface="Times New Roman" panose="02020603050405020304" pitchFamily="18" charset="0"/>
                        </a:rPr>
                        <a:t>(14000 images)</a:t>
                      </a:r>
                    </a:p>
                  </a:txBody>
                  <a:tcPr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Accurate facial recognition and is useful in identifying suspects or missing persons.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Doesn’t include important attributes like skin tone and appearance. </a:t>
                      </a:r>
                    </a:p>
                  </a:txBody>
                  <a:tcPr marL="68580" marR="68580" marT="0" marB="0" anchor="ctr"/>
                </a:tc>
                <a:tc>
                  <a:txBody>
                    <a:bodyPr/>
                    <a:lstStyle/>
                    <a:p>
                      <a:pPr marL="0" marR="0">
                        <a:lnSpc>
                          <a:spcPct val="107000"/>
                        </a:lnSpc>
                        <a:spcBef>
                          <a:spcPts val="0"/>
                        </a:spcBef>
                        <a:spcAft>
                          <a:spcPts val="0"/>
                        </a:spcAft>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Effective use of deep learning in law enforcement.</a:t>
                      </a: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sym typeface="+mn-ea"/>
              </a:rPr>
              <a:t>Literature Survey(</a:t>
            </a:r>
            <a:r>
              <a:rPr lang="en-US" altLang="en-IN" sz="3200" b="1" dirty="0">
                <a:latin typeface="Times New Roman" panose="02020603050405020304" pitchFamily="18" charset="0"/>
                <a:cs typeface="Times New Roman" panose="02020603050405020304" pitchFamily="18" charset="0"/>
                <a:sym typeface="+mn-ea"/>
              </a:rPr>
              <a:t>Cont..)</a:t>
            </a:r>
            <a:r>
              <a:rPr lang="en-IN" sz="3200" b="1"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nvGraphicFramePr>
        <p:xfrm>
          <a:off x="248575" y="781921"/>
          <a:ext cx="8540316" cy="3966496"/>
        </p:xfrm>
        <a:graphic>
          <a:graphicData uri="http://schemas.openxmlformats.org/drawingml/2006/table">
            <a:tbl>
              <a:tblPr firstRow="1" firstCol="1" bandRow="1">
                <a:tableStyleId>{5C22544A-7EE6-4342-B048-85BDC9FD1C3A}</a:tableStyleId>
              </a:tblPr>
              <a:tblGrid>
                <a:gridCol w="470516">
                  <a:extLst>
                    <a:ext uri="{9D8B030D-6E8A-4147-A177-3AD203B41FA5}">
                      <a16:colId xmlns:a16="http://schemas.microsoft.com/office/drawing/2014/main" val="20000"/>
                    </a:ext>
                  </a:extLst>
                </a:gridCol>
                <a:gridCol w="1878598">
                  <a:extLst>
                    <a:ext uri="{9D8B030D-6E8A-4147-A177-3AD203B41FA5}">
                      <a16:colId xmlns:a16="http://schemas.microsoft.com/office/drawing/2014/main" val="20001"/>
                    </a:ext>
                  </a:extLst>
                </a:gridCol>
                <a:gridCol w="1276887">
                  <a:extLst>
                    <a:ext uri="{9D8B030D-6E8A-4147-A177-3AD203B41FA5}">
                      <a16:colId xmlns:a16="http://schemas.microsoft.com/office/drawing/2014/main" val="20002"/>
                    </a:ext>
                  </a:extLst>
                </a:gridCol>
                <a:gridCol w="1730182">
                  <a:extLst>
                    <a:ext uri="{9D8B030D-6E8A-4147-A177-3AD203B41FA5}">
                      <a16:colId xmlns:a16="http://schemas.microsoft.com/office/drawing/2014/main" val="20003"/>
                    </a:ext>
                  </a:extLst>
                </a:gridCol>
                <a:gridCol w="1746495">
                  <a:extLst>
                    <a:ext uri="{9D8B030D-6E8A-4147-A177-3AD203B41FA5}">
                      <a16:colId xmlns:a16="http://schemas.microsoft.com/office/drawing/2014/main" val="20004"/>
                    </a:ext>
                  </a:extLst>
                </a:gridCol>
                <a:gridCol w="1437638">
                  <a:extLst>
                    <a:ext uri="{9D8B030D-6E8A-4147-A177-3AD203B41FA5}">
                      <a16:colId xmlns:a16="http://schemas.microsoft.com/office/drawing/2014/main" val="20005"/>
                    </a:ext>
                  </a:extLst>
                </a:gridCol>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72947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[15]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Computer vision algorithms and deep learning models for face sketch creation and recognition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LFW-People(Face Recognition)</a:t>
                      </a: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Useful in forensic investigations and law enforcement.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Excludes features like skin tone and texture.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Advances in creating and identifying face sketches.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GAN-based bidirectional style transfer network for cross-modal facial image synthesis.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IN" sz="1600" dirty="0">
                          <a:latin typeface="Times New Roman" panose="02020603050405020304" pitchFamily="18" charset="0"/>
                          <a:cs typeface="Times New Roman" panose="02020603050405020304" pitchFamily="18" charset="0"/>
                        </a:rPr>
                        <a:t>Sketch segmentation dataset. </a:t>
                      </a:r>
                    </a:p>
                  </a:txBody>
                  <a:tcPr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Retains shape content and transfers style details effectively.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Large modality gap leads to challenges. </a:t>
                      </a:r>
                    </a:p>
                  </a:txBody>
                  <a:tcPr marL="68580" marR="68580" marT="0" marB="0" anchor="ctr"/>
                </a:tc>
                <a:tc>
                  <a:txBody>
                    <a:bodyPr/>
                    <a:lstStyle/>
                    <a:p>
                      <a:pPr marL="0" marR="0">
                        <a:lnSpc>
                          <a:spcPct val="107000"/>
                        </a:lnSpc>
                        <a:spcBef>
                          <a:spcPts val="0"/>
                        </a:spcBef>
                        <a:spcAft>
                          <a:spcPts val="0"/>
                        </a:spcAft>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Effective for synthezing facial photos, sketches and semantic segmentation.</a:t>
                      </a: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sym typeface="+mn-ea"/>
              </a:rPr>
              <a:t>Literature Survey</a:t>
            </a:r>
            <a:endParaRPr lang="en-IN" sz="3200" b="1" dirty="0">
              <a:latin typeface="Times New Roman" panose="02020603050405020304" pitchFamily="18" charset="0"/>
              <a:cs typeface="Times New Roman" panose="02020603050405020304" pitchFamily="18" charset="0"/>
            </a:endParaRPr>
          </a:p>
        </p:txBody>
      </p:sp>
      <p:sp>
        <p:nvSpPr>
          <p:cNvPr id="5" name="Google Shape;55;p13"/>
          <p:cNvSpPr txBox="1"/>
          <p:nvPr/>
        </p:nvSpPr>
        <p:spPr>
          <a:xfrm>
            <a:off x="0" y="781921"/>
            <a:ext cx="8691239" cy="3727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482600" lvl="1" indent="0" algn="just"/>
            <a:r>
              <a:rPr lang="en-US" sz="2000" dirty="0">
                <a:solidFill>
                  <a:schemeClr val="tx1"/>
                </a:solidFill>
                <a:latin typeface="Times New Roman" panose="02020603050405020304" pitchFamily="18" charset="0"/>
                <a:cs typeface="Times New Roman" panose="02020603050405020304" pitchFamily="18" charset="0"/>
              </a:rPr>
              <a:t>This paper introduces the first GAN inversion-based method for multi-class sketch-based image generation (MCSBIG), tackling the significant domain gap between sketches and natural images [1]. The objective is to utilize a pretrained generator for image generation from sketches and simplify mapping to a low-dimensional latent code. The methodology involves leveraging GAN inversion and introducing a novel shape loss for improved quality. The model focuses on learning sketch-to-latent code mapping, bypassing the complexity of direct image mapping. Results show sketch-faithful, photo-realistic images that outperform baseline methods.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lang="en-IN" sz="2000" dirty="0">
                <a:solidFill>
                  <a:schemeClr val="tx1"/>
                </a:solidFill>
                <a:latin typeface="Times New Roman" panose="02020603050405020304" pitchFamily="18" charset="0"/>
                <a:cs typeface="Times New Roman" panose="02020603050405020304" pitchFamily="18" charset="0"/>
              </a:rPr>
              <a:t>The paper addresses the challenge of retrieving 3D CAD models that align with design intentions, as existing methods lack speed, accuracy, or ease of use [2]. The objective is to develop a system that combines speed, accuracy, and usability using sketches and unsupervised learning. The approach utilizes loops as key sketch elements, constructing loop relation trees, and deep variational autoencoders to generate fixed-length descriptors for matching models using -nearest neighbors. Experiments on a dataset of 2,000 CAD models show the feasibility and effectiveness of this retrieval system.</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53915" y="650825"/>
            <a:ext cx="8520600" cy="3416400"/>
          </a:xfrm>
        </p:spPr>
        <p:txBody>
          <a:bodyPr>
            <a:noAutofit/>
          </a:bodyPr>
          <a:lstStyle/>
          <a:p>
            <a:pPr marL="114300" indent="0" algn="just">
              <a:buNone/>
            </a:pPr>
            <a:r>
              <a:rPr lang="en-IN" sz="2000" dirty="0">
                <a:solidFill>
                  <a:schemeClr val="tx1"/>
                </a:solidFill>
                <a:latin typeface="Times New Roman" panose="02020603050405020304" pitchFamily="18" charset="0"/>
                <a:cs typeface="Times New Roman" panose="02020603050405020304" pitchFamily="18" charset="0"/>
              </a:rPr>
              <a:t> This paper introduces a fast, realistic image generation method using hierarchical variational autoencoders (VAEs) on high-resolution, multimodal datasets</a:t>
            </a:r>
            <a:r>
              <a:rPr lang="en-US" altLang="en-IN" sz="2000" dirty="0">
                <a:solidFill>
                  <a:schemeClr val="tx1"/>
                </a:solidFill>
                <a:latin typeface="Times New Roman" panose="02020603050405020304" pitchFamily="18" charset="0"/>
                <a:cs typeface="Times New Roman" panose="02020603050405020304" pitchFamily="18" charset="0"/>
              </a:rPr>
              <a:t>[3]</a:t>
            </a:r>
            <a:r>
              <a:rPr lang="en-IN" sz="2000" dirty="0">
                <a:solidFill>
                  <a:schemeClr val="tx1"/>
                </a:solidFill>
                <a:latin typeface="Times New Roman" panose="02020603050405020304" pitchFamily="18" charset="0"/>
                <a:cs typeface="Times New Roman" panose="02020603050405020304" pitchFamily="18" charset="0"/>
              </a:rPr>
              <a:t>. The objective is to model structural image components by leveraging a two-stage setup where a deterministic autoencoder compresses images into semantic features, and the VAE handles structural modeling. The method achieves a FID score of 9.34 on ImageNet-256, comparable to BigGAN. The results highlight the VAE's ability to generate high-quality images without modeling fine-grained details, making the process faster. Compared to your approach, this method may lack direct integration of face-specific models like FaceNet.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lang="en-IN" sz="2000" dirty="0">
                <a:solidFill>
                  <a:schemeClr val="tx1"/>
                </a:solidFill>
                <a:latin typeface="Times New Roman" panose="02020603050405020304" pitchFamily="18" charset="0"/>
                <a:cs typeface="Times New Roman" panose="02020603050405020304" pitchFamily="18" charset="0"/>
              </a:rPr>
              <a:t>This paper presents a method for generating colorful sketches to express human emotions, utilizing three stages: data preprocessing, art generation, and color generation</a:t>
            </a:r>
            <a:r>
              <a:rPr lang="en-US" altLang="en-IN" sz="2000" dirty="0">
                <a:solidFill>
                  <a:schemeClr val="tx1"/>
                </a:solidFill>
                <a:latin typeface="Times New Roman" panose="02020603050405020304" pitchFamily="18" charset="0"/>
                <a:cs typeface="Times New Roman" panose="02020603050405020304" pitchFamily="18" charset="0"/>
              </a:rPr>
              <a:t>[4]</a:t>
            </a:r>
            <a:r>
              <a:rPr lang="en-IN" sz="2000" dirty="0">
                <a:solidFill>
                  <a:schemeClr val="tx1"/>
                </a:solidFill>
                <a:latin typeface="Times New Roman" panose="02020603050405020304" pitchFamily="18" charset="0"/>
                <a:cs typeface="Times New Roman" panose="02020603050405020304" pitchFamily="18" charset="0"/>
              </a:rPr>
              <a:t>. The Art Model enables machines to create high-quality sketches suitable for media use,</a:t>
            </a:r>
            <a:r>
              <a:rPr lang="en-US" altLang="en-IN" sz="2000" dirty="0">
                <a:solidFill>
                  <a:schemeClr val="tx1"/>
                </a:solidFill>
                <a:latin typeface="Times New Roman" panose="02020603050405020304" pitchFamily="18" charset="0"/>
                <a:cs typeface="Times New Roman" panose="02020603050405020304" pitchFamily="18" charset="0"/>
              </a:rPr>
              <a:t> </a:t>
            </a:r>
            <a:r>
              <a:rPr lang="en-IN" sz="2000" dirty="0">
                <a:solidFill>
                  <a:schemeClr val="tx1"/>
                </a:solidFill>
                <a:latin typeface="Times New Roman" panose="02020603050405020304" pitchFamily="18" charset="0"/>
                <a:cs typeface="Times New Roman" panose="02020603050405020304" pitchFamily="18" charset="0"/>
              </a:rPr>
              <a:t>thereby saving time for artists. The methodology's effectiveness is evaluated using a popularity index metric, demonstrating superior sketch-to-image conversion quality compared to existing methods. Overall, the approach highlights the potential of technology in enhancing artistic expression.</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lang="en-IN" sz="2000" dirty="0">
                <a:solidFill>
                  <a:schemeClr val="tx1"/>
                </a:solidFill>
                <a:latin typeface="Times New Roman" panose="02020603050405020304" pitchFamily="18" charset="0"/>
                <a:cs typeface="Times New Roman" panose="02020603050405020304" pitchFamily="18" charset="0"/>
              </a:rPr>
              <a:t>This study addresses the challenge of detecting gamma-ray events from imaging atmospheric Cherenkov telescopes, traditionally reliant on computationally intensive Monte Carlo simulations</a:t>
            </a:r>
            <a:r>
              <a:rPr lang="en-US" altLang="en-IN" sz="2000" dirty="0">
                <a:solidFill>
                  <a:schemeClr val="tx1"/>
                </a:solidFill>
                <a:latin typeface="Times New Roman" panose="02020603050405020304" pitchFamily="18" charset="0"/>
                <a:cs typeface="Times New Roman" panose="02020603050405020304" pitchFamily="18" charset="0"/>
              </a:rPr>
              <a:t>[5]</a:t>
            </a:r>
            <a:r>
              <a:rPr lang="en-IN" sz="2000" dirty="0">
                <a:solidFill>
                  <a:schemeClr val="tx1"/>
                </a:solidFill>
                <a:latin typeface="Times New Roman" panose="02020603050405020304" pitchFamily="18" charset="0"/>
                <a:cs typeface="Times New Roman" panose="02020603050405020304" pitchFamily="18" charset="0"/>
              </a:rPr>
              <a:t>. By employing a conditional variational autoencoder, the researchers generate images of gamma events, utilizing the size of the images as a conditional parameter. The generated images closely resemble Monte Carlo outputs, achieving an average gamma score of 0.984. However, the sizes of the generated images exhibit a minor error, suggesting room for improvement in aligning generated outputs with conditional parameters.</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This paper presents a deep learning framework for matching face sketches with photo databases, addressing challenges like the large modality gap and limited paired data</a:t>
            </a:r>
            <a:r>
              <a:rPr lang="en-US" sz="2000" dirty="0">
                <a:solidFill>
                  <a:schemeClr val="tx1"/>
                </a:solidFill>
                <a:latin typeface="Times New Roman" panose="02020603050405020304" pitchFamily="18" charset="0"/>
                <a:cs typeface="Times New Roman" panose="02020603050405020304" pitchFamily="18" charset="0"/>
              </a:rPr>
              <a:t>[6]</a:t>
            </a:r>
            <a:r>
              <a:rPr sz="2000" dirty="0">
                <a:solidFill>
                  <a:schemeClr val="tx1"/>
                </a:solidFill>
                <a:latin typeface="Times New Roman" panose="02020603050405020304" pitchFamily="18" charset="0"/>
                <a:cs typeface="Times New Roman" panose="02020603050405020304" pitchFamily="18" charset="0"/>
              </a:rPr>
              <a:t>. The proposed method utilizes a bidirectional collaborative synthesis network within an intermediate latent</a:t>
            </a:r>
            <a:r>
              <a:rPr lang="en-US" sz="20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space to align the distributions of sketches and photos. Employing a StyleGAN-like architecture, it enhances representation power and introduces a three-step training scheme to mitigate data scarcity. Extensive evaluations demonstrate its superior performance over existing methods, with potential applications for other modality pairs.</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This paper introduces VDVAE-SR, a novel model for image super-resolution that leverages advancements in deep Variational Autoencoders (VAEs)</a:t>
            </a:r>
            <a:r>
              <a:rPr lang="en-US" sz="2000" dirty="0">
                <a:solidFill>
                  <a:schemeClr val="tx1"/>
                </a:solidFill>
                <a:latin typeface="Times New Roman" panose="02020603050405020304" pitchFamily="18" charset="0"/>
                <a:cs typeface="Times New Roman" panose="02020603050405020304" pitchFamily="18" charset="0"/>
              </a:rPr>
              <a:t>[7]</a:t>
            </a:r>
            <a:r>
              <a:rPr sz="2000" dirty="0">
                <a:solidFill>
                  <a:schemeClr val="tx1"/>
                </a:solidFill>
                <a:latin typeface="Times New Roman" panose="02020603050405020304" pitchFamily="18" charset="0"/>
                <a:cs typeface="Times New Roman" panose="02020603050405020304" pitchFamily="18" charset="0"/>
              </a:rPr>
              <a:t>. While traditional models like GANs have excelled in high-resolution image generation, VDVAE-SR employs transfer learning on pretrained VAEs to enhance generative performance. The model demonstrates competitive results against state-of-the-art techniques in image quality metrics, highlighting the potential of deep VAEs in surpassing previous limitations associated with VAE-based approaches.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This paper presents a cascaded diffusion model for generating high-fidelity images without relying on auxiliary classifiers</a:t>
            </a:r>
            <a:r>
              <a:rPr lang="en-US" sz="2000" dirty="0">
                <a:solidFill>
                  <a:schemeClr val="tx1"/>
                </a:solidFill>
                <a:latin typeface="Times New Roman" panose="02020603050405020304" pitchFamily="18" charset="0"/>
                <a:cs typeface="Times New Roman" panose="02020603050405020304" pitchFamily="18" charset="0"/>
              </a:rPr>
              <a:t>[8]</a:t>
            </a:r>
            <a:r>
              <a:rPr sz="2000" dirty="0">
                <a:solidFill>
                  <a:schemeClr val="tx1"/>
                </a:solidFill>
                <a:latin typeface="Times New Roman" panose="02020603050405020304" pitchFamily="18" charset="0"/>
                <a:cs typeface="Times New Roman" panose="02020603050405020304" pitchFamily="18" charset="0"/>
              </a:rPr>
              <a:t>. The model uses multiple diffusion stages to progressively increase image resolution, with a novel conditioning augmentation method enhancing sample quality. Experimental results show</a:t>
            </a:r>
            <a:r>
              <a:rPr lang="en-US" sz="20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that this approach achieves impressive FID scores (1.48 at 64x64, 3.52 at 128x128, and 4.88 at 256x256) and outperforms existing methods like BigGAN-deep and VQ-VAE-2 in classification accuracy on the ImageNet benchmark.</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1" y="-95920"/>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600" b="1" dirty="0">
                <a:latin typeface="Times New Roman" panose="02020603050405020304" pitchFamily="18" charset="0"/>
                <a:cs typeface="Times New Roman" panose="02020603050405020304" pitchFamily="18" charset="0"/>
              </a:rPr>
              <a:t>Abstract</a:t>
            </a:r>
          </a:p>
        </p:txBody>
      </p:sp>
      <p:sp>
        <p:nvSpPr>
          <p:cNvPr id="2" name="Google Shape;55;p13"/>
          <p:cNvSpPr txBox="1"/>
          <p:nvPr/>
        </p:nvSpPr>
        <p:spPr>
          <a:xfrm>
            <a:off x="226380" y="440959"/>
            <a:ext cx="8691239" cy="3727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114300" indent="0" algn="just">
              <a:buNone/>
            </a:pPr>
            <a:r>
              <a:rPr lang="en-IN" sz="2000" dirty="0">
                <a:solidFill>
                  <a:schemeClr val="tx1"/>
                </a:solidFill>
                <a:latin typeface="Times New Roman" panose="02020603050405020304" pitchFamily="18" charset="0"/>
                <a:cs typeface="Times New Roman" panose="02020603050405020304" pitchFamily="18" charset="0"/>
              </a:rPr>
              <a:t>Sketch Generation in law enforcement involves of generating a visual representation of the suspect based on witness description as they aid to speed up investigation. The key objectives of the project are to develop an image that can be matched with the criminal database to speed up the investigation procedure, it also seeks to improve efficiency and accuracy of sketching by using interactive slider features. 	The methodology follows three phases, Train a Variational Auto Encoder (VAE) model on a large facial dataset to generate realistic sketches, Utilize Facenet-512 to match the generated sketch with the dataset and filter the top n (depends on number of matches) matches using Decision tree algorithm, Implement a User Interface with sliders to change facial features to get much accurate outputs. The novelty lies in combining VAE driven sketch generator with </a:t>
            </a:r>
            <a:r>
              <a:rPr lang="en-IN" sz="2000" dirty="0" err="1">
                <a:solidFill>
                  <a:schemeClr val="tx1"/>
                </a:solidFill>
                <a:latin typeface="Times New Roman" panose="02020603050405020304" pitchFamily="18" charset="0"/>
                <a:cs typeface="Times New Roman" panose="02020603050405020304" pitchFamily="18" charset="0"/>
              </a:rPr>
              <a:t>Facenet</a:t>
            </a:r>
            <a:r>
              <a:rPr lang="en-IN" sz="2000" dirty="0">
                <a:solidFill>
                  <a:schemeClr val="tx1"/>
                </a:solidFill>
                <a:latin typeface="Times New Roman" panose="02020603050405020304" pitchFamily="18" charset="0"/>
                <a:cs typeface="Times New Roman" panose="02020603050405020304" pitchFamily="18" charset="0"/>
              </a:rPr>
              <a:t> based matching for precise identification of suspect from rough sketch. Additionally, the interactive slider interface allows for more accurate results and those outputs can be added back to dataset for more training data.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This paper introduces a lightweight deep learning model for face recognition optimized for resource constrained devices like embedded systems</a:t>
            </a:r>
            <a:r>
              <a:rPr lang="en-US" sz="2000" dirty="0">
                <a:solidFill>
                  <a:schemeClr val="tx1"/>
                </a:solidFill>
                <a:latin typeface="Times New Roman" panose="02020603050405020304" pitchFamily="18" charset="0"/>
                <a:cs typeface="Times New Roman" panose="02020603050405020304" pitchFamily="18" charset="0"/>
              </a:rPr>
              <a:t>[9]</a:t>
            </a:r>
            <a:r>
              <a:rPr sz="2000" dirty="0">
                <a:solidFill>
                  <a:schemeClr val="tx1"/>
                </a:solidFill>
                <a:latin typeface="Times New Roman" panose="02020603050405020304" pitchFamily="18" charset="0"/>
                <a:cs typeface="Times New Roman" panose="02020603050405020304" pitchFamily="18" charset="0"/>
              </a:rPr>
              <a:t>. The model uses one- or few-shot learning to generate feature embeddings and incorporates refinements to FaceNet, achieving a compact 3.5 MB size 30 times smaller than FaceNet while maintaining high accuracy. The study evaluates the model on public datasets, showing its effectiveness in recognizing occluded faces in uncontrolled environments. With fewer FLOPs (0.06G) and fewer parameters (1.2M), it is well-suited for real-time applications like security and attendance systems.</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This paper presents a novel approach for binarizing facial biometric data using deep neural networks for use in crypto-biometric schemes like fuzzy commitment</a:t>
            </a:r>
            <a:r>
              <a:rPr lang="en-US" sz="2000" dirty="0">
                <a:solidFill>
                  <a:schemeClr val="tx1"/>
                </a:solidFill>
                <a:latin typeface="Times New Roman" panose="02020603050405020304" pitchFamily="18" charset="0"/>
                <a:cs typeface="Times New Roman" panose="02020603050405020304" pitchFamily="18" charset="0"/>
              </a:rPr>
              <a:t>[10]</a:t>
            </a:r>
            <a:r>
              <a:rPr sz="2000" dirty="0">
                <a:solidFill>
                  <a:schemeClr val="tx1"/>
                </a:solidFill>
                <a:latin typeface="Times New Roman" panose="02020603050405020304" pitchFamily="18" charset="0"/>
                <a:cs typeface="Times New Roman" panose="02020603050405020304" pitchFamily="18" charset="0"/>
              </a:rPr>
              <a:t>. The method achieves state-of-the-art performance with minimal degradation on the MOBIO and Labelled Faces in the Wild datasets. Binary embeddings of 4096</a:t>
            </a:r>
            <a:r>
              <a:rPr lang="en-US" sz="20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bits and 3300 bits of entropy were obtained using a pretrained convolutional neural network trained on the MS-celeb-1M database. These high-entropy binary representations are suitable for clustering, similarity searches, and the creation of a cancellable system with a shuffling transformation for security.</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State-of-the-art face recognition models achieve over 99.8% accuracy on the Labeled Faces in the Wild (LFW) dataset, but often rely on biased, web-crawled images with label noise and ethical concerns around consent</a:t>
            </a:r>
            <a:r>
              <a:rPr lang="en-US" sz="2000" dirty="0">
                <a:solidFill>
                  <a:schemeClr val="tx1"/>
                </a:solidFill>
                <a:latin typeface="Times New Roman" panose="02020603050405020304" pitchFamily="18" charset="0"/>
                <a:cs typeface="Times New Roman" panose="02020603050405020304" pitchFamily="18" charset="0"/>
              </a:rPr>
              <a:t>[11]</a:t>
            </a:r>
            <a:r>
              <a:rPr sz="2000" dirty="0">
                <a:solidFill>
                  <a:schemeClr val="tx1"/>
                </a:solidFill>
                <a:latin typeface="Times New Roman" panose="02020603050405020304" pitchFamily="18" charset="0"/>
                <a:cs typeface="Times New Roman" panose="02020603050405020304" pitchFamily="18" charset="0"/>
              </a:rPr>
              <a:t>. To address this, a large-scale synthetic dataset was created using computer graphics rendering, reducing the error rate on LFW by 52.5% compared to GAN-generated synthetic faces. Data augmentation narrows the synthetic-to-real gap, and fine-tuning on fewer real, consent-obtained images yields performance comparable to models trained on millions of real faces.</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Real-time face detection faces challenges like occlusions, varying backgrounds, and poses. Convolutional Neural Networks (CNNs) improve detection accuracy but are computationally intensive, requiring high-end hardware</a:t>
            </a:r>
            <a:r>
              <a:rPr lang="en-US" sz="2000" dirty="0">
                <a:solidFill>
                  <a:schemeClr val="tx1"/>
                </a:solidFill>
                <a:latin typeface="Times New Roman" panose="02020603050405020304" pitchFamily="18" charset="0"/>
                <a:cs typeface="Times New Roman" panose="02020603050405020304" pitchFamily="18" charset="0"/>
              </a:rPr>
              <a:t>[12]</a:t>
            </a:r>
            <a:r>
              <a:rPr sz="2000" dirty="0">
                <a:solidFill>
                  <a:schemeClr val="tx1"/>
                </a:solidFill>
                <a:latin typeface="Times New Roman" panose="02020603050405020304" pitchFamily="18" charset="0"/>
                <a:cs typeface="Times New Roman" panose="02020603050405020304" pitchFamily="18" charset="0"/>
              </a:rPr>
              <a:t>. This paper proposes a lightweight CNN-based architecture that reduces computation</a:t>
            </a:r>
            <a:r>
              <a:rPr lang="en-US" sz="20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while maintaining accuracy. It uses two modules: a backbone for feature extraction and a detection module for identifying faces at different scales. Mini-inception blocks reduce costs, allowing the model to run on low-end systems. Trained on the WIDER Face dataset, the proposed model shows improved accuracy and reduced computation compared to state-of-the-art methods.</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The paper evaluates a Pareto-optimized FaceNet model enhanced with data preprocessing to improve face recognition accuracy amid mask-wearing challenges due to COVID-19</a:t>
            </a:r>
            <a:r>
              <a:rPr lang="en-US" sz="2000" dirty="0">
                <a:solidFill>
                  <a:schemeClr val="tx1"/>
                </a:solidFill>
                <a:latin typeface="Times New Roman" panose="02020603050405020304" pitchFamily="18" charset="0"/>
                <a:cs typeface="Times New Roman" panose="02020603050405020304" pitchFamily="18" charset="0"/>
              </a:rPr>
              <a:t>[13]</a:t>
            </a:r>
            <a:r>
              <a:rPr sz="2000" dirty="0">
                <a:solidFill>
                  <a:schemeClr val="tx1"/>
                </a:solidFill>
                <a:latin typeface="Times New Roman" panose="02020603050405020304" pitchFamily="18" charset="0"/>
                <a:cs typeface="Times New Roman" panose="02020603050405020304" pitchFamily="18" charset="0"/>
              </a:rPr>
              <a:t>. The model optimizes both accuracy and computation time using Pareto optimization and addresses masked faces through preprocessing. Results show improved accuracy over 94%, surpassing both the original FaceNet and ArcFace models. The model is also smaller and more efficient, reducing inference time, making it practical for real-world, mask-inclusive applications.</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Facial imaging and recognition play a key role in computer vision and biometrics, particularly in forensic investigations and law enforcement, by focusing on facial features alone</a:t>
            </a:r>
            <a:r>
              <a:rPr lang="en-US" sz="2000" dirty="0">
                <a:solidFill>
                  <a:schemeClr val="tx1"/>
                </a:solidFill>
                <a:latin typeface="Times New Roman" panose="02020603050405020304" pitchFamily="18" charset="0"/>
                <a:cs typeface="Times New Roman" panose="02020603050405020304" pitchFamily="18" charset="0"/>
              </a:rPr>
              <a:t>[14]</a:t>
            </a:r>
            <a:r>
              <a:rPr sz="2000" dirty="0">
                <a:solidFill>
                  <a:schemeClr val="tx1"/>
                </a:solidFill>
                <a:latin typeface="Times New Roman" panose="02020603050405020304" pitchFamily="18" charset="0"/>
                <a:cs typeface="Times New Roman" panose="02020603050405020304" pitchFamily="18" charset="0"/>
              </a:rPr>
              <a:t>. Advanced techniques using deep learning models help accuratel</a:t>
            </a:r>
            <a:r>
              <a:rPr lang="en-US" sz="2000" dirty="0">
                <a:solidFill>
                  <a:schemeClr val="tx1"/>
                </a:solidFill>
                <a:latin typeface="Times New Roman" panose="02020603050405020304" pitchFamily="18" charset="0"/>
                <a:cs typeface="Times New Roman" panose="02020603050405020304" pitchFamily="18" charset="0"/>
              </a:rPr>
              <a:t>y </a:t>
            </a:r>
            <a:r>
              <a:rPr sz="2000" dirty="0">
                <a:solidFill>
                  <a:schemeClr val="tx1"/>
                </a:solidFill>
                <a:latin typeface="Times New Roman" panose="02020603050405020304" pitchFamily="18" charset="0"/>
                <a:cs typeface="Times New Roman" panose="02020603050405020304" pitchFamily="18" charset="0"/>
              </a:rPr>
              <a:t>capture and compare these features against known databases. This review explores recent advancements in generating and recognizing facial images, highlighting their applications, challenges, and future developments. Key areas include diagram creation for identifying individuals and the evolving role of deep learning in improving accuracy and scalability of facial recognition systems.</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This paper proposes a user-friendly application to streamline the process of creating and matching composite face sketches in forensic science</a:t>
            </a:r>
            <a:r>
              <a:rPr lang="en-US" sz="2000" dirty="0">
                <a:solidFill>
                  <a:schemeClr val="tx1"/>
                </a:solidFill>
                <a:latin typeface="Times New Roman" panose="02020603050405020304" pitchFamily="18" charset="0"/>
                <a:cs typeface="Times New Roman" panose="02020603050405020304" pitchFamily="18" charset="0"/>
              </a:rPr>
              <a:t>[15]</a:t>
            </a:r>
            <a:r>
              <a:rPr sz="2000" dirty="0">
                <a:solidFill>
                  <a:schemeClr val="tx1"/>
                </a:solidFill>
                <a:latin typeface="Times New Roman" panose="02020603050405020304" pitchFamily="18" charset="0"/>
                <a:cs typeface="Times New Roman" panose="02020603050405020304" pitchFamily="18" charset="0"/>
              </a:rPr>
              <a:t>. Utilizing deep learning and cloud infrastructure, the application allows users to generate sketches through a drag-and-drop feature, reducing reliance on forensic artists and speeding up the identification process by matching sketches with police databases. This innovation offers a more efficient solution for criminal identification, enhancing the use of technology in law enforcement while addressing the time limitations of traditional hand-drawn sketches.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2170" y="-110"/>
            <a:ext cx="8520600" cy="572700"/>
          </a:xfrm>
        </p:spPr>
        <p:txBody>
          <a:bodyPr/>
          <a:lstStyle/>
          <a:p>
            <a:pPr algn="ctr"/>
            <a:r>
              <a:rPr lang="en-IN" dirty="0">
                <a:sym typeface="+mn-ea"/>
              </a:rPr>
              <a:t>Literature Survey(</a:t>
            </a:r>
            <a:r>
              <a:rPr lang="en-US" altLang="en-IN" dirty="0">
                <a:sym typeface="+mn-ea"/>
              </a:rPr>
              <a:t>Cont..)</a:t>
            </a:r>
            <a:endParaRPr lang="en-US"/>
          </a:p>
        </p:txBody>
      </p:sp>
      <p:sp>
        <p:nvSpPr>
          <p:cNvPr id="3" name="Text Placeholder 2"/>
          <p:cNvSpPr>
            <a:spLocks noGrp="1"/>
          </p:cNvSpPr>
          <p:nvPr>
            <p:ph type="body" idx="1"/>
          </p:nvPr>
        </p:nvSpPr>
        <p:spPr>
          <a:xfrm>
            <a:off x="262170" y="650825"/>
            <a:ext cx="8520600" cy="3416400"/>
          </a:xfrm>
        </p:spPr>
        <p:txBody>
          <a:bodyPr>
            <a:noAutofit/>
          </a:bodyPr>
          <a:lstStyle/>
          <a:p>
            <a:pPr marL="114300" indent="0" algn="just">
              <a:buNone/>
            </a:pPr>
            <a:r>
              <a:rPr sz="2000" dirty="0">
                <a:solidFill>
                  <a:schemeClr val="tx1"/>
                </a:solidFill>
                <a:latin typeface="Times New Roman" panose="02020603050405020304" pitchFamily="18" charset="0"/>
                <a:cs typeface="Times New Roman" panose="02020603050405020304" pitchFamily="18" charset="0"/>
              </a:rPr>
              <a:t>This paper explores the use of adversarial networks to convert offender sketches into color photographs, addressing discrepancies in traditional manual sketching processes</a:t>
            </a:r>
            <a:r>
              <a:rPr lang="en-US" sz="2000" dirty="0">
                <a:solidFill>
                  <a:schemeClr val="tx1"/>
                </a:solidFill>
                <a:latin typeface="Times New Roman" panose="02020603050405020304" pitchFamily="18" charset="0"/>
                <a:cs typeface="Times New Roman" panose="02020603050405020304" pitchFamily="18" charset="0"/>
              </a:rPr>
              <a:t>[16]</a:t>
            </a:r>
            <a:r>
              <a:rPr sz="2000" dirty="0">
                <a:solidFill>
                  <a:schemeClr val="tx1"/>
                </a:solidFill>
                <a:latin typeface="Times New Roman" panose="02020603050405020304" pitchFamily="18" charset="0"/>
                <a:cs typeface="Times New Roman" panose="02020603050405020304" pitchFamily="18" charset="0"/>
              </a:rPr>
              <a:t>. Using a novel sketch generator based</a:t>
            </a:r>
            <a:r>
              <a:rPr lang="en-US" sz="2000" dirty="0">
                <a:solidFill>
                  <a:schemeClr val="tx1"/>
                </a:solidFill>
                <a:latin typeface="Times New Roman" panose="02020603050405020304" pitchFamily="18" charset="0"/>
                <a:cs typeface="Times New Roman" panose="02020603050405020304" pitchFamily="18" charset="0"/>
              </a:rPr>
              <a:t> </a:t>
            </a:r>
            <a:r>
              <a:rPr sz="2000" dirty="0">
                <a:solidFill>
                  <a:schemeClr val="tx1"/>
                </a:solidFill>
                <a:latin typeface="Times New Roman" panose="02020603050405020304" pitchFamily="18" charset="0"/>
                <a:cs typeface="Times New Roman" panose="02020603050405020304" pitchFamily="18" charset="0"/>
              </a:rPr>
              <a:t>on gamma adjustment, the study improves photogeneration accuracy. Pre-trained transfer learning models are then employed for classification, achieving a lowest similarity score of 91% and an average identification accuracy of over 70% across datasets. The research concludes that the proposed method outperforms existing state-of-the-art techniques, offering more reliable tools for law enforcement and offender recognition.</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085" y="67200"/>
            <a:ext cx="8520600" cy="572700"/>
          </a:xfrm>
        </p:spPr>
        <p:txBody>
          <a:bodyPr/>
          <a:lstStyle/>
          <a:p>
            <a:r>
              <a:rPr lang="en-US" altLang="en-GB"/>
              <a:t>Limitations of Existing Approaches</a:t>
            </a:r>
          </a:p>
        </p:txBody>
      </p:sp>
      <p:sp>
        <p:nvSpPr>
          <p:cNvPr id="3" name="Text Placeholder 2"/>
          <p:cNvSpPr>
            <a:spLocks noGrp="1"/>
          </p:cNvSpPr>
          <p:nvPr>
            <p:ph type="body" idx="1"/>
          </p:nvPr>
        </p:nvSpPr>
        <p:spPr>
          <a:xfrm>
            <a:off x="217170" y="709295"/>
            <a:ext cx="8615045" cy="3725545"/>
          </a:xfrm>
        </p:spPr>
        <p:txBody>
          <a:bodyPr>
            <a:noAutofit/>
          </a:bodyPr>
          <a:lstStyle/>
          <a:p>
            <a:pPr algn="just"/>
            <a:r>
              <a:rPr lang="en-GB" altLang="en-US" sz="2000" b="1">
                <a:solidFill>
                  <a:schemeClr val="tx1"/>
                </a:solidFill>
              </a:rPr>
              <a:t>GAN Inversion:</a:t>
            </a:r>
            <a:r>
              <a:rPr lang="en-GB" altLang="en-US" sz="2000">
                <a:solidFill>
                  <a:schemeClr val="tx1"/>
                </a:solidFill>
              </a:rPr>
              <a:t> Generates realistic images from sketches by mapping to a low-dimensional latent space.  </a:t>
            </a:r>
          </a:p>
          <a:p>
            <a:pPr algn="just"/>
            <a:r>
              <a:rPr lang="en-GB" altLang="en-US" sz="2000" b="1">
                <a:solidFill>
                  <a:schemeClr val="tx1"/>
                </a:solidFill>
              </a:rPr>
              <a:t>Sketch-Based 3D CAD Retrieval:</a:t>
            </a:r>
            <a:r>
              <a:rPr lang="en-GB" altLang="en-US" sz="2000">
                <a:solidFill>
                  <a:schemeClr val="tx1"/>
                </a:solidFill>
              </a:rPr>
              <a:t> Uses loop relation trees and VAEs to retrieve 3D models from sketches.  </a:t>
            </a:r>
          </a:p>
          <a:p>
            <a:pPr algn="just"/>
            <a:r>
              <a:rPr lang="en-GB" altLang="en-US" sz="2000" b="1">
                <a:solidFill>
                  <a:schemeClr val="tx1"/>
                </a:solidFill>
              </a:rPr>
              <a:t>Art Model for Sketches:</a:t>
            </a:r>
            <a:r>
              <a:rPr lang="en-GB" altLang="en-US" sz="2000">
                <a:solidFill>
                  <a:schemeClr val="tx1"/>
                </a:solidFill>
              </a:rPr>
              <a:t> Creates expressive sketches using a three-stage pipeline of preprocessing, art generation, and colorization.  </a:t>
            </a:r>
          </a:p>
          <a:p>
            <a:pPr algn="just"/>
            <a:r>
              <a:rPr lang="en-GB" altLang="en-US" sz="2000" b="1">
                <a:solidFill>
                  <a:schemeClr val="tx1"/>
                </a:solidFill>
              </a:rPr>
              <a:t>Collaborative Synthesis Networks:</a:t>
            </a:r>
            <a:r>
              <a:rPr lang="en-GB" altLang="en-US" sz="2000">
                <a:solidFill>
                  <a:schemeClr val="tx1"/>
                </a:solidFill>
              </a:rPr>
              <a:t> Aligns sketches and photos in latent space using a StyleGAN-like architecture for face recognition.  </a:t>
            </a:r>
          </a:p>
          <a:p>
            <a:pPr algn="just"/>
            <a:r>
              <a:rPr lang="en-GB" altLang="en-US" sz="2000" b="1">
                <a:solidFill>
                  <a:schemeClr val="tx1"/>
                </a:solidFill>
              </a:rPr>
              <a:t>Cascaded Diffusion Models:</a:t>
            </a:r>
            <a:r>
              <a:rPr lang="en-GB" altLang="en-US" sz="2000">
                <a:solidFill>
                  <a:schemeClr val="tx1"/>
                </a:solidFill>
              </a:rPr>
              <a:t> Enhances image resolution through a multi-stage diffusion approach.  </a:t>
            </a:r>
          </a:p>
          <a:p>
            <a:pPr algn="just"/>
            <a:r>
              <a:rPr lang="en-GB" altLang="en-US" sz="2000" b="1">
                <a:solidFill>
                  <a:schemeClr val="tx1"/>
                </a:solidFill>
              </a:rPr>
              <a:t>Lightweight CNN for Detection:</a:t>
            </a:r>
            <a:r>
              <a:rPr lang="en-GB" altLang="en-US" sz="2000">
                <a:solidFill>
                  <a:schemeClr val="tx1"/>
                </a:solidFill>
              </a:rPr>
              <a:t> Reduces computational load while maintaining accurate face detection.  </a:t>
            </a:r>
          </a:p>
          <a:p>
            <a:pPr marL="114300" indent="0" algn="just">
              <a:buNone/>
            </a:pPr>
            <a:endParaRPr lang="en-GB" altLang="en-US" sz="2000">
              <a:solidFill>
                <a:schemeClr val="tx1"/>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Software &amp; Hardware Requirements</a:t>
            </a:r>
          </a:p>
        </p:txBody>
      </p:sp>
      <p:sp>
        <p:nvSpPr>
          <p:cNvPr id="4" name="Google Shape;55;p13"/>
          <p:cNvSpPr txBox="1"/>
          <p:nvPr/>
        </p:nvSpPr>
        <p:spPr>
          <a:xfrm>
            <a:off x="226380" y="781921"/>
            <a:ext cx="8691239" cy="3727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368300" algn="l">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Minimum Software Requirements</a:t>
            </a:r>
          </a:p>
          <a:p>
            <a:pPr marL="825500" lvl="1"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Python 3.8 or above with following libraries:</a:t>
            </a:r>
          </a:p>
          <a:p>
            <a:pPr marL="1282700" lvl="2"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Numpy</a:t>
            </a:r>
          </a:p>
          <a:p>
            <a:pPr marL="1282700" lvl="2"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Tensorflow</a:t>
            </a:r>
          </a:p>
          <a:p>
            <a:pPr marL="1282700" lvl="2"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rPr>
              <a:t>Pillow</a:t>
            </a:r>
            <a:endParaRPr lang="en-IN" sz="2000" b="1" dirty="0">
              <a:solidFill>
                <a:schemeClr val="tx1"/>
              </a:solidFill>
              <a:latin typeface="Times New Roman" panose="02020603050405020304" pitchFamily="18" charset="0"/>
              <a:cs typeface="Times New Roman" panose="02020603050405020304" pitchFamily="18" charset="0"/>
            </a:endParaRPr>
          </a:p>
          <a:p>
            <a:pPr marL="368300" algn="l">
              <a:buFont typeface="Arial" panose="020B0604020202020204" pitchFamily="34" charset="0"/>
              <a:buChar char="•"/>
            </a:pPr>
            <a:r>
              <a:rPr lang="en-IN" sz="2000" b="1" dirty="0">
                <a:solidFill>
                  <a:schemeClr val="tx1"/>
                </a:solidFill>
                <a:latin typeface="Times New Roman" panose="02020603050405020304" pitchFamily="18" charset="0"/>
                <a:cs typeface="Times New Roman" panose="02020603050405020304" pitchFamily="18" charset="0"/>
              </a:rPr>
              <a:t>Minimum Hardware Requirements</a:t>
            </a:r>
          </a:p>
          <a:p>
            <a:pPr marL="825500" lvl="1"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sym typeface="+mn-ea"/>
              </a:rPr>
              <a:t>Intel i5 or above</a:t>
            </a:r>
            <a:endParaRPr lang="en-IN" sz="2000" dirty="0">
              <a:solidFill>
                <a:schemeClr val="tx1"/>
              </a:solidFill>
              <a:latin typeface="Times New Roman" panose="02020603050405020304" pitchFamily="18" charset="0"/>
              <a:cs typeface="Times New Roman" panose="02020603050405020304" pitchFamily="18" charset="0"/>
            </a:endParaRPr>
          </a:p>
          <a:p>
            <a:pPr marL="825500" lvl="1"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sym typeface="+mn-ea"/>
              </a:rPr>
              <a:t>Nvidia rtx 2050 GPU or above</a:t>
            </a:r>
            <a:endParaRPr lang="en-IN" sz="2000" dirty="0">
              <a:solidFill>
                <a:schemeClr val="tx1"/>
              </a:solidFill>
              <a:latin typeface="Times New Roman" panose="02020603050405020304" pitchFamily="18" charset="0"/>
              <a:cs typeface="Times New Roman" panose="02020603050405020304" pitchFamily="18" charset="0"/>
            </a:endParaRPr>
          </a:p>
          <a:p>
            <a:pPr marL="825500" lvl="1"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sym typeface="+mn-ea"/>
              </a:rPr>
              <a:t>16GB DDR4 3200MHz RAM</a:t>
            </a:r>
            <a:endParaRPr lang="en-IN" sz="2000" dirty="0">
              <a:solidFill>
                <a:schemeClr val="tx1"/>
              </a:solidFill>
              <a:latin typeface="Times New Roman" panose="02020603050405020304" pitchFamily="18" charset="0"/>
              <a:cs typeface="Times New Roman" panose="02020603050405020304" pitchFamily="18" charset="0"/>
            </a:endParaRPr>
          </a:p>
          <a:p>
            <a:pPr marL="825500" lvl="1" algn="l">
              <a:buFont typeface="Arial" panose="020B0604020202020204" pitchFamily="34" charset="0"/>
              <a:buChar char="•"/>
            </a:pPr>
            <a:r>
              <a:rPr lang="en-IN" sz="2000" dirty="0">
                <a:solidFill>
                  <a:schemeClr val="tx1"/>
                </a:solidFill>
                <a:latin typeface="Times New Roman" panose="02020603050405020304" pitchFamily="18" charset="0"/>
                <a:cs typeface="Times New Roman" panose="02020603050405020304" pitchFamily="18" charset="0"/>
                <a:sym typeface="+mn-ea"/>
              </a:rPr>
              <a:t>500GB PCIe Gen3(or above) NVMe M.2 SSD</a:t>
            </a: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600" b="1" dirty="0">
                <a:latin typeface="Times New Roman" panose="02020603050405020304" pitchFamily="18" charset="0"/>
                <a:cs typeface="Times New Roman" panose="02020603050405020304" pitchFamily="18" charset="0"/>
              </a:rPr>
              <a:t>Objectives</a:t>
            </a:r>
          </a:p>
        </p:txBody>
      </p:sp>
      <p:sp>
        <p:nvSpPr>
          <p:cNvPr id="4" name="Google Shape;55;p13"/>
          <p:cNvSpPr txBox="1"/>
          <p:nvPr/>
        </p:nvSpPr>
        <p:spPr>
          <a:xfrm>
            <a:off x="226380" y="781921"/>
            <a:ext cx="8691239" cy="3727935"/>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429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1pPr>
            <a:lvl2pPr marL="914400" marR="0" lvl="1"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2pPr>
            <a:lvl3pPr marL="1371600" marR="0" lvl="2"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3pPr>
            <a:lvl4pPr marL="1828800" marR="0" lvl="3"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4pPr>
            <a:lvl5pPr marL="2286000" marR="0" lvl="4"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5pPr>
            <a:lvl6pPr marL="2743200" marR="0" lvl="5"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6pPr>
            <a:lvl7pPr marL="3200400" marR="0" lvl="6"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7pPr>
            <a:lvl8pPr marL="3657600" marR="0" lvl="7"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8pPr>
            <a:lvl9pPr marL="4114800" marR="0" lvl="8" indent="-317500" algn="ctr" rtl="0">
              <a:lnSpc>
                <a:spcPct val="100000"/>
              </a:lnSpc>
              <a:spcBef>
                <a:spcPts val="0"/>
              </a:spcBef>
              <a:spcAft>
                <a:spcPts val="0"/>
              </a:spcAft>
              <a:buClr>
                <a:schemeClr val="dk2"/>
              </a:buClr>
              <a:buSzPts val="2800"/>
              <a:buFont typeface="Arial" panose="020B0604020202020204"/>
              <a:buNone/>
              <a:defRPr sz="2800" b="0" i="0" u="none" strike="noStrike" cap="none">
                <a:solidFill>
                  <a:schemeClr val="dk2"/>
                </a:solidFill>
                <a:latin typeface="Arial" panose="020B0604020202020204"/>
                <a:ea typeface="Arial" panose="020B0604020202020204"/>
                <a:cs typeface="Arial" panose="020B0604020202020204"/>
                <a:sym typeface="Arial" panose="020B0604020202020204"/>
              </a:defRPr>
            </a:lvl9pPr>
          </a:lstStyle>
          <a:p>
            <a:pPr marL="825500" lvl="1"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generate suspect sketches based on witness descriptions using a Variational Autoencoder (VAE) model.</a:t>
            </a:r>
          </a:p>
          <a:p>
            <a:pPr marL="825500" lvl="1"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match generated sketches with the database using Facenet-512 with which law enforcements can identify the suspects quickly. </a:t>
            </a:r>
          </a:p>
          <a:p>
            <a:pPr marL="825500" lvl="1"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provide slider based interface so that features can be adjusted and fine tuned for better results. </a:t>
            </a:r>
          </a:p>
          <a:p>
            <a:pPr marL="825500" lvl="1"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improve the model by adding unidentified images to the database. </a:t>
            </a:r>
          </a:p>
          <a:p>
            <a:pPr marL="825500" lvl="1" indent="-342900" algn="l">
              <a:buFont typeface="Arial" panose="020B0604020202020204" pitchFamily="34" charset="0"/>
              <a:buChar char="•"/>
            </a:pPr>
            <a:r>
              <a:rPr lang="en-US" sz="2000" dirty="0">
                <a:solidFill>
                  <a:schemeClr val="tx1"/>
                </a:solidFill>
                <a:latin typeface="Times New Roman" panose="02020603050405020304" pitchFamily="18" charset="0"/>
                <a:cs typeface="Times New Roman" panose="02020603050405020304" pitchFamily="18" charset="0"/>
              </a:rPr>
              <a:t>To reduce manual sketching and improving overall efficiency.  </a:t>
            </a:r>
          </a:p>
          <a:p>
            <a:pPr marL="825500" lvl="1" indent="-342900" algn="l">
              <a:buFont typeface="Arial" panose="020B0604020202020204" pitchFamily="34" charset="0"/>
              <a:buChar char="•"/>
            </a:pPr>
            <a:endParaRPr lang="en-IN" sz="2000" dirty="0">
              <a:solidFill>
                <a:schemeClr val="tx1"/>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Proposed Method: Architecture Diagram</a:t>
            </a:r>
          </a:p>
        </p:txBody>
      </p:sp>
      <p:pic>
        <p:nvPicPr>
          <p:cNvPr id="2" name="Picture 1" descr="hjvdns"/>
          <p:cNvPicPr>
            <a:picLocks noChangeAspect="1"/>
          </p:cNvPicPr>
          <p:nvPr/>
        </p:nvPicPr>
        <p:blipFill>
          <a:blip r:embed="rId2"/>
          <a:stretch>
            <a:fillRect/>
          </a:stretch>
        </p:blipFill>
        <p:spPr>
          <a:xfrm>
            <a:off x="-3810" y="692150"/>
            <a:ext cx="9144000" cy="4205605"/>
          </a:xfrm>
          <a:prstGeom prst="rect">
            <a:avLst/>
          </a:prstGeom>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152400"/>
            <a:ext cx="9144000" cy="59055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Description of Architecture Diagram</a:t>
            </a:r>
            <a:endParaRPr sz="7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314960" y="826135"/>
            <a:ext cx="8477885" cy="3667760"/>
          </a:xfrm>
          <a:prstGeom prst="rect">
            <a:avLst/>
          </a:prstGeom>
          <a:noFill/>
        </p:spPr>
        <p:txBody>
          <a:bodyPr wrap="square" rtlCol="0">
            <a:noAutofit/>
          </a:bodyPr>
          <a:lstStyle/>
          <a:p>
            <a:pPr algn="just"/>
            <a:r>
              <a:rPr lang="en-US" sz="2000">
                <a:latin typeface="Times New Roman" panose="02020603050405020304" pitchFamily="18" charset="0"/>
                <a:cs typeface="Times New Roman" panose="02020603050405020304" pitchFamily="18" charset="0"/>
              </a:rPr>
              <a:t>This is a flowchart depicting a definite pattern of developing and enhancing facial images from the description made by the witnesses. First, the witness gives the facial features and the system searches among the dataset for a match. In case, no such image exists, then the application generates a sketch using unique models such as FaceNet-512. This sketch then undergoes a filtering process through a decision tree to reach to some other option of possible matches. The best matches are presented to the witness who chooses and delineates the portrait using controls for variation such as eye type, and the size and position of the nose. If a match is confirmed, the system updates its dataset for better features where witness feedback would help in improving the future matches. This repeated cycle improves both the levels of precision as well as integration of the facial recognition system.</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vdsnc"/>
          <p:cNvPicPr>
            <a:picLocks noChangeAspect="1"/>
          </p:cNvPicPr>
          <p:nvPr/>
        </p:nvPicPr>
        <p:blipFill>
          <a:blip r:embed="rId2"/>
          <a:stretch>
            <a:fillRect/>
          </a:stretch>
        </p:blipFill>
        <p:spPr>
          <a:xfrm>
            <a:off x="-383540" y="264160"/>
            <a:ext cx="9641840" cy="5423535"/>
          </a:xfrm>
          <a:prstGeom prst="rect">
            <a:avLst/>
          </a:prstGeom>
        </p:spPr>
      </p:pic>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Proposed Method: Module Connectivity Diagram</a:t>
            </a: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73245"/>
            <a:ext cx="8520600" cy="572700"/>
          </a:xfrm>
        </p:spPr>
        <p:txBody>
          <a:bodyPr/>
          <a:lstStyle/>
          <a:p>
            <a:pPr algn="ct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Description of Module Connectivity Diagram</a:t>
            </a:r>
            <a:endParaRPr lang="en-GB" altLang="en-US" dirty="0"/>
          </a:p>
        </p:txBody>
      </p:sp>
      <p:sp>
        <p:nvSpPr>
          <p:cNvPr id="5" name="Text Placeholder 4"/>
          <p:cNvSpPr>
            <a:spLocks noGrp="1"/>
          </p:cNvSpPr>
          <p:nvPr>
            <p:ph type="body" idx="1"/>
          </p:nvPr>
        </p:nvSpPr>
        <p:spPr>
          <a:xfrm>
            <a:off x="215900" y="801369"/>
            <a:ext cx="8616315" cy="3600149"/>
          </a:xfrm>
        </p:spPr>
        <p:txBody>
          <a:bodyPr>
            <a:noAutofit/>
          </a:bodyPr>
          <a:lstStyle/>
          <a:p>
            <a:pPr marL="114300" indent="0" algn="just">
              <a:lnSpc>
                <a:spcPct val="100000"/>
              </a:lnSpc>
              <a:buNone/>
            </a:pPr>
            <a:r>
              <a:rPr sz="2000" dirty="0">
                <a:solidFill>
                  <a:schemeClr val="tx1"/>
                </a:solidFill>
              </a:rPr>
              <a:t>The provided module connectivity diagram illustrates the workflow of a system for processing and handling input data through various interconnected stages. Here's a brief description:</a:t>
            </a:r>
          </a:p>
          <a:p>
            <a:pPr marL="114300" indent="0" algn="just">
              <a:lnSpc>
                <a:spcPct val="100000"/>
              </a:lnSpc>
              <a:buNone/>
            </a:pPr>
            <a:endParaRPr sz="2000" dirty="0">
              <a:solidFill>
                <a:schemeClr val="tx1"/>
              </a:solidFill>
            </a:endParaRPr>
          </a:p>
          <a:p>
            <a:pPr algn="just">
              <a:lnSpc>
                <a:spcPct val="100000"/>
              </a:lnSpc>
              <a:buFont typeface="Arial" panose="020B0604020202020204" pitchFamily="34" charset="0"/>
              <a:buChar char="•"/>
            </a:pPr>
            <a:r>
              <a:rPr sz="2000" b="1" dirty="0">
                <a:solidFill>
                  <a:schemeClr val="tx1"/>
                </a:solidFill>
              </a:rPr>
              <a:t>Input Stage:</a:t>
            </a:r>
            <a:r>
              <a:rPr sz="2000" dirty="0">
                <a:solidFill>
                  <a:schemeClr val="tx1"/>
                </a:solidFill>
              </a:rPr>
              <a:t> The process begins with the raw input data, which serves as the starting point for the system.</a:t>
            </a:r>
          </a:p>
          <a:p>
            <a:pPr algn="just">
              <a:lnSpc>
                <a:spcPct val="100000"/>
              </a:lnSpc>
              <a:buFont typeface="Arial" panose="020B0604020202020204" pitchFamily="34" charset="0"/>
              <a:buChar char="•"/>
            </a:pPr>
            <a:r>
              <a:rPr sz="2000" b="1" dirty="0">
                <a:solidFill>
                  <a:schemeClr val="tx1"/>
                </a:solidFill>
              </a:rPr>
              <a:t>Feature Engineering:</a:t>
            </a:r>
            <a:r>
              <a:rPr sz="2000" dirty="0">
                <a:solidFill>
                  <a:schemeClr val="tx1"/>
                </a:solidFill>
              </a:rPr>
              <a:t> The input data undergoes feature extraction to generate feature maps, which capture key characteristics essential for further processing.</a:t>
            </a:r>
          </a:p>
          <a:p>
            <a:pPr algn="just">
              <a:lnSpc>
                <a:spcPct val="100000"/>
              </a:lnSpc>
              <a:buFont typeface="Arial" panose="020B0604020202020204" pitchFamily="34" charset="0"/>
              <a:buChar char="•"/>
            </a:pPr>
            <a:r>
              <a:rPr sz="2000" b="1" dirty="0">
                <a:solidFill>
                  <a:schemeClr val="tx1"/>
                </a:solidFill>
              </a:rPr>
              <a:t>Model Training (Autoencoder):</a:t>
            </a:r>
            <a:r>
              <a:rPr sz="2000" dirty="0">
                <a:solidFill>
                  <a:schemeClr val="tx1"/>
                </a:solidFill>
              </a:rPr>
              <a:t> The feature maps are fed into an autoencoder-based model, which determines whether a match is found within a dataset or not.</a:t>
            </a:r>
            <a:endParaRPr lang="en-IN" sz="2000" dirty="0">
              <a:solidFill>
                <a:schemeClr val="tx1"/>
              </a:solidFill>
            </a:endParaRPr>
          </a:p>
          <a:p>
            <a:pPr algn="just">
              <a:lnSpc>
                <a:spcPct val="100000"/>
              </a:lnSpc>
              <a:buFont typeface="Arial" panose="020B0604020202020204" pitchFamily="34" charset="0"/>
              <a:buChar char="•"/>
            </a:pPr>
            <a:endParaRPr lang="en-IN" sz="2000" dirty="0">
              <a:solidFill>
                <a:schemeClr val="tx1"/>
              </a:solidFill>
            </a:endParaRPr>
          </a:p>
          <a:p>
            <a:pPr marL="114300" indent="0" algn="just">
              <a:lnSpc>
                <a:spcPct val="100000"/>
              </a:lnSpc>
              <a:buNone/>
            </a:pPr>
            <a:endParaRPr lang="en-IN" sz="2000" dirty="0">
              <a:solidFill>
                <a:schemeClr val="tx1"/>
              </a:solidFill>
            </a:endParaRPr>
          </a:p>
          <a:p>
            <a:pPr marL="114300" indent="0" algn="just">
              <a:lnSpc>
                <a:spcPct val="100000"/>
              </a:lnSpc>
              <a:buNone/>
            </a:pPr>
            <a:endParaRPr sz="2000" dirty="0">
              <a:solidFill>
                <a:schemeClr val="tx1"/>
              </a:solidFil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11700" y="77360"/>
            <a:ext cx="8520600" cy="572700"/>
          </a:xfrm>
        </p:spPr>
        <p:txBody>
          <a:bodyPr/>
          <a:lstStyle/>
          <a:p>
            <a:pPr algn="ctr"/>
            <a:r>
              <a:rPr lang="en-US"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Description of Module Connectivity Diagram</a:t>
            </a:r>
            <a:endParaRPr lang="en-GB" altLang="en-US" dirty="0"/>
          </a:p>
        </p:txBody>
      </p:sp>
      <p:sp>
        <p:nvSpPr>
          <p:cNvPr id="3" name="Text Placeholder 2"/>
          <p:cNvSpPr>
            <a:spLocks noGrp="1"/>
          </p:cNvSpPr>
          <p:nvPr>
            <p:ph type="body" idx="1"/>
          </p:nvPr>
        </p:nvSpPr>
        <p:spPr>
          <a:xfrm>
            <a:off x="247650" y="650240"/>
            <a:ext cx="8584565" cy="3918585"/>
          </a:xfrm>
        </p:spPr>
        <p:txBody>
          <a:bodyPr/>
          <a:lstStyle/>
          <a:p>
            <a:pPr algn="just">
              <a:lnSpc>
                <a:spcPct val="100000"/>
              </a:lnSpc>
              <a:buFont typeface="Arial" panose="020B0604020202020204" pitchFamily="34" charset="0"/>
              <a:buChar char="•"/>
            </a:pPr>
            <a:endParaRPr lang="en-US" sz="2000" dirty="0">
              <a:solidFill>
                <a:schemeClr val="tx1"/>
              </a:solidFill>
              <a:sym typeface="+mn-ea"/>
            </a:endParaRPr>
          </a:p>
          <a:p>
            <a:pPr lvl="1" algn="just">
              <a:lnSpc>
                <a:spcPct val="10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sym typeface="+mn-ea"/>
              </a:rPr>
              <a:t>If a Match is Found: </a:t>
            </a:r>
            <a:r>
              <a:rPr lang="en-US" sz="2000" dirty="0">
                <a:solidFill>
                  <a:schemeClr val="tx1"/>
                </a:solidFill>
                <a:latin typeface="Times New Roman" panose="02020603050405020304" pitchFamily="18" charset="0"/>
                <a:cs typeface="Times New Roman" panose="02020603050405020304" pitchFamily="18" charset="0"/>
                <a:sym typeface="+mn-ea"/>
              </a:rPr>
              <a:t>The system retrieves corresponding details from the dataset based on the identified match.</a:t>
            </a:r>
          </a:p>
          <a:p>
            <a:pPr lvl="1" algn="just">
              <a:lnSpc>
                <a:spcPct val="100000"/>
              </a:lnSpc>
              <a:buFont typeface="Arial" panose="020B0604020202020204" pitchFamily="34" charset="0"/>
              <a:buChar char="•"/>
            </a:pPr>
            <a:r>
              <a:rPr lang="en-US" sz="2000" b="1" dirty="0">
                <a:solidFill>
                  <a:schemeClr val="tx1"/>
                </a:solidFill>
                <a:latin typeface="Times New Roman" panose="02020603050405020304" pitchFamily="18" charset="0"/>
                <a:cs typeface="Times New Roman" panose="02020603050405020304" pitchFamily="18" charset="0"/>
                <a:sym typeface="+mn-ea"/>
              </a:rPr>
              <a:t>If No Match is Found: </a:t>
            </a:r>
            <a:r>
              <a:rPr lang="en-US" sz="2000" dirty="0">
                <a:solidFill>
                  <a:schemeClr val="tx1"/>
                </a:solidFill>
                <a:latin typeface="Times New Roman" panose="02020603050405020304" pitchFamily="18" charset="0"/>
                <a:cs typeface="Times New Roman" panose="02020603050405020304" pitchFamily="18" charset="0"/>
                <a:sym typeface="+mn-ea"/>
              </a:rPr>
              <a:t>The system proceeds to a sketch generation module.</a:t>
            </a:r>
            <a:endParaRPr lang="en-IN" sz="2000" dirty="0">
              <a:solidFill>
                <a:schemeClr val="tx1"/>
              </a:solidFill>
              <a:latin typeface="Times New Roman" panose="02020603050405020304" pitchFamily="18" charset="0"/>
              <a:cs typeface="Times New Roman" panose="02020603050405020304" pitchFamily="18" charset="0"/>
              <a:sym typeface="+mn-ea"/>
            </a:endParaRPr>
          </a:p>
          <a:p>
            <a:pPr algn="just">
              <a:lnSpc>
                <a:spcPct val="100000"/>
              </a:lnSpc>
              <a:buFont typeface="Arial" panose="020B0604020202020204" pitchFamily="34" charset="0"/>
              <a:buChar char="•"/>
            </a:pPr>
            <a:r>
              <a:rPr sz="2000" b="1" dirty="0">
                <a:solidFill>
                  <a:schemeClr val="tx1"/>
                </a:solidFill>
                <a:sym typeface="+mn-ea"/>
              </a:rPr>
              <a:t>Sketch Generation Module:</a:t>
            </a:r>
            <a:r>
              <a:rPr sz="2000" dirty="0">
                <a:solidFill>
                  <a:schemeClr val="tx1"/>
                </a:solidFill>
                <a:sym typeface="+mn-ea"/>
              </a:rPr>
              <a:t> In cases of no match, this module creates a sketch representation based on the processed input data.</a:t>
            </a:r>
            <a:endParaRPr sz="2000" dirty="0">
              <a:solidFill>
                <a:schemeClr val="tx1"/>
              </a:solidFill>
            </a:endParaRPr>
          </a:p>
          <a:p>
            <a:pPr algn="just">
              <a:lnSpc>
                <a:spcPct val="100000"/>
              </a:lnSpc>
              <a:buFont typeface="Arial" panose="020B0604020202020204" pitchFamily="34" charset="0"/>
              <a:buChar char="•"/>
            </a:pPr>
            <a:r>
              <a:rPr sz="2000" b="1" dirty="0">
                <a:solidFill>
                  <a:schemeClr val="tx1"/>
                </a:solidFill>
                <a:sym typeface="+mn-ea"/>
              </a:rPr>
              <a:t>Sketch Enhancement Module:</a:t>
            </a:r>
            <a:r>
              <a:rPr sz="2000" dirty="0">
                <a:solidFill>
                  <a:schemeClr val="tx1"/>
                </a:solidFill>
                <a:sym typeface="+mn-ea"/>
              </a:rPr>
              <a:t> The generated sketch undergoes refinement to improve its quality and ensure it is detailed enough for further use.</a:t>
            </a:r>
            <a:endParaRPr sz="2000" dirty="0">
              <a:solidFill>
                <a:schemeClr val="tx1"/>
              </a:solidFill>
            </a:endParaRPr>
          </a:p>
          <a:p>
            <a:pPr algn="just">
              <a:lnSpc>
                <a:spcPct val="100000"/>
              </a:lnSpc>
              <a:buFont typeface="Arial" panose="020B0604020202020204" pitchFamily="34" charset="0"/>
              <a:buChar char="•"/>
            </a:pPr>
            <a:r>
              <a:rPr sz="2000" b="1" dirty="0">
                <a:solidFill>
                  <a:schemeClr val="tx1"/>
                </a:solidFill>
                <a:sym typeface="+mn-ea"/>
              </a:rPr>
              <a:t>Output Retrieval:</a:t>
            </a:r>
            <a:r>
              <a:rPr sz="2000" dirty="0">
                <a:solidFill>
                  <a:schemeClr val="tx1"/>
                </a:solidFill>
                <a:sym typeface="+mn-ea"/>
              </a:rPr>
              <a:t> The enhanced sketch is used to query the dataset and retrieve relevant output information, ensuring a seamless integration between the sketch generation and data retrieval processes.</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352"/>
        <p:cNvGrpSpPr/>
        <p:nvPr/>
      </p:nvGrpSpPr>
      <p:grpSpPr>
        <a:xfrm>
          <a:off x="0" y="0"/>
          <a:ext cx="0" cy="0"/>
          <a:chOff x="0" y="0"/>
          <a:chExt cx="0" cy="0"/>
        </a:xfrm>
      </p:grpSpPr>
      <p:sp>
        <p:nvSpPr>
          <p:cNvPr id="353" name="Google Shape;353;p10"/>
          <p:cNvSpPr txBox="1"/>
          <p:nvPr/>
        </p:nvSpPr>
        <p:spPr>
          <a:xfrm>
            <a:off x="0" y="152400"/>
            <a:ext cx="9144000" cy="590550"/>
          </a:xfrm>
          <a:prstGeom prst="rect">
            <a:avLst/>
          </a:prstGeom>
          <a:noFill/>
          <a:ln>
            <a:noFill/>
          </a:ln>
        </p:spPr>
        <p:txBody>
          <a:bodyPr spcFirstLastPara="1" wrap="square" lIns="0" tIns="0" rIns="0" bIns="0" anchor="t" anchorCtr="0">
            <a:spAutoFit/>
          </a:bodyPr>
          <a:lstStyle/>
          <a:p>
            <a:pPr marL="0" marR="0" lvl="0" indent="0" algn="ctr" rtl="0">
              <a:lnSpc>
                <a:spcPct val="120000"/>
              </a:lnSpc>
              <a:spcBef>
                <a:spcPts val="0"/>
              </a:spcBef>
              <a:spcAft>
                <a:spcPts val="0"/>
              </a:spcAft>
              <a:buNone/>
            </a:pPr>
            <a:r>
              <a:rPr lang="en-US" sz="3200" b="1" i="0" u="none" strike="noStrike" cap="none" dirty="0">
                <a:solidFill>
                  <a:srgbClr val="000000"/>
                </a:solidFill>
                <a:latin typeface="Times New Roman" panose="02020603050405020304"/>
                <a:ea typeface="Times New Roman" panose="02020603050405020304"/>
                <a:cs typeface="Times New Roman" panose="02020603050405020304"/>
                <a:sym typeface="Times New Roman" panose="02020603050405020304"/>
              </a:rPr>
              <a:t>Dataset Details</a:t>
            </a:r>
            <a:endParaRPr sz="700" dirty="0">
              <a:latin typeface="Times New Roman" panose="02020603050405020304"/>
              <a:ea typeface="Times New Roman" panose="02020603050405020304"/>
              <a:cs typeface="Times New Roman" panose="02020603050405020304"/>
              <a:sym typeface="Times New Roman" panose="02020603050405020304"/>
            </a:endParaRPr>
          </a:p>
        </p:txBody>
      </p:sp>
      <p:sp>
        <p:nvSpPr>
          <p:cNvPr id="2" name="Text Box 1"/>
          <p:cNvSpPr txBox="1"/>
          <p:nvPr/>
        </p:nvSpPr>
        <p:spPr>
          <a:xfrm>
            <a:off x="418465" y="742950"/>
            <a:ext cx="8413115" cy="3978910"/>
          </a:xfrm>
          <a:prstGeom prst="rect">
            <a:avLst/>
          </a:prstGeom>
          <a:noFill/>
        </p:spPr>
        <p:txBody>
          <a:bodyPr wrap="square" rtlCol="0">
            <a:noAutofit/>
          </a:bodyPr>
          <a:lstStyle/>
          <a:p>
            <a:r>
              <a:rPr lang="en-US" sz="2000" dirty="0">
                <a:latin typeface="Times New Roman" panose="02020603050405020304" pitchFamily="18" charset="0"/>
                <a:cs typeface="Times New Roman" panose="02020603050405020304" pitchFamily="18" charset="0"/>
              </a:rPr>
              <a:t>The dataset comprises records from the Illinois Department of Corrections (DOC) and includes images and detailed information about 68,149 inmates.</a:t>
            </a:r>
          </a:p>
          <a:p>
            <a:endParaRPr lang="en-US" sz="2000" b="1" dirty="0">
              <a:latin typeface="Times New Roman" panose="02020603050405020304" pitchFamily="18" charset="0"/>
              <a:cs typeface="Times New Roman" panose="02020603050405020304" pitchFamily="18" charset="0"/>
            </a:endParaRPr>
          </a:p>
          <a:p>
            <a:r>
              <a:rPr lang="en-US" sz="2400" b="1" dirty="0">
                <a:latin typeface="Times New Roman" panose="02020603050405020304" pitchFamily="18" charset="0"/>
                <a:cs typeface="Times New Roman" panose="02020603050405020304" pitchFamily="18" charset="0"/>
              </a:rPr>
              <a:t>Attributes of the Dataset:</a:t>
            </a:r>
          </a:p>
          <a:p>
            <a:pPr marL="457200" lvl="1" indent="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ID: </a:t>
            </a:r>
            <a:r>
              <a:rPr lang="en-US" sz="2000" dirty="0">
                <a:latin typeface="Times New Roman" panose="02020603050405020304" pitchFamily="18" charset="0"/>
                <a:cs typeface="Times New Roman" panose="02020603050405020304" pitchFamily="18" charset="0"/>
              </a:rPr>
              <a:t>Every inmate has a unique ID.</a:t>
            </a:r>
          </a:p>
          <a:p>
            <a:pPr marL="457200" lvl="1" indent="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Name: </a:t>
            </a:r>
            <a:r>
              <a:rPr lang="en-US" sz="2000" dirty="0">
                <a:latin typeface="Times New Roman" panose="02020603050405020304" pitchFamily="18" charset="0"/>
                <a:cs typeface="Times New Roman" panose="02020603050405020304" pitchFamily="18" charset="0"/>
              </a:rPr>
              <a:t>The first and last name of the inmates.</a:t>
            </a:r>
          </a:p>
          <a:p>
            <a:pPr marL="457200" lvl="1" indent="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Hair: </a:t>
            </a:r>
            <a:r>
              <a:rPr lang="en-US" sz="2000" dirty="0">
                <a:latin typeface="Times New Roman" panose="02020603050405020304" pitchFamily="18" charset="0"/>
                <a:cs typeface="Times New Roman" panose="02020603050405020304" pitchFamily="18" charset="0"/>
              </a:rPr>
              <a:t>The hair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of the inmates.</a:t>
            </a:r>
          </a:p>
          <a:p>
            <a:pPr marL="457200" lvl="1" indent="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Sex:</a:t>
            </a:r>
            <a:r>
              <a:rPr lang="en-US" sz="2000" dirty="0">
                <a:latin typeface="Times New Roman" panose="02020603050405020304" pitchFamily="18" charset="0"/>
                <a:cs typeface="Times New Roman" panose="02020603050405020304" pitchFamily="18" charset="0"/>
              </a:rPr>
              <a:t> The gender of the inmates. </a:t>
            </a:r>
          </a:p>
          <a:p>
            <a:pPr marL="457200" lvl="1" indent="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Eyes:</a:t>
            </a:r>
            <a:r>
              <a:rPr lang="en-US" sz="2000" dirty="0">
                <a:latin typeface="Times New Roman" panose="02020603050405020304" pitchFamily="18" charset="0"/>
                <a:cs typeface="Times New Roman" panose="02020603050405020304" pitchFamily="18" charset="0"/>
              </a:rPr>
              <a:t> The eye </a:t>
            </a:r>
            <a:r>
              <a:rPr lang="en-US" sz="2000" dirty="0" err="1">
                <a:latin typeface="Times New Roman" panose="02020603050405020304" pitchFamily="18" charset="0"/>
                <a:cs typeface="Times New Roman" panose="02020603050405020304" pitchFamily="18" charset="0"/>
              </a:rPr>
              <a:t>colour</a:t>
            </a:r>
            <a:r>
              <a:rPr lang="en-US" sz="2000" dirty="0">
                <a:latin typeface="Times New Roman" panose="02020603050405020304" pitchFamily="18" charset="0"/>
                <a:cs typeface="Times New Roman" panose="02020603050405020304" pitchFamily="18" charset="0"/>
              </a:rPr>
              <a:t> of the inmates.</a:t>
            </a:r>
          </a:p>
          <a:p>
            <a:pPr marL="457200" lvl="1" indent="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Race:</a:t>
            </a:r>
            <a:r>
              <a:rPr lang="en-US" sz="2000" dirty="0">
                <a:latin typeface="Times New Roman" panose="02020603050405020304" pitchFamily="18" charset="0"/>
                <a:cs typeface="Times New Roman" panose="02020603050405020304" pitchFamily="18" charset="0"/>
              </a:rPr>
              <a:t> The race of the inmates.</a:t>
            </a:r>
          </a:p>
          <a:p>
            <a:pPr marL="457200" lvl="1" indent="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Height:</a:t>
            </a:r>
            <a:r>
              <a:rPr lang="en-US" sz="2000" dirty="0">
                <a:latin typeface="Times New Roman" panose="02020603050405020304" pitchFamily="18" charset="0"/>
                <a:cs typeface="Times New Roman" panose="02020603050405020304" pitchFamily="18" charset="0"/>
              </a:rPr>
              <a:t> The height of the inmates.</a:t>
            </a:r>
          </a:p>
          <a:p>
            <a:pPr marL="457200" lvl="1" indent="0">
              <a:buFont typeface="Arial" panose="020B0604020202020204" pitchFamily="34" charset="0"/>
              <a:buChar char="•"/>
            </a:pPr>
            <a:r>
              <a:rPr lang="en-US" sz="2000" b="1" dirty="0">
                <a:latin typeface="Times New Roman" panose="02020603050405020304" pitchFamily="18" charset="0"/>
                <a:cs typeface="Times New Roman" panose="02020603050405020304" pitchFamily="18" charset="0"/>
              </a:rPr>
              <a:t> Location: </a:t>
            </a:r>
            <a:r>
              <a:rPr lang="en-US" sz="2000" dirty="0">
                <a:latin typeface="Times New Roman" panose="02020603050405020304" pitchFamily="18" charset="0"/>
                <a:cs typeface="Times New Roman" panose="02020603050405020304" pitchFamily="18" charset="0"/>
              </a:rPr>
              <a:t>The inmates last found location.</a:t>
            </a:r>
          </a:p>
          <a:p>
            <a:pPr marL="0" indent="0">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27525"/>
            <a:ext cx="8520600" cy="572700"/>
          </a:xfrm>
        </p:spPr>
        <p:txBody>
          <a:bodyPr/>
          <a:lstStyle/>
          <a:p>
            <a:pPr algn="ctr"/>
            <a:r>
              <a:rPr lang="en-US" altLang="en-GB"/>
              <a:t>Advantages and Limitations</a:t>
            </a:r>
          </a:p>
        </p:txBody>
      </p:sp>
      <p:sp>
        <p:nvSpPr>
          <p:cNvPr id="5" name="Text Placeholder 4"/>
          <p:cNvSpPr>
            <a:spLocks noGrp="1"/>
          </p:cNvSpPr>
          <p:nvPr>
            <p:ph type="body" idx="1"/>
          </p:nvPr>
        </p:nvSpPr>
        <p:spPr>
          <a:xfrm>
            <a:off x="311700" y="800685"/>
            <a:ext cx="8520600" cy="3416400"/>
          </a:xfrm>
        </p:spPr>
        <p:txBody>
          <a:bodyPr>
            <a:noAutofit/>
          </a:bodyPr>
          <a:lstStyle/>
          <a:p>
            <a:r>
              <a:rPr lang="en-US" altLang="en-GB" sz="2000" b="1">
                <a:solidFill>
                  <a:schemeClr val="tx1"/>
                </a:solidFill>
                <a:latin typeface="Times New Roman" panose="02020603050405020304" pitchFamily="18" charset="0"/>
                <a:cs typeface="Times New Roman" panose="02020603050405020304" pitchFamily="18" charset="0"/>
              </a:rPr>
              <a:t>Advantages</a:t>
            </a:r>
          </a:p>
          <a:p>
            <a:pPr lvl="1"/>
            <a:r>
              <a:rPr lang="en-US" altLang="en-GB" sz="2000">
                <a:solidFill>
                  <a:schemeClr val="tx1"/>
                </a:solidFill>
                <a:latin typeface="Times New Roman" panose="02020603050405020304" pitchFamily="18" charset="0"/>
                <a:cs typeface="Times New Roman" panose="02020603050405020304" pitchFamily="18" charset="0"/>
                <a:sym typeface="+mn-ea"/>
              </a:rPr>
              <a:t>Dual Functionality</a:t>
            </a:r>
            <a:endParaRPr lang="en-US" altLang="en-GB" sz="2000">
              <a:solidFill>
                <a:schemeClr val="tx1"/>
              </a:solidFill>
              <a:latin typeface="Times New Roman" panose="02020603050405020304" pitchFamily="18" charset="0"/>
              <a:cs typeface="Times New Roman" panose="02020603050405020304" pitchFamily="18" charset="0"/>
            </a:endParaRPr>
          </a:p>
          <a:p>
            <a:pPr lvl="1"/>
            <a:r>
              <a:rPr lang="en-US" altLang="en-GB" sz="2000">
                <a:solidFill>
                  <a:schemeClr val="tx1"/>
                </a:solidFill>
                <a:latin typeface="Times New Roman" panose="02020603050405020304" pitchFamily="18" charset="0"/>
                <a:cs typeface="Times New Roman" panose="02020603050405020304" pitchFamily="18" charset="0"/>
                <a:sym typeface="+mn-ea"/>
              </a:rPr>
              <a:t>High Accuracy</a:t>
            </a:r>
            <a:endParaRPr lang="en-US" altLang="en-GB" sz="2000">
              <a:solidFill>
                <a:schemeClr val="tx1"/>
              </a:solidFill>
              <a:latin typeface="Times New Roman" panose="02020603050405020304" pitchFamily="18" charset="0"/>
              <a:cs typeface="Times New Roman" panose="02020603050405020304" pitchFamily="18" charset="0"/>
            </a:endParaRPr>
          </a:p>
          <a:p>
            <a:pPr lvl="1"/>
            <a:r>
              <a:rPr lang="en-US" altLang="en-GB" sz="2000">
                <a:solidFill>
                  <a:schemeClr val="tx1"/>
                </a:solidFill>
                <a:latin typeface="Times New Roman" panose="02020603050405020304" pitchFamily="18" charset="0"/>
                <a:cs typeface="Times New Roman" panose="02020603050405020304" pitchFamily="18" charset="0"/>
                <a:sym typeface="+mn-ea"/>
              </a:rPr>
              <a:t>Scalability</a:t>
            </a:r>
            <a:endParaRPr lang="en-US" altLang="en-GB" sz="2000">
              <a:solidFill>
                <a:schemeClr val="tx1"/>
              </a:solidFill>
              <a:latin typeface="Times New Roman" panose="02020603050405020304" pitchFamily="18" charset="0"/>
              <a:cs typeface="Times New Roman" panose="02020603050405020304" pitchFamily="18" charset="0"/>
            </a:endParaRPr>
          </a:p>
          <a:p>
            <a:pPr lvl="1"/>
            <a:r>
              <a:rPr lang="en-US" altLang="en-GB" sz="2000">
                <a:solidFill>
                  <a:schemeClr val="tx1"/>
                </a:solidFill>
                <a:latin typeface="Times New Roman" panose="02020603050405020304" pitchFamily="18" charset="0"/>
                <a:cs typeface="Times New Roman" panose="02020603050405020304" pitchFamily="18" charset="0"/>
                <a:sym typeface="+mn-ea"/>
              </a:rPr>
              <a:t>Efficient Integration</a:t>
            </a:r>
            <a:endParaRPr lang="en-US" altLang="en-GB" sz="2000">
              <a:solidFill>
                <a:schemeClr val="tx1"/>
              </a:solidFill>
              <a:latin typeface="Times New Roman" panose="02020603050405020304" pitchFamily="18" charset="0"/>
              <a:cs typeface="Times New Roman" panose="02020603050405020304" pitchFamily="18" charset="0"/>
            </a:endParaRPr>
          </a:p>
          <a:p>
            <a:pPr marL="596900" lvl="1" indent="0">
              <a:buNone/>
            </a:pPr>
            <a:endParaRPr lang="en-US" altLang="en-GB" sz="2000">
              <a:solidFill>
                <a:schemeClr val="tx1"/>
              </a:solidFill>
              <a:latin typeface="Times New Roman" panose="02020603050405020304" pitchFamily="18" charset="0"/>
              <a:cs typeface="Times New Roman" panose="02020603050405020304" pitchFamily="18" charset="0"/>
            </a:endParaRPr>
          </a:p>
          <a:p>
            <a:r>
              <a:rPr lang="en-US" altLang="en-GB" sz="2000" b="1">
                <a:solidFill>
                  <a:schemeClr val="tx1"/>
                </a:solidFill>
                <a:latin typeface="Times New Roman" panose="02020603050405020304" pitchFamily="18" charset="0"/>
                <a:cs typeface="Times New Roman" panose="02020603050405020304" pitchFamily="18" charset="0"/>
              </a:rPr>
              <a:t>Limitations</a:t>
            </a:r>
          </a:p>
          <a:p>
            <a:pPr lvl="1"/>
            <a:r>
              <a:rPr lang="en-US" altLang="en-GB" sz="2000">
                <a:solidFill>
                  <a:schemeClr val="tx1"/>
                </a:solidFill>
                <a:latin typeface="Times New Roman" panose="02020603050405020304" pitchFamily="18" charset="0"/>
                <a:cs typeface="Times New Roman" panose="02020603050405020304" pitchFamily="18" charset="0"/>
              </a:rPr>
              <a:t>Processing Time</a:t>
            </a:r>
          </a:p>
          <a:p>
            <a:pPr lvl="1"/>
            <a:r>
              <a:rPr lang="en-US" altLang="en-GB" sz="2000">
                <a:solidFill>
                  <a:schemeClr val="tx1"/>
                </a:solidFill>
                <a:latin typeface="Times New Roman" panose="02020603050405020304" pitchFamily="18" charset="0"/>
                <a:cs typeface="Times New Roman" panose="02020603050405020304" pitchFamily="18" charset="0"/>
              </a:rPr>
              <a:t>User Responsiveness</a:t>
            </a:r>
          </a:p>
          <a:p>
            <a:pPr lvl="1"/>
            <a:r>
              <a:rPr lang="en-US" altLang="en-GB" sz="2000">
                <a:solidFill>
                  <a:schemeClr val="tx1"/>
                </a:solidFill>
                <a:latin typeface="Times New Roman" panose="02020603050405020304" pitchFamily="18" charset="0"/>
                <a:cs typeface="Times New Roman" panose="02020603050405020304" pitchFamily="18" charset="0"/>
              </a:rPr>
              <a:t>Flexibility Challenges</a:t>
            </a:r>
          </a:p>
          <a:p>
            <a:pPr lvl="1"/>
            <a:r>
              <a:rPr lang="en-US" altLang="en-GB" sz="2000">
                <a:solidFill>
                  <a:schemeClr val="tx1"/>
                </a:solidFill>
                <a:latin typeface="Times New Roman" panose="02020603050405020304" pitchFamily="18" charset="0"/>
                <a:cs typeface="Times New Roman" panose="02020603050405020304" pitchFamily="18" charset="0"/>
              </a:rPr>
              <a:t>Generative Model Constraints</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13555"/>
            <a:ext cx="8520600" cy="572700"/>
          </a:xfrm>
        </p:spPr>
        <p:txBody>
          <a:bodyPr/>
          <a:lstStyle/>
          <a:p>
            <a:pPr algn="ctr"/>
            <a:r>
              <a:rPr lang="en-US" altLang="en-GB"/>
              <a:t>Experimental Results</a:t>
            </a:r>
          </a:p>
        </p:txBody>
      </p:sp>
      <p:sp>
        <p:nvSpPr>
          <p:cNvPr id="5" name="Text Placeholder 4"/>
          <p:cNvSpPr>
            <a:spLocks noGrp="1"/>
          </p:cNvSpPr>
          <p:nvPr>
            <p:ph type="body" idx="1"/>
          </p:nvPr>
        </p:nvSpPr>
        <p:spPr>
          <a:xfrm>
            <a:off x="311700" y="939115"/>
            <a:ext cx="8520600" cy="3416400"/>
          </a:xfrm>
        </p:spPr>
        <p:txBody>
          <a:bodyPr>
            <a:noAutofit/>
          </a:bodyPr>
          <a:lstStyle/>
          <a:p>
            <a:pPr marL="114300" indent="0" algn="just">
              <a:buNone/>
            </a:pPr>
            <a:r>
              <a:rPr lang="en-GB" altLang="en-US" sz="1900">
                <a:solidFill>
                  <a:schemeClr val="tx1"/>
                </a:solidFill>
              </a:rPr>
              <a:t>The VAE is used to learn the mapping of facial images into a lower dimensional space and reconstruct images from it. The training process is evaluated using two loss functions: reconstruction loss which preferably calculated with Mean Squared Error and KL divergence loss to balance the regulator of the latent space. We assume that the total loss and therefore the reconstruction capability as well as the quality of the feature encoding in more than 20 epochs decreases for the VAE. For additional improvement in performance, intermediate checkpoints are stored and the learning rate is controlled with a scheduler. These results show the VAE ability to generalize over different facial features, which are necessary to the downstream tasks.</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1" descr="IMG_256"/>
          <p:cNvPicPr>
            <a:picLocks noChangeAspect="1"/>
          </p:cNvPicPr>
          <p:nvPr/>
        </p:nvPicPr>
        <p:blipFill>
          <a:blip r:embed="rId2"/>
          <a:stretch>
            <a:fillRect/>
          </a:stretch>
        </p:blipFill>
        <p:spPr>
          <a:xfrm>
            <a:off x="4681855" y="505955"/>
            <a:ext cx="4364355" cy="2725442"/>
          </a:xfrm>
          <a:prstGeom prst="rect">
            <a:avLst/>
          </a:prstGeom>
          <a:noFill/>
          <a:ln w="9525">
            <a:noFill/>
          </a:ln>
        </p:spPr>
      </p:pic>
      <p:sp>
        <p:nvSpPr>
          <p:cNvPr id="4" name="Text Box 3"/>
          <p:cNvSpPr txBox="1"/>
          <p:nvPr/>
        </p:nvSpPr>
        <p:spPr>
          <a:xfrm>
            <a:off x="-277613" y="3368170"/>
            <a:ext cx="5080000" cy="498663"/>
          </a:xfrm>
          <a:prstGeom prst="rect">
            <a:avLst/>
          </a:prstGeom>
        </p:spPr>
        <p:txBody>
          <a:bodyPr>
            <a:spAutoFit/>
          </a:bodyPr>
          <a:lstStyle/>
          <a:p>
            <a:pPr marL="0" indent="0" algn="ctr" defTabSz="266700">
              <a:lnSpc>
                <a:spcPct val="150000"/>
              </a:lnSpc>
              <a:spcBef>
                <a:spcPts val="400"/>
              </a:spcBef>
              <a:spcAft>
                <a:spcPct val="0"/>
              </a:spcAft>
            </a:pPr>
            <a:r>
              <a:rPr lang="en-US" altLang="zh-CN" sz="2000" dirty="0">
                <a:latin typeface="Times New Roman" panose="02020603050405020304" pitchFamily="18" charset="0"/>
                <a:ea typeface="SimSun" panose="02010600030101010101" pitchFamily="2" charset="-122"/>
                <a:cs typeface="Times New Roman" panose="02020603050405020304" pitchFamily="18" charset="0"/>
              </a:rPr>
              <a:t> Representation of the Slider</a:t>
            </a:r>
          </a:p>
        </p:txBody>
      </p:sp>
      <p:sp>
        <p:nvSpPr>
          <p:cNvPr id="6" name="Text Box 5"/>
          <p:cNvSpPr txBox="1"/>
          <p:nvPr/>
        </p:nvSpPr>
        <p:spPr>
          <a:xfrm>
            <a:off x="4370070" y="3468053"/>
            <a:ext cx="5080000" cy="398780"/>
          </a:xfrm>
          <a:prstGeom prst="rect">
            <a:avLst/>
          </a:prstGeom>
        </p:spPr>
        <p:txBody>
          <a:bodyPr>
            <a:spAutoFit/>
          </a:bodyPr>
          <a:lstStyle/>
          <a:p>
            <a:pPr marL="0" indent="0" algn="ctr" defTabSz="266700">
              <a:spcBef>
                <a:spcPct val="0"/>
              </a:spcBef>
              <a:spcAft>
                <a:spcPct val="0"/>
              </a:spcAft>
            </a:pPr>
            <a:r>
              <a:rPr lang="en-US" altLang="zh-CN" sz="2000">
                <a:latin typeface="Times New Roman" panose="02020603050405020304" pitchFamily="18" charset="0"/>
                <a:ea typeface="SimSun" panose="02010600030101010101" pitchFamily="2" charset="-122"/>
                <a:cs typeface="Times New Roman" panose="02020603050405020304" pitchFamily="18" charset="0"/>
              </a:rPr>
              <a:t>Results of given inputs</a:t>
            </a:r>
          </a:p>
        </p:txBody>
      </p:sp>
      <p:pic>
        <p:nvPicPr>
          <p:cNvPr id="3" name="Picture 2">
            <a:extLst>
              <a:ext uri="{FF2B5EF4-FFF2-40B4-BE49-F238E27FC236}">
                <a16:creationId xmlns:a16="http://schemas.microsoft.com/office/drawing/2014/main" id="{EF612847-FA96-BE4B-6E19-ECD345673E81}"/>
              </a:ext>
            </a:extLst>
          </p:cNvPr>
          <p:cNvPicPr>
            <a:picLocks noChangeAspect="1"/>
          </p:cNvPicPr>
          <p:nvPr/>
        </p:nvPicPr>
        <p:blipFill>
          <a:blip r:embed="rId3"/>
          <a:stretch>
            <a:fillRect/>
          </a:stretch>
        </p:blipFill>
        <p:spPr>
          <a:xfrm>
            <a:off x="205679" y="505955"/>
            <a:ext cx="4256467" cy="2725442"/>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311700" y="149115"/>
            <a:ext cx="8520600" cy="572700"/>
          </a:xfrm>
        </p:spPr>
        <p:txBody>
          <a:bodyPr/>
          <a:lstStyle/>
          <a:p>
            <a:pPr algn="ctr"/>
            <a:r>
              <a:rPr lang="en-US" altLang="en-GB"/>
              <a:t>Conclusions and Future Enhancements</a:t>
            </a:r>
          </a:p>
        </p:txBody>
      </p:sp>
      <p:sp>
        <p:nvSpPr>
          <p:cNvPr id="5" name="Text Placeholder 4"/>
          <p:cNvSpPr>
            <a:spLocks noGrp="1"/>
          </p:cNvSpPr>
          <p:nvPr>
            <p:ph type="body" idx="1"/>
          </p:nvPr>
        </p:nvSpPr>
        <p:spPr>
          <a:xfrm>
            <a:off x="311700" y="800685"/>
            <a:ext cx="8520600" cy="3416400"/>
          </a:xfrm>
        </p:spPr>
        <p:txBody>
          <a:bodyPr>
            <a:noAutofit/>
          </a:bodyPr>
          <a:lstStyle/>
          <a:p>
            <a:pPr marL="114300" indent="0" algn="just">
              <a:buNone/>
            </a:pPr>
            <a:r>
              <a:rPr lang="en-GB" altLang="en-US" sz="1900">
                <a:solidFill>
                  <a:schemeClr val="tx1"/>
                </a:solidFill>
              </a:rPr>
              <a:t>The proposed face-sketch generation and matching system represents a significant advance in combining generative modeling with feature-based analysis. By leveraging Variational Autoencoders, it excels in generating photo-realistic sketches and effectively matches facial features, particularly valuable in domains like forensics and creative industries. The system strikes a balance between precision and adaptability, ensuring applicability across diverse scenarios.</a:t>
            </a:r>
            <a:r>
              <a:rPr lang="en-US" altLang="en-GB" sz="1900">
                <a:solidFill>
                  <a:schemeClr val="tx1"/>
                </a:solidFill>
              </a:rPr>
              <a:t> </a:t>
            </a:r>
            <a:r>
              <a:rPr lang="en-GB" altLang="en-US" sz="1900">
                <a:solidFill>
                  <a:schemeClr val="tx1"/>
                </a:solidFill>
              </a:rPr>
              <a:t>Looking ahead, future enhancements focus on improving realism, complexity, and user responsiveness. Integrating advanced generative models such as GANs and diffusion models could significantly elevate the detail and accuracy of generated sketches. This would enable better handling of complex datasets and further refine the system's ability to reconstruct intricate facial structures. Enhanced user interaction, faster performance, and increased flexibility will solidify its utility in high-stakes applications.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rPr>
              <a:t>Literature Survey</a:t>
            </a:r>
          </a:p>
        </p:txBody>
      </p:sp>
      <p:graphicFrame>
        <p:nvGraphicFramePr>
          <p:cNvPr id="4" name="Table 3"/>
          <p:cNvGraphicFramePr>
            <a:graphicFrameLocks noGrp="1"/>
          </p:cNvGraphicFramePr>
          <p:nvPr/>
        </p:nvGraphicFramePr>
        <p:xfrm>
          <a:off x="248575" y="781921"/>
          <a:ext cx="8540316" cy="4097500"/>
        </p:xfrm>
        <a:graphic>
          <a:graphicData uri="http://schemas.openxmlformats.org/drawingml/2006/table">
            <a:tbl>
              <a:tblPr firstRow="1" firstCol="1" bandRow="1">
                <a:tableStyleId>{5C22544A-7EE6-4342-B048-85BDC9FD1C3A}</a:tableStyleId>
              </a:tblPr>
              <a:tblGrid>
                <a:gridCol w="470516">
                  <a:extLst>
                    <a:ext uri="{9D8B030D-6E8A-4147-A177-3AD203B41FA5}">
                      <a16:colId xmlns:a16="http://schemas.microsoft.com/office/drawing/2014/main" val="20000"/>
                    </a:ext>
                  </a:extLst>
                </a:gridCol>
                <a:gridCol w="1878598">
                  <a:extLst>
                    <a:ext uri="{9D8B030D-6E8A-4147-A177-3AD203B41FA5}">
                      <a16:colId xmlns:a16="http://schemas.microsoft.com/office/drawing/2014/main" val="20001"/>
                    </a:ext>
                  </a:extLst>
                </a:gridCol>
                <a:gridCol w="1274659">
                  <a:extLst>
                    <a:ext uri="{9D8B030D-6E8A-4147-A177-3AD203B41FA5}">
                      <a16:colId xmlns:a16="http://schemas.microsoft.com/office/drawing/2014/main" val="20002"/>
                    </a:ext>
                  </a:extLst>
                </a:gridCol>
                <a:gridCol w="1732410">
                  <a:extLst>
                    <a:ext uri="{9D8B030D-6E8A-4147-A177-3AD203B41FA5}">
                      <a16:colId xmlns:a16="http://schemas.microsoft.com/office/drawing/2014/main" val="20003"/>
                    </a:ext>
                  </a:extLst>
                </a:gridCol>
                <a:gridCol w="1746495">
                  <a:extLst>
                    <a:ext uri="{9D8B030D-6E8A-4147-A177-3AD203B41FA5}">
                      <a16:colId xmlns:a16="http://schemas.microsoft.com/office/drawing/2014/main" val="20004"/>
                    </a:ext>
                  </a:extLst>
                </a:gridCol>
                <a:gridCol w="1437638">
                  <a:extLst>
                    <a:ext uri="{9D8B030D-6E8A-4147-A177-3AD203B41FA5}">
                      <a16:colId xmlns:a16="http://schemas.microsoft.com/office/drawing/2014/main" val="20005"/>
                    </a:ext>
                  </a:extLst>
                </a:gridCol>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75724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[1]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US" sz="1600" dirty="0">
                          <a:latin typeface="Times New Roman" panose="02020603050405020304" pitchFamily="18" charset="0"/>
                          <a:cs typeface="Times New Roman" panose="02020603050405020304" pitchFamily="18" charset="0"/>
                        </a:rPr>
                        <a:t>GAN inversion for multi-class sketch-based image generation (MC-SBIG). </a:t>
                      </a:r>
                    </a:p>
                  </a:txBody>
                  <a:tcPr anchor="ctr"/>
                </a:tc>
                <a:tc>
                  <a:txBody>
                    <a:bodyPr/>
                    <a:lstStyle/>
                    <a:p>
                      <a:pPr marL="0" marR="0">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Synthetic dataset</a:t>
                      </a: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(Self-Made)</a:t>
                      </a: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Utilizes pretrained generator and focuses on low dimension latent code mapping.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Scarcity of public paired sketch-photo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Produces sketch-faithful and photo realistic image and outperforms baselines.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3D CAD model retrieval using sketches and unsupervised learning.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Approximately 2,000 3D CAD models.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Considers speed, accuracy, and ease of use simultaneously it constructs attributed loop relation tree.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Not faster than encoders.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Validated feasibility and effectiveness through experiments.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a:t>
            </a:r>
          </a:p>
        </p:txBody>
      </p:sp>
      <p:sp>
        <p:nvSpPr>
          <p:cNvPr id="4" name="TextBox 3"/>
          <p:cNvSpPr txBox="1"/>
          <p:nvPr/>
        </p:nvSpPr>
        <p:spPr>
          <a:xfrm>
            <a:off x="148456" y="661316"/>
            <a:ext cx="8470232" cy="4034790"/>
          </a:xfrm>
          <a:prstGeom prst="rect">
            <a:avLst/>
          </a:prstGeom>
          <a:noFill/>
        </p:spPr>
        <p:txBody>
          <a:bodyPr wrap="square">
            <a:spAutoFit/>
          </a:bodyPr>
          <a:lstStyle/>
          <a:p>
            <a:pPr marL="355600" lvl="3" algn="just" fontAlgn="base">
              <a:lnSpc>
                <a:spcPct val="107000"/>
              </a:lnSpc>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[1]</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Zirui An, Jingbo Yu, Runtao Liu, Chuang Wang, Qian Yu, “SketchInverter: Multi-Class Sketch-Based Image Generation via GAN Inversion”, IEEE/CVF Winter Conference on Applications of Computer	Vision	(WACV),	Waikoloa,	HI,</a:t>
            </a: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USA,</a:t>
            </a: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pp.4308-4318</a:t>
            </a: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2023, </a:t>
            </a:r>
            <a:r>
              <a:rPr 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2" action="ppaction://hlinkfile"/>
              </a:rPr>
              <a:t>doi:10.1109/WACV56688.2023.00430</a:t>
            </a:r>
          </a:p>
          <a:p>
            <a:pPr marL="355600" lvl="3" algn="just" fontAlgn="base">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lvl="3" algn="just" fontAlgn="base">
              <a:lnSpc>
                <a:spcPct val="107000"/>
              </a:lnSpc>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[2]</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Feiwei Qin, Shi Qiu, Shuming Gao, Jing Bai, “3D CAD model retrieval based on sketch and unsupervised variational autoencoder” Advanced Engineering Informatics, China, pp. 101427 , 2023, </a:t>
            </a:r>
            <a:r>
              <a:rPr 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3" action="ppaction://hlinkfile"/>
              </a:rPr>
              <a:t>doi: 10.1016/j.aei.2021.101427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lvl="3" algn="just" fontAlgn="base">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lvl="3" algn="just" fontAlgn="base">
              <a:lnSpc>
                <a:spcPct val="107000"/>
              </a:lnSpc>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[3]</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Troy Luhman, Eric Luhman, “High Fidelity Image Synthesis With Deep VAEs In Latent Space”,   published at arXiv:2303.13714 ,2023  </a:t>
            </a:r>
            <a:r>
              <a:rPr 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4" action="ppaction://hlinkfile"/>
              </a:rPr>
              <a:t>doi: 10.48550/arXiv.2303.13714</a:t>
            </a:r>
          </a:p>
          <a:p>
            <a:pPr marL="355600" lvl="3" algn="just" fontAlgn="base">
              <a:lnSpc>
                <a:spcPct val="107000"/>
              </a:lnSpc>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4" action="ppaction://hlinkfile"/>
            </a:endParaRPr>
          </a:p>
          <a:p>
            <a:pPr marL="355600" lvl="3" algn="just" fontAlgn="base">
              <a:lnSpc>
                <a:spcPct val="107000"/>
              </a:lnSpc>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[4]Y. Liu, H. Zhao, X. Wu, “cGAN-based Sketched Image Art Generator Using Deep Learning” IEEE Transactions on Computational Imaging, 2023, </a:t>
            </a: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hlinkClick r:id="rId5" action="ppaction://hlinkfile"/>
              </a:rPr>
              <a:t>doi: 10.1109/ACCESS.10170433.</a:t>
            </a:r>
            <a:endPar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endParaRPr>
          </a:p>
          <a:p>
            <a:pPr marL="355600" marR="0" algn="just" fontAlgn="base">
              <a:lnSpc>
                <a:spcPct val="107000"/>
              </a:lnSpc>
              <a:spcBef>
                <a:spcPts val="0"/>
              </a:spcBef>
              <a:spcAft>
                <a:spcPts val="0"/>
              </a:spcAft>
            </a:pP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 (Cont..)</a:t>
            </a:r>
          </a:p>
        </p:txBody>
      </p:sp>
      <p:sp>
        <p:nvSpPr>
          <p:cNvPr id="4" name="TextBox 3"/>
          <p:cNvSpPr txBox="1"/>
          <p:nvPr/>
        </p:nvSpPr>
        <p:spPr>
          <a:xfrm>
            <a:off x="231140" y="662305"/>
            <a:ext cx="8470265" cy="4200525"/>
          </a:xfrm>
          <a:prstGeom prst="rect">
            <a:avLst/>
          </a:prstGeom>
          <a:noFill/>
        </p:spPr>
        <p:txBody>
          <a:bodyPr wrap="square">
            <a:noAutofit/>
          </a:bodyPr>
          <a:lstStyle/>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[5]</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Stanislav Polyakov , Alexander Kryukov, Andrey Demichev, Julia Dubenskaya , Elizaveta Gres ,   Anna Vlaskina , “ Using conditional variational autoencoders to generate images from atmospheric Cherenkov telescopes”,  pushlished at arXiv:2211.12553 ,2023, </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2" action="ppaction://hlinkfile"/>
              </a:rPr>
              <a:t>doi: 10.48550/arXiv.2211.12553</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[6]</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Seho Bae</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Nizam Ud Din</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Hyunkyu Park</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Juneho Yi, “Face Photo-Sketch Recognition Using Bidirectional Collaborative Synthesis Network” 16th International Conference on Ubiquitous Information Management and Communication (IMCOM) ,  Seoul, Korea, Republic of ,2022, pp. 1-8 ,</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3" action="ppaction://hlinkfile"/>
              </a:rPr>
              <a:t>doi: 10.1109/IMCOM53663.2022.9721719</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[7]</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Chira, D., Haralampiev, I., Winther, O., Dittadi, A., Liévin, V. (2023)</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Image Super-Resolution with Deep Variational Autoencoders.</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In: Karlinsky, L., Michaeli, T., Nishino, K. (eds) Computer Vision – ECCV 2022 Workshops. ECCV 2022. Lecture Notes in Computer Science, vol 13802. Springer, Cham, </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a:rPr>
              <a:t>doi:10.1007/978-3-031-25063-7_24</a:t>
            </a:r>
          </a:p>
          <a:p>
            <a:pPr marL="355600" marR="0" algn="just" fontAlgn="base">
              <a:lnSpc>
                <a:spcPct val="107000"/>
              </a:lnSpc>
              <a:spcBef>
                <a:spcPts val="0"/>
              </a:spcBef>
              <a:spcAft>
                <a:spcPts val="0"/>
              </a:spcAft>
            </a:pP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 (Cont..)</a:t>
            </a:r>
          </a:p>
        </p:txBody>
      </p:sp>
      <p:sp>
        <p:nvSpPr>
          <p:cNvPr id="4" name="TextBox 3"/>
          <p:cNvSpPr txBox="1"/>
          <p:nvPr/>
        </p:nvSpPr>
        <p:spPr>
          <a:xfrm>
            <a:off x="231140" y="661035"/>
            <a:ext cx="8470265" cy="4200525"/>
          </a:xfrm>
          <a:prstGeom prst="rect">
            <a:avLst/>
          </a:prstGeom>
          <a:noFill/>
        </p:spPr>
        <p:txBody>
          <a:bodyPr wrap="square">
            <a:noAutofit/>
          </a:bodyPr>
          <a:lstStyle/>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[8]Jonathan Ho, Chitwan Saharia, William Chan, David J. Fleet, Mohammad Norouzi, Tim Salimans, “Cascaded Diffusion Models for High Fidelity Image Generation”, The Journal of Machine Learning Research, Volume 23, Issue 1,2022, </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hlinkClick r:id="rId2" action="ppaction://hlinkfile"/>
              </a:rPr>
              <a:t>doi:10.5555/3586589.3586636 </a:t>
            </a: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[9]</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Zong-Yue Deng, Hsin-Han Chiang, Li-Wei Kang, Hsiao-Chi Li, “A lightweight deep learning model for real-time face recognition” , published at sensors ,2020,</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hlinkClick r:id="rId3" action="ppaction://hlinkfile"/>
              </a:rPr>
              <a:t>doi: 10.3390/s20216114</a:t>
            </a: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55600" marR="0" algn="just" fontAlgn="base">
              <a:lnSpc>
                <a:spcPct val="107000"/>
              </a:lnSpc>
              <a:spcBef>
                <a:spcPts val="0"/>
              </a:spcBef>
              <a:spcAft>
                <a:spcPts val="0"/>
              </a:spcAft>
            </a:pP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[10]</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Mohamed Amine Hmani, Dijana Petrovska-Delacrétaz, Bernadette Dorizzi, “Locality preserving binary face representations using auto-encoders” Publication: IET Biometrics Volume 11, Issue 5,pp 445-458, 2022, </a:t>
            </a:r>
            <a:r>
              <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a:rPr>
              <a:t>doi: 10.1049/bme2.12096</a:t>
            </a: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[11]B. Bae, J. Chong, and M. Cho, “DigiFace-1M: 1 Million Digital Face Images for Face Recognition” Proceedings of the IEEE/CVF Winter Conference on Applications of Computer Vision (WACV), 2023, </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a:rPr>
              <a:t>doi: 10.1109/WACV56688.2023.00129.</a:t>
            </a: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 (Cont..)</a:t>
            </a:r>
          </a:p>
        </p:txBody>
      </p:sp>
      <p:sp>
        <p:nvSpPr>
          <p:cNvPr id="4" name="TextBox 3"/>
          <p:cNvSpPr txBox="1"/>
          <p:nvPr/>
        </p:nvSpPr>
        <p:spPr>
          <a:xfrm>
            <a:off x="231140" y="661035"/>
            <a:ext cx="8470265" cy="4200525"/>
          </a:xfrm>
          <a:prstGeom prst="rect">
            <a:avLst/>
          </a:prstGeom>
          <a:noFill/>
        </p:spPr>
        <p:txBody>
          <a:bodyPr wrap="square">
            <a:noAutofit/>
          </a:bodyPr>
          <a:lstStyle/>
          <a:p>
            <a:pPr marL="355600" marR="0" algn="just" fontAlgn="base">
              <a:lnSpc>
                <a:spcPct val="1070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[12]</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Akingbesote, Damilola ; Zhan, Ying ; Maskeliūnas, Rytis ; Damaševičius, Robertas, “A novel deep facenet framework for real-time face detection based on deep learning model” published at 	Algorithms.. Basel : MDPI. 2023, vol. 16, iss. 6, art. no. 292, p. 1-24, 2023, </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hlinkClick r:id="rId2" action="ppaction://hlinkfile"/>
              </a:rPr>
              <a:t>doi: 10.3390/a16060292</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[13]</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Pawan Kumar, Nihal Manzoor, Chhavi Dhiman, “Masked-face recognition using deep metric learning and FaceMaskNet-21”, 8th International Conference on Signal Processing and Integrated Networks</a:t>
            </a: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(SPIN), Noida, India, pp. 569 – 573, 2021, </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hlinkClick r:id="rId3" action="ppaction://hlinkfile"/>
              </a:rPr>
              <a:t>doi: 10.1109/SPIN52536.2021.9566002 .</a:t>
            </a: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55600" marR="0" algn="just" fontAlgn="base">
              <a:lnSpc>
                <a:spcPct val="107000"/>
              </a:lnSpc>
              <a:spcBef>
                <a:spcPts val="0"/>
              </a:spcBef>
              <a:spcAft>
                <a:spcPts val="0"/>
              </a:spcAft>
            </a:pP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[14]B. Sharma, S. Kaur, "Enhancing Suspect Identification: Automated Composite Sketch Generation and Recognition" Applied Intelligence, vol. 51, no. 10, pp. 7112–7123, 2021, </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4" action="ppaction://hlinkfile"/>
              </a:rPr>
              <a:t>doi: 10.1007/s10489-021-03150-3.</a:t>
            </a: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[15]A. Kumar, V. K. Jain, "</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Face Sketch Recognition</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 Lecture Notes in Networks and Systems, Springer, 2023, </a:t>
            </a:r>
            <a:r>
              <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hlinkClick r:id="rId5" action="ppaction://hlinkfile"/>
              </a:rPr>
              <a:t>doi: 10.1007/978-981-97-6036-7_9.</a:t>
            </a:r>
            <a:endParaRPr lang="en-US" altLang="en-IN"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a:p>
            <a:pPr marL="355600" marR="0" algn="just" fontAlgn="base">
              <a:lnSpc>
                <a:spcPct val="107000"/>
              </a:lnSpc>
              <a:spcBef>
                <a:spcPts val="0"/>
              </a:spcBef>
              <a:spcAft>
                <a:spcPts val="0"/>
              </a:spcAft>
            </a:pP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r>
              <a:rPr lang="en-IN" sz="3200" b="1" dirty="0">
                <a:latin typeface="Times New Roman" panose="02020603050405020304" pitchFamily="18" charset="0"/>
                <a:cs typeface="Times New Roman" panose="02020603050405020304" pitchFamily="18" charset="0"/>
              </a:rPr>
              <a:t>References (Cont..)</a:t>
            </a:r>
          </a:p>
        </p:txBody>
      </p:sp>
      <p:sp>
        <p:nvSpPr>
          <p:cNvPr id="4" name="TextBox 3"/>
          <p:cNvSpPr txBox="1"/>
          <p:nvPr/>
        </p:nvSpPr>
        <p:spPr>
          <a:xfrm>
            <a:off x="231140" y="661035"/>
            <a:ext cx="8470265" cy="4200525"/>
          </a:xfrm>
          <a:prstGeom prst="rect">
            <a:avLst/>
          </a:prstGeom>
          <a:noFill/>
        </p:spPr>
        <p:txBody>
          <a:bodyPr wrap="square">
            <a:noAutofit/>
          </a:bodyPr>
          <a:lstStyle/>
          <a:p>
            <a:pPr marL="355600" marR="0" algn="just" fontAlgn="base">
              <a:lnSpc>
                <a:spcPct val="107000"/>
              </a:lnSpc>
              <a:spcBef>
                <a:spcPts val="0"/>
              </a:spcBef>
              <a:spcAft>
                <a:spcPts val="0"/>
              </a:spcAft>
            </a:pP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rPr>
              <a:t>[16]S. P. Singh, R. C. Gupta, "Performance enhancement of generative adversarial network for photograph–sketch identification" International Journal for Research Trends and Innovation, vol. 8, no. 1, pp. 25-30, 2024, </a:t>
            </a:r>
            <a:r>
              <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sym typeface="+mn-ea"/>
                <a:hlinkClick r:id="rId2" action="ppaction://hlinkfile"/>
              </a:rPr>
              <a:t>doi: 10.52792/IJRTI2401045.</a:t>
            </a:r>
            <a:endParaRPr lang="en-US" sz="16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sym typeface="+mn-ea"/>
              </a:rPr>
              <a:t>Literature Survey</a:t>
            </a:r>
            <a:r>
              <a:rPr lang="en-IN" sz="3200" b="1" dirty="0">
                <a:latin typeface="Times New Roman" panose="02020603050405020304" pitchFamily="18" charset="0"/>
                <a:cs typeface="Times New Roman" panose="02020603050405020304" pitchFamily="18" charset="0"/>
              </a:rPr>
              <a:t>(</a:t>
            </a:r>
            <a:r>
              <a:rPr lang="en-US" altLang="en-IN" sz="3200" b="1" dirty="0">
                <a:latin typeface="Times New Roman" panose="02020603050405020304" pitchFamily="18" charset="0"/>
                <a:cs typeface="Times New Roman" panose="02020603050405020304" pitchFamily="18" charset="0"/>
              </a:rPr>
              <a:t>Cont..)</a:t>
            </a:r>
            <a:r>
              <a:rPr lang="en-IN" sz="3200" b="1"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nvGraphicFramePr>
        <p:xfrm>
          <a:off x="248575" y="781921"/>
          <a:ext cx="8540316" cy="4045883"/>
        </p:xfrm>
        <a:graphic>
          <a:graphicData uri="http://schemas.openxmlformats.org/drawingml/2006/table">
            <a:tbl>
              <a:tblPr firstRow="1" firstCol="1" bandRow="1">
                <a:tableStyleId>{5C22544A-7EE6-4342-B048-85BDC9FD1C3A}</a:tableStyleId>
              </a:tblPr>
              <a:tblGrid>
                <a:gridCol w="470516">
                  <a:extLst>
                    <a:ext uri="{9D8B030D-6E8A-4147-A177-3AD203B41FA5}">
                      <a16:colId xmlns:a16="http://schemas.microsoft.com/office/drawing/2014/main" val="20000"/>
                    </a:ext>
                  </a:extLst>
                </a:gridCol>
                <a:gridCol w="1878598">
                  <a:extLst>
                    <a:ext uri="{9D8B030D-6E8A-4147-A177-3AD203B41FA5}">
                      <a16:colId xmlns:a16="http://schemas.microsoft.com/office/drawing/2014/main" val="20001"/>
                    </a:ext>
                  </a:extLst>
                </a:gridCol>
                <a:gridCol w="1274659">
                  <a:extLst>
                    <a:ext uri="{9D8B030D-6E8A-4147-A177-3AD203B41FA5}">
                      <a16:colId xmlns:a16="http://schemas.microsoft.com/office/drawing/2014/main" val="20002"/>
                    </a:ext>
                  </a:extLst>
                </a:gridCol>
                <a:gridCol w="1732410">
                  <a:extLst>
                    <a:ext uri="{9D8B030D-6E8A-4147-A177-3AD203B41FA5}">
                      <a16:colId xmlns:a16="http://schemas.microsoft.com/office/drawing/2014/main" val="20003"/>
                    </a:ext>
                  </a:extLst>
                </a:gridCol>
                <a:gridCol w="1746495">
                  <a:extLst>
                    <a:ext uri="{9D8B030D-6E8A-4147-A177-3AD203B41FA5}">
                      <a16:colId xmlns:a16="http://schemas.microsoft.com/office/drawing/2014/main" val="20004"/>
                    </a:ext>
                  </a:extLst>
                </a:gridCol>
                <a:gridCol w="1437638">
                  <a:extLst>
                    <a:ext uri="{9D8B030D-6E8A-4147-A177-3AD203B41FA5}">
                      <a16:colId xmlns:a16="http://schemas.microsoft.com/office/drawing/2014/main" val="20005"/>
                    </a:ext>
                  </a:extLst>
                </a:gridCol>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75724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[3]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Hierarchical variational autoencoders (VAEs) in a two-stage setup</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latin typeface="Times New Roman" panose="02020603050405020304" pitchFamily="18" charset="0"/>
                          <a:cs typeface="Times New Roman" panose="02020603050405020304" pitchFamily="18" charset="0"/>
                        </a:rPr>
                        <a:t>ImageNet-256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Focuses on learning structural components and avoids fine-grained detail modeling.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Slower convergence compared to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FaceNet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 Limited capability in adapting to new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Achieved a FID of 9.34, comparable to </a:t>
                      </a:r>
                      <a:r>
                        <a:rPr lang="en-US" sz="1600" dirty="0" err="1">
                          <a:latin typeface="Times New Roman" panose="02020603050405020304" pitchFamily="18" charset="0"/>
                          <a:cs typeface="Times New Roman" panose="02020603050405020304" pitchFamily="18" charset="0"/>
                        </a:rPr>
                        <a:t>BigGAN</a:t>
                      </a:r>
                      <a:r>
                        <a:rPr lang="en-US" sz="1600" dirty="0">
                          <a:latin typeface="Times New Roman" panose="02020603050405020304" pitchFamily="18"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[4]</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latin typeface="Times New Roman" panose="02020603050405020304" pitchFamily="18" charset="0"/>
                          <a:cs typeface="Times New Roman" panose="02020603050405020304" pitchFamily="18" charset="0"/>
                        </a:rPr>
                        <a:t>Art Model for generating coloured sketches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CWGAN -  Deep Dive</a:t>
                      </a: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Automates sketch creation. Improves quality compared to existing methods and saves time for artists.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Limited adaptability to different styles of art.</a:t>
                      </a:r>
                    </a:p>
                  </a:txBody>
                  <a:tcPr marL="68580" marR="68580" marT="0" marB="0" anchor="ctr"/>
                </a:tc>
                <a:tc>
                  <a:txBody>
                    <a:bodyPr/>
                    <a:lstStyle/>
                    <a:p>
                      <a:pPr marL="0" marR="0">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Good image quality. Improved sketch to image conversion.</a:t>
                      </a: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sym typeface="+mn-ea"/>
              </a:rPr>
              <a:t>Literature Survey(</a:t>
            </a:r>
            <a:r>
              <a:rPr lang="en-US" altLang="en-IN" sz="3200" b="1" dirty="0">
                <a:latin typeface="Times New Roman" panose="02020603050405020304" pitchFamily="18" charset="0"/>
                <a:cs typeface="Times New Roman" panose="02020603050405020304" pitchFamily="18" charset="0"/>
                <a:sym typeface="+mn-ea"/>
              </a:rPr>
              <a:t>Cont..)</a:t>
            </a:r>
            <a:r>
              <a:rPr lang="en-IN" sz="3200" b="1"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nvGraphicFramePr>
        <p:xfrm>
          <a:off x="248575" y="781921"/>
          <a:ext cx="8540316" cy="3966496"/>
        </p:xfrm>
        <a:graphic>
          <a:graphicData uri="http://schemas.openxmlformats.org/drawingml/2006/table">
            <a:tbl>
              <a:tblPr firstRow="1" firstCol="1" bandRow="1">
                <a:tableStyleId>{5C22544A-7EE6-4342-B048-85BDC9FD1C3A}</a:tableStyleId>
              </a:tblPr>
              <a:tblGrid>
                <a:gridCol w="470516">
                  <a:extLst>
                    <a:ext uri="{9D8B030D-6E8A-4147-A177-3AD203B41FA5}">
                      <a16:colId xmlns:a16="http://schemas.microsoft.com/office/drawing/2014/main" val="20000"/>
                    </a:ext>
                  </a:extLst>
                </a:gridCol>
                <a:gridCol w="1878598">
                  <a:extLst>
                    <a:ext uri="{9D8B030D-6E8A-4147-A177-3AD203B41FA5}">
                      <a16:colId xmlns:a16="http://schemas.microsoft.com/office/drawing/2014/main" val="20001"/>
                    </a:ext>
                  </a:extLst>
                </a:gridCol>
                <a:gridCol w="1274659">
                  <a:extLst>
                    <a:ext uri="{9D8B030D-6E8A-4147-A177-3AD203B41FA5}">
                      <a16:colId xmlns:a16="http://schemas.microsoft.com/office/drawing/2014/main" val="20002"/>
                    </a:ext>
                  </a:extLst>
                </a:gridCol>
                <a:gridCol w="1732410">
                  <a:extLst>
                    <a:ext uri="{9D8B030D-6E8A-4147-A177-3AD203B41FA5}">
                      <a16:colId xmlns:a16="http://schemas.microsoft.com/office/drawing/2014/main" val="20003"/>
                    </a:ext>
                  </a:extLst>
                </a:gridCol>
                <a:gridCol w="1746495">
                  <a:extLst>
                    <a:ext uri="{9D8B030D-6E8A-4147-A177-3AD203B41FA5}">
                      <a16:colId xmlns:a16="http://schemas.microsoft.com/office/drawing/2014/main" val="20004"/>
                    </a:ext>
                  </a:extLst>
                </a:gridCol>
                <a:gridCol w="1437638">
                  <a:extLst>
                    <a:ext uri="{9D8B030D-6E8A-4147-A177-3AD203B41FA5}">
                      <a16:colId xmlns:a16="http://schemas.microsoft.com/office/drawing/2014/main" val="20005"/>
                    </a:ext>
                  </a:extLst>
                </a:gridCol>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72947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[5]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latin typeface="Times New Roman" panose="02020603050405020304" pitchFamily="18" charset="0"/>
                          <a:cs typeface="Times New Roman" panose="02020603050405020304" pitchFamily="18" charset="0"/>
                        </a:rPr>
                        <a:t>Conditional variational autoencoder for generating gamma event images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Monte Carlo Simulations</a:t>
                      </a: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Reduces computational cost compared to Monte Carlo. Produces images similar to real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Dependent on Monte Carlo data for training.</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altLang="en-IN" sz="1600" dirty="0">
                          <a:effectLst/>
                          <a:latin typeface="Times New Roman" panose="02020603050405020304" pitchFamily="18" charset="0"/>
                          <a:ea typeface="Calibri" panose="020F0502020204030204" pitchFamily="34" charset="0"/>
                          <a:cs typeface="Times New Roman" panose="02020603050405020304" pitchFamily="18" charset="0"/>
                        </a:rPr>
                        <a:t>Classifier neural network assigns average gamma score of 0.984</a:t>
                      </a:r>
                    </a:p>
                  </a:txBody>
                  <a:tcPr marL="68580" marR="68580" marT="0" marB="0" anchor="ctr"/>
                </a:tc>
                <a:extLst>
                  <a:ext uri="{0D108BD9-81ED-4DB2-BD59-A6C34878D82A}">
                    <a16:rowId xmlns:a16="http://schemas.microsoft.com/office/drawing/2014/main" val="10001"/>
                  </a:ext>
                </a:extLst>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[6]</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Bidirectional collaborative synthesis network with StyleGAN-like architecture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Public composite face sketch database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Effectively aligns photo and sketch distributions in latent space.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Relies heavily on latent space alignment, which is less interpretable than decision tree approaches.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Good performance compared to state-of-the-art methods.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sym typeface="+mn-ea"/>
              </a:rPr>
              <a:t>Literature Survey(</a:t>
            </a:r>
            <a:r>
              <a:rPr lang="en-US" altLang="en-IN" sz="3200" b="1" dirty="0">
                <a:latin typeface="Times New Roman" panose="02020603050405020304" pitchFamily="18" charset="0"/>
                <a:cs typeface="Times New Roman" panose="02020603050405020304" pitchFamily="18" charset="0"/>
                <a:sym typeface="+mn-ea"/>
              </a:rPr>
              <a:t>Cont..)</a:t>
            </a:r>
            <a:endParaRPr lang="en-IN" sz="3200" b="1" dirty="0">
              <a:latin typeface="Times New Roman" panose="02020603050405020304" pitchFamily="18" charset="0"/>
              <a:cs typeface="Times New Roman" panose="02020603050405020304" pitchFamily="18" charset="0"/>
            </a:endParaRPr>
          </a:p>
        </p:txBody>
      </p:sp>
      <p:graphicFrame>
        <p:nvGraphicFramePr>
          <p:cNvPr id="4" name="Table 3"/>
          <p:cNvGraphicFramePr>
            <a:graphicFrameLocks noGrp="1"/>
          </p:cNvGraphicFramePr>
          <p:nvPr/>
        </p:nvGraphicFramePr>
        <p:xfrm>
          <a:off x="248575" y="643180"/>
          <a:ext cx="8540316" cy="4477219"/>
        </p:xfrm>
        <a:graphic>
          <a:graphicData uri="http://schemas.openxmlformats.org/drawingml/2006/table">
            <a:tbl>
              <a:tblPr firstRow="1" firstCol="1" bandRow="1">
                <a:tableStyleId>{5C22544A-7EE6-4342-B048-85BDC9FD1C3A}</a:tableStyleId>
              </a:tblPr>
              <a:tblGrid>
                <a:gridCol w="470516">
                  <a:extLst>
                    <a:ext uri="{9D8B030D-6E8A-4147-A177-3AD203B41FA5}">
                      <a16:colId xmlns:a16="http://schemas.microsoft.com/office/drawing/2014/main" val="20000"/>
                    </a:ext>
                  </a:extLst>
                </a:gridCol>
                <a:gridCol w="1878598">
                  <a:extLst>
                    <a:ext uri="{9D8B030D-6E8A-4147-A177-3AD203B41FA5}">
                      <a16:colId xmlns:a16="http://schemas.microsoft.com/office/drawing/2014/main" val="20001"/>
                    </a:ext>
                  </a:extLst>
                </a:gridCol>
                <a:gridCol w="1274659">
                  <a:extLst>
                    <a:ext uri="{9D8B030D-6E8A-4147-A177-3AD203B41FA5}">
                      <a16:colId xmlns:a16="http://schemas.microsoft.com/office/drawing/2014/main" val="20002"/>
                    </a:ext>
                  </a:extLst>
                </a:gridCol>
                <a:gridCol w="1732410">
                  <a:extLst>
                    <a:ext uri="{9D8B030D-6E8A-4147-A177-3AD203B41FA5}">
                      <a16:colId xmlns:a16="http://schemas.microsoft.com/office/drawing/2014/main" val="20003"/>
                    </a:ext>
                  </a:extLst>
                </a:gridCol>
                <a:gridCol w="1746495">
                  <a:extLst>
                    <a:ext uri="{9D8B030D-6E8A-4147-A177-3AD203B41FA5}">
                      <a16:colId xmlns:a16="http://schemas.microsoft.com/office/drawing/2014/main" val="20004"/>
                    </a:ext>
                  </a:extLst>
                </a:gridCol>
                <a:gridCol w="1437638">
                  <a:extLst>
                    <a:ext uri="{9D8B030D-6E8A-4147-A177-3AD203B41FA5}">
                      <a16:colId xmlns:a16="http://schemas.microsoft.com/office/drawing/2014/main" val="20005"/>
                    </a:ext>
                  </a:extLst>
                </a:gridCol>
              </a:tblGrid>
              <a:tr h="526942">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619573">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[7]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VDVAE-SR, a VDVAE-based model for image super-resolution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Kaggle Image Dataset</a:t>
                      </a: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Leverages transfer learning on pretrained VDVAE and is competitive with state-of-the-art models.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Lacks interpretability compared to decision tree approaches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Comparable results on image quality metrics with state-of-the-art models.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587141">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[8]</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Cascaded diffusion models with conditioning augmentation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IN" sz="1600" dirty="0">
                          <a:latin typeface="Times New Roman" panose="02020603050405020304" pitchFamily="18" charset="0"/>
                          <a:cs typeface="Times New Roman" panose="02020603050405020304" pitchFamily="18" charset="0"/>
                        </a:rPr>
                        <a:t>ImageNet</a:t>
                      </a:r>
                    </a:p>
                  </a:txBody>
                  <a:tcPr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Generates high fidelity images without any classifiers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More computationally intensive compared to simpler models like </a:t>
                      </a:r>
                      <a:r>
                        <a:rPr lang="en-US" sz="1600" dirty="0" err="1">
                          <a:effectLst/>
                          <a:latin typeface="Times New Roman" panose="02020603050405020304" pitchFamily="18" charset="0"/>
                          <a:ea typeface="Calibri" panose="020F0502020204030204" pitchFamily="34" charset="0"/>
                          <a:cs typeface="Times New Roman" panose="02020603050405020304" pitchFamily="18" charset="0"/>
                        </a:rPr>
                        <a:t>FaceNet</a:t>
                      </a: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FID scores: 1.48 (64x64), 3.52 (128x128), 4.88 (256x256); top-1 accuracy: 63.02%, top-5: 84.06%.</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sym typeface="+mn-ea"/>
              </a:rPr>
              <a:t>Literature Survey(</a:t>
            </a:r>
            <a:r>
              <a:rPr lang="en-US" altLang="en-IN" sz="3200" b="1" dirty="0">
                <a:latin typeface="Times New Roman" panose="02020603050405020304" pitchFamily="18" charset="0"/>
                <a:cs typeface="Times New Roman" panose="02020603050405020304" pitchFamily="18" charset="0"/>
                <a:sym typeface="+mn-ea"/>
              </a:rPr>
              <a:t>Cont..)</a:t>
            </a:r>
            <a:r>
              <a:rPr lang="en-IN" sz="3200" b="1"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nvGraphicFramePr>
        <p:xfrm>
          <a:off x="248575" y="670796"/>
          <a:ext cx="8540316" cy="4358422"/>
        </p:xfrm>
        <a:graphic>
          <a:graphicData uri="http://schemas.openxmlformats.org/drawingml/2006/table">
            <a:tbl>
              <a:tblPr firstRow="1" firstCol="1" bandRow="1">
                <a:tableStyleId>{5C22544A-7EE6-4342-B048-85BDC9FD1C3A}</a:tableStyleId>
              </a:tblPr>
              <a:tblGrid>
                <a:gridCol w="470516">
                  <a:extLst>
                    <a:ext uri="{9D8B030D-6E8A-4147-A177-3AD203B41FA5}">
                      <a16:colId xmlns:a16="http://schemas.microsoft.com/office/drawing/2014/main" val="20000"/>
                    </a:ext>
                  </a:extLst>
                </a:gridCol>
                <a:gridCol w="1878598">
                  <a:extLst>
                    <a:ext uri="{9D8B030D-6E8A-4147-A177-3AD203B41FA5}">
                      <a16:colId xmlns:a16="http://schemas.microsoft.com/office/drawing/2014/main" val="20001"/>
                    </a:ext>
                  </a:extLst>
                </a:gridCol>
                <a:gridCol w="1276887">
                  <a:extLst>
                    <a:ext uri="{9D8B030D-6E8A-4147-A177-3AD203B41FA5}">
                      <a16:colId xmlns:a16="http://schemas.microsoft.com/office/drawing/2014/main" val="20002"/>
                    </a:ext>
                  </a:extLst>
                </a:gridCol>
                <a:gridCol w="1730182">
                  <a:extLst>
                    <a:ext uri="{9D8B030D-6E8A-4147-A177-3AD203B41FA5}">
                      <a16:colId xmlns:a16="http://schemas.microsoft.com/office/drawing/2014/main" val="20003"/>
                    </a:ext>
                  </a:extLst>
                </a:gridCol>
                <a:gridCol w="1746495">
                  <a:extLst>
                    <a:ext uri="{9D8B030D-6E8A-4147-A177-3AD203B41FA5}">
                      <a16:colId xmlns:a16="http://schemas.microsoft.com/office/drawing/2014/main" val="20004"/>
                    </a:ext>
                  </a:extLst>
                </a:gridCol>
                <a:gridCol w="1437638">
                  <a:extLst>
                    <a:ext uri="{9D8B030D-6E8A-4147-A177-3AD203B41FA5}">
                      <a16:colId xmlns:a16="http://schemas.microsoft.com/office/drawing/2014/main" val="20005"/>
                    </a:ext>
                  </a:extLst>
                </a:gridCol>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72947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[9]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Lightweight deep learning model for face recognition, inspired by </a:t>
                      </a:r>
                      <a:r>
                        <a:rPr lang="en-US" sz="1600" dirty="0" err="1">
                          <a:latin typeface="Times New Roman" panose="02020603050405020304" pitchFamily="18" charset="0"/>
                          <a:cs typeface="Times New Roman" panose="02020603050405020304" pitchFamily="18" charset="0"/>
                        </a:rPr>
                        <a:t>FaceNet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Public face recognition datasets</a:t>
                      </a: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Memory-efficient (3.5 MB). Useful for real-time performance.</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Interpretability is harder.</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State-of-the-art accuracy, suitable for resource-constrained devices, real-time performance.</a:t>
                      </a:r>
                    </a:p>
                  </a:txBody>
                  <a:tcPr marL="68580" marR="68580" marT="0" marB="0" anchor="ctr"/>
                </a:tc>
                <a:extLst>
                  <a:ext uri="{0D108BD9-81ED-4DB2-BD59-A6C34878D82A}">
                    <a16:rowId xmlns:a16="http://schemas.microsoft.com/office/drawing/2014/main" val="10001"/>
                  </a:ext>
                </a:extLst>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[10]</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Deep Neural Networks for binarizing facial biometric data</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MOBIO, Labelled Faces in the Wild, MS-Celeb-1M</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High-entropy binary representation,  customizable length, supports crypto-biometric systems.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Relies heavily on latent space alignment, which is less interpretable than decision tree approaches.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4096-bit binary embeddings with 3300 bits of entropy.</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55;p13"/>
          <p:cNvSpPr txBox="1"/>
          <p:nvPr/>
        </p:nvSpPr>
        <p:spPr>
          <a:xfrm>
            <a:off x="0" y="-10679"/>
            <a:ext cx="9144000" cy="792600"/>
          </a:xfrm>
          <a:prstGeom prst="rect">
            <a:avLst/>
          </a:prstGeom>
        </p:spPr>
        <p:txBody>
          <a:bodyPr spcFirstLastPara="1" wrap="square" lIns="91425" tIns="91425" rIns="91425" bIns="91425" anchor="t" anchorCtr="0">
            <a:norm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r>
              <a:rPr lang="en-IN" sz="3200" b="1" dirty="0">
                <a:latin typeface="Times New Roman" panose="02020603050405020304" pitchFamily="18" charset="0"/>
                <a:cs typeface="Times New Roman" panose="02020603050405020304" pitchFamily="18" charset="0"/>
                <a:sym typeface="+mn-ea"/>
              </a:rPr>
              <a:t>Literature Survey(</a:t>
            </a:r>
            <a:r>
              <a:rPr lang="en-US" altLang="en-IN" sz="3200" b="1" dirty="0">
                <a:latin typeface="Times New Roman" panose="02020603050405020304" pitchFamily="18" charset="0"/>
                <a:cs typeface="Times New Roman" panose="02020603050405020304" pitchFamily="18" charset="0"/>
                <a:sym typeface="+mn-ea"/>
              </a:rPr>
              <a:t>Cont..)</a:t>
            </a:r>
            <a:r>
              <a:rPr lang="en-IN" sz="3200" b="1" dirty="0">
                <a:latin typeface="Times New Roman" panose="02020603050405020304" pitchFamily="18" charset="0"/>
                <a:cs typeface="Times New Roman" panose="02020603050405020304" pitchFamily="18" charset="0"/>
              </a:rPr>
              <a:t> </a:t>
            </a:r>
          </a:p>
        </p:txBody>
      </p:sp>
      <p:graphicFrame>
        <p:nvGraphicFramePr>
          <p:cNvPr id="4" name="Table 3"/>
          <p:cNvGraphicFramePr>
            <a:graphicFrameLocks noGrp="1"/>
          </p:cNvGraphicFramePr>
          <p:nvPr/>
        </p:nvGraphicFramePr>
        <p:xfrm>
          <a:off x="248575" y="781921"/>
          <a:ext cx="8540316" cy="4018113"/>
        </p:xfrm>
        <a:graphic>
          <a:graphicData uri="http://schemas.openxmlformats.org/drawingml/2006/table">
            <a:tbl>
              <a:tblPr firstRow="1" firstCol="1" bandRow="1">
                <a:tableStyleId>{5C22544A-7EE6-4342-B048-85BDC9FD1C3A}</a:tableStyleId>
              </a:tblPr>
              <a:tblGrid>
                <a:gridCol w="470516">
                  <a:extLst>
                    <a:ext uri="{9D8B030D-6E8A-4147-A177-3AD203B41FA5}">
                      <a16:colId xmlns:a16="http://schemas.microsoft.com/office/drawing/2014/main" val="20000"/>
                    </a:ext>
                  </a:extLst>
                </a:gridCol>
                <a:gridCol w="1878598">
                  <a:extLst>
                    <a:ext uri="{9D8B030D-6E8A-4147-A177-3AD203B41FA5}">
                      <a16:colId xmlns:a16="http://schemas.microsoft.com/office/drawing/2014/main" val="20001"/>
                    </a:ext>
                  </a:extLst>
                </a:gridCol>
                <a:gridCol w="1276887">
                  <a:extLst>
                    <a:ext uri="{9D8B030D-6E8A-4147-A177-3AD203B41FA5}">
                      <a16:colId xmlns:a16="http://schemas.microsoft.com/office/drawing/2014/main" val="20002"/>
                    </a:ext>
                  </a:extLst>
                </a:gridCol>
                <a:gridCol w="1730182">
                  <a:extLst>
                    <a:ext uri="{9D8B030D-6E8A-4147-A177-3AD203B41FA5}">
                      <a16:colId xmlns:a16="http://schemas.microsoft.com/office/drawing/2014/main" val="20003"/>
                    </a:ext>
                  </a:extLst>
                </a:gridCol>
                <a:gridCol w="1746495">
                  <a:extLst>
                    <a:ext uri="{9D8B030D-6E8A-4147-A177-3AD203B41FA5}">
                      <a16:colId xmlns:a16="http://schemas.microsoft.com/office/drawing/2014/main" val="20004"/>
                    </a:ext>
                  </a:extLst>
                </a:gridCol>
                <a:gridCol w="1437638">
                  <a:extLst>
                    <a:ext uri="{9D8B030D-6E8A-4147-A177-3AD203B41FA5}">
                      <a16:colId xmlns:a16="http://schemas.microsoft.com/office/drawing/2014/main" val="20005"/>
                    </a:ext>
                  </a:extLst>
                </a:gridCol>
              </a:tblGrid>
              <a:tr h="479778">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Ref. No.</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Methodology</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Dataset Name</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Advantage</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dirty="0">
                          <a:effectLst/>
                          <a:latin typeface="Times New Roman" panose="02020603050405020304" pitchFamily="18" charset="0"/>
                          <a:cs typeface="Times New Roman" panose="02020603050405020304" pitchFamily="18" charset="0"/>
                        </a:rPr>
                        <a:t>Drawbacks</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gn="ctr">
                        <a:lnSpc>
                          <a:spcPct val="107000"/>
                        </a:lnSpc>
                        <a:spcBef>
                          <a:spcPts val="0"/>
                        </a:spcBef>
                        <a:spcAft>
                          <a:spcPts val="0"/>
                        </a:spcAft>
                      </a:pPr>
                      <a:r>
                        <a:rPr lang="en-IN" sz="1200">
                          <a:effectLst/>
                          <a:latin typeface="Times New Roman" panose="02020603050405020304" pitchFamily="18" charset="0"/>
                          <a:cs typeface="Times New Roman" panose="02020603050405020304" pitchFamily="18" charset="0"/>
                        </a:rPr>
                        <a:t>Results</a:t>
                      </a:r>
                      <a:endParaRPr lang="en-IN" sz="110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0"/>
                  </a:ext>
                </a:extLst>
              </a:tr>
              <a:tr h="1729474">
                <a:tc>
                  <a:txBody>
                    <a:bodyPr/>
                    <a:lstStyle/>
                    <a:p>
                      <a:pPr marL="0" marR="0" lvl="0" indent="0" algn="ctr">
                        <a:lnSpc>
                          <a:spcPct val="107000"/>
                        </a:lnSpc>
                        <a:spcBef>
                          <a:spcPts val="0"/>
                        </a:spcBef>
                        <a:spcAft>
                          <a:spcPts val="0"/>
                        </a:spcAft>
                        <a:buFont typeface="+mj-lt"/>
                        <a:buNone/>
                      </a:pPr>
                      <a:r>
                        <a:rPr lang="en-IN" sz="1200" dirty="0">
                          <a:effectLst/>
                          <a:latin typeface="Times New Roman" panose="02020603050405020304" pitchFamily="18" charset="0"/>
                          <a:cs typeface="Times New Roman" panose="02020603050405020304" pitchFamily="18" charset="0"/>
                        </a:rPr>
                        <a:t>[11] </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Large-scale synthetic dataset using computer graphics for face recognition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LFW, </a:t>
                      </a:r>
                      <a:r>
                        <a:rPr lang="en-IN" sz="1600" dirty="0" err="1">
                          <a:effectLst/>
                          <a:latin typeface="Times New Roman" panose="02020603050405020304" pitchFamily="18" charset="0"/>
                          <a:ea typeface="Calibri" panose="020F0502020204030204" pitchFamily="34" charset="0"/>
                          <a:cs typeface="Times New Roman" panose="02020603050405020304" pitchFamily="18" charset="0"/>
                        </a:rPr>
                        <a:t>SynFace</a:t>
                      </a:r>
                      <a:r>
                        <a:rPr lang="en-IN" sz="1600" dirty="0">
                          <a:effectLst/>
                          <a:latin typeface="Times New Roman" panose="02020603050405020304" pitchFamily="18" charset="0"/>
                          <a:ea typeface="Calibri" panose="020F0502020204030204" pitchFamily="34" charset="0"/>
                          <a:cs typeface="Times New Roman" panose="02020603050405020304" pitchFamily="18" charset="0"/>
                        </a:rPr>
                        <a:t>, synthetic dataset</a:t>
                      </a: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Addresses label noise and bias in real data. Improves augmentation.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Requires fine tuning. </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52.5% error reduction on LFW, accuracy improves from 91.93% to 96.17%.</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1"/>
                  </a:ext>
                </a:extLst>
              </a:tr>
              <a:tr h="1757244">
                <a:tc>
                  <a:txBody>
                    <a:bodyPr/>
                    <a:lstStyle/>
                    <a:p>
                      <a:pPr marL="0" marR="0" lvl="0" indent="0" algn="ctr">
                        <a:lnSpc>
                          <a:spcPct val="107000"/>
                        </a:lnSpc>
                        <a:spcBef>
                          <a:spcPts val="0"/>
                        </a:spcBef>
                        <a:spcAft>
                          <a:spcPts val="0"/>
                        </a:spcAft>
                        <a:buFont typeface="+mj-lt"/>
                        <a:buNone/>
                      </a:pPr>
                      <a:r>
                        <a:rPr lang="en-US" sz="1100" dirty="0">
                          <a:effectLst/>
                          <a:latin typeface="Times New Roman" panose="02020603050405020304" pitchFamily="18" charset="0"/>
                          <a:ea typeface="Calibri" panose="020F0502020204030204" pitchFamily="34" charset="0"/>
                          <a:cs typeface="Times New Roman" panose="02020603050405020304" pitchFamily="18" charset="0"/>
                        </a:rPr>
                        <a:t>[12]</a:t>
                      </a:r>
                      <a:endParaRPr lang="en-IN" sz="11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Lightweight CNN architecture for real-time face detection</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r>
                        <a:rPr lang="en-IN" sz="1600" dirty="0">
                          <a:latin typeface="Times New Roman" panose="02020603050405020304" pitchFamily="18" charset="0"/>
                          <a:cs typeface="Times New Roman" panose="02020603050405020304" pitchFamily="18" charset="0"/>
                        </a:rPr>
                        <a:t>WIDER Face Dataset</a:t>
                      </a:r>
                    </a:p>
                  </a:txBody>
                  <a:tcPr anchor="ctr"/>
                </a:tc>
                <a:tc>
                  <a:txBody>
                    <a:bodyPr/>
                    <a:lstStyle/>
                    <a:p>
                      <a:pPr marL="0" marR="0">
                        <a:lnSpc>
                          <a:spcPct val="107000"/>
                        </a:lnSpc>
                        <a:spcBef>
                          <a:spcPts val="0"/>
                        </a:spcBef>
                        <a:spcAft>
                          <a:spcPts val="0"/>
                        </a:spcAft>
                      </a:pPr>
                      <a:r>
                        <a:rPr lang="en-US" sz="1600" dirty="0">
                          <a:latin typeface="Times New Roman" panose="02020603050405020304" pitchFamily="18" charset="0"/>
                          <a:cs typeface="Times New Roman" panose="02020603050405020304" pitchFamily="18" charset="0"/>
                        </a:rPr>
                        <a:t>Reduces computational cost</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Low accuracy in high dimensional images.</a:t>
                      </a:r>
                    </a:p>
                  </a:txBody>
                  <a:tcPr marL="68580" marR="68580" marT="0" marB="0" anchor="ctr"/>
                </a:tc>
                <a:tc>
                  <a:txBody>
                    <a:bodyPr/>
                    <a:lstStyle/>
                    <a:p>
                      <a:pPr marL="0" marR="0">
                        <a:lnSpc>
                          <a:spcPct val="107000"/>
                        </a:lnSpc>
                        <a:spcBef>
                          <a:spcPts val="0"/>
                        </a:spcBef>
                        <a:spcAft>
                          <a:spcPts val="0"/>
                        </a:spcAft>
                      </a:pPr>
                      <a:r>
                        <a:rPr lang="en-US" sz="1600" dirty="0">
                          <a:effectLst/>
                          <a:latin typeface="Times New Roman" panose="02020603050405020304" pitchFamily="18" charset="0"/>
                          <a:ea typeface="Calibri" panose="020F0502020204030204" pitchFamily="34" charset="0"/>
                          <a:cs typeface="Times New Roman" panose="02020603050405020304" pitchFamily="18" charset="0"/>
                        </a:rPr>
                        <a:t>Increased accuracy with reduced computation. Implemented on low-end systems.</a:t>
                      </a:r>
                      <a:endParaRPr lang="en-IN"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68580" marR="68580" marT="0" marB="0" anchor="ctr"/>
                </a:tc>
                <a:extLst>
                  <a:ext uri="{0D108BD9-81ED-4DB2-BD59-A6C34878D82A}">
                    <a16:rowId xmlns:a16="http://schemas.microsoft.com/office/drawing/2014/main" val="10002"/>
                  </a:ext>
                </a:extLst>
              </a:tr>
            </a:tbl>
          </a:graphicData>
        </a:graphic>
      </p:graphicFrame>
    </p:spTree>
  </p:cSld>
  <p:clrMapOvr>
    <a:masterClrMapping/>
  </p:clrMapOvr>
</p:sld>
</file>

<file path=ppt/theme/theme1.xml><?xml version="1.0" encoding="utf-8"?>
<a:theme xmlns:a="http://schemas.openxmlformats.org/drawingml/2006/main" name="Simple Light">
  <a:themeElements>
    <a:clrScheme nam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imple Light">
  <a:themeElements>
    <a:clrScheme name="">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25</TotalTime>
  <Words>4580</Words>
  <Application>Microsoft Office PowerPoint</Application>
  <PresentationFormat>On-screen Show (16:9)</PresentationFormat>
  <Paragraphs>306</Paragraphs>
  <Slides>44</Slides>
  <Notes>3</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44</vt:i4>
      </vt:variant>
    </vt:vector>
  </HeadingPairs>
  <TitlesOfParts>
    <vt:vector size="49" baseType="lpstr">
      <vt:lpstr>Arial</vt:lpstr>
      <vt:lpstr>Times New Roman</vt:lpstr>
      <vt:lpstr>Times New Roman Bold</vt:lpstr>
      <vt:lpstr>Simple Light</vt:lpstr>
      <vt:lpstr>1_Simple Light</vt:lpstr>
      <vt:lpstr>   Gokaraju Rangaraju Institute of Engineering and Technology  (Autonomous) Department of Artificial Intelligence and Machine Learning Engineering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Literature Survey(Cont..)</vt:lpstr>
      <vt:lpstr>Literature Survey(Cont..)</vt:lpstr>
      <vt:lpstr>Literature Survey(Cont..)</vt:lpstr>
      <vt:lpstr>Literature Survey(Cont..)</vt:lpstr>
      <vt:lpstr>Literature Survey(Cont..)</vt:lpstr>
      <vt:lpstr>Literature Survey(Cont..)</vt:lpstr>
      <vt:lpstr>Literature Survey(Cont..)</vt:lpstr>
      <vt:lpstr>Literature Survey(Cont..)</vt:lpstr>
      <vt:lpstr>Literature Survey(Cont..)</vt:lpstr>
      <vt:lpstr>Literature Survey(Cont..)</vt:lpstr>
      <vt:lpstr>Literature Survey(Cont..)</vt:lpstr>
      <vt:lpstr>Literature Survey(Cont..)</vt:lpstr>
      <vt:lpstr>Literature Survey(Cont..)</vt:lpstr>
      <vt:lpstr>Literature Survey(Cont..)</vt:lpstr>
      <vt:lpstr>Literature Survey(Cont..)</vt:lpstr>
      <vt:lpstr>Limitations of Existing Approaches</vt:lpstr>
      <vt:lpstr>PowerPoint Presentation</vt:lpstr>
      <vt:lpstr>PowerPoint Presentation</vt:lpstr>
      <vt:lpstr>PowerPoint Presentation</vt:lpstr>
      <vt:lpstr>PowerPoint Presentation</vt:lpstr>
      <vt:lpstr>Description of Module Connectivity Diagram</vt:lpstr>
      <vt:lpstr>Description of Module Connectivity Diagram</vt:lpstr>
      <vt:lpstr>PowerPoint Presentation</vt:lpstr>
      <vt:lpstr>Advantages and Limitations</vt:lpstr>
      <vt:lpstr>Experimental Results</vt:lpstr>
      <vt:lpstr>PowerPoint Presentation</vt:lpstr>
      <vt:lpstr>Conclusions and Future Enhancements</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(Autonomous) Department of Artificial Intelligence and Machine Learning Engineering</dc:title>
  <dc:creator>OM</dc:creator>
  <cp:lastModifiedBy>Nikhil Garimella</cp:lastModifiedBy>
  <cp:revision>130</cp:revision>
  <dcterms:created xsi:type="dcterms:W3CDTF">2024-10-24T07:48:00Z</dcterms:created>
  <dcterms:modified xsi:type="dcterms:W3CDTF">2024-12-06T08:36:24Z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A9FAA2A447AC4725A33D82D9E8A70D06_13</vt:lpwstr>
  </property>
  <property fmtid="{D5CDD505-2E9C-101B-9397-08002B2CF9AE}" pid="3" name="KSOProductBuildVer">
    <vt:lpwstr>2057-12.2.0.18639</vt:lpwstr>
  </property>
</Properties>
</file>