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9"/>
  </p:notesMasterIdLst>
  <p:handoutMasterIdLst>
    <p:handoutMasterId r:id="rId20"/>
  </p:handoutMasterIdLst>
  <p:sldIdLst>
    <p:sldId id="281" r:id="rId5"/>
    <p:sldId id="354" r:id="rId6"/>
    <p:sldId id="355" r:id="rId7"/>
    <p:sldId id="361" r:id="rId8"/>
    <p:sldId id="363" r:id="rId9"/>
    <p:sldId id="364" r:id="rId10"/>
    <p:sldId id="366" r:id="rId11"/>
    <p:sldId id="365" r:id="rId12"/>
    <p:sldId id="367" r:id="rId13"/>
    <p:sldId id="371" r:id="rId14"/>
    <p:sldId id="368" r:id="rId15"/>
    <p:sldId id="370" r:id="rId16"/>
    <p:sldId id="369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358" y="1576872"/>
            <a:ext cx="10067731" cy="2453951"/>
          </a:xfrm>
        </p:spPr>
        <p:txBody>
          <a:bodyPr>
            <a:normAutofit/>
          </a:bodyPr>
          <a:lstStyle/>
          <a:p>
            <a:r>
              <a:rPr lang="en-US" sz="5500" dirty="0">
                <a:latin typeface="Aptos Display" panose="020B0004020202020204" pitchFamily="34" charset="0"/>
              </a:rPr>
              <a:t>Man-in-the-Middle Attack Mitigation in Internet of Medical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8211" y="4655975"/>
            <a:ext cx="9144001" cy="1110343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</a:rPr>
              <a:t>Jyothirmayee</a:t>
            </a:r>
            <a:r>
              <a:rPr lang="en-US" sz="2200" dirty="0">
                <a:solidFill>
                  <a:schemeClr val="tx1"/>
                </a:solidFill>
              </a:rPr>
              <a:t>                                                      </a:t>
            </a:r>
            <a:r>
              <a:rPr lang="en-US" sz="2200" dirty="0" err="1">
                <a:solidFill>
                  <a:schemeClr val="tx1"/>
                </a:solidFill>
              </a:rPr>
              <a:t>Hima</a:t>
            </a:r>
            <a:r>
              <a:rPr lang="en-US" sz="2200" dirty="0">
                <a:solidFill>
                  <a:schemeClr val="tx1"/>
                </a:solidFill>
              </a:rPr>
              <a:t> Bindu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Nandini                                                               Mounika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D55A-5E8D-6E40-2AB2-1F29381E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Step 5: Anomaly Detection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1800" dirty="0">
                <a:latin typeface="Aptos" panose="020B0004020202020204" pitchFamily="34" charset="0"/>
              </a:rPr>
              <a:t>The Random Forest model is used for disease classification, while the Isolation Forest identifies unusual patterns in health metrics that may indicate anomaly</a:t>
            </a:r>
            <a:endParaRPr lang="en-IN" sz="1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7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A336-F93B-F0E6-5F66-E2145B02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Step 6: Alert Generation</a:t>
            </a:r>
            <a:br>
              <a:rPr lang="en-US" sz="2800" b="1" dirty="0"/>
            </a:br>
            <a:br>
              <a:rPr lang="en-US" sz="2800" b="1" dirty="0"/>
            </a:br>
            <a:br>
              <a:rPr lang="en-US" sz="1800" b="1" dirty="0"/>
            </a:br>
            <a:r>
              <a:rPr lang="en-US" sz="2000" b="1" dirty="0">
                <a:latin typeface="Aptos" panose="020B0004020202020204" pitchFamily="34" charset="0"/>
              </a:rPr>
              <a:t>If both RSSI and LSH-Min Hash indicate an anomaly</a:t>
            </a:r>
            <a:r>
              <a:rPr lang="en-US" sz="2000" dirty="0">
                <a:latin typeface="Aptos" panose="020B0004020202020204" pitchFamily="34" charset="0"/>
              </a:rPr>
              <a:t>: Trigger a high-priority alert indicating a strong likelihood of a genuine abnormality or security breach.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b="1" dirty="0">
                <a:latin typeface="Aptos" panose="020B0004020202020204" pitchFamily="34" charset="0"/>
              </a:rPr>
              <a:t>If only one method detects an issue</a:t>
            </a:r>
            <a:r>
              <a:rPr lang="en-US" sz="2000" dirty="0">
                <a:latin typeface="Aptos" panose="020B0004020202020204" pitchFamily="34" charset="0"/>
              </a:rPr>
              <a:t> (RSSI fluctuates but LSH-Min Hash is normal): Trigger a low-priority alert, allowing the monitoring system to log but not react with full intervention.</a:t>
            </a:r>
            <a:br>
              <a:rPr lang="en-US" sz="2000" dirty="0">
                <a:latin typeface="Aptos" panose="020B0004020202020204" pitchFamily="34" charset="0"/>
              </a:rPr>
            </a:b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b="1" dirty="0">
                <a:latin typeface="Aptos" panose="020B0004020202020204" pitchFamily="34" charset="0"/>
              </a:rPr>
              <a:t>If both methods are normal</a:t>
            </a:r>
            <a:r>
              <a:rPr lang="en-US" sz="2000" dirty="0">
                <a:latin typeface="Aptos" panose="020B0004020202020204" pitchFamily="34" charset="0"/>
              </a:rPr>
              <a:t>: No alert, as the data is considered consistent and authenticated.</a:t>
            </a:r>
            <a:br>
              <a:rPr lang="en-US" sz="2000" dirty="0">
                <a:latin typeface="Aptos" panose="020B0004020202020204" pitchFamily="34" charset="0"/>
              </a:rPr>
            </a:br>
            <a:endParaRPr lang="en-IN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70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AF4F-CC19-DFC5-6E8E-DDCB7D12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</a:t>
            </a:r>
            <a:r>
              <a:rPr lang="en-US" sz="2400" dirty="0" err="1"/>
              <a:t>anomaly_detected</a:t>
            </a:r>
            <a:r>
              <a:rPr lang="en-US" sz="2400" dirty="0"/>
              <a:t> and not </a:t>
            </a:r>
            <a:r>
              <a:rPr lang="en-US" sz="2400" dirty="0" err="1"/>
              <a:t>rssi_authentic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alert_level</a:t>
            </a:r>
            <a:r>
              <a:rPr lang="en-US" sz="2400" dirty="0"/>
              <a:t> = "High" </a:t>
            </a:r>
            <a:br>
              <a:rPr lang="en-US" sz="2400" dirty="0"/>
            </a:br>
            <a:r>
              <a:rPr lang="en-US" sz="2400" dirty="0" err="1"/>
              <a:t>elif</a:t>
            </a:r>
            <a:r>
              <a:rPr lang="en-US" sz="2400" dirty="0"/>
              <a:t> </a:t>
            </a:r>
            <a:r>
              <a:rPr lang="en-US" sz="2400" dirty="0" err="1"/>
              <a:t>anomaly_detected</a:t>
            </a:r>
            <a:r>
              <a:rPr lang="en-US" sz="2400" dirty="0"/>
              <a:t> or not </a:t>
            </a:r>
            <a:r>
              <a:rPr lang="en-US" sz="2400" dirty="0" err="1"/>
              <a:t>rssi_authentic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alert_level</a:t>
            </a:r>
            <a:r>
              <a:rPr lang="en-US" sz="2400" dirty="0"/>
              <a:t> = "Low" </a:t>
            </a:r>
            <a:br>
              <a:rPr lang="en-US" sz="2400" dirty="0"/>
            </a:br>
            <a:r>
              <a:rPr lang="en-US" sz="2400" dirty="0"/>
              <a:t>else: 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err="1"/>
              <a:t>alert_level</a:t>
            </a:r>
            <a:r>
              <a:rPr lang="en-US" sz="2400" dirty="0"/>
              <a:t> = "None"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178CD-9BD6-8D01-5CA1-74298AAC4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4367" y="1938528"/>
            <a:ext cx="3417617" cy="2990088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Alert Condition</a:t>
            </a:r>
          </a:p>
        </p:txBody>
      </p:sp>
    </p:spTree>
    <p:extLst>
      <p:ext uri="{BB962C8B-B14F-4D97-AF65-F5344CB8AC3E}">
        <p14:creationId xmlns:p14="http://schemas.microsoft.com/office/powerpoint/2010/main" val="464986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CBF5-193C-4EFA-A9D8-848FEC10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Expected Outcomes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>
                <a:latin typeface="Aptos" panose="020B0004020202020204" pitchFamily="34" charset="0"/>
              </a:rPr>
            </a:br>
            <a:r>
              <a:rPr lang="en-US" sz="2000" b="1" dirty="0">
                <a:latin typeface="Aptos" panose="020B0004020202020204" pitchFamily="34" charset="0"/>
              </a:rPr>
              <a:t>High Alert</a:t>
            </a:r>
            <a:r>
              <a:rPr lang="en-US" sz="2000" dirty="0">
                <a:latin typeface="Aptos" panose="020B0004020202020204" pitchFamily="34" charset="0"/>
              </a:rPr>
              <a:t>: </a:t>
            </a: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When both anomaly detection (LSH &amp; Min-Hash) and RSSI indicate issues.</a:t>
            </a: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b="1" dirty="0">
                <a:latin typeface="Aptos" panose="020B0004020202020204" pitchFamily="34" charset="0"/>
              </a:rPr>
              <a:t>Low Alert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When either anomaly detection or RSSI shows an inconsistency.</a:t>
            </a: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b="1" dirty="0">
                <a:latin typeface="Aptos" panose="020B0004020202020204" pitchFamily="34" charset="0"/>
              </a:rPr>
              <a:t>No Alert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  <a:br>
              <a:rPr lang="en-US" sz="2000" dirty="0">
                <a:latin typeface="Aptos" panose="020B0004020202020204" pitchFamily="34" charset="0"/>
              </a:rPr>
            </a:br>
            <a:r>
              <a:rPr lang="en-US" sz="2000" dirty="0">
                <a:latin typeface="Aptos" panose="020B0004020202020204" pitchFamily="34" charset="0"/>
              </a:rPr>
              <a:t>When data passes both checks, indicating it’s consistent and authenticated.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248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910E-6136-8F19-EA1C-6C59556E6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8D7A8-A1CE-3528-A31B-F9625F7C2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ptos" panose="020B0004020202020204" pitchFamily="34" charset="0"/>
              </a:rPr>
              <a:t>GROUP - 9</a:t>
            </a:r>
          </a:p>
        </p:txBody>
      </p:sp>
    </p:spTree>
    <p:extLst>
      <p:ext uri="{BB962C8B-B14F-4D97-AF65-F5344CB8AC3E}">
        <p14:creationId xmlns:p14="http://schemas.microsoft.com/office/powerpoint/2010/main" val="103065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Bell MT" panose="02020503060305020303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423160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Imagine a hospital setting where various IoMT devices (such as wearable monitors, patient tracking devices) communicate patient data to a central monitoring system. Ensuring that this data is genuine (data authentication) and identifying anomalous patterns (anomaly detection) is critical to minimizing false alarms and focusing on true, actionable alerts.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572876-1494-BF89-F76B-99688586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523" r="40960"/>
          <a:stretch/>
        </p:blipFill>
        <p:spPr>
          <a:xfrm>
            <a:off x="6885432" y="1180510"/>
            <a:ext cx="4933962" cy="520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162" y="1078992"/>
            <a:ext cx="5058686" cy="1536192"/>
          </a:xfrm>
        </p:spPr>
        <p:txBody>
          <a:bodyPr>
            <a:normAutofit/>
          </a:bodyPr>
          <a:lstStyle/>
          <a:p>
            <a:r>
              <a:rPr lang="en-US" sz="5500" dirty="0">
                <a:latin typeface="Bell MT" panose="02020503060305020303" pitchFamily="18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162" y="3209731"/>
            <a:ext cx="5058685" cy="2971613"/>
          </a:xfrm>
        </p:spPr>
        <p:txBody>
          <a:bodyPr/>
          <a:lstStyle/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sz="1900" dirty="0">
                <a:latin typeface="Bell MT" panose="02020503060305020303" pitchFamily="18" charset="0"/>
              </a:rPr>
              <a:t>Data Acquisition and Preprocessing</a:t>
            </a:r>
          </a:p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latin typeface="Bell MT" panose="02020503060305020303" pitchFamily="18" charset="0"/>
              </a:rPr>
              <a:t> LSH Signature Generation and HMAC</a:t>
            </a:r>
          </a:p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900" dirty="0">
                <a:latin typeface="Bell MT" panose="02020503060305020303" pitchFamily="18" charset="0"/>
              </a:rPr>
              <a:t>Data Transmission from Sensors to LPU</a:t>
            </a:r>
            <a:endParaRPr lang="en-US" sz="1900" dirty="0">
              <a:latin typeface="Bell MT" panose="02020503060305020303" pitchFamily="18" charset="0"/>
            </a:endParaRPr>
          </a:p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900" dirty="0">
                <a:latin typeface="Bell MT" panose="02020503060305020303" pitchFamily="18" charset="0"/>
              </a:rPr>
              <a:t>Data Authentication</a:t>
            </a:r>
          </a:p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900" dirty="0">
                <a:latin typeface="Bell MT" panose="02020503060305020303" pitchFamily="18" charset="0"/>
              </a:rPr>
              <a:t>Min-Hash based Anomaly Detection</a:t>
            </a:r>
          </a:p>
          <a:p>
            <a:pPr marL="285750" indent="-285750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IN" sz="1900" dirty="0">
                <a:latin typeface="Bell MT" panose="02020503060305020303" pitchFamily="18" charset="0"/>
              </a:rPr>
              <a:t>Raising an Alarm</a:t>
            </a:r>
            <a:endParaRPr lang="en-US" sz="1900" dirty="0">
              <a:latin typeface="Bell MT" panose="02020503060305020303" pitchFamily="18" charset="0"/>
            </a:endParaRPr>
          </a:p>
        </p:txBody>
      </p:sp>
      <p:pic>
        <p:nvPicPr>
          <p:cNvPr id="3074" name="Picture 2" descr="1,900+ Doctor Consultation Ipad Stock Illustrations, Royalty-Free Vector  Graphics &amp; Clip Art - iStock">
            <a:extLst>
              <a:ext uri="{FF2B5EF4-FFF2-40B4-BE49-F238E27FC236}">
                <a16:creationId xmlns:a16="http://schemas.microsoft.com/office/drawing/2014/main" id="{BCE44383-9DC0-C77E-D549-02924B3B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26" y="854731"/>
            <a:ext cx="5326613" cy="53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EF42-5E27-72E7-DA66-53FDEE68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Bell MT" panose="02020503060305020303" pitchFamily="18" charset="0"/>
              </a:rPr>
              <a:t>Components</a:t>
            </a:r>
            <a:r>
              <a:rPr lang="en-IN" sz="5500" dirty="0">
                <a:latin typeface="Bell MT" panose="02020503060305020303" pitchFamily="18" charset="0"/>
              </a:rPr>
              <a:t> and Techniques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F05C689-CD3C-6458-6055-1343526FA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746" y="2533997"/>
            <a:ext cx="11267771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Locality Sensitive Hashing (LSH)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Used to group similar data points based on hashed values,</a:t>
            </a:r>
            <a:r>
              <a:rPr lang="en-US" altLang="en-US" sz="1900" dirty="0">
                <a:latin typeface="Aptos" panose="020B00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allowing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900" dirty="0">
                <a:latin typeface="Aptos" panose="020B0004020202020204" pitchFamily="34" charset="0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 to efficiently compare incoming data streams to previously authenticated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Min-Hash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 technique to estimate the similarity between sets (data streams from IoMT devices) and detect any unusual patterns or deviations that might signal an anomaly.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RSSI (Received Signal Strength Indicator)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Acts as a metric for data authentication,</a:t>
            </a:r>
            <a:r>
              <a:rPr lang="en-US" altLang="en-US" sz="1900" dirty="0">
                <a:latin typeface="Aptos" panose="020B0004020202020204" pitchFamily="34" charset="0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verifying whether the source signal strength aligns with previous valid readings from a specific device.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Variations in RSSI could indicate a tampering attempt or a rogue device. </a:t>
            </a:r>
          </a:p>
        </p:txBody>
      </p:sp>
    </p:spTree>
    <p:extLst>
      <p:ext uri="{BB962C8B-B14F-4D97-AF65-F5344CB8AC3E}">
        <p14:creationId xmlns:p14="http://schemas.microsoft.com/office/powerpoint/2010/main" val="176508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0705-B5DB-9343-70CF-C67E444E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76" y="2146041"/>
            <a:ext cx="7206592" cy="2721926"/>
          </a:xfrm>
        </p:spPr>
        <p:txBody>
          <a:bodyPr>
            <a:noAutofit/>
          </a:bodyPr>
          <a:lstStyle/>
          <a:p>
            <a:r>
              <a:rPr lang="en-IN" sz="2000" dirty="0">
                <a:latin typeface="Bell MT" panose="02020503060305020303" pitchFamily="18" charset="0"/>
              </a:rPr>
              <a:t>Step 1: Generate IoMT Device Data</a:t>
            </a:r>
            <a:br>
              <a:rPr lang="en-US" sz="2000" dirty="0">
                <a:latin typeface="Bell MT" panose="02020503060305020303" pitchFamily="18" charset="0"/>
              </a:rPr>
            </a:br>
            <a:br>
              <a:rPr lang="en-IN" sz="2000" dirty="0">
                <a:latin typeface="Bell MT" panose="02020503060305020303" pitchFamily="18" charset="0"/>
              </a:rPr>
            </a:br>
            <a:r>
              <a:rPr lang="en-IN" sz="2000" dirty="0">
                <a:latin typeface="Bell MT" panose="02020503060305020303" pitchFamily="18" charset="0"/>
              </a:rPr>
              <a:t>Step 2: </a:t>
            </a:r>
            <a:r>
              <a:rPr lang="en-US" sz="2000" dirty="0">
                <a:latin typeface="Bell MT" panose="02020503060305020303" pitchFamily="18" charset="0"/>
              </a:rPr>
              <a:t>Implement Locality Sensitive Hashing (LSH)</a:t>
            </a:r>
            <a:br>
              <a:rPr lang="en-US" sz="2000" dirty="0">
                <a:latin typeface="Bell MT" panose="02020503060305020303" pitchFamily="18" charset="0"/>
              </a:rPr>
            </a:br>
            <a:br>
              <a:rPr lang="en-US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Step 3: </a:t>
            </a:r>
            <a:r>
              <a:rPr lang="en-IN" sz="2000" dirty="0">
                <a:latin typeface="Bell MT" panose="02020503060305020303" pitchFamily="18" charset="0"/>
              </a:rPr>
              <a:t>Data Authentication using HMAC</a:t>
            </a:r>
            <a:br>
              <a:rPr lang="en-IN" sz="2000" dirty="0">
                <a:latin typeface="Bell MT" panose="02020503060305020303" pitchFamily="18" charset="0"/>
              </a:rPr>
            </a:br>
            <a:br>
              <a:rPr lang="en-IN" sz="2000" dirty="0">
                <a:latin typeface="Bell MT" panose="02020503060305020303" pitchFamily="18" charset="0"/>
              </a:rPr>
            </a:br>
            <a:r>
              <a:rPr lang="en-IN" sz="2000" dirty="0">
                <a:latin typeface="Bell MT" panose="02020503060305020303" pitchFamily="18" charset="0"/>
              </a:rPr>
              <a:t>Step 4: RSSI-Based Key Derivation</a:t>
            </a:r>
            <a:br>
              <a:rPr lang="en-US" sz="2000" dirty="0">
                <a:latin typeface="Bell MT" panose="02020503060305020303" pitchFamily="18" charset="0"/>
              </a:rPr>
            </a:br>
            <a:br>
              <a:rPr lang="en-IN" sz="2000" dirty="0">
                <a:latin typeface="Bell MT" panose="02020503060305020303" pitchFamily="18" charset="0"/>
              </a:rPr>
            </a:br>
            <a:r>
              <a:rPr lang="en-US" sz="2000" dirty="0">
                <a:latin typeface="Bell MT" panose="02020503060305020303" pitchFamily="18" charset="0"/>
              </a:rPr>
              <a:t>Step 5: Anomaly Detection</a:t>
            </a:r>
            <a:br>
              <a:rPr lang="en-US" sz="2000" dirty="0">
                <a:latin typeface="Bell MT" panose="02020503060305020303" pitchFamily="18" charset="0"/>
              </a:rPr>
            </a:br>
            <a:br>
              <a:rPr lang="en-US" sz="2000" dirty="0">
                <a:latin typeface="Bell MT" panose="02020503060305020303" pitchFamily="18" charset="0"/>
              </a:rPr>
            </a:br>
            <a:r>
              <a:rPr lang="en-IN" sz="2000" dirty="0">
                <a:latin typeface="Bell MT" panose="02020503060305020303" pitchFamily="18" charset="0"/>
              </a:rPr>
              <a:t>Step 6: Alert Generation</a:t>
            </a:r>
            <a:br>
              <a:rPr lang="en-US" sz="2000" dirty="0">
                <a:latin typeface="Bell MT" panose="02020503060305020303" pitchFamily="18" charset="0"/>
              </a:rPr>
            </a:b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00AE-EDFD-5F61-9D35-ABC6AAB6A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5584" y="1877879"/>
            <a:ext cx="2876440" cy="299008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Bell MT" panose="02020503060305020303" pitchFamily="18" charset="0"/>
              </a:rPr>
              <a:t>   Demo Steps</a:t>
            </a:r>
          </a:p>
        </p:txBody>
      </p:sp>
    </p:spTree>
    <p:extLst>
      <p:ext uri="{BB962C8B-B14F-4D97-AF65-F5344CB8AC3E}">
        <p14:creationId xmlns:p14="http://schemas.microsoft.com/office/powerpoint/2010/main" val="427101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4690-7019-1617-5E2A-36618EF6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657" y="1894113"/>
            <a:ext cx="10263674" cy="3601617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Step 1: Generate IoMT Device Data</a:t>
            </a:r>
            <a:br>
              <a:rPr lang="en-US" sz="2400" b="1" dirty="0">
                <a:latin typeface="Bell MT" panose="02020503060305020303" pitchFamily="18" charset="0"/>
              </a:rPr>
            </a:br>
            <a:br>
              <a:rPr lang="en-US" sz="2400" dirty="0"/>
            </a:br>
            <a:r>
              <a:rPr lang="en-US" sz="1800" dirty="0">
                <a:latin typeface="Aptos" panose="020B0004020202020204" pitchFamily="34" charset="0"/>
              </a:rPr>
              <a:t>Simulate data streams from several IoMT devices with features such as:</a:t>
            </a:r>
            <a:br>
              <a:rPr lang="en-US" sz="1800" dirty="0">
                <a:latin typeface="Aptos" panose="020B0004020202020204" pitchFamily="34" charset="0"/>
              </a:rPr>
            </a:b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b="1" dirty="0">
                <a:latin typeface="Aptos" panose="020B0004020202020204" pitchFamily="34" charset="0"/>
              </a:rPr>
              <a:t>Heart rate</a:t>
            </a:r>
            <a:r>
              <a:rPr lang="en-US" sz="1800" dirty="0">
                <a:latin typeface="Aptos" panose="020B0004020202020204" pitchFamily="34" charset="0"/>
              </a:rPr>
              <a:t>: Normal range (60-100 bpm) but occasionally producing abnormal values for testing.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b="1" dirty="0">
                <a:latin typeface="Aptos" panose="020B0004020202020204" pitchFamily="34" charset="0"/>
              </a:rPr>
              <a:t>Blood pressure</a:t>
            </a:r>
            <a:r>
              <a:rPr lang="en-US" sz="1800" dirty="0">
                <a:latin typeface="Aptos" panose="020B0004020202020204" pitchFamily="34" charset="0"/>
              </a:rPr>
              <a:t>: Varies within expected thresholds.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b="1" dirty="0">
                <a:latin typeface="Aptos" panose="020B0004020202020204" pitchFamily="34" charset="0"/>
              </a:rPr>
              <a:t>Device ID and RSSI</a:t>
            </a:r>
            <a:r>
              <a:rPr lang="en-US" sz="1800" dirty="0">
                <a:latin typeface="Aptos" panose="020B0004020202020204" pitchFamily="34" charset="0"/>
              </a:rPr>
              <a:t>: RSSI values are consistent within a narrow range for each device, making it possible to detect anomalies if values deviate beyond expected limits.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Few more features – {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Patient_ID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', 'Age', 'Gender', 'Symptom_1', 'Symptom_2', 'Symptom_3',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Body_Temperature_C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Oxygen_Saturation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_%', 'Diagnosis', 'Severity', 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Treatment_Plan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’ }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573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B803-8556-93F3-CB81-D219177B5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Step 2: Implement Locality Sensitive Hashing (LSH)</a:t>
            </a:r>
            <a:br>
              <a:rPr lang="en-US" sz="3200" b="1" dirty="0">
                <a:latin typeface="Bell MT" panose="02020503060305020303" pitchFamily="18" charset="0"/>
              </a:rPr>
            </a:br>
            <a:br>
              <a:rPr lang="en-US" sz="2800" b="1" dirty="0"/>
            </a:br>
            <a:br>
              <a:rPr lang="en-US" sz="2000" b="1" dirty="0"/>
            </a:br>
            <a:r>
              <a:rPr lang="en-US" sz="1800" dirty="0">
                <a:latin typeface="Aptos" panose="020B0004020202020204" pitchFamily="34" charset="0"/>
              </a:rPr>
              <a:t>Use </a:t>
            </a:r>
            <a:r>
              <a:rPr lang="en-US" sz="1800" b="1" dirty="0">
                <a:latin typeface="Aptos" panose="020B0004020202020204" pitchFamily="34" charset="0"/>
              </a:rPr>
              <a:t>LSH</a:t>
            </a:r>
            <a:r>
              <a:rPr lang="en-US" sz="1800" dirty="0">
                <a:latin typeface="Aptos" panose="020B0004020202020204" pitchFamily="34" charset="0"/>
              </a:rPr>
              <a:t> to create hash tables where each bucket contains similar Min-Hash signatures.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Store each device's historical Min-Hash values in these hash tables to make real-time similarity checks efficient.</a:t>
            </a:r>
            <a:br>
              <a:rPr lang="en-US" sz="1800" dirty="0">
                <a:latin typeface="Aptos" panose="020B0004020202020204" pitchFamily="34" charset="0"/>
              </a:rPr>
            </a:br>
            <a:r>
              <a:rPr lang="en-US" sz="1800" dirty="0">
                <a:latin typeface="Aptos" panose="020B0004020202020204" pitchFamily="34" charset="0"/>
              </a:rPr>
              <a:t>When new data arrives, check its Min-Hash against stored hashes in relevant buckets to determine if the pattern is consistent or an anomaly.</a:t>
            </a:r>
            <a:br>
              <a:rPr lang="en-US" sz="1800" dirty="0">
                <a:latin typeface="Aptos" panose="020B0004020202020204" pitchFamily="34" charset="0"/>
              </a:rPr>
            </a:br>
            <a:endParaRPr lang="en-IN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382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08A1-60F0-F4DE-4427-4F78B676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364" y="1813777"/>
            <a:ext cx="10177272" cy="323044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Step 3: </a:t>
            </a:r>
            <a:r>
              <a:rPr lang="en-IN" sz="3200" b="1" dirty="0">
                <a:latin typeface="Bell MT" panose="02020503060305020303" pitchFamily="18" charset="0"/>
              </a:rPr>
              <a:t>Data Authentication using HMAC</a:t>
            </a:r>
            <a:br>
              <a:rPr lang="en-US" sz="2800" b="1" dirty="0"/>
            </a:br>
            <a:br>
              <a:rPr lang="en-US" sz="2000" b="1" dirty="0"/>
            </a:br>
            <a:br>
              <a:rPr lang="en-US" sz="2000" b="1" dirty="0"/>
            </a:br>
            <a:r>
              <a:rPr lang="en-US" sz="1800" dirty="0"/>
              <a:t>Use </a:t>
            </a:r>
            <a:r>
              <a:rPr lang="en-US" sz="1800" b="1" dirty="0"/>
              <a:t>Min-Hash</a:t>
            </a:r>
            <a:r>
              <a:rPr lang="en-US" sz="1800" dirty="0"/>
              <a:t> to generate hash signatures of historical data (normal operation data) for each device.</a:t>
            </a:r>
            <a:br>
              <a:rPr lang="en-US" sz="1800" dirty="0"/>
            </a:br>
            <a:r>
              <a:rPr lang="en-US" sz="1800" dirty="0"/>
              <a:t>For each new data point, compute the Min-Hash signature and compare it to the historical Min-Hash values.</a:t>
            </a:r>
            <a:br>
              <a:rPr lang="en-US" sz="1800" dirty="0"/>
            </a:br>
            <a:r>
              <a:rPr lang="en-US" sz="1800" dirty="0"/>
              <a:t>If the similarity score between the new data's Min-Hash signature and the historical signature is below a certain threshold, classify it as anomalous.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6697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A5A7-BB03-C386-5B6D-067DAC85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Bell MT" panose="02020503060305020303" pitchFamily="18" charset="0"/>
              </a:rPr>
              <a:t>Step 4: RSSI-Based Key Derivation</a:t>
            </a:r>
            <a:br>
              <a:rPr lang="en-US" sz="3200" b="1" dirty="0">
                <a:latin typeface="Bell MT" panose="02020503060305020303" pitchFamily="18" charset="0"/>
              </a:rPr>
            </a:br>
            <a:br>
              <a:rPr lang="en-US" sz="2000" b="1" dirty="0"/>
            </a:br>
            <a:r>
              <a:rPr lang="en-US" sz="1800" dirty="0"/>
              <a:t>For every incoming data point: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Check if the </a:t>
            </a:r>
            <a:r>
              <a:rPr lang="en-US" sz="1800" b="1" dirty="0"/>
              <a:t>RSSI</a:t>
            </a:r>
            <a:r>
              <a:rPr lang="en-US" sz="1800" dirty="0"/>
              <a:t> value is within the normal range for the given device.</a:t>
            </a:r>
            <a:br>
              <a:rPr lang="en-US" sz="1800" dirty="0"/>
            </a:br>
            <a:r>
              <a:rPr lang="en-US" sz="1800" dirty="0"/>
              <a:t>If the RSSI deviates significantly, mark the data as potentially unauthentic and raise a low-priority alert (as it may be a non-critical anomaly or a minor RSSI fluctuation).</a:t>
            </a:r>
            <a:br>
              <a:rPr lang="en-US" sz="1800" dirty="0"/>
            </a:br>
            <a:r>
              <a:rPr lang="en-US" sz="1800" dirty="0"/>
              <a:t>Otherwise, if RSSI is within range and LSH-Min Hash analysis confirms normality, mark the data as authenticated and normal.</a:t>
            </a:r>
            <a:br>
              <a:rPr lang="en-US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3672735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180</TotalTime>
  <Words>886</Words>
  <Application>Microsoft Office PowerPoint</Application>
  <PresentationFormat>Widescreen</PresentationFormat>
  <Paragraphs>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Avenir Next LT Pro</vt:lpstr>
      <vt:lpstr>Bell MT</vt:lpstr>
      <vt:lpstr>Calibri</vt:lpstr>
      <vt:lpstr>Courier New</vt:lpstr>
      <vt:lpstr>Segoe UI</vt:lpstr>
      <vt:lpstr>AccentBoxVTI</vt:lpstr>
      <vt:lpstr>Man-in-the-Middle Attack Mitigation in Internet of Medical Things</vt:lpstr>
      <vt:lpstr>Overview</vt:lpstr>
      <vt:lpstr>Context</vt:lpstr>
      <vt:lpstr>Components and Techniques</vt:lpstr>
      <vt:lpstr>Step 1: Generate IoMT Device Data  Step 2: Implement Locality Sensitive Hashing (LSH)  Step 3: Data Authentication using HMAC  Step 4: RSSI-Based Key Derivation  Step 5: Anomaly Detection  Step 6: Alert Generation </vt:lpstr>
      <vt:lpstr>Step 1: Generate IoMT Device Data  Simulate data streams from several IoMT devices with features such as:  Heart rate: Normal range (60-100 bpm) but occasionally producing abnormal values for testing. Blood pressure: Varies within expected thresholds. Device ID and RSSI: RSSI values are consistent within a narrow range for each device, making it possible to detect anomalies if values deviate beyond expected limits. Few more features – {'Patient_ID', 'Age', 'Gender', 'Symptom_1', 'Symptom_2', 'Symptom_3', 'Body_Temperature_C', 'Oxygen_Saturation_%', 'Diagnosis', 'Severity', 'Treatment_Plan’ }   </vt:lpstr>
      <vt:lpstr>Step 2: Implement Locality Sensitive Hashing (LSH)   Use LSH to create hash tables where each bucket contains similar Min-Hash signatures. Store each device's historical Min-Hash values in these hash tables to make real-time similarity checks efficient. When new data arrives, check its Min-Hash against stored hashes in relevant buckets to determine if the pattern is consistent or an anomaly. </vt:lpstr>
      <vt:lpstr>Step 3: Data Authentication using HMAC   Use Min-Hash to generate hash signatures of historical data (normal operation data) for each device. For each new data point, compute the Min-Hash signature and compare it to the historical Min-Hash values. If the similarity score between the new data's Min-Hash signature and the historical signature is below a certain threshold, classify it as anomalous. </vt:lpstr>
      <vt:lpstr>Step 4: RSSI-Based Key Derivation  For every incoming data point:  Check if the RSSI value is within the normal range for the given device. If the RSSI deviates significantly, mark the data as potentially unauthentic and raise a low-priority alert (as it may be a non-critical anomaly or a minor RSSI fluctuation). Otherwise, if RSSI is within range and LSH-Min Hash analysis confirms normality, mark the data as authenticated and normal. </vt:lpstr>
      <vt:lpstr>Step 5: Anomaly Detection  The Random Forest model is used for disease classification, while the Isolation Forest identifies unusual patterns in health metrics that may indicate anomaly</vt:lpstr>
      <vt:lpstr>Step 6: Alert Generation   If both RSSI and LSH-Min Hash indicate an anomaly: Trigger a high-priority alert indicating a strong likelihood of a genuine abnormality or security breach.  If only one method detects an issue (RSSI fluctuates but LSH-Min Hash is normal): Trigger a low-priority alert, allowing the monitoring system to log but not react with full intervention.  If both methods are normal: No alert, as the data is considered consistent and authenticated. </vt:lpstr>
      <vt:lpstr>if anomaly_detected and not rssi_authentic:       alert_level = "High"  elif anomaly_detected or not rssi_authentic:       alert_level = "Low"  else:        alert_level = "None"</vt:lpstr>
      <vt:lpstr>Expected Outcomes   High Alert:  When both anomaly detection (LSH &amp; Min-Hash) and RSSI indicate issues. Low Alert: When either anomaly detection or RSSI shows an inconsistency. No Alert: When data passes both checks, indicating it’s consistent and authenticated.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JYOTHIRMAYEE NISAMKARAO</dc:creator>
  <cp:lastModifiedBy>hima pippalla</cp:lastModifiedBy>
  <cp:revision>2</cp:revision>
  <dcterms:created xsi:type="dcterms:W3CDTF">2024-11-03T18:39:17Z</dcterms:created>
  <dcterms:modified xsi:type="dcterms:W3CDTF">2025-01-14T10:59:06Z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