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7" r:id="rId3"/>
    <p:sldId id="286" r:id="rId4"/>
    <p:sldId id="276" r:id="rId5"/>
    <p:sldId id="259" r:id="rId6"/>
    <p:sldId id="260" r:id="rId7"/>
    <p:sldId id="292" r:id="rId8"/>
    <p:sldId id="274" r:id="rId9"/>
    <p:sldId id="285" r:id="rId10"/>
    <p:sldId id="293" r:id="rId11"/>
    <p:sldId id="277" r:id="rId12"/>
    <p:sldId id="280" r:id="rId13"/>
    <p:sldId id="288" r:id="rId14"/>
    <p:sldId id="29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28ECD4-4D5C-486B-BC14-A48B3DE9379E}" type="doc">
      <dgm:prSet loTypeId="urn:microsoft.com/office/officeart/2005/8/layout/hList7" loCatId="list" qsTypeId="urn:microsoft.com/office/officeart/2005/8/quickstyle/simple1" qsCatId="simple" csTypeId="urn:microsoft.com/office/officeart/2005/8/colors/accent1_2" csCatId="accent1" phldr="1"/>
      <dgm:spPr/>
    </dgm:pt>
    <dgm:pt modelId="{E7FB4167-9AD8-4509-A20A-77FC3A4588BD}">
      <dgm:prSet phldrT="[Text]" custT="1">
        <dgm:style>
          <a:lnRef idx="2">
            <a:schemeClr val="dk1"/>
          </a:lnRef>
          <a:fillRef idx="1">
            <a:schemeClr val="lt1"/>
          </a:fillRef>
          <a:effectRef idx="0">
            <a:schemeClr val="dk1"/>
          </a:effectRef>
          <a:fontRef idx="minor">
            <a:schemeClr val="dk1"/>
          </a:fontRef>
        </dgm:style>
      </dgm:prSet>
      <dgm:spPr>
        <a:ln/>
      </dgm:spPr>
      <dgm:t>
        <a:bodyPr/>
        <a:lstStyle/>
        <a:p>
          <a:r>
            <a:rPr lang="en-IN" sz="1600" b="1" i="0" dirty="0">
              <a:latin typeface="+mn-lt"/>
            </a:rPr>
            <a:t>Appreciation for Researchers</a:t>
          </a:r>
        </a:p>
        <a:p>
          <a:endParaRPr lang="en-IN" sz="1600" b="1" i="0" dirty="0">
            <a:latin typeface="+mn-lt"/>
          </a:endParaRPr>
        </a:p>
        <a:p>
          <a:r>
            <a:rPr lang="en-IN" sz="1500" b="1" i="0" dirty="0"/>
            <a:t>Authors: Osman Salem , Khalid </a:t>
          </a:r>
          <a:r>
            <a:rPr lang="en-IN" sz="1500" b="1" i="0" dirty="0" err="1"/>
            <a:t>Alsubhi</a:t>
          </a:r>
          <a:r>
            <a:rPr lang="en-IN" sz="1500" b="1" i="0" dirty="0"/>
            <a:t>, </a:t>
          </a:r>
          <a:r>
            <a:rPr lang="en-IN" sz="1500" b="1" i="0" dirty="0" err="1"/>
            <a:t>Aymen</a:t>
          </a:r>
          <a:r>
            <a:rPr lang="en-IN" sz="1500" b="1" i="0" dirty="0"/>
            <a:t> </a:t>
          </a:r>
          <a:r>
            <a:rPr lang="en-IN" sz="1500" b="1" i="0" dirty="0" err="1"/>
            <a:t>Shaafi</a:t>
          </a:r>
          <a:r>
            <a:rPr lang="en-IN" sz="1500" b="1" i="0" dirty="0"/>
            <a:t>, Mostafa </a:t>
          </a:r>
          <a:r>
            <a:rPr lang="en-IN" sz="1500" b="1" i="0" dirty="0" err="1"/>
            <a:t>Gheryani</a:t>
          </a:r>
          <a:r>
            <a:rPr lang="en-IN" sz="1500" b="1" i="0" dirty="0"/>
            <a:t>, Ahmed </a:t>
          </a:r>
          <a:r>
            <a:rPr lang="en-IN" sz="1500" b="1" i="0" dirty="0" err="1"/>
            <a:t>Mehaoua</a:t>
          </a:r>
          <a:r>
            <a:rPr lang="en-IN" sz="1500" b="1" i="0" dirty="0"/>
            <a:t> ,and Raouf </a:t>
          </a:r>
          <a:r>
            <a:rPr lang="en-IN" sz="1500" b="1" i="0" dirty="0" err="1"/>
            <a:t>Boutaba</a:t>
          </a:r>
          <a:br>
            <a:rPr lang="en-IN" sz="1500" b="0" i="0" dirty="0"/>
          </a:br>
          <a:endParaRPr lang="en-IN" sz="1500" b="0" i="0" dirty="0"/>
        </a:p>
        <a:p>
          <a:pPr>
            <a:buFont typeface="Arial" panose="020B0604020202020204" pitchFamily="34" charset="0"/>
            <a:buChar char="•"/>
          </a:pPr>
          <a:r>
            <a:rPr lang="en-US" sz="1500" b="0" i="0" dirty="0"/>
            <a:t>Thanks to researchers whose work fosters innovation in IoMT security, enabling safer healthcare environments.</a:t>
          </a:r>
          <a:endParaRPr lang="en-IN" sz="1500" dirty="0">
            <a:latin typeface="+mn-lt"/>
          </a:endParaRPr>
        </a:p>
      </dgm:t>
    </dgm:pt>
    <dgm:pt modelId="{492283DA-4D43-46F3-9E29-C8D464B290B7}" type="parTrans" cxnId="{2538C972-C7B9-49BD-95E0-40CC7138B724}">
      <dgm:prSet/>
      <dgm:spPr/>
      <dgm:t>
        <a:bodyPr/>
        <a:lstStyle/>
        <a:p>
          <a:endParaRPr lang="en-IN"/>
        </a:p>
      </dgm:t>
    </dgm:pt>
    <dgm:pt modelId="{E993A529-59C8-4E26-91BF-89A485B100D1}" type="sibTrans" cxnId="{2538C972-C7B9-49BD-95E0-40CC7138B724}">
      <dgm:prSet/>
      <dgm:spPr/>
      <dgm:t>
        <a:bodyPr/>
        <a:lstStyle/>
        <a:p>
          <a:endParaRPr lang="en-IN"/>
        </a:p>
      </dgm:t>
    </dgm:pt>
    <dgm:pt modelId="{BE5AC9B2-3144-4DFA-B71F-87E52BFE06F8}">
      <dgm:prSet phldrT="[Text]" custT="1"/>
      <dgm:spPr>
        <a:solidFill>
          <a:schemeClr val="bg1"/>
        </a:solidFill>
        <a:ln>
          <a:solidFill>
            <a:schemeClr val="tx1"/>
          </a:solidFill>
        </a:ln>
      </dgm:spPr>
      <dgm:t>
        <a:bodyPr/>
        <a:lstStyle/>
        <a:p>
          <a:r>
            <a:rPr lang="en-IN" sz="1600" b="1" i="0" dirty="0">
              <a:solidFill>
                <a:schemeClr val="tx1"/>
              </a:solidFill>
              <a:latin typeface="+mn-lt"/>
            </a:rPr>
            <a:t>Enhancing Patient Privacy</a:t>
          </a:r>
        </a:p>
        <a:p>
          <a:endParaRPr lang="en-IN" sz="1600" b="1" i="0" dirty="0">
            <a:solidFill>
              <a:schemeClr val="tx1"/>
            </a:solidFill>
            <a:latin typeface="+mn-lt"/>
          </a:endParaRPr>
        </a:p>
        <a:p>
          <a:r>
            <a:rPr lang="en-US" sz="1500" b="0" i="0" dirty="0">
              <a:solidFill>
                <a:schemeClr val="tx1">
                  <a:lumMod val="95000"/>
                  <a:lumOff val="5000"/>
                </a:schemeClr>
              </a:solidFill>
            </a:rPr>
            <a:t>Efforts contribute to robust mechanisms that protect patient data from unauthorized access and manipulation</a:t>
          </a:r>
          <a:r>
            <a:rPr lang="en-US" sz="1600" b="0" i="0" dirty="0">
              <a:solidFill>
                <a:schemeClr val="tx1">
                  <a:lumMod val="95000"/>
                  <a:lumOff val="5000"/>
                </a:schemeClr>
              </a:solidFill>
            </a:rPr>
            <a:t>.</a:t>
          </a:r>
          <a:r>
            <a:rPr lang="en-IN" sz="1600" dirty="0">
              <a:solidFill>
                <a:schemeClr val="tx1">
                  <a:lumMod val="95000"/>
                  <a:lumOff val="5000"/>
                </a:schemeClr>
              </a:solidFill>
              <a:latin typeface="+mn-lt"/>
            </a:rPr>
            <a:t> </a:t>
          </a:r>
        </a:p>
      </dgm:t>
    </dgm:pt>
    <dgm:pt modelId="{E426FABD-BF32-48FD-9105-21D6A2715F18}" type="parTrans" cxnId="{BC6DA248-EFB0-44B5-B69F-BFA47BA1BE0E}">
      <dgm:prSet/>
      <dgm:spPr/>
      <dgm:t>
        <a:bodyPr/>
        <a:lstStyle/>
        <a:p>
          <a:endParaRPr lang="en-IN"/>
        </a:p>
      </dgm:t>
    </dgm:pt>
    <dgm:pt modelId="{D1432B08-FA51-4F6D-89D2-27BE5C3D6A1C}" type="sibTrans" cxnId="{BC6DA248-EFB0-44B5-B69F-BFA47BA1BE0E}">
      <dgm:prSet/>
      <dgm:spPr/>
      <dgm:t>
        <a:bodyPr/>
        <a:lstStyle/>
        <a:p>
          <a:endParaRPr lang="en-IN"/>
        </a:p>
      </dgm:t>
    </dgm:pt>
    <dgm:pt modelId="{08A0F251-C55F-4891-A44B-0426578BEFE1}">
      <dgm:prSet phldrT="[Text]" custT="1"/>
      <dgm:spPr>
        <a:solidFill>
          <a:schemeClr val="bg1"/>
        </a:solidFill>
        <a:ln>
          <a:solidFill>
            <a:schemeClr val="tx1"/>
          </a:solidFill>
        </a:ln>
      </dgm:spPr>
      <dgm:t>
        <a:bodyPr/>
        <a:lstStyle/>
        <a:p>
          <a:r>
            <a:rPr lang="en-IN" sz="1600" b="1" i="0" dirty="0">
              <a:solidFill>
                <a:schemeClr val="tx1"/>
              </a:solidFill>
            </a:rPr>
            <a:t>Advancing Security Frameworks</a:t>
          </a:r>
        </a:p>
        <a:p>
          <a:endParaRPr lang="en-IN" sz="1600" b="1" i="0" dirty="0">
            <a:solidFill>
              <a:schemeClr val="tx1"/>
            </a:solidFill>
          </a:endParaRPr>
        </a:p>
        <a:p>
          <a:r>
            <a:rPr lang="en-US" sz="1500" b="0" i="0" dirty="0">
              <a:solidFill>
                <a:schemeClr val="tx1">
                  <a:lumMod val="95000"/>
                  <a:lumOff val="5000"/>
                </a:schemeClr>
              </a:solidFill>
            </a:rPr>
            <a:t>Colla</a:t>
          </a:r>
          <a:r>
            <a:rPr lang="en-US" sz="1500" b="0" i="0" dirty="0">
              <a:solidFill>
                <a:schemeClr val="tx1"/>
              </a:solidFill>
            </a:rPr>
            <a:t>boration with experts has led to the development of frameworks that mitigate MitM attacks effectively</a:t>
          </a:r>
          <a:r>
            <a:rPr lang="en-US" sz="1600" b="0" i="0" dirty="0">
              <a:solidFill>
                <a:schemeClr val="tx1"/>
              </a:solidFill>
            </a:rPr>
            <a:t>.</a:t>
          </a:r>
          <a:endParaRPr lang="en-IN" sz="1600" dirty="0">
            <a:solidFill>
              <a:schemeClr val="tx1"/>
            </a:solidFill>
          </a:endParaRPr>
        </a:p>
      </dgm:t>
    </dgm:pt>
    <dgm:pt modelId="{11C748AA-E2B2-4BF8-B1E5-47D87FEB0747}" type="parTrans" cxnId="{36FE48A1-7754-4C6F-B37A-E01DEA2E53F1}">
      <dgm:prSet/>
      <dgm:spPr/>
      <dgm:t>
        <a:bodyPr/>
        <a:lstStyle/>
        <a:p>
          <a:endParaRPr lang="en-IN"/>
        </a:p>
      </dgm:t>
    </dgm:pt>
    <dgm:pt modelId="{8A47D4E3-B21A-437F-94CC-D0F66B116AC0}" type="sibTrans" cxnId="{36FE48A1-7754-4C6F-B37A-E01DEA2E53F1}">
      <dgm:prSet/>
      <dgm:spPr/>
      <dgm:t>
        <a:bodyPr/>
        <a:lstStyle/>
        <a:p>
          <a:endParaRPr lang="en-IN"/>
        </a:p>
      </dgm:t>
    </dgm:pt>
    <dgm:pt modelId="{51609A73-00A3-40CC-A0F5-9052955551F4}" type="pres">
      <dgm:prSet presAssocID="{6828ECD4-4D5C-486B-BC14-A48B3DE9379E}" presName="Name0" presStyleCnt="0">
        <dgm:presLayoutVars>
          <dgm:dir/>
          <dgm:resizeHandles val="exact"/>
        </dgm:presLayoutVars>
      </dgm:prSet>
      <dgm:spPr/>
    </dgm:pt>
    <dgm:pt modelId="{F897F0CC-3A3E-4359-A10E-F7EDC84BE49E}" type="pres">
      <dgm:prSet presAssocID="{6828ECD4-4D5C-486B-BC14-A48B3DE9379E}" presName="fgShape" presStyleLbl="fgShp" presStyleIdx="0" presStyleCnt="1" custFlipVert="1" custScaleX="108696" custScaleY="11794"/>
      <dgm:spPr/>
    </dgm:pt>
    <dgm:pt modelId="{D00D4C31-D136-4B07-8CF6-25E9703163B1}" type="pres">
      <dgm:prSet presAssocID="{6828ECD4-4D5C-486B-BC14-A48B3DE9379E}" presName="linComp" presStyleCnt="0"/>
      <dgm:spPr/>
    </dgm:pt>
    <dgm:pt modelId="{981DE636-BC67-46E4-92DE-2CCCB16710F1}" type="pres">
      <dgm:prSet presAssocID="{E7FB4167-9AD8-4509-A20A-77FC3A4588BD}" presName="compNode" presStyleCnt="0"/>
      <dgm:spPr/>
    </dgm:pt>
    <dgm:pt modelId="{95FA619E-6C59-4E7D-A618-28A67C9D5AC0}" type="pres">
      <dgm:prSet presAssocID="{E7FB4167-9AD8-4509-A20A-77FC3A4588BD}" presName="bkgdShape" presStyleLbl="node1" presStyleIdx="0" presStyleCnt="3" custLinFactNeighborX="-8365" custLinFactNeighborY="-2423"/>
      <dgm:spPr/>
    </dgm:pt>
    <dgm:pt modelId="{C2811623-39F8-45C4-A28E-B5D6A40400F8}" type="pres">
      <dgm:prSet presAssocID="{E7FB4167-9AD8-4509-A20A-77FC3A4588BD}" presName="nodeTx" presStyleLbl="node1" presStyleIdx="0" presStyleCnt="3">
        <dgm:presLayoutVars>
          <dgm:bulletEnabled val="1"/>
        </dgm:presLayoutVars>
      </dgm:prSet>
      <dgm:spPr/>
    </dgm:pt>
    <dgm:pt modelId="{385E4EEF-9A49-4C81-93A2-2EFDE3A92601}" type="pres">
      <dgm:prSet presAssocID="{E7FB4167-9AD8-4509-A20A-77FC3A4588BD}" presName="invisiNode" presStyleLbl="node1" presStyleIdx="0" presStyleCnt="3"/>
      <dgm:spPr/>
    </dgm:pt>
    <dgm:pt modelId="{BBB65C9C-43D1-40F9-BCFE-686872B08C91}" type="pres">
      <dgm:prSet presAssocID="{E7FB4167-9AD8-4509-A20A-77FC3A4588BD}" presName="imagNode" presStyleLbl="fgImgPlace1" presStyleIdx="0" presStyleCnt="3" custLinFactNeighborX="615" custLinFactNeighborY="-9314"/>
      <dgm:spPr>
        <a:blipFill rotWithShape="1">
          <a:blip xmlns:r="http://schemas.openxmlformats.org/officeDocument/2006/relationships" r:embed="rId1"/>
          <a:srcRect/>
          <a:stretch>
            <a:fillRect l="-4000" r="-4000"/>
          </a:stretch>
        </a:blipFill>
      </dgm:spPr>
    </dgm:pt>
    <dgm:pt modelId="{9FACFA8D-DEA0-4EA2-8C5E-00F9AF46A91C}" type="pres">
      <dgm:prSet presAssocID="{E993A529-59C8-4E26-91BF-89A485B100D1}" presName="sibTrans" presStyleLbl="sibTrans2D1" presStyleIdx="0" presStyleCnt="0"/>
      <dgm:spPr/>
    </dgm:pt>
    <dgm:pt modelId="{DC2A2A75-738C-4E30-A64B-112D2C7A0248}" type="pres">
      <dgm:prSet presAssocID="{BE5AC9B2-3144-4DFA-B71F-87E52BFE06F8}" presName="compNode" presStyleCnt="0"/>
      <dgm:spPr/>
    </dgm:pt>
    <dgm:pt modelId="{AB979757-4653-4EC1-9479-2526470D9F8B}" type="pres">
      <dgm:prSet presAssocID="{BE5AC9B2-3144-4DFA-B71F-87E52BFE06F8}" presName="bkgdShape" presStyleLbl="node1" presStyleIdx="1" presStyleCnt="3" custLinFactNeighborX="358" custLinFactNeighborY="-452"/>
      <dgm:spPr/>
    </dgm:pt>
    <dgm:pt modelId="{335B5486-C5B1-406B-BF60-2F4A8DFC81BD}" type="pres">
      <dgm:prSet presAssocID="{BE5AC9B2-3144-4DFA-B71F-87E52BFE06F8}" presName="nodeTx" presStyleLbl="node1" presStyleIdx="1" presStyleCnt="3">
        <dgm:presLayoutVars>
          <dgm:bulletEnabled val="1"/>
        </dgm:presLayoutVars>
      </dgm:prSet>
      <dgm:spPr/>
    </dgm:pt>
    <dgm:pt modelId="{D5BE9C36-6F49-4D65-83D5-4B08C753BAF6}" type="pres">
      <dgm:prSet presAssocID="{BE5AC9B2-3144-4DFA-B71F-87E52BFE06F8}" presName="invisiNode" presStyleLbl="node1" presStyleIdx="1" presStyleCnt="3"/>
      <dgm:spPr/>
    </dgm:pt>
    <dgm:pt modelId="{DBC3CECE-1EFD-4DB9-B0EF-D293526A279C}" type="pres">
      <dgm:prSet presAssocID="{BE5AC9B2-3144-4DFA-B71F-87E52BFE06F8}" presName="imagNode" presStyleLbl="fgImgPlace1" presStyleIdx="1" presStyleCnt="3" custScaleX="87309" custScaleY="87420" custLinFactNeighborX="0" custLinFactNeighborY="-13099"/>
      <dgm:spPr>
        <a:blipFill rotWithShape="1">
          <a:blip xmlns:r="http://schemas.openxmlformats.org/officeDocument/2006/relationships" r:embed="rId2"/>
          <a:srcRect/>
          <a:stretch>
            <a:fillRect l="-1000" r="-1000"/>
          </a:stretch>
        </a:blipFill>
      </dgm:spPr>
    </dgm:pt>
    <dgm:pt modelId="{4B144F45-A584-4466-BEC1-249CEA7F2279}" type="pres">
      <dgm:prSet presAssocID="{D1432B08-FA51-4F6D-89D2-27BE5C3D6A1C}" presName="sibTrans" presStyleLbl="sibTrans2D1" presStyleIdx="0" presStyleCnt="0"/>
      <dgm:spPr/>
    </dgm:pt>
    <dgm:pt modelId="{3C9C5E00-27E2-48DA-9A7A-AD096026B1EA}" type="pres">
      <dgm:prSet presAssocID="{08A0F251-C55F-4891-A44B-0426578BEFE1}" presName="compNode" presStyleCnt="0"/>
      <dgm:spPr/>
    </dgm:pt>
    <dgm:pt modelId="{A56B4C42-753E-45A5-96E8-66BF72E0CC32}" type="pres">
      <dgm:prSet presAssocID="{08A0F251-C55F-4891-A44B-0426578BEFE1}" presName="bkgdShape" presStyleLbl="node1" presStyleIdx="2" presStyleCnt="3"/>
      <dgm:spPr/>
    </dgm:pt>
    <dgm:pt modelId="{BFE8ACC4-E197-417E-91AB-CFAA3029724B}" type="pres">
      <dgm:prSet presAssocID="{08A0F251-C55F-4891-A44B-0426578BEFE1}" presName="nodeTx" presStyleLbl="node1" presStyleIdx="2" presStyleCnt="3">
        <dgm:presLayoutVars>
          <dgm:bulletEnabled val="1"/>
        </dgm:presLayoutVars>
      </dgm:prSet>
      <dgm:spPr/>
    </dgm:pt>
    <dgm:pt modelId="{F96B8CE1-4E07-40F3-900E-7FE1986F042E}" type="pres">
      <dgm:prSet presAssocID="{08A0F251-C55F-4891-A44B-0426578BEFE1}" presName="invisiNode" presStyleLbl="node1" presStyleIdx="2" presStyleCnt="3"/>
      <dgm:spPr/>
    </dgm:pt>
    <dgm:pt modelId="{D5FFB215-69DD-433B-AF39-FDCF5846595C}" type="pres">
      <dgm:prSet presAssocID="{08A0F251-C55F-4891-A44B-0426578BEFE1}" presName="imagNode" presStyleLbl="fgImgPlace1" presStyleIdx="2" presStyleCnt="3" custScaleX="91189" custScaleY="86384" custLinFactNeighborX="-2459" custLinFactNeighborY="-9314"/>
      <dgm:spPr>
        <a:blipFill rotWithShape="1">
          <a:blip xmlns:r="http://schemas.openxmlformats.org/officeDocument/2006/relationships" r:embed="rId3"/>
          <a:srcRect/>
          <a:stretch>
            <a:fillRect l="-4000" r="-4000"/>
          </a:stretch>
        </a:blipFill>
      </dgm:spPr>
    </dgm:pt>
  </dgm:ptLst>
  <dgm:cxnLst>
    <dgm:cxn modelId="{76E7BA27-81D8-4C51-BA43-08569F4725EE}" type="presOf" srcId="{D1432B08-FA51-4F6D-89D2-27BE5C3D6A1C}" destId="{4B144F45-A584-4466-BEC1-249CEA7F2279}" srcOrd="0" destOrd="0" presId="urn:microsoft.com/office/officeart/2005/8/layout/hList7"/>
    <dgm:cxn modelId="{0C7F2837-E822-4EB0-A2AE-319D7254EDCD}" type="presOf" srcId="{E7FB4167-9AD8-4509-A20A-77FC3A4588BD}" destId="{95FA619E-6C59-4E7D-A618-28A67C9D5AC0}" srcOrd="0" destOrd="0" presId="urn:microsoft.com/office/officeart/2005/8/layout/hList7"/>
    <dgm:cxn modelId="{E8173F66-819D-43FA-A2B3-4CCD4F38EE09}" type="presOf" srcId="{BE5AC9B2-3144-4DFA-B71F-87E52BFE06F8}" destId="{AB979757-4653-4EC1-9479-2526470D9F8B}" srcOrd="0" destOrd="0" presId="urn:microsoft.com/office/officeart/2005/8/layout/hList7"/>
    <dgm:cxn modelId="{BC6DA248-EFB0-44B5-B69F-BFA47BA1BE0E}" srcId="{6828ECD4-4D5C-486B-BC14-A48B3DE9379E}" destId="{BE5AC9B2-3144-4DFA-B71F-87E52BFE06F8}" srcOrd="1" destOrd="0" parTransId="{E426FABD-BF32-48FD-9105-21D6A2715F18}" sibTransId="{D1432B08-FA51-4F6D-89D2-27BE5C3D6A1C}"/>
    <dgm:cxn modelId="{FF43E34B-0DED-43DA-B485-4A196961543A}" type="presOf" srcId="{6828ECD4-4D5C-486B-BC14-A48B3DE9379E}" destId="{51609A73-00A3-40CC-A0F5-9052955551F4}" srcOrd="0" destOrd="0" presId="urn:microsoft.com/office/officeart/2005/8/layout/hList7"/>
    <dgm:cxn modelId="{2538C972-C7B9-49BD-95E0-40CC7138B724}" srcId="{6828ECD4-4D5C-486B-BC14-A48B3DE9379E}" destId="{E7FB4167-9AD8-4509-A20A-77FC3A4588BD}" srcOrd="0" destOrd="0" parTransId="{492283DA-4D43-46F3-9E29-C8D464B290B7}" sibTransId="{E993A529-59C8-4E26-91BF-89A485B100D1}"/>
    <dgm:cxn modelId="{69D6F890-F654-4652-B71C-B51300FBB62F}" type="presOf" srcId="{E993A529-59C8-4E26-91BF-89A485B100D1}" destId="{9FACFA8D-DEA0-4EA2-8C5E-00F9AF46A91C}" srcOrd="0" destOrd="0" presId="urn:microsoft.com/office/officeart/2005/8/layout/hList7"/>
    <dgm:cxn modelId="{B0B55B96-6EDF-405F-BEB6-5311DB8F1EB5}" type="presOf" srcId="{08A0F251-C55F-4891-A44B-0426578BEFE1}" destId="{BFE8ACC4-E197-417E-91AB-CFAA3029724B}" srcOrd="1" destOrd="0" presId="urn:microsoft.com/office/officeart/2005/8/layout/hList7"/>
    <dgm:cxn modelId="{36FE48A1-7754-4C6F-B37A-E01DEA2E53F1}" srcId="{6828ECD4-4D5C-486B-BC14-A48B3DE9379E}" destId="{08A0F251-C55F-4891-A44B-0426578BEFE1}" srcOrd="2" destOrd="0" parTransId="{11C748AA-E2B2-4BF8-B1E5-47D87FEB0747}" sibTransId="{8A47D4E3-B21A-437F-94CC-D0F66B116AC0}"/>
    <dgm:cxn modelId="{BBF4B4A5-CAC7-442C-8706-AAC034C5A96F}" type="presOf" srcId="{BE5AC9B2-3144-4DFA-B71F-87E52BFE06F8}" destId="{335B5486-C5B1-406B-BF60-2F4A8DFC81BD}" srcOrd="1" destOrd="0" presId="urn:microsoft.com/office/officeart/2005/8/layout/hList7"/>
    <dgm:cxn modelId="{B05062CC-8D5E-4D03-9FDA-96B5E3F01EBE}" type="presOf" srcId="{E7FB4167-9AD8-4509-A20A-77FC3A4588BD}" destId="{C2811623-39F8-45C4-A28E-B5D6A40400F8}" srcOrd="1" destOrd="0" presId="urn:microsoft.com/office/officeart/2005/8/layout/hList7"/>
    <dgm:cxn modelId="{0BB389FA-78EB-4297-ACB4-D909FCDBAD0B}" type="presOf" srcId="{08A0F251-C55F-4891-A44B-0426578BEFE1}" destId="{A56B4C42-753E-45A5-96E8-66BF72E0CC32}" srcOrd="0" destOrd="0" presId="urn:microsoft.com/office/officeart/2005/8/layout/hList7"/>
    <dgm:cxn modelId="{DAEED950-BE0B-45A9-898B-26162F08A5A8}" type="presParOf" srcId="{51609A73-00A3-40CC-A0F5-9052955551F4}" destId="{F897F0CC-3A3E-4359-A10E-F7EDC84BE49E}" srcOrd="0" destOrd="0" presId="urn:microsoft.com/office/officeart/2005/8/layout/hList7"/>
    <dgm:cxn modelId="{C96A7B3E-B9C7-4FE1-A169-E5E1CA3CAF2A}" type="presParOf" srcId="{51609A73-00A3-40CC-A0F5-9052955551F4}" destId="{D00D4C31-D136-4B07-8CF6-25E9703163B1}" srcOrd="1" destOrd="0" presId="urn:microsoft.com/office/officeart/2005/8/layout/hList7"/>
    <dgm:cxn modelId="{08DF1443-8158-4584-B850-9E00D6B0635C}" type="presParOf" srcId="{D00D4C31-D136-4B07-8CF6-25E9703163B1}" destId="{981DE636-BC67-46E4-92DE-2CCCB16710F1}" srcOrd="0" destOrd="0" presId="urn:microsoft.com/office/officeart/2005/8/layout/hList7"/>
    <dgm:cxn modelId="{25705EC9-DCFD-4F24-A64F-761F81C5B7A5}" type="presParOf" srcId="{981DE636-BC67-46E4-92DE-2CCCB16710F1}" destId="{95FA619E-6C59-4E7D-A618-28A67C9D5AC0}" srcOrd="0" destOrd="0" presId="urn:microsoft.com/office/officeart/2005/8/layout/hList7"/>
    <dgm:cxn modelId="{838A9CC7-9344-414A-A2F4-012A429A46C0}" type="presParOf" srcId="{981DE636-BC67-46E4-92DE-2CCCB16710F1}" destId="{C2811623-39F8-45C4-A28E-B5D6A40400F8}" srcOrd="1" destOrd="0" presId="urn:microsoft.com/office/officeart/2005/8/layout/hList7"/>
    <dgm:cxn modelId="{5A0505B6-2C66-4B7D-9EEB-13FDBA194F5C}" type="presParOf" srcId="{981DE636-BC67-46E4-92DE-2CCCB16710F1}" destId="{385E4EEF-9A49-4C81-93A2-2EFDE3A92601}" srcOrd="2" destOrd="0" presId="urn:microsoft.com/office/officeart/2005/8/layout/hList7"/>
    <dgm:cxn modelId="{85EEA4D1-C95E-419F-BCB4-DEF71922C32B}" type="presParOf" srcId="{981DE636-BC67-46E4-92DE-2CCCB16710F1}" destId="{BBB65C9C-43D1-40F9-BCFE-686872B08C91}" srcOrd="3" destOrd="0" presId="urn:microsoft.com/office/officeart/2005/8/layout/hList7"/>
    <dgm:cxn modelId="{F3A01326-63AD-4F2E-96F2-7A6B24D11DB7}" type="presParOf" srcId="{D00D4C31-D136-4B07-8CF6-25E9703163B1}" destId="{9FACFA8D-DEA0-4EA2-8C5E-00F9AF46A91C}" srcOrd="1" destOrd="0" presId="urn:microsoft.com/office/officeart/2005/8/layout/hList7"/>
    <dgm:cxn modelId="{C57A2E92-2572-4C53-AA70-32FDBFC063BF}" type="presParOf" srcId="{D00D4C31-D136-4B07-8CF6-25E9703163B1}" destId="{DC2A2A75-738C-4E30-A64B-112D2C7A0248}" srcOrd="2" destOrd="0" presId="urn:microsoft.com/office/officeart/2005/8/layout/hList7"/>
    <dgm:cxn modelId="{FB4B99A4-8E32-4F95-B5B5-54E736F89162}" type="presParOf" srcId="{DC2A2A75-738C-4E30-A64B-112D2C7A0248}" destId="{AB979757-4653-4EC1-9479-2526470D9F8B}" srcOrd="0" destOrd="0" presId="urn:microsoft.com/office/officeart/2005/8/layout/hList7"/>
    <dgm:cxn modelId="{D908D58E-E603-4210-BA1D-60B037F0A28D}" type="presParOf" srcId="{DC2A2A75-738C-4E30-A64B-112D2C7A0248}" destId="{335B5486-C5B1-406B-BF60-2F4A8DFC81BD}" srcOrd="1" destOrd="0" presId="urn:microsoft.com/office/officeart/2005/8/layout/hList7"/>
    <dgm:cxn modelId="{20CDF22F-9468-49C5-A9BD-5A60E65B3724}" type="presParOf" srcId="{DC2A2A75-738C-4E30-A64B-112D2C7A0248}" destId="{D5BE9C36-6F49-4D65-83D5-4B08C753BAF6}" srcOrd="2" destOrd="0" presId="urn:microsoft.com/office/officeart/2005/8/layout/hList7"/>
    <dgm:cxn modelId="{413AFFE8-CFC4-46A9-9FA5-0736BAFAA39B}" type="presParOf" srcId="{DC2A2A75-738C-4E30-A64B-112D2C7A0248}" destId="{DBC3CECE-1EFD-4DB9-B0EF-D293526A279C}" srcOrd="3" destOrd="0" presId="urn:microsoft.com/office/officeart/2005/8/layout/hList7"/>
    <dgm:cxn modelId="{9DCF4040-E80B-4B55-99FA-316761E23856}" type="presParOf" srcId="{D00D4C31-D136-4B07-8CF6-25E9703163B1}" destId="{4B144F45-A584-4466-BEC1-249CEA7F2279}" srcOrd="3" destOrd="0" presId="urn:microsoft.com/office/officeart/2005/8/layout/hList7"/>
    <dgm:cxn modelId="{5AC63342-5063-4D48-B084-C5CE61D3174A}" type="presParOf" srcId="{D00D4C31-D136-4B07-8CF6-25E9703163B1}" destId="{3C9C5E00-27E2-48DA-9A7A-AD096026B1EA}" srcOrd="4" destOrd="0" presId="urn:microsoft.com/office/officeart/2005/8/layout/hList7"/>
    <dgm:cxn modelId="{DEC3BF43-0F11-4DA5-81F1-8173234E18C1}" type="presParOf" srcId="{3C9C5E00-27E2-48DA-9A7A-AD096026B1EA}" destId="{A56B4C42-753E-45A5-96E8-66BF72E0CC32}" srcOrd="0" destOrd="0" presId="urn:microsoft.com/office/officeart/2005/8/layout/hList7"/>
    <dgm:cxn modelId="{667F8F4A-75F9-4BE7-ABD4-42DF1273A508}" type="presParOf" srcId="{3C9C5E00-27E2-48DA-9A7A-AD096026B1EA}" destId="{BFE8ACC4-E197-417E-91AB-CFAA3029724B}" srcOrd="1" destOrd="0" presId="urn:microsoft.com/office/officeart/2005/8/layout/hList7"/>
    <dgm:cxn modelId="{21727050-B7CA-45AD-92A1-7DA10656FB15}" type="presParOf" srcId="{3C9C5E00-27E2-48DA-9A7A-AD096026B1EA}" destId="{F96B8CE1-4E07-40F3-900E-7FE1986F042E}" srcOrd="2" destOrd="0" presId="urn:microsoft.com/office/officeart/2005/8/layout/hList7"/>
    <dgm:cxn modelId="{2DFBD9C8-2DFB-4F84-A9AE-8B59125AF826}" type="presParOf" srcId="{3C9C5E00-27E2-48DA-9A7A-AD096026B1EA}" destId="{D5FFB215-69DD-433B-AF39-FDCF5846595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A619E-6C59-4E7D-A618-28A67C9D5AC0}">
      <dsp:nvSpPr>
        <dsp:cNvPr id="0" name=""/>
        <dsp:cNvSpPr/>
      </dsp:nvSpPr>
      <dsp:spPr>
        <a:xfrm>
          <a:off x="0" y="0"/>
          <a:ext cx="3435027" cy="4802187"/>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i="0" kern="1200" dirty="0">
              <a:latin typeface="+mn-lt"/>
            </a:rPr>
            <a:t>Appreciation for Researchers</a:t>
          </a:r>
        </a:p>
        <a:p>
          <a:pPr marL="0" lvl="0" indent="0" algn="ctr" defTabSz="711200">
            <a:lnSpc>
              <a:spcPct val="90000"/>
            </a:lnSpc>
            <a:spcBef>
              <a:spcPct val="0"/>
            </a:spcBef>
            <a:spcAft>
              <a:spcPct val="35000"/>
            </a:spcAft>
            <a:buNone/>
          </a:pPr>
          <a:endParaRPr lang="en-IN" sz="1600" b="1" i="0" kern="1200" dirty="0">
            <a:latin typeface="+mn-lt"/>
          </a:endParaRPr>
        </a:p>
        <a:p>
          <a:pPr marL="0" lvl="0" indent="0" algn="ctr" defTabSz="711200">
            <a:lnSpc>
              <a:spcPct val="90000"/>
            </a:lnSpc>
            <a:spcBef>
              <a:spcPct val="0"/>
            </a:spcBef>
            <a:spcAft>
              <a:spcPct val="35000"/>
            </a:spcAft>
            <a:buNone/>
          </a:pPr>
          <a:r>
            <a:rPr lang="en-IN" sz="1500" b="1" i="0" kern="1200" dirty="0"/>
            <a:t>Authors: Osman Salem , Khalid </a:t>
          </a:r>
          <a:r>
            <a:rPr lang="en-IN" sz="1500" b="1" i="0" kern="1200" dirty="0" err="1"/>
            <a:t>Alsubhi</a:t>
          </a:r>
          <a:r>
            <a:rPr lang="en-IN" sz="1500" b="1" i="0" kern="1200" dirty="0"/>
            <a:t>, </a:t>
          </a:r>
          <a:r>
            <a:rPr lang="en-IN" sz="1500" b="1" i="0" kern="1200" dirty="0" err="1"/>
            <a:t>Aymen</a:t>
          </a:r>
          <a:r>
            <a:rPr lang="en-IN" sz="1500" b="1" i="0" kern="1200" dirty="0"/>
            <a:t> </a:t>
          </a:r>
          <a:r>
            <a:rPr lang="en-IN" sz="1500" b="1" i="0" kern="1200" dirty="0" err="1"/>
            <a:t>Shaafi</a:t>
          </a:r>
          <a:r>
            <a:rPr lang="en-IN" sz="1500" b="1" i="0" kern="1200" dirty="0"/>
            <a:t>, Mostafa </a:t>
          </a:r>
          <a:r>
            <a:rPr lang="en-IN" sz="1500" b="1" i="0" kern="1200" dirty="0" err="1"/>
            <a:t>Gheryani</a:t>
          </a:r>
          <a:r>
            <a:rPr lang="en-IN" sz="1500" b="1" i="0" kern="1200" dirty="0"/>
            <a:t>, Ahmed </a:t>
          </a:r>
          <a:r>
            <a:rPr lang="en-IN" sz="1500" b="1" i="0" kern="1200" dirty="0" err="1"/>
            <a:t>Mehaoua</a:t>
          </a:r>
          <a:r>
            <a:rPr lang="en-IN" sz="1500" b="1" i="0" kern="1200" dirty="0"/>
            <a:t> ,and Raouf </a:t>
          </a:r>
          <a:r>
            <a:rPr lang="en-IN" sz="1500" b="1" i="0" kern="1200" dirty="0" err="1"/>
            <a:t>Boutaba</a:t>
          </a:r>
          <a:br>
            <a:rPr lang="en-IN" sz="1500" b="0" i="0" kern="1200" dirty="0"/>
          </a:br>
          <a:endParaRPr lang="en-IN" sz="1500" b="0" i="0" kern="1200" dirty="0"/>
        </a:p>
        <a:p>
          <a:pPr marL="0" lvl="0" indent="0" algn="ctr" defTabSz="711200">
            <a:lnSpc>
              <a:spcPct val="90000"/>
            </a:lnSpc>
            <a:spcBef>
              <a:spcPct val="0"/>
            </a:spcBef>
            <a:spcAft>
              <a:spcPct val="35000"/>
            </a:spcAft>
            <a:buFont typeface="Arial" panose="020B0604020202020204" pitchFamily="34" charset="0"/>
            <a:buNone/>
          </a:pPr>
          <a:r>
            <a:rPr lang="en-US" sz="1500" b="0" i="0" kern="1200" dirty="0"/>
            <a:t>Thanks to researchers whose work fosters innovation in IoMT security, enabling safer healthcare environments.</a:t>
          </a:r>
          <a:endParaRPr lang="en-IN" sz="1500" kern="1200" dirty="0">
            <a:latin typeface="+mn-lt"/>
          </a:endParaRPr>
        </a:p>
      </dsp:txBody>
      <dsp:txXfrm>
        <a:off x="0" y="1920874"/>
        <a:ext cx="3435027" cy="1920874"/>
      </dsp:txXfrm>
    </dsp:sp>
    <dsp:sp modelId="{BBB65C9C-43D1-40F9-BCFE-686872B08C91}">
      <dsp:nvSpPr>
        <dsp:cNvPr id="0" name=""/>
        <dsp:cNvSpPr/>
      </dsp:nvSpPr>
      <dsp:spPr>
        <a:xfrm>
          <a:off x="929992" y="139188"/>
          <a:ext cx="1599128" cy="1599128"/>
        </a:xfrm>
        <a:prstGeom prst="ellipse">
          <a:avLst/>
        </a:prstGeom>
        <a:blipFill rotWithShape="1">
          <a:blip xmlns:r="http://schemas.openxmlformats.org/officeDocument/2006/relationships" r:embed="rId1"/>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979757-4653-4EC1-9479-2526470D9F8B}">
      <dsp:nvSpPr>
        <dsp:cNvPr id="0" name=""/>
        <dsp:cNvSpPr/>
      </dsp:nvSpPr>
      <dsp:spPr>
        <a:xfrm>
          <a:off x="3552583" y="0"/>
          <a:ext cx="3435027" cy="4802187"/>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latin typeface="+mn-lt"/>
            </a:rPr>
            <a:t>Enhancing Patient Privacy</a:t>
          </a:r>
        </a:p>
        <a:p>
          <a:pPr marL="0" lvl="0" indent="0" algn="ctr" defTabSz="711200">
            <a:lnSpc>
              <a:spcPct val="90000"/>
            </a:lnSpc>
            <a:spcBef>
              <a:spcPct val="0"/>
            </a:spcBef>
            <a:spcAft>
              <a:spcPct val="35000"/>
            </a:spcAft>
            <a:buNone/>
          </a:pPr>
          <a:endParaRPr lang="en-IN" sz="1600" b="1" i="0" kern="1200" dirty="0">
            <a:solidFill>
              <a:schemeClr val="tx1"/>
            </a:solidFill>
            <a:latin typeface="+mn-lt"/>
          </a:endParaRPr>
        </a:p>
        <a:p>
          <a:pPr marL="0" lvl="0" indent="0" algn="ctr" defTabSz="711200">
            <a:lnSpc>
              <a:spcPct val="90000"/>
            </a:lnSpc>
            <a:spcBef>
              <a:spcPct val="0"/>
            </a:spcBef>
            <a:spcAft>
              <a:spcPct val="35000"/>
            </a:spcAft>
            <a:buNone/>
          </a:pPr>
          <a:r>
            <a:rPr lang="en-US" sz="1500" b="0" i="0" kern="1200" dirty="0">
              <a:solidFill>
                <a:schemeClr val="tx1">
                  <a:lumMod val="95000"/>
                  <a:lumOff val="5000"/>
                </a:schemeClr>
              </a:solidFill>
            </a:rPr>
            <a:t>Efforts contribute to robust mechanisms that protect patient data from unauthorized access and manipulation</a:t>
          </a:r>
          <a:r>
            <a:rPr lang="en-US" sz="1600" b="0" i="0" kern="1200" dirty="0">
              <a:solidFill>
                <a:schemeClr val="tx1">
                  <a:lumMod val="95000"/>
                  <a:lumOff val="5000"/>
                </a:schemeClr>
              </a:solidFill>
            </a:rPr>
            <a:t>.</a:t>
          </a:r>
          <a:r>
            <a:rPr lang="en-IN" sz="1600" kern="1200" dirty="0">
              <a:solidFill>
                <a:schemeClr val="tx1">
                  <a:lumMod val="95000"/>
                  <a:lumOff val="5000"/>
                </a:schemeClr>
              </a:solidFill>
              <a:latin typeface="+mn-lt"/>
            </a:rPr>
            <a:t> </a:t>
          </a:r>
        </a:p>
      </dsp:txBody>
      <dsp:txXfrm>
        <a:off x="3552583" y="1920874"/>
        <a:ext cx="3435027" cy="1920874"/>
      </dsp:txXfrm>
    </dsp:sp>
    <dsp:sp modelId="{DBC3CECE-1EFD-4DB9-B0EF-D293526A279C}">
      <dsp:nvSpPr>
        <dsp:cNvPr id="0" name=""/>
        <dsp:cNvSpPr/>
      </dsp:nvSpPr>
      <dsp:spPr>
        <a:xfrm>
          <a:off x="4559708" y="179246"/>
          <a:ext cx="1396182" cy="1397957"/>
        </a:xfrm>
        <a:prstGeom prst="ellipse">
          <a:avLst/>
        </a:prstGeom>
        <a:blipFill rotWithShape="1">
          <a:blip xmlns:r="http://schemas.openxmlformats.org/officeDocument/2006/relationships" r:embed="rId2"/>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6B4C42-753E-45A5-96E8-66BF72E0CC32}">
      <dsp:nvSpPr>
        <dsp:cNvPr id="0" name=""/>
        <dsp:cNvSpPr/>
      </dsp:nvSpPr>
      <dsp:spPr>
        <a:xfrm>
          <a:off x="7078364" y="0"/>
          <a:ext cx="3435027" cy="4802187"/>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Advancing Security Frameworks</a:t>
          </a:r>
        </a:p>
        <a:p>
          <a:pPr marL="0" lvl="0" indent="0" algn="ctr" defTabSz="711200">
            <a:lnSpc>
              <a:spcPct val="90000"/>
            </a:lnSpc>
            <a:spcBef>
              <a:spcPct val="0"/>
            </a:spcBef>
            <a:spcAft>
              <a:spcPct val="35000"/>
            </a:spcAft>
            <a:buNone/>
          </a:pPr>
          <a:endParaRPr lang="en-IN" sz="1600" b="1" i="0" kern="1200" dirty="0">
            <a:solidFill>
              <a:schemeClr val="tx1"/>
            </a:solidFill>
          </a:endParaRPr>
        </a:p>
        <a:p>
          <a:pPr marL="0" lvl="0" indent="0" algn="ctr" defTabSz="711200">
            <a:lnSpc>
              <a:spcPct val="90000"/>
            </a:lnSpc>
            <a:spcBef>
              <a:spcPct val="0"/>
            </a:spcBef>
            <a:spcAft>
              <a:spcPct val="35000"/>
            </a:spcAft>
            <a:buNone/>
          </a:pPr>
          <a:r>
            <a:rPr lang="en-US" sz="1500" b="0" i="0" kern="1200" dirty="0">
              <a:solidFill>
                <a:schemeClr val="tx1">
                  <a:lumMod val="95000"/>
                  <a:lumOff val="5000"/>
                </a:schemeClr>
              </a:solidFill>
            </a:rPr>
            <a:t>Colla</a:t>
          </a:r>
          <a:r>
            <a:rPr lang="en-US" sz="1500" b="0" i="0" kern="1200" dirty="0">
              <a:solidFill>
                <a:schemeClr val="tx1"/>
              </a:solidFill>
            </a:rPr>
            <a:t>boration with experts has led to the development of frameworks that mitigate MitM attacks effectively</a:t>
          </a:r>
          <a:r>
            <a:rPr lang="en-US" sz="1600" b="0" i="0" kern="1200" dirty="0">
              <a:solidFill>
                <a:schemeClr val="tx1"/>
              </a:solidFill>
            </a:rPr>
            <a:t>.</a:t>
          </a:r>
          <a:endParaRPr lang="en-IN" sz="1600" kern="1200" dirty="0">
            <a:solidFill>
              <a:schemeClr val="tx1"/>
            </a:solidFill>
          </a:endParaRPr>
        </a:p>
      </dsp:txBody>
      <dsp:txXfrm>
        <a:off x="7078364" y="1920874"/>
        <a:ext cx="3435027" cy="1920874"/>
      </dsp:txXfrm>
    </dsp:sp>
    <dsp:sp modelId="{D5FFB215-69DD-433B-AF39-FDCF5846595C}">
      <dsp:nvSpPr>
        <dsp:cNvPr id="0" name=""/>
        <dsp:cNvSpPr/>
      </dsp:nvSpPr>
      <dsp:spPr>
        <a:xfrm>
          <a:off x="8027441" y="248057"/>
          <a:ext cx="1458229" cy="1381390"/>
        </a:xfrm>
        <a:prstGeom prst="ellipse">
          <a:avLst/>
        </a:prstGeom>
        <a:blipFill rotWithShape="1">
          <a:blip xmlns:r="http://schemas.openxmlformats.org/officeDocument/2006/relationships" r:embed="rId3"/>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97F0CC-3A3E-4359-A10E-F7EDC84BE49E}">
      <dsp:nvSpPr>
        <dsp:cNvPr id="0" name=""/>
        <dsp:cNvSpPr/>
      </dsp:nvSpPr>
      <dsp:spPr>
        <a:xfrm flipV="1">
          <a:off x="-16" y="4159435"/>
          <a:ext cx="10515633" cy="84955"/>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1CDB-250E-188A-3A81-17C3B916E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A40ECB-2159-CE8D-8E75-1173CDF90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0D21CC-26BD-DBE7-E86B-6D332EF07136}"/>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DDBD3D4A-58E7-07B4-F664-161B9590B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6FC69-FE44-3CDA-1809-7E73C7D1CAF1}"/>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40512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F235-EE5F-A9D5-E951-54E1C0A833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445B7A-CAF4-7DAA-F2AE-0C7FB00D6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0FBAB-35A1-049B-CEC6-3143DB990B3E}"/>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AA6C2170-165E-25BB-F0BA-A53E919DF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A2D58-E347-E29E-F93A-86BC99F45463}"/>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59184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B6FF1-99DA-318B-82C4-DF7DC82E01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DE3B6C-2D89-E845-F96F-D317B5901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663E9A-78E9-9C6E-FBA4-85634CBA2B44}"/>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33CB0033-C8FB-615C-A2A6-8BFD84215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2C595-379B-C827-7D8A-FBA3A64BC72F}"/>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188723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AA0D-23E8-AE86-8804-210878FEB8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07B89-E1B4-6CFA-036B-CA22E0595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0E992-3547-DA25-0DF3-94536DF226E7}"/>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126DB941-81F7-C729-D233-A63A70D90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BBE51-4876-679B-55E2-F480360A6729}"/>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317046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BD13-CD6F-DA50-F08B-AC62581B8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AB27D3-8ADF-BFCA-75C2-D8CF44FAD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D47532-3425-4C35-4055-C434279A795F}"/>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54C70B33-95C4-4781-FC9A-D6082B4CA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CCFDF-7975-A9D5-FFA6-1CC4CD4F9E7D}"/>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81850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BB17-DF18-B52C-A27F-302D0A7E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CCE85B-9381-3840-F9BA-CB60878A7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B94B54-321A-C0A8-148F-EFE2A1C7C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3786B7-372E-CB5C-B8D5-92A5103CAF37}"/>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6" name="Footer Placeholder 5">
            <a:extLst>
              <a:ext uri="{FF2B5EF4-FFF2-40B4-BE49-F238E27FC236}">
                <a16:creationId xmlns:a16="http://schemas.microsoft.com/office/drawing/2014/main" id="{EEF45F19-F960-386D-A11F-105551E2F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74E8C5-0275-5D6D-5116-3781FDFE83DB}"/>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37832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FAEF-7FE7-C882-AE5D-45272585B8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599D1-651D-7AB6-B2B1-00F5ACA7B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1B46E-BADF-BF66-41B0-8C85CEC68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1C9F13-7A14-E9D4-6765-FC18C94A8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78154-9C19-BB73-35E0-C4BFA8D361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2AFE0B-6E76-0467-8AF8-6776103239E2}"/>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8" name="Footer Placeholder 7">
            <a:extLst>
              <a:ext uri="{FF2B5EF4-FFF2-40B4-BE49-F238E27FC236}">
                <a16:creationId xmlns:a16="http://schemas.microsoft.com/office/drawing/2014/main" id="{04B1E3AF-0764-A99A-5B44-3AA6A34F61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1CD2DD-3AA1-DDC7-1258-7EBFA00A0AA6}"/>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45442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73A3-10FD-CD13-9AAB-668DC4BD6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E7FEF6-0727-B937-91EE-269B1581B2DD}"/>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4" name="Footer Placeholder 3">
            <a:extLst>
              <a:ext uri="{FF2B5EF4-FFF2-40B4-BE49-F238E27FC236}">
                <a16:creationId xmlns:a16="http://schemas.microsoft.com/office/drawing/2014/main" id="{6616EB17-964D-5E9D-84A7-13BE9548A7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587FD4-930B-F8DA-2867-908F7ED38F81}"/>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405593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8394C-9640-9F11-649A-F26B8246F52F}"/>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3" name="Footer Placeholder 2">
            <a:extLst>
              <a:ext uri="{FF2B5EF4-FFF2-40B4-BE49-F238E27FC236}">
                <a16:creationId xmlns:a16="http://schemas.microsoft.com/office/drawing/2014/main" id="{8447C3B8-3D66-E2E1-9A5E-95787BDB3C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D3B46D-82FD-51A7-80C2-DDA3D8F837B4}"/>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118858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7FC7-3C3C-F8D0-748D-C349C3F6B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754FD1-D23E-7271-3F73-DF3D0966C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348C61-7A60-30D5-6DAC-E917BC83D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8F7B1-2512-AC86-8494-A47AAFB6FB50}"/>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6" name="Footer Placeholder 5">
            <a:extLst>
              <a:ext uri="{FF2B5EF4-FFF2-40B4-BE49-F238E27FC236}">
                <a16:creationId xmlns:a16="http://schemas.microsoft.com/office/drawing/2014/main" id="{825E1504-448B-C109-20C5-213F6B63B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17F36-0CAA-CD9F-25D6-729CB8E6220D}"/>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314893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02DE-1361-E78D-F0D8-930DAD7BF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563140-09F5-E594-8F6A-273D09BC0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13D31C-BCD3-6279-014C-CC353CEDF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6EF23-E87A-E8EC-B004-73BFBE50ADEB}"/>
              </a:ext>
            </a:extLst>
          </p:cNvPr>
          <p:cNvSpPr>
            <a:spLocks noGrp="1"/>
          </p:cNvSpPr>
          <p:nvPr>
            <p:ph type="dt" sz="half" idx="10"/>
          </p:nvPr>
        </p:nvSpPr>
        <p:spPr/>
        <p:txBody>
          <a:bodyPr/>
          <a:lstStyle/>
          <a:p>
            <a:fld id="{7CEC33AC-4FBA-49C0-853C-210850D18265}" type="datetimeFigureOut">
              <a:rPr lang="en-IN" smtClean="0"/>
              <a:t>14-01-2025</a:t>
            </a:fld>
            <a:endParaRPr lang="en-IN"/>
          </a:p>
        </p:txBody>
      </p:sp>
      <p:sp>
        <p:nvSpPr>
          <p:cNvPr id="6" name="Footer Placeholder 5">
            <a:extLst>
              <a:ext uri="{FF2B5EF4-FFF2-40B4-BE49-F238E27FC236}">
                <a16:creationId xmlns:a16="http://schemas.microsoft.com/office/drawing/2014/main" id="{227F98BC-AC45-D245-4B3D-8E7500CEF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BF72E-1E70-6CE3-46E6-F5228C97242A}"/>
              </a:ext>
            </a:extLst>
          </p:cNvPr>
          <p:cNvSpPr>
            <a:spLocks noGrp="1"/>
          </p:cNvSpPr>
          <p:nvPr>
            <p:ph type="sldNum" sz="quarter" idx="12"/>
          </p:nvPr>
        </p:nvSpPr>
        <p:spPr/>
        <p:txBody>
          <a:bodyPr/>
          <a:lstStyle/>
          <a:p>
            <a:fld id="{8934D991-EAB8-4669-9073-F39C9952A9D8}" type="slidenum">
              <a:rPr lang="en-IN" smtClean="0"/>
              <a:t>‹#›</a:t>
            </a:fld>
            <a:endParaRPr lang="en-IN"/>
          </a:p>
        </p:txBody>
      </p:sp>
    </p:spTree>
    <p:extLst>
      <p:ext uri="{BB962C8B-B14F-4D97-AF65-F5344CB8AC3E}">
        <p14:creationId xmlns:p14="http://schemas.microsoft.com/office/powerpoint/2010/main" val="70670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3B286-A732-7A46-ECC3-6F4C87372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87452-0B5D-1890-B59D-49406293C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654A7-FBF0-DCA8-F5E7-FE2A7EBA8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C33AC-4FBA-49C0-853C-210850D18265}" type="datetimeFigureOut">
              <a:rPr lang="en-IN" smtClean="0"/>
              <a:t>14-01-2025</a:t>
            </a:fld>
            <a:endParaRPr lang="en-IN"/>
          </a:p>
        </p:txBody>
      </p:sp>
      <p:sp>
        <p:nvSpPr>
          <p:cNvPr id="5" name="Footer Placeholder 4">
            <a:extLst>
              <a:ext uri="{FF2B5EF4-FFF2-40B4-BE49-F238E27FC236}">
                <a16:creationId xmlns:a16="http://schemas.microsoft.com/office/drawing/2014/main" id="{D626577C-448B-7022-A3B8-56506CE063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E6DF2D-DD8A-D381-EFC2-0C388E80B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4D991-EAB8-4669-9073-F39C9952A9D8}" type="slidenum">
              <a:rPr lang="en-IN" smtClean="0"/>
              <a:t>‹#›</a:t>
            </a:fld>
            <a:endParaRPr lang="en-IN"/>
          </a:p>
        </p:txBody>
      </p:sp>
    </p:spTree>
    <p:extLst>
      <p:ext uri="{BB962C8B-B14F-4D97-AF65-F5344CB8AC3E}">
        <p14:creationId xmlns:p14="http://schemas.microsoft.com/office/powerpoint/2010/main" val="2121995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AC1B-2865-58DB-FA42-899976F4D3A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9C36467-ECFE-1561-65A9-F6828D2FCC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4932A14-DB0E-FDF5-533A-1BAD62872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 y="0"/>
            <a:ext cx="12163425" cy="6858000"/>
          </a:xfrm>
          <a:prstGeom prst="rect">
            <a:avLst/>
          </a:prstGeom>
        </p:spPr>
      </p:pic>
    </p:spTree>
    <p:extLst>
      <p:ext uri="{BB962C8B-B14F-4D97-AF65-F5344CB8AC3E}">
        <p14:creationId xmlns:p14="http://schemas.microsoft.com/office/powerpoint/2010/main" val="423449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190F-99A4-743C-4A4C-92E8DFE8A3E0}"/>
              </a:ext>
            </a:extLst>
          </p:cNvPr>
          <p:cNvSpPr>
            <a:spLocks noGrp="1"/>
          </p:cNvSpPr>
          <p:nvPr>
            <p:ph type="title"/>
          </p:nvPr>
        </p:nvSpPr>
        <p:spPr>
          <a:xfrm>
            <a:off x="731520" y="365126"/>
            <a:ext cx="10623868" cy="1487486"/>
          </a:xfrm>
        </p:spPr>
        <p:txBody>
          <a:bodyPr>
            <a:normAutofit/>
          </a:bodyPr>
          <a:lstStyle/>
          <a:p>
            <a:r>
              <a:rPr lang="en-IN" sz="3200" b="1" dirty="0">
                <a:latin typeface="Arial Rounded MT Bold" panose="020F0704030504030204" pitchFamily="34" charset="0"/>
              </a:rPr>
              <a:t>Solutions for Mitigating MitM attacks in IoMT</a:t>
            </a:r>
          </a:p>
        </p:txBody>
      </p:sp>
      <p:sp>
        <p:nvSpPr>
          <p:cNvPr id="3" name="Text Placeholder 2">
            <a:extLst>
              <a:ext uri="{FF2B5EF4-FFF2-40B4-BE49-F238E27FC236}">
                <a16:creationId xmlns:a16="http://schemas.microsoft.com/office/drawing/2014/main" id="{C71324DD-39B3-3272-3F60-1716BE211127}"/>
              </a:ext>
            </a:extLst>
          </p:cNvPr>
          <p:cNvSpPr>
            <a:spLocks noGrp="1"/>
          </p:cNvSpPr>
          <p:nvPr>
            <p:ph type="body" idx="1"/>
          </p:nvPr>
        </p:nvSpPr>
        <p:spPr>
          <a:xfrm>
            <a:off x="731520" y="1661652"/>
            <a:ext cx="6776720" cy="4617228"/>
          </a:xfrm>
        </p:spPr>
        <p:txBody>
          <a:bodyPr>
            <a:normAutofit lnSpcReduction="10000"/>
          </a:bodyPr>
          <a:lstStyle/>
          <a:p>
            <a:endParaRPr lang="en-IN" sz="2400" dirty="0"/>
          </a:p>
          <a:p>
            <a:pPr marL="342900" indent="-342900">
              <a:buFont typeface="Arial" panose="020B0604020202020204" pitchFamily="34" charset="0"/>
              <a:buChar char="•"/>
            </a:pPr>
            <a:r>
              <a:rPr lang="en-IN" sz="2000" dirty="0"/>
              <a:t>Improved Security - </a:t>
            </a:r>
            <a:r>
              <a:rPr lang="en-US" sz="2000" b="0" dirty="0"/>
              <a:t>HMAC derived from RSSI ensures data integrity and prevents data manipulation, securing the transmission</a:t>
            </a:r>
            <a:endParaRPr lang="en-IN" sz="2000" dirty="0"/>
          </a:p>
          <a:p>
            <a:pPr marL="342900" indent="-342900">
              <a:buFont typeface="Arial" panose="020B0604020202020204" pitchFamily="34" charset="0"/>
              <a:buChar char="•"/>
            </a:pPr>
            <a:r>
              <a:rPr lang="en-IN" sz="2000" dirty="0"/>
              <a:t>High Detection Accuracy - </a:t>
            </a:r>
            <a:r>
              <a:rPr lang="en-IN" sz="2000" b="0" dirty="0"/>
              <a:t>Assuming that </a:t>
            </a:r>
            <a:r>
              <a:rPr lang="en-US" sz="2000" b="0" dirty="0"/>
              <a:t>this framework achieves a low false alarm rate of 3%, ensuring reliable detection of healthcare emergencies</a:t>
            </a:r>
          </a:p>
          <a:p>
            <a:pPr marL="342900" indent="-342900">
              <a:buFont typeface="Arial" panose="020B0604020202020204" pitchFamily="34" charset="0"/>
              <a:buChar char="•"/>
            </a:pPr>
            <a:r>
              <a:rPr lang="en-IN" sz="2000" dirty="0"/>
              <a:t>Reduced Energy Efficiency </a:t>
            </a:r>
            <a:r>
              <a:rPr lang="en-IN" sz="2000" b="0" dirty="0"/>
              <a:t>- </a:t>
            </a:r>
            <a:r>
              <a:rPr lang="en-US" sz="2000" b="0" dirty="0"/>
              <a:t>Transmitting smaller signatures instead of full data reduces energy use, extending device life.</a:t>
            </a:r>
            <a:endParaRPr lang="en-IN" sz="2000" dirty="0"/>
          </a:p>
          <a:p>
            <a:pPr marL="342900" indent="-342900">
              <a:buFont typeface="Arial" panose="020B0604020202020204" pitchFamily="34" charset="0"/>
              <a:buChar char="•"/>
            </a:pPr>
            <a:r>
              <a:rPr lang="en-US" sz="2000" dirty="0"/>
              <a:t>Signatures for Securing Data </a:t>
            </a:r>
            <a:r>
              <a:rPr lang="en-US" sz="2000" b="0" dirty="0"/>
              <a:t>- Irreversible signatures protect sensitive health data from unauthorized access</a:t>
            </a:r>
            <a:r>
              <a:rPr lang="en-US" sz="2000" dirty="0"/>
              <a:t>.</a:t>
            </a:r>
            <a:endParaRPr lang="en-IN" sz="2000" dirty="0"/>
          </a:p>
          <a:p>
            <a:pPr marL="342900" indent="-342900">
              <a:buFont typeface="Arial" panose="020B0604020202020204" pitchFamily="34" charset="0"/>
              <a:buChar char="•"/>
            </a:pPr>
            <a:r>
              <a:rPr lang="en-IN" sz="2000" dirty="0"/>
              <a:t>Data integrity </a:t>
            </a:r>
            <a:r>
              <a:rPr lang="en-IN" sz="2000" b="0" dirty="0"/>
              <a:t>-</a:t>
            </a:r>
            <a:r>
              <a:rPr lang="en-IN" sz="2000" dirty="0"/>
              <a:t> </a:t>
            </a:r>
            <a:r>
              <a:rPr lang="en-US" sz="2000" b="0" dirty="0"/>
              <a:t>Utilizes HMAC for ensuring the authenticity and integrity of transmitted data.</a:t>
            </a:r>
          </a:p>
          <a:p>
            <a:pPr marL="342900" indent="-342900">
              <a:buFont typeface="Arial" panose="020B0604020202020204" pitchFamily="34" charset="0"/>
              <a:buChar char="•"/>
            </a:pPr>
            <a:endParaRPr lang="en-IN" sz="2000" dirty="0"/>
          </a:p>
        </p:txBody>
      </p:sp>
      <p:pic>
        <p:nvPicPr>
          <p:cNvPr id="8" name="Content Placeholder 7">
            <a:extLst>
              <a:ext uri="{FF2B5EF4-FFF2-40B4-BE49-F238E27FC236}">
                <a16:creationId xmlns:a16="http://schemas.microsoft.com/office/drawing/2014/main" id="{0347C4AD-AC59-4CD3-E35C-8C8681371B5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08240" y="1852612"/>
            <a:ext cx="4463494" cy="3152775"/>
          </a:xfrm>
        </p:spPr>
      </p:pic>
    </p:spTree>
    <p:extLst>
      <p:ext uri="{BB962C8B-B14F-4D97-AF65-F5344CB8AC3E}">
        <p14:creationId xmlns:p14="http://schemas.microsoft.com/office/powerpoint/2010/main" val="391452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F0146-9BB2-FEB5-3602-5D2D27276B38}"/>
              </a:ext>
            </a:extLst>
          </p:cNvPr>
          <p:cNvPicPr>
            <a:picLocks noChangeAspect="1"/>
          </p:cNvPicPr>
          <p:nvPr/>
        </p:nvPicPr>
        <p:blipFill>
          <a:blip r:embed="rId2"/>
          <a:stretch>
            <a:fillRect/>
          </a:stretch>
        </p:blipFill>
        <p:spPr>
          <a:xfrm>
            <a:off x="0" y="-34030"/>
            <a:ext cx="12192000" cy="6892029"/>
          </a:xfrm>
          <a:prstGeom prst="rect">
            <a:avLst/>
          </a:prstGeom>
        </p:spPr>
      </p:pic>
    </p:spTree>
    <p:extLst>
      <p:ext uri="{BB962C8B-B14F-4D97-AF65-F5344CB8AC3E}">
        <p14:creationId xmlns:p14="http://schemas.microsoft.com/office/powerpoint/2010/main" val="205308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E20E-D7F5-C411-5C49-F25B958D6C50}"/>
              </a:ext>
            </a:extLst>
          </p:cNvPr>
          <p:cNvSpPr>
            <a:spLocks noGrp="1"/>
          </p:cNvSpPr>
          <p:nvPr>
            <p:ph type="title"/>
          </p:nvPr>
        </p:nvSpPr>
        <p:spPr>
          <a:xfrm>
            <a:off x="838200" y="1086465"/>
            <a:ext cx="10515600" cy="860321"/>
          </a:xfrm>
        </p:spPr>
        <p:txBody>
          <a:bodyPr>
            <a:normAutofit/>
          </a:bodyPr>
          <a:lstStyle/>
          <a:p>
            <a:r>
              <a:rPr lang="en-IN" sz="36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221BDA2E-0891-7F22-0093-530795E220EF}"/>
              </a:ext>
            </a:extLst>
          </p:cNvPr>
          <p:cNvSpPr>
            <a:spLocks noGrp="1"/>
          </p:cNvSpPr>
          <p:nvPr>
            <p:ph idx="1"/>
          </p:nvPr>
        </p:nvSpPr>
        <p:spPr>
          <a:xfrm>
            <a:off x="838200" y="2330245"/>
            <a:ext cx="10515600" cy="3441290"/>
          </a:xfrm>
        </p:spPr>
        <p:txBody>
          <a:bodyPr>
            <a:normAutofit/>
          </a:bodyPr>
          <a:lstStyle/>
          <a:p>
            <a:r>
              <a:rPr lang="en-US" sz="2000" dirty="0"/>
              <a:t>Discussed about secure IoT medical devices from man-in-the-middle attacks. </a:t>
            </a:r>
          </a:p>
          <a:p>
            <a:r>
              <a:rPr lang="en-US" sz="2000" dirty="0"/>
              <a:t> LSH signatures and HMACs to protect data privacy and integrity.</a:t>
            </a:r>
          </a:p>
          <a:p>
            <a:r>
              <a:rPr lang="en-US" sz="2000" dirty="0"/>
              <a:t> The approach is efficient and does not require labeled training data.</a:t>
            </a:r>
          </a:p>
          <a:p>
            <a:r>
              <a:rPr lang="en-US" sz="2000" dirty="0"/>
              <a:t>Experimental results show high detection accuracy with low false alarms. </a:t>
            </a:r>
          </a:p>
          <a:p>
            <a:r>
              <a:rPr lang="en-US" sz="2000" dirty="0"/>
              <a:t>We can assume that this experiment results may achieve high detection accuracy with low false alarm rate of 3%.</a:t>
            </a:r>
          </a:p>
        </p:txBody>
      </p:sp>
    </p:spTree>
    <p:extLst>
      <p:ext uri="{BB962C8B-B14F-4D97-AF65-F5344CB8AC3E}">
        <p14:creationId xmlns:p14="http://schemas.microsoft.com/office/powerpoint/2010/main" val="300966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939-2119-1D31-2AE3-0713318C4AF5}"/>
              </a:ext>
            </a:extLst>
          </p:cNvPr>
          <p:cNvSpPr>
            <a:spLocks noGrp="1"/>
          </p:cNvSpPr>
          <p:nvPr>
            <p:ph type="title"/>
          </p:nvPr>
        </p:nvSpPr>
        <p:spPr/>
        <p:txBody>
          <a:bodyPr>
            <a:normAutofit/>
          </a:bodyPr>
          <a:lstStyle/>
          <a:p>
            <a:r>
              <a:rPr lang="en-IN" sz="3200" i="0" dirty="0">
                <a:solidFill>
                  <a:srgbClr val="0D0D0D"/>
                </a:solidFill>
                <a:effectLst/>
                <a:latin typeface="Arial Rounded MT Bold" panose="020F0704030504030204" pitchFamily="34" charset="0"/>
              </a:rPr>
              <a:t>Acknowledgments</a:t>
            </a:r>
            <a:br>
              <a:rPr lang="en-IN" b="0" i="0" dirty="0">
                <a:solidFill>
                  <a:srgbClr val="0D0D0D"/>
                </a:solidFill>
                <a:effectLst/>
                <a:latin typeface="Merriweather" panose="00000500000000000000" pitchFamily="2" charset="0"/>
              </a:rPr>
            </a:br>
            <a:r>
              <a:rPr lang="en-US" sz="1600" b="0" i="0" dirty="0">
                <a:solidFill>
                  <a:srgbClr val="121212"/>
                </a:solidFill>
                <a:effectLst/>
                <a:latin typeface="Open Sans" panose="020B0606030504020204" pitchFamily="34" charset="0"/>
              </a:rPr>
              <a:t>Gratitude for Contributions to IoMT Security Enhancement</a:t>
            </a:r>
            <a:endParaRPr lang="en-IN" sz="1600" dirty="0"/>
          </a:p>
        </p:txBody>
      </p:sp>
      <p:graphicFrame>
        <p:nvGraphicFramePr>
          <p:cNvPr id="4" name="Content Placeholder 3">
            <a:extLst>
              <a:ext uri="{FF2B5EF4-FFF2-40B4-BE49-F238E27FC236}">
                <a16:creationId xmlns:a16="http://schemas.microsoft.com/office/drawing/2014/main" id="{CE1F4112-043B-8030-9E2C-F6396EF87889}"/>
              </a:ext>
            </a:extLst>
          </p:cNvPr>
          <p:cNvGraphicFramePr>
            <a:graphicFrameLocks noGrp="1"/>
          </p:cNvGraphicFramePr>
          <p:nvPr>
            <p:ph idx="1"/>
            <p:extLst>
              <p:ext uri="{D42A27DB-BD31-4B8C-83A1-F6EECF244321}">
                <p14:modId xmlns:p14="http://schemas.microsoft.com/office/powerpoint/2010/main" val="1824657801"/>
              </p:ext>
            </p:extLst>
          </p:nvPr>
        </p:nvGraphicFramePr>
        <p:xfrm>
          <a:off x="838200" y="1690688"/>
          <a:ext cx="10515600"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43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DADE-12A6-47CC-BD4E-D7DAADF1AF9F}"/>
              </a:ext>
            </a:extLst>
          </p:cNvPr>
          <p:cNvSpPr>
            <a:spLocks noGrp="1"/>
          </p:cNvSpPr>
          <p:nvPr>
            <p:ph type="title"/>
          </p:nvPr>
        </p:nvSpPr>
        <p:spPr>
          <a:xfrm>
            <a:off x="739775" y="268262"/>
            <a:ext cx="10515600" cy="1325563"/>
          </a:xfrm>
        </p:spPr>
        <p:txBody>
          <a:bodyPr>
            <a:normAutofit/>
          </a:bodyPr>
          <a:lstStyle/>
          <a:p>
            <a:r>
              <a:rPr lang="en-IN" sz="4000" dirty="0">
                <a:latin typeface="Arial Rounded MT Bold" panose="020F0704030504030204" pitchFamily="34" charset="0"/>
              </a:rPr>
              <a:t>References</a:t>
            </a:r>
          </a:p>
        </p:txBody>
      </p:sp>
      <p:sp>
        <p:nvSpPr>
          <p:cNvPr id="3" name="Text Placeholder 2">
            <a:extLst>
              <a:ext uri="{FF2B5EF4-FFF2-40B4-BE49-F238E27FC236}">
                <a16:creationId xmlns:a16="http://schemas.microsoft.com/office/drawing/2014/main" id="{FDF0FCCD-12D8-CEB2-124C-45C43812FF64}"/>
              </a:ext>
            </a:extLst>
          </p:cNvPr>
          <p:cNvSpPr>
            <a:spLocks noGrp="1"/>
          </p:cNvSpPr>
          <p:nvPr>
            <p:ph type="body" idx="1"/>
          </p:nvPr>
        </p:nvSpPr>
        <p:spPr>
          <a:xfrm>
            <a:off x="839788" y="4925961"/>
            <a:ext cx="5157787" cy="811793"/>
          </a:xfrm>
        </p:spPr>
        <p:txBody>
          <a:bodyPr>
            <a:noAutofit/>
          </a:bodyPr>
          <a:lstStyle/>
          <a:p>
            <a:r>
              <a:rPr lang="en-IN" sz="1600" b="1" i="0" dirty="0">
                <a:solidFill>
                  <a:srgbClr val="313A43"/>
                </a:solidFill>
                <a:effectLst/>
                <a:latin typeface="Merriweather" panose="00000500000000000000" pitchFamily="2" charset="0"/>
              </a:rPr>
              <a:t>IEEE Transactions on Industrial Informatics</a:t>
            </a:r>
          </a:p>
          <a:p>
            <a:r>
              <a:rPr lang="en-US" sz="1600" b="0" i="0" dirty="0">
                <a:effectLst/>
                <a:latin typeface="Open Sans" panose="020B0606030504020204" pitchFamily="34" charset="0"/>
              </a:rPr>
              <a:t>This journal article provides insights into the latest IoMT technologies and security measures, published in March 2022.</a:t>
            </a:r>
          </a:p>
          <a:p>
            <a:endParaRPr lang="en-IN" sz="1600" dirty="0"/>
          </a:p>
        </p:txBody>
      </p:sp>
      <p:sp>
        <p:nvSpPr>
          <p:cNvPr id="5" name="Text Placeholder 4">
            <a:extLst>
              <a:ext uri="{FF2B5EF4-FFF2-40B4-BE49-F238E27FC236}">
                <a16:creationId xmlns:a16="http://schemas.microsoft.com/office/drawing/2014/main" id="{C938F3E3-09AC-FDC0-87CD-D9D326313A89}"/>
              </a:ext>
            </a:extLst>
          </p:cNvPr>
          <p:cNvSpPr>
            <a:spLocks noGrp="1"/>
          </p:cNvSpPr>
          <p:nvPr>
            <p:ph type="body" sz="quarter" idx="3"/>
          </p:nvPr>
        </p:nvSpPr>
        <p:spPr>
          <a:xfrm>
            <a:off x="6245383" y="2241756"/>
            <a:ext cx="5183188" cy="1187244"/>
          </a:xfrm>
        </p:spPr>
        <p:txBody>
          <a:bodyPr>
            <a:normAutofit/>
          </a:bodyPr>
          <a:lstStyle/>
          <a:p>
            <a:r>
              <a:rPr lang="en-US" sz="1800" b="1" i="0" dirty="0">
                <a:solidFill>
                  <a:srgbClr val="313A43"/>
                </a:solidFill>
                <a:effectLst/>
                <a:latin typeface="Merriweather" panose="00000500000000000000" pitchFamily="2" charset="0"/>
              </a:rPr>
              <a:t>Research on IoMT Security Measures</a:t>
            </a:r>
          </a:p>
          <a:p>
            <a:r>
              <a:rPr lang="en-US" sz="1600" b="0" i="0" dirty="0">
                <a:effectLst/>
                <a:latin typeface="Open Sans" panose="020B0606030504020204" pitchFamily="34" charset="0"/>
              </a:rPr>
              <a:t>Previous studies outline various strategies to enhance IoMT security, highlighting vulnerabilities and protective measures.</a:t>
            </a:r>
          </a:p>
          <a:p>
            <a:endParaRPr lang="en-IN" sz="2000" dirty="0"/>
          </a:p>
        </p:txBody>
      </p:sp>
      <p:pic>
        <p:nvPicPr>
          <p:cNvPr id="8" name="Content Placeholder 7">
            <a:extLst>
              <a:ext uri="{FF2B5EF4-FFF2-40B4-BE49-F238E27FC236}">
                <a16:creationId xmlns:a16="http://schemas.microsoft.com/office/drawing/2014/main" id="{003BA303-2526-A5C3-2F58-5A344A3148DB}"/>
              </a:ext>
            </a:extLst>
          </p:cNvPr>
          <p:cNvPicPr>
            <a:picLocks noGrp="1" noChangeAspect="1"/>
          </p:cNvPicPr>
          <p:nvPr>
            <p:ph sz="quarter" idx="4"/>
          </p:nvPr>
        </p:nvPicPr>
        <p:blipFill>
          <a:blip r:embed="rId2"/>
          <a:stretch>
            <a:fillRect/>
          </a:stretch>
        </p:blipFill>
        <p:spPr>
          <a:xfrm>
            <a:off x="6345396" y="3337663"/>
            <a:ext cx="5183188" cy="2144452"/>
          </a:xfrm>
        </p:spPr>
      </p:pic>
      <p:pic>
        <p:nvPicPr>
          <p:cNvPr id="9" name="Picture 2">
            <a:extLst>
              <a:ext uri="{FF2B5EF4-FFF2-40B4-BE49-F238E27FC236}">
                <a16:creationId xmlns:a16="http://schemas.microsoft.com/office/drawing/2014/main" id="{642173DA-A2E2-AA38-2EC0-BE16AF0DFA4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9775" y="2093119"/>
            <a:ext cx="5157787" cy="20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3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2A43-F5AA-5B6F-FD2A-57DDC304C061}"/>
              </a:ext>
            </a:extLst>
          </p:cNvPr>
          <p:cNvSpPr>
            <a:spLocks noGrp="1"/>
          </p:cNvSpPr>
          <p:nvPr>
            <p:ph type="title"/>
          </p:nvPr>
        </p:nvSpPr>
        <p:spPr>
          <a:xfrm>
            <a:off x="838200" y="1232451"/>
            <a:ext cx="10515600" cy="1762540"/>
          </a:xfrm>
        </p:spPr>
        <p:txBody>
          <a:bodyPr>
            <a:noAutofit/>
          </a:bodyPr>
          <a:lstStyle/>
          <a:p>
            <a:pPr algn="ctr"/>
            <a:r>
              <a:rPr lang="en-IN" sz="5400" dirty="0">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93E57DA0-F141-9F93-5349-57F9238FE08D}"/>
              </a:ext>
            </a:extLst>
          </p:cNvPr>
          <p:cNvSpPr>
            <a:spLocks noGrp="1"/>
          </p:cNvSpPr>
          <p:nvPr>
            <p:ph idx="1"/>
          </p:nvPr>
        </p:nvSpPr>
        <p:spPr>
          <a:xfrm>
            <a:off x="1396181" y="2654709"/>
            <a:ext cx="9957618" cy="3578943"/>
          </a:xfrm>
        </p:spPr>
        <p:txBody>
          <a:bodyPr>
            <a:normAutofit/>
          </a:bodyPr>
          <a:lstStyle/>
          <a:p>
            <a:pPr marL="0" indent="0">
              <a:buNone/>
            </a:pPr>
            <a:endParaRPr lang="en-IN" dirty="0"/>
          </a:p>
          <a:p>
            <a:pPr marL="0" indent="0">
              <a:buNone/>
            </a:pPr>
            <a:r>
              <a:rPr lang="en-IN" dirty="0"/>
              <a:t> Presented By Group 9</a:t>
            </a:r>
          </a:p>
          <a:p>
            <a:pPr marL="0" indent="0">
              <a:buNone/>
            </a:pPr>
            <a:r>
              <a:rPr lang="en-IN" sz="2400" dirty="0">
                <a:latin typeface="Bell MT" panose="02020503060305020303" pitchFamily="18" charset="0"/>
              </a:rPr>
              <a:t> </a:t>
            </a:r>
            <a:r>
              <a:rPr lang="en-IN" sz="2600" dirty="0" err="1">
                <a:latin typeface="Bell MT" panose="02020503060305020303" pitchFamily="18" charset="0"/>
              </a:rPr>
              <a:t>Jyothirmayee</a:t>
            </a:r>
            <a:r>
              <a:rPr lang="en-IN" sz="2600" dirty="0">
                <a:latin typeface="Bell MT" panose="02020503060305020303" pitchFamily="18" charset="0"/>
              </a:rPr>
              <a:t>(CY24)</a:t>
            </a:r>
          </a:p>
          <a:p>
            <a:pPr marL="0" indent="0">
              <a:buNone/>
            </a:pPr>
            <a:r>
              <a:rPr lang="en-IN" sz="2600" dirty="0">
                <a:latin typeface="Bell MT" panose="02020503060305020303" pitchFamily="18" charset="0"/>
              </a:rPr>
              <a:t> P Hima Bindu(CY62)</a:t>
            </a:r>
          </a:p>
          <a:p>
            <a:pPr marL="0" indent="0">
              <a:buNone/>
            </a:pPr>
            <a:r>
              <a:rPr lang="en-IN" sz="2600" dirty="0">
                <a:latin typeface="Bell MT" panose="02020503060305020303" pitchFamily="18" charset="0"/>
              </a:rPr>
              <a:t> Mounika(CY60)  </a:t>
            </a:r>
          </a:p>
          <a:p>
            <a:pPr marL="0" indent="0">
              <a:buNone/>
            </a:pPr>
            <a:r>
              <a:rPr lang="en-IN" sz="2600" dirty="0">
                <a:latin typeface="Bell MT" panose="02020503060305020303" pitchFamily="18" charset="0"/>
              </a:rPr>
              <a:t> Nandini(CY38)</a:t>
            </a:r>
          </a:p>
        </p:txBody>
      </p:sp>
    </p:spTree>
    <p:extLst>
      <p:ext uri="{BB962C8B-B14F-4D97-AF65-F5344CB8AC3E}">
        <p14:creationId xmlns:p14="http://schemas.microsoft.com/office/powerpoint/2010/main" val="22027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0640-E75D-F7D7-1480-E9D4BE8560F1}"/>
              </a:ext>
            </a:extLst>
          </p:cNvPr>
          <p:cNvSpPr>
            <a:spLocks noGrp="1"/>
          </p:cNvSpPr>
          <p:nvPr>
            <p:ph type="title"/>
          </p:nvPr>
        </p:nvSpPr>
        <p:spPr>
          <a:xfrm>
            <a:off x="838200" y="806245"/>
            <a:ext cx="10515600" cy="884443"/>
          </a:xfrm>
        </p:spPr>
        <p:txBody>
          <a:bodyPr>
            <a:normAutofit/>
          </a:bodyPr>
          <a:lstStyle/>
          <a:p>
            <a:r>
              <a:rPr lang="en-IN" sz="3600" b="1" dirty="0">
                <a:latin typeface="Arial Rounded MT Bold" panose="020F0704030504030204" pitchFamily="34" charset="0"/>
              </a:rPr>
              <a:t>CONTEXT</a:t>
            </a:r>
          </a:p>
        </p:txBody>
      </p:sp>
      <p:sp>
        <p:nvSpPr>
          <p:cNvPr id="3" name="Content Placeholder 2">
            <a:extLst>
              <a:ext uri="{FF2B5EF4-FFF2-40B4-BE49-F238E27FC236}">
                <a16:creationId xmlns:a16="http://schemas.microsoft.com/office/drawing/2014/main" id="{07A2A175-62F0-5C4C-2DB0-0D6E2342E95A}"/>
              </a:ext>
            </a:extLst>
          </p:cNvPr>
          <p:cNvSpPr>
            <a:spLocks noGrp="1"/>
          </p:cNvSpPr>
          <p:nvPr>
            <p:ph idx="1"/>
          </p:nvPr>
        </p:nvSpPr>
        <p:spPr/>
        <p:txBody>
          <a:bodyPr/>
          <a:lstStyle/>
          <a:p>
            <a:r>
              <a:rPr lang="en-IN" sz="2000" dirty="0"/>
              <a:t>Introduction to IoMT and MitM Attacks                              </a:t>
            </a:r>
          </a:p>
          <a:p>
            <a:r>
              <a:rPr lang="en-IN" sz="2000" dirty="0"/>
              <a:t>Problem Overview</a:t>
            </a:r>
          </a:p>
          <a:p>
            <a:r>
              <a:rPr lang="en-IN" sz="2000" dirty="0"/>
              <a:t>Proposed Framework</a:t>
            </a:r>
          </a:p>
          <a:p>
            <a:r>
              <a:rPr lang="en-IN" sz="2000" dirty="0"/>
              <a:t>Components of frameworks</a:t>
            </a:r>
          </a:p>
          <a:p>
            <a:r>
              <a:rPr lang="en-IN" sz="2000" dirty="0"/>
              <a:t>Approach</a:t>
            </a:r>
          </a:p>
          <a:p>
            <a:r>
              <a:rPr lang="en-IN" sz="2000" dirty="0"/>
              <a:t>Security Mechanisms</a:t>
            </a:r>
          </a:p>
          <a:p>
            <a:r>
              <a:rPr lang="en-IN" sz="2000" dirty="0"/>
              <a:t>Conclusion</a:t>
            </a:r>
          </a:p>
          <a:p>
            <a:endParaRPr lang="en-IN" dirty="0"/>
          </a:p>
          <a:p>
            <a:endParaRPr lang="en-IN" dirty="0"/>
          </a:p>
        </p:txBody>
      </p:sp>
      <p:pic>
        <p:nvPicPr>
          <p:cNvPr id="5" name="Picture 4">
            <a:extLst>
              <a:ext uri="{FF2B5EF4-FFF2-40B4-BE49-F238E27FC236}">
                <a16:creationId xmlns:a16="http://schemas.microsoft.com/office/drawing/2014/main" id="{BAB0BB99-6D03-9116-F7EB-600D6B6DA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143" y="1922484"/>
            <a:ext cx="5086657" cy="3642298"/>
          </a:xfrm>
          <a:prstGeom prst="rect">
            <a:avLst/>
          </a:prstGeom>
        </p:spPr>
      </p:pic>
    </p:spTree>
    <p:extLst>
      <p:ext uri="{BB962C8B-B14F-4D97-AF65-F5344CB8AC3E}">
        <p14:creationId xmlns:p14="http://schemas.microsoft.com/office/powerpoint/2010/main" val="418134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ED5A-6450-3FBF-971E-B428C1DC7221}"/>
              </a:ext>
            </a:extLst>
          </p:cNvPr>
          <p:cNvSpPr>
            <a:spLocks noGrp="1"/>
          </p:cNvSpPr>
          <p:nvPr>
            <p:ph type="title"/>
          </p:nvPr>
        </p:nvSpPr>
        <p:spPr>
          <a:xfrm>
            <a:off x="838200" y="1150375"/>
            <a:ext cx="10515600" cy="5279922"/>
          </a:xfrm>
        </p:spPr>
        <p:txBody>
          <a:bodyPr>
            <a:normAutofit/>
          </a:bodyPr>
          <a:lstStyle/>
          <a:p>
            <a:r>
              <a:rPr lang="en-IN" sz="3600" dirty="0">
                <a:latin typeface="+mn-lt"/>
              </a:rPr>
              <a:t>What is Man-in-the-Middle Attack?</a:t>
            </a:r>
            <a:br>
              <a:rPr lang="en-IN" sz="3600" dirty="0">
                <a:latin typeface="+mn-lt"/>
              </a:rPr>
            </a:br>
            <a:r>
              <a:rPr lang="en-US" sz="2000" b="0" i="0" dirty="0">
                <a:solidFill>
                  <a:srgbClr val="0D0D0D"/>
                </a:solidFill>
                <a:effectLst/>
                <a:latin typeface="+mn-lt"/>
              </a:rPr>
              <a:t>A Man-in-the-Middle (MitM) attack intercepts and alters communication between two parties without their knowledge</a:t>
            </a:r>
            <a:r>
              <a:rPr lang="en-US" sz="1800" b="0" i="0" dirty="0">
                <a:solidFill>
                  <a:srgbClr val="0D0D0D"/>
                </a:solidFill>
                <a:effectLst/>
                <a:latin typeface="+mn-lt"/>
              </a:rPr>
              <a:t>.</a:t>
            </a:r>
            <a:br>
              <a:rPr lang="en-US" sz="1800" b="0" i="0" dirty="0">
                <a:solidFill>
                  <a:srgbClr val="0D0D0D"/>
                </a:solidFill>
                <a:effectLst/>
                <a:latin typeface="+mn-lt"/>
              </a:rPr>
            </a:br>
            <a:br>
              <a:rPr lang="en-IN" sz="3600" dirty="0">
                <a:latin typeface="+mn-lt"/>
              </a:rPr>
            </a:br>
            <a:br>
              <a:rPr lang="en-IN" sz="3600" dirty="0">
                <a:latin typeface="+mn-lt"/>
              </a:rPr>
            </a:br>
            <a:r>
              <a:rPr lang="en-IN" sz="3600" dirty="0">
                <a:latin typeface="+mn-lt"/>
              </a:rPr>
              <a:t>What is Internet of Medical Things?</a:t>
            </a:r>
            <a:br>
              <a:rPr lang="en-IN" sz="3600" dirty="0">
                <a:latin typeface="+mn-lt"/>
              </a:rPr>
            </a:br>
            <a:r>
              <a:rPr lang="en-US" sz="2000" dirty="0">
                <a:latin typeface="+mn-lt"/>
              </a:rPr>
              <a:t>IoMT (Internet of Medical Things) refers to the network of connected medical devices, sensors, and systems that collect, transmit, and analyze healthcare data over the internet.</a:t>
            </a:r>
            <a:br>
              <a:rPr lang="en-US" sz="2000" dirty="0">
                <a:latin typeface="+mn-lt"/>
              </a:rPr>
            </a:br>
            <a:br>
              <a:rPr lang="en-US" sz="2000" dirty="0">
                <a:latin typeface="+mn-lt"/>
              </a:rPr>
            </a:br>
            <a:r>
              <a:rPr lang="en-US" sz="2000" dirty="0">
                <a:latin typeface="+mn-lt"/>
              </a:rPr>
              <a:t>Remote patient monitoring, Medical image analysis and Drug discovery – Applications of IoMT</a:t>
            </a:r>
            <a:br>
              <a:rPr lang="en-US" sz="2000" dirty="0">
                <a:latin typeface="+mn-lt"/>
              </a:rPr>
            </a:br>
            <a:br>
              <a:rPr lang="en-US" sz="1800" dirty="0">
                <a:latin typeface="+mn-lt"/>
              </a:rPr>
            </a:br>
            <a:br>
              <a:rPr lang="en-US" sz="1800" dirty="0">
                <a:latin typeface="+mn-lt"/>
              </a:rPr>
            </a:br>
            <a:br>
              <a:rPr lang="en-US" sz="1800" dirty="0">
                <a:latin typeface="+mn-lt"/>
              </a:rPr>
            </a:br>
            <a:br>
              <a:rPr lang="en-US" sz="1800" dirty="0">
                <a:solidFill>
                  <a:srgbClr val="0D0D0D"/>
                </a:solidFill>
                <a:latin typeface="+mn-lt"/>
              </a:rPr>
            </a:br>
            <a:endParaRPr lang="en-IN" sz="1800" dirty="0">
              <a:latin typeface="+mn-lt"/>
            </a:endParaRPr>
          </a:p>
        </p:txBody>
      </p:sp>
    </p:spTree>
    <p:extLst>
      <p:ext uri="{BB962C8B-B14F-4D97-AF65-F5344CB8AC3E}">
        <p14:creationId xmlns:p14="http://schemas.microsoft.com/office/powerpoint/2010/main" val="296642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226C-3257-D546-49EC-031A6710C779}"/>
              </a:ext>
            </a:extLst>
          </p:cNvPr>
          <p:cNvSpPr>
            <a:spLocks noGrp="1"/>
          </p:cNvSpPr>
          <p:nvPr>
            <p:ph type="title"/>
          </p:nvPr>
        </p:nvSpPr>
        <p:spPr>
          <a:xfrm>
            <a:off x="839788" y="723432"/>
            <a:ext cx="9979742" cy="727587"/>
          </a:xfrm>
        </p:spPr>
        <p:txBody>
          <a:bodyPr>
            <a:normAutofit/>
          </a:bodyPr>
          <a:lstStyle/>
          <a:p>
            <a:r>
              <a:rPr lang="en-IN" sz="4000" dirty="0">
                <a:latin typeface="Arial Rounded MT Bold" panose="020F0704030504030204" pitchFamily="34" charset="0"/>
              </a:rPr>
              <a:t>Main Motive</a:t>
            </a:r>
          </a:p>
        </p:txBody>
      </p:sp>
      <p:sp>
        <p:nvSpPr>
          <p:cNvPr id="4" name="Text Placeholder 3">
            <a:extLst>
              <a:ext uri="{FF2B5EF4-FFF2-40B4-BE49-F238E27FC236}">
                <a16:creationId xmlns:a16="http://schemas.microsoft.com/office/drawing/2014/main" id="{FEFAA5E1-89C2-3483-383E-BF2A014FB6E1}"/>
              </a:ext>
            </a:extLst>
          </p:cNvPr>
          <p:cNvSpPr>
            <a:spLocks noGrp="1"/>
          </p:cNvSpPr>
          <p:nvPr>
            <p:ph type="body" sz="half" idx="2"/>
          </p:nvPr>
        </p:nvSpPr>
        <p:spPr>
          <a:xfrm>
            <a:off x="839788" y="1966452"/>
            <a:ext cx="3932237" cy="3902536"/>
          </a:xfrm>
        </p:spPr>
        <p:txBody>
          <a:bodyPr/>
          <a:lstStyle/>
          <a:p>
            <a:pPr marL="342900" indent="-342900">
              <a:buFont typeface="Arial" panose="020B0604020202020204" pitchFamily="34" charset="0"/>
              <a:buChar char="•"/>
            </a:pPr>
            <a:r>
              <a:rPr lang="en-US" sz="1800" dirty="0"/>
              <a:t>Identifies healthcare conditions of patients and replay physiological data to prevent system from raising false alarms.</a:t>
            </a:r>
          </a:p>
          <a:p>
            <a:pPr marL="342900" indent="-342900">
              <a:buFont typeface="Arial" panose="020B0604020202020204" pitchFamily="34" charset="0"/>
              <a:buChar char="•"/>
            </a:pPr>
            <a:r>
              <a:rPr lang="en-US" sz="1800" dirty="0"/>
              <a:t>Researchers proposed a framework to prevent MitM from disrupting operations and prohibiting raise of alarms by remote healthcare monitoring systems.</a:t>
            </a:r>
          </a:p>
          <a:p>
            <a:pPr marL="342900" indent="-342900">
              <a:buFont typeface="Arial" panose="020B0604020202020204" pitchFamily="34" charset="0"/>
              <a:buChar char="•"/>
            </a:pPr>
            <a:r>
              <a:rPr lang="en-US" sz="1800" dirty="0"/>
              <a:t>This framework transmits smaller size signature derived from MAC where the key is derived from received signal strength.</a:t>
            </a:r>
          </a:p>
          <a:p>
            <a:pPr marL="342900" indent="-342900">
              <a:buFont typeface="Arial" panose="020B0604020202020204" pitchFamily="34" charset="0"/>
              <a:buChar char="•"/>
            </a:pPr>
            <a:endParaRPr lang="en-IN" dirty="0"/>
          </a:p>
        </p:txBody>
      </p:sp>
      <p:pic>
        <p:nvPicPr>
          <p:cNvPr id="1026" name="Picture 2">
            <a:extLst>
              <a:ext uri="{FF2B5EF4-FFF2-40B4-BE49-F238E27FC236}">
                <a16:creationId xmlns:a16="http://schemas.microsoft.com/office/drawing/2014/main" id="{12FD718E-BBCF-2CD3-F803-2FD13B845C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0012" y="1700871"/>
            <a:ext cx="6172200" cy="443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30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E2C3-5494-041C-E14D-3A60BA4057A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CA46D6-4FDF-7433-8533-776544E4DAB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038DAF7-3687-9FFD-1DAE-49051A0CE1D2}"/>
              </a:ext>
            </a:extLst>
          </p:cNvPr>
          <p:cNvPicPr>
            <a:picLocks noChangeAspect="1"/>
          </p:cNvPicPr>
          <p:nvPr/>
        </p:nvPicPr>
        <p:blipFill>
          <a:blip r:embed="rId2"/>
          <a:stretch>
            <a:fillRect/>
          </a:stretch>
        </p:blipFill>
        <p:spPr>
          <a:xfrm>
            <a:off x="18202" y="18574"/>
            <a:ext cx="12155596" cy="6820852"/>
          </a:xfrm>
          <a:prstGeom prst="rect">
            <a:avLst/>
          </a:prstGeom>
        </p:spPr>
      </p:pic>
    </p:spTree>
    <p:extLst>
      <p:ext uri="{BB962C8B-B14F-4D97-AF65-F5344CB8AC3E}">
        <p14:creationId xmlns:p14="http://schemas.microsoft.com/office/powerpoint/2010/main" val="373201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00AA-385C-5950-68D1-17AE3545013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423A7C6-D20F-DA88-194A-65FBDE00E4C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DFACD3B-5ABC-15B0-EBE7-A0B469BBE127}"/>
              </a:ext>
            </a:extLst>
          </p:cNvPr>
          <p:cNvPicPr>
            <a:picLocks noChangeAspect="1"/>
          </p:cNvPicPr>
          <p:nvPr/>
        </p:nvPicPr>
        <p:blipFill>
          <a:blip r:embed="rId2"/>
          <a:stretch>
            <a:fillRect/>
          </a:stretch>
        </p:blipFill>
        <p:spPr>
          <a:xfrm>
            <a:off x="27728" y="18574"/>
            <a:ext cx="12136544" cy="6820852"/>
          </a:xfrm>
          <a:prstGeom prst="rect">
            <a:avLst/>
          </a:prstGeom>
        </p:spPr>
      </p:pic>
    </p:spTree>
    <p:extLst>
      <p:ext uri="{BB962C8B-B14F-4D97-AF65-F5344CB8AC3E}">
        <p14:creationId xmlns:p14="http://schemas.microsoft.com/office/powerpoint/2010/main" val="173142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2DAC-1BB9-416E-D232-0F2596A20D9A}"/>
              </a:ext>
            </a:extLst>
          </p:cNvPr>
          <p:cNvSpPr>
            <a:spLocks noGrp="1"/>
          </p:cNvSpPr>
          <p:nvPr>
            <p:ph type="title"/>
          </p:nvPr>
        </p:nvSpPr>
        <p:spPr>
          <a:xfrm>
            <a:off x="613646" y="393597"/>
            <a:ext cx="10515600" cy="713843"/>
          </a:xfrm>
        </p:spPr>
        <p:txBody>
          <a:bodyPr>
            <a:normAutofit/>
          </a:bodyPr>
          <a:lstStyle/>
          <a:p>
            <a:r>
              <a:rPr lang="en-IN" sz="2400" dirty="0">
                <a:latin typeface="Arial Rounded MT Bold" panose="020F0704030504030204" pitchFamily="34" charset="0"/>
              </a:rPr>
              <a:t>Physiological Signature-Based Authentication Framework</a:t>
            </a:r>
          </a:p>
        </p:txBody>
      </p:sp>
      <p:sp>
        <p:nvSpPr>
          <p:cNvPr id="3" name="Text Placeholder 2">
            <a:extLst>
              <a:ext uri="{FF2B5EF4-FFF2-40B4-BE49-F238E27FC236}">
                <a16:creationId xmlns:a16="http://schemas.microsoft.com/office/drawing/2014/main" id="{74BCED15-66E6-2247-23BD-610738645793}"/>
              </a:ext>
            </a:extLst>
          </p:cNvPr>
          <p:cNvSpPr>
            <a:spLocks noGrp="1"/>
          </p:cNvSpPr>
          <p:nvPr>
            <p:ph type="body" idx="1"/>
          </p:nvPr>
        </p:nvSpPr>
        <p:spPr>
          <a:xfrm>
            <a:off x="2103120" y="1270000"/>
            <a:ext cx="9855200" cy="4257040"/>
          </a:xfrm>
        </p:spPr>
        <p:txBody>
          <a:bodyPr>
            <a:normAutofit/>
          </a:bodyPr>
          <a:lstStyle/>
          <a:p>
            <a:pPr marL="342900" indent="-342900">
              <a:buFont typeface="Arial" panose="020B0604020202020204" pitchFamily="34" charset="0"/>
              <a:buChar char="•"/>
            </a:pPr>
            <a:r>
              <a:rPr lang="en-US" sz="1900" b="0" dirty="0"/>
              <a:t>This framework focuses on transmitting signatures derived from physiological data instead of raw data</a:t>
            </a:r>
          </a:p>
          <a:p>
            <a:pPr marL="342900" indent="-342900">
              <a:buFont typeface="Arial" panose="020B0604020202020204" pitchFamily="34" charset="0"/>
              <a:buChar char="•"/>
            </a:pPr>
            <a:r>
              <a:rPr kumimoji="0" lang="en-US" altLang="en-US" sz="1900" b="0" i="0" u="none" strike="noStrike" cap="none" normalizeH="0" baseline="0" dirty="0">
                <a:ln>
                  <a:noFill/>
                </a:ln>
                <a:solidFill>
                  <a:schemeClr val="tx1"/>
                </a:solidFill>
                <a:effectLst/>
              </a:rPr>
              <a:t>These signatures are irreversible, meaning even if intercepted, they cannot be converted back to the original measurements.</a:t>
            </a:r>
            <a:endParaRPr lang="en-US" altLang="en-US" sz="1800" b="0" dirty="0">
              <a:latin typeface="Arial" panose="020B0604020202020204" pitchFamily="34" charset="0"/>
            </a:endParaRPr>
          </a:p>
          <a:p>
            <a:r>
              <a:rPr kumimoji="0" lang="en-US" altLang="en-US" sz="2000" b="0" i="0" u="none" strike="noStrike" cap="none" normalizeH="0" baseline="0" dirty="0">
                <a:ln>
                  <a:noFill/>
                </a:ln>
                <a:solidFill>
                  <a:schemeClr val="tx1"/>
                </a:solidFill>
                <a:effectLst/>
                <a:latin typeface="Arial Rounded MT Bold" panose="020F0704030504030204" pitchFamily="34" charset="0"/>
              </a:rPr>
              <a:t>Key Mechanism:</a:t>
            </a:r>
          </a:p>
          <a:p>
            <a:pPr marL="342900" indent="-342900">
              <a:buFont typeface="Arial" panose="020B0604020202020204" pitchFamily="34" charset="0"/>
              <a:buChar char="•"/>
            </a:pPr>
            <a:r>
              <a:rPr kumimoji="0" lang="en-US" altLang="en-US" sz="1900" b="0" i="0" u="none" strike="noStrike" cap="none" normalizeH="0" baseline="0" dirty="0">
                <a:ln>
                  <a:noFill/>
                </a:ln>
                <a:solidFill>
                  <a:schemeClr val="tx1"/>
                </a:solidFill>
                <a:effectLst/>
              </a:rPr>
              <a:t>The sensor data is hashed using cryptographic algorithm (HMAC) to generate a unique signature.</a:t>
            </a:r>
          </a:p>
          <a:p>
            <a:pPr marL="342900" indent="-342900">
              <a:buFont typeface="Arial" panose="020B0604020202020204" pitchFamily="34" charset="0"/>
              <a:buChar char="•"/>
            </a:pPr>
            <a:r>
              <a:rPr kumimoji="0" lang="en-US" altLang="en-US" sz="1900" b="0" i="0" u="none" strike="noStrike" cap="none" normalizeH="0" baseline="0" dirty="0">
                <a:ln>
                  <a:noFill/>
                </a:ln>
                <a:solidFill>
                  <a:schemeClr val="tx1"/>
                </a:solidFill>
                <a:effectLst/>
              </a:rPr>
              <a:t>Only the signature is transmitted over the network and the receiver verifies the data's integrity by comparing the received signature with the computed one.</a:t>
            </a:r>
          </a:p>
          <a:p>
            <a:r>
              <a:rPr lang="en-US" sz="2000" b="0" dirty="0">
                <a:latin typeface="Arial Rounded MT Bold" panose="020F0704030504030204" pitchFamily="34" charset="0"/>
              </a:rPr>
              <a:t>MitM Prevention: </a:t>
            </a:r>
          </a:p>
          <a:p>
            <a:pPr marL="285750" indent="-285750">
              <a:buFont typeface="Arial" panose="020B0604020202020204" pitchFamily="34" charset="0"/>
              <a:buChar char="•"/>
            </a:pPr>
            <a:r>
              <a:rPr lang="en-US" sz="1800" b="0" dirty="0"/>
              <a:t>In the event of a successful MitM attack, the attacker can only access the irreversible signature, making it impossible to decipher the actual data or alter it meaningfully.</a:t>
            </a:r>
            <a:endParaRPr kumimoji="0" lang="en-US" altLang="en-US" sz="1800" b="0" i="0" u="none" strike="noStrike" cap="none" normalizeH="0" baseline="0" dirty="0">
              <a:ln>
                <a:noFill/>
              </a:ln>
              <a:solidFill>
                <a:schemeClr val="tx1"/>
              </a:solidFill>
              <a:effectLst/>
            </a:endParaRPr>
          </a:p>
        </p:txBody>
      </p:sp>
      <p:pic>
        <p:nvPicPr>
          <p:cNvPr id="8" name="Content Placeholder 7">
            <a:extLst>
              <a:ext uri="{FF2B5EF4-FFF2-40B4-BE49-F238E27FC236}">
                <a16:creationId xmlns:a16="http://schemas.microsoft.com/office/drawing/2014/main" id="{056ADDAF-D5A1-742A-B33E-4761E82E6A45}"/>
              </a:ext>
            </a:extLst>
          </p:cNvPr>
          <p:cNvPicPr>
            <a:picLocks noGrp="1" noChangeAspect="1"/>
          </p:cNvPicPr>
          <p:nvPr>
            <p:ph sz="half" idx="2"/>
          </p:nvPr>
        </p:nvPicPr>
        <p:blipFill>
          <a:blip r:embed="rId2"/>
          <a:stretch>
            <a:fillRect/>
          </a:stretch>
        </p:blipFill>
        <p:spPr>
          <a:xfrm>
            <a:off x="844248" y="1183205"/>
            <a:ext cx="903272" cy="4668955"/>
          </a:xfrm>
        </p:spPr>
      </p:pic>
    </p:spTree>
    <p:extLst>
      <p:ext uri="{BB962C8B-B14F-4D97-AF65-F5344CB8AC3E}">
        <p14:creationId xmlns:p14="http://schemas.microsoft.com/office/powerpoint/2010/main" val="25537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E7D0-668D-51CD-D019-5B1F8C289121}"/>
              </a:ext>
            </a:extLst>
          </p:cNvPr>
          <p:cNvSpPr>
            <a:spLocks noGrp="1"/>
          </p:cNvSpPr>
          <p:nvPr>
            <p:ph type="title"/>
          </p:nvPr>
        </p:nvSpPr>
        <p:spPr>
          <a:xfrm>
            <a:off x="838200" y="681037"/>
            <a:ext cx="10515600" cy="1373905"/>
          </a:xfrm>
        </p:spPr>
        <p:txBody>
          <a:bodyPr>
            <a:normAutofit/>
          </a:bodyPr>
          <a:lstStyle/>
          <a:p>
            <a:r>
              <a:rPr lang="en-IN" sz="3600" b="1" dirty="0">
                <a:latin typeface="Arial Rounded MT Bold" panose="020F0704030504030204" pitchFamily="34" charset="0"/>
              </a:rPr>
              <a:t>Components of Proposed Framework:</a:t>
            </a:r>
            <a:br>
              <a:rPr lang="en-IN" sz="3600" dirty="0">
                <a:latin typeface="Arial Rounded MT Bold" panose="020F0704030504030204" pitchFamily="34" charset="0"/>
              </a:rPr>
            </a:br>
            <a:r>
              <a:rPr lang="en-US" sz="1600" b="0" i="0" dirty="0">
                <a:solidFill>
                  <a:srgbClr val="0F0F0F"/>
                </a:solidFill>
                <a:effectLst/>
                <a:latin typeface="+mn-lt"/>
              </a:rPr>
              <a:t>Essential Elements for Securing IoMT Against MitM Attacks</a:t>
            </a:r>
            <a:endParaRPr lang="en-IN" sz="1600" dirty="0">
              <a:latin typeface="+mn-lt"/>
            </a:endParaRPr>
          </a:p>
        </p:txBody>
      </p:sp>
      <p:sp>
        <p:nvSpPr>
          <p:cNvPr id="3" name="Content Placeholder 2">
            <a:extLst>
              <a:ext uri="{FF2B5EF4-FFF2-40B4-BE49-F238E27FC236}">
                <a16:creationId xmlns:a16="http://schemas.microsoft.com/office/drawing/2014/main" id="{E4C288ED-6F31-6D10-31F3-0B8A53249460}"/>
              </a:ext>
            </a:extLst>
          </p:cNvPr>
          <p:cNvSpPr>
            <a:spLocks noGrp="1"/>
          </p:cNvSpPr>
          <p:nvPr>
            <p:ph idx="1"/>
          </p:nvPr>
        </p:nvSpPr>
        <p:spPr>
          <a:xfrm>
            <a:off x="838200" y="2359743"/>
            <a:ext cx="10515600" cy="3817220"/>
          </a:xfrm>
        </p:spPr>
        <p:txBody>
          <a:bodyPr>
            <a:normAutofit/>
          </a:bodyPr>
          <a:lstStyle/>
          <a:p>
            <a:r>
              <a:rPr lang="en-IN" sz="1600" b="1" i="0" dirty="0">
                <a:effectLst/>
                <a:latin typeface="Merriweather" panose="020F0502020204030204" pitchFamily="2" charset="0"/>
              </a:rPr>
              <a:t>Data Acquisition   - </a:t>
            </a:r>
            <a:r>
              <a:rPr lang="en-US" sz="1600" b="0" i="0" dirty="0">
                <a:solidFill>
                  <a:srgbClr val="0D0D0D"/>
                </a:solidFill>
                <a:effectLst/>
                <a:latin typeface="Open Sans" panose="020B0606030504020204" pitchFamily="34" charset="0"/>
              </a:rPr>
              <a:t>Sensors gather vital physiological metrics like heart rate and blood pressure.</a:t>
            </a:r>
            <a:endParaRPr lang="en-IN" sz="1600" b="1" i="0" dirty="0">
              <a:effectLst/>
              <a:latin typeface="Merriweather" panose="020F0502020204030204" pitchFamily="2" charset="0"/>
            </a:endParaRPr>
          </a:p>
          <a:p>
            <a:r>
              <a:rPr lang="en-IN" sz="1600" b="1" i="0" dirty="0">
                <a:effectLst/>
                <a:latin typeface="Merriweather" panose="00000500000000000000" pitchFamily="2" charset="0"/>
              </a:rPr>
              <a:t>Data Preprocessing  - </a:t>
            </a:r>
            <a:r>
              <a:rPr lang="en-US" sz="1600" b="0" i="0" dirty="0">
                <a:solidFill>
                  <a:srgbClr val="050505"/>
                </a:solidFill>
                <a:effectLst/>
                <a:latin typeface="Open Sans" panose="020B0606030504020204" pitchFamily="34" charset="0"/>
              </a:rPr>
              <a:t>Cleansing and filtering data ensures accuracy and reliability before transmission.</a:t>
            </a:r>
            <a:endParaRPr lang="en-IN" sz="1600" b="1" i="0" dirty="0">
              <a:effectLst/>
              <a:latin typeface="Merriweather" panose="00000500000000000000" pitchFamily="2" charset="0"/>
            </a:endParaRPr>
          </a:p>
          <a:p>
            <a:r>
              <a:rPr lang="en-IN" sz="1600" b="1" i="0" dirty="0">
                <a:solidFill>
                  <a:schemeClr val="tx1">
                    <a:lumMod val="95000"/>
                    <a:lumOff val="5000"/>
                  </a:schemeClr>
                </a:solidFill>
                <a:effectLst/>
                <a:latin typeface="Merriweather" panose="00000500000000000000" pitchFamily="2" charset="0"/>
              </a:rPr>
              <a:t>LSH Signature  - </a:t>
            </a:r>
            <a:r>
              <a:rPr lang="en-US" sz="1600" b="0" i="0" dirty="0">
                <a:effectLst/>
                <a:latin typeface="Open Sans" panose="020B0606030504020204" pitchFamily="34" charset="0"/>
              </a:rPr>
              <a:t>Locality Sensitive Hashing creates irreversible signatures for enhanced security.</a:t>
            </a:r>
          </a:p>
          <a:p>
            <a:pPr marL="0" indent="0">
              <a:buNone/>
            </a:pPr>
            <a:r>
              <a:rPr lang="en-IN" sz="1600" b="1" i="0" dirty="0">
                <a:solidFill>
                  <a:schemeClr val="tx1">
                    <a:lumMod val="95000"/>
                    <a:lumOff val="5000"/>
                  </a:schemeClr>
                </a:solidFill>
                <a:effectLst/>
                <a:latin typeface="Merriweather" panose="00000500000000000000" pitchFamily="2" charset="0"/>
              </a:rPr>
              <a:t>                                          - </a:t>
            </a:r>
            <a:r>
              <a:rPr lang="en-US" sz="1600" dirty="0"/>
              <a:t>These signatures are typically represented as bitmaps.</a:t>
            </a:r>
            <a:endParaRPr lang="en-IN" sz="1600" b="1" i="0" dirty="0">
              <a:solidFill>
                <a:schemeClr val="tx1">
                  <a:lumMod val="95000"/>
                  <a:lumOff val="5000"/>
                </a:schemeClr>
              </a:solidFill>
              <a:effectLst/>
              <a:latin typeface="Merriweather" panose="00000500000000000000" pitchFamily="2" charset="0"/>
            </a:endParaRPr>
          </a:p>
          <a:p>
            <a:r>
              <a:rPr lang="en-IN" sz="1600" b="1" i="0" dirty="0">
                <a:effectLst/>
                <a:latin typeface="Merriweather" panose="00000500000000000000" pitchFamily="2" charset="0"/>
              </a:rPr>
              <a:t>HMAC Transmission  - </a:t>
            </a:r>
            <a:r>
              <a:rPr lang="en-US" sz="1600" b="0" i="0" dirty="0">
                <a:effectLst/>
                <a:latin typeface="Open Sans" panose="020B0606030504020204" pitchFamily="34" charset="0"/>
              </a:rPr>
              <a:t>Utilizes a keyed Hash Message Authentication Code to ensure data integrity.</a:t>
            </a:r>
            <a:endParaRPr lang="en-IN" sz="1600" b="1" dirty="0">
              <a:latin typeface="Merriweather" panose="00000500000000000000" pitchFamily="2" charset="0"/>
            </a:endParaRPr>
          </a:p>
          <a:p>
            <a:r>
              <a:rPr lang="en-IN" sz="1600" b="1" i="0" dirty="0">
                <a:effectLst/>
                <a:latin typeface="Merriweather" panose="00000500000000000000" pitchFamily="2" charset="0"/>
              </a:rPr>
              <a:t>RSSI-based Key Derivation  - </a:t>
            </a:r>
            <a:r>
              <a:rPr lang="en-US" sz="1600" b="0" i="0" dirty="0">
                <a:effectLst/>
                <a:latin typeface="Open Sans" panose="020B0606030504020204" pitchFamily="34" charset="0"/>
              </a:rPr>
              <a:t>Key for HMAC is determined by the received signal strength, enhancing authentication.</a:t>
            </a:r>
            <a:endParaRPr lang="en-IN" sz="1600" b="1" i="0" dirty="0">
              <a:effectLst/>
              <a:latin typeface="Merriweather" panose="00000500000000000000" pitchFamily="2" charset="0"/>
            </a:endParaRPr>
          </a:p>
          <a:p>
            <a:r>
              <a:rPr lang="en-IN" sz="1600" b="1" i="0" dirty="0">
                <a:effectLst/>
                <a:latin typeface="Merriweather" panose="00000500000000000000" pitchFamily="2" charset="0"/>
              </a:rPr>
              <a:t>Anomaly Detection  - </a:t>
            </a:r>
            <a:r>
              <a:rPr lang="en-US" sz="1600" b="0" i="0" dirty="0">
                <a:effectLst/>
                <a:latin typeface="Open Sans" panose="020B0606030504020204" pitchFamily="34" charset="0"/>
              </a:rPr>
              <a:t>Validates signatures and detects healthcare emergencies using pre-defined thresholds.</a:t>
            </a:r>
          </a:p>
          <a:p>
            <a:pPr marL="0" indent="0">
              <a:buNone/>
            </a:pPr>
            <a:endParaRPr lang="en-IN" sz="1800" b="1" dirty="0">
              <a:latin typeface="Merriweather" panose="020F0502020204030204" pitchFamily="2" charset="0"/>
            </a:endParaRPr>
          </a:p>
        </p:txBody>
      </p:sp>
    </p:spTree>
    <p:extLst>
      <p:ext uri="{BB962C8B-B14F-4D97-AF65-F5344CB8AC3E}">
        <p14:creationId xmlns:p14="http://schemas.microsoft.com/office/powerpoint/2010/main" val="223322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CA05-4F64-CEDD-AFC4-7F1A857D50A5}"/>
              </a:ext>
            </a:extLst>
          </p:cNvPr>
          <p:cNvSpPr>
            <a:spLocks noGrp="1"/>
          </p:cNvSpPr>
          <p:nvPr>
            <p:ph type="title"/>
          </p:nvPr>
        </p:nvSpPr>
        <p:spPr/>
        <p:txBody>
          <a:bodyPr>
            <a:normAutofit/>
          </a:bodyPr>
          <a:lstStyle/>
          <a:p>
            <a:r>
              <a:rPr lang="en-IN" sz="3600" dirty="0">
                <a:latin typeface="Arial Rounded MT Bold" panose="020F0704030504030204" pitchFamily="34" charset="0"/>
              </a:rPr>
              <a:t>Approach</a:t>
            </a:r>
          </a:p>
        </p:txBody>
      </p:sp>
      <p:sp>
        <p:nvSpPr>
          <p:cNvPr id="3" name="Content Placeholder 2">
            <a:extLst>
              <a:ext uri="{FF2B5EF4-FFF2-40B4-BE49-F238E27FC236}">
                <a16:creationId xmlns:a16="http://schemas.microsoft.com/office/drawing/2014/main" id="{40B84BED-A0F6-A807-8603-BEF815D2C6A8}"/>
              </a:ext>
            </a:extLst>
          </p:cNvPr>
          <p:cNvSpPr>
            <a:spLocks noGrp="1"/>
          </p:cNvSpPr>
          <p:nvPr>
            <p:ph idx="1"/>
          </p:nvPr>
        </p:nvSpPr>
        <p:spPr>
          <a:xfrm>
            <a:off x="838200" y="1789471"/>
            <a:ext cx="6270523" cy="4387491"/>
          </a:xfrm>
        </p:spPr>
        <p:txBody>
          <a:bodyPr>
            <a:normAutofit fontScale="92500" lnSpcReduction="20000"/>
          </a:bodyPr>
          <a:lstStyle/>
          <a:p>
            <a:r>
              <a:rPr lang="en-US" sz="2200" dirty="0"/>
              <a:t>Framework proposes a system to mitigate man-in-the-middle attacks in IoT medical devices.</a:t>
            </a:r>
          </a:p>
          <a:p>
            <a:r>
              <a:rPr lang="en-US" sz="2200" dirty="0"/>
              <a:t>The system collects physiological data from sensors, preprocesses it, and calculates LSH signatures and HMACs.</a:t>
            </a:r>
          </a:p>
          <a:p>
            <a:r>
              <a:rPr lang="en-US" sz="2200" dirty="0"/>
              <a:t>These signatures and HMACs are transmitted to a remote LPU. </a:t>
            </a:r>
          </a:p>
          <a:p>
            <a:r>
              <a:rPr lang="en-US" sz="2200" dirty="0"/>
              <a:t>The LPU verifies the signatures and detects anomalies to identify healthcare emergencies.</a:t>
            </a:r>
          </a:p>
          <a:p>
            <a:r>
              <a:rPr lang="en-US" sz="2200" dirty="0"/>
              <a:t>The system provides confidentiality by transmitting LSH signatures and authentication and integrity using HMACs.</a:t>
            </a:r>
          </a:p>
          <a:p>
            <a:r>
              <a:rPr lang="en-US" sz="2200" dirty="0"/>
              <a:t>In the reception block on the LPU, the authenticity of received signature is verified before conducting anomaly detection to identify healthcare emergency and raise an alarm.</a:t>
            </a:r>
          </a:p>
          <a:p>
            <a:pPr marL="0" indent="0">
              <a:buNone/>
            </a:pPr>
            <a:endParaRPr lang="en-IN" dirty="0"/>
          </a:p>
        </p:txBody>
      </p:sp>
      <p:pic>
        <p:nvPicPr>
          <p:cNvPr id="5" name="Picture 4">
            <a:extLst>
              <a:ext uri="{FF2B5EF4-FFF2-40B4-BE49-F238E27FC236}">
                <a16:creationId xmlns:a16="http://schemas.microsoft.com/office/drawing/2014/main" id="{CC4F9C88-3EAC-106D-F5E0-705D35D1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0" y="4543681"/>
            <a:ext cx="4857750" cy="1633282"/>
          </a:xfrm>
          <a:prstGeom prst="rect">
            <a:avLst/>
          </a:prstGeom>
        </p:spPr>
      </p:pic>
      <p:pic>
        <p:nvPicPr>
          <p:cNvPr id="7" name="Picture 6">
            <a:extLst>
              <a:ext uri="{FF2B5EF4-FFF2-40B4-BE49-F238E27FC236}">
                <a16:creationId xmlns:a16="http://schemas.microsoft.com/office/drawing/2014/main" id="{8F6F19FF-DBFC-E8B7-494F-A31A5B68E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5" y="365125"/>
            <a:ext cx="4676775" cy="3962400"/>
          </a:xfrm>
          <a:prstGeom prst="rect">
            <a:avLst/>
          </a:prstGeom>
        </p:spPr>
      </p:pic>
    </p:spTree>
    <p:extLst>
      <p:ext uri="{BB962C8B-B14F-4D97-AF65-F5344CB8AC3E}">
        <p14:creationId xmlns:p14="http://schemas.microsoft.com/office/powerpoint/2010/main" val="410766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818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Bell MT</vt:lpstr>
      <vt:lpstr>Calibri</vt:lpstr>
      <vt:lpstr>Calibri Light</vt:lpstr>
      <vt:lpstr>Merriweather</vt:lpstr>
      <vt:lpstr>Open Sans</vt:lpstr>
      <vt:lpstr>Office Theme</vt:lpstr>
      <vt:lpstr>PowerPoint Presentation</vt:lpstr>
      <vt:lpstr>CONTEXT</vt:lpstr>
      <vt:lpstr>What is Man-in-the-Middle Attack? A Man-in-the-Middle (MitM) attack intercepts and alters communication between two parties without their knowledge.   What is Internet of Medical Things? IoMT (Internet of Medical Things) refers to the network of connected medical devices, sensors, and systems that collect, transmit, and analyze healthcare data over the internet.  Remote patient monitoring, Medical image analysis and Drug discovery – Applications of IoMT     </vt:lpstr>
      <vt:lpstr>Main Motive</vt:lpstr>
      <vt:lpstr>PowerPoint Presentation</vt:lpstr>
      <vt:lpstr>PowerPoint Presentation</vt:lpstr>
      <vt:lpstr>Physiological Signature-Based Authentication Framework</vt:lpstr>
      <vt:lpstr>Components of Proposed Framework: Essential Elements for Securing IoMT Against MitM Attacks</vt:lpstr>
      <vt:lpstr>Approach</vt:lpstr>
      <vt:lpstr>Solutions for Mitigating MitM attacks in IoMT</vt:lpstr>
      <vt:lpstr>PowerPoint Presentation</vt:lpstr>
      <vt:lpstr>Conclusion</vt:lpstr>
      <vt:lpstr>Acknowledgments Gratitude for Contributions to IoMT Security Enhancement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JYOTHIRMAYEE NISAMKARAO</dc:creator>
  <cp:lastModifiedBy>hima pippalla</cp:lastModifiedBy>
  <cp:revision>9</cp:revision>
  <dcterms:created xsi:type="dcterms:W3CDTF">2024-09-08T12:50:32Z</dcterms:created>
  <dcterms:modified xsi:type="dcterms:W3CDTF">2025-01-14T10:50:24Z</dcterms:modified>
</cp:coreProperties>
</file>