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80" r:id="rId2"/>
    <p:sldId id="2147481774" r:id="rId3"/>
    <p:sldId id="2147481786" r:id="rId4"/>
    <p:sldId id="2147481787" r:id="rId5"/>
    <p:sldId id="2147481773" r:id="rId6"/>
    <p:sldId id="2147481798" r:id="rId7"/>
    <p:sldId id="2147481799" r:id="rId8"/>
    <p:sldId id="2147481801" r:id="rId9"/>
    <p:sldId id="2147481802" r:id="rId10"/>
    <p:sldId id="2147481803" r:id="rId11"/>
    <p:sldId id="2147481806" r:id="rId12"/>
    <p:sldId id="2147481805" r:id="rId13"/>
    <p:sldId id="2147481807" r:id="rId14"/>
    <p:sldId id="2147481810" r:id="rId15"/>
    <p:sldId id="2147481808" r:id="rId16"/>
    <p:sldId id="2147481809" r:id="rId17"/>
    <p:sldId id="2147481785" r:id="rId18"/>
    <p:sldId id="21474817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87ECD-BED7-5BCB-8BB2-94A67ED4240E}" v="119" dt="2023-12-15T21:26:55.755"/>
    <p1510:client id="{1257B629-BFF0-08AF-FE81-1205AEDDD3F7}" v="1971" dt="2023-12-11T22:16:55.279"/>
    <p1510:client id="{35BD8C56-A023-304D-9D23-3E39DB166A0E}" v="1895" dt="2023-12-11T09:02:24.011"/>
    <p1510:client id="{43EB558B-57D9-1371-99B7-C7A7398AE707}" v="174" dt="2023-12-13T00:42:32.603"/>
    <p1510:client id="{492F96A8-CB94-C91C-6BC0-F6D9070600A8}" v="4" dt="2023-12-13T00:45:06.501"/>
    <p1510:client id="{679DD19A-5B2E-6B82-8AE7-62F50A3B623D}" v="24" dt="2023-12-11T21:38:32.078"/>
    <p1510:client id="{8310E979-47E9-C8E8-D793-4700CF33F3E4}" v="145" dt="2023-12-18T22:56:22.261"/>
    <p1510:client id="{84762709-5A96-EA47-06AD-D360D08D9083}" v="2" dt="2023-12-18T05:20:48.503"/>
    <p1510:client id="{995DE86E-F56C-E910-41FE-752C4D2CC56C}" v="15" dt="2023-12-11T09:07:15.781"/>
    <p1510:client id="{9E1827A8-63DA-4D2F-B04C-789A464F3C1C}" v="1457" dt="2023-12-18T23:02:02.068"/>
    <p1510:client id="{A1C70384-329E-9DE6-3755-21A1B48C8BCF}" v="886" dt="2023-12-18T21:38:45"/>
    <p1510:client id="{A757C6B2-1197-2F62-29C2-C1D7F6842989}" v="40" dt="2023-12-19T05:42:23.315"/>
    <p1510:client id="{D0BA914E-621A-43EC-9AC0-F4AFCD2AE994}" v="1751" dt="2023-12-12T00:23:29.793"/>
    <p1510:client id="{D2D92899-3C8A-2F49-EA3C-B5CAB893489A}" v="786" dt="2023-12-18T16:39:08.447"/>
    <p1510:client id="{E9B17E56-5A25-CBCB-3DEE-BA274B4FD1AC}" v="4" dt="2023-12-11T21:44:33.886"/>
    <p1510:client id="{FFC68756-0CD3-5625-5B29-5CCD6D4FDED1}" v="61" dt="2023-12-11T20:55:57.983"/>
    <p1510:client id="{FFE9956C-546D-83A2-B0FC-A8C95A9088C4}" v="4227" dt="2023-12-18T07:58:2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39B8D-3CC4-4E0E-AD60-88F18DD994D3}"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DCAFD-8F1B-485B-9852-D34329EEC9CD}" type="slidenum">
              <a:rPr lang="en-US" smtClean="0"/>
              <a:t>‹#›</a:t>
            </a:fld>
            <a:endParaRPr lang="en-US"/>
          </a:p>
        </p:txBody>
      </p:sp>
    </p:spTree>
    <p:extLst>
      <p:ext uri="{BB962C8B-B14F-4D97-AF65-F5344CB8AC3E}">
        <p14:creationId xmlns:p14="http://schemas.microsoft.com/office/powerpoint/2010/main" val="255144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The majority of claims, accounting for more than 66%, are</a:t>
            </a:r>
            <a:endParaRPr lang="en-US"/>
          </a:p>
        </p:txBody>
      </p:sp>
      <p:sp>
        <p:nvSpPr>
          <p:cNvPr id="4" name="Slide Number Placeholder 3"/>
          <p:cNvSpPr>
            <a:spLocks noGrp="1"/>
          </p:cNvSpPr>
          <p:nvPr>
            <p:ph type="sldNum" sz="quarter" idx="5"/>
          </p:nvPr>
        </p:nvSpPr>
        <p:spPr/>
        <p:txBody>
          <a:bodyPr/>
          <a:lstStyle/>
          <a:p>
            <a:fld id="{6BEDCAFD-8F1B-485B-9852-D34329EEC9CD}" type="slidenum">
              <a:rPr lang="en-US" smtClean="0"/>
              <a:t>12</a:t>
            </a:fld>
            <a:endParaRPr lang="en-US"/>
          </a:p>
        </p:txBody>
      </p:sp>
    </p:spTree>
    <p:extLst>
      <p:ext uri="{BB962C8B-B14F-4D97-AF65-F5344CB8AC3E}">
        <p14:creationId xmlns:p14="http://schemas.microsoft.com/office/powerpoint/2010/main" val="1739469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Arial Nova" panose="020F0502020204030204" pitchFamily="34" charset="0"/>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Arial Nova" panose="020B05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Arial Nova" panose="020B0504020202020204"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8279296" y="6342033"/>
            <a:ext cx="3251319" cy="246221"/>
          </a:xfrm>
          <a:prstGeom prst="rect">
            <a:avLst/>
          </a:prstGeom>
          <a:solidFill>
            <a:schemeClr val="accent1"/>
          </a:solidFill>
        </p:spPr>
        <p:txBody>
          <a:bodyPr wrap="square">
            <a:spAutoFit/>
          </a:bodyPr>
          <a:lstStyle>
            <a:lvl1pPr algn="r">
              <a:defRPr sz="1000" b="1" i="0">
                <a:solidFill>
                  <a:schemeClr val="bg1"/>
                </a:solidFill>
                <a:latin typeface="Arial Nova" panose="020B0504020202020204" pitchFamily="34" charset="0"/>
              </a:defRPr>
            </a:lvl1pPr>
          </a:lstStyle>
          <a:p>
            <a:r>
              <a:rPr lang="en-US"/>
              <a:t>Copyright Stevens Institute of Technology ©  2022</a:t>
            </a:r>
          </a:p>
        </p:txBody>
      </p:sp>
    </p:spTree>
    <p:extLst>
      <p:ext uri="{BB962C8B-B14F-4D97-AF65-F5344CB8AC3E}">
        <p14:creationId xmlns:p14="http://schemas.microsoft.com/office/powerpoint/2010/main" val="41091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28321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75019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48337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28297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51672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23770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79376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41845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976705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206579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358290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152944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283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286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Saira Condensed Condensed Light" pitchFamily="2" charset="77"/>
              </a:rPr>
              <a:t>THANK </a:t>
            </a:r>
            <a:r>
              <a:rPr lang="en-US" sz="5400" b="1" i="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a:solidFill>
                  <a:schemeClr val="bg1"/>
                </a:solidFill>
                <a:effectLst/>
                <a:latin typeface="IBM Plex Sans" panose="020B0503050203000203" pitchFamily="34" charset="0"/>
                <a:ea typeface="+mn-ea"/>
                <a:cs typeface="+mn-cs"/>
              </a:rPr>
              <a:t>Stevens Institute of Technology</a:t>
            </a:r>
            <a:br>
              <a:rPr lang="en-US" sz="1600" b="1" kern="1200">
                <a:solidFill>
                  <a:schemeClr val="bg1"/>
                </a:solidFill>
                <a:effectLst/>
                <a:latin typeface="IBM Plex Sans" panose="020B0503050203000203" pitchFamily="34" charset="0"/>
                <a:ea typeface="+mn-ea"/>
                <a:cs typeface="+mn-cs"/>
              </a:rPr>
            </a:br>
            <a:r>
              <a:rPr lang="en-US" sz="1600" kern="120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37594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bg>
      <p:bgRef idx="1002">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alphaModFix amt="5000"/>
          </a:blip>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Tree>
    <p:extLst>
      <p:ext uri="{BB962C8B-B14F-4D97-AF65-F5344CB8AC3E}">
        <p14:creationId xmlns:p14="http://schemas.microsoft.com/office/powerpoint/2010/main" val="2496609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9132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11485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lvl1pPr>
              <a:buClr>
                <a:srgbClr val="004380"/>
              </a:buClr>
              <a:defRPr/>
            </a:lvl1pPr>
            <a:lvl2pPr>
              <a:buClr>
                <a:srgbClr val="004380"/>
              </a:buClr>
              <a:defRPr/>
            </a:lvl2pPr>
            <a:lvl3pPr>
              <a:buClr>
                <a:srgbClr val="004380"/>
              </a:buClr>
              <a:defRPr/>
            </a:lvl3pPr>
            <a:lvl4pPr>
              <a:buClr>
                <a:srgbClr val="004380"/>
              </a:buClr>
              <a:defRPr/>
            </a:lvl4pPr>
            <a:lvl5pPr>
              <a:buClr>
                <a:srgbClr val="004380"/>
              </a:buCl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4327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80642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85356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92232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a:p>
        </p:txBody>
      </p:sp>
    </p:spTree>
    <p:extLst>
      <p:ext uri="{BB962C8B-B14F-4D97-AF65-F5344CB8AC3E}">
        <p14:creationId xmlns:p14="http://schemas.microsoft.com/office/powerpoint/2010/main" val="2613351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Arial Nova" panose="020B0504020202020204" pitchFamily="34" charset="0"/>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Arial Nova" panose="020B0504020202020204"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Arial Nova" panose="020B0504020202020204"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504020202020204"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504020202020204"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Arial Nova" panose="020B0504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a:xfrm>
            <a:off x="1168646" y="2037089"/>
            <a:ext cx="10553354" cy="2061531"/>
          </a:xfrm>
        </p:spPr>
        <p:txBody>
          <a:bodyPr vert="horz" lIns="91440" tIns="45720" rIns="91440" bIns="45720" rtlCol="0" anchor="b">
            <a:noAutofit/>
          </a:bodyPr>
          <a:lstStyle/>
          <a:p>
            <a:r>
              <a:rPr lang="en-US" sz="2400" b="1" dirty="0">
                <a:latin typeface="Arial Nova"/>
              </a:rPr>
              <a:t>Analyzing Market Dynamics and Revitalizing Brand Strategy for Market Cannibalization of an Injectable Anesthesia Drug</a:t>
            </a:r>
            <a:endParaRPr lang="en-US" sz="2400" b="1" dirty="0"/>
          </a:p>
          <a:p>
            <a:endParaRPr lang="en-US" sz="6000" dirty="0">
              <a:latin typeface="Arial Nova" panose="020B0504020202020204" pitchFamily="34" charset="0"/>
            </a:endParaRPr>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a:xfrm>
            <a:off x="4680258" y="3600126"/>
            <a:ext cx="7041742" cy="877739"/>
          </a:xfrm>
        </p:spPr>
        <p:txBody>
          <a:bodyPr vert="horz" lIns="91440" tIns="45720" rIns="91440" bIns="45720" rtlCol="0" anchor="t">
            <a:normAutofit/>
          </a:bodyPr>
          <a:lstStyle/>
          <a:p>
            <a:endParaRPr lang="en-US" sz="1600" dirty="0"/>
          </a:p>
        </p:txBody>
      </p:sp>
      <p:sp>
        <p:nvSpPr>
          <p:cNvPr id="5" name="Text Placeholder 4">
            <a:extLst>
              <a:ext uri="{FF2B5EF4-FFF2-40B4-BE49-F238E27FC236}">
                <a16:creationId xmlns:a16="http://schemas.microsoft.com/office/drawing/2014/main" id="{76DF9A7D-5140-FE6A-1B0F-C8FCC110B54B}"/>
              </a:ext>
            </a:extLst>
          </p:cNvPr>
          <p:cNvSpPr>
            <a:spLocks noGrp="1"/>
          </p:cNvSpPr>
          <p:nvPr>
            <p:ph type="body" sz="quarter" idx="11"/>
          </p:nvPr>
        </p:nvSpPr>
        <p:spPr>
          <a:xfrm>
            <a:off x="8538449" y="4882401"/>
            <a:ext cx="3653551" cy="527548"/>
          </a:xfrm>
        </p:spPr>
        <p:txBody>
          <a:bodyPr vert="horz" lIns="91440" tIns="45720" rIns="91440" bIns="45720" rtlCol="0" anchor="t">
            <a:normAutofit fontScale="92500"/>
          </a:bodyPr>
          <a:lstStyle/>
          <a:p>
            <a:pPr algn="l"/>
            <a:r>
              <a:rPr lang="en-US" sz="2000" dirty="0">
                <a:latin typeface="Arial Nova"/>
              </a:rPr>
              <a:t>Hima Pragnya Jonnalagadda  </a:t>
            </a:r>
            <a:endParaRPr lang="en-US" sz="2000" dirty="0"/>
          </a:p>
          <a:p>
            <a:endParaRPr lang="en-US" dirty="0">
              <a:latin typeface="Arial Nova"/>
            </a:endParaRPr>
          </a:p>
        </p:txBody>
      </p:sp>
      <p:sp>
        <p:nvSpPr>
          <p:cNvPr id="4" name="Date Placeholder 3">
            <a:extLst>
              <a:ext uri="{FF2B5EF4-FFF2-40B4-BE49-F238E27FC236}">
                <a16:creationId xmlns:a16="http://schemas.microsoft.com/office/drawing/2014/main" id="{D20968D9-35B6-3681-6045-6E282ACC0210}"/>
              </a:ext>
            </a:extLst>
          </p:cNvPr>
          <p:cNvSpPr>
            <a:spLocks noGrp="1"/>
          </p:cNvSpPr>
          <p:nvPr>
            <p:ph type="dt" sz="half" idx="10"/>
          </p:nvPr>
        </p:nvSpPr>
        <p:spPr>
          <a:xfrm>
            <a:off x="8279296" y="6342033"/>
            <a:ext cx="3251319" cy="276999"/>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endParaRPr>
          </a:p>
        </p:txBody>
      </p:sp>
    </p:spTree>
    <p:extLst>
      <p:ext uri="{BB962C8B-B14F-4D97-AF65-F5344CB8AC3E}">
        <p14:creationId xmlns:p14="http://schemas.microsoft.com/office/powerpoint/2010/main" val="421960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B380-FA26-1FA3-E413-0D454A869DDB}"/>
              </a:ext>
            </a:extLst>
          </p:cNvPr>
          <p:cNvSpPr>
            <a:spLocks noGrp="1"/>
          </p:cNvSpPr>
          <p:nvPr>
            <p:ph type="title"/>
          </p:nvPr>
        </p:nvSpPr>
        <p:spPr>
          <a:xfrm>
            <a:off x="414731" y="163842"/>
            <a:ext cx="10710619" cy="664205"/>
          </a:xfrm>
        </p:spPr>
        <p:txBody>
          <a:bodyPr>
            <a:normAutofit/>
          </a:bodyPr>
          <a:lstStyle/>
          <a:p>
            <a:r>
              <a:rPr lang="en-US" sz="1800">
                <a:solidFill>
                  <a:schemeClr val="accent1"/>
                </a:solidFill>
                <a:latin typeface="Arial Nova"/>
              </a:rPr>
              <a:t>The most significant decline in Variant was observed in St. Louis and LA-San Diego, accompanied by a notable shift in market share towards the competitor in New York.</a:t>
            </a:r>
            <a:endParaRPr lang="en-US" sz="1800">
              <a:solidFill>
                <a:schemeClr val="accent1"/>
              </a:solidFill>
            </a:endParaRPr>
          </a:p>
        </p:txBody>
      </p:sp>
      <p:sp>
        <p:nvSpPr>
          <p:cNvPr id="4" name="Slide Number Placeholder 3">
            <a:extLst>
              <a:ext uri="{FF2B5EF4-FFF2-40B4-BE49-F238E27FC236}">
                <a16:creationId xmlns:a16="http://schemas.microsoft.com/office/drawing/2014/main" id="{1004A478-5D8A-FA38-8A2A-20BA797A6634}"/>
              </a:ext>
            </a:extLst>
          </p:cNvPr>
          <p:cNvSpPr>
            <a:spLocks noGrp="1"/>
          </p:cNvSpPr>
          <p:nvPr>
            <p:ph type="sldNum" sz="quarter" idx="12"/>
          </p:nvPr>
        </p:nvSpPr>
        <p:spPr/>
        <p:txBody>
          <a:bodyPr/>
          <a:lstStyle/>
          <a:p>
            <a:fld id="{4267CD5E-26CF-4249-8540-BB1D07FD4227}" type="slidenum">
              <a:rPr lang="en-US" smtClean="0"/>
              <a:t>10</a:t>
            </a:fld>
            <a:endParaRPr lang="en-US"/>
          </a:p>
        </p:txBody>
      </p:sp>
      <p:pic>
        <p:nvPicPr>
          <p:cNvPr id="8" name="Content Placeholder 7" descr="A graph of blue bars with red numbers&#10;&#10;Description automatically generated">
            <a:extLst>
              <a:ext uri="{FF2B5EF4-FFF2-40B4-BE49-F238E27FC236}">
                <a16:creationId xmlns:a16="http://schemas.microsoft.com/office/drawing/2014/main" id="{E854799B-27E1-5BE1-0BE4-0BC8D66BA2BF}"/>
              </a:ext>
            </a:extLst>
          </p:cNvPr>
          <p:cNvPicPr>
            <a:picLocks noGrp="1" noChangeAspect="1"/>
          </p:cNvPicPr>
          <p:nvPr>
            <p:ph idx="1"/>
          </p:nvPr>
        </p:nvPicPr>
        <p:blipFill>
          <a:blip r:embed="rId2"/>
          <a:stretch>
            <a:fillRect/>
          </a:stretch>
        </p:blipFill>
        <p:spPr>
          <a:xfrm>
            <a:off x="210161" y="897718"/>
            <a:ext cx="7118950" cy="3324046"/>
          </a:xfrm>
        </p:spPr>
      </p:pic>
      <p:pic>
        <p:nvPicPr>
          <p:cNvPr id="12" name="Picture 11" descr="A graph of blue and red bars&#10;&#10;Description automatically generated">
            <a:extLst>
              <a:ext uri="{FF2B5EF4-FFF2-40B4-BE49-F238E27FC236}">
                <a16:creationId xmlns:a16="http://schemas.microsoft.com/office/drawing/2014/main" id="{518EEE67-F4EC-1834-CF41-F9F43B392ED5}"/>
              </a:ext>
            </a:extLst>
          </p:cNvPr>
          <p:cNvPicPr>
            <a:picLocks noChangeAspect="1"/>
          </p:cNvPicPr>
          <p:nvPr/>
        </p:nvPicPr>
        <p:blipFill>
          <a:blip r:embed="rId3"/>
          <a:stretch>
            <a:fillRect/>
          </a:stretch>
        </p:blipFill>
        <p:spPr>
          <a:xfrm>
            <a:off x="6088811" y="2801519"/>
            <a:ext cx="6096001" cy="3483454"/>
          </a:xfrm>
          <a:prstGeom prst="rect">
            <a:avLst/>
          </a:prstGeom>
        </p:spPr>
      </p:pic>
      <p:sp>
        <p:nvSpPr>
          <p:cNvPr id="5" name="TextBox 4">
            <a:extLst>
              <a:ext uri="{FF2B5EF4-FFF2-40B4-BE49-F238E27FC236}">
                <a16:creationId xmlns:a16="http://schemas.microsoft.com/office/drawing/2014/main" id="{38A485FB-0CD6-DB29-19A7-D42E7A9853BB}"/>
              </a:ext>
            </a:extLst>
          </p:cNvPr>
          <p:cNvSpPr txBox="1"/>
          <p:nvPr/>
        </p:nvSpPr>
        <p:spPr>
          <a:xfrm>
            <a:off x="7398589" y="900021"/>
            <a:ext cx="420968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75000"/>
                  </a:schemeClr>
                </a:solidFill>
                <a:latin typeface="Arial Nova"/>
              </a:rPr>
              <a:t>Observations (Variant) - </a:t>
            </a:r>
            <a:endParaRPr lang="en-US" b="1">
              <a:solidFill>
                <a:schemeClr val="tx2">
                  <a:lumMod val="75000"/>
                </a:schemeClr>
              </a:solidFill>
              <a:latin typeface="Arial" panose="020B0604020202020204"/>
              <a:cs typeface="Arial" panose="020B0604020202020204"/>
            </a:endParaRPr>
          </a:p>
          <a:p>
            <a:pPr marL="342900" indent="-342900">
              <a:buAutoNum type="arabicPeriod"/>
            </a:pPr>
            <a:endParaRPr lang="en-US" sz="1600">
              <a:latin typeface="Arial Nova"/>
            </a:endParaRPr>
          </a:p>
          <a:p>
            <a:pPr marL="342900" indent="-342900">
              <a:buAutoNum type="arabicPeriod"/>
            </a:pPr>
            <a:r>
              <a:rPr lang="en-US" sz="1600">
                <a:latin typeface="Arial Nova"/>
                <a:cs typeface="Arial"/>
              </a:rPr>
              <a:t>The Year-over-Year change shows a significant decline in the claims for the variant (2017 – 2018)</a:t>
            </a:r>
          </a:p>
          <a:p>
            <a:pPr marL="342900" indent="-342900">
              <a:buAutoNum type="arabicPeriod"/>
            </a:pPr>
            <a:endParaRPr lang="en-US" sz="1600">
              <a:latin typeface="Arial Nova"/>
              <a:cs typeface="Arial"/>
            </a:endParaRPr>
          </a:p>
        </p:txBody>
      </p:sp>
      <p:sp>
        <p:nvSpPr>
          <p:cNvPr id="7" name="TextBox 6">
            <a:extLst>
              <a:ext uri="{FF2B5EF4-FFF2-40B4-BE49-F238E27FC236}">
                <a16:creationId xmlns:a16="http://schemas.microsoft.com/office/drawing/2014/main" id="{09D935E9-E35B-7A9B-418D-54BD12249CFD}"/>
              </a:ext>
            </a:extLst>
          </p:cNvPr>
          <p:cNvSpPr txBox="1"/>
          <p:nvPr/>
        </p:nvSpPr>
        <p:spPr>
          <a:xfrm>
            <a:off x="684364" y="4494361"/>
            <a:ext cx="492855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75000"/>
                  </a:schemeClr>
                </a:solidFill>
                <a:latin typeface="Arial Nova"/>
              </a:rPr>
              <a:t>Observations (Competitor) - </a:t>
            </a:r>
            <a:endParaRPr lang="en-US" b="1">
              <a:solidFill>
                <a:schemeClr val="tx2">
                  <a:lumMod val="75000"/>
                </a:schemeClr>
              </a:solidFill>
              <a:latin typeface="Arial" panose="020B0604020202020204"/>
              <a:cs typeface="Arial" panose="020B0604020202020204"/>
            </a:endParaRPr>
          </a:p>
          <a:p>
            <a:endParaRPr lang="en-US" sz="1600">
              <a:solidFill>
                <a:srgbClr val="374151"/>
              </a:solidFill>
              <a:latin typeface="Arial Nova"/>
              <a:ea typeface="+mn-lt"/>
              <a:cs typeface="+mn-lt"/>
            </a:endParaRPr>
          </a:p>
          <a:p>
            <a:pPr marL="342900" indent="-342900">
              <a:buAutoNum type="arabicPeriod"/>
            </a:pPr>
            <a:r>
              <a:rPr lang="en-US" sz="1600">
                <a:solidFill>
                  <a:srgbClr val="374151"/>
                </a:solidFill>
                <a:latin typeface="Arial Nova"/>
                <a:ea typeface="+mn-lt"/>
                <a:cs typeface="+mn-lt"/>
              </a:rPr>
              <a:t>New York captured a significant new market or more effectively expanding its prescriber base. (Claims increased more than double)</a:t>
            </a:r>
          </a:p>
          <a:p>
            <a:pPr marL="342900" indent="-342900">
              <a:buAutoNum type="arabicPeriod"/>
            </a:pPr>
            <a:endParaRPr lang="en-US" sz="1600">
              <a:latin typeface="Arial Nova"/>
              <a:cs typeface="Arial"/>
            </a:endParaRPr>
          </a:p>
        </p:txBody>
      </p:sp>
    </p:spTree>
    <p:extLst>
      <p:ext uri="{BB962C8B-B14F-4D97-AF65-F5344CB8AC3E}">
        <p14:creationId xmlns:p14="http://schemas.microsoft.com/office/powerpoint/2010/main" val="29824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E426B5-5331-6AEE-6735-B57C46A8E71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4F1D40-78CD-5C04-E478-129CB644B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049E4-611B-82DE-9C0A-E4DCFA5831D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defTabSz="914400"/>
            <a:r>
              <a:rPr lang="en-US" sz="5400" kern="1200">
                <a:latin typeface="+mj-lt"/>
                <a:ea typeface="+mj-ea"/>
                <a:cs typeface="+mj-cs"/>
              </a:rPr>
              <a:t>Actionable Recommendations</a:t>
            </a:r>
            <a:r>
              <a:rPr lang="en-US" sz="5400">
                <a:latin typeface="+mj-lt"/>
              </a:rPr>
              <a:t> - III </a:t>
            </a:r>
            <a:endParaRPr lang="en-US" sz="5400" kern="1200">
              <a:latin typeface="+mj-lt"/>
              <a:ea typeface="+mj-ea"/>
              <a:cs typeface="+mj-cs"/>
            </a:endParaRPr>
          </a:p>
        </p:txBody>
      </p:sp>
      <p:sp>
        <p:nvSpPr>
          <p:cNvPr id="14" name="sketch line">
            <a:extLst>
              <a:ext uri="{FF2B5EF4-FFF2-40B4-BE49-F238E27FC236}">
                <a16:creationId xmlns:a16="http://schemas.microsoft.com/office/drawing/2014/main" id="{21198502-8B5D-98B6-5ED6-723FF9A0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64C38DDF-1D05-D4FE-3976-A5C5AEF2E1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342900" indent="-342900" defTabSz="914400">
              <a:lnSpc>
                <a:spcPct val="100000"/>
              </a:lnSpc>
              <a:spcBef>
                <a:spcPts val="0"/>
              </a:spcBef>
            </a:pPr>
            <a:r>
              <a:rPr lang="en-US" sz="2200">
                <a:solidFill>
                  <a:schemeClr val="bg2">
                    <a:lumMod val="10000"/>
                  </a:schemeClr>
                </a:solidFill>
                <a:latin typeface="Avenir Next LT Pro"/>
                <a:cs typeface="Arial"/>
              </a:rPr>
              <a:t>In highly populated territories(NY), with more HCPs -  on broad-reaching initiatives, such as </a:t>
            </a:r>
            <a:r>
              <a:rPr lang="en-US" sz="2200" b="1">
                <a:solidFill>
                  <a:schemeClr val="bg2">
                    <a:lumMod val="10000"/>
                  </a:schemeClr>
                </a:solidFill>
                <a:latin typeface="Avenir Next LT Pro"/>
                <a:cs typeface="Arial"/>
              </a:rPr>
              <a:t>mass media campaigns</a:t>
            </a:r>
            <a:r>
              <a:rPr lang="en-US" sz="2200">
                <a:solidFill>
                  <a:schemeClr val="bg2">
                    <a:lumMod val="10000"/>
                  </a:schemeClr>
                </a:solidFill>
                <a:latin typeface="Avenir Next LT Pro"/>
                <a:cs typeface="Arial"/>
              </a:rPr>
              <a:t>, larger-scale HCP engagement programs. </a:t>
            </a:r>
          </a:p>
          <a:p>
            <a:pPr marL="342900" indent="-342900" defTabSz="914400">
              <a:lnSpc>
                <a:spcPct val="100000"/>
              </a:lnSpc>
              <a:spcBef>
                <a:spcPts val="0"/>
              </a:spcBef>
            </a:pPr>
            <a:r>
              <a:rPr lang="en-US" sz="2200">
                <a:solidFill>
                  <a:schemeClr val="bg2">
                    <a:lumMod val="10000"/>
                  </a:schemeClr>
                </a:solidFill>
                <a:latin typeface="Avenir Next LT Pro"/>
                <a:cs typeface="Arial"/>
              </a:rPr>
              <a:t>Participate in conferences, and collaborate on initiatives that align with your Midoride's offerings.</a:t>
            </a:r>
          </a:p>
          <a:p>
            <a:pPr marL="342900" indent="-342900" defTabSz="914400">
              <a:lnSpc>
                <a:spcPct val="100000"/>
              </a:lnSpc>
              <a:spcBef>
                <a:spcPts val="0"/>
              </a:spcBef>
            </a:pPr>
            <a:r>
              <a:rPr lang="en-US" sz="2200">
                <a:solidFill>
                  <a:schemeClr val="bg2">
                    <a:lumMod val="10000"/>
                  </a:schemeClr>
                </a:solidFill>
                <a:latin typeface="Avenir Next LT Pro"/>
                <a:cs typeface="Arial"/>
              </a:rPr>
              <a:t>In less populated territories, </a:t>
            </a:r>
            <a:r>
              <a:rPr lang="en-US" sz="2200" b="1">
                <a:solidFill>
                  <a:schemeClr val="bg2">
                    <a:lumMod val="10000"/>
                  </a:schemeClr>
                </a:solidFill>
                <a:latin typeface="Avenir Next LT Pro"/>
                <a:cs typeface="Arial"/>
              </a:rPr>
              <a:t>tailor message efficiently to HCP</a:t>
            </a:r>
            <a:r>
              <a:rPr lang="en-US" sz="2200">
                <a:solidFill>
                  <a:schemeClr val="bg2">
                    <a:lumMod val="10000"/>
                  </a:schemeClr>
                </a:solidFill>
                <a:latin typeface="Avenir Next LT Pro"/>
                <a:cs typeface="Arial"/>
              </a:rPr>
              <a:t> personally and conduct small-scale events.</a:t>
            </a:r>
            <a:endParaRPr lang="en-US" sz="2200">
              <a:solidFill>
                <a:schemeClr val="bg2">
                  <a:lumMod val="10000"/>
                </a:schemeClr>
              </a:solidFill>
              <a:latin typeface="Avenir Next LT Pro"/>
            </a:endParaRPr>
          </a:p>
          <a:p>
            <a:pPr marL="342900" indent="-342900" defTabSz="914400">
              <a:lnSpc>
                <a:spcPct val="100000"/>
              </a:lnSpc>
              <a:spcBef>
                <a:spcPts val="0"/>
              </a:spcBef>
            </a:pPr>
            <a:r>
              <a:rPr lang="en-US" sz="2200">
                <a:solidFill>
                  <a:schemeClr val="bg2">
                    <a:lumMod val="10000"/>
                  </a:schemeClr>
                </a:solidFill>
                <a:latin typeface="Avenir Next LT Pro"/>
                <a:cs typeface="Arial"/>
              </a:rPr>
              <a:t>Motivate salesforce with incentives.</a:t>
            </a:r>
          </a:p>
          <a:p>
            <a:pPr marL="0" indent="0" defTabSz="914400">
              <a:lnSpc>
                <a:spcPct val="100000"/>
              </a:lnSpc>
              <a:spcBef>
                <a:spcPts val="0"/>
              </a:spcBef>
              <a:buNone/>
            </a:pPr>
            <a:endParaRPr lang="en-US" sz="2200">
              <a:solidFill>
                <a:srgbClr val="374151"/>
              </a:solidFill>
              <a:latin typeface="Avenir Next LT Pro"/>
              <a:cs typeface="Arial"/>
            </a:endParaRPr>
          </a:p>
          <a:p>
            <a:pPr indent="0" defTabSz="914400">
              <a:spcBef>
                <a:spcPts val="0"/>
              </a:spcBef>
              <a:spcAft>
                <a:spcPts val="600"/>
              </a:spcAft>
              <a:buNone/>
            </a:pPr>
            <a:endParaRPr lang="en-US" sz="2200">
              <a:latin typeface="+mn-lt"/>
              <a:cs typeface="Arial" panose="020B0604020202020204"/>
            </a:endParaRPr>
          </a:p>
        </p:txBody>
      </p:sp>
      <p:sp>
        <p:nvSpPr>
          <p:cNvPr id="4" name="Slide Number Placeholder 3">
            <a:extLst>
              <a:ext uri="{FF2B5EF4-FFF2-40B4-BE49-F238E27FC236}">
                <a16:creationId xmlns:a16="http://schemas.microsoft.com/office/drawing/2014/main" id="{E83D34EC-62DB-F242-20A0-6230FDA74FA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11</a:t>
            </a:fld>
            <a:endParaRPr lang="en-US">
              <a:solidFill>
                <a:schemeClr val="tx1">
                  <a:tint val="75000"/>
                </a:schemeClr>
              </a:solidFill>
              <a:latin typeface="+mn-lt"/>
            </a:endParaRPr>
          </a:p>
        </p:txBody>
      </p:sp>
    </p:spTree>
    <p:extLst>
      <p:ext uri="{BB962C8B-B14F-4D97-AF65-F5344CB8AC3E}">
        <p14:creationId xmlns:p14="http://schemas.microsoft.com/office/powerpoint/2010/main" val="294464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6F7-8298-D30C-F8C8-A1BE129AE80B}"/>
              </a:ext>
            </a:extLst>
          </p:cNvPr>
          <p:cNvSpPr>
            <a:spLocks noGrp="1"/>
          </p:cNvSpPr>
          <p:nvPr>
            <p:ph type="title"/>
          </p:nvPr>
        </p:nvSpPr>
        <p:spPr>
          <a:xfrm>
            <a:off x="2084212" y="123247"/>
            <a:ext cx="9560247" cy="520431"/>
          </a:xfrm>
        </p:spPr>
        <p:txBody>
          <a:bodyPr>
            <a:noAutofit/>
          </a:bodyPr>
          <a:lstStyle/>
          <a:p>
            <a:r>
              <a:rPr lang="en-GB" sz="1800">
                <a:solidFill>
                  <a:schemeClr val="accent1"/>
                </a:solidFill>
                <a:latin typeface="Arial Nova"/>
              </a:rPr>
              <a:t>Every 2 out of 3 claims is attributed to the Circulatory system specialty.</a:t>
            </a:r>
            <a:endParaRPr lang="en-US" sz="1800">
              <a:solidFill>
                <a:schemeClr val="accent1"/>
              </a:solidFill>
              <a:latin typeface="Arial Nova"/>
            </a:endParaRPr>
          </a:p>
        </p:txBody>
      </p:sp>
      <p:sp>
        <p:nvSpPr>
          <p:cNvPr id="4" name="Slide Number Placeholder 3">
            <a:extLst>
              <a:ext uri="{FF2B5EF4-FFF2-40B4-BE49-F238E27FC236}">
                <a16:creationId xmlns:a16="http://schemas.microsoft.com/office/drawing/2014/main" id="{4D8C6B0C-EFFA-12C7-EBBD-A4FF3F5BBCAE}"/>
              </a:ext>
            </a:extLst>
          </p:cNvPr>
          <p:cNvSpPr>
            <a:spLocks noGrp="1"/>
          </p:cNvSpPr>
          <p:nvPr>
            <p:ph type="sldNum" sz="quarter" idx="12"/>
          </p:nvPr>
        </p:nvSpPr>
        <p:spPr/>
        <p:txBody>
          <a:bodyPr/>
          <a:lstStyle/>
          <a:p>
            <a:fld id="{4267CD5E-26CF-4249-8540-BB1D07FD4227}" type="slidenum">
              <a:rPr lang="en-US" smtClean="0"/>
              <a:t>12</a:t>
            </a:fld>
            <a:endParaRPr lang="en-US"/>
          </a:p>
        </p:txBody>
      </p:sp>
      <p:pic>
        <p:nvPicPr>
          <p:cNvPr id="8" name="Content Placeholder 7" descr="A blue pie chart with red text&#10;&#10;Description automatically generated">
            <a:extLst>
              <a:ext uri="{FF2B5EF4-FFF2-40B4-BE49-F238E27FC236}">
                <a16:creationId xmlns:a16="http://schemas.microsoft.com/office/drawing/2014/main" id="{5A3F5F94-1E1B-514C-EA1E-621856B599D8}"/>
              </a:ext>
            </a:extLst>
          </p:cNvPr>
          <p:cNvPicPr>
            <a:picLocks noGrp="1" noChangeAspect="1"/>
          </p:cNvPicPr>
          <p:nvPr>
            <p:ph idx="1"/>
          </p:nvPr>
        </p:nvPicPr>
        <p:blipFill>
          <a:blip r:embed="rId3"/>
          <a:stretch>
            <a:fillRect/>
          </a:stretch>
        </p:blipFill>
        <p:spPr>
          <a:xfrm>
            <a:off x="1390978" y="694096"/>
            <a:ext cx="9408695" cy="4052637"/>
          </a:xfrm>
        </p:spPr>
      </p:pic>
      <p:sp>
        <p:nvSpPr>
          <p:cNvPr id="3" name="TextBox 2">
            <a:extLst>
              <a:ext uri="{FF2B5EF4-FFF2-40B4-BE49-F238E27FC236}">
                <a16:creationId xmlns:a16="http://schemas.microsoft.com/office/drawing/2014/main" id="{CB9374E8-3FB7-BA9B-9E7B-2C106E7D1075}"/>
              </a:ext>
            </a:extLst>
          </p:cNvPr>
          <p:cNvSpPr txBox="1"/>
          <p:nvPr/>
        </p:nvSpPr>
        <p:spPr>
          <a:xfrm>
            <a:off x="955301" y="5272367"/>
            <a:ext cx="1003822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2"/>
                </a:solidFill>
                <a:cs typeface="Arial"/>
              </a:rPr>
              <a:t>Observations :</a:t>
            </a:r>
          </a:p>
          <a:p>
            <a:pPr marL="342900" indent="-342900">
              <a:buAutoNum type="arabicPeriod"/>
            </a:pPr>
            <a:r>
              <a:rPr lang="en-US">
                <a:cs typeface="Arial"/>
              </a:rPr>
              <a:t>Circulatory System related claims have the largest percentage of claims </a:t>
            </a:r>
          </a:p>
          <a:p>
            <a:pPr marL="342900" indent="-342900">
              <a:buAutoNum type="arabicPeriod"/>
            </a:pPr>
            <a:r>
              <a:rPr lang="en-US">
                <a:cs typeface="Arial"/>
              </a:rPr>
              <a:t>Diagnosis Code </a:t>
            </a:r>
          </a:p>
          <a:p>
            <a:endParaRPr lang="en-US">
              <a:cs typeface="Arial"/>
            </a:endParaRPr>
          </a:p>
        </p:txBody>
      </p:sp>
      <p:sp>
        <p:nvSpPr>
          <p:cNvPr id="6" name="Oval 5">
            <a:extLst>
              <a:ext uri="{FF2B5EF4-FFF2-40B4-BE49-F238E27FC236}">
                <a16:creationId xmlns:a16="http://schemas.microsoft.com/office/drawing/2014/main" id="{898FF3B4-4473-2582-DC60-52A114E9AAB8}"/>
              </a:ext>
            </a:extLst>
          </p:cNvPr>
          <p:cNvSpPr/>
          <p:nvPr/>
        </p:nvSpPr>
        <p:spPr>
          <a:xfrm>
            <a:off x="4653243" y="1400736"/>
            <a:ext cx="3047997" cy="31152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56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0AD39-B19F-5FAE-DD57-FCBD9EC709E2}"/>
              </a:ext>
            </a:extLst>
          </p:cNvPr>
          <p:cNvSpPr>
            <a:spLocks noGrp="1"/>
          </p:cNvSpPr>
          <p:nvPr>
            <p:ph type="title"/>
          </p:nvPr>
        </p:nvSpPr>
        <p:spPr>
          <a:xfrm>
            <a:off x="442599" y="-434585"/>
            <a:ext cx="11917112" cy="1719072"/>
          </a:xfrm>
        </p:spPr>
        <p:txBody>
          <a:bodyPr vert="horz" lIns="91440" tIns="45720" rIns="91440" bIns="45720" rtlCol="0" anchor="b">
            <a:noAutofit/>
          </a:bodyPr>
          <a:lstStyle/>
          <a:p>
            <a:pPr defTabSz="914400"/>
            <a:r>
              <a:rPr lang="en-US" sz="2400" kern="1200">
                <a:solidFill>
                  <a:schemeClr val="accent1"/>
                </a:solidFill>
                <a:latin typeface="+mj-lt"/>
                <a:ea typeface="+mj-ea"/>
                <a:cs typeface="+mj-cs"/>
              </a:rPr>
              <a:t>The majority of claims, 228 HCPs in total, come from the Anesthesiology specialty, while Cardiology is identified as the growing specialty, with 86 HCPs making claims.</a:t>
            </a:r>
            <a:endParaRPr lang="en-US" sz="2400" kern="1200">
              <a:solidFill>
                <a:schemeClr val="accent1"/>
              </a:solidFill>
              <a:latin typeface="+mj-lt"/>
              <a:cs typeface="Arial"/>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rectangles and red text&#10;&#10;Description automatically generated">
            <a:extLst>
              <a:ext uri="{FF2B5EF4-FFF2-40B4-BE49-F238E27FC236}">
                <a16:creationId xmlns:a16="http://schemas.microsoft.com/office/drawing/2014/main" id="{7FF9D00D-E1CF-09D7-A87F-85341CCB1F9F}"/>
              </a:ext>
            </a:extLst>
          </p:cNvPr>
          <p:cNvPicPr>
            <a:picLocks noGrp="1" noChangeAspect="1"/>
          </p:cNvPicPr>
          <p:nvPr>
            <p:ph idx="1"/>
          </p:nvPr>
        </p:nvPicPr>
        <p:blipFill>
          <a:blip r:embed="rId2"/>
          <a:stretch>
            <a:fillRect/>
          </a:stretch>
        </p:blipFill>
        <p:spPr>
          <a:xfrm>
            <a:off x="256460" y="1511734"/>
            <a:ext cx="8832968" cy="4846690"/>
          </a:xfrm>
          <a:prstGeom prst="rect">
            <a:avLst/>
          </a:prstGeom>
        </p:spPr>
      </p:pic>
      <p:sp>
        <p:nvSpPr>
          <p:cNvPr id="4" name="Slide Number Placeholder 3">
            <a:extLst>
              <a:ext uri="{FF2B5EF4-FFF2-40B4-BE49-F238E27FC236}">
                <a16:creationId xmlns:a16="http://schemas.microsoft.com/office/drawing/2014/main" id="{A2A0478F-FBC9-1627-B7F8-B20FAB45043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13</a:t>
            </a:fld>
            <a:endParaRPr lang="en-US">
              <a:solidFill>
                <a:schemeClr val="tx1">
                  <a:tint val="75000"/>
                </a:schemeClr>
              </a:solidFill>
              <a:latin typeface="+mn-lt"/>
            </a:endParaRPr>
          </a:p>
        </p:txBody>
      </p:sp>
      <p:sp>
        <p:nvSpPr>
          <p:cNvPr id="6" name="TextBox 5">
            <a:extLst>
              <a:ext uri="{FF2B5EF4-FFF2-40B4-BE49-F238E27FC236}">
                <a16:creationId xmlns:a16="http://schemas.microsoft.com/office/drawing/2014/main" id="{9930579F-8171-BECC-5CA4-3E4C4B9F77B0}"/>
              </a:ext>
            </a:extLst>
          </p:cNvPr>
          <p:cNvSpPr txBox="1"/>
          <p:nvPr/>
        </p:nvSpPr>
        <p:spPr>
          <a:xfrm>
            <a:off x="9650975" y="2734596"/>
            <a:ext cx="2479572"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2"/>
                </a:solidFill>
                <a:latin typeface="Arial Nova"/>
                <a:cs typeface="Arial"/>
              </a:rPr>
              <a:t>Observation :</a:t>
            </a:r>
          </a:p>
          <a:p>
            <a:endParaRPr lang="en-US">
              <a:cs typeface="Arial"/>
            </a:endParaRPr>
          </a:p>
          <a:p>
            <a:r>
              <a:rPr lang="en-US">
                <a:cs typeface="Arial"/>
              </a:rPr>
              <a:t>Medically critical patients prefer Injectable anesthesia</a:t>
            </a:r>
          </a:p>
        </p:txBody>
      </p:sp>
    </p:spTree>
    <p:extLst>
      <p:ext uri="{BB962C8B-B14F-4D97-AF65-F5344CB8AC3E}">
        <p14:creationId xmlns:p14="http://schemas.microsoft.com/office/powerpoint/2010/main" val="348015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144F6F-98ED-0198-CFF2-BD57B80520C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6657C1-7543-8795-797A-C01979BBD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81075-D247-E141-84C6-D48590EDB48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sz="5000" kern="1200">
                <a:latin typeface="+mj-lt"/>
                <a:ea typeface="+mj-ea"/>
                <a:cs typeface="+mj-cs"/>
              </a:rPr>
              <a:t>Actionable Recommendations - </a:t>
            </a:r>
            <a:r>
              <a:rPr lang="en-US" sz="5000">
                <a:latin typeface="+mj-lt"/>
              </a:rPr>
              <a:t>IV</a:t>
            </a:r>
            <a:endParaRPr lang="en-US" sz="5000" b="0" kern="1200">
              <a:latin typeface="+mj-lt"/>
              <a:ea typeface="+mj-ea"/>
              <a:cs typeface="+mj-cs"/>
            </a:endParaRPr>
          </a:p>
          <a:p>
            <a:pPr defTabSz="914400"/>
            <a:endParaRPr lang="en-US" sz="5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1649C3B-C658-9C00-64B1-FB91AEA4F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70BE79-8E6A-BC84-AC09-56CE94F83DCA}"/>
              </a:ext>
            </a:extLst>
          </p:cNvPr>
          <p:cNvSpPr>
            <a:spLocks noGrp="1"/>
          </p:cNvSpPr>
          <p:nvPr>
            <p:ph idx="1"/>
          </p:nvPr>
        </p:nvSpPr>
        <p:spPr>
          <a:xfrm>
            <a:off x="838200" y="2715965"/>
            <a:ext cx="11047562" cy="4251960"/>
          </a:xfrm>
        </p:spPr>
        <p:txBody>
          <a:bodyPr vert="horz" lIns="91440" tIns="45720" rIns="91440" bIns="45720" rtlCol="0" anchor="t">
            <a:normAutofit/>
          </a:bodyPr>
          <a:lstStyle/>
          <a:p>
            <a:pPr defTabSz="914400">
              <a:lnSpc>
                <a:spcPct val="100000"/>
              </a:lnSpc>
              <a:spcBef>
                <a:spcPts val="0"/>
              </a:spcBef>
            </a:pPr>
            <a:r>
              <a:rPr lang="en-US" sz="2000" b="1">
                <a:solidFill>
                  <a:schemeClr val="bg2">
                    <a:lumMod val="10000"/>
                  </a:schemeClr>
                </a:solidFill>
                <a:latin typeface="Arial Nova"/>
                <a:cs typeface="Arial"/>
              </a:rPr>
              <a:t>Target anesthesiologists of the circulatory system</a:t>
            </a:r>
            <a:r>
              <a:rPr lang="en-US" sz="2000">
                <a:solidFill>
                  <a:schemeClr val="bg2">
                    <a:lumMod val="10000"/>
                  </a:schemeClr>
                </a:solidFill>
                <a:latin typeface="Arial Nova"/>
                <a:cs typeface="Arial"/>
              </a:rPr>
              <a:t> </a:t>
            </a:r>
            <a:r>
              <a:rPr lang="en-US" sz="2000" err="1">
                <a:solidFill>
                  <a:schemeClr val="bg2">
                    <a:lumMod val="10000"/>
                  </a:schemeClr>
                </a:solidFill>
                <a:latin typeface="Arial Nova"/>
                <a:cs typeface="Arial"/>
              </a:rPr>
              <a:t>speciality</a:t>
            </a:r>
            <a:endParaRPr lang="en-US" err="1">
              <a:solidFill>
                <a:schemeClr val="bg2">
                  <a:lumMod val="10000"/>
                </a:schemeClr>
              </a:solidFill>
              <a:cs typeface="Arial"/>
            </a:endParaRPr>
          </a:p>
          <a:p>
            <a:pPr defTabSz="914400">
              <a:lnSpc>
                <a:spcPct val="100000"/>
              </a:lnSpc>
              <a:spcBef>
                <a:spcPts val="0"/>
              </a:spcBef>
            </a:pPr>
            <a:r>
              <a:rPr lang="en-US" sz="2000">
                <a:solidFill>
                  <a:schemeClr val="bg2">
                    <a:lumMod val="10000"/>
                  </a:schemeClr>
                </a:solidFill>
                <a:latin typeface="Arial Nova"/>
                <a:cs typeface="Arial"/>
              </a:rPr>
              <a:t>Assign sales team members with </a:t>
            </a:r>
            <a:r>
              <a:rPr lang="en-US" sz="2000" b="1">
                <a:solidFill>
                  <a:schemeClr val="bg2">
                    <a:lumMod val="10000"/>
                  </a:schemeClr>
                </a:solidFill>
                <a:latin typeface="Arial Nova"/>
                <a:cs typeface="Arial"/>
              </a:rPr>
              <a:t>expertise in cardiac diseases</a:t>
            </a:r>
            <a:r>
              <a:rPr lang="en-US" sz="2000">
                <a:solidFill>
                  <a:schemeClr val="bg2">
                    <a:lumMod val="10000"/>
                  </a:schemeClr>
                </a:solidFill>
                <a:latin typeface="Arial Nova"/>
                <a:cs typeface="Arial"/>
              </a:rPr>
              <a:t> to effectively communicate the advantages of </a:t>
            </a:r>
            <a:r>
              <a:rPr lang="en-US" sz="2000" err="1">
                <a:solidFill>
                  <a:schemeClr val="bg2">
                    <a:lumMod val="10000"/>
                  </a:schemeClr>
                </a:solidFill>
                <a:latin typeface="Arial Nova"/>
                <a:cs typeface="Arial"/>
              </a:rPr>
              <a:t>Midoride</a:t>
            </a:r>
            <a:r>
              <a:rPr lang="en-US" sz="2000">
                <a:solidFill>
                  <a:schemeClr val="bg2">
                    <a:lumMod val="10000"/>
                  </a:schemeClr>
                </a:solidFill>
                <a:latin typeface="Arial Nova"/>
                <a:cs typeface="Arial"/>
              </a:rPr>
              <a:t> in this field.</a:t>
            </a:r>
            <a:endParaRPr lang="en-US">
              <a:solidFill>
                <a:schemeClr val="bg2">
                  <a:lumMod val="10000"/>
                </a:schemeClr>
              </a:solidFill>
            </a:endParaRPr>
          </a:p>
          <a:p>
            <a:pPr defTabSz="914400">
              <a:lnSpc>
                <a:spcPct val="100000"/>
              </a:lnSpc>
              <a:spcBef>
                <a:spcPts val="0"/>
              </a:spcBef>
            </a:pPr>
            <a:endParaRPr lang="en-US" sz="2000">
              <a:solidFill>
                <a:schemeClr val="bg2">
                  <a:lumMod val="10000"/>
                </a:schemeClr>
              </a:solidFill>
              <a:latin typeface="Arial Nova"/>
              <a:cs typeface="Arial"/>
            </a:endParaRPr>
          </a:p>
          <a:p>
            <a:pPr marL="0" indent="0" defTabSz="914400">
              <a:lnSpc>
                <a:spcPct val="100000"/>
              </a:lnSpc>
              <a:spcBef>
                <a:spcPts val="0"/>
              </a:spcBef>
              <a:buNone/>
            </a:pPr>
            <a:endParaRPr lang="en-US" sz="2000">
              <a:solidFill>
                <a:srgbClr val="161718"/>
              </a:solidFill>
              <a:latin typeface="Arial Nova"/>
              <a:cs typeface="Arial"/>
            </a:endParaRPr>
          </a:p>
          <a:p>
            <a:pPr defTabSz="914400"/>
            <a:endParaRPr lang="en-US" sz="2200">
              <a:latin typeface="Avenir Next LT Pro"/>
              <a:cs typeface="Arial"/>
            </a:endParaRPr>
          </a:p>
        </p:txBody>
      </p:sp>
      <p:sp>
        <p:nvSpPr>
          <p:cNvPr id="4" name="Slide Number Placeholder 3">
            <a:extLst>
              <a:ext uri="{FF2B5EF4-FFF2-40B4-BE49-F238E27FC236}">
                <a16:creationId xmlns:a16="http://schemas.microsoft.com/office/drawing/2014/main" id="{045AD6C2-4E97-D917-7B66-D6A3EE8372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14</a:t>
            </a:fld>
            <a:endParaRPr lang="en-US">
              <a:solidFill>
                <a:schemeClr val="tx1">
                  <a:tint val="75000"/>
                </a:schemeClr>
              </a:solidFill>
              <a:latin typeface="+mn-lt"/>
            </a:endParaRPr>
          </a:p>
        </p:txBody>
      </p:sp>
    </p:spTree>
    <p:extLst>
      <p:ext uri="{BB962C8B-B14F-4D97-AF65-F5344CB8AC3E}">
        <p14:creationId xmlns:p14="http://schemas.microsoft.com/office/powerpoint/2010/main" val="25877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93E-C515-B3A3-A67E-F2BFB7C94B4F}"/>
              </a:ext>
            </a:extLst>
          </p:cNvPr>
          <p:cNvSpPr>
            <a:spLocks noGrp="1"/>
          </p:cNvSpPr>
          <p:nvPr>
            <p:ph type="title"/>
          </p:nvPr>
        </p:nvSpPr>
        <p:spPr>
          <a:xfrm>
            <a:off x="630392" y="106332"/>
            <a:ext cx="11357600" cy="822356"/>
          </a:xfrm>
        </p:spPr>
        <p:txBody>
          <a:bodyPr>
            <a:normAutofit fontScale="90000"/>
          </a:bodyPr>
          <a:lstStyle/>
          <a:p>
            <a:br>
              <a:rPr lang="en-US" sz="2200"/>
            </a:br>
            <a:r>
              <a:rPr lang="en-GB" sz="2200">
                <a:solidFill>
                  <a:schemeClr val="accent1"/>
                </a:solidFill>
                <a:latin typeface="Arial Nova"/>
              </a:rPr>
              <a:t>The majority of claims are made by patients above 60 years, with the age group 18-30 years identified as the growing segment.</a:t>
            </a:r>
            <a:endParaRPr lang="en-US" sz="2200">
              <a:solidFill>
                <a:schemeClr val="accent1"/>
              </a:solidFill>
            </a:endParaRPr>
          </a:p>
        </p:txBody>
      </p:sp>
      <p:pic>
        <p:nvPicPr>
          <p:cNvPr id="5" name="Content Placeholder 4" descr="A graph with numbers and a bar chart&#10;&#10;Description automatically generated">
            <a:extLst>
              <a:ext uri="{FF2B5EF4-FFF2-40B4-BE49-F238E27FC236}">
                <a16:creationId xmlns:a16="http://schemas.microsoft.com/office/drawing/2014/main" id="{8908C5D0-5C87-1553-1377-9E7B61231FE3}"/>
              </a:ext>
            </a:extLst>
          </p:cNvPr>
          <p:cNvPicPr>
            <a:picLocks noGrp="1" noChangeAspect="1"/>
          </p:cNvPicPr>
          <p:nvPr>
            <p:ph idx="1"/>
          </p:nvPr>
        </p:nvPicPr>
        <p:blipFill>
          <a:blip r:embed="rId2"/>
          <a:stretch>
            <a:fillRect/>
          </a:stretch>
        </p:blipFill>
        <p:spPr>
          <a:xfrm>
            <a:off x="560" y="1219689"/>
            <a:ext cx="4915906" cy="4415589"/>
          </a:xfrm>
        </p:spPr>
      </p:pic>
      <p:sp>
        <p:nvSpPr>
          <p:cNvPr id="4" name="Slide Number Placeholder 3">
            <a:extLst>
              <a:ext uri="{FF2B5EF4-FFF2-40B4-BE49-F238E27FC236}">
                <a16:creationId xmlns:a16="http://schemas.microsoft.com/office/drawing/2014/main" id="{7E7DC665-0EC3-A889-BF91-43CCF0738443}"/>
              </a:ext>
            </a:extLst>
          </p:cNvPr>
          <p:cNvSpPr>
            <a:spLocks noGrp="1"/>
          </p:cNvSpPr>
          <p:nvPr>
            <p:ph type="sldNum" sz="quarter" idx="12"/>
          </p:nvPr>
        </p:nvSpPr>
        <p:spPr/>
        <p:txBody>
          <a:bodyPr/>
          <a:lstStyle/>
          <a:p>
            <a:fld id="{4267CD5E-26CF-4249-8540-BB1D07FD4227}" type="slidenum">
              <a:rPr lang="en-US" smtClean="0"/>
              <a:t>15</a:t>
            </a:fld>
            <a:endParaRPr lang="en-US"/>
          </a:p>
        </p:txBody>
      </p:sp>
      <p:pic>
        <p:nvPicPr>
          <p:cNvPr id="3" name="Picture 2" descr="A graph of a number of people&#10;&#10;Description automatically generated">
            <a:extLst>
              <a:ext uri="{FF2B5EF4-FFF2-40B4-BE49-F238E27FC236}">
                <a16:creationId xmlns:a16="http://schemas.microsoft.com/office/drawing/2014/main" id="{0AE40CEA-4D60-D474-C188-BFC947C99B24}"/>
              </a:ext>
            </a:extLst>
          </p:cNvPr>
          <p:cNvPicPr>
            <a:picLocks noChangeAspect="1"/>
          </p:cNvPicPr>
          <p:nvPr/>
        </p:nvPicPr>
        <p:blipFill>
          <a:blip r:embed="rId3"/>
          <a:stretch>
            <a:fillRect/>
          </a:stretch>
        </p:blipFill>
        <p:spPr>
          <a:xfrm>
            <a:off x="5139906" y="935608"/>
            <a:ext cx="5765320" cy="3491540"/>
          </a:xfrm>
          <a:prstGeom prst="rect">
            <a:avLst/>
          </a:prstGeom>
        </p:spPr>
      </p:pic>
      <p:sp>
        <p:nvSpPr>
          <p:cNvPr id="8" name="TextBox 7">
            <a:extLst>
              <a:ext uri="{FF2B5EF4-FFF2-40B4-BE49-F238E27FC236}">
                <a16:creationId xmlns:a16="http://schemas.microsoft.com/office/drawing/2014/main" id="{AFA05877-CB51-42CE-6743-6961C371A000}"/>
              </a:ext>
            </a:extLst>
          </p:cNvPr>
          <p:cNvSpPr txBox="1"/>
          <p:nvPr/>
        </p:nvSpPr>
        <p:spPr>
          <a:xfrm>
            <a:off x="4967038" y="4428550"/>
            <a:ext cx="6745572"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lumMod val="75000"/>
                  </a:schemeClr>
                </a:solidFill>
                <a:latin typeface="Arial Nova"/>
              </a:rPr>
              <a:t>Actionable recommendations V - </a:t>
            </a:r>
            <a:endParaRPr lang="en-US" dirty="0">
              <a:solidFill>
                <a:schemeClr val="tx2">
                  <a:lumMod val="75000"/>
                </a:schemeClr>
              </a:solidFill>
              <a:latin typeface="Arial" panose="020B0604020202020204"/>
              <a:cs typeface="Arial" panose="020B0604020202020204"/>
            </a:endParaRPr>
          </a:p>
          <a:p>
            <a:pPr marL="342900" indent="-342900">
              <a:buAutoNum type="arabicPeriod"/>
            </a:pPr>
            <a:r>
              <a:rPr lang="en-US" sz="1600" dirty="0">
                <a:solidFill>
                  <a:schemeClr val="tx1">
                    <a:lumMod val="50000"/>
                  </a:schemeClr>
                </a:solidFill>
                <a:latin typeface="Avenir Next LT Pro"/>
                <a:ea typeface="+mn-lt"/>
                <a:cs typeface="+mn-lt"/>
              </a:rPr>
              <a:t>Patients </a:t>
            </a:r>
            <a:r>
              <a:rPr lang="en-US" sz="1600" b="1" dirty="0">
                <a:solidFill>
                  <a:schemeClr val="tx1">
                    <a:lumMod val="50000"/>
                  </a:schemeClr>
                </a:solidFill>
                <a:latin typeface="Avenir Next LT Pro"/>
                <a:ea typeface="+mn-lt"/>
                <a:cs typeface="+mn-lt"/>
              </a:rPr>
              <a:t>above 60</a:t>
            </a:r>
            <a:r>
              <a:rPr lang="en-US" sz="1600" dirty="0">
                <a:solidFill>
                  <a:schemeClr val="tx1">
                    <a:lumMod val="50000"/>
                  </a:schemeClr>
                </a:solidFill>
                <a:latin typeface="Avenir Next LT Pro"/>
                <a:ea typeface="+mn-lt"/>
                <a:cs typeface="+mn-lt"/>
              </a:rPr>
              <a:t> years are most</a:t>
            </a:r>
            <a:r>
              <a:rPr lang="en-US" sz="1600" b="1" dirty="0">
                <a:solidFill>
                  <a:schemeClr val="tx1">
                    <a:lumMod val="50000"/>
                  </a:schemeClr>
                </a:solidFill>
                <a:latin typeface="Avenir Next LT Pro"/>
                <a:ea typeface="+mn-lt"/>
                <a:cs typeface="+mn-lt"/>
              </a:rPr>
              <a:t> likely</a:t>
            </a:r>
            <a:r>
              <a:rPr lang="en-US" sz="1600" dirty="0">
                <a:solidFill>
                  <a:schemeClr val="tx1">
                    <a:lumMod val="50000"/>
                  </a:schemeClr>
                </a:solidFill>
                <a:latin typeface="Avenir Next LT Pro"/>
                <a:ea typeface="+mn-lt"/>
                <a:cs typeface="+mn-lt"/>
              </a:rPr>
              <a:t> to have injectable anesthesia procedures – Explain HCPs</a:t>
            </a:r>
            <a:r>
              <a:rPr lang="en-US" sz="1600" dirty="0">
                <a:solidFill>
                  <a:schemeClr val="tx1">
                    <a:lumMod val="50000"/>
                  </a:schemeClr>
                </a:solidFill>
                <a:latin typeface="Avenir Next LT Pro"/>
                <a:cs typeface="Arial"/>
              </a:rPr>
              <a:t> </a:t>
            </a:r>
          </a:p>
          <a:p>
            <a:pPr marL="342900" indent="-342900">
              <a:buAutoNum type="arabicPeriod"/>
            </a:pPr>
            <a:r>
              <a:rPr lang="en-US" sz="1600" dirty="0">
                <a:solidFill>
                  <a:schemeClr val="tx1">
                    <a:lumMod val="50000"/>
                  </a:schemeClr>
                </a:solidFill>
                <a:latin typeface="Avenir Next LT Pro"/>
                <a:cs typeface="Arial"/>
              </a:rPr>
              <a:t>18-30 age group are also growing in claiming anesthesia products – recommend HCPs to use </a:t>
            </a:r>
            <a:r>
              <a:rPr lang="en-US" sz="1600" dirty="0" err="1">
                <a:solidFill>
                  <a:schemeClr val="tx1">
                    <a:lumMod val="50000"/>
                  </a:schemeClr>
                </a:solidFill>
                <a:latin typeface="Avenir Next LT Pro"/>
                <a:cs typeface="Arial"/>
              </a:rPr>
              <a:t>Midoride</a:t>
            </a:r>
            <a:r>
              <a:rPr lang="en-US" sz="1600" dirty="0">
                <a:solidFill>
                  <a:schemeClr val="tx1">
                    <a:lumMod val="50000"/>
                  </a:schemeClr>
                </a:solidFill>
                <a:latin typeface="Avenir Next LT Pro"/>
                <a:cs typeface="Arial"/>
              </a:rPr>
              <a:t> for this age group </a:t>
            </a:r>
            <a:endParaRPr lang="en-US" dirty="0">
              <a:solidFill>
                <a:schemeClr val="tx1">
                  <a:lumMod val="50000"/>
                </a:schemeClr>
              </a:solidFill>
            </a:endParaRPr>
          </a:p>
          <a:p>
            <a:endParaRPr lang="en-US" sz="1400">
              <a:solidFill>
                <a:srgbClr val="1B1F23"/>
              </a:solidFill>
              <a:cs typeface="Arial"/>
            </a:endParaRPr>
          </a:p>
          <a:p>
            <a:br>
              <a:rPr lang="en-US" dirty="0"/>
            </a:br>
            <a:endParaRPr lang="en-US">
              <a:cs typeface="Arial" panose="020B0604020202020204"/>
            </a:endParaRPr>
          </a:p>
          <a:p>
            <a:endParaRPr lang="en-US" sz="1400">
              <a:solidFill>
                <a:srgbClr val="374151"/>
              </a:solidFill>
              <a:latin typeface="Arial Nova"/>
              <a:cs typeface="Arial"/>
            </a:endParaRPr>
          </a:p>
          <a:p>
            <a:pPr marL="342900" indent="-342900">
              <a:buAutoNum type="arabicPeriod"/>
            </a:pPr>
            <a:endParaRPr lang="en-US" sz="1600">
              <a:latin typeface="Arial Nova"/>
              <a:cs typeface="Arial"/>
            </a:endParaRPr>
          </a:p>
        </p:txBody>
      </p:sp>
    </p:spTree>
    <p:extLst>
      <p:ext uri="{BB962C8B-B14F-4D97-AF65-F5344CB8AC3E}">
        <p14:creationId xmlns:p14="http://schemas.microsoft.com/office/powerpoint/2010/main" val="74098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9FF4-0A5A-306D-E448-8C5F808E8F1D}"/>
              </a:ext>
            </a:extLst>
          </p:cNvPr>
          <p:cNvSpPr>
            <a:spLocks noGrp="1"/>
          </p:cNvSpPr>
          <p:nvPr>
            <p:ph type="title"/>
          </p:nvPr>
        </p:nvSpPr>
        <p:spPr>
          <a:xfrm>
            <a:off x="644769" y="365125"/>
            <a:ext cx="10624355" cy="506055"/>
          </a:xfrm>
        </p:spPr>
        <p:txBody>
          <a:bodyPr/>
          <a:lstStyle/>
          <a:p>
            <a:r>
              <a:rPr lang="en-GB" sz="2200">
                <a:solidFill>
                  <a:schemeClr val="accent1"/>
                </a:solidFill>
                <a:latin typeface="Arial Nova"/>
              </a:rPr>
              <a:t>New Writer Trends: Stable Growth in 2016-2017, Shifts in 2018</a:t>
            </a:r>
            <a:endParaRPr lang="en-US" sz="2200">
              <a:solidFill>
                <a:schemeClr val="accent1"/>
              </a:solidFill>
            </a:endParaRPr>
          </a:p>
          <a:p>
            <a:endParaRPr lang="en-GB"/>
          </a:p>
        </p:txBody>
      </p:sp>
      <p:sp>
        <p:nvSpPr>
          <p:cNvPr id="4" name="Slide Number Placeholder 3">
            <a:extLst>
              <a:ext uri="{FF2B5EF4-FFF2-40B4-BE49-F238E27FC236}">
                <a16:creationId xmlns:a16="http://schemas.microsoft.com/office/drawing/2014/main" id="{80B267CA-A97F-7459-9693-52A0A32F07CA}"/>
              </a:ext>
            </a:extLst>
          </p:cNvPr>
          <p:cNvSpPr>
            <a:spLocks noGrp="1"/>
          </p:cNvSpPr>
          <p:nvPr>
            <p:ph type="sldNum" sz="quarter" idx="12"/>
          </p:nvPr>
        </p:nvSpPr>
        <p:spPr/>
        <p:txBody>
          <a:bodyPr/>
          <a:lstStyle/>
          <a:p>
            <a:fld id="{4267CD5E-26CF-4249-8540-BB1D07FD4227}" type="slidenum">
              <a:rPr lang="en-US" smtClean="0"/>
              <a:t>16</a:t>
            </a:fld>
            <a:endParaRPr lang="en-US"/>
          </a:p>
        </p:txBody>
      </p:sp>
      <p:sp>
        <p:nvSpPr>
          <p:cNvPr id="7" name="TextBox 6">
            <a:extLst>
              <a:ext uri="{FF2B5EF4-FFF2-40B4-BE49-F238E27FC236}">
                <a16:creationId xmlns:a16="http://schemas.microsoft.com/office/drawing/2014/main" id="{38193112-B33C-42B9-BF7A-FF2F95C4D4AA}"/>
              </a:ext>
            </a:extLst>
          </p:cNvPr>
          <p:cNvSpPr txBox="1"/>
          <p:nvPr/>
        </p:nvSpPr>
        <p:spPr>
          <a:xfrm>
            <a:off x="7168553" y="2380892"/>
            <a:ext cx="4612255"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tx2"/>
                </a:solidFill>
                <a:latin typeface="Avenir Next LT Pro"/>
                <a:cs typeface="Segoe UI"/>
              </a:rPr>
              <a:t>Observations - </a:t>
            </a:r>
            <a:r>
              <a:rPr lang="en-GB" dirty="0">
                <a:solidFill>
                  <a:schemeClr val="tx2"/>
                </a:solidFill>
                <a:latin typeface="Avenir Next LT Pro"/>
                <a:cs typeface="Segoe UI"/>
              </a:rPr>
              <a:t>​</a:t>
            </a:r>
          </a:p>
          <a:p>
            <a:endParaRPr lang="en-GB" dirty="0">
              <a:solidFill>
                <a:schemeClr val="bg2">
                  <a:lumMod val="10000"/>
                </a:schemeClr>
              </a:solidFill>
              <a:latin typeface="Avenir Next LT Pro"/>
              <a:cs typeface="Segoe UI"/>
            </a:endParaRPr>
          </a:p>
          <a:p>
            <a:pPr marL="285750" indent="-285750">
              <a:buFont typeface="Arial"/>
              <a:buChar char="•"/>
            </a:pPr>
            <a:r>
              <a:rPr lang="en-US" sz="1400" dirty="0">
                <a:solidFill>
                  <a:schemeClr val="bg2">
                    <a:lumMod val="10000"/>
                  </a:schemeClr>
                </a:solidFill>
                <a:latin typeface="Avenir Next LT Pro"/>
                <a:cs typeface="Arial"/>
              </a:rPr>
              <a:t>There has been a 140% increase in new HCP writers for </a:t>
            </a:r>
            <a:r>
              <a:rPr lang="en-US" sz="1400" dirty="0" err="1">
                <a:solidFill>
                  <a:schemeClr val="bg2">
                    <a:lumMod val="10000"/>
                  </a:schemeClr>
                </a:solidFill>
                <a:latin typeface="Avenir Next LT Pro"/>
                <a:cs typeface="Arial"/>
              </a:rPr>
              <a:t>Fentirate</a:t>
            </a:r>
            <a:r>
              <a:rPr lang="en-US" sz="1400" dirty="0">
                <a:solidFill>
                  <a:schemeClr val="bg2">
                    <a:lumMod val="10000"/>
                  </a:schemeClr>
                </a:solidFill>
                <a:latin typeface="Avenir Next LT Pro"/>
                <a:cs typeface="Arial"/>
              </a:rPr>
              <a:t> from 2016-2018</a:t>
            </a:r>
            <a:endParaRPr lang="en-GB" sz="1400" dirty="0">
              <a:solidFill>
                <a:schemeClr val="bg2">
                  <a:lumMod val="10000"/>
                </a:schemeClr>
              </a:solidFill>
              <a:latin typeface="Avenir Next LT Pro"/>
              <a:cs typeface="Arial" panose="020B0604020202020204"/>
            </a:endParaRPr>
          </a:p>
          <a:p>
            <a:pPr marL="285750" indent="-285750">
              <a:buFont typeface="Arial"/>
              <a:buChar char="•"/>
            </a:pPr>
            <a:endParaRPr lang="en-GB" sz="1400" dirty="0">
              <a:solidFill>
                <a:schemeClr val="bg2">
                  <a:lumMod val="10000"/>
                </a:schemeClr>
              </a:solidFill>
              <a:latin typeface="Avenir Next LT Pro"/>
              <a:ea typeface="+mn-lt"/>
              <a:cs typeface="+mn-lt"/>
            </a:endParaRPr>
          </a:p>
          <a:p>
            <a:pPr marL="285750" indent="-285750">
              <a:buFont typeface="Arial"/>
              <a:buChar char="•"/>
            </a:pPr>
            <a:r>
              <a:rPr lang="en-GB" sz="1400" dirty="0">
                <a:solidFill>
                  <a:schemeClr val="bg2">
                    <a:lumMod val="10000"/>
                  </a:schemeClr>
                </a:solidFill>
                <a:latin typeface="Avenir Next LT Pro"/>
                <a:ea typeface="+mn-lt"/>
                <a:cs typeface="+mn-lt"/>
              </a:rPr>
              <a:t>The number of </a:t>
            </a:r>
            <a:r>
              <a:rPr lang="en-GB" sz="1400" b="1" dirty="0">
                <a:solidFill>
                  <a:schemeClr val="bg2">
                    <a:lumMod val="10000"/>
                  </a:schemeClr>
                </a:solidFill>
                <a:latin typeface="Avenir Next LT Pro"/>
                <a:ea typeface="+mn-lt"/>
                <a:cs typeface="+mn-lt"/>
              </a:rPr>
              <a:t>new writers</a:t>
            </a:r>
            <a:r>
              <a:rPr lang="en-GB" sz="1400" dirty="0">
                <a:solidFill>
                  <a:schemeClr val="bg2">
                    <a:lumMod val="10000"/>
                  </a:schemeClr>
                </a:solidFill>
                <a:latin typeface="Avenir Next LT Pro"/>
                <a:ea typeface="+mn-lt"/>
                <a:cs typeface="+mn-lt"/>
              </a:rPr>
              <a:t> for all products exhibited a </a:t>
            </a:r>
            <a:r>
              <a:rPr lang="en-GB" sz="1400" b="1" dirty="0">
                <a:solidFill>
                  <a:schemeClr val="bg2">
                    <a:lumMod val="10000"/>
                  </a:schemeClr>
                </a:solidFill>
                <a:latin typeface="Avenir Next LT Pro"/>
                <a:ea typeface="+mn-lt"/>
                <a:cs typeface="+mn-lt"/>
              </a:rPr>
              <a:t>steady increase</a:t>
            </a:r>
            <a:r>
              <a:rPr lang="en-GB" sz="1400" dirty="0">
                <a:solidFill>
                  <a:schemeClr val="bg2">
                    <a:lumMod val="10000"/>
                  </a:schemeClr>
                </a:solidFill>
                <a:latin typeface="Avenir Next LT Pro"/>
                <a:ea typeface="+mn-lt"/>
                <a:cs typeface="+mn-lt"/>
              </a:rPr>
              <a:t> from </a:t>
            </a:r>
            <a:r>
              <a:rPr lang="en-GB" sz="1400" b="1" dirty="0">
                <a:solidFill>
                  <a:schemeClr val="bg2">
                    <a:lumMod val="10000"/>
                  </a:schemeClr>
                </a:solidFill>
                <a:latin typeface="Avenir Next LT Pro"/>
                <a:ea typeface="+mn-lt"/>
                <a:cs typeface="+mn-lt"/>
              </a:rPr>
              <a:t>2016 to 2017</a:t>
            </a:r>
            <a:r>
              <a:rPr lang="en-GB" sz="1400" dirty="0">
                <a:solidFill>
                  <a:schemeClr val="bg2">
                    <a:lumMod val="10000"/>
                  </a:schemeClr>
                </a:solidFill>
                <a:latin typeface="Avenir Next LT Pro"/>
                <a:ea typeface="+mn-lt"/>
                <a:cs typeface="+mn-lt"/>
              </a:rPr>
              <a:t>. </a:t>
            </a:r>
            <a:endParaRPr lang="en-GB" sz="1400" dirty="0">
              <a:solidFill>
                <a:schemeClr val="bg2">
                  <a:lumMod val="10000"/>
                </a:schemeClr>
              </a:solidFill>
              <a:latin typeface="Avenir Next LT Pro"/>
              <a:ea typeface="+mn-lt"/>
              <a:cs typeface="Segoe UI"/>
            </a:endParaRPr>
          </a:p>
          <a:p>
            <a:endParaRPr lang="en-GB" sz="1400" dirty="0">
              <a:solidFill>
                <a:schemeClr val="bg2">
                  <a:lumMod val="10000"/>
                </a:schemeClr>
              </a:solidFill>
              <a:latin typeface="Avenir Next LT Pro"/>
              <a:ea typeface="+mn-lt"/>
              <a:cs typeface="+mn-lt"/>
            </a:endParaRPr>
          </a:p>
          <a:p>
            <a:pPr marL="285750" indent="-285750">
              <a:buFont typeface="Arial"/>
              <a:buChar char="•"/>
            </a:pPr>
            <a:r>
              <a:rPr lang="en-GB" sz="1400" dirty="0">
                <a:solidFill>
                  <a:schemeClr val="bg2">
                    <a:lumMod val="10000"/>
                  </a:schemeClr>
                </a:solidFill>
                <a:latin typeface="Avenir Next LT Pro"/>
                <a:ea typeface="+mn-lt"/>
                <a:cs typeface="+mn-lt"/>
              </a:rPr>
              <a:t>However, in</a:t>
            </a:r>
            <a:r>
              <a:rPr lang="en-GB" sz="1400" b="1" dirty="0">
                <a:solidFill>
                  <a:schemeClr val="bg2">
                    <a:lumMod val="10000"/>
                  </a:schemeClr>
                </a:solidFill>
                <a:latin typeface="Avenir Next LT Pro"/>
                <a:ea typeface="+mn-lt"/>
                <a:cs typeface="+mn-lt"/>
              </a:rPr>
              <a:t> 2018</a:t>
            </a:r>
            <a:r>
              <a:rPr lang="en-GB" sz="1400" dirty="0">
                <a:solidFill>
                  <a:schemeClr val="bg2">
                    <a:lumMod val="10000"/>
                  </a:schemeClr>
                </a:solidFill>
                <a:latin typeface="Avenir Next LT Pro"/>
                <a:ea typeface="+mn-lt"/>
                <a:cs typeface="+mn-lt"/>
              </a:rPr>
              <a:t>, there was a noticeable</a:t>
            </a:r>
            <a:r>
              <a:rPr lang="en-GB" sz="1400" b="1" dirty="0">
                <a:solidFill>
                  <a:schemeClr val="bg2">
                    <a:lumMod val="10000"/>
                  </a:schemeClr>
                </a:solidFill>
                <a:latin typeface="Avenir Next LT Pro"/>
                <a:ea typeface="+mn-lt"/>
                <a:cs typeface="+mn-lt"/>
              </a:rPr>
              <a:t> decline</a:t>
            </a:r>
            <a:r>
              <a:rPr lang="en-GB" sz="1400" dirty="0">
                <a:solidFill>
                  <a:schemeClr val="bg2">
                    <a:lumMod val="10000"/>
                  </a:schemeClr>
                </a:solidFill>
                <a:latin typeface="Avenir Next LT Pro"/>
                <a:ea typeface="+mn-lt"/>
                <a:cs typeface="+mn-lt"/>
              </a:rPr>
              <a:t> in new prescriptions for </a:t>
            </a:r>
            <a:r>
              <a:rPr lang="en-GB" sz="1400" b="1" dirty="0" err="1">
                <a:solidFill>
                  <a:schemeClr val="bg2">
                    <a:lumMod val="10000"/>
                  </a:schemeClr>
                </a:solidFill>
                <a:latin typeface="Avenir Next LT Pro"/>
                <a:ea typeface="+mn-lt"/>
                <a:cs typeface="+mn-lt"/>
              </a:rPr>
              <a:t>Ketotram</a:t>
            </a:r>
            <a:r>
              <a:rPr lang="en-GB" sz="1400" b="1" dirty="0">
                <a:solidFill>
                  <a:schemeClr val="bg2">
                    <a:lumMod val="10000"/>
                  </a:schemeClr>
                </a:solidFill>
                <a:latin typeface="Avenir Next LT Pro"/>
                <a:ea typeface="+mn-lt"/>
                <a:cs typeface="+mn-lt"/>
              </a:rPr>
              <a:t> and </a:t>
            </a:r>
            <a:r>
              <a:rPr lang="en-GB" sz="1400" b="1" dirty="0" err="1">
                <a:solidFill>
                  <a:schemeClr val="bg2">
                    <a:lumMod val="10000"/>
                  </a:schemeClr>
                </a:solidFill>
                <a:latin typeface="Avenir Next LT Pro"/>
                <a:ea typeface="+mn-lt"/>
                <a:cs typeface="+mn-lt"/>
              </a:rPr>
              <a:t>Medoride</a:t>
            </a:r>
            <a:r>
              <a:rPr lang="en-GB" sz="1400" dirty="0">
                <a:solidFill>
                  <a:schemeClr val="bg2">
                    <a:lumMod val="10000"/>
                  </a:schemeClr>
                </a:solidFill>
                <a:latin typeface="Avenir Next LT Pro"/>
                <a:ea typeface="+mn-lt"/>
                <a:cs typeface="+mn-lt"/>
              </a:rPr>
              <a:t>, accompanied by a substantial increase in new prescriptions for </a:t>
            </a:r>
            <a:r>
              <a:rPr lang="en-GB" sz="1400" dirty="0" err="1">
                <a:solidFill>
                  <a:schemeClr val="bg2">
                    <a:lumMod val="10000"/>
                  </a:schemeClr>
                </a:solidFill>
                <a:latin typeface="Avenir Next LT Pro"/>
                <a:ea typeface="+mn-lt"/>
                <a:cs typeface="+mn-lt"/>
              </a:rPr>
              <a:t>Fentirate</a:t>
            </a:r>
            <a:r>
              <a:rPr lang="en-GB" sz="1400" dirty="0">
                <a:solidFill>
                  <a:schemeClr val="bg2">
                    <a:lumMod val="10000"/>
                  </a:schemeClr>
                </a:solidFill>
                <a:latin typeface="Avenir Next LT Pro"/>
                <a:ea typeface="+mn-lt"/>
                <a:cs typeface="+mn-lt"/>
              </a:rPr>
              <a:t> and </a:t>
            </a:r>
            <a:r>
              <a:rPr lang="en-GB" sz="1400" dirty="0" err="1">
                <a:solidFill>
                  <a:schemeClr val="bg2">
                    <a:lumMod val="10000"/>
                  </a:schemeClr>
                </a:solidFill>
                <a:latin typeface="Avenir Next LT Pro"/>
                <a:ea typeface="+mn-lt"/>
                <a:cs typeface="+mn-lt"/>
              </a:rPr>
              <a:t>Profativ</a:t>
            </a:r>
            <a:r>
              <a:rPr lang="en-GB" sz="1400" dirty="0">
                <a:solidFill>
                  <a:schemeClr val="bg2">
                    <a:lumMod val="10000"/>
                  </a:schemeClr>
                </a:solidFill>
                <a:latin typeface="Avenir Next LT Pro"/>
                <a:ea typeface="+mn-lt"/>
                <a:cs typeface="+mn-lt"/>
              </a:rPr>
              <a:t>.</a:t>
            </a:r>
            <a:endParaRPr lang="en-GB" sz="1400" dirty="0">
              <a:solidFill>
                <a:schemeClr val="bg2">
                  <a:lumMod val="10000"/>
                </a:schemeClr>
              </a:solidFill>
              <a:latin typeface="Avenir Next LT Pro"/>
              <a:cs typeface="Segoe UI"/>
            </a:endParaRPr>
          </a:p>
          <a:p>
            <a:br>
              <a:rPr lang="en-US" dirty="0"/>
            </a:br>
            <a:endParaRPr lang="en-US" dirty="0">
              <a:cs typeface="Arial" panose="020B0604020202020204"/>
            </a:endParaRPr>
          </a:p>
          <a:p>
            <a:pPr marL="342900" indent="-342900">
              <a:buFont typeface="Arial"/>
              <a:buChar char="•"/>
            </a:pPr>
            <a:endParaRPr lang="en-GB" sz="2000" dirty="0">
              <a:solidFill>
                <a:srgbClr val="00315F"/>
              </a:solidFill>
              <a:latin typeface="Arial Nova"/>
              <a:cs typeface="Segoe UI"/>
            </a:endParaRPr>
          </a:p>
          <a:p>
            <a:r>
              <a:rPr lang="en-GB" sz="2000" dirty="0">
                <a:solidFill>
                  <a:srgbClr val="1B1F23"/>
                </a:solidFill>
                <a:latin typeface="Arial Nova"/>
                <a:cs typeface="Segoe UI"/>
              </a:rPr>
              <a:t>​</a:t>
            </a:r>
          </a:p>
          <a:p>
            <a:endParaRPr lang="en-GB" sz="1600" dirty="0">
              <a:latin typeface="Avenir Next LT Pro"/>
              <a:cs typeface="Arial"/>
            </a:endParaRPr>
          </a:p>
        </p:txBody>
      </p:sp>
      <p:pic>
        <p:nvPicPr>
          <p:cNvPr id="8" name="Content Placeholder 7" descr="A graph of blue and red bars with numbers&#10;&#10;Description automatically generated">
            <a:extLst>
              <a:ext uri="{FF2B5EF4-FFF2-40B4-BE49-F238E27FC236}">
                <a16:creationId xmlns:a16="http://schemas.microsoft.com/office/drawing/2014/main" id="{1FDBE0C7-E7DC-56F4-5C62-F50963B30AC4}"/>
              </a:ext>
            </a:extLst>
          </p:cNvPr>
          <p:cNvPicPr>
            <a:picLocks noGrp="1" noChangeAspect="1"/>
          </p:cNvPicPr>
          <p:nvPr>
            <p:ph idx="1"/>
          </p:nvPr>
        </p:nvPicPr>
        <p:blipFill>
          <a:blip r:embed="rId2"/>
          <a:stretch>
            <a:fillRect/>
          </a:stretch>
        </p:blipFill>
        <p:spPr>
          <a:xfrm>
            <a:off x="108223" y="1078005"/>
            <a:ext cx="7066353" cy="4695250"/>
          </a:xfrm>
        </p:spPr>
      </p:pic>
      <p:cxnSp>
        <p:nvCxnSpPr>
          <p:cNvPr id="3" name="Straight Arrow Connector 2">
            <a:extLst>
              <a:ext uri="{FF2B5EF4-FFF2-40B4-BE49-F238E27FC236}">
                <a16:creationId xmlns:a16="http://schemas.microsoft.com/office/drawing/2014/main" id="{8C08C40A-5356-EE33-7E12-B85836A03403}"/>
              </a:ext>
            </a:extLst>
          </p:cNvPr>
          <p:cNvCxnSpPr/>
          <p:nvPr/>
        </p:nvCxnSpPr>
        <p:spPr>
          <a:xfrm flipV="1">
            <a:off x="1718189" y="1784554"/>
            <a:ext cx="2831690" cy="1199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81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503D-8D07-796A-FD26-212FFCA1934A}"/>
              </a:ext>
            </a:extLst>
          </p:cNvPr>
          <p:cNvSpPr>
            <a:spLocks noGrp="1"/>
          </p:cNvSpPr>
          <p:nvPr>
            <p:ph type="title"/>
          </p:nvPr>
        </p:nvSpPr>
        <p:spPr>
          <a:xfrm>
            <a:off x="644769" y="365125"/>
            <a:ext cx="10710619" cy="462922"/>
          </a:xfrm>
        </p:spPr>
        <p:txBody>
          <a:bodyPr vert="horz" lIns="91440" tIns="45720" rIns="91440" bIns="45720" rtlCol="0" anchor="t">
            <a:noAutofit/>
          </a:bodyPr>
          <a:lstStyle/>
          <a:p>
            <a:r>
              <a:rPr lang="en-GB" sz="2200">
                <a:solidFill>
                  <a:schemeClr val="accent1"/>
                </a:solidFill>
                <a:latin typeface="Arial Nova"/>
              </a:rPr>
              <a:t>Stability in Continuing HCP Writers for </a:t>
            </a:r>
            <a:r>
              <a:rPr lang="en-GB" sz="2200" err="1">
                <a:solidFill>
                  <a:schemeClr val="accent1"/>
                </a:solidFill>
                <a:latin typeface="Arial Nova"/>
              </a:rPr>
              <a:t>Ketotram</a:t>
            </a:r>
            <a:r>
              <a:rPr lang="en-GB" sz="2200">
                <a:solidFill>
                  <a:schemeClr val="accent1"/>
                </a:solidFill>
                <a:latin typeface="Arial Nova"/>
              </a:rPr>
              <a:t> and </a:t>
            </a:r>
            <a:r>
              <a:rPr lang="en-GB" sz="2200" err="1">
                <a:solidFill>
                  <a:schemeClr val="accent1"/>
                </a:solidFill>
                <a:latin typeface="Arial Nova"/>
              </a:rPr>
              <a:t>Midoride</a:t>
            </a:r>
            <a:r>
              <a:rPr lang="en-GB" sz="2200">
                <a:solidFill>
                  <a:schemeClr val="accent1"/>
                </a:solidFill>
                <a:latin typeface="Arial Nova"/>
              </a:rPr>
              <a:t>, Decrease for </a:t>
            </a:r>
            <a:r>
              <a:rPr lang="en-GB" sz="2200" err="1">
                <a:solidFill>
                  <a:schemeClr val="accent1"/>
                </a:solidFill>
                <a:latin typeface="Arial Nova"/>
              </a:rPr>
              <a:t>Fentirate</a:t>
            </a:r>
            <a:r>
              <a:rPr lang="en-GB" sz="2200">
                <a:solidFill>
                  <a:schemeClr val="accent1"/>
                </a:solidFill>
                <a:latin typeface="Arial Nova"/>
              </a:rPr>
              <a:t> and </a:t>
            </a:r>
            <a:r>
              <a:rPr lang="en-GB" sz="2200" err="1">
                <a:solidFill>
                  <a:schemeClr val="accent1"/>
                </a:solidFill>
                <a:latin typeface="Arial Nova"/>
              </a:rPr>
              <a:t>Profative</a:t>
            </a:r>
            <a:r>
              <a:rPr lang="en-GB" sz="2200">
                <a:solidFill>
                  <a:schemeClr val="accent1"/>
                </a:solidFill>
                <a:latin typeface="Arial Nova"/>
              </a:rPr>
              <a:t> by 2.3x</a:t>
            </a:r>
            <a:endParaRPr lang="en-US" sz="2200">
              <a:solidFill>
                <a:schemeClr val="accent1"/>
              </a:solidFill>
            </a:endParaRPr>
          </a:p>
          <a:p>
            <a:endParaRPr lang="en-GB"/>
          </a:p>
        </p:txBody>
      </p:sp>
      <p:sp>
        <p:nvSpPr>
          <p:cNvPr id="4" name="Slide Number Placeholder 3">
            <a:extLst>
              <a:ext uri="{FF2B5EF4-FFF2-40B4-BE49-F238E27FC236}">
                <a16:creationId xmlns:a16="http://schemas.microsoft.com/office/drawing/2014/main" id="{E12DC327-D018-66D7-C1C7-420B09F2B371}"/>
              </a:ext>
            </a:extLst>
          </p:cNvPr>
          <p:cNvSpPr>
            <a:spLocks noGrp="1"/>
          </p:cNvSpPr>
          <p:nvPr>
            <p:ph type="sldNum" sz="quarter" idx="12"/>
          </p:nvPr>
        </p:nvSpPr>
        <p:spPr/>
        <p:txBody>
          <a:bodyPr/>
          <a:lstStyle/>
          <a:p>
            <a:fld id="{4267CD5E-26CF-4249-8540-BB1D07FD4227}" type="slidenum">
              <a:rPr lang="en-US" smtClean="0"/>
              <a:t>17</a:t>
            </a:fld>
            <a:endParaRPr lang="en-US"/>
          </a:p>
        </p:txBody>
      </p:sp>
      <p:sp>
        <p:nvSpPr>
          <p:cNvPr id="7" name="TextBox 6">
            <a:extLst>
              <a:ext uri="{FF2B5EF4-FFF2-40B4-BE49-F238E27FC236}">
                <a16:creationId xmlns:a16="http://schemas.microsoft.com/office/drawing/2014/main" id="{05723F3C-4E18-24D0-EA7A-A22EA697CAAF}"/>
              </a:ext>
            </a:extLst>
          </p:cNvPr>
          <p:cNvSpPr txBox="1"/>
          <p:nvPr/>
        </p:nvSpPr>
        <p:spPr>
          <a:xfrm>
            <a:off x="6929147" y="1029418"/>
            <a:ext cx="4540368"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75000"/>
                  </a:schemeClr>
                </a:solidFill>
                <a:latin typeface="Arial Nova"/>
              </a:rPr>
              <a:t>Observations - </a:t>
            </a:r>
            <a:endParaRPr lang="en-US" b="1">
              <a:solidFill>
                <a:schemeClr val="tx2">
                  <a:lumMod val="75000"/>
                </a:schemeClr>
              </a:solidFill>
              <a:latin typeface="Arial" panose="020B0604020202020204"/>
              <a:cs typeface="Arial" panose="020B0604020202020204"/>
            </a:endParaRPr>
          </a:p>
          <a:p>
            <a:pPr marL="342900" indent="-342900">
              <a:buAutoNum type="arabicPeriod"/>
            </a:pPr>
            <a:r>
              <a:rPr lang="en-US" sz="1600">
                <a:solidFill>
                  <a:schemeClr val="tx1">
                    <a:lumMod val="50000"/>
                  </a:schemeClr>
                </a:solidFill>
                <a:latin typeface="Avenir Next LT Pro"/>
                <a:ea typeface="+mn-lt"/>
                <a:cs typeface="+mn-lt"/>
              </a:rPr>
              <a:t>Continuing HCP writers remained </a:t>
            </a:r>
            <a:r>
              <a:rPr lang="en-US" sz="1600" b="1">
                <a:solidFill>
                  <a:schemeClr val="tx1">
                    <a:lumMod val="50000"/>
                  </a:schemeClr>
                </a:solidFill>
                <a:latin typeface="Avenir Next LT Pro"/>
                <a:ea typeface="+mn-lt"/>
                <a:cs typeface="+mn-lt"/>
              </a:rPr>
              <a:t>relatively stable</a:t>
            </a:r>
            <a:r>
              <a:rPr lang="en-US" sz="1600">
                <a:solidFill>
                  <a:schemeClr val="tx1">
                    <a:lumMod val="50000"/>
                  </a:schemeClr>
                </a:solidFill>
                <a:latin typeface="Avenir Next LT Pro"/>
                <a:ea typeface="+mn-lt"/>
                <a:cs typeface="+mn-lt"/>
              </a:rPr>
              <a:t> for </a:t>
            </a:r>
            <a:r>
              <a:rPr lang="en-US" sz="1600" err="1">
                <a:solidFill>
                  <a:schemeClr val="tx1">
                    <a:lumMod val="50000"/>
                  </a:schemeClr>
                </a:solidFill>
                <a:latin typeface="Avenir Next LT Pro"/>
                <a:ea typeface="+mn-lt"/>
                <a:cs typeface="+mn-lt"/>
              </a:rPr>
              <a:t>Ketrotram</a:t>
            </a:r>
            <a:r>
              <a:rPr lang="en-US" sz="1600">
                <a:solidFill>
                  <a:schemeClr val="tx1">
                    <a:lumMod val="50000"/>
                  </a:schemeClr>
                </a:solidFill>
                <a:latin typeface="Avenir Next LT Pro"/>
                <a:ea typeface="+mn-lt"/>
                <a:cs typeface="+mn-lt"/>
              </a:rPr>
              <a:t> and </a:t>
            </a:r>
            <a:r>
              <a:rPr lang="en-US" sz="1600" err="1">
                <a:solidFill>
                  <a:schemeClr val="tx1">
                    <a:lumMod val="50000"/>
                  </a:schemeClr>
                </a:solidFill>
                <a:latin typeface="Avenir Next LT Pro"/>
                <a:ea typeface="+mn-lt"/>
                <a:cs typeface="+mn-lt"/>
              </a:rPr>
              <a:t>Midoride</a:t>
            </a:r>
            <a:r>
              <a:rPr lang="en-US" sz="1600">
                <a:solidFill>
                  <a:schemeClr val="tx1">
                    <a:lumMod val="50000"/>
                  </a:schemeClr>
                </a:solidFill>
                <a:latin typeface="Avenir Next LT Pro"/>
                <a:ea typeface="+mn-lt"/>
                <a:cs typeface="+mn-lt"/>
              </a:rPr>
              <a:t>. </a:t>
            </a:r>
          </a:p>
          <a:p>
            <a:pPr marL="342900" indent="-342900">
              <a:buAutoNum type="arabicPeriod"/>
            </a:pPr>
            <a:r>
              <a:rPr lang="en-US" sz="1600">
                <a:solidFill>
                  <a:schemeClr val="tx1">
                    <a:lumMod val="50000"/>
                  </a:schemeClr>
                </a:solidFill>
                <a:latin typeface="Avenir Next LT Pro"/>
                <a:cs typeface="Arial"/>
              </a:rPr>
              <a:t>On the other hand, the continuing writers for </a:t>
            </a:r>
            <a:r>
              <a:rPr lang="en-US" sz="1600" err="1">
                <a:solidFill>
                  <a:schemeClr val="tx1">
                    <a:lumMod val="50000"/>
                  </a:schemeClr>
                </a:solidFill>
                <a:latin typeface="Avenir Next LT Pro"/>
                <a:cs typeface="Arial"/>
              </a:rPr>
              <a:t>Fentirate</a:t>
            </a:r>
            <a:r>
              <a:rPr lang="en-US" sz="1600">
                <a:solidFill>
                  <a:schemeClr val="tx1">
                    <a:lumMod val="50000"/>
                  </a:schemeClr>
                </a:solidFill>
                <a:latin typeface="Avenir Next LT Pro"/>
                <a:cs typeface="Arial"/>
              </a:rPr>
              <a:t> and </a:t>
            </a:r>
            <a:r>
              <a:rPr lang="en-US" sz="1600" err="1">
                <a:solidFill>
                  <a:schemeClr val="tx1">
                    <a:lumMod val="50000"/>
                  </a:schemeClr>
                </a:solidFill>
                <a:latin typeface="Avenir Next LT Pro"/>
                <a:cs typeface="Arial"/>
              </a:rPr>
              <a:t>Profative</a:t>
            </a:r>
            <a:r>
              <a:rPr lang="en-US" sz="1600" b="1">
                <a:solidFill>
                  <a:schemeClr val="tx1">
                    <a:lumMod val="50000"/>
                  </a:schemeClr>
                </a:solidFill>
                <a:latin typeface="Avenir Next LT Pro"/>
                <a:cs typeface="Arial"/>
              </a:rPr>
              <a:t> decreased by 2.3x</a:t>
            </a:r>
          </a:p>
          <a:p>
            <a:pPr marL="342900" indent="-342900">
              <a:buAutoNum type="arabicPeriod"/>
            </a:pPr>
            <a:endParaRPr lang="en-US" sz="1600">
              <a:solidFill>
                <a:srgbClr val="374151"/>
              </a:solidFill>
              <a:latin typeface="Arial Nova"/>
              <a:cs typeface="Arial"/>
            </a:endParaRPr>
          </a:p>
          <a:p>
            <a:pPr marL="342900" indent="-342900">
              <a:buAutoNum type="arabicPeriod"/>
            </a:pPr>
            <a:endParaRPr lang="en-US" sz="1600">
              <a:solidFill>
                <a:srgbClr val="363D45"/>
              </a:solidFill>
              <a:latin typeface="Arial Nova"/>
              <a:cs typeface="Arial"/>
            </a:endParaRPr>
          </a:p>
        </p:txBody>
      </p:sp>
      <p:sp>
        <p:nvSpPr>
          <p:cNvPr id="9" name="TextBox 8">
            <a:extLst>
              <a:ext uri="{FF2B5EF4-FFF2-40B4-BE49-F238E27FC236}">
                <a16:creationId xmlns:a16="http://schemas.microsoft.com/office/drawing/2014/main" id="{C9E17707-1C35-4B7A-8D15-CDD6009C2B1A}"/>
              </a:ext>
            </a:extLst>
          </p:cNvPr>
          <p:cNvSpPr txBox="1"/>
          <p:nvPr/>
        </p:nvSpPr>
        <p:spPr>
          <a:xfrm>
            <a:off x="6317168" y="2915799"/>
            <a:ext cx="5575537"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lumMod val="75000"/>
                  </a:schemeClr>
                </a:solidFill>
                <a:latin typeface="Arial Nova"/>
                <a:cs typeface="Arial"/>
              </a:rPr>
              <a:t>Actionable Recommendations-</a:t>
            </a:r>
          </a:p>
          <a:p>
            <a:pPr marL="285750" indent="-285750">
              <a:buFont typeface="Arial"/>
              <a:buChar char="•"/>
            </a:pPr>
            <a:r>
              <a:rPr lang="en-US" sz="1600">
                <a:solidFill>
                  <a:schemeClr val="bg2">
                    <a:lumMod val="10000"/>
                  </a:schemeClr>
                </a:solidFill>
                <a:latin typeface="Avenir Next LT Pro"/>
                <a:cs typeface="Arial"/>
              </a:rPr>
              <a:t>Identify the new writers of the competitor brand and </a:t>
            </a:r>
            <a:r>
              <a:rPr lang="en-US" sz="1600" b="1">
                <a:solidFill>
                  <a:schemeClr val="bg2">
                    <a:lumMod val="10000"/>
                  </a:schemeClr>
                </a:solidFill>
                <a:latin typeface="Avenir Next LT Pro"/>
                <a:cs typeface="Arial"/>
              </a:rPr>
              <a:t>attract them</a:t>
            </a:r>
            <a:r>
              <a:rPr lang="en-US" sz="1600">
                <a:solidFill>
                  <a:schemeClr val="bg2">
                    <a:lumMod val="10000"/>
                  </a:schemeClr>
                </a:solidFill>
                <a:latin typeface="Avenir Next LT Pro"/>
                <a:cs typeface="Arial"/>
              </a:rPr>
              <a:t> to use </a:t>
            </a:r>
            <a:r>
              <a:rPr lang="en-US" sz="1600" err="1">
                <a:solidFill>
                  <a:schemeClr val="bg2">
                    <a:lumMod val="10000"/>
                  </a:schemeClr>
                </a:solidFill>
                <a:latin typeface="Avenir Next LT Pro"/>
                <a:cs typeface="Arial"/>
              </a:rPr>
              <a:t>Midoride</a:t>
            </a:r>
            <a:r>
              <a:rPr lang="en-US" sz="1600">
                <a:solidFill>
                  <a:schemeClr val="bg2">
                    <a:lumMod val="10000"/>
                  </a:schemeClr>
                </a:solidFill>
                <a:latin typeface="Avenir Next LT Pro"/>
                <a:cs typeface="Arial"/>
              </a:rPr>
              <a:t> </a:t>
            </a:r>
            <a:r>
              <a:rPr lang="en-US" sz="1600" b="1">
                <a:solidFill>
                  <a:schemeClr val="bg2">
                    <a:lumMod val="10000"/>
                  </a:schemeClr>
                </a:solidFill>
                <a:latin typeface="Avenir Next LT Pro"/>
                <a:cs typeface="Arial"/>
              </a:rPr>
              <a:t>- highlight  the performance</a:t>
            </a:r>
            <a:r>
              <a:rPr lang="en-US" sz="1600">
                <a:solidFill>
                  <a:schemeClr val="bg2">
                    <a:lumMod val="10000"/>
                  </a:schemeClr>
                </a:solidFill>
                <a:latin typeface="Avenir Next LT Pro"/>
                <a:cs typeface="Arial"/>
              </a:rPr>
              <a:t> of </a:t>
            </a:r>
            <a:r>
              <a:rPr lang="en-US" sz="1600" err="1">
                <a:solidFill>
                  <a:schemeClr val="bg2">
                    <a:lumMod val="10000"/>
                  </a:schemeClr>
                </a:solidFill>
                <a:latin typeface="Avenir Next LT Pro"/>
                <a:cs typeface="Arial"/>
              </a:rPr>
              <a:t>Ketotram</a:t>
            </a:r>
            <a:r>
              <a:rPr lang="en-US" sz="1600">
                <a:solidFill>
                  <a:schemeClr val="bg2">
                    <a:lumMod val="10000"/>
                  </a:schemeClr>
                </a:solidFill>
                <a:latin typeface="Avenir Next LT Pro"/>
                <a:cs typeface="Arial"/>
              </a:rPr>
              <a:t> and </a:t>
            </a:r>
            <a:r>
              <a:rPr lang="en-US" sz="1600" err="1">
                <a:solidFill>
                  <a:schemeClr val="bg2">
                    <a:lumMod val="10000"/>
                  </a:schemeClr>
                </a:solidFill>
                <a:latin typeface="Avenir Next LT Pro"/>
                <a:cs typeface="Arial"/>
              </a:rPr>
              <a:t>Midoride</a:t>
            </a:r>
            <a:r>
              <a:rPr lang="en-US" sz="1600">
                <a:solidFill>
                  <a:schemeClr val="bg2">
                    <a:lumMod val="10000"/>
                  </a:schemeClr>
                </a:solidFill>
                <a:latin typeface="Avenir Next LT Pro"/>
                <a:cs typeface="Arial"/>
              </a:rPr>
              <a:t> </a:t>
            </a:r>
            <a:r>
              <a:rPr lang="en-US" sz="1600" err="1">
                <a:solidFill>
                  <a:schemeClr val="bg2">
                    <a:lumMod val="10000"/>
                  </a:schemeClr>
                </a:solidFill>
                <a:latin typeface="Avenir Next LT Pro"/>
                <a:cs typeface="Arial"/>
              </a:rPr>
              <a:t>comparitively</a:t>
            </a:r>
            <a:r>
              <a:rPr lang="en-US" sz="1600">
                <a:solidFill>
                  <a:schemeClr val="bg2">
                    <a:lumMod val="10000"/>
                  </a:schemeClr>
                </a:solidFill>
                <a:latin typeface="Avenir Next LT Pro"/>
                <a:cs typeface="Arial"/>
              </a:rPr>
              <a:t> with competitors in 2016-2017.</a:t>
            </a:r>
          </a:p>
          <a:p>
            <a:pPr marL="285750" indent="-285750">
              <a:buFont typeface="Arial"/>
              <a:buChar char="•"/>
            </a:pPr>
            <a:endParaRPr lang="en-US" sz="1600">
              <a:solidFill>
                <a:schemeClr val="bg2">
                  <a:lumMod val="10000"/>
                </a:schemeClr>
              </a:solidFill>
              <a:latin typeface="Avenir Next LT Pro"/>
              <a:cs typeface="Arial"/>
            </a:endParaRPr>
          </a:p>
          <a:p>
            <a:pPr marL="285750" indent="-285750">
              <a:buFont typeface="Arial"/>
              <a:buChar char="•"/>
            </a:pPr>
            <a:r>
              <a:rPr lang="en-US" sz="1600">
                <a:solidFill>
                  <a:schemeClr val="bg2">
                    <a:lumMod val="10000"/>
                  </a:schemeClr>
                </a:solidFill>
                <a:latin typeface="Avenir Next LT Pro"/>
                <a:cs typeface="Arial"/>
              </a:rPr>
              <a:t>To increase </a:t>
            </a:r>
            <a:r>
              <a:rPr lang="en-US" sz="1600" err="1">
                <a:solidFill>
                  <a:schemeClr val="bg2">
                    <a:lumMod val="10000"/>
                  </a:schemeClr>
                </a:solidFill>
                <a:latin typeface="Avenir Next LT Pro"/>
                <a:cs typeface="Arial"/>
              </a:rPr>
              <a:t>Midoride</a:t>
            </a:r>
            <a:r>
              <a:rPr lang="en-US" sz="1600">
                <a:solidFill>
                  <a:schemeClr val="bg2">
                    <a:lumMod val="10000"/>
                  </a:schemeClr>
                </a:solidFill>
                <a:latin typeface="Avenir Next LT Pro"/>
                <a:cs typeface="Arial"/>
              </a:rPr>
              <a:t> writers, Make the continuing HCPs </a:t>
            </a:r>
            <a:r>
              <a:rPr lang="en-US" sz="1600" b="1">
                <a:solidFill>
                  <a:schemeClr val="bg2">
                    <a:lumMod val="10000"/>
                  </a:schemeClr>
                </a:solidFill>
                <a:latin typeface="Avenir Next LT Pro"/>
                <a:cs typeface="Arial"/>
              </a:rPr>
              <a:t>write more Claims</a:t>
            </a:r>
            <a:r>
              <a:rPr lang="en-US" sz="1600">
                <a:solidFill>
                  <a:schemeClr val="bg2">
                    <a:lumMod val="10000"/>
                  </a:schemeClr>
                </a:solidFill>
                <a:latin typeface="Avenir Next LT Pro"/>
                <a:cs typeface="Arial"/>
              </a:rPr>
              <a:t> - offer</a:t>
            </a:r>
            <a:r>
              <a:rPr lang="en-US" sz="1600">
                <a:solidFill>
                  <a:schemeClr val="bg2">
                    <a:lumMod val="10000"/>
                  </a:schemeClr>
                </a:solidFill>
                <a:latin typeface="Avenir Next LT Pro"/>
                <a:ea typeface="+mn-lt"/>
                <a:cs typeface="+mn-lt"/>
              </a:rPr>
              <a:t> them incentives to continue using </a:t>
            </a:r>
            <a:r>
              <a:rPr lang="en-US" sz="1600" err="1">
                <a:solidFill>
                  <a:schemeClr val="bg2">
                    <a:lumMod val="10000"/>
                  </a:schemeClr>
                </a:solidFill>
                <a:latin typeface="Avenir Next LT Pro"/>
                <a:ea typeface="+mn-lt"/>
                <a:cs typeface="+mn-lt"/>
              </a:rPr>
              <a:t>Midoride</a:t>
            </a:r>
            <a:r>
              <a:rPr lang="en-US" sz="1600">
                <a:solidFill>
                  <a:schemeClr val="bg2">
                    <a:lumMod val="10000"/>
                  </a:schemeClr>
                </a:solidFill>
                <a:latin typeface="Avenir Next LT Pro"/>
                <a:ea typeface="+mn-lt"/>
                <a:cs typeface="+mn-lt"/>
              </a:rPr>
              <a:t>. For example, manufacturers could offer </a:t>
            </a:r>
            <a:r>
              <a:rPr lang="en-US" sz="1600" b="1">
                <a:solidFill>
                  <a:schemeClr val="bg2">
                    <a:lumMod val="10000"/>
                  </a:schemeClr>
                </a:solidFill>
                <a:latin typeface="Avenir Next LT Pro"/>
                <a:ea typeface="+mn-lt"/>
                <a:cs typeface="+mn-lt"/>
              </a:rPr>
              <a:t>discounts </a:t>
            </a:r>
            <a:r>
              <a:rPr lang="en-US" sz="1600">
                <a:solidFill>
                  <a:schemeClr val="bg2">
                    <a:lumMod val="10000"/>
                  </a:schemeClr>
                </a:solidFill>
                <a:latin typeface="Avenir Next LT Pro"/>
                <a:ea typeface="+mn-lt"/>
                <a:cs typeface="+mn-lt"/>
              </a:rPr>
              <a:t>on bulk purchases or provide </a:t>
            </a:r>
            <a:r>
              <a:rPr lang="en-US" sz="1600" b="1">
                <a:solidFill>
                  <a:schemeClr val="bg2">
                    <a:lumMod val="10000"/>
                  </a:schemeClr>
                </a:solidFill>
                <a:latin typeface="Avenir Next LT Pro"/>
                <a:ea typeface="+mn-lt"/>
                <a:cs typeface="+mn-lt"/>
              </a:rPr>
              <a:t>free samples</a:t>
            </a:r>
            <a:r>
              <a:rPr lang="en-US" sz="1600">
                <a:solidFill>
                  <a:schemeClr val="bg2">
                    <a:lumMod val="10000"/>
                  </a:schemeClr>
                </a:solidFill>
                <a:latin typeface="Avenir Next LT Pro"/>
                <a:ea typeface="+mn-lt"/>
                <a:cs typeface="+mn-lt"/>
              </a:rPr>
              <a:t>.</a:t>
            </a:r>
            <a:endParaRPr lang="en-US" sz="1600">
              <a:solidFill>
                <a:schemeClr val="bg2">
                  <a:lumMod val="10000"/>
                </a:schemeClr>
              </a:solidFill>
              <a:latin typeface="Avenir Next LT Pro"/>
              <a:cs typeface="Arial"/>
            </a:endParaRPr>
          </a:p>
          <a:p>
            <a:pPr marL="342900" indent="-342900">
              <a:buFont typeface="Arial"/>
              <a:buChar char="•"/>
            </a:pPr>
            <a:endParaRPr lang="en-US" sz="1200">
              <a:solidFill>
                <a:schemeClr val="tx1">
                  <a:lumMod val="50000"/>
                </a:schemeClr>
              </a:solidFill>
              <a:cs typeface="Arial"/>
            </a:endParaRPr>
          </a:p>
        </p:txBody>
      </p:sp>
      <p:pic>
        <p:nvPicPr>
          <p:cNvPr id="3" name="Picture 2">
            <a:extLst>
              <a:ext uri="{FF2B5EF4-FFF2-40B4-BE49-F238E27FC236}">
                <a16:creationId xmlns:a16="http://schemas.microsoft.com/office/drawing/2014/main" id="{5BAB2047-1653-F354-A6B5-BAEF77526FF8}"/>
              </a:ext>
            </a:extLst>
          </p:cNvPr>
          <p:cNvPicPr>
            <a:picLocks noChangeAspect="1"/>
          </p:cNvPicPr>
          <p:nvPr/>
        </p:nvPicPr>
        <p:blipFill>
          <a:blip r:embed="rId2"/>
          <a:stretch>
            <a:fillRect/>
          </a:stretch>
        </p:blipFill>
        <p:spPr>
          <a:xfrm>
            <a:off x="4673" y="1199881"/>
            <a:ext cx="6345447" cy="4558880"/>
          </a:xfrm>
          <a:prstGeom prst="rect">
            <a:avLst/>
          </a:prstGeom>
        </p:spPr>
      </p:pic>
    </p:spTree>
    <p:extLst>
      <p:ext uri="{BB962C8B-B14F-4D97-AF65-F5344CB8AC3E}">
        <p14:creationId xmlns:p14="http://schemas.microsoft.com/office/powerpoint/2010/main" val="318004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1984-795B-0DEF-BED1-DCB0A25BAB7A}"/>
              </a:ext>
            </a:extLst>
          </p:cNvPr>
          <p:cNvSpPr>
            <a:spLocks noGrp="1"/>
          </p:cNvSpPr>
          <p:nvPr>
            <p:ph type="title"/>
          </p:nvPr>
        </p:nvSpPr>
        <p:spPr>
          <a:xfrm>
            <a:off x="1004203" y="782068"/>
            <a:ext cx="10710619" cy="764847"/>
          </a:xfrm>
        </p:spPr>
        <p:txBody>
          <a:bodyPr>
            <a:normAutofit/>
          </a:bodyPr>
          <a:lstStyle/>
          <a:p>
            <a:r>
              <a:rPr lang="en-GB" sz="2200">
                <a:solidFill>
                  <a:schemeClr val="accent1"/>
                </a:solidFill>
                <a:latin typeface="Arial Nova"/>
                <a:cs typeface="Calibri"/>
              </a:rPr>
              <a:t>Concluded recommendations</a:t>
            </a:r>
            <a:endParaRPr lang="en-US">
              <a:solidFill>
                <a:schemeClr val="accent1"/>
              </a:solidFill>
            </a:endParaRPr>
          </a:p>
        </p:txBody>
      </p:sp>
      <p:sp>
        <p:nvSpPr>
          <p:cNvPr id="3" name="Content Placeholder 2">
            <a:extLst>
              <a:ext uri="{FF2B5EF4-FFF2-40B4-BE49-F238E27FC236}">
                <a16:creationId xmlns:a16="http://schemas.microsoft.com/office/drawing/2014/main" id="{5E7924F1-0C4F-BB42-3B51-6D31FF408E8A}"/>
              </a:ext>
            </a:extLst>
          </p:cNvPr>
          <p:cNvSpPr>
            <a:spLocks noGrp="1"/>
          </p:cNvSpPr>
          <p:nvPr>
            <p:ph idx="1"/>
          </p:nvPr>
        </p:nvSpPr>
        <p:spPr>
          <a:xfrm>
            <a:off x="644771" y="1940645"/>
            <a:ext cx="10709031" cy="4120156"/>
          </a:xfrm>
        </p:spPr>
        <p:txBody>
          <a:bodyPr vert="horz" lIns="91440" tIns="45720" rIns="91440" bIns="45720" rtlCol="0" anchor="t">
            <a:normAutofit/>
          </a:bodyPr>
          <a:lstStyle/>
          <a:p>
            <a:pPr marL="342900" indent="-342900">
              <a:buAutoNum type="arabicPeriod"/>
            </a:pPr>
            <a:r>
              <a:rPr lang="en-GB" sz="1600" b="1">
                <a:solidFill>
                  <a:schemeClr val="bg2">
                    <a:lumMod val="10000"/>
                  </a:schemeClr>
                </a:solidFill>
                <a:latin typeface="Avenir Next LT Pro"/>
              </a:rPr>
              <a:t>Strategical HCP targeting</a:t>
            </a:r>
            <a:r>
              <a:rPr lang="en-GB" sz="1600">
                <a:solidFill>
                  <a:schemeClr val="bg2">
                    <a:lumMod val="10000"/>
                  </a:schemeClr>
                </a:solidFill>
                <a:latin typeface="Avenir Next LT Pro"/>
              </a:rPr>
              <a:t> – Meet worst performing HCPs and those writing for competitor brand. Share </a:t>
            </a:r>
            <a:r>
              <a:rPr lang="en-GB" sz="1600" b="1">
                <a:solidFill>
                  <a:schemeClr val="bg2">
                    <a:lumMod val="10000"/>
                  </a:schemeClr>
                </a:solidFill>
                <a:latin typeface="Avenir Next LT Pro"/>
              </a:rPr>
              <a:t>results of clinical trials</a:t>
            </a:r>
            <a:r>
              <a:rPr lang="en-GB" sz="1600">
                <a:solidFill>
                  <a:schemeClr val="bg2">
                    <a:lumMod val="10000"/>
                  </a:schemeClr>
                </a:solidFill>
                <a:latin typeface="Avenir Next LT Pro"/>
              </a:rPr>
              <a:t> demonstrating the safety and efficacy of </a:t>
            </a:r>
            <a:r>
              <a:rPr lang="en-GB" sz="1600" err="1">
                <a:solidFill>
                  <a:schemeClr val="bg2">
                    <a:lumMod val="10000"/>
                  </a:schemeClr>
                </a:solidFill>
                <a:latin typeface="Avenir Next LT Pro"/>
              </a:rPr>
              <a:t>Midoride</a:t>
            </a:r>
            <a:r>
              <a:rPr lang="en-GB" sz="1600">
                <a:solidFill>
                  <a:schemeClr val="bg2">
                    <a:lumMod val="10000"/>
                  </a:schemeClr>
                </a:solidFill>
                <a:latin typeface="Avenir Next LT Pro"/>
              </a:rPr>
              <a:t>. </a:t>
            </a:r>
            <a:r>
              <a:rPr lang="en-GB" sz="1600" b="1">
                <a:solidFill>
                  <a:schemeClr val="bg2">
                    <a:lumMod val="10000"/>
                  </a:schemeClr>
                </a:solidFill>
                <a:latin typeface="Avenir Next LT Pro"/>
              </a:rPr>
              <a:t>Provide samples. Email </a:t>
            </a:r>
            <a:r>
              <a:rPr lang="en-GB" sz="1600">
                <a:solidFill>
                  <a:schemeClr val="bg2">
                    <a:lumMod val="10000"/>
                  </a:schemeClr>
                </a:solidFill>
                <a:latin typeface="Avenir Next LT Pro"/>
              </a:rPr>
              <a:t>to Best HCPs to continue writing more Rx. </a:t>
            </a:r>
            <a:endParaRPr lang="en-GB" sz="1600" b="1">
              <a:solidFill>
                <a:schemeClr val="bg2">
                  <a:lumMod val="10000"/>
                </a:schemeClr>
              </a:solidFill>
              <a:latin typeface="Avenir Next LT Pro"/>
            </a:endParaRPr>
          </a:p>
          <a:p>
            <a:pPr marL="342900" indent="-342900">
              <a:buAutoNum type="arabicPeriod"/>
            </a:pPr>
            <a:r>
              <a:rPr lang="en-US" sz="1600" b="1">
                <a:solidFill>
                  <a:schemeClr val="bg2">
                    <a:lumMod val="10000"/>
                  </a:schemeClr>
                </a:solidFill>
                <a:latin typeface="Avenir Next LT Pro"/>
              </a:rPr>
              <a:t>Increase the availability of samples</a:t>
            </a:r>
            <a:r>
              <a:rPr lang="en-US" sz="1600">
                <a:solidFill>
                  <a:schemeClr val="bg2">
                    <a:lumMod val="10000"/>
                  </a:schemeClr>
                </a:solidFill>
                <a:latin typeface="Avenir Next LT Pro"/>
              </a:rPr>
              <a:t> to anesthesiologists (Especially </a:t>
            </a:r>
            <a:r>
              <a:rPr lang="en-US" sz="1600" b="1">
                <a:solidFill>
                  <a:schemeClr val="bg2">
                    <a:lumMod val="10000"/>
                  </a:schemeClr>
                </a:solidFill>
                <a:latin typeface="Avenir Next LT Pro"/>
              </a:rPr>
              <a:t>cardiology</a:t>
            </a:r>
            <a:r>
              <a:rPr lang="en-US" sz="1600">
                <a:solidFill>
                  <a:schemeClr val="bg2">
                    <a:lumMod val="10000"/>
                  </a:schemeClr>
                </a:solidFill>
                <a:latin typeface="Avenir Next LT Pro"/>
              </a:rPr>
              <a:t> </a:t>
            </a:r>
            <a:r>
              <a:rPr lang="en-US" sz="1600" err="1">
                <a:solidFill>
                  <a:schemeClr val="bg2">
                    <a:lumMod val="10000"/>
                  </a:schemeClr>
                </a:solidFill>
                <a:latin typeface="Avenir Next LT Pro"/>
              </a:rPr>
              <a:t>speciality</a:t>
            </a:r>
            <a:r>
              <a:rPr lang="en-US" sz="1600">
                <a:solidFill>
                  <a:schemeClr val="bg2">
                    <a:lumMod val="10000"/>
                  </a:schemeClr>
                </a:solidFill>
                <a:latin typeface="Avenir Next LT Pro"/>
              </a:rPr>
              <a:t>), as this could encourage trial among those who have not prescribed the variant brand.</a:t>
            </a:r>
            <a:endParaRPr lang="en-GB" sz="1600">
              <a:solidFill>
                <a:schemeClr val="bg2">
                  <a:lumMod val="10000"/>
                </a:schemeClr>
              </a:solidFill>
              <a:latin typeface="Avenir Next LT Pro"/>
            </a:endParaRPr>
          </a:p>
          <a:p>
            <a:pPr marL="342900" indent="-342900">
              <a:buAutoNum type="arabicPeriod"/>
            </a:pPr>
            <a:r>
              <a:rPr lang="en-GB" sz="1600">
                <a:solidFill>
                  <a:schemeClr val="bg2">
                    <a:lumMod val="10000"/>
                  </a:schemeClr>
                </a:solidFill>
                <a:latin typeface="Avenir Next LT Pro"/>
              </a:rPr>
              <a:t>In large territories like New York with </a:t>
            </a:r>
            <a:r>
              <a:rPr lang="en-GB" sz="1600" b="1">
                <a:solidFill>
                  <a:schemeClr val="bg2">
                    <a:lumMod val="10000"/>
                  </a:schemeClr>
                </a:solidFill>
                <a:latin typeface="Avenir Next LT Pro"/>
              </a:rPr>
              <a:t>large population</a:t>
            </a:r>
            <a:r>
              <a:rPr lang="en-GB" sz="1600">
                <a:solidFill>
                  <a:schemeClr val="bg2">
                    <a:lumMod val="10000"/>
                  </a:schemeClr>
                </a:solidFill>
                <a:latin typeface="Avenir Next LT Pro"/>
              </a:rPr>
              <a:t>, conduct </a:t>
            </a:r>
            <a:r>
              <a:rPr lang="en-GB" sz="1600" b="1">
                <a:solidFill>
                  <a:schemeClr val="bg2">
                    <a:lumMod val="10000"/>
                  </a:schemeClr>
                </a:solidFill>
                <a:latin typeface="Avenir Next LT Pro"/>
              </a:rPr>
              <a:t>mass media</a:t>
            </a:r>
            <a:r>
              <a:rPr lang="en-GB" sz="1600">
                <a:solidFill>
                  <a:schemeClr val="bg2">
                    <a:lumMod val="10000"/>
                  </a:schemeClr>
                </a:solidFill>
                <a:latin typeface="Avenir Next LT Pro"/>
              </a:rPr>
              <a:t> campaigns and medical </a:t>
            </a:r>
            <a:r>
              <a:rPr lang="en-GB" sz="1600" b="1">
                <a:solidFill>
                  <a:schemeClr val="bg2">
                    <a:lumMod val="10000"/>
                  </a:schemeClr>
                </a:solidFill>
                <a:latin typeface="Avenir Next LT Pro"/>
              </a:rPr>
              <a:t>conferences</a:t>
            </a:r>
            <a:r>
              <a:rPr lang="en-GB" sz="1600">
                <a:solidFill>
                  <a:schemeClr val="bg2">
                    <a:lumMod val="10000"/>
                  </a:schemeClr>
                </a:solidFill>
                <a:latin typeface="Avenir Next LT Pro"/>
              </a:rPr>
              <a:t> to highlight </a:t>
            </a:r>
            <a:r>
              <a:rPr lang="en-GB" sz="1600" err="1">
                <a:solidFill>
                  <a:schemeClr val="bg2">
                    <a:lumMod val="10000"/>
                  </a:schemeClr>
                </a:solidFill>
                <a:latin typeface="Avenir Next LT Pro"/>
              </a:rPr>
              <a:t>Midoride's</a:t>
            </a:r>
            <a:r>
              <a:rPr lang="en-GB" sz="1600">
                <a:solidFill>
                  <a:schemeClr val="bg2">
                    <a:lumMod val="10000"/>
                  </a:schemeClr>
                </a:solidFill>
                <a:latin typeface="Avenir Next LT Pro"/>
              </a:rPr>
              <a:t> benefits and offerings.</a:t>
            </a:r>
          </a:p>
          <a:p>
            <a:pPr marL="0" indent="0">
              <a:buNone/>
            </a:pPr>
            <a:endParaRPr lang="en-GB" sz="1600" dirty="0">
              <a:solidFill>
                <a:schemeClr val="bg2">
                  <a:lumMod val="10000"/>
                </a:schemeClr>
              </a:solidFill>
              <a:latin typeface="Avenir Next LT Pro"/>
            </a:endParaRPr>
          </a:p>
          <a:p>
            <a:pPr marL="0" indent="0">
              <a:buNone/>
            </a:pPr>
            <a:endParaRPr lang="en-GB" sz="1400">
              <a:solidFill>
                <a:schemeClr val="bg2">
                  <a:lumMod val="10000"/>
                </a:schemeClr>
              </a:solidFill>
            </a:endParaRPr>
          </a:p>
          <a:p>
            <a:pPr marL="342900" indent="-342900">
              <a:buAutoNum type="arabicPeriod"/>
            </a:pPr>
            <a:endParaRPr lang="en-GB">
              <a:solidFill>
                <a:srgbClr val="000000"/>
              </a:solidFill>
            </a:endParaRPr>
          </a:p>
          <a:p>
            <a:pPr marL="0" indent="0">
              <a:buNone/>
            </a:pPr>
            <a:r>
              <a:rPr lang="en-GB">
                <a:solidFill>
                  <a:srgbClr val="000000"/>
                </a:solidFill>
                <a:latin typeface="Arial Nova"/>
              </a:rPr>
              <a:t>       </a:t>
            </a:r>
            <a:endParaRPr lang="en-GB">
              <a:solidFill>
                <a:srgbClr val="000000"/>
              </a:solidFill>
            </a:endParaRPr>
          </a:p>
          <a:p>
            <a:pPr marL="0" indent="0">
              <a:buNone/>
            </a:pPr>
            <a:r>
              <a:rPr lang="en-GB">
                <a:solidFill>
                  <a:srgbClr val="000000"/>
                </a:solidFill>
                <a:latin typeface="Arial Nova"/>
              </a:rPr>
              <a:t>     </a:t>
            </a:r>
          </a:p>
          <a:p>
            <a:pPr>
              <a:buNone/>
            </a:pPr>
            <a:endParaRPr lang="en-US" sz="1400">
              <a:solidFill>
                <a:srgbClr val="374151"/>
              </a:solidFill>
              <a:latin typeface="Arial Nova"/>
            </a:endParaRPr>
          </a:p>
          <a:p>
            <a:pPr marL="0" indent="0">
              <a:buNone/>
            </a:pPr>
            <a:endParaRPr lang="en-GB">
              <a:solidFill>
                <a:srgbClr val="000000"/>
              </a:solidFill>
            </a:endParaRPr>
          </a:p>
          <a:p>
            <a:pPr>
              <a:buAutoNum type="arabicPeriod"/>
            </a:pPr>
            <a:endParaRPr lang="en-GB"/>
          </a:p>
        </p:txBody>
      </p:sp>
      <p:sp>
        <p:nvSpPr>
          <p:cNvPr id="4" name="Slide Number Placeholder 3">
            <a:extLst>
              <a:ext uri="{FF2B5EF4-FFF2-40B4-BE49-F238E27FC236}">
                <a16:creationId xmlns:a16="http://schemas.microsoft.com/office/drawing/2014/main" id="{8550C39C-B399-37FB-5ACF-A13766DF6384}"/>
              </a:ext>
            </a:extLst>
          </p:cNvPr>
          <p:cNvSpPr>
            <a:spLocks noGrp="1"/>
          </p:cNvSpPr>
          <p:nvPr>
            <p:ph type="sldNum" sz="quarter" idx="12"/>
          </p:nvPr>
        </p:nvSpPr>
        <p:spPr/>
        <p:txBody>
          <a:bodyPr/>
          <a:lstStyle/>
          <a:p>
            <a:fld id="{4267CD5E-26CF-4249-8540-BB1D07FD4227}" type="slidenum">
              <a:rPr lang="en-US" smtClean="0"/>
              <a:t>18</a:t>
            </a:fld>
            <a:endParaRPr lang="en-US"/>
          </a:p>
        </p:txBody>
      </p:sp>
    </p:spTree>
    <p:extLst>
      <p:ext uri="{BB962C8B-B14F-4D97-AF65-F5344CB8AC3E}">
        <p14:creationId xmlns:p14="http://schemas.microsoft.com/office/powerpoint/2010/main" val="227637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2DBBE1-2196-3683-2F8C-35F931AE46E2}"/>
              </a:ext>
            </a:extLst>
          </p:cNvPr>
          <p:cNvSpPr/>
          <p:nvPr/>
        </p:nvSpPr>
        <p:spPr>
          <a:xfrm>
            <a:off x="4362450" y="0"/>
            <a:ext cx="782955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 name="Title 1">
            <a:extLst>
              <a:ext uri="{FF2B5EF4-FFF2-40B4-BE49-F238E27FC236}">
                <a16:creationId xmlns:a16="http://schemas.microsoft.com/office/drawing/2014/main" id="{EEE06D34-92FD-5E73-661A-920EA7D17899}"/>
              </a:ext>
            </a:extLst>
          </p:cNvPr>
          <p:cNvSpPr txBox="1">
            <a:spLocks/>
          </p:cNvSpPr>
          <p:nvPr/>
        </p:nvSpPr>
        <p:spPr>
          <a:xfrm>
            <a:off x="347514" y="2929979"/>
            <a:ext cx="2562987" cy="769441"/>
          </a:xfrm>
          <a:prstGeom prst="rect">
            <a:avLst/>
          </a:prstGeom>
        </p:spPr>
        <p:txBody>
          <a:bodyPr vert="horz" lIns="91440" tIns="45720" rIns="91440" bIns="45720" rtlCol="0" anchor="b">
            <a:noAutofit/>
          </a:bodyPr>
          <a:lstStyle>
            <a:lvl1pPr algn="r" defTabSz="914354" rtl="0" eaLnBrk="1" latinLnBrk="0" hangingPunct="1">
              <a:lnSpc>
                <a:spcPct val="90000"/>
              </a:lnSpc>
              <a:spcBef>
                <a:spcPct val="0"/>
              </a:spcBef>
              <a:buNone/>
              <a:defRPr sz="5400" b="0" i="0" kern="1200">
                <a:solidFill>
                  <a:schemeClr val="bg1"/>
                </a:solidFill>
                <a:latin typeface="Saira Condensed Condensed Light" pitchFamily="2" charset="77"/>
                <a:ea typeface="+mj-ea"/>
                <a:cs typeface="+mj-cs"/>
              </a:defRPr>
            </a:lvl1pPr>
          </a:lstStyle>
          <a:p>
            <a:pPr marL="0" marR="0" lvl="0" indent="0" algn="r" defTabSz="914354"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rgbClr val="363D45"/>
                </a:solidFill>
                <a:effectLst/>
                <a:uLnTx/>
                <a:uFillTx/>
                <a:latin typeface="Arial Nova" panose="020B0504020202020204" pitchFamily="34" charset="0"/>
                <a:ea typeface="+mj-ea"/>
                <a:cs typeface="+mj-cs"/>
              </a:rPr>
              <a:t>Executive Summary</a:t>
            </a:r>
          </a:p>
        </p:txBody>
      </p:sp>
      <p:sp>
        <p:nvSpPr>
          <p:cNvPr id="9" name="TextBox 8">
            <a:extLst>
              <a:ext uri="{FF2B5EF4-FFF2-40B4-BE49-F238E27FC236}">
                <a16:creationId xmlns:a16="http://schemas.microsoft.com/office/drawing/2014/main" id="{215B5CA6-7765-FE20-18FF-12487BCF256C}"/>
              </a:ext>
            </a:extLst>
          </p:cNvPr>
          <p:cNvSpPr txBox="1"/>
          <p:nvPr/>
        </p:nvSpPr>
        <p:spPr>
          <a:xfrm>
            <a:off x="4631138" y="758263"/>
            <a:ext cx="7081103" cy="5719722"/>
          </a:xfrm>
          <a:prstGeom prst="rect">
            <a:avLst/>
          </a:prstGeom>
          <a:ln w="6350">
            <a:noFill/>
            <a:miter lim="800000"/>
          </a:ln>
        </p:spPr>
        <p:txBody>
          <a:bodyPr vert="horz" wrap="square" lIns="0" tIns="0" rIns="0" bIns="0" rtlCol="0" anchor="t">
            <a:noAutofit/>
          </a:bodyPr>
          <a:lstStyle/>
          <a:p>
            <a:pPr>
              <a:spcBef>
                <a:spcPts val="300"/>
              </a:spcBef>
              <a:spcAft>
                <a:spcPts val="300"/>
              </a:spcAft>
              <a:defRPr/>
            </a:pPr>
            <a:r>
              <a:rPr kumimoji="0" lang="en-US" sz="1800" b="1" i="0" u="none" strike="noStrike" kern="1200" cap="none" spc="0" normalizeH="0" baseline="0" noProof="0">
                <a:ln>
                  <a:noFill/>
                </a:ln>
                <a:solidFill>
                  <a:srgbClr val="FFFFFF"/>
                </a:solidFill>
                <a:effectLst/>
                <a:uLnTx/>
                <a:uFillTx/>
                <a:latin typeface="Avenir Next LT Pro"/>
                <a:ea typeface="+mn-ea"/>
                <a:cs typeface="+mn-cs"/>
              </a:rPr>
              <a:t>PROBLEM STATEMENT</a:t>
            </a:r>
            <a:r>
              <a:rPr lang="en-US" b="1">
                <a:solidFill>
                  <a:srgbClr val="FFFFFF"/>
                </a:solidFill>
                <a:latin typeface="Avenir Next LT Pro"/>
              </a:rPr>
              <a:t> </a:t>
            </a:r>
            <a:endParaRPr kumimoji="0" lang="en-US" sz="1800" b="1" i="0" u="none" strike="noStrike" kern="1200" cap="none" spc="0" normalizeH="0" baseline="0" noProof="0">
              <a:ln>
                <a:noFill/>
              </a:ln>
              <a:solidFill>
                <a:srgbClr val="FFFFFF"/>
              </a:solidFill>
              <a:effectLst/>
              <a:uLnTx/>
              <a:uFillTx/>
              <a:latin typeface="Avenir Next LT Pro"/>
              <a:ea typeface="+mn-ea"/>
              <a:cs typeface="+mn-cs"/>
            </a:endParaRPr>
          </a:p>
          <a:p>
            <a:pPr>
              <a:defRPr/>
            </a:pPr>
            <a:r>
              <a:rPr lang="en-US" sz="1700">
                <a:solidFill>
                  <a:schemeClr val="bg1"/>
                </a:solidFill>
                <a:latin typeface="Avenir Next LT Pro"/>
                <a:ea typeface="+mn-lt"/>
                <a:cs typeface="+mn-lt"/>
              </a:rPr>
              <a:t>Analyzing Market Dynamics and Revitalizing Brand Strategy for Market Cannibalization of an Injectable Anesthesia Drug</a:t>
            </a:r>
            <a:endParaRPr lang="en-US" sz="1700">
              <a:solidFill>
                <a:schemeClr val="bg1"/>
              </a:solidFill>
              <a:latin typeface="Arial" panose="020B0604020202020204"/>
              <a:cs typeface="Arial" panose="020B0604020202020204"/>
            </a:endParaRPr>
          </a:p>
          <a:p>
            <a:pPr marL="0" marR="0" lvl="0" indent="0" algn="l" defTabSz="914400">
              <a:lnSpc>
                <a:spcPct val="100000"/>
              </a:lnSpc>
              <a:spcBef>
                <a:spcPts val="300"/>
              </a:spcBef>
              <a:spcAft>
                <a:spcPts val="300"/>
              </a:spcAft>
              <a:buClrTx/>
              <a:buSzTx/>
              <a:buFontTx/>
              <a:buNone/>
              <a:tabLst/>
              <a:defRPr/>
            </a:pPr>
            <a:endParaRPr lang="en-US" sz="1800" b="1" i="0" u="none" strike="noStrike" kern="1200" cap="none" spc="0" normalizeH="0" baseline="0" noProof="0">
              <a:ln>
                <a:noFill/>
              </a:ln>
              <a:solidFill>
                <a:srgbClr val="FFFFFF"/>
              </a:solidFill>
              <a:effectLst/>
              <a:uLnTx/>
              <a:uFillTx/>
              <a:latin typeface="Arial" panose="020B0604020202020204"/>
              <a:cs typeface="Arial"/>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venir Next LT Pro"/>
                <a:ea typeface="+mn-ea"/>
                <a:cs typeface="+mn-cs"/>
              </a:rPr>
              <a:t>BUSINESS SOLUTION</a:t>
            </a:r>
            <a:endParaRPr lang="en-US" sz="1800" b="1" i="0" u="none" strike="noStrike" kern="1200" cap="none" spc="0" normalizeH="0" baseline="0" noProof="0">
              <a:ln>
                <a:noFill/>
              </a:ln>
              <a:solidFill>
                <a:srgbClr val="FFFFFF"/>
              </a:solidFill>
              <a:effectLst/>
              <a:uLnTx/>
              <a:uFillTx/>
              <a:latin typeface="Avenir Next LT Pro"/>
            </a:endParaRPr>
          </a:p>
          <a:p>
            <a:pPr defTabSz="914377">
              <a:spcBef>
                <a:spcPts val="300"/>
              </a:spcBef>
              <a:spcAft>
                <a:spcPts val="300"/>
              </a:spcAft>
              <a:defRPr/>
            </a:pPr>
            <a:r>
              <a:rPr lang="en-US" sz="1700">
                <a:solidFill>
                  <a:schemeClr val="bg1"/>
                </a:solidFill>
                <a:latin typeface="Avenir Next LT Pro"/>
                <a:ea typeface="+mn-lt"/>
                <a:cs typeface="+mn-lt"/>
              </a:rPr>
              <a:t>Identify data-driven observations on the performance of each product and derive the actionable business recommendations for the sales and marketing team to gain market share for </a:t>
            </a:r>
            <a:r>
              <a:rPr lang="en-US" sz="1700" err="1">
                <a:solidFill>
                  <a:schemeClr val="bg1"/>
                </a:solidFill>
                <a:latin typeface="Avenir Next LT Pro"/>
                <a:ea typeface="+mn-lt"/>
                <a:cs typeface="+mn-lt"/>
              </a:rPr>
              <a:t>Midoride</a:t>
            </a:r>
            <a:r>
              <a:rPr lang="en-US" sz="1700">
                <a:solidFill>
                  <a:schemeClr val="bg1"/>
                </a:solidFill>
                <a:latin typeface="Avenir Next LT Pro"/>
                <a:ea typeface="+mn-lt"/>
                <a:cs typeface="+mn-lt"/>
              </a:rPr>
              <a:t> (Variant). </a:t>
            </a:r>
            <a:endParaRPr lang="en-US" sz="1700">
              <a:solidFill>
                <a:schemeClr val="bg1"/>
              </a:solidFill>
              <a:latin typeface="Avenir Next LT Pro"/>
            </a:endParaRPr>
          </a:p>
          <a:p>
            <a:pPr marL="285750" marR="0" lvl="0" indent="-285750" algn="l" defTabSz="914377">
              <a:lnSpc>
                <a:spcPct val="100000"/>
              </a:lnSpc>
              <a:spcBef>
                <a:spcPts val="300"/>
              </a:spcBef>
              <a:spcAft>
                <a:spcPts val="300"/>
              </a:spcAft>
              <a:buClrTx/>
              <a:buSzTx/>
              <a:buFont typeface="Arial"/>
              <a:buChar char="•"/>
              <a:tabLst/>
              <a:defRPr/>
            </a:pPr>
            <a:endParaRPr lang="en-US" sz="1600" i="0" u="none" strike="noStrike" kern="1200" cap="none" spc="0" normalizeH="0" baseline="0" noProof="0">
              <a:ln>
                <a:noFill/>
              </a:ln>
              <a:solidFill>
                <a:srgbClr val="FFFFFF"/>
              </a:solidFill>
              <a:effectLst/>
              <a:uLnTx/>
              <a:uFillTx/>
              <a:latin typeface="Avenir Next LT Pro"/>
              <a:cs typeface="Arial"/>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venir Next LT Pro"/>
                <a:ea typeface="+mn-ea"/>
                <a:cs typeface="+mn-cs"/>
              </a:rPr>
              <a:t>BUSINESS IMPACT</a:t>
            </a:r>
            <a:endParaRPr lang="en-US" sz="1800" b="1" i="0" u="none" strike="noStrike" kern="1200" cap="none" spc="0" normalizeH="0" baseline="0" noProof="0">
              <a:ln>
                <a:noFill/>
              </a:ln>
              <a:solidFill>
                <a:srgbClr val="FFFFFF"/>
              </a:solidFill>
              <a:effectLst/>
              <a:uLnTx/>
              <a:uFillTx/>
              <a:latin typeface="Avenir Next LT Pro"/>
            </a:endParaRPr>
          </a:p>
          <a:p>
            <a:pPr>
              <a:spcBef>
                <a:spcPts val="300"/>
              </a:spcBef>
              <a:spcAft>
                <a:spcPts val="300"/>
              </a:spcAft>
              <a:defRPr/>
            </a:pPr>
            <a:r>
              <a:rPr kumimoji="0" lang="en-US" sz="1700" i="0" u="none" strike="noStrike" kern="1200" cap="none" spc="0" normalizeH="0" baseline="0" noProof="0">
                <a:ln>
                  <a:noFill/>
                </a:ln>
                <a:solidFill>
                  <a:schemeClr val="bg1"/>
                </a:solidFill>
                <a:effectLst/>
                <a:uLnTx/>
                <a:uFillTx/>
                <a:latin typeface="Avenir Next LT Pro"/>
              </a:rPr>
              <a:t>This solution will</a:t>
            </a:r>
            <a:r>
              <a:rPr lang="en-US" sz="1700">
                <a:solidFill>
                  <a:schemeClr val="bg1"/>
                </a:solidFill>
                <a:latin typeface="Avenir Next LT Pro"/>
              </a:rPr>
              <a:t> </a:t>
            </a:r>
            <a:endParaRPr lang="en-US" sz="1700" i="0" u="none" strike="noStrike" kern="1200" cap="none" spc="0" normalizeH="0" baseline="0" noProof="0">
              <a:ln>
                <a:noFill/>
              </a:ln>
              <a:solidFill>
                <a:schemeClr val="bg1"/>
              </a:solidFill>
              <a:effectLst/>
              <a:uLnTx/>
              <a:uFillTx/>
              <a:latin typeface="Avenir Next LT Pro"/>
              <a:cs typeface="Arial"/>
            </a:endParaRPr>
          </a:p>
          <a:p>
            <a:pPr marL="285750" indent="-285750">
              <a:spcBef>
                <a:spcPts val="300"/>
              </a:spcBef>
              <a:spcAft>
                <a:spcPts val="300"/>
              </a:spcAft>
              <a:buFont typeface="Arial" panose="020B0604020202020204" pitchFamily="34" charset="0"/>
              <a:buChar char="•"/>
              <a:defRPr/>
            </a:pPr>
            <a:r>
              <a:rPr kumimoji="0" lang="en-US" sz="1700" i="0" u="none" strike="noStrike" kern="1200" cap="none" spc="0" normalizeH="0" baseline="0" noProof="0">
                <a:ln>
                  <a:noFill/>
                </a:ln>
                <a:solidFill>
                  <a:schemeClr val="bg1"/>
                </a:solidFill>
                <a:effectLst/>
                <a:uLnTx/>
                <a:uFillTx/>
                <a:latin typeface="Avenir Next LT Pro"/>
                <a:ea typeface="+mn-lt"/>
                <a:cs typeface="+mn-lt"/>
              </a:rPr>
              <a:t>Enhance </a:t>
            </a:r>
            <a:r>
              <a:rPr lang="en-US" sz="1700" err="1">
                <a:solidFill>
                  <a:schemeClr val="bg1"/>
                </a:solidFill>
                <a:latin typeface="Avenir Next LT Pro"/>
                <a:ea typeface="+mn-lt"/>
                <a:cs typeface="+mn-lt"/>
              </a:rPr>
              <a:t>Midoride's</a:t>
            </a:r>
            <a:r>
              <a:rPr lang="en-US" sz="1700">
                <a:solidFill>
                  <a:schemeClr val="bg1"/>
                </a:solidFill>
                <a:latin typeface="Avenir Next LT Pro"/>
                <a:ea typeface="+mn-lt"/>
                <a:cs typeface="+mn-lt"/>
              </a:rPr>
              <a:t> market share</a:t>
            </a:r>
            <a:endParaRPr lang="en-US" sz="1700" i="0" u="none" strike="noStrike" kern="1200" cap="none" spc="0" normalizeH="0" baseline="0" noProof="0">
              <a:ln>
                <a:noFill/>
              </a:ln>
              <a:solidFill>
                <a:schemeClr val="bg1"/>
              </a:solidFill>
              <a:effectLst/>
              <a:uLnTx/>
              <a:uFillTx/>
              <a:latin typeface="Avenir Next LT Pro"/>
              <a:cs typeface="Arial"/>
            </a:endParaRP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700" i="0" u="none" strike="noStrike" kern="1200" cap="none" spc="0" normalizeH="0" baseline="0" noProof="0">
                <a:ln>
                  <a:noFill/>
                </a:ln>
                <a:solidFill>
                  <a:schemeClr val="bg1"/>
                </a:solidFill>
                <a:effectLst/>
                <a:uLnTx/>
                <a:uFillTx/>
                <a:latin typeface="Avenir Next LT Pro"/>
              </a:rPr>
              <a:t>Support strategic initiatives for the Sales &amp; Marketing unit</a:t>
            </a:r>
            <a:endParaRPr lang="en-US" sz="1700" i="0" u="none" strike="noStrike" kern="1200" cap="none" spc="0" normalizeH="0" baseline="0" noProof="0">
              <a:ln>
                <a:noFill/>
              </a:ln>
              <a:solidFill>
                <a:schemeClr val="bg1"/>
              </a:solidFill>
              <a:effectLst/>
              <a:uLnTx/>
              <a:uFillTx/>
              <a:latin typeface="Avenir Next LT Pro"/>
              <a:cs typeface="Arial"/>
            </a:endParaRPr>
          </a:p>
          <a:p>
            <a:pPr marL="285750" indent="-285750">
              <a:spcBef>
                <a:spcPts val="300"/>
              </a:spcBef>
              <a:spcAft>
                <a:spcPts val="300"/>
              </a:spcAft>
              <a:buFont typeface="Arial" panose="020B0604020202020204" pitchFamily="34" charset="0"/>
              <a:buChar char="•"/>
              <a:defRPr/>
            </a:pPr>
            <a:r>
              <a:rPr lang="en-US" sz="1700">
                <a:solidFill>
                  <a:schemeClr val="bg1"/>
                </a:solidFill>
                <a:latin typeface="Avenir Next LT Pro"/>
                <a:ea typeface="+mn-lt"/>
                <a:cs typeface="+mn-lt"/>
              </a:rPr>
              <a:t>Boost sales resulting in increased revenue. </a:t>
            </a:r>
          </a:p>
          <a:p>
            <a:pPr marR="0" lvl="0" algn="l" defTabSz="914400" rtl="0" eaLnBrk="1" fontAlgn="auto" latinLnBrk="0" hangingPunct="1">
              <a:lnSpc>
                <a:spcPct val="100000"/>
              </a:lnSpc>
              <a:spcBef>
                <a:spcPts val="300"/>
              </a:spcBef>
              <a:spcAft>
                <a:spcPts val="300"/>
              </a:spcAft>
              <a:buClrTx/>
              <a:buSzTx/>
              <a:tabLst/>
              <a:defRPr/>
            </a:pPr>
            <a:endParaRPr lang="en-US" sz="1600" i="0" u="none" strike="noStrike" kern="1200" cap="none" spc="0" normalizeH="0" baseline="0" noProof="0">
              <a:ln>
                <a:noFill/>
              </a:ln>
              <a:solidFill>
                <a:schemeClr val="bg1"/>
              </a:solidFill>
              <a:effectLst/>
              <a:uLnTx/>
              <a:uFillTx/>
              <a:latin typeface="Avenir Next LT Pro"/>
              <a:cs typeface="Arial"/>
            </a:endParaRP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800" b="1" i="0" u="none" strike="noStrike" kern="1200" cap="none" spc="0" normalizeH="0" baseline="0" noProof="0">
              <a:ln>
                <a:noFill/>
              </a:ln>
              <a:solidFill>
                <a:srgbClr val="FFFFFF"/>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venir Next LT Pro" panose="020B0504020202020204" pitchFamily="34"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venir Next LT Pro" panose="020B0504020202020204" pitchFamily="34" charset="0"/>
              <a:ea typeface="+mn-ea"/>
              <a:cs typeface="+mn-cs"/>
            </a:endParaRPr>
          </a:p>
        </p:txBody>
      </p:sp>
    </p:spTree>
    <p:extLst>
      <p:ext uri="{BB962C8B-B14F-4D97-AF65-F5344CB8AC3E}">
        <p14:creationId xmlns:p14="http://schemas.microsoft.com/office/powerpoint/2010/main" val="116295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B9B5-9324-7852-BBCB-12512A8F5522}"/>
              </a:ext>
            </a:extLst>
          </p:cNvPr>
          <p:cNvSpPr>
            <a:spLocks noGrp="1"/>
          </p:cNvSpPr>
          <p:nvPr>
            <p:ph type="title"/>
          </p:nvPr>
        </p:nvSpPr>
        <p:spPr>
          <a:xfrm>
            <a:off x="42932" y="819510"/>
            <a:ext cx="6398121" cy="1118771"/>
          </a:xfrm>
        </p:spPr>
        <p:txBody>
          <a:bodyPr vert="horz" lIns="91440" tIns="45720" rIns="91440" bIns="45720" rtlCol="0" anchor="ctr">
            <a:normAutofit/>
          </a:bodyPr>
          <a:lstStyle/>
          <a:p>
            <a:pPr defTabSz="914400"/>
            <a:r>
              <a:rPr lang="en-US" sz="3600">
                <a:latin typeface="Avenir Next LT Pro"/>
              </a:rPr>
              <a:t>PROBLEM STATEMENT</a:t>
            </a:r>
          </a:p>
        </p:txBody>
      </p:sp>
      <p:sp>
        <p:nvSpPr>
          <p:cNvPr id="3" name="Content Placeholder 2">
            <a:extLst>
              <a:ext uri="{FF2B5EF4-FFF2-40B4-BE49-F238E27FC236}">
                <a16:creationId xmlns:a16="http://schemas.microsoft.com/office/drawing/2014/main" id="{26516B9A-025A-645A-1C91-A939CAE3212E}"/>
              </a:ext>
            </a:extLst>
          </p:cNvPr>
          <p:cNvSpPr>
            <a:spLocks noGrp="1"/>
          </p:cNvSpPr>
          <p:nvPr>
            <p:ph idx="1"/>
          </p:nvPr>
        </p:nvSpPr>
        <p:spPr>
          <a:xfrm>
            <a:off x="172329" y="1708244"/>
            <a:ext cx="6268724" cy="3812967"/>
          </a:xfrm>
        </p:spPr>
        <p:txBody>
          <a:bodyPr vert="horz" lIns="91440" tIns="45720" rIns="91440" bIns="45720" rtlCol="0" anchor="ctr">
            <a:normAutofit/>
          </a:bodyPr>
          <a:lstStyle/>
          <a:p>
            <a:pPr marL="0" indent="0" algn="just" defTabSz="914400">
              <a:buNone/>
            </a:pPr>
            <a:r>
              <a:rPr lang="en-US" sz="1600">
                <a:solidFill>
                  <a:schemeClr val="bg2">
                    <a:lumMod val="10000"/>
                  </a:schemeClr>
                </a:solidFill>
                <a:latin typeface="Avenir Next LT Pro"/>
              </a:rPr>
              <a:t>The Problem in hand involves a significant decline in sales for     our variant brand. This decline coincides with the growing market share of competitor brands.</a:t>
            </a:r>
            <a:endParaRPr lang="en-US" sz="1600">
              <a:solidFill>
                <a:schemeClr val="bg2">
                  <a:lumMod val="10000"/>
                </a:schemeClr>
              </a:solidFill>
              <a:latin typeface="Avenir Next LT Pro"/>
              <a:cs typeface="Arial"/>
            </a:endParaRPr>
          </a:p>
          <a:p>
            <a:pPr marL="0" indent="0" algn="just" defTabSz="914400">
              <a:buNone/>
            </a:pPr>
            <a:r>
              <a:rPr lang="en-US" sz="1600">
                <a:solidFill>
                  <a:schemeClr val="bg2">
                    <a:lumMod val="10000"/>
                  </a:schemeClr>
                </a:solidFill>
                <a:latin typeface="Avenir Next LT Pro"/>
              </a:rPr>
              <a:t>Our strategic goal is to drive growth for the variant product</a:t>
            </a:r>
          </a:p>
          <a:p>
            <a:pPr marL="0" indent="0" algn="just" defTabSz="914400">
              <a:buNone/>
            </a:pPr>
            <a:r>
              <a:rPr lang="en-US" sz="1600">
                <a:solidFill>
                  <a:schemeClr val="bg2">
                    <a:lumMod val="10000"/>
                  </a:schemeClr>
                </a:solidFill>
                <a:latin typeface="Avenir Next LT Pro"/>
                <a:cs typeface="Arial"/>
              </a:rPr>
              <a:t>We aim to perform a comprehensive analysis of the anesthesia drug market, including an examination of market share trends, growth rates, and external factors like the Territories affecting the market.</a:t>
            </a:r>
          </a:p>
        </p:txBody>
      </p:sp>
      <p:pic>
        <p:nvPicPr>
          <p:cNvPr id="8" name="Picture 7" descr="Medical drug vials with red lids">
            <a:extLst>
              <a:ext uri="{FF2B5EF4-FFF2-40B4-BE49-F238E27FC236}">
                <a16:creationId xmlns:a16="http://schemas.microsoft.com/office/drawing/2014/main" id="{4B11939D-3641-031E-A6E4-24B50DA610F9}"/>
              </a:ext>
            </a:extLst>
          </p:cNvPr>
          <p:cNvPicPr>
            <a:picLocks noChangeAspect="1"/>
          </p:cNvPicPr>
          <p:nvPr/>
        </p:nvPicPr>
        <p:blipFill rotWithShape="1">
          <a:blip r:embed="rId2"/>
          <a:srcRect l="24221" r="24019"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3C62AC5C-A12D-EB38-25DF-B98C0654DCE4}"/>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4267CD5E-26CF-4249-8540-BB1D07FD4227}" type="slidenum">
              <a:rPr lang="en-US" b="0">
                <a:solidFill>
                  <a:srgbClr val="FFFFFF"/>
                </a:solidFill>
                <a:latin typeface="Calibri" panose="020F0502020204030204"/>
              </a:rPr>
              <a:pPr>
                <a:spcAft>
                  <a:spcPts val="600"/>
                </a:spcAft>
                <a:defRPr/>
              </a:pPr>
              <a:t>3</a:t>
            </a:fld>
            <a:endParaRPr lang="en-US" b="0">
              <a:solidFill>
                <a:srgbClr val="FFFFFF"/>
              </a:solidFill>
              <a:latin typeface="Calibri" panose="020F0502020204030204"/>
            </a:endParaRPr>
          </a:p>
        </p:txBody>
      </p:sp>
    </p:spTree>
    <p:extLst>
      <p:ext uri="{BB962C8B-B14F-4D97-AF65-F5344CB8AC3E}">
        <p14:creationId xmlns:p14="http://schemas.microsoft.com/office/powerpoint/2010/main" val="417883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table of brand names&#10;&#10;Description automatically generated">
            <a:extLst>
              <a:ext uri="{FF2B5EF4-FFF2-40B4-BE49-F238E27FC236}">
                <a16:creationId xmlns:a16="http://schemas.microsoft.com/office/drawing/2014/main" id="{B1C63D88-5332-79C9-42AD-322DF7B71B78}"/>
              </a:ext>
            </a:extLst>
          </p:cNvPr>
          <p:cNvPicPr>
            <a:picLocks noGrp="1" noChangeAspect="1"/>
          </p:cNvPicPr>
          <p:nvPr>
            <p:ph idx="1"/>
          </p:nvPr>
        </p:nvPicPr>
        <p:blipFill>
          <a:blip r:embed="rId2"/>
          <a:stretch>
            <a:fillRect/>
          </a:stretch>
        </p:blipFill>
        <p:spPr>
          <a:xfrm>
            <a:off x="643467" y="1125304"/>
            <a:ext cx="10905066" cy="4607390"/>
          </a:xfrm>
          <a:prstGeom prst="rect">
            <a:avLst/>
          </a:prstGeom>
        </p:spPr>
      </p:pic>
      <p:sp>
        <p:nvSpPr>
          <p:cNvPr id="4" name="Slide Number Placeholder 3">
            <a:extLst>
              <a:ext uri="{FF2B5EF4-FFF2-40B4-BE49-F238E27FC236}">
                <a16:creationId xmlns:a16="http://schemas.microsoft.com/office/drawing/2014/main" id="{E174EB53-C3F2-3F04-2AF4-A006DAB5504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4</a:t>
            </a:fld>
            <a:endParaRPr lang="en-US">
              <a:solidFill>
                <a:schemeClr val="tx1">
                  <a:tint val="75000"/>
                </a:schemeClr>
              </a:solidFill>
              <a:latin typeface="+mn-lt"/>
            </a:endParaRPr>
          </a:p>
        </p:txBody>
      </p:sp>
      <p:sp>
        <p:nvSpPr>
          <p:cNvPr id="6" name="TextBox 5">
            <a:extLst>
              <a:ext uri="{FF2B5EF4-FFF2-40B4-BE49-F238E27FC236}">
                <a16:creationId xmlns:a16="http://schemas.microsoft.com/office/drawing/2014/main" id="{CB079E46-0B0C-F40E-3461-219A4FD691E8}"/>
              </a:ext>
            </a:extLst>
          </p:cNvPr>
          <p:cNvSpPr txBox="1"/>
          <p:nvPr/>
        </p:nvSpPr>
        <p:spPr>
          <a:xfrm>
            <a:off x="756249" y="425569"/>
            <a:ext cx="75596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a:solidFill>
                  <a:srgbClr val="311500"/>
                </a:solidFill>
                <a:latin typeface="Arial Nova"/>
              </a:rPr>
              <a:t>MARKET BASKET</a:t>
            </a:r>
          </a:p>
        </p:txBody>
      </p:sp>
    </p:spTree>
    <p:extLst>
      <p:ext uri="{BB962C8B-B14F-4D97-AF65-F5344CB8AC3E}">
        <p14:creationId xmlns:p14="http://schemas.microsoft.com/office/powerpoint/2010/main" val="201483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B587-BF3D-4971-7E2A-6C5BB5C78120}"/>
              </a:ext>
            </a:extLst>
          </p:cNvPr>
          <p:cNvSpPr>
            <a:spLocks noGrp="1"/>
          </p:cNvSpPr>
          <p:nvPr>
            <p:ph type="title"/>
          </p:nvPr>
        </p:nvSpPr>
        <p:spPr>
          <a:xfrm>
            <a:off x="342845" y="422634"/>
            <a:ext cx="10969411" cy="865487"/>
          </a:xfrm>
        </p:spPr>
        <p:txBody>
          <a:bodyPr vert="horz" lIns="91440" tIns="45720" rIns="91440" bIns="45720" rtlCol="0" anchor="t">
            <a:noAutofit/>
          </a:bodyPr>
          <a:lstStyle/>
          <a:p>
            <a:r>
              <a:rPr lang="en-GB" sz="2400" err="1">
                <a:solidFill>
                  <a:schemeClr val="accent1"/>
                </a:solidFill>
                <a:latin typeface="Arial Nova"/>
              </a:rPr>
              <a:t>Fentirate</a:t>
            </a:r>
            <a:r>
              <a:rPr lang="en-GB" sz="2400">
                <a:solidFill>
                  <a:schemeClr val="accent1"/>
                </a:solidFill>
                <a:latin typeface="Arial Nova"/>
              </a:rPr>
              <a:t>, the competitor, boosted sales by 50% with a significant decrease in </a:t>
            </a:r>
            <a:r>
              <a:rPr lang="en-GB" sz="2400" err="1">
                <a:solidFill>
                  <a:schemeClr val="accent1"/>
                </a:solidFill>
                <a:latin typeface="Arial Nova"/>
              </a:rPr>
              <a:t>Midoride</a:t>
            </a:r>
            <a:r>
              <a:rPr lang="en-GB" sz="2400">
                <a:solidFill>
                  <a:schemeClr val="accent1"/>
                </a:solidFill>
                <a:latin typeface="Arial Nova"/>
              </a:rPr>
              <a:t>, the variant.</a:t>
            </a:r>
          </a:p>
          <a:p>
            <a:endParaRPr lang="en-GB" sz="2800">
              <a:solidFill>
                <a:schemeClr val="accent1">
                  <a:lumMod val="75000"/>
                </a:schemeClr>
              </a:solidFill>
            </a:endParaRPr>
          </a:p>
        </p:txBody>
      </p:sp>
      <p:sp>
        <p:nvSpPr>
          <p:cNvPr id="4" name="Slide Number Placeholder 3">
            <a:extLst>
              <a:ext uri="{FF2B5EF4-FFF2-40B4-BE49-F238E27FC236}">
                <a16:creationId xmlns:a16="http://schemas.microsoft.com/office/drawing/2014/main" id="{FE3FD3ED-2D2C-6F1A-6CED-55E0D24E7923}"/>
              </a:ext>
            </a:extLst>
          </p:cNvPr>
          <p:cNvSpPr>
            <a:spLocks noGrp="1"/>
          </p:cNvSpPr>
          <p:nvPr>
            <p:ph type="sldNum" sz="quarter" idx="12"/>
          </p:nvPr>
        </p:nvSpPr>
        <p:spPr/>
        <p:txBody>
          <a:bodyPr/>
          <a:lstStyle/>
          <a:p>
            <a:fld id="{4267CD5E-26CF-4249-8540-BB1D07FD4227}" type="slidenum">
              <a:rPr lang="en-US" smtClean="0"/>
              <a:t>5</a:t>
            </a:fld>
            <a:endParaRPr lang="en-US"/>
          </a:p>
        </p:txBody>
      </p:sp>
      <p:pic>
        <p:nvPicPr>
          <p:cNvPr id="11" name="Content Placeholder 10">
            <a:extLst>
              <a:ext uri="{FF2B5EF4-FFF2-40B4-BE49-F238E27FC236}">
                <a16:creationId xmlns:a16="http://schemas.microsoft.com/office/drawing/2014/main" id="{D487ECCD-00C1-6004-CA4B-0D2E9A9E1B08}"/>
              </a:ext>
            </a:extLst>
          </p:cNvPr>
          <p:cNvPicPr>
            <a:picLocks noGrp="1" noChangeAspect="1"/>
          </p:cNvPicPr>
          <p:nvPr>
            <p:ph idx="1"/>
          </p:nvPr>
        </p:nvPicPr>
        <p:blipFill>
          <a:blip r:embed="rId2"/>
          <a:stretch>
            <a:fillRect/>
          </a:stretch>
        </p:blipFill>
        <p:spPr>
          <a:xfrm>
            <a:off x="620759" y="1379927"/>
            <a:ext cx="6932675" cy="4680873"/>
          </a:xfrm>
        </p:spPr>
      </p:pic>
      <p:sp>
        <p:nvSpPr>
          <p:cNvPr id="7" name="TextBox 6">
            <a:extLst>
              <a:ext uri="{FF2B5EF4-FFF2-40B4-BE49-F238E27FC236}">
                <a16:creationId xmlns:a16="http://schemas.microsoft.com/office/drawing/2014/main" id="{EDB8F47D-16A5-0B99-EBCB-D928183482B2}"/>
              </a:ext>
            </a:extLst>
          </p:cNvPr>
          <p:cNvSpPr txBox="1"/>
          <p:nvPr/>
        </p:nvSpPr>
        <p:spPr>
          <a:xfrm>
            <a:off x="6464061" y="2826589"/>
            <a:ext cx="548927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00315F"/>
                </a:solidFill>
                <a:latin typeface="Arial Nova"/>
                <a:cs typeface="Segoe UI"/>
              </a:rPr>
              <a:t>Observations - </a:t>
            </a:r>
            <a:r>
              <a:rPr lang="en-GB" sz="2000">
                <a:solidFill>
                  <a:srgbClr val="00315F"/>
                </a:solidFill>
                <a:latin typeface="Arial Nova"/>
                <a:cs typeface="Segoe UI"/>
              </a:rPr>
              <a:t>​</a:t>
            </a:r>
          </a:p>
          <a:p>
            <a:r>
              <a:rPr lang="en-GB" sz="2000">
                <a:solidFill>
                  <a:srgbClr val="1B1F23"/>
                </a:solidFill>
                <a:latin typeface="Arial Nova"/>
                <a:cs typeface="Segoe UI"/>
              </a:rPr>
              <a:t>​</a:t>
            </a:r>
          </a:p>
          <a:p>
            <a:r>
              <a:rPr lang="en-GB" sz="1600" b="1">
                <a:latin typeface="Avenir Next LT Pro"/>
                <a:cs typeface="Arial"/>
              </a:rPr>
              <a:t>Dominant Product: </a:t>
            </a:r>
            <a:r>
              <a:rPr lang="en-GB" sz="1600" b="1" err="1">
                <a:latin typeface="Avenir Next LT Pro"/>
                <a:cs typeface="Arial"/>
              </a:rPr>
              <a:t>Ketotrom</a:t>
            </a:r>
            <a:r>
              <a:rPr lang="en-GB" sz="1600" b="1">
                <a:latin typeface="Avenir Next LT Pro"/>
                <a:cs typeface="Arial"/>
              </a:rPr>
              <a:t> - </a:t>
            </a:r>
            <a:r>
              <a:rPr lang="en-GB" sz="1600">
                <a:latin typeface="Avenir Next LT Pro"/>
                <a:cs typeface="Arial"/>
              </a:rPr>
              <a:t>proportion decreases over time from 73.8% in 2016 to 58.9% in 2018.</a:t>
            </a:r>
          </a:p>
          <a:p>
            <a:r>
              <a:rPr lang="en-GB" sz="1600" b="1">
                <a:latin typeface="Avenir Next LT Pro"/>
                <a:cs typeface="Arial"/>
              </a:rPr>
              <a:t>Declining Product: </a:t>
            </a:r>
            <a:r>
              <a:rPr lang="en-GB" sz="1600" b="1" err="1">
                <a:latin typeface="Avenir Next LT Pro"/>
                <a:cs typeface="Arial"/>
              </a:rPr>
              <a:t>Midoride</a:t>
            </a:r>
            <a:r>
              <a:rPr lang="en-GB" sz="1600" b="1">
                <a:latin typeface="Avenir Next LT Pro"/>
                <a:cs typeface="Arial"/>
              </a:rPr>
              <a:t> - </a:t>
            </a:r>
            <a:r>
              <a:rPr lang="en-GB" sz="1600">
                <a:latin typeface="Avenir Next LT Pro"/>
                <a:cs typeface="Arial"/>
              </a:rPr>
              <a:t>shows a declining trend in their percentage of total claims. A sharp drop from 10% in 2016 to 5.% in 2018.</a:t>
            </a:r>
          </a:p>
          <a:p>
            <a:r>
              <a:rPr lang="en-GB" sz="1600" b="1">
                <a:latin typeface="Avenir Next LT Pro"/>
                <a:cs typeface="Arial"/>
              </a:rPr>
              <a:t>Growing Product: </a:t>
            </a:r>
            <a:r>
              <a:rPr lang="en-GB" sz="1600" b="1" err="1">
                <a:latin typeface="Avenir Next LT Pro"/>
                <a:cs typeface="Arial"/>
              </a:rPr>
              <a:t>Fentirate</a:t>
            </a:r>
            <a:r>
              <a:rPr lang="en-GB" sz="1600" b="1">
                <a:latin typeface="Avenir Next LT Pro"/>
                <a:cs typeface="Arial"/>
              </a:rPr>
              <a:t> </a:t>
            </a:r>
            <a:r>
              <a:rPr lang="en-GB" sz="1600">
                <a:latin typeface="Avenir Next LT Pro"/>
                <a:cs typeface="Arial"/>
              </a:rPr>
              <a:t>– Stable claim percentages with an increase of 50% from 2016 – 2018.</a:t>
            </a:r>
          </a:p>
          <a:p>
            <a:r>
              <a:rPr lang="en-GB" sz="1600" b="1">
                <a:latin typeface="Avenir Next LT Pro"/>
                <a:cs typeface="Arial"/>
              </a:rPr>
              <a:t>Expanding Product: </a:t>
            </a:r>
            <a:r>
              <a:rPr lang="en-GB" sz="1600" b="1" err="1">
                <a:latin typeface="Avenir Next LT Pro"/>
                <a:cs typeface="Arial"/>
              </a:rPr>
              <a:t>Profative</a:t>
            </a:r>
            <a:r>
              <a:rPr lang="en-GB" sz="1600" b="1">
                <a:latin typeface="Avenir Next LT Pro"/>
                <a:cs typeface="Arial"/>
              </a:rPr>
              <a:t> </a:t>
            </a:r>
            <a:r>
              <a:rPr lang="en-GB" sz="1600">
                <a:latin typeface="Avenir Next LT Pro"/>
                <a:cs typeface="Arial"/>
              </a:rPr>
              <a:t>– Consistent increase in usage of the product </a:t>
            </a:r>
          </a:p>
        </p:txBody>
      </p:sp>
    </p:spTree>
    <p:extLst>
      <p:ext uri="{BB962C8B-B14F-4D97-AF65-F5344CB8AC3E}">
        <p14:creationId xmlns:p14="http://schemas.microsoft.com/office/powerpoint/2010/main" val="50751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2DD6-7FF9-2E12-07A7-37AFB5FA59E3}"/>
              </a:ext>
            </a:extLst>
          </p:cNvPr>
          <p:cNvSpPr>
            <a:spLocks noGrp="1"/>
          </p:cNvSpPr>
          <p:nvPr>
            <p:ph type="title"/>
          </p:nvPr>
        </p:nvSpPr>
        <p:spPr>
          <a:xfrm>
            <a:off x="6884542" y="365125"/>
            <a:ext cx="4930921" cy="1339940"/>
          </a:xfrm>
        </p:spPr>
        <p:txBody>
          <a:bodyPr>
            <a:normAutofit/>
          </a:bodyPr>
          <a:lstStyle/>
          <a:p>
            <a:pPr algn="just"/>
            <a:r>
              <a:rPr lang="en-GB" sz="1800">
                <a:solidFill>
                  <a:schemeClr val="accent1"/>
                </a:solidFill>
                <a:latin typeface="Segoe UI"/>
                <a:cs typeface="Segoe UI"/>
              </a:rPr>
              <a:t>Patients claiming </a:t>
            </a:r>
            <a:r>
              <a:rPr lang="en-GB" sz="1800" err="1">
                <a:solidFill>
                  <a:schemeClr val="accent1"/>
                </a:solidFill>
                <a:latin typeface="Segoe UI"/>
                <a:cs typeface="Segoe UI"/>
              </a:rPr>
              <a:t>Fentirate</a:t>
            </a:r>
            <a:r>
              <a:rPr lang="en-GB" sz="1800">
                <a:solidFill>
                  <a:schemeClr val="accent1"/>
                </a:solidFill>
                <a:latin typeface="Segoe UI"/>
                <a:cs typeface="Segoe UI"/>
              </a:rPr>
              <a:t> &amp; </a:t>
            </a:r>
            <a:r>
              <a:rPr lang="en-GB" sz="1800" err="1">
                <a:solidFill>
                  <a:schemeClr val="accent1"/>
                </a:solidFill>
                <a:latin typeface="Segoe UI"/>
                <a:cs typeface="Segoe UI"/>
              </a:rPr>
              <a:t>Profative</a:t>
            </a:r>
            <a:r>
              <a:rPr lang="en-GB" sz="1800">
                <a:solidFill>
                  <a:schemeClr val="accent1"/>
                </a:solidFill>
                <a:latin typeface="Segoe UI"/>
                <a:cs typeface="Segoe UI"/>
              </a:rPr>
              <a:t> increased by 3.5x with a notable decrease in claims for </a:t>
            </a:r>
            <a:r>
              <a:rPr lang="en-GB" sz="1800" err="1">
                <a:solidFill>
                  <a:schemeClr val="accent1"/>
                </a:solidFill>
                <a:latin typeface="Segoe UI"/>
                <a:cs typeface="Segoe UI"/>
              </a:rPr>
              <a:t>Midoride</a:t>
            </a:r>
            <a:r>
              <a:rPr lang="en-GB" sz="1800">
                <a:solidFill>
                  <a:schemeClr val="accent1"/>
                </a:solidFill>
                <a:latin typeface="Segoe UI"/>
                <a:cs typeface="Segoe UI"/>
              </a:rPr>
              <a:t> by 2.5x</a:t>
            </a:r>
            <a:endParaRPr lang="en-US">
              <a:solidFill>
                <a:schemeClr val="accent1"/>
              </a:solidFill>
            </a:endParaRPr>
          </a:p>
          <a:p>
            <a:pPr algn="just"/>
            <a:endParaRPr lang="en-GB" sz="2800" b="0">
              <a:solidFill>
                <a:srgbClr val="7A1C29"/>
              </a:solidFill>
              <a:latin typeface="Segoe UI"/>
              <a:cs typeface="Segoe UI"/>
            </a:endParaRPr>
          </a:p>
          <a:p>
            <a:endParaRPr lang="en-GB"/>
          </a:p>
        </p:txBody>
      </p:sp>
      <p:pic>
        <p:nvPicPr>
          <p:cNvPr id="5" name="Content Placeholder 4" descr="A graph of numbers and a number of patients&#10;&#10;Description automatically generated">
            <a:extLst>
              <a:ext uri="{FF2B5EF4-FFF2-40B4-BE49-F238E27FC236}">
                <a16:creationId xmlns:a16="http://schemas.microsoft.com/office/drawing/2014/main" id="{20E65CAB-66CA-F4E1-F67B-A27AD0D5AF9C}"/>
              </a:ext>
            </a:extLst>
          </p:cNvPr>
          <p:cNvPicPr>
            <a:picLocks noGrp="1" noChangeAspect="1"/>
          </p:cNvPicPr>
          <p:nvPr>
            <p:ph idx="1"/>
          </p:nvPr>
        </p:nvPicPr>
        <p:blipFill>
          <a:blip r:embed="rId2"/>
          <a:stretch>
            <a:fillRect/>
          </a:stretch>
        </p:blipFill>
        <p:spPr>
          <a:xfrm>
            <a:off x="-1230" y="40086"/>
            <a:ext cx="6823084" cy="4522722"/>
          </a:xfrm>
        </p:spPr>
      </p:pic>
      <p:sp>
        <p:nvSpPr>
          <p:cNvPr id="4" name="Slide Number Placeholder 3">
            <a:extLst>
              <a:ext uri="{FF2B5EF4-FFF2-40B4-BE49-F238E27FC236}">
                <a16:creationId xmlns:a16="http://schemas.microsoft.com/office/drawing/2014/main" id="{1F722023-84B4-B97D-79CB-E6ED3E0AD83E}"/>
              </a:ext>
            </a:extLst>
          </p:cNvPr>
          <p:cNvSpPr>
            <a:spLocks noGrp="1"/>
          </p:cNvSpPr>
          <p:nvPr>
            <p:ph type="sldNum" sz="quarter" idx="12"/>
          </p:nvPr>
        </p:nvSpPr>
        <p:spPr/>
        <p:txBody>
          <a:bodyPr/>
          <a:lstStyle/>
          <a:p>
            <a:fld id="{4267CD5E-26CF-4249-8540-BB1D07FD4227}" type="slidenum">
              <a:rPr lang="en-US" smtClean="0"/>
              <a:t>6</a:t>
            </a:fld>
            <a:endParaRPr lang="en-US"/>
          </a:p>
        </p:txBody>
      </p:sp>
      <p:pic>
        <p:nvPicPr>
          <p:cNvPr id="9" name="Picture 8" descr="A graph of writing claims&#10;&#10;Description automatically generated">
            <a:extLst>
              <a:ext uri="{FF2B5EF4-FFF2-40B4-BE49-F238E27FC236}">
                <a16:creationId xmlns:a16="http://schemas.microsoft.com/office/drawing/2014/main" id="{E816FBB9-01A9-EDF5-28AF-24FEE1685A59}"/>
              </a:ext>
            </a:extLst>
          </p:cNvPr>
          <p:cNvPicPr>
            <a:picLocks noChangeAspect="1"/>
          </p:cNvPicPr>
          <p:nvPr/>
        </p:nvPicPr>
        <p:blipFill>
          <a:blip r:embed="rId3"/>
          <a:stretch>
            <a:fillRect/>
          </a:stretch>
        </p:blipFill>
        <p:spPr>
          <a:xfrm>
            <a:off x="5664951" y="1857735"/>
            <a:ext cx="6354252" cy="4925323"/>
          </a:xfrm>
          <a:prstGeom prst="rect">
            <a:avLst/>
          </a:prstGeom>
        </p:spPr>
      </p:pic>
      <p:sp>
        <p:nvSpPr>
          <p:cNvPr id="11" name="Title 1">
            <a:extLst>
              <a:ext uri="{FF2B5EF4-FFF2-40B4-BE49-F238E27FC236}">
                <a16:creationId xmlns:a16="http://schemas.microsoft.com/office/drawing/2014/main" id="{0002BBF9-BCF4-1D1E-4AC6-19AF5CDC5A64}"/>
              </a:ext>
            </a:extLst>
          </p:cNvPr>
          <p:cNvSpPr txBox="1">
            <a:spLocks/>
          </p:cNvSpPr>
          <p:nvPr/>
        </p:nvSpPr>
        <p:spPr>
          <a:xfrm>
            <a:off x="322716" y="4945752"/>
            <a:ext cx="5577901" cy="1339940"/>
          </a:xfrm>
          <a:prstGeom prst="rect">
            <a:avLst/>
          </a:prstGeom>
        </p:spPr>
        <p:txBody>
          <a:bodyPr vert="horz" lIns="91440" tIns="45720" rIns="91440" bIns="45720" rtlCol="0" anchor="t">
            <a:normAutofit/>
          </a:bodyPr>
          <a:lstStyle>
            <a:lvl1pPr algn="l" defTabSz="914354" rtl="0" eaLnBrk="1" latinLnBrk="0" hangingPunct="1">
              <a:lnSpc>
                <a:spcPct val="90000"/>
              </a:lnSpc>
              <a:spcBef>
                <a:spcPct val="0"/>
              </a:spcBef>
              <a:buNone/>
              <a:defRPr sz="4000" b="1" i="0" kern="1200">
                <a:solidFill>
                  <a:schemeClr val="tx1"/>
                </a:solidFill>
                <a:latin typeface="Arial Nova" panose="020B0504020202020204" pitchFamily="34" charset="0"/>
                <a:ea typeface="+mj-ea"/>
                <a:cs typeface="+mj-cs"/>
              </a:defRPr>
            </a:lvl1pPr>
          </a:lstStyle>
          <a:p>
            <a:pPr algn="just"/>
            <a:r>
              <a:rPr lang="en-GB" sz="1800">
                <a:solidFill>
                  <a:schemeClr val="accent1"/>
                </a:solidFill>
                <a:latin typeface="Segoe UI"/>
                <a:cs typeface="Segoe UI"/>
              </a:rPr>
              <a:t>By 2018, the number of HCPs prescribing </a:t>
            </a:r>
            <a:r>
              <a:rPr lang="en-GB" sz="1800" err="1">
                <a:solidFill>
                  <a:schemeClr val="accent1"/>
                </a:solidFill>
                <a:latin typeface="Segoe UI"/>
                <a:cs typeface="Segoe UI"/>
              </a:rPr>
              <a:t>Midoride</a:t>
            </a:r>
            <a:r>
              <a:rPr lang="en-GB" sz="1800">
                <a:solidFill>
                  <a:schemeClr val="accent1"/>
                </a:solidFill>
                <a:latin typeface="Segoe UI"/>
                <a:cs typeface="Segoe UI"/>
              </a:rPr>
              <a:t> and </a:t>
            </a:r>
            <a:r>
              <a:rPr lang="en-GB" sz="1800" err="1">
                <a:solidFill>
                  <a:schemeClr val="accent1"/>
                </a:solidFill>
                <a:latin typeface="Segoe UI"/>
                <a:cs typeface="Segoe UI"/>
              </a:rPr>
              <a:t>Ketotram</a:t>
            </a:r>
            <a:r>
              <a:rPr lang="en-GB" sz="1800">
                <a:solidFill>
                  <a:schemeClr val="accent1"/>
                </a:solidFill>
                <a:latin typeface="Segoe UI"/>
                <a:cs typeface="Segoe UI"/>
              </a:rPr>
              <a:t> remained stable, whereas the number of HCPs prescribing </a:t>
            </a:r>
            <a:r>
              <a:rPr lang="en-GB" sz="1800" err="1">
                <a:solidFill>
                  <a:schemeClr val="accent1"/>
                </a:solidFill>
                <a:latin typeface="Segoe UI"/>
                <a:cs typeface="Segoe UI"/>
              </a:rPr>
              <a:t>Fentirate</a:t>
            </a:r>
            <a:r>
              <a:rPr lang="en-GB" sz="1800">
                <a:solidFill>
                  <a:schemeClr val="accent1"/>
                </a:solidFill>
                <a:latin typeface="Segoe UI"/>
                <a:cs typeface="Segoe UI"/>
              </a:rPr>
              <a:t> increased significantly.</a:t>
            </a:r>
            <a:endParaRPr lang="en-US" sz="1800">
              <a:solidFill>
                <a:schemeClr val="accent1"/>
              </a:solidFill>
              <a:latin typeface="Segoe UI"/>
              <a:cs typeface="Segoe UI"/>
            </a:endParaRPr>
          </a:p>
          <a:p>
            <a:pPr algn="just"/>
            <a:endParaRPr lang="en-GB"/>
          </a:p>
        </p:txBody>
      </p:sp>
    </p:spTree>
    <p:extLst>
      <p:ext uri="{BB962C8B-B14F-4D97-AF65-F5344CB8AC3E}">
        <p14:creationId xmlns:p14="http://schemas.microsoft.com/office/powerpoint/2010/main" val="108960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8F645-59DF-9C19-EC92-B20BE1042793}"/>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defTabSz="914400"/>
            <a:r>
              <a:rPr lang="en-US" sz="5400" kern="1200">
                <a:latin typeface="+mj-lt"/>
                <a:ea typeface="+mj-ea"/>
                <a:cs typeface="+mj-cs"/>
              </a:rPr>
              <a:t>Actionable Recommendations</a:t>
            </a:r>
            <a:r>
              <a:rPr lang="en-US" sz="5400">
                <a:latin typeface="+mj-lt"/>
              </a:rPr>
              <a:t> - I </a:t>
            </a:r>
            <a:endParaRPr lang="en-US" sz="5400" kern="1200">
              <a:latin typeface="+mj-lt"/>
              <a:ea typeface="+mj-ea"/>
              <a:cs typeface="+mj-cs"/>
            </a:endParaRP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84F3213-8BF9-A89C-D497-2F4970EFEBFA}"/>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defTabSz="914400">
              <a:spcBef>
                <a:spcPts val="0"/>
              </a:spcBef>
              <a:spcAft>
                <a:spcPts val="600"/>
              </a:spcAft>
              <a:buFont typeface="Arial" panose="020B0604020202020204" pitchFamily="34" charset="0"/>
              <a:buChar char="•"/>
            </a:pPr>
            <a:r>
              <a:rPr lang="en-US" sz="2200">
                <a:latin typeface="Avenir Next LT Pro"/>
              </a:rPr>
              <a:t>Identify why HCPs prescribing the competitor brand accelerated?</a:t>
            </a:r>
          </a:p>
          <a:p>
            <a:pPr marL="457200" defTabSz="914400">
              <a:spcBef>
                <a:spcPts val="0"/>
              </a:spcBef>
              <a:spcAft>
                <a:spcPts val="600"/>
              </a:spcAft>
              <a:buFont typeface="Arial" panose="020B0604020202020204" pitchFamily="34" charset="0"/>
              <a:buChar char="•"/>
            </a:pPr>
            <a:r>
              <a:rPr lang="en-US" sz="2200">
                <a:latin typeface="Avenir Next LT Pro"/>
              </a:rPr>
              <a:t>Target the Prescribers of the competitor brand. </a:t>
            </a:r>
          </a:p>
          <a:p>
            <a:pPr marL="457200" defTabSz="914400">
              <a:spcBef>
                <a:spcPts val="0"/>
              </a:spcBef>
              <a:spcAft>
                <a:spcPts val="600"/>
              </a:spcAft>
              <a:buFont typeface="Arial" panose="020B0604020202020204" pitchFamily="34" charset="0"/>
              <a:buChar char="•"/>
            </a:pPr>
            <a:r>
              <a:rPr lang="en-US" sz="2200" b="1">
                <a:latin typeface="Avenir Next LT Pro"/>
              </a:rPr>
              <a:t>To improve patient claims</a:t>
            </a:r>
            <a:r>
              <a:rPr lang="en-US" sz="2200">
                <a:latin typeface="Avenir Next LT Pro"/>
              </a:rPr>
              <a:t>, evaluate the pricing strategy – Offer discounts, patients assistance programs. </a:t>
            </a:r>
          </a:p>
          <a:p>
            <a:pPr marL="457200" defTabSz="914400">
              <a:spcBef>
                <a:spcPts val="0"/>
              </a:spcBef>
              <a:spcAft>
                <a:spcPts val="600"/>
              </a:spcAft>
              <a:buFont typeface="Arial" panose="020B0604020202020204" pitchFamily="34" charset="0"/>
              <a:buChar char="•"/>
            </a:pPr>
            <a:r>
              <a:rPr lang="en-US" sz="2200" b="1">
                <a:latin typeface="Avenir Next LT Pro"/>
              </a:rPr>
              <a:t>To make HCPs prescribe</a:t>
            </a:r>
            <a:r>
              <a:rPr lang="en-US" sz="2200">
                <a:latin typeface="Avenir Next LT Pro"/>
              </a:rPr>
              <a:t> – Share the results of clinical trials and demonstrate the safety and efficacy of </a:t>
            </a:r>
            <a:r>
              <a:rPr lang="en-US" sz="2200" err="1">
                <a:latin typeface="Avenir Next LT Pro"/>
              </a:rPr>
              <a:t>Midoride</a:t>
            </a:r>
            <a:r>
              <a:rPr lang="en-US" sz="2200">
                <a:latin typeface="Avenir Next LT Pro"/>
              </a:rPr>
              <a:t>.</a:t>
            </a:r>
          </a:p>
          <a:p>
            <a:pPr marL="457200" defTabSz="914400">
              <a:spcBef>
                <a:spcPts val="0"/>
              </a:spcBef>
              <a:spcAft>
                <a:spcPts val="600"/>
              </a:spcAft>
              <a:buFont typeface="Arial" panose="020B0604020202020204" pitchFamily="34" charset="0"/>
              <a:buChar char="•"/>
            </a:pPr>
            <a:r>
              <a:rPr lang="en-US" sz="2200">
                <a:latin typeface="Avenir Next LT Pro"/>
              </a:rPr>
              <a:t>Increase promotional efforts – Medical conferences and publications.</a:t>
            </a:r>
          </a:p>
          <a:p>
            <a:pPr indent="0" defTabSz="914400">
              <a:spcBef>
                <a:spcPts val="0"/>
              </a:spcBef>
              <a:spcAft>
                <a:spcPts val="600"/>
              </a:spcAft>
              <a:buNone/>
            </a:pPr>
            <a:endParaRPr lang="en-US" sz="2200">
              <a:latin typeface="+mn-lt"/>
              <a:cs typeface="Arial" panose="020B0604020202020204"/>
            </a:endParaRPr>
          </a:p>
        </p:txBody>
      </p:sp>
      <p:sp>
        <p:nvSpPr>
          <p:cNvPr id="4" name="Slide Number Placeholder 3">
            <a:extLst>
              <a:ext uri="{FF2B5EF4-FFF2-40B4-BE49-F238E27FC236}">
                <a16:creationId xmlns:a16="http://schemas.microsoft.com/office/drawing/2014/main" id="{31B2A689-0D9C-7CEB-A362-B05D63DC7FD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7</a:t>
            </a:fld>
            <a:endParaRPr lang="en-US">
              <a:solidFill>
                <a:schemeClr val="tx1">
                  <a:tint val="75000"/>
                </a:schemeClr>
              </a:solidFill>
              <a:latin typeface="+mn-lt"/>
            </a:endParaRPr>
          </a:p>
        </p:txBody>
      </p:sp>
    </p:spTree>
    <p:extLst>
      <p:ext uri="{BB962C8B-B14F-4D97-AF65-F5344CB8AC3E}">
        <p14:creationId xmlns:p14="http://schemas.microsoft.com/office/powerpoint/2010/main" val="390137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4D6A-AD7D-7047-E518-6B5098C2534B}"/>
              </a:ext>
            </a:extLst>
          </p:cNvPr>
          <p:cNvSpPr>
            <a:spLocks noGrp="1"/>
          </p:cNvSpPr>
          <p:nvPr>
            <p:ph type="title"/>
          </p:nvPr>
        </p:nvSpPr>
        <p:spPr>
          <a:xfrm>
            <a:off x="644769" y="120710"/>
            <a:ext cx="9517298" cy="664205"/>
          </a:xfrm>
        </p:spPr>
        <p:txBody>
          <a:bodyPr>
            <a:normAutofit/>
          </a:bodyPr>
          <a:lstStyle/>
          <a:p>
            <a:r>
              <a:rPr lang="en-GB" sz="1800">
                <a:solidFill>
                  <a:schemeClr val="accent1"/>
                </a:solidFill>
                <a:latin typeface="Arial Nova"/>
              </a:rPr>
              <a:t>Decline in HCPs writing claims and patients per HCP for </a:t>
            </a:r>
            <a:r>
              <a:rPr lang="en-GB" sz="1800" err="1">
                <a:solidFill>
                  <a:schemeClr val="accent1"/>
                </a:solidFill>
                <a:latin typeface="Arial Nova"/>
              </a:rPr>
              <a:t>Midoride</a:t>
            </a:r>
            <a:r>
              <a:rPr lang="en-GB" sz="1800">
                <a:solidFill>
                  <a:schemeClr val="accent1"/>
                </a:solidFill>
                <a:latin typeface="Arial Nova"/>
              </a:rPr>
              <a:t> and </a:t>
            </a:r>
            <a:r>
              <a:rPr lang="en-GB" sz="1800" err="1">
                <a:solidFill>
                  <a:schemeClr val="accent1"/>
                </a:solidFill>
                <a:latin typeface="Arial Nova"/>
              </a:rPr>
              <a:t>Ketotram</a:t>
            </a:r>
            <a:r>
              <a:rPr lang="en-GB" sz="1800">
                <a:solidFill>
                  <a:schemeClr val="accent1"/>
                </a:solidFill>
                <a:latin typeface="Arial Nova"/>
              </a:rPr>
              <a:t> in 2017-18, while there was a concurrent increase  for competitor brands.</a:t>
            </a:r>
            <a:endParaRPr lang="en-US">
              <a:solidFill>
                <a:schemeClr val="accent1"/>
              </a:solidFill>
              <a:latin typeface="Arial Nova"/>
            </a:endParaRPr>
          </a:p>
        </p:txBody>
      </p:sp>
      <p:pic>
        <p:nvPicPr>
          <p:cNvPr id="5" name="Content Placeholder 4" descr="A graph of a number of claims&#10;&#10;Description automatically generated">
            <a:extLst>
              <a:ext uri="{FF2B5EF4-FFF2-40B4-BE49-F238E27FC236}">
                <a16:creationId xmlns:a16="http://schemas.microsoft.com/office/drawing/2014/main" id="{C9C3A6BD-29AC-06FB-E9F0-CC3696BBDC96}"/>
              </a:ext>
            </a:extLst>
          </p:cNvPr>
          <p:cNvPicPr>
            <a:picLocks noGrp="1" noChangeAspect="1"/>
          </p:cNvPicPr>
          <p:nvPr>
            <p:ph idx="1"/>
          </p:nvPr>
        </p:nvPicPr>
        <p:blipFill>
          <a:blip r:embed="rId2"/>
          <a:stretch>
            <a:fillRect/>
          </a:stretch>
        </p:blipFill>
        <p:spPr>
          <a:xfrm>
            <a:off x="45296" y="697434"/>
            <a:ext cx="6986197" cy="3457937"/>
          </a:xfrm>
        </p:spPr>
      </p:pic>
      <p:sp>
        <p:nvSpPr>
          <p:cNvPr id="4" name="Slide Number Placeholder 3">
            <a:extLst>
              <a:ext uri="{FF2B5EF4-FFF2-40B4-BE49-F238E27FC236}">
                <a16:creationId xmlns:a16="http://schemas.microsoft.com/office/drawing/2014/main" id="{4D09C9A7-3C66-10BB-24C0-C9ABE8ED3415}"/>
              </a:ext>
            </a:extLst>
          </p:cNvPr>
          <p:cNvSpPr>
            <a:spLocks noGrp="1"/>
          </p:cNvSpPr>
          <p:nvPr>
            <p:ph type="sldNum" sz="quarter" idx="12"/>
          </p:nvPr>
        </p:nvSpPr>
        <p:spPr/>
        <p:txBody>
          <a:bodyPr/>
          <a:lstStyle/>
          <a:p>
            <a:fld id="{4267CD5E-26CF-4249-8540-BB1D07FD4227}" type="slidenum">
              <a:rPr lang="en-US" smtClean="0"/>
              <a:t>8</a:t>
            </a:fld>
            <a:endParaRPr lang="en-US"/>
          </a:p>
        </p:txBody>
      </p:sp>
      <p:pic>
        <p:nvPicPr>
          <p:cNvPr id="7" name="Picture 6" descr="A graph of a number of patients per writer per year&#10;&#10;Description automatically generated">
            <a:extLst>
              <a:ext uri="{FF2B5EF4-FFF2-40B4-BE49-F238E27FC236}">
                <a16:creationId xmlns:a16="http://schemas.microsoft.com/office/drawing/2014/main" id="{98CFDFCA-8036-F332-94B8-E8DA67A667B9}"/>
              </a:ext>
            </a:extLst>
          </p:cNvPr>
          <p:cNvPicPr>
            <a:picLocks noChangeAspect="1"/>
          </p:cNvPicPr>
          <p:nvPr/>
        </p:nvPicPr>
        <p:blipFill>
          <a:blip r:embed="rId3"/>
          <a:stretch>
            <a:fillRect/>
          </a:stretch>
        </p:blipFill>
        <p:spPr>
          <a:xfrm>
            <a:off x="6094653" y="1903921"/>
            <a:ext cx="5926168" cy="3481478"/>
          </a:xfrm>
          <a:prstGeom prst="rect">
            <a:avLst/>
          </a:prstGeom>
        </p:spPr>
      </p:pic>
      <p:sp>
        <p:nvSpPr>
          <p:cNvPr id="10" name="TextBox 9">
            <a:extLst>
              <a:ext uri="{FF2B5EF4-FFF2-40B4-BE49-F238E27FC236}">
                <a16:creationId xmlns:a16="http://schemas.microsoft.com/office/drawing/2014/main" id="{33B6C078-CE43-3F95-3C55-DC4A00ECFE30}"/>
              </a:ext>
            </a:extLst>
          </p:cNvPr>
          <p:cNvSpPr txBox="1"/>
          <p:nvPr/>
        </p:nvSpPr>
        <p:spPr>
          <a:xfrm>
            <a:off x="281797" y="4293079"/>
            <a:ext cx="5819954"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00315F"/>
                </a:solidFill>
                <a:latin typeface="Arial Nova"/>
                <a:cs typeface="Segoe UI"/>
              </a:rPr>
              <a:t>Observations - </a:t>
            </a:r>
            <a:r>
              <a:rPr lang="en-GB" sz="2000">
                <a:solidFill>
                  <a:srgbClr val="00315F"/>
                </a:solidFill>
                <a:latin typeface="Arial Nova"/>
                <a:cs typeface="Segoe UI"/>
              </a:rPr>
              <a:t>​</a:t>
            </a:r>
          </a:p>
          <a:p>
            <a:pPr marL="342900" indent="-342900">
              <a:buAutoNum type="arabicPeriod"/>
            </a:pPr>
            <a:r>
              <a:rPr lang="en-GB" sz="1600">
                <a:latin typeface="Avenir Next LT Pro"/>
                <a:cs typeface="Arial" panose="020B0604020202020204"/>
              </a:rPr>
              <a:t>Midoride is a</a:t>
            </a:r>
            <a:r>
              <a:rPr lang="en-GB" sz="1600" b="1">
                <a:latin typeface="Avenir Next LT Pro"/>
                <a:cs typeface="Arial" panose="020B0604020202020204"/>
              </a:rPr>
              <a:t> high considerable</a:t>
            </a:r>
            <a:r>
              <a:rPr lang="en-GB" sz="1600">
                <a:latin typeface="Avenir Next LT Pro"/>
                <a:cs typeface="Arial" panose="020B0604020202020204"/>
              </a:rPr>
              <a:t> product for HCPs in 2018.</a:t>
            </a:r>
          </a:p>
          <a:p>
            <a:pPr marL="342900" indent="-342900">
              <a:buAutoNum type="arabicPeriod"/>
            </a:pPr>
            <a:r>
              <a:rPr lang="en-GB" sz="1600">
                <a:latin typeface="Avenir Next LT Pro"/>
                <a:cs typeface="Arial" panose="020B0604020202020204"/>
              </a:rPr>
              <a:t>Slightly </a:t>
            </a:r>
            <a:r>
              <a:rPr lang="en-GB" sz="1600" b="1">
                <a:latin typeface="Avenir Next LT Pro"/>
                <a:cs typeface="Arial" panose="020B0604020202020204"/>
              </a:rPr>
              <a:t>reduced prescriptions </a:t>
            </a:r>
            <a:r>
              <a:rPr lang="en-GB" sz="1600">
                <a:latin typeface="Avenir Next LT Pro"/>
                <a:cs typeface="Arial" panose="020B0604020202020204"/>
              </a:rPr>
              <a:t>and patients per HCP for </a:t>
            </a:r>
            <a:r>
              <a:rPr lang="en-GB" sz="1600" err="1">
                <a:latin typeface="Avenir Next LT Pro"/>
                <a:cs typeface="Arial" panose="020B0604020202020204"/>
              </a:rPr>
              <a:t>Midoride</a:t>
            </a:r>
            <a:r>
              <a:rPr lang="en-GB" sz="1600">
                <a:latin typeface="Avenir Next LT Pro"/>
                <a:cs typeface="Arial" panose="020B0604020202020204"/>
              </a:rPr>
              <a:t> in 2018. </a:t>
            </a:r>
          </a:p>
          <a:p>
            <a:pPr marL="342900" indent="-342900">
              <a:buAutoNum type="arabicPeriod"/>
            </a:pPr>
            <a:r>
              <a:rPr lang="en-GB" sz="1600" b="1">
                <a:latin typeface="Avenir Next LT Pro"/>
                <a:cs typeface="Arial" panose="020B0604020202020204"/>
              </a:rPr>
              <a:t>Increased Prescription</a:t>
            </a:r>
            <a:r>
              <a:rPr lang="en-GB" sz="1600">
                <a:latin typeface="Avenir Next LT Pro"/>
                <a:cs typeface="Arial" panose="020B0604020202020204"/>
              </a:rPr>
              <a:t> and patient rate per HCP for the competitor products from 2017- 2018</a:t>
            </a:r>
          </a:p>
          <a:p>
            <a:r>
              <a:rPr lang="en-GB" sz="2000">
                <a:solidFill>
                  <a:srgbClr val="1B1F23"/>
                </a:solidFill>
                <a:latin typeface="Arial Nova"/>
                <a:cs typeface="Segoe UI"/>
              </a:rPr>
              <a:t>​</a:t>
            </a:r>
          </a:p>
          <a:p>
            <a:endParaRPr lang="en-GB" sz="1600">
              <a:latin typeface="Avenir Next LT Pro"/>
              <a:cs typeface="Arial"/>
            </a:endParaRPr>
          </a:p>
        </p:txBody>
      </p:sp>
    </p:spTree>
    <p:extLst>
      <p:ext uri="{BB962C8B-B14F-4D97-AF65-F5344CB8AC3E}">
        <p14:creationId xmlns:p14="http://schemas.microsoft.com/office/powerpoint/2010/main" val="195147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9981-98CE-5F5E-146F-B0FEED7A90E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sz="5000" kern="1200">
                <a:solidFill>
                  <a:schemeClr val="tx1"/>
                </a:solidFill>
                <a:latin typeface="+mj-lt"/>
                <a:ea typeface="+mj-ea"/>
                <a:cs typeface="+mj-cs"/>
              </a:rPr>
              <a:t>Actionable Recommendations - II</a:t>
            </a:r>
            <a:endParaRPr lang="en-US" sz="5000" b="0" kern="1200">
              <a:solidFill>
                <a:schemeClr val="tx1"/>
              </a:solidFill>
              <a:latin typeface="+mj-lt"/>
              <a:ea typeface="+mj-ea"/>
              <a:cs typeface="+mj-cs"/>
            </a:endParaRPr>
          </a:p>
          <a:p>
            <a:pPr defTabSz="914400"/>
            <a:endParaRPr lang="en-US" sz="5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3C1191-C72C-1857-441D-5BB794212E59}"/>
              </a:ext>
            </a:extLst>
          </p:cNvPr>
          <p:cNvSpPr>
            <a:spLocks noGrp="1"/>
          </p:cNvSpPr>
          <p:nvPr>
            <p:ph idx="1"/>
          </p:nvPr>
        </p:nvSpPr>
        <p:spPr>
          <a:xfrm>
            <a:off x="838200" y="1966255"/>
            <a:ext cx="11047562" cy="4251960"/>
          </a:xfrm>
        </p:spPr>
        <p:txBody>
          <a:bodyPr vert="horz" lIns="91440" tIns="45720" rIns="91440" bIns="45720" rtlCol="0" anchor="t">
            <a:normAutofit/>
          </a:bodyPr>
          <a:lstStyle/>
          <a:p>
            <a:pPr defTabSz="914400"/>
            <a:r>
              <a:rPr lang="en-US" sz="2200">
                <a:latin typeface="Avenir Next LT Pro"/>
              </a:rPr>
              <a:t>Segmentation of HCP by performance – </a:t>
            </a:r>
          </a:p>
          <a:p>
            <a:pPr marL="0" indent="0" defTabSz="914400">
              <a:buNone/>
            </a:pPr>
            <a:r>
              <a:rPr lang="en-US" sz="2200">
                <a:latin typeface="Avenir Next LT Pro"/>
              </a:rPr>
              <a:t>     1. </a:t>
            </a:r>
            <a:r>
              <a:rPr lang="en-US" sz="2200" b="1">
                <a:latin typeface="Avenir Next LT Pro"/>
              </a:rPr>
              <a:t>Worst performing HCP</a:t>
            </a:r>
            <a:r>
              <a:rPr lang="en-US" sz="2200">
                <a:latin typeface="Avenir Next LT Pro"/>
              </a:rPr>
              <a:t> (writing less no. Of. prescriptions) and </a:t>
            </a:r>
          </a:p>
          <a:p>
            <a:pPr marL="0" indent="0" defTabSz="914400">
              <a:buNone/>
            </a:pPr>
            <a:r>
              <a:rPr lang="en-US" sz="2200">
                <a:latin typeface="Avenir Next LT Pro"/>
              </a:rPr>
              <a:t>     2.</a:t>
            </a:r>
            <a:r>
              <a:rPr lang="en-US" sz="2200" b="1">
                <a:latin typeface="Avenir Next LT Pro"/>
              </a:rPr>
              <a:t> Best Performing HCP </a:t>
            </a:r>
            <a:r>
              <a:rPr lang="en-US" sz="2200">
                <a:latin typeface="Avenir Next LT Pro"/>
              </a:rPr>
              <a:t>(writing more no. Of. prescriptions) </a:t>
            </a:r>
          </a:p>
          <a:p>
            <a:pPr marL="342900" indent="-342900" defTabSz="914400"/>
            <a:r>
              <a:rPr lang="en-US" sz="2200">
                <a:latin typeface="Avenir Next LT Pro"/>
                <a:cs typeface="Arial"/>
              </a:rPr>
              <a:t>Target the Best performing HCP of the </a:t>
            </a:r>
            <a:r>
              <a:rPr lang="en-US" sz="2200" b="1">
                <a:latin typeface="Avenir Next LT Pro"/>
                <a:cs typeface="Arial"/>
              </a:rPr>
              <a:t>competitor brand</a:t>
            </a:r>
            <a:r>
              <a:rPr lang="en-US" sz="2200">
                <a:latin typeface="Avenir Next LT Pro"/>
                <a:cs typeface="Arial"/>
              </a:rPr>
              <a:t>, sales team to make personal appointments and explain – </a:t>
            </a:r>
            <a:r>
              <a:rPr lang="en-US" sz="2200" b="1">
                <a:latin typeface="Avenir Next LT Pro"/>
                <a:cs typeface="Arial"/>
              </a:rPr>
              <a:t>Provide samples</a:t>
            </a:r>
            <a:r>
              <a:rPr lang="en-US" sz="2200">
                <a:latin typeface="Avenir Next LT Pro"/>
                <a:cs typeface="Arial"/>
              </a:rPr>
              <a:t>. </a:t>
            </a:r>
          </a:p>
          <a:p>
            <a:pPr marL="342900" indent="-342900" defTabSz="914400"/>
            <a:r>
              <a:rPr lang="en-US" sz="2200">
                <a:latin typeface="Avenir Next LT Pro"/>
                <a:cs typeface="Arial"/>
              </a:rPr>
              <a:t>Map the sales rep to the respective </a:t>
            </a:r>
            <a:r>
              <a:rPr lang="en-US" sz="2200" err="1">
                <a:latin typeface="Avenir Next LT Pro"/>
                <a:cs typeface="Arial"/>
              </a:rPr>
              <a:t>speciality</a:t>
            </a:r>
            <a:r>
              <a:rPr lang="en-US" sz="2200">
                <a:latin typeface="Avenir Next LT Pro"/>
                <a:cs typeface="Arial"/>
              </a:rPr>
              <a:t> – Highlight the benefits of </a:t>
            </a:r>
            <a:r>
              <a:rPr lang="en-US" sz="2200" err="1">
                <a:latin typeface="Avenir Next LT Pro"/>
                <a:cs typeface="Arial"/>
              </a:rPr>
              <a:t>Medoride</a:t>
            </a:r>
            <a:r>
              <a:rPr lang="en-US" sz="2200">
                <a:latin typeface="Avenir Next LT Pro"/>
                <a:cs typeface="Arial"/>
              </a:rPr>
              <a:t> for that </a:t>
            </a:r>
            <a:r>
              <a:rPr lang="en-US" sz="2200" err="1">
                <a:latin typeface="Avenir Next LT Pro"/>
                <a:cs typeface="Arial"/>
              </a:rPr>
              <a:t>sepciality</a:t>
            </a:r>
            <a:r>
              <a:rPr lang="en-US" sz="2200">
                <a:latin typeface="Avenir Next LT Pro"/>
                <a:cs typeface="Arial"/>
              </a:rPr>
              <a:t>.</a:t>
            </a:r>
          </a:p>
          <a:p>
            <a:pPr marL="342900" indent="-342900" defTabSz="914400"/>
            <a:r>
              <a:rPr lang="en-US" sz="2200">
                <a:latin typeface="Avenir Next LT Pro"/>
                <a:cs typeface="Arial"/>
              </a:rPr>
              <a:t>Focus on  HCPs who are high prescribers of </a:t>
            </a:r>
            <a:r>
              <a:rPr lang="en-US" sz="2200" b="1" err="1">
                <a:latin typeface="Avenir Next LT Pro"/>
                <a:cs typeface="Arial"/>
              </a:rPr>
              <a:t>Ketotrom</a:t>
            </a:r>
            <a:r>
              <a:rPr lang="en-US" sz="2200">
                <a:latin typeface="Avenir Next LT Pro"/>
                <a:cs typeface="Arial"/>
              </a:rPr>
              <a:t> to start prescribing </a:t>
            </a:r>
            <a:r>
              <a:rPr lang="en-US" sz="2200" err="1">
                <a:latin typeface="Avenir Next LT Pro"/>
                <a:cs typeface="Arial"/>
              </a:rPr>
              <a:t>Midoride</a:t>
            </a:r>
            <a:r>
              <a:rPr lang="en-US" sz="2200">
                <a:latin typeface="Avenir Next LT Pro"/>
                <a:cs typeface="Arial"/>
              </a:rPr>
              <a:t> for </a:t>
            </a:r>
            <a:r>
              <a:rPr lang="en-US" sz="2200" err="1">
                <a:latin typeface="Avenir Next LT Pro"/>
                <a:cs typeface="Arial"/>
              </a:rPr>
              <a:t>injectibe</a:t>
            </a:r>
            <a:r>
              <a:rPr lang="en-US" sz="2200">
                <a:latin typeface="Avenir Next LT Pro"/>
                <a:cs typeface="Arial"/>
              </a:rPr>
              <a:t> anesthesia.</a:t>
            </a:r>
          </a:p>
        </p:txBody>
      </p:sp>
      <p:sp>
        <p:nvSpPr>
          <p:cNvPr id="4" name="Slide Number Placeholder 3">
            <a:extLst>
              <a:ext uri="{FF2B5EF4-FFF2-40B4-BE49-F238E27FC236}">
                <a16:creationId xmlns:a16="http://schemas.microsoft.com/office/drawing/2014/main" id="{172FBB55-FC0B-4BBB-58F4-5A646AB1FE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267CD5E-26CF-4249-8540-BB1D07FD4227}" type="slidenum">
              <a:rPr lang="en-US" smtClean="0">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Tree>
    <p:extLst>
      <p:ext uri="{BB962C8B-B14F-4D97-AF65-F5344CB8AC3E}">
        <p14:creationId xmlns:p14="http://schemas.microsoft.com/office/powerpoint/2010/main" val="272208470"/>
      </p:ext>
    </p:extLst>
  </p:cSld>
  <p:clrMapOvr>
    <a:masterClrMapping/>
  </p:clrMapOvr>
</p:sld>
</file>

<file path=ppt/theme/theme1.xml><?xml version="1.0" encoding="utf-8"?>
<a:theme xmlns:a="http://schemas.openxmlformats.org/drawingml/2006/main" name="1_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1175</Words>
  <Application>Microsoft Office PowerPoint</Application>
  <PresentationFormat>Widescreen</PresentationFormat>
  <Paragraphs>127</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Nova</vt:lpstr>
      <vt:lpstr>Avenir Next LT Pro</vt:lpstr>
      <vt:lpstr>Calibri</vt:lpstr>
      <vt:lpstr>IBM Plex Sans</vt:lpstr>
      <vt:lpstr>IBM Plex Sans Light</vt:lpstr>
      <vt:lpstr>IBM Plex Sans SemiBold</vt:lpstr>
      <vt:lpstr>Saira Condensed Condensed Light</vt:lpstr>
      <vt:lpstr>Segoe UI</vt:lpstr>
      <vt:lpstr>System Font Regular</vt:lpstr>
      <vt:lpstr>Wingdings</vt:lpstr>
      <vt:lpstr>1_Office Theme</vt:lpstr>
      <vt:lpstr>Analyzing Market Dynamics and Revitalizing Brand Strategy for Market Cannibalization of an Injectable Anesthesia Drug </vt:lpstr>
      <vt:lpstr>PowerPoint Presentation</vt:lpstr>
      <vt:lpstr>PROBLEM STATEMENT</vt:lpstr>
      <vt:lpstr>PowerPoint Presentation</vt:lpstr>
      <vt:lpstr>Fentirate, the competitor, boosted sales by 50% with a significant decrease in Midoride, the variant. </vt:lpstr>
      <vt:lpstr>Patients claiming Fentirate &amp; Profative increased by 3.5x with a notable decrease in claims for Midoride by 2.5x  </vt:lpstr>
      <vt:lpstr>Actionable Recommendations - I </vt:lpstr>
      <vt:lpstr>Decline in HCPs writing claims and patients per HCP for Midoride and Ketotram in 2017-18, while there was a concurrent increase  for competitor brands.</vt:lpstr>
      <vt:lpstr>Actionable Recommendations - II </vt:lpstr>
      <vt:lpstr>The most significant decline in Variant was observed in St. Louis and LA-San Diego, accompanied by a notable shift in market share towards the competitor in New York.</vt:lpstr>
      <vt:lpstr>Actionable Recommendations - III </vt:lpstr>
      <vt:lpstr>Every 2 out of 3 claims is attributed to the Circulatory system specialty.</vt:lpstr>
      <vt:lpstr>The majority of claims, 228 HCPs in total, come from the Anesthesiology specialty, while Cardiology is identified as the growing specialty, with 86 HCPs making claims.</vt:lpstr>
      <vt:lpstr>Actionable Recommendations - IV </vt:lpstr>
      <vt:lpstr> The majority of claims are made by patients above 60 years, with the age group 18-30 years identified as the growing segment.</vt:lpstr>
      <vt:lpstr>New Writer Trends: Stable Growth in 2016-2017, Shifts in 2018 </vt:lpstr>
      <vt:lpstr>Stability in Continuing HCP Writers for Ketotram and Midoride, Decrease for Fentirate and Profative by 2.3x </vt:lpstr>
      <vt:lpstr>Concluded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Hima Pragnya Jonnalagadda</cp:lastModifiedBy>
  <cp:revision>12</cp:revision>
  <dcterms:created xsi:type="dcterms:W3CDTF">2023-11-15T18:54:42Z</dcterms:created>
  <dcterms:modified xsi:type="dcterms:W3CDTF">2024-10-02T23:50:00Z</dcterms:modified>
</cp:coreProperties>
</file>