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Merriweather"/>
      <p:regular r:id="rId20"/>
      <p:bold r:id="rId21"/>
      <p:italic r:id="rId22"/>
      <p:boldItalic r:id="rId23"/>
    </p:embeddedFont>
    <p:embeddedFont>
      <p:font typeface="Source Sans Pr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regular.fntdata"/><Relationship Id="rId22" Type="http://schemas.openxmlformats.org/officeDocument/2006/relationships/font" Target="fonts/Merriweather-italic.fntdata"/><Relationship Id="rId21" Type="http://schemas.openxmlformats.org/officeDocument/2006/relationships/font" Target="fonts/Merriweather-bold.fntdata"/><Relationship Id="rId24" Type="http://schemas.openxmlformats.org/officeDocument/2006/relationships/font" Target="fonts/SourceSansPro-regular.fntdata"/><Relationship Id="rId23" Type="http://schemas.openxmlformats.org/officeDocument/2006/relationships/font" Target="fonts/Merriweather-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SansPro-italic.fntdata"/><Relationship Id="rId25" Type="http://schemas.openxmlformats.org/officeDocument/2006/relationships/font" Target="fonts/SourceSansPro-bold.fntdata"/><Relationship Id="rId27" Type="http://schemas.openxmlformats.org/officeDocument/2006/relationships/font" Target="fonts/SourceSansPr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19" Type="http://schemas.openxmlformats.org/officeDocument/2006/relationships/font" Target="fonts/Raleway-boldItalic.fntdata"/><Relationship Id="rId18" Type="http://schemas.openxmlformats.org/officeDocument/2006/relationships/font" Target="fonts/Raleway-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16240a68b2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16240a68b2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16240a68b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16240a68b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16240a68b2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16240a68b2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149e2b7fa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149e2b7fa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16240a68b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16240a68b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16240a68b2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16240a68b2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149e2b7fa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149e2b7fa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16240a68b2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16240a68b2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16240a68b2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16240a68b2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kaggle.com/uciml/breast-cancer-wisconsin-data"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480150" y="614150"/>
            <a:ext cx="8183700" cy="7863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1100"/>
              <a:buNone/>
            </a:pPr>
            <a:r>
              <a:rPr lang="en" sz="3600">
                <a:solidFill>
                  <a:schemeClr val="accent2"/>
                </a:solidFill>
              </a:rPr>
              <a:t>BREAST CANCER PREDICTION</a:t>
            </a:r>
            <a:endParaRPr sz="4280">
              <a:solidFill>
                <a:schemeClr val="accent2"/>
              </a:solidFill>
            </a:endParaRPr>
          </a:p>
        </p:txBody>
      </p:sp>
      <p:sp>
        <p:nvSpPr>
          <p:cNvPr id="59" name="Google Shape;59;p13"/>
          <p:cNvSpPr txBox="1"/>
          <p:nvPr>
            <p:ph idx="1" type="subTitle"/>
          </p:nvPr>
        </p:nvSpPr>
        <p:spPr>
          <a:xfrm>
            <a:off x="2225550" y="3365550"/>
            <a:ext cx="4692900" cy="1271400"/>
          </a:xfrm>
          <a:prstGeom prst="rect">
            <a:avLst/>
          </a:prstGeom>
        </p:spPr>
        <p:txBody>
          <a:bodyPr anchorCtr="0" anchor="t" bIns="91425" lIns="91425" spcFirstLastPara="1" rIns="91425" wrap="square" tIns="91425">
            <a:normAutofit fontScale="92500"/>
          </a:bodyPr>
          <a:lstStyle/>
          <a:p>
            <a:pPr indent="0" lvl="0" marL="0" rtl="0" algn="ctr">
              <a:spcBef>
                <a:spcPts val="0"/>
              </a:spcBef>
              <a:spcAft>
                <a:spcPts val="0"/>
              </a:spcAft>
              <a:buNone/>
            </a:pPr>
            <a:r>
              <a:rPr lang="en">
                <a:solidFill>
                  <a:schemeClr val="lt1"/>
                </a:solidFill>
              </a:rPr>
              <a:t>By</a:t>
            </a:r>
            <a:endParaRPr>
              <a:solidFill>
                <a:schemeClr val="lt1"/>
              </a:solidFill>
            </a:endParaRPr>
          </a:p>
          <a:p>
            <a:pPr indent="0" lvl="0" marL="0" rtl="0" algn="ctr">
              <a:spcBef>
                <a:spcPts val="0"/>
              </a:spcBef>
              <a:spcAft>
                <a:spcPts val="0"/>
              </a:spcAft>
              <a:buNone/>
            </a:pPr>
            <a:r>
              <a:rPr b="1" lang="en">
                <a:solidFill>
                  <a:schemeClr val="lt1"/>
                </a:solidFill>
              </a:rPr>
              <a:t>19BCE1532 - Hima Rani Mathews</a:t>
            </a:r>
            <a:endParaRPr b="1">
              <a:solidFill>
                <a:schemeClr val="lt1"/>
              </a:solidFill>
            </a:endParaRPr>
          </a:p>
          <a:p>
            <a:pPr indent="0" lvl="0" marL="0" rtl="0" algn="ctr">
              <a:spcBef>
                <a:spcPts val="0"/>
              </a:spcBef>
              <a:spcAft>
                <a:spcPts val="0"/>
              </a:spcAft>
              <a:buNone/>
            </a:pPr>
            <a:r>
              <a:rPr b="1" lang="en">
                <a:solidFill>
                  <a:schemeClr val="lt1"/>
                </a:solidFill>
              </a:rPr>
              <a:t>19BCE1588 - Kamalika Gunasekaran</a:t>
            </a:r>
            <a:endParaRPr b="1">
              <a:solidFill>
                <a:schemeClr val="lt1"/>
              </a:solidFill>
            </a:endParaRPr>
          </a:p>
        </p:txBody>
      </p:sp>
      <p:sp>
        <p:nvSpPr>
          <p:cNvPr id="60" name="Google Shape;60;p13"/>
          <p:cNvSpPr txBox="1"/>
          <p:nvPr/>
        </p:nvSpPr>
        <p:spPr>
          <a:xfrm>
            <a:off x="3520350" y="1535350"/>
            <a:ext cx="2103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2"/>
                </a:solidFill>
                <a:latin typeface="Merriweather"/>
                <a:ea typeface="Merriweather"/>
                <a:cs typeface="Merriweather"/>
                <a:sym typeface="Merriweather"/>
              </a:rPr>
              <a:t>REVIEW - 1</a:t>
            </a:r>
            <a:endParaRPr b="1" sz="2400">
              <a:solidFill>
                <a:schemeClr val="dk2"/>
              </a:solidFill>
              <a:latin typeface="Merriweather"/>
              <a:ea typeface="Merriweather"/>
              <a:cs typeface="Merriweather"/>
              <a:sym typeface="Merriweath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nvSpPr>
        <p:spPr>
          <a:xfrm>
            <a:off x="2493750" y="1750325"/>
            <a:ext cx="41565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6000">
                <a:solidFill>
                  <a:schemeClr val="lt1"/>
                </a:solidFill>
                <a:latin typeface="Source Sans Pro"/>
                <a:ea typeface="Source Sans Pro"/>
                <a:cs typeface="Source Sans Pro"/>
                <a:sym typeface="Source Sans Pro"/>
              </a:rPr>
              <a:t>THANK YOU</a:t>
            </a:r>
            <a:endParaRPr b="1" sz="6000">
              <a:solidFill>
                <a:schemeClr val="lt1"/>
              </a:solidFill>
              <a:latin typeface="Source Sans Pro"/>
              <a:ea typeface="Source Sans Pro"/>
              <a:cs typeface="Source Sans Pro"/>
              <a:sym typeface="Source Sans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0" y="0"/>
            <a:ext cx="9144000" cy="752400"/>
          </a:xfrm>
          <a:prstGeom prst="rect">
            <a:avLst/>
          </a:prstGeom>
          <a:solidFill>
            <a:schemeClr val="accent2"/>
          </a:solidFill>
        </p:spPr>
        <p:txBody>
          <a:bodyPr anchorCtr="0" anchor="t" bIns="91425" lIns="91425" spcFirstLastPara="1" rIns="91425" wrap="square" tIns="91425">
            <a:normAutofit/>
          </a:bodyPr>
          <a:lstStyle/>
          <a:p>
            <a:pPr indent="0" lvl="0" marL="0" rtl="0" algn="ctr">
              <a:spcBef>
                <a:spcPts val="0"/>
              </a:spcBef>
              <a:spcAft>
                <a:spcPts val="0"/>
              </a:spcAft>
              <a:buNone/>
            </a:pPr>
            <a:r>
              <a:rPr lang="en" sz="3600">
                <a:solidFill>
                  <a:schemeClr val="lt1"/>
                </a:solidFill>
              </a:rPr>
              <a:t>INTRODUCTION</a:t>
            </a:r>
            <a:endParaRPr sz="3600">
              <a:solidFill>
                <a:schemeClr val="lt1"/>
              </a:solidFill>
            </a:endParaRPr>
          </a:p>
        </p:txBody>
      </p:sp>
      <p:sp>
        <p:nvSpPr>
          <p:cNvPr id="66" name="Google Shape;66;p14"/>
          <p:cNvSpPr txBox="1"/>
          <p:nvPr>
            <p:ph idx="1" type="body"/>
          </p:nvPr>
        </p:nvSpPr>
        <p:spPr>
          <a:xfrm>
            <a:off x="326700" y="982650"/>
            <a:ext cx="8490600" cy="4038000"/>
          </a:xfrm>
          <a:prstGeom prst="rect">
            <a:avLst/>
          </a:prstGeom>
        </p:spPr>
        <p:txBody>
          <a:bodyPr anchorCtr="0" anchor="t" bIns="91425" lIns="91425" spcFirstLastPara="1" rIns="91425" wrap="square" tIns="91425">
            <a:noAutofit/>
          </a:bodyPr>
          <a:lstStyle/>
          <a:p>
            <a:pPr indent="0" lvl="0" marL="0" rtl="0" algn="just">
              <a:lnSpc>
                <a:spcPct val="115000"/>
              </a:lnSpc>
              <a:spcBef>
                <a:spcPts val="1300"/>
              </a:spcBef>
              <a:spcAft>
                <a:spcPts val="0"/>
              </a:spcAft>
              <a:buClr>
                <a:schemeClr val="dk2"/>
              </a:buClr>
              <a:buSzPts val="770"/>
              <a:buFont typeface="Arial"/>
              <a:buNone/>
            </a:pPr>
            <a:r>
              <a:rPr lang="en" sz="1700">
                <a:solidFill>
                  <a:srgbClr val="292929"/>
                </a:solidFill>
                <a:highlight>
                  <a:srgbClr val="FFFFFF"/>
                </a:highlight>
                <a:latin typeface="Georgia"/>
                <a:ea typeface="Georgia"/>
                <a:cs typeface="Georgia"/>
                <a:sym typeface="Georgia"/>
              </a:rPr>
              <a:t>Breast cancer (BC) is one of the most common cancers among women worldwide, representing the majority of new cancer cases and cancer-related deaths according to global statistics, making it a significant public health problem in today’s society.</a:t>
            </a:r>
            <a:endParaRPr sz="1700">
              <a:solidFill>
                <a:srgbClr val="292929"/>
              </a:solidFill>
              <a:highlight>
                <a:srgbClr val="FFFFFF"/>
              </a:highlight>
              <a:latin typeface="Georgia"/>
              <a:ea typeface="Georgia"/>
              <a:cs typeface="Georgia"/>
              <a:sym typeface="Georgia"/>
            </a:endParaRPr>
          </a:p>
          <a:p>
            <a:pPr indent="0" lvl="0" marL="0" rtl="0" algn="just">
              <a:lnSpc>
                <a:spcPct val="115000"/>
              </a:lnSpc>
              <a:spcBef>
                <a:spcPts val="1300"/>
              </a:spcBef>
              <a:spcAft>
                <a:spcPts val="0"/>
              </a:spcAft>
              <a:buClr>
                <a:schemeClr val="dk2"/>
              </a:buClr>
              <a:buSzPts val="770"/>
              <a:buFont typeface="Arial"/>
              <a:buNone/>
            </a:pPr>
            <a:r>
              <a:rPr lang="en" sz="1700">
                <a:solidFill>
                  <a:srgbClr val="292929"/>
                </a:solidFill>
                <a:highlight>
                  <a:srgbClr val="FFFFFF"/>
                </a:highlight>
                <a:latin typeface="Georgia"/>
                <a:ea typeface="Georgia"/>
                <a:cs typeface="Georgia"/>
                <a:sym typeface="Georgia"/>
              </a:rPr>
              <a:t>The early diagnosis of BC can improve the prognosis and chance of survival significantly, as it can promote timely clinical treatment to patients. Thus, the correct diagnosis of BC and classification of patients into malignant or benign groups is the subject of much research. Because of its unique advantages in critical features detection from complex BC datasets, machine learning (ML) is widely recognized as the methodology of choice in BC pattern classification and forecast modelling. Classification and data mining methods are an effective way to classify data. Especially in medical field, where those methods are widely used in diagnosis and analysis to make decisions.</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0" y="0"/>
            <a:ext cx="9144000" cy="767700"/>
          </a:xfrm>
          <a:prstGeom prst="rect">
            <a:avLst/>
          </a:prstGeom>
          <a:solidFill>
            <a:schemeClr val="accent2"/>
          </a:solidFill>
        </p:spPr>
        <p:txBody>
          <a:bodyPr anchorCtr="0" anchor="t" bIns="91425" lIns="91425" spcFirstLastPara="1" rIns="91425" wrap="square" tIns="91425">
            <a:normAutofit/>
          </a:bodyPr>
          <a:lstStyle/>
          <a:p>
            <a:pPr indent="0" lvl="0" marL="0" rtl="0" algn="ctr">
              <a:lnSpc>
                <a:spcPct val="105882"/>
              </a:lnSpc>
              <a:spcBef>
                <a:spcPts val="4000"/>
              </a:spcBef>
              <a:spcAft>
                <a:spcPts val="0"/>
              </a:spcAft>
              <a:buClr>
                <a:schemeClr val="dk2"/>
              </a:buClr>
              <a:buSzPts val="1100"/>
              <a:buFont typeface="Arial"/>
              <a:buNone/>
            </a:pPr>
            <a:r>
              <a:rPr lang="en" sz="3600">
                <a:solidFill>
                  <a:schemeClr val="lt1"/>
                </a:solidFill>
                <a:highlight>
                  <a:schemeClr val="accent2"/>
                </a:highlight>
              </a:rPr>
              <a:t>OBJECTIVES</a:t>
            </a:r>
            <a:endParaRPr sz="3600">
              <a:solidFill>
                <a:schemeClr val="lt1"/>
              </a:solidFill>
              <a:highlight>
                <a:schemeClr val="accent2"/>
              </a:highlight>
            </a:endParaRPr>
          </a:p>
        </p:txBody>
      </p:sp>
      <p:sp>
        <p:nvSpPr>
          <p:cNvPr id="72" name="Google Shape;72;p15"/>
          <p:cNvSpPr txBox="1"/>
          <p:nvPr>
            <p:ph idx="1" type="body"/>
          </p:nvPr>
        </p:nvSpPr>
        <p:spPr>
          <a:xfrm>
            <a:off x="311700" y="972000"/>
            <a:ext cx="8520600" cy="3772800"/>
          </a:xfrm>
          <a:prstGeom prst="rect">
            <a:avLst/>
          </a:prstGeom>
        </p:spPr>
        <p:txBody>
          <a:bodyPr anchorCtr="0" anchor="t" bIns="91425" lIns="91425" spcFirstLastPara="1" rIns="91425" wrap="square" tIns="91425">
            <a:noAutofit/>
          </a:bodyPr>
          <a:lstStyle/>
          <a:p>
            <a:pPr indent="0" lvl="0" marL="0" rtl="0" algn="just">
              <a:lnSpc>
                <a:spcPct val="115000"/>
              </a:lnSpc>
              <a:spcBef>
                <a:spcPts val="1300"/>
              </a:spcBef>
              <a:spcAft>
                <a:spcPts val="0"/>
              </a:spcAft>
              <a:buClr>
                <a:schemeClr val="dk2"/>
              </a:buClr>
              <a:buSzPts val="1100"/>
              <a:buFont typeface="Arial"/>
              <a:buNone/>
            </a:pPr>
            <a:r>
              <a:rPr lang="en" sz="1700">
                <a:solidFill>
                  <a:srgbClr val="292929"/>
                </a:solidFill>
                <a:highlight>
                  <a:srgbClr val="FFFFFF"/>
                </a:highlight>
                <a:latin typeface="Georgia"/>
                <a:ea typeface="Georgia"/>
                <a:cs typeface="Georgia"/>
                <a:sym typeface="Georgia"/>
              </a:rPr>
              <a:t>This analysis aims to observe which features are most helpful in predicting malignant or benign cancer and to see general trends that may aid us in model selection and hyper-parameter selection. The goal is to classify whether the breast cancer is benign or malignant. To achieve this we will be using  machine learning classification methods to fit a function that can predict the discrete class of new input.</a:t>
            </a:r>
            <a:endParaRPr sz="1700">
              <a:solidFill>
                <a:srgbClr val="292929"/>
              </a:solidFill>
              <a:highlight>
                <a:srgbClr val="FFFFFF"/>
              </a:highlight>
              <a:latin typeface="Georgia"/>
              <a:ea typeface="Georgia"/>
              <a:cs typeface="Georgia"/>
              <a:sym typeface="Georgia"/>
            </a:endParaRPr>
          </a:p>
          <a:p>
            <a:pPr indent="0" lvl="0" marL="0" rtl="0" algn="just">
              <a:lnSpc>
                <a:spcPct val="115000"/>
              </a:lnSpc>
              <a:spcBef>
                <a:spcPts val="1300"/>
              </a:spcBef>
              <a:spcAft>
                <a:spcPts val="0"/>
              </a:spcAft>
              <a:buClr>
                <a:schemeClr val="dk2"/>
              </a:buClr>
              <a:buSzPts val="1100"/>
              <a:buFont typeface="Arial"/>
              <a:buNone/>
            </a:pPr>
            <a:r>
              <a:rPr lang="en" sz="1700">
                <a:solidFill>
                  <a:srgbClr val="2E2E2E"/>
                </a:solidFill>
                <a:latin typeface="Georgia"/>
                <a:ea typeface="Georgia"/>
                <a:cs typeface="Georgia"/>
                <a:sym typeface="Georgia"/>
              </a:rPr>
              <a:t>Machine learning techniques can bring a large contribute on the process of prediction and early diagnosis of breast cancer, became a research hotspot and has been proved as a strong technique. In this study, we applied five machine learning algorithms: Random Forest, Logistic Regression, </a:t>
            </a:r>
            <a:r>
              <a:rPr lang="en">
                <a:solidFill>
                  <a:srgbClr val="202124"/>
                </a:solidFill>
                <a:highlight>
                  <a:schemeClr val="lt1"/>
                </a:highlight>
                <a:latin typeface="Georgia"/>
                <a:ea typeface="Georgia"/>
                <a:cs typeface="Georgia"/>
                <a:sym typeface="Georgia"/>
              </a:rPr>
              <a:t>Naive Bayes classifier, XGBoost</a:t>
            </a:r>
            <a:r>
              <a:rPr lang="en" sz="1700">
                <a:solidFill>
                  <a:srgbClr val="2E2E2E"/>
                </a:solidFill>
                <a:latin typeface="Georgia"/>
                <a:ea typeface="Georgia"/>
                <a:cs typeface="Georgia"/>
                <a:sym typeface="Georgia"/>
              </a:rPr>
              <a:t> and K-Nearest Neighbours (KNN) on the Breast Cancer Wisconsin Diagnostic dataset, after obtaining the results, a performance evaluation and comparison is carried out between these different classifiers. </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pic>
        <p:nvPicPr>
          <p:cNvPr id="77" name="Google Shape;77;p16"/>
          <p:cNvPicPr preferRelativeResize="0"/>
          <p:nvPr/>
        </p:nvPicPr>
        <p:blipFill>
          <a:blip r:embed="rId3">
            <a:alphaModFix/>
          </a:blip>
          <a:stretch>
            <a:fillRect/>
          </a:stretch>
        </p:blipFill>
        <p:spPr>
          <a:xfrm>
            <a:off x="1647825" y="623888"/>
            <a:ext cx="5848350" cy="3895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0" y="0"/>
            <a:ext cx="9144000" cy="798300"/>
          </a:xfrm>
          <a:prstGeom prst="rect">
            <a:avLst/>
          </a:prstGeom>
          <a:solidFill>
            <a:schemeClr val="accent2"/>
          </a:solidFill>
        </p:spPr>
        <p:txBody>
          <a:bodyPr anchorCtr="0" anchor="t" bIns="91425" lIns="91425" spcFirstLastPara="1" rIns="91425" wrap="square" tIns="91425">
            <a:normAutofit/>
          </a:bodyPr>
          <a:lstStyle/>
          <a:p>
            <a:pPr indent="0" lvl="0" marL="0" rtl="0" algn="ctr">
              <a:spcBef>
                <a:spcPts val="0"/>
              </a:spcBef>
              <a:spcAft>
                <a:spcPts val="0"/>
              </a:spcAft>
              <a:buClr>
                <a:schemeClr val="dk2"/>
              </a:buClr>
              <a:buSzPts val="1100"/>
              <a:buFont typeface="Arial"/>
              <a:buNone/>
            </a:pPr>
            <a:r>
              <a:rPr lang="en" sz="3600">
                <a:solidFill>
                  <a:schemeClr val="lt1"/>
                </a:solidFill>
                <a:highlight>
                  <a:schemeClr val="accent2"/>
                </a:highlight>
              </a:rPr>
              <a:t>DATASET</a:t>
            </a:r>
            <a:endParaRPr sz="3600">
              <a:solidFill>
                <a:schemeClr val="lt1"/>
              </a:solidFill>
              <a:highlight>
                <a:schemeClr val="accent2"/>
              </a:highlight>
            </a:endParaRPr>
          </a:p>
        </p:txBody>
      </p:sp>
      <p:sp>
        <p:nvSpPr>
          <p:cNvPr id="83" name="Google Shape;83;p17"/>
          <p:cNvSpPr txBox="1"/>
          <p:nvPr>
            <p:ph idx="1" type="body"/>
          </p:nvPr>
        </p:nvSpPr>
        <p:spPr>
          <a:xfrm>
            <a:off x="184625" y="914325"/>
            <a:ext cx="8903700" cy="414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accent2"/>
                </a:solidFill>
                <a:latin typeface="Georgia"/>
                <a:ea typeface="Georgia"/>
                <a:cs typeface="Georgia"/>
                <a:sym typeface="Georgia"/>
              </a:rPr>
              <a:t>Dataset Used </a:t>
            </a:r>
            <a:r>
              <a:rPr b="1" lang="en" sz="1600">
                <a:solidFill>
                  <a:schemeClr val="dk1"/>
                </a:solidFill>
                <a:latin typeface="Georgia"/>
                <a:ea typeface="Georgia"/>
                <a:cs typeface="Georgia"/>
                <a:sym typeface="Georgia"/>
              </a:rPr>
              <a:t>:</a:t>
            </a:r>
            <a:r>
              <a:rPr lang="en" sz="1600">
                <a:latin typeface="Georgia"/>
                <a:ea typeface="Georgia"/>
                <a:cs typeface="Georgia"/>
                <a:sym typeface="Georgia"/>
              </a:rPr>
              <a:t> </a:t>
            </a:r>
            <a:r>
              <a:rPr b="1" lang="en" sz="1600">
                <a:solidFill>
                  <a:schemeClr val="dk2"/>
                </a:solidFill>
                <a:highlight>
                  <a:srgbClr val="FFFFFF"/>
                </a:highlight>
                <a:latin typeface="Georgia"/>
                <a:ea typeface="Georgia"/>
                <a:cs typeface="Georgia"/>
                <a:sym typeface="Georgia"/>
              </a:rPr>
              <a:t>Breast Cancer Wisconsin (Diagnostic) Data Set </a:t>
            </a:r>
            <a:r>
              <a:rPr lang="en" sz="1600">
                <a:solidFill>
                  <a:schemeClr val="dk2"/>
                </a:solidFill>
                <a:highlight>
                  <a:srgbClr val="FFFFFF"/>
                </a:highlight>
                <a:latin typeface="Georgia"/>
                <a:ea typeface="Georgia"/>
                <a:cs typeface="Georgia"/>
                <a:sym typeface="Georgia"/>
              </a:rPr>
              <a:t>by UCI Machine Learning. It contains 568 rows and 33 columns. </a:t>
            </a:r>
            <a:endParaRPr sz="1600">
              <a:solidFill>
                <a:schemeClr val="dk2"/>
              </a:solidFill>
              <a:highlight>
                <a:srgbClr val="FFFFFF"/>
              </a:highlight>
              <a:latin typeface="Georgia"/>
              <a:ea typeface="Georgia"/>
              <a:cs typeface="Georgia"/>
              <a:sym typeface="Georgia"/>
            </a:endParaRPr>
          </a:p>
          <a:p>
            <a:pPr indent="0" lvl="0" marL="0" rtl="0" algn="l">
              <a:spcBef>
                <a:spcPts val="1200"/>
              </a:spcBef>
              <a:spcAft>
                <a:spcPts val="0"/>
              </a:spcAft>
              <a:buNone/>
            </a:pPr>
            <a:r>
              <a:rPr lang="en" sz="1600">
                <a:solidFill>
                  <a:schemeClr val="dk2"/>
                </a:solidFill>
                <a:highlight>
                  <a:srgbClr val="FFFFFF"/>
                </a:highlight>
                <a:latin typeface="Georgia"/>
                <a:ea typeface="Georgia"/>
                <a:cs typeface="Georgia"/>
                <a:sym typeface="Georgia"/>
              </a:rPr>
              <a:t>The dataset is taken from Kaggle repository </a:t>
            </a:r>
            <a:r>
              <a:rPr lang="en" sz="1300">
                <a:solidFill>
                  <a:srgbClr val="008ABC"/>
                </a:solidFill>
                <a:highlight>
                  <a:srgbClr val="FFFFFF"/>
                </a:highlight>
                <a:uFill>
                  <a:noFill/>
                </a:uFill>
                <a:latin typeface="Georgia"/>
                <a:ea typeface="Georgia"/>
                <a:cs typeface="Georgia"/>
                <a:sym typeface="Georgia"/>
                <a:hlinkClick r:id="rId3">
                  <a:extLst>
                    <a:ext uri="{A12FA001-AC4F-418D-AE19-62706E023703}">
                      <ahyp:hlinkClr val="tx"/>
                    </a:ext>
                  </a:extLst>
                </a:hlinkClick>
              </a:rPr>
              <a:t>https://www.kaggle.com/uciml/breast-cancer-wisconsin-data</a:t>
            </a:r>
            <a:r>
              <a:rPr lang="en" sz="1300">
                <a:solidFill>
                  <a:schemeClr val="dk2"/>
                </a:solidFill>
                <a:highlight>
                  <a:srgbClr val="FFFFFF"/>
                </a:highlight>
                <a:latin typeface="Georgia"/>
                <a:ea typeface="Georgia"/>
                <a:cs typeface="Georgia"/>
                <a:sym typeface="Georgia"/>
              </a:rPr>
              <a:t> </a:t>
            </a:r>
            <a:endParaRPr sz="1300">
              <a:solidFill>
                <a:schemeClr val="dk2"/>
              </a:solidFill>
              <a:highlight>
                <a:srgbClr val="FFFFFF"/>
              </a:highlight>
              <a:latin typeface="Georgia"/>
              <a:ea typeface="Georgia"/>
              <a:cs typeface="Georgia"/>
              <a:sym typeface="Georgia"/>
            </a:endParaRPr>
          </a:p>
          <a:p>
            <a:pPr indent="0" lvl="0" marL="0" rtl="0" algn="l">
              <a:spcBef>
                <a:spcPts val="1200"/>
              </a:spcBef>
              <a:spcAft>
                <a:spcPts val="0"/>
              </a:spcAft>
              <a:buClr>
                <a:schemeClr val="dk2"/>
              </a:buClr>
              <a:buSzPts val="1100"/>
              <a:buFont typeface="Arial"/>
              <a:buNone/>
            </a:pPr>
            <a:r>
              <a:rPr b="1" lang="en" sz="1600">
                <a:solidFill>
                  <a:schemeClr val="accent2"/>
                </a:solidFill>
                <a:latin typeface="Georgia"/>
                <a:ea typeface="Georgia"/>
                <a:cs typeface="Georgia"/>
                <a:sym typeface="Georgia"/>
              </a:rPr>
              <a:t>Attribute Information:</a:t>
            </a:r>
            <a:endParaRPr b="1" sz="1600">
              <a:solidFill>
                <a:schemeClr val="accent2"/>
              </a:solidFill>
              <a:latin typeface="Georgia"/>
              <a:ea typeface="Georgia"/>
              <a:cs typeface="Georgia"/>
              <a:sym typeface="Georgia"/>
            </a:endParaRPr>
          </a:p>
          <a:p>
            <a:pPr indent="-330200" lvl="0" marL="457200" rtl="0" algn="l">
              <a:lnSpc>
                <a:spcPct val="115000"/>
              </a:lnSpc>
              <a:spcBef>
                <a:spcPts val="1200"/>
              </a:spcBef>
              <a:spcAft>
                <a:spcPts val="0"/>
              </a:spcAft>
              <a:buClr>
                <a:schemeClr val="dk2"/>
              </a:buClr>
              <a:buSzPts val="1600"/>
              <a:buFont typeface="Georgia"/>
              <a:buAutoNum type="arabicPeriod"/>
            </a:pPr>
            <a:r>
              <a:rPr lang="en" sz="1600">
                <a:solidFill>
                  <a:schemeClr val="dk2"/>
                </a:solidFill>
                <a:latin typeface="Georgia"/>
                <a:ea typeface="Georgia"/>
                <a:cs typeface="Georgia"/>
                <a:sym typeface="Georgia"/>
              </a:rPr>
              <a:t>ID number </a:t>
            </a:r>
            <a:endParaRPr sz="1600">
              <a:solidFill>
                <a:schemeClr val="dk2"/>
              </a:solidFill>
              <a:latin typeface="Georgia"/>
              <a:ea typeface="Georgia"/>
              <a:cs typeface="Georgia"/>
              <a:sym typeface="Georgia"/>
            </a:endParaRPr>
          </a:p>
          <a:p>
            <a:pPr indent="-330200" lvl="0" marL="457200" rtl="0" algn="l">
              <a:lnSpc>
                <a:spcPct val="115000"/>
              </a:lnSpc>
              <a:spcBef>
                <a:spcPts val="0"/>
              </a:spcBef>
              <a:spcAft>
                <a:spcPts val="0"/>
              </a:spcAft>
              <a:buClr>
                <a:schemeClr val="dk2"/>
              </a:buClr>
              <a:buSzPts val="1600"/>
              <a:buFont typeface="Georgia"/>
              <a:buAutoNum type="arabicPeriod"/>
            </a:pPr>
            <a:r>
              <a:rPr lang="en" sz="1600">
                <a:solidFill>
                  <a:schemeClr val="dk2"/>
                </a:solidFill>
                <a:latin typeface="Georgia"/>
                <a:ea typeface="Georgia"/>
                <a:cs typeface="Georgia"/>
                <a:sym typeface="Georgia"/>
              </a:rPr>
              <a:t>Diagnosis (M = malignant, B = benign) 3–32) </a:t>
            </a:r>
            <a:endParaRPr sz="1600">
              <a:solidFill>
                <a:schemeClr val="dk2"/>
              </a:solidFill>
              <a:latin typeface="Georgia"/>
              <a:ea typeface="Georgia"/>
              <a:cs typeface="Georgia"/>
              <a:sym typeface="Georgia"/>
            </a:endParaRPr>
          </a:p>
          <a:p>
            <a:pPr indent="0" lvl="0" marL="0" rtl="0" algn="l">
              <a:lnSpc>
                <a:spcPct val="115000"/>
              </a:lnSpc>
              <a:spcBef>
                <a:spcPts val="1200"/>
              </a:spcBef>
              <a:spcAft>
                <a:spcPts val="0"/>
              </a:spcAft>
              <a:buClr>
                <a:schemeClr val="dk2"/>
              </a:buClr>
              <a:buSzPts val="1100"/>
              <a:buFont typeface="Arial"/>
              <a:buNone/>
            </a:pPr>
            <a:r>
              <a:rPr lang="en" sz="1600">
                <a:solidFill>
                  <a:schemeClr val="dk2"/>
                </a:solidFill>
                <a:latin typeface="Georgia"/>
                <a:ea typeface="Georgia"/>
                <a:cs typeface="Georgia"/>
                <a:sym typeface="Georgia"/>
              </a:rPr>
              <a:t>Ten real-valued features are computed for each cell nucleus:</a:t>
            </a:r>
            <a:endParaRPr sz="1600">
              <a:solidFill>
                <a:schemeClr val="dk2"/>
              </a:solidFill>
              <a:latin typeface="Georgia"/>
              <a:ea typeface="Georgia"/>
              <a:cs typeface="Georgia"/>
              <a:sym typeface="Georgia"/>
            </a:endParaRPr>
          </a:p>
          <a:p>
            <a:pPr indent="-330200" lvl="0" marL="457200" rtl="0" algn="l">
              <a:lnSpc>
                <a:spcPct val="115000"/>
              </a:lnSpc>
              <a:spcBef>
                <a:spcPts val="1200"/>
              </a:spcBef>
              <a:spcAft>
                <a:spcPts val="0"/>
              </a:spcAft>
              <a:buClr>
                <a:schemeClr val="dk2"/>
              </a:buClr>
              <a:buSzPts val="1600"/>
              <a:buFont typeface="Georgia"/>
              <a:buAutoNum type="arabicPeriod"/>
            </a:pPr>
            <a:r>
              <a:rPr lang="en" sz="1600">
                <a:solidFill>
                  <a:schemeClr val="dk2"/>
                </a:solidFill>
                <a:latin typeface="Georgia"/>
                <a:ea typeface="Georgia"/>
                <a:cs typeface="Georgia"/>
                <a:sym typeface="Georgia"/>
              </a:rPr>
              <a:t>radius (mean of distances from center to points on the perimeter)</a:t>
            </a:r>
            <a:endParaRPr sz="1600">
              <a:solidFill>
                <a:schemeClr val="dk2"/>
              </a:solidFill>
              <a:latin typeface="Georgia"/>
              <a:ea typeface="Georgia"/>
              <a:cs typeface="Georgia"/>
              <a:sym typeface="Georgia"/>
            </a:endParaRPr>
          </a:p>
          <a:p>
            <a:pPr indent="-330200" lvl="0" marL="457200" rtl="0" algn="l">
              <a:lnSpc>
                <a:spcPct val="115000"/>
              </a:lnSpc>
              <a:spcBef>
                <a:spcPts val="0"/>
              </a:spcBef>
              <a:spcAft>
                <a:spcPts val="0"/>
              </a:spcAft>
              <a:buClr>
                <a:schemeClr val="dk2"/>
              </a:buClr>
              <a:buSzPts val="1600"/>
              <a:buFont typeface="Georgia"/>
              <a:buAutoNum type="arabicPeriod"/>
            </a:pPr>
            <a:r>
              <a:rPr lang="en" sz="1600">
                <a:solidFill>
                  <a:schemeClr val="dk2"/>
                </a:solidFill>
                <a:latin typeface="Georgia"/>
                <a:ea typeface="Georgia"/>
                <a:cs typeface="Georgia"/>
                <a:sym typeface="Georgia"/>
              </a:rPr>
              <a:t>texture (standard deviation of gray-scale values)</a:t>
            </a:r>
            <a:endParaRPr sz="1600">
              <a:solidFill>
                <a:schemeClr val="dk2"/>
              </a:solidFill>
              <a:latin typeface="Georgia"/>
              <a:ea typeface="Georgia"/>
              <a:cs typeface="Georgia"/>
              <a:sym typeface="Georgia"/>
            </a:endParaRPr>
          </a:p>
          <a:p>
            <a:pPr indent="-330200" lvl="0" marL="457200" rtl="0" algn="l">
              <a:lnSpc>
                <a:spcPct val="115000"/>
              </a:lnSpc>
              <a:spcBef>
                <a:spcPts val="0"/>
              </a:spcBef>
              <a:spcAft>
                <a:spcPts val="0"/>
              </a:spcAft>
              <a:buClr>
                <a:schemeClr val="dk2"/>
              </a:buClr>
              <a:buSzPts val="1600"/>
              <a:buFont typeface="Georgia"/>
              <a:buAutoNum type="arabicPeriod"/>
            </a:pPr>
            <a:r>
              <a:rPr lang="en" sz="1600">
                <a:solidFill>
                  <a:schemeClr val="dk2"/>
                </a:solidFill>
                <a:latin typeface="Georgia"/>
                <a:ea typeface="Georgia"/>
                <a:cs typeface="Georgia"/>
                <a:sym typeface="Georgia"/>
              </a:rPr>
              <a:t>perimeter</a:t>
            </a:r>
            <a:endParaRPr sz="1600">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idx="1" type="body"/>
          </p:nvPr>
        </p:nvSpPr>
        <p:spPr>
          <a:xfrm>
            <a:off x="411150" y="424200"/>
            <a:ext cx="8321700" cy="429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2"/>
                </a:solidFill>
                <a:latin typeface="Georgia"/>
                <a:ea typeface="Georgia"/>
                <a:cs typeface="Georgia"/>
                <a:sym typeface="Georgia"/>
              </a:rPr>
              <a:t>6.  </a:t>
            </a:r>
            <a:r>
              <a:rPr lang="en" sz="1700">
                <a:solidFill>
                  <a:schemeClr val="dk2"/>
                </a:solidFill>
                <a:latin typeface="Georgia"/>
                <a:ea typeface="Georgia"/>
                <a:cs typeface="Georgia"/>
                <a:sym typeface="Georgia"/>
              </a:rPr>
              <a:t>smoothness (local variation in radius lengths)</a:t>
            </a:r>
            <a:endParaRPr sz="1700">
              <a:solidFill>
                <a:schemeClr val="dk2"/>
              </a:solidFill>
              <a:latin typeface="Georgia"/>
              <a:ea typeface="Georgia"/>
              <a:cs typeface="Georgia"/>
              <a:sym typeface="Georgia"/>
            </a:endParaRPr>
          </a:p>
          <a:p>
            <a:pPr indent="0" lvl="0" marL="0" rtl="0" algn="l">
              <a:spcBef>
                <a:spcPts val="1200"/>
              </a:spcBef>
              <a:spcAft>
                <a:spcPts val="0"/>
              </a:spcAft>
              <a:buNone/>
            </a:pPr>
            <a:r>
              <a:rPr lang="en" sz="1700">
                <a:solidFill>
                  <a:schemeClr val="dk2"/>
                </a:solidFill>
                <a:latin typeface="Georgia"/>
                <a:ea typeface="Georgia"/>
                <a:cs typeface="Georgia"/>
                <a:sym typeface="Georgia"/>
              </a:rPr>
              <a:t>7. compactness (perimeter² / area — 1.0)</a:t>
            </a:r>
            <a:endParaRPr sz="1700">
              <a:solidFill>
                <a:schemeClr val="dk2"/>
              </a:solidFill>
              <a:latin typeface="Georgia"/>
              <a:ea typeface="Georgia"/>
              <a:cs typeface="Georgia"/>
              <a:sym typeface="Georgia"/>
            </a:endParaRPr>
          </a:p>
          <a:p>
            <a:pPr indent="0" lvl="0" marL="0" rtl="0" algn="l">
              <a:spcBef>
                <a:spcPts val="1200"/>
              </a:spcBef>
              <a:spcAft>
                <a:spcPts val="0"/>
              </a:spcAft>
              <a:buNone/>
            </a:pPr>
            <a:r>
              <a:rPr lang="en" sz="1700">
                <a:solidFill>
                  <a:schemeClr val="dk2"/>
                </a:solidFill>
                <a:latin typeface="Georgia"/>
                <a:ea typeface="Georgia"/>
                <a:cs typeface="Georgia"/>
                <a:sym typeface="Georgia"/>
              </a:rPr>
              <a:t>8. concavity (severity of concave portions of the contour)</a:t>
            </a:r>
            <a:endParaRPr sz="1700">
              <a:solidFill>
                <a:schemeClr val="dk2"/>
              </a:solidFill>
              <a:latin typeface="Georgia"/>
              <a:ea typeface="Georgia"/>
              <a:cs typeface="Georgia"/>
              <a:sym typeface="Georgia"/>
            </a:endParaRPr>
          </a:p>
          <a:p>
            <a:pPr indent="0" lvl="0" marL="0" rtl="0" algn="l">
              <a:spcBef>
                <a:spcPts val="1200"/>
              </a:spcBef>
              <a:spcAft>
                <a:spcPts val="0"/>
              </a:spcAft>
              <a:buNone/>
            </a:pPr>
            <a:r>
              <a:rPr lang="en" sz="1700">
                <a:solidFill>
                  <a:schemeClr val="dk2"/>
                </a:solidFill>
                <a:latin typeface="Georgia"/>
                <a:ea typeface="Georgia"/>
                <a:cs typeface="Georgia"/>
                <a:sym typeface="Georgia"/>
              </a:rPr>
              <a:t>9. concave points (number of concave portions of the contour)</a:t>
            </a:r>
            <a:endParaRPr sz="1700">
              <a:solidFill>
                <a:schemeClr val="dk2"/>
              </a:solidFill>
              <a:latin typeface="Georgia"/>
              <a:ea typeface="Georgia"/>
              <a:cs typeface="Georgia"/>
              <a:sym typeface="Georgia"/>
            </a:endParaRPr>
          </a:p>
          <a:p>
            <a:pPr indent="0" lvl="0" marL="0" rtl="0" algn="l">
              <a:spcBef>
                <a:spcPts val="1200"/>
              </a:spcBef>
              <a:spcAft>
                <a:spcPts val="0"/>
              </a:spcAft>
              <a:buNone/>
            </a:pPr>
            <a:r>
              <a:rPr lang="en" sz="1700">
                <a:solidFill>
                  <a:schemeClr val="dk2"/>
                </a:solidFill>
                <a:latin typeface="Georgia"/>
                <a:ea typeface="Georgia"/>
                <a:cs typeface="Georgia"/>
                <a:sym typeface="Georgia"/>
              </a:rPr>
              <a:t>10. Area</a:t>
            </a:r>
            <a:endParaRPr sz="1700">
              <a:solidFill>
                <a:schemeClr val="dk2"/>
              </a:solidFill>
              <a:latin typeface="Georgia"/>
              <a:ea typeface="Georgia"/>
              <a:cs typeface="Georgia"/>
              <a:sym typeface="Georgia"/>
            </a:endParaRPr>
          </a:p>
          <a:p>
            <a:pPr indent="0" lvl="0" marL="0" rtl="0" algn="l">
              <a:spcBef>
                <a:spcPts val="1200"/>
              </a:spcBef>
              <a:spcAft>
                <a:spcPts val="0"/>
              </a:spcAft>
              <a:buNone/>
            </a:pPr>
            <a:r>
              <a:rPr lang="en" sz="1700">
                <a:solidFill>
                  <a:schemeClr val="dk2"/>
                </a:solidFill>
                <a:latin typeface="Georgia"/>
                <a:ea typeface="Georgia"/>
                <a:cs typeface="Georgia"/>
                <a:sym typeface="Georgia"/>
              </a:rPr>
              <a:t>11. symmetry</a:t>
            </a:r>
            <a:endParaRPr sz="1700">
              <a:solidFill>
                <a:schemeClr val="dk2"/>
              </a:solidFill>
              <a:latin typeface="Georgia"/>
              <a:ea typeface="Georgia"/>
              <a:cs typeface="Georgia"/>
              <a:sym typeface="Georgia"/>
            </a:endParaRPr>
          </a:p>
          <a:p>
            <a:pPr indent="0" lvl="0" marL="0" rtl="0" algn="l">
              <a:spcBef>
                <a:spcPts val="1200"/>
              </a:spcBef>
              <a:spcAft>
                <a:spcPts val="0"/>
              </a:spcAft>
              <a:buNone/>
            </a:pPr>
            <a:r>
              <a:rPr lang="en" sz="1700">
                <a:solidFill>
                  <a:schemeClr val="dk2"/>
                </a:solidFill>
                <a:latin typeface="Georgia"/>
                <a:ea typeface="Georgia"/>
                <a:cs typeface="Georgia"/>
                <a:sym typeface="Georgia"/>
              </a:rPr>
              <a:t>12. fractal dimension (“coastline approximation” — 1)</a:t>
            </a:r>
            <a:endParaRPr sz="1700">
              <a:solidFill>
                <a:schemeClr val="dk2"/>
              </a:solidFill>
              <a:latin typeface="Georgia"/>
              <a:ea typeface="Georgia"/>
              <a:cs typeface="Georgia"/>
              <a:sym typeface="Georgia"/>
            </a:endParaRPr>
          </a:p>
          <a:p>
            <a:pPr indent="0" lvl="0" marL="0" rtl="0" algn="just">
              <a:spcBef>
                <a:spcPts val="1200"/>
              </a:spcBef>
              <a:spcAft>
                <a:spcPts val="1200"/>
              </a:spcAft>
              <a:buNone/>
            </a:pPr>
            <a:r>
              <a:rPr lang="en" sz="1700">
                <a:solidFill>
                  <a:schemeClr val="dk2"/>
                </a:solidFill>
                <a:latin typeface="Georgia"/>
                <a:ea typeface="Georgia"/>
                <a:cs typeface="Georgia"/>
                <a:sym typeface="Georgia"/>
              </a:rPr>
              <a:t>The mean, standard error and “worst” or largest (mean of the three largest values) of these features were computed for each image, resulting in 30 features. For instance, field 3 is Mean Radius, field 13 is Radius SE, field 23 is Worst Radius.</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idx="1" type="body"/>
          </p:nvPr>
        </p:nvSpPr>
        <p:spPr>
          <a:xfrm>
            <a:off x="311700" y="1152475"/>
            <a:ext cx="8520600" cy="3450600"/>
          </a:xfrm>
          <a:prstGeom prst="rect">
            <a:avLst/>
          </a:prstGeom>
        </p:spPr>
        <p:txBody>
          <a:bodyPr anchorCtr="0" anchor="t" bIns="91425" lIns="91425" spcFirstLastPara="1" rIns="91425" wrap="square" tIns="91425">
            <a:noAutofit/>
          </a:bodyPr>
          <a:lstStyle/>
          <a:p>
            <a:pPr indent="-336550" lvl="0" marL="457200" rtl="0" algn="just">
              <a:lnSpc>
                <a:spcPct val="150000"/>
              </a:lnSpc>
              <a:spcBef>
                <a:spcPts val="1200"/>
              </a:spcBef>
              <a:spcAft>
                <a:spcPts val="0"/>
              </a:spcAft>
              <a:buClr>
                <a:schemeClr val="dk2"/>
              </a:buClr>
              <a:buSzPts val="1700"/>
              <a:buFont typeface="Arial"/>
              <a:buAutoNum type="arabicPeriod"/>
            </a:pPr>
            <a:r>
              <a:rPr b="1" lang="en" sz="1700">
                <a:solidFill>
                  <a:schemeClr val="dk2"/>
                </a:solidFill>
                <a:latin typeface="Georgia"/>
                <a:ea typeface="Georgia"/>
                <a:cs typeface="Georgia"/>
                <a:sym typeface="Georgia"/>
              </a:rPr>
              <a:t>High-Level Data Analysis</a:t>
            </a:r>
            <a:r>
              <a:rPr lang="en" sz="1700">
                <a:solidFill>
                  <a:schemeClr val="dk2"/>
                </a:solidFill>
                <a:latin typeface="Georgia"/>
                <a:ea typeface="Georgia"/>
                <a:cs typeface="Georgia"/>
                <a:sym typeface="Georgia"/>
              </a:rPr>
              <a:t> : The dataset characteristics - dimension, missing values, data types were observed.</a:t>
            </a:r>
            <a:endParaRPr sz="1700">
              <a:solidFill>
                <a:schemeClr val="dk2"/>
              </a:solidFill>
              <a:latin typeface="Georgia"/>
              <a:ea typeface="Georgia"/>
              <a:cs typeface="Georgia"/>
              <a:sym typeface="Georgia"/>
            </a:endParaRPr>
          </a:p>
          <a:p>
            <a:pPr indent="-336550" lvl="0" marL="457200" rtl="0" algn="just">
              <a:lnSpc>
                <a:spcPct val="150000"/>
              </a:lnSpc>
              <a:spcBef>
                <a:spcPts val="0"/>
              </a:spcBef>
              <a:spcAft>
                <a:spcPts val="0"/>
              </a:spcAft>
              <a:buClr>
                <a:schemeClr val="dk2"/>
              </a:buClr>
              <a:buSzPts val="1700"/>
              <a:buFont typeface="Arial"/>
              <a:buAutoNum type="arabicPeriod"/>
            </a:pPr>
            <a:r>
              <a:rPr b="1" lang="en" sz="1700">
                <a:solidFill>
                  <a:schemeClr val="dk2"/>
                </a:solidFill>
                <a:latin typeface="Georgia"/>
                <a:ea typeface="Georgia"/>
                <a:cs typeface="Georgia"/>
                <a:sym typeface="Georgia"/>
              </a:rPr>
              <a:t>Data Exploration</a:t>
            </a:r>
            <a:r>
              <a:rPr lang="en" sz="1700">
                <a:solidFill>
                  <a:schemeClr val="dk2"/>
                </a:solidFill>
                <a:latin typeface="Georgia"/>
                <a:ea typeface="Georgia"/>
                <a:cs typeface="Georgia"/>
                <a:sym typeface="Georgia"/>
              </a:rPr>
              <a:t> : Individual variables were analysed for patterns, and hidden </a:t>
            </a:r>
            <a:r>
              <a:rPr lang="en" sz="1700">
                <a:solidFill>
                  <a:schemeClr val="dk2"/>
                </a:solidFill>
                <a:latin typeface="Georgia"/>
                <a:ea typeface="Georgia"/>
                <a:cs typeface="Georgia"/>
                <a:sym typeface="Georgia"/>
              </a:rPr>
              <a:t>correlations</a:t>
            </a:r>
            <a:r>
              <a:rPr lang="en" sz="1700">
                <a:solidFill>
                  <a:schemeClr val="dk2"/>
                </a:solidFill>
                <a:latin typeface="Georgia"/>
                <a:ea typeface="Georgia"/>
                <a:cs typeface="Georgia"/>
                <a:sym typeface="Georgia"/>
              </a:rPr>
              <a:t>.</a:t>
            </a:r>
            <a:endParaRPr sz="1700">
              <a:solidFill>
                <a:schemeClr val="dk2"/>
              </a:solidFill>
              <a:latin typeface="Georgia"/>
              <a:ea typeface="Georgia"/>
              <a:cs typeface="Georgia"/>
              <a:sym typeface="Georgia"/>
            </a:endParaRPr>
          </a:p>
          <a:p>
            <a:pPr indent="-336550" lvl="0" marL="457200" rtl="0" algn="just">
              <a:lnSpc>
                <a:spcPct val="150000"/>
              </a:lnSpc>
              <a:spcBef>
                <a:spcPts val="0"/>
              </a:spcBef>
              <a:spcAft>
                <a:spcPts val="0"/>
              </a:spcAft>
              <a:buClr>
                <a:schemeClr val="dk2"/>
              </a:buClr>
              <a:buSzPts val="1700"/>
              <a:buFont typeface="Arial"/>
              <a:buAutoNum type="arabicPeriod"/>
            </a:pPr>
            <a:r>
              <a:rPr b="1" lang="en" sz="1700">
                <a:solidFill>
                  <a:schemeClr val="dk2"/>
                </a:solidFill>
                <a:latin typeface="Georgia"/>
                <a:ea typeface="Georgia"/>
                <a:cs typeface="Georgia"/>
                <a:sym typeface="Georgia"/>
              </a:rPr>
              <a:t>Modeling</a:t>
            </a:r>
            <a:r>
              <a:rPr lang="en" sz="1700">
                <a:solidFill>
                  <a:schemeClr val="dk2"/>
                </a:solidFill>
                <a:latin typeface="Georgia"/>
                <a:ea typeface="Georgia"/>
                <a:cs typeface="Georgia"/>
                <a:sym typeface="Georgia"/>
              </a:rPr>
              <a:t> : Logistic Regression, Random Forest, Naive Bayes Classifier, KNN Model  and XGBoost will be applied, and fit performance will be evaluated using metrics like Accuracy, Precision, Recall.</a:t>
            </a:r>
            <a:endParaRPr sz="1700">
              <a:solidFill>
                <a:schemeClr val="dk2"/>
              </a:solidFill>
              <a:latin typeface="Georgia"/>
              <a:ea typeface="Georgia"/>
              <a:cs typeface="Georgia"/>
              <a:sym typeface="Georgia"/>
            </a:endParaRPr>
          </a:p>
          <a:p>
            <a:pPr indent="-336550" lvl="0" marL="457200" rtl="0" algn="just">
              <a:lnSpc>
                <a:spcPct val="150000"/>
              </a:lnSpc>
              <a:spcBef>
                <a:spcPts val="0"/>
              </a:spcBef>
              <a:spcAft>
                <a:spcPts val="0"/>
              </a:spcAft>
              <a:buClr>
                <a:schemeClr val="dk2"/>
              </a:buClr>
              <a:buSzPts val="1700"/>
              <a:buFont typeface="Arial"/>
              <a:buAutoNum type="arabicPeriod"/>
            </a:pPr>
            <a:r>
              <a:rPr b="1" lang="en" sz="1700">
                <a:solidFill>
                  <a:schemeClr val="dk2"/>
                </a:solidFill>
                <a:latin typeface="Georgia"/>
                <a:ea typeface="Georgia"/>
                <a:cs typeface="Georgia"/>
                <a:sym typeface="Georgia"/>
              </a:rPr>
              <a:t>Conclusion</a:t>
            </a:r>
            <a:r>
              <a:rPr lang="en" sz="1700">
                <a:solidFill>
                  <a:schemeClr val="dk2"/>
                </a:solidFill>
                <a:latin typeface="Georgia"/>
                <a:ea typeface="Georgia"/>
                <a:cs typeface="Georgia"/>
                <a:sym typeface="Georgia"/>
              </a:rPr>
              <a:t> : Best model will be chosen based on the performance and evaluation metrics.</a:t>
            </a:r>
            <a:endParaRPr sz="1700">
              <a:latin typeface="Georgia"/>
              <a:ea typeface="Georgia"/>
              <a:cs typeface="Georgia"/>
              <a:sym typeface="Georgia"/>
            </a:endParaRPr>
          </a:p>
        </p:txBody>
      </p:sp>
      <p:sp>
        <p:nvSpPr>
          <p:cNvPr id="94" name="Google Shape;94;p19"/>
          <p:cNvSpPr txBox="1"/>
          <p:nvPr>
            <p:ph type="title"/>
          </p:nvPr>
        </p:nvSpPr>
        <p:spPr>
          <a:xfrm>
            <a:off x="0" y="0"/>
            <a:ext cx="9144000" cy="783000"/>
          </a:xfrm>
          <a:prstGeom prst="rect">
            <a:avLst/>
          </a:prstGeom>
          <a:solidFill>
            <a:schemeClr val="accent2"/>
          </a:solidFill>
        </p:spPr>
        <p:txBody>
          <a:bodyPr anchorCtr="0" anchor="t" bIns="91425" lIns="91425" spcFirstLastPara="1" rIns="91425" wrap="square" tIns="91425">
            <a:normAutofit/>
          </a:bodyPr>
          <a:lstStyle/>
          <a:p>
            <a:pPr indent="0" lvl="0" marL="0" rtl="0" algn="ctr">
              <a:spcBef>
                <a:spcPts val="0"/>
              </a:spcBef>
              <a:spcAft>
                <a:spcPts val="0"/>
              </a:spcAft>
              <a:buNone/>
            </a:pPr>
            <a:r>
              <a:rPr lang="en" sz="3600">
                <a:solidFill>
                  <a:schemeClr val="lt1"/>
                </a:solidFill>
              </a:rPr>
              <a:t>METHODOLOGY</a:t>
            </a:r>
            <a:endParaRPr sz="36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0" y="0"/>
            <a:ext cx="9144000" cy="783000"/>
          </a:xfrm>
          <a:prstGeom prst="rect">
            <a:avLst/>
          </a:prstGeom>
          <a:solidFill>
            <a:schemeClr val="accent2"/>
          </a:solidFill>
        </p:spPr>
        <p:txBody>
          <a:bodyPr anchorCtr="0" anchor="t" bIns="91425" lIns="91425" spcFirstLastPara="1" rIns="91425" wrap="square" tIns="91425">
            <a:normAutofit/>
          </a:bodyPr>
          <a:lstStyle/>
          <a:p>
            <a:pPr indent="0" lvl="0" marL="0" rtl="0" algn="ctr">
              <a:spcBef>
                <a:spcPts val="0"/>
              </a:spcBef>
              <a:spcAft>
                <a:spcPts val="0"/>
              </a:spcAft>
              <a:buNone/>
            </a:pPr>
            <a:r>
              <a:rPr lang="en" sz="3600">
                <a:solidFill>
                  <a:schemeClr val="lt1"/>
                </a:solidFill>
              </a:rPr>
              <a:t>MODELS</a:t>
            </a:r>
            <a:endParaRPr sz="3600">
              <a:solidFill>
                <a:schemeClr val="lt1"/>
              </a:solidFill>
            </a:endParaRPr>
          </a:p>
        </p:txBody>
      </p:sp>
      <p:sp>
        <p:nvSpPr>
          <p:cNvPr id="100" name="Google Shape;100;p20"/>
          <p:cNvSpPr txBox="1"/>
          <p:nvPr>
            <p:ph idx="1" type="body"/>
          </p:nvPr>
        </p:nvSpPr>
        <p:spPr>
          <a:xfrm>
            <a:off x="151500" y="989300"/>
            <a:ext cx="8841000" cy="3960300"/>
          </a:xfrm>
          <a:prstGeom prst="rect">
            <a:avLst/>
          </a:prstGeom>
        </p:spPr>
        <p:txBody>
          <a:bodyPr anchorCtr="0" anchor="t" bIns="91425" lIns="91425" spcFirstLastPara="1" rIns="91425" wrap="square" tIns="91425">
            <a:noAutofit/>
          </a:bodyPr>
          <a:lstStyle/>
          <a:p>
            <a:pPr indent="0" lvl="0" marL="0" rtl="0" algn="just">
              <a:lnSpc>
                <a:spcPct val="140000"/>
              </a:lnSpc>
              <a:spcBef>
                <a:spcPts val="2400"/>
              </a:spcBef>
              <a:spcAft>
                <a:spcPts val="0"/>
              </a:spcAft>
              <a:buClr>
                <a:schemeClr val="dk2"/>
              </a:buClr>
              <a:buSzPts val="1100"/>
              <a:buFont typeface="Arial"/>
              <a:buNone/>
            </a:pPr>
            <a:r>
              <a:rPr b="1" lang="en" sz="1700">
                <a:solidFill>
                  <a:srgbClr val="202124"/>
                </a:solidFill>
                <a:highlight>
                  <a:srgbClr val="FFFFFF"/>
                </a:highlight>
                <a:latin typeface="Georgia"/>
                <a:ea typeface="Georgia"/>
                <a:cs typeface="Georgia"/>
                <a:sym typeface="Georgia"/>
              </a:rPr>
              <a:t>LOGISTIC REGRESSION</a:t>
            </a:r>
            <a:r>
              <a:rPr lang="en" sz="1700">
                <a:solidFill>
                  <a:srgbClr val="202124"/>
                </a:solidFill>
                <a:highlight>
                  <a:srgbClr val="FFFFFF"/>
                </a:highlight>
                <a:latin typeface="Georgia"/>
                <a:ea typeface="Georgia"/>
                <a:cs typeface="Georgia"/>
                <a:sym typeface="Georgia"/>
              </a:rPr>
              <a:t> : It is used in statistical software to understand the relationship between the dependent variable and one or more independent variables by estimating probabilities using a logistic regression equation. Logistic Regression is used when the dependent variable(target) is categorical.</a:t>
            </a:r>
            <a:endParaRPr b="1" sz="1700">
              <a:solidFill>
                <a:schemeClr val="dk2"/>
              </a:solidFill>
              <a:highlight>
                <a:srgbClr val="FFFFFF"/>
              </a:highlight>
              <a:latin typeface="Georgia"/>
              <a:ea typeface="Georgia"/>
              <a:cs typeface="Georgia"/>
              <a:sym typeface="Georgia"/>
            </a:endParaRPr>
          </a:p>
          <a:p>
            <a:pPr indent="0" lvl="0" marL="0" rtl="0" algn="just">
              <a:lnSpc>
                <a:spcPct val="140000"/>
              </a:lnSpc>
              <a:spcBef>
                <a:spcPts val="2400"/>
              </a:spcBef>
              <a:spcAft>
                <a:spcPts val="0"/>
              </a:spcAft>
              <a:buNone/>
            </a:pPr>
            <a:r>
              <a:rPr b="1" lang="en" sz="1700">
                <a:solidFill>
                  <a:schemeClr val="dk2"/>
                </a:solidFill>
                <a:highlight>
                  <a:srgbClr val="FFFFFF"/>
                </a:highlight>
                <a:latin typeface="Georgia"/>
                <a:ea typeface="Georgia"/>
                <a:cs typeface="Georgia"/>
                <a:sym typeface="Georgia"/>
              </a:rPr>
              <a:t>KNN MODEL</a:t>
            </a:r>
            <a:r>
              <a:rPr lang="en" sz="1700">
                <a:solidFill>
                  <a:schemeClr val="dk2"/>
                </a:solidFill>
                <a:highlight>
                  <a:srgbClr val="FFFFFF"/>
                </a:highlight>
                <a:latin typeface="Georgia"/>
                <a:ea typeface="Georgia"/>
                <a:cs typeface="Georgia"/>
                <a:sym typeface="Georgia"/>
              </a:rPr>
              <a:t> : </a:t>
            </a:r>
            <a:r>
              <a:rPr lang="en" sz="1700">
                <a:solidFill>
                  <a:srgbClr val="202124"/>
                </a:solidFill>
                <a:highlight>
                  <a:srgbClr val="FFFFFF"/>
                </a:highlight>
                <a:latin typeface="Georgia"/>
                <a:ea typeface="Georgia"/>
                <a:cs typeface="Georgia"/>
                <a:sym typeface="Georgia"/>
              </a:rPr>
              <a:t>This algorithm is a simple, easy-to-implement supervised machine learning algorithm that can be used to solve both classification and regression problems. It </a:t>
            </a:r>
            <a:r>
              <a:rPr lang="en" sz="1700">
                <a:solidFill>
                  <a:schemeClr val="dk2"/>
                </a:solidFill>
                <a:highlight>
                  <a:srgbClr val="FFFFFF"/>
                </a:highlight>
                <a:latin typeface="Georgia"/>
                <a:ea typeface="Georgia"/>
                <a:cs typeface="Georgia"/>
                <a:sym typeface="Georgia"/>
              </a:rPr>
              <a:t>assumes the similarity between the new case/data and available cases and put the new case into the category that is most similar to the available categories</a:t>
            </a:r>
            <a:endParaRPr sz="1700">
              <a:solidFill>
                <a:schemeClr val="dk2"/>
              </a:solidFill>
              <a:highlight>
                <a:srgbClr val="FFFFFF"/>
              </a:highlight>
              <a:latin typeface="Georgia"/>
              <a:ea typeface="Georgia"/>
              <a:cs typeface="Georgia"/>
              <a:sym typeface="Georgia"/>
            </a:endParaRPr>
          </a:p>
          <a:p>
            <a:pPr indent="0" lvl="0" marL="0" rtl="0" algn="just">
              <a:lnSpc>
                <a:spcPct val="140000"/>
              </a:lnSpc>
              <a:spcBef>
                <a:spcPts val="2400"/>
              </a:spcBef>
              <a:spcAft>
                <a:spcPts val="600"/>
              </a:spcAft>
              <a:buNone/>
            </a:pPr>
            <a:r>
              <a:rPr b="1" lang="en" sz="1700">
                <a:solidFill>
                  <a:schemeClr val="dk2"/>
                </a:solidFill>
                <a:highlight>
                  <a:schemeClr val="lt1"/>
                </a:highlight>
                <a:latin typeface="Georgia"/>
                <a:ea typeface="Georgia"/>
                <a:cs typeface="Georgia"/>
                <a:sym typeface="Georgia"/>
              </a:rPr>
              <a:t>NAIVE BAYES MODEL </a:t>
            </a:r>
            <a:r>
              <a:rPr lang="en" sz="1700">
                <a:solidFill>
                  <a:schemeClr val="dk2"/>
                </a:solidFill>
                <a:highlight>
                  <a:schemeClr val="lt1"/>
                </a:highlight>
                <a:latin typeface="Georgia"/>
                <a:ea typeface="Georgia"/>
                <a:cs typeface="Georgia"/>
                <a:sym typeface="Georgia"/>
              </a:rPr>
              <a:t>: </a:t>
            </a:r>
            <a:r>
              <a:rPr lang="en" sz="1700">
                <a:solidFill>
                  <a:srgbClr val="202124"/>
                </a:solidFill>
                <a:highlight>
                  <a:schemeClr val="lt1"/>
                </a:highlight>
                <a:latin typeface="Georgia"/>
                <a:ea typeface="Georgia"/>
                <a:cs typeface="Georgia"/>
                <a:sym typeface="Georgia"/>
              </a:rPr>
              <a:t>It is a classification technique based on Bayes' Theorem with </a:t>
            </a:r>
            <a:endParaRPr sz="1700">
              <a:solidFill>
                <a:schemeClr val="dk2"/>
              </a:solidFill>
              <a:highlight>
                <a:srgbClr val="FFFFFF"/>
              </a:highlight>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nvSpPr>
        <p:spPr>
          <a:xfrm>
            <a:off x="137550" y="25800"/>
            <a:ext cx="8868900" cy="5091900"/>
          </a:xfrm>
          <a:prstGeom prst="rect">
            <a:avLst/>
          </a:prstGeom>
          <a:noFill/>
          <a:ln>
            <a:noFill/>
          </a:ln>
        </p:spPr>
        <p:txBody>
          <a:bodyPr anchorCtr="0" anchor="t" bIns="91425" lIns="91425" spcFirstLastPara="1" rIns="91425" wrap="square" tIns="91425">
            <a:spAutoFit/>
          </a:bodyPr>
          <a:lstStyle/>
          <a:p>
            <a:pPr indent="0" lvl="0" marL="0" rtl="0" algn="just">
              <a:lnSpc>
                <a:spcPct val="140000"/>
              </a:lnSpc>
              <a:spcBef>
                <a:spcPts val="2400"/>
              </a:spcBef>
              <a:spcAft>
                <a:spcPts val="0"/>
              </a:spcAft>
              <a:buClr>
                <a:schemeClr val="dk2"/>
              </a:buClr>
              <a:buSzPts val="1100"/>
              <a:buFont typeface="Arial"/>
              <a:buNone/>
            </a:pPr>
            <a:r>
              <a:rPr lang="en" sz="1700">
                <a:solidFill>
                  <a:srgbClr val="202124"/>
                </a:solidFill>
                <a:highlight>
                  <a:schemeClr val="lt1"/>
                </a:highlight>
                <a:latin typeface="Georgia"/>
                <a:ea typeface="Georgia"/>
                <a:cs typeface="Georgia"/>
                <a:sym typeface="Georgia"/>
              </a:rPr>
              <a:t>an assumption of independence among predictors. It is a probabilistic classifier, which means it predicts on the basis of the probability of an object.</a:t>
            </a:r>
            <a:endParaRPr sz="1700">
              <a:solidFill>
                <a:srgbClr val="202124"/>
              </a:solidFill>
              <a:highlight>
                <a:schemeClr val="lt1"/>
              </a:highlight>
              <a:latin typeface="Georgia"/>
              <a:ea typeface="Georgia"/>
              <a:cs typeface="Georgia"/>
              <a:sym typeface="Georgia"/>
            </a:endParaRPr>
          </a:p>
          <a:p>
            <a:pPr indent="0" lvl="0" marL="0" rtl="0" algn="just">
              <a:lnSpc>
                <a:spcPct val="140000"/>
              </a:lnSpc>
              <a:spcBef>
                <a:spcPts val="2400"/>
              </a:spcBef>
              <a:spcAft>
                <a:spcPts val="0"/>
              </a:spcAft>
              <a:buNone/>
            </a:pPr>
            <a:r>
              <a:rPr b="1" lang="en" sz="1700">
                <a:solidFill>
                  <a:schemeClr val="dk2"/>
                </a:solidFill>
                <a:highlight>
                  <a:srgbClr val="FFFFFF"/>
                </a:highlight>
                <a:latin typeface="Georgia"/>
                <a:ea typeface="Georgia"/>
                <a:cs typeface="Georgia"/>
                <a:sym typeface="Georgia"/>
              </a:rPr>
              <a:t>RANDOM FOREST MODEL : </a:t>
            </a:r>
            <a:r>
              <a:rPr lang="en" sz="1700">
                <a:solidFill>
                  <a:srgbClr val="202124"/>
                </a:solidFill>
                <a:highlight>
                  <a:srgbClr val="FFFFFF"/>
                </a:highlight>
                <a:latin typeface="Georgia"/>
                <a:ea typeface="Georgia"/>
                <a:cs typeface="Georgia"/>
                <a:sym typeface="Georgia"/>
              </a:rPr>
              <a:t>Random forest is a Supervised Machine Learning Algorithm that is used widely in Classification and Regression problems. It builds decision trees on different samples and takes their majority vote for classification and average in case of regression. </a:t>
            </a:r>
            <a:endParaRPr sz="1700">
              <a:solidFill>
                <a:srgbClr val="202124"/>
              </a:solidFill>
              <a:highlight>
                <a:srgbClr val="FFFFFF"/>
              </a:highlight>
              <a:latin typeface="Georgia"/>
              <a:ea typeface="Georgia"/>
              <a:cs typeface="Georgia"/>
              <a:sym typeface="Georgia"/>
            </a:endParaRPr>
          </a:p>
          <a:p>
            <a:pPr indent="0" lvl="0" marL="0" rtl="0" algn="just">
              <a:lnSpc>
                <a:spcPct val="140000"/>
              </a:lnSpc>
              <a:spcBef>
                <a:spcPts val="2400"/>
              </a:spcBef>
              <a:spcAft>
                <a:spcPts val="600"/>
              </a:spcAft>
              <a:buNone/>
            </a:pPr>
            <a:r>
              <a:rPr b="1" lang="en" sz="1700">
                <a:solidFill>
                  <a:schemeClr val="dk2"/>
                </a:solidFill>
                <a:latin typeface="Georgia"/>
                <a:ea typeface="Georgia"/>
                <a:cs typeface="Georgia"/>
                <a:sym typeface="Georgia"/>
              </a:rPr>
              <a:t>XGBOOST : </a:t>
            </a:r>
            <a:r>
              <a:rPr lang="en" sz="1700">
                <a:solidFill>
                  <a:srgbClr val="202124"/>
                </a:solidFill>
                <a:highlight>
                  <a:srgbClr val="FFFFFF"/>
                </a:highlight>
                <a:latin typeface="Georgia"/>
                <a:ea typeface="Georgia"/>
                <a:cs typeface="Georgia"/>
                <a:sym typeface="Georgia"/>
              </a:rPr>
              <a:t>XGBoost is a decision-tree-based ensemble Machine Learning algorithm that uses a gradient boosting framework. Weights play an important role in XGBoost. Weights are assigned to all the independent variables which are then fed into the decision tree which predicts results. The weight of variables predicted wrong by the tree is increased and these variables are then fed to the second decision tree. These individual classifiers/predictors then ensemble to give a strong and more precise model.</a:t>
            </a:r>
            <a:endParaRPr sz="1700">
              <a:solidFill>
                <a:srgbClr val="202124"/>
              </a:solidFill>
              <a:highlight>
                <a:srgbClr val="FFFFFF"/>
              </a:highlight>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