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84" r:id="rId4"/>
  </p:sldMasterIdLst>
  <p:sldIdLst>
    <p:sldId id="282" r:id="rId5"/>
    <p:sldId id="287" r:id="rId6"/>
    <p:sldId id="283" r:id="rId7"/>
    <p:sldId id="284" r:id="rId8"/>
    <p:sldId id="285" r:id="rId9"/>
    <p:sldId id="28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7" d="100"/>
          <a:sy n="67" d="100"/>
        </p:scale>
        <p:origin x="64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a:t>Click to edit Master subtitle style</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t>3/26/2021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168327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3/26/2021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42607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3/26/2021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7027891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3/26/2021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916503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3/26/2021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255372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3/26/2021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325245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3/26/2021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725614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8330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3/26/2021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4088292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3/26/2021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89282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497495-0637-405E-AE64-5CC7506D51F5}" type="datetime1">
              <a:rPr lang="en-US" smtClean="0"/>
              <a:t>3/26/2021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5167857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1806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5649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398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516463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3/26/2021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2044301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3/26/2021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3071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ED291B17-9318-49DB-B28B-6E5994AE9581}" type="datetime1">
              <a:rPr lang="en-US" smtClean="0"/>
              <a:t>3/26/2021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66455968"/>
      </p:ext>
    </p:extLst>
  </p:cSld>
  <p:clrMap bg1="dk1" tx1="lt1" bg2="dk2" tx2="lt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 id="2147483997" r:id="rId13"/>
    <p:sldLayoutId id="2147483998" r:id="rId14"/>
    <p:sldLayoutId id="2147483999" r:id="rId15"/>
    <p:sldLayoutId id="2147484000" r:id="rId16"/>
    <p:sldLayoutId id="2147484001"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C5398-C628-478A-822A-BE6CBC51559B}"/>
              </a:ext>
            </a:extLst>
          </p:cNvPr>
          <p:cNvSpPr>
            <a:spLocks noGrp="1"/>
          </p:cNvSpPr>
          <p:nvPr>
            <p:ph type="ctrTitle"/>
          </p:nvPr>
        </p:nvSpPr>
        <p:spPr>
          <a:xfrm>
            <a:off x="6581775" y="2389780"/>
            <a:ext cx="5448300" cy="1572619"/>
          </a:xfrm>
        </p:spPr>
        <p:txBody>
          <a:bodyPr anchor="ctr">
            <a:noAutofit/>
          </a:bodyPr>
          <a:lstStyle/>
          <a:p>
            <a:pPr algn="r">
              <a:spcAft>
                <a:spcPts val="1000"/>
              </a:spcAft>
            </a:pPr>
            <a:r>
              <a:rPr lang="en-US" sz="3600" b="1" dirty="0">
                <a:solidFill>
                  <a:schemeClr val="accent5">
                    <a:lumMod val="40000"/>
                    <a:lumOff val="60000"/>
                  </a:schemeClr>
                </a:solidFill>
                <a:effectLst>
                  <a:outerShdw blurRad="38100" dist="38100" dir="2700000" algn="tl">
                    <a:srgbClr val="000000">
                      <a:alpha val="43137"/>
                    </a:srgbClr>
                  </a:outerShdw>
                </a:effectLst>
                <a:latin typeface="Bookman Old Style" panose="02050604050505020204" pitchFamily="18" charset="0"/>
                <a:ea typeface="Calibri" panose="020F0502020204030204" pitchFamily="34" charset="0"/>
                <a:cs typeface="Times New Roman" panose="02020603050405020304" pitchFamily="18" charset="0"/>
              </a:rPr>
              <a:t>HOME AUTOMATION </a:t>
            </a:r>
            <a:br>
              <a:rPr lang="en-US" sz="3600" b="1" dirty="0">
                <a:solidFill>
                  <a:schemeClr val="accent5">
                    <a:lumMod val="40000"/>
                    <a:lumOff val="60000"/>
                  </a:schemeClr>
                </a:solidFill>
                <a:effectLst>
                  <a:outerShdw blurRad="38100" dist="38100" dir="2700000" algn="tl">
                    <a:srgbClr val="000000">
                      <a:alpha val="43137"/>
                    </a:srgbClr>
                  </a:outerShdw>
                </a:effectLst>
                <a:latin typeface="Bookman Old Style" panose="02050604050505020204" pitchFamily="18" charset="0"/>
                <a:ea typeface="Calibri" panose="020F0502020204030204" pitchFamily="34" charset="0"/>
                <a:cs typeface="Times New Roman" panose="02020603050405020304" pitchFamily="18" charset="0"/>
              </a:rPr>
            </a:br>
            <a:r>
              <a:rPr lang="en-US" sz="3600" b="1" dirty="0">
                <a:solidFill>
                  <a:schemeClr val="accent5">
                    <a:lumMod val="40000"/>
                    <a:lumOff val="60000"/>
                  </a:schemeClr>
                </a:solidFill>
                <a:effectLst>
                  <a:outerShdw blurRad="38100" dist="38100" dir="2700000" algn="tl">
                    <a:srgbClr val="000000">
                      <a:alpha val="43137"/>
                    </a:srgbClr>
                  </a:outerShdw>
                </a:effectLst>
                <a:latin typeface="Bookman Old Style" panose="02050604050505020204" pitchFamily="18" charset="0"/>
                <a:ea typeface="Calibri" panose="020F0502020204030204" pitchFamily="34" charset="0"/>
                <a:cs typeface="Times New Roman" panose="02020603050405020304" pitchFamily="18" charset="0"/>
              </a:rPr>
              <a:t>USING ARDUINO</a:t>
            </a:r>
            <a:endParaRPr lang="en-IN" sz="3600" b="1" dirty="0">
              <a:solidFill>
                <a:schemeClr val="accent5">
                  <a:lumMod val="40000"/>
                  <a:lumOff val="60000"/>
                </a:schemeClr>
              </a:solidFill>
              <a:effectLst>
                <a:outerShdw blurRad="38100" dist="38100" dir="2700000" algn="tl">
                  <a:srgbClr val="000000">
                    <a:alpha val="43137"/>
                  </a:srgbClr>
                </a:outerShdw>
              </a:effectLst>
              <a:latin typeface="Bookman Old Style" panose="020506040505050202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EB57FBEE-2DC0-472D-A808-AAD45A845150}"/>
              </a:ext>
            </a:extLst>
          </p:cNvPr>
          <p:cNvPicPr>
            <a:picLocks noChangeAspect="1"/>
          </p:cNvPicPr>
          <p:nvPr/>
        </p:nvPicPr>
        <p:blipFill>
          <a:blip r:embed="rId2"/>
          <a:stretch>
            <a:fillRect/>
          </a:stretch>
        </p:blipFill>
        <p:spPr>
          <a:xfrm>
            <a:off x="0" y="0"/>
            <a:ext cx="6096000" cy="6858000"/>
          </a:xfrm>
          <a:prstGeom prst="rect">
            <a:avLst/>
          </a:prstGeom>
        </p:spPr>
      </p:pic>
    </p:spTree>
    <p:extLst>
      <p:ext uri="{BB962C8B-B14F-4D97-AF65-F5344CB8AC3E}">
        <p14:creationId xmlns:p14="http://schemas.microsoft.com/office/powerpoint/2010/main" val="6748736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1BF145C-6236-4452-B40A-5A24E8ED760F}"/>
              </a:ext>
            </a:extLst>
          </p:cNvPr>
          <p:cNvSpPr txBox="1"/>
          <p:nvPr/>
        </p:nvSpPr>
        <p:spPr>
          <a:xfrm>
            <a:off x="1924050" y="2151727"/>
            <a:ext cx="7543800" cy="2554545"/>
          </a:xfrm>
          <a:prstGeom prst="rect">
            <a:avLst/>
          </a:prstGeom>
          <a:noFill/>
        </p:spPr>
        <p:txBody>
          <a:bodyPr wrap="square" rtlCol="0">
            <a:spAutoFit/>
          </a:bodyPr>
          <a:lstStyle/>
          <a:p>
            <a:r>
              <a:rPr lang="en-IN" sz="3600" b="1" dirty="0">
                <a:solidFill>
                  <a:schemeClr val="accent5">
                    <a:lumMod val="40000"/>
                    <a:lumOff val="60000"/>
                  </a:schemeClr>
                </a:solidFill>
                <a:latin typeface="Times New Roman" panose="02020603050405020304" pitchFamily="18" charset="0"/>
                <a:cs typeface="Times New Roman" panose="02020603050405020304" pitchFamily="18" charset="0"/>
              </a:rPr>
              <a:t>TEAM MEMBERS:</a:t>
            </a:r>
          </a:p>
          <a:p>
            <a:endParaRPr lang="en-IN" sz="3600" dirty="0">
              <a:solidFill>
                <a:schemeClr val="tx2">
                  <a:lumMod val="90000"/>
                </a:schemeClr>
              </a:solidFill>
              <a:latin typeface="Times New Roman" panose="02020603050405020304" pitchFamily="18" charset="0"/>
              <a:cs typeface="Times New Roman" panose="02020603050405020304" pitchFamily="18" charset="0"/>
            </a:endParaRPr>
          </a:p>
          <a:p>
            <a:r>
              <a:rPr lang="en-US" sz="3200" dirty="0">
                <a:effectLst/>
                <a:latin typeface="Times New Roman" panose="02020603050405020304" pitchFamily="18" charset="0"/>
                <a:ea typeface="Calibri" panose="020F0502020204030204" pitchFamily="34" charset="0"/>
                <a:cs typeface="Times New Roman" panose="02020603050405020304" pitchFamily="18" charset="0"/>
              </a:rPr>
              <a:t>Hima Rani Mathews – 19BCE1532</a:t>
            </a:r>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3200" dirty="0">
                <a:effectLst/>
                <a:latin typeface="Times New Roman" panose="02020603050405020304" pitchFamily="18" charset="0"/>
                <a:ea typeface="Calibri" panose="020F0502020204030204" pitchFamily="34" charset="0"/>
                <a:cs typeface="Times New Roman" panose="02020603050405020304" pitchFamily="18" charset="0"/>
              </a:rPr>
              <a:t>P.S.R.D. Veenadhari  – 19BCE1671</a:t>
            </a:r>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9365933"/>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BEF680-5FC0-4087-B378-2EEE46F567CD}"/>
              </a:ext>
            </a:extLst>
          </p:cNvPr>
          <p:cNvSpPr>
            <a:spLocks noGrp="1"/>
          </p:cNvSpPr>
          <p:nvPr>
            <p:ph type="title"/>
          </p:nvPr>
        </p:nvSpPr>
        <p:spPr>
          <a:xfrm>
            <a:off x="561975" y="247296"/>
            <a:ext cx="9404723" cy="1029054"/>
          </a:xfrm>
        </p:spPr>
        <p:txBody>
          <a:bodyPr/>
          <a:lstStyle/>
          <a:p>
            <a:r>
              <a:rPr lang="en-IN" b="1" dirty="0">
                <a:solidFill>
                  <a:schemeClr val="accent5">
                    <a:lumMod val="40000"/>
                    <a:lumOff val="60000"/>
                  </a:schemeClr>
                </a:solidFill>
                <a:latin typeface="Times New Roman" panose="02020603050405020304" pitchFamily="18" charset="0"/>
                <a:cs typeface="Times New Roman" panose="02020603050405020304" pitchFamily="18" charset="0"/>
              </a:rPr>
              <a:t>ABSTRACT</a:t>
            </a:r>
          </a:p>
        </p:txBody>
      </p:sp>
      <p:sp>
        <p:nvSpPr>
          <p:cNvPr id="5" name="TextBox 4">
            <a:extLst>
              <a:ext uri="{FF2B5EF4-FFF2-40B4-BE49-F238E27FC236}">
                <a16:creationId xmlns:a16="http://schemas.microsoft.com/office/drawing/2014/main" id="{198A6FA4-3D51-481F-9D0C-14D847EF9DA9}"/>
              </a:ext>
            </a:extLst>
          </p:cNvPr>
          <p:cNvSpPr txBox="1"/>
          <p:nvPr/>
        </p:nvSpPr>
        <p:spPr>
          <a:xfrm>
            <a:off x="904875" y="1477723"/>
            <a:ext cx="10601325" cy="5278753"/>
          </a:xfrm>
          <a:prstGeom prst="rect">
            <a:avLst/>
          </a:prstGeom>
          <a:noFill/>
        </p:spPr>
        <p:txBody>
          <a:bodyPr wrap="square" rtlCol="0">
            <a:spAutoFit/>
          </a:bodyPr>
          <a:lstStyle/>
          <a:p>
            <a:pPr marL="342900" indent="-342900" algn="just">
              <a:lnSpc>
                <a:spcPct val="115000"/>
              </a:lnSpc>
              <a:spcAft>
                <a:spcPts val="1000"/>
              </a:spcAft>
              <a:buFont typeface="Wingdings" panose="05000000000000000000" pitchFamily="2" charset="2"/>
              <a:buChar char="Ø"/>
            </a:pPr>
            <a:r>
              <a:rPr lang="en-US" sz="2000" dirty="0">
                <a:effectLst/>
                <a:latin typeface="Bookman Old Style" panose="02050604050505020204" pitchFamily="18" charset="0"/>
                <a:ea typeface="Calibri" panose="020F0502020204030204" pitchFamily="34" charset="0"/>
                <a:cs typeface="Times New Roman" panose="02020603050405020304" pitchFamily="18" charset="0"/>
              </a:rPr>
              <a:t>The main aim of this project is to design and construct a home automation system using an Arduino  board, that will remotely on/off home appliances connected to it. </a:t>
            </a:r>
          </a:p>
          <a:p>
            <a:pPr marL="342900" indent="-342900" algn="just">
              <a:lnSpc>
                <a:spcPct val="115000"/>
              </a:lnSpc>
              <a:spcAft>
                <a:spcPts val="1000"/>
              </a:spcAft>
              <a:buFont typeface="Wingdings" panose="05000000000000000000" pitchFamily="2" charset="2"/>
              <a:buChar char="Ø"/>
            </a:pPr>
            <a:r>
              <a:rPr lang="en-US" sz="2000" dirty="0">
                <a:effectLst/>
                <a:latin typeface="Bookman Old Style" panose="02050604050505020204" pitchFamily="18" charset="0"/>
                <a:ea typeface="Calibri" panose="020F0502020204030204" pitchFamily="34" charset="0"/>
                <a:cs typeface="Times New Roman" panose="02020603050405020304" pitchFamily="18" charset="0"/>
              </a:rPr>
              <a:t>This provides an integrated system built to facilitate a smart home for the general public especially for the elderly and disabled as the conventional wall switches located in different parts of the house makes it difficult for them to go near to operate. These can not only be used at home but also on a larger scale like offices, industries, hotels, universities, etc. </a:t>
            </a:r>
            <a:endParaRPr lang="en-US" sz="2000" dirty="0">
              <a:latin typeface="Bookman Old Style" panose="02050604050505020204" pitchFamily="18" charset="0"/>
              <a:ea typeface="Calibri" panose="020F0502020204030204" pitchFamily="34" charset="0"/>
              <a:cs typeface="Times New Roman" panose="02020603050405020304" pitchFamily="18" charset="0"/>
            </a:endParaRPr>
          </a:p>
          <a:p>
            <a:pPr marL="342900" indent="-342900" algn="just">
              <a:lnSpc>
                <a:spcPct val="115000"/>
              </a:lnSpc>
              <a:spcAft>
                <a:spcPts val="1000"/>
              </a:spcAft>
              <a:buFont typeface="Wingdings" panose="05000000000000000000" pitchFamily="2" charset="2"/>
              <a:buChar char="Ø"/>
            </a:pPr>
            <a:r>
              <a:rPr lang="en-US" sz="2000" dirty="0">
                <a:effectLst/>
                <a:latin typeface="Bookman Old Style" panose="02050604050505020204" pitchFamily="18" charset="0"/>
                <a:ea typeface="Calibri" panose="020F0502020204030204" pitchFamily="34" charset="0"/>
                <a:cs typeface="Times New Roman" panose="02020603050405020304" pitchFamily="18" charset="0"/>
              </a:rPr>
              <a:t>In this project we use micro-controllers like Arduino, ESP8266 (Node MCU) to help the consumer wirelessly control lights or automatically turn off lights in case no motion detected to save power consumption, a door lock keypad system to increase security in sensitive areas, a fire alarm system one of the basic needs for almost all newly constructed buildings, and also a plant monitoring system that can be used in farms, green-house, various labs, etc.</a:t>
            </a:r>
            <a:endParaRPr lang="en-IN" sz="2000" dirty="0">
              <a:effectLst/>
              <a:latin typeface="Bookman Old Style" panose="0205060405050502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79486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4A17A31F-609B-4F61-AEBC-CC1AE6ED218F}"/>
              </a:ext>
            </a:extLst>
          </p:cNvPr>
          <p:cNvSpPr>
            <a:spLocks noGrp="1"/>
          </p:cNvSpPr>
          <p:nvPr>
            <p:ph type="title"/>
          </p:nvPr>
        </p:nvSpPr>
        <p:spPr>
          <a:xfrm>
            <a:off x="617536" y="262218"/>
            <a:ext cx="9404723" cy="976032"/>
          </a:xfrm>
        </p:spPr>
        <p:txBody>
          <a:bodyPr/>
          <a:lstStyle/>
          <a:p>
            <a:r>
              <a:rPr lang="en-IN" b="1" dirty="0">
                <a:solidFill>
                  <a:schemeClr val="accent5">
                    <a:lumMod val="40000"/>
                    <a:lumOff val="60000"/>
                  </a:schemeClr>
                </a:solidFill>
                <a:latin typeface="Times New Roman" panose="02020603050405020304" pitchFamily="18" charset="0"/>
                <a:cs typeface="Times New Roman" panose="02020603050405020304" pitchFamily="18" charset="0"/>
              </a:rPr>
              <a:t>APPLICATIONS</a:t>
            </a:r>
          </a:p>
        </p:txBody>
      </p:sp>
      <p:sp>
        <p:nvSpPr>
          <p:cNvPr id="6" name="TextBox 5">
            <a:extLst>
              <a:ext uri="{FF2B5EF4-FFF2-40B4-BE49-F238E27FC236}">
                <a16:creationId xmlns:a16="http://schemas.microsoft.com/office/drawing/2014/main" id="{84125091-3F07-4972-AF24-827BBCE35399}"/>
              </a:ext>
            </a:extLst>
          </p:cNvPr>
          <p:cNvSpPr txBox="1"/>
          <p:nvPr/>
        </p:nvSpPr>
        <p:spPr>
          <a:xfrm>
            <a:off x="522286" y="1305383"/>
            <a:ext cx="10440989" cy="5078313"/>
          </a:xfrm>
          <a:prstGeom prst="rect">
            <a:avLst/>
          </a:prstGeom>
          <a:noFill/>
        </p:spPr>
        <p:txBody>
          <a:bodyPr wrap="square" rtlCol="0">
            <a:spAutoFit/>
          </a:bodyPr>
          <a:lstStyle/>
          <a:p>
            <a:pPr marL="342900" indent="-342900" algn="just">
              <a:buFont typeface="Wingdings" panose="05000000000000000000" pitchFamily="2" charset="2"/>
              <a:buChar char="q"/>
            </a:pPr>
            <a:r>
              <a:rPr lang="en-US" dirty="0">
                <a:latin typeface="Bookman Old Style" panose="02050604050505020204" pitchFamily="18" charset="0"/>
                <a:cs typeface="Times New Roman" panose="02020603050405020304" pitchFamily="18" charset="0"/>
              </a:rPr>
              <a:t> These smart home systems can be used for simple or elaborate tasks by integrating devices and gadgets inside and outside of your home. </a:t>
            </a:r>
          </a:p>
          <a:p>
            <a:pPr algn="just"/>
            <a:endParaRPr lang="en-US" dirty="0">
              <a:latin typeface="Bookman Old Style" panose="02050604050505020204" pitchFamily="18" charset="0"/>
              <a:cs typeface="Times New Roman" panose="02020603050405020304" pitchFamily="18" charset="0"/>
            </a:endParaRPr>
          </a:p>
          <a:p>
            <a:pPr marL="342900" indent="-342900" algn="just">
              <a:buFont typeface="Wingdings" panose="05000000000000000000" pitchFamily="2" charset="2"/>
              <a:buChar char="q"/>
            </a:pPr>
            <a:r>
              <a:rPr lang="en-US" dirty="0">
                <a:latin typeface="Bookman Old Style" panose="02050604050505020204" pitchFamily="18" charset="0"/>
                <a:cs typeface="Times New Roman" panose="02020603050405020304" pitchFamily="18" charset="0"/>
              </a:rPr>
              <a:t>Control lights using PIR sensors: Street lights, washrooms, places where light is required only when someone needs to pass by or use it for a very short period of time so electricity is saved. </a:t>
            </a:r>
          </a:p>
          <a:p>
            <a:pPr marL="342900" indent="-342900" algn="just">
              <a:buFont typeface="Wingdings" panose="05000000000000000000" pitchFamily="2" charset="2"/>
              <a:buChar char="q"/>
            </a:pPr>
            <a:endParaRPr lang="en-US" dirty="0">
              <a:latin typeface="Bookman Old Style" panose="02050604050505020204" pitchFamily="18" charset="0"/>
              <a:cs typeface="Times New Roman" panose="02020603050405020304" pitchFamily="18" charset="0"/>
            </a:endParaRPr>
          </a:p>
          <a:p>
            <a:pPr marL="342900" indent="-342900" algn="just">
              <a:buFont typeface="Wingdings" panose="05000000000000000000" pitchFamily="2" charset="2"/>
              <a:buChar char="q"/>
            </a:pPr>
            <a:r>
              <a:rPr lang="en-US" dirty="0">
                <a:latin typeface="Bookman Old Style" panose="02050604050505020204" pitchFamily="18" charset="0"/>
                <a:cs typeface="Times New Roman" panose="02020603050405020304" pitchFamily="18" charset="0"/>
              </a:rPr>
              <a:t>Wi-Fi Controlled : Smart rooms, can be used to run appliances directly from the smart phone or any device connected to the internet. </a:t>
            </a:r>
          </a:p>
          <a:p>
            <a:pPr marL="342900" indent="-342900" algn="just">
              <a:buFont typeface="Wingdings" panose="05000000000000000000" pitchFamily="2" charset="2"/>
              <a:buChar char="q"/>
            </a:pPr>
            <a:endParaRPr lang="en-US" dirty="0">
              <a:latin typeface="Bookman Old Style" panose="02050604050505020204" pitchFamily="18" charset="0"/>
              <a:cs typeface="Times New Roman" panose="02020603050405020304" pitchFamily="18" charset="0"/>
            </a:endParaRPr>
          </a:p>
          <a:p>
            <a:pPr marL="342900" indent="-342900" algn="just">
              <a:buFont typeface="Wingdings" panose="05000000000000000000" pitchFamily="2" charset="2"/>
              <a:buChar char="q"/>
            </a:pPr>
            <a:r>
              <a:rPr lang="en-US" dirty="0">
                <a:latin typeface="Bookman Old Style" panose="02050604050505020204" pitchFamily="18" charset="0"/>
                <a:cs typeface="Times New Roman" panose="02020603050405020304" pitchFamily="18" charset="0"/>
              </a:rPr>
              <a:t>Smoke detector system can be used offices, shops and homes to detect fires. It can also be used to detect alcohol content ignorer to check if people are drunk driving, detect the concentration of harmful and harmless gases in the atmosphere. </a:t>
            </a:r>
          </a:p>
          <a:p>
            <a:pPr marL="342900" indent="-342900" algn="just">
              <a:buFont typeface="Wingdings" panose="05000000000000000000" pitchFamily="2" charset="2"/>
              <a:buChar char="q"/>
            </a:pPr>
            <a:endParaRPr lang="en-US" dirty="0">
              <a:latin typeface="Bookman Old Style" panose="02050604050505020204" pitchFamily="18" charset="0"/>
              <a:cs typeface="Times New Roman" panose="02020603050405020304" pitchFamily="18" charset="0"/>
            </a:endParaRPr>
          </a:p>
          <a:p>
            <a:pPr marL="342900" indent="-342900" algn="just">
              <a:buFont typeface="Wingdings" panose="05000000000000000000" pitchFamily="2" charset="2"/>
              <a:buChar char="q"/>
            </a:pPr>
            <a:r>
              <a:rPr lang="en-US" dirty="0">
                <a:latin typeface="Bookman Old Style" panose="02050604050505020204" pitchFamily="18" charset="0"/>
                <a:cs typeface="Times New Roman" panose="02020603050405020304" pitchFamily="18" charset="0"/>
              </a:rPr>
              <a:t>The smart door lock system can be used in homes, offices, and hotels. They provide a higher level of security as compared to the locks used nowadays. It saves time as we don’t need a key to lock and unlock the door. It has better access control as we might lose physical keys or forget them.</a:t>
            </a:r>
            <a:endParaRPr lang="en-IN"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89975368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B0C05D-0496-4600-A8AC-41FFE835F033}"/>
              </a:ext>
            </a:extLst>
          </p:cNvPr>
          <p:cNvSpPr>
            <a:spLocks noGrp="1"/>
          </p:cNvSpPr>
          <p:nvPr>
            <p:ph type="title"/>
          </p:nvPr>
        </p:nvSpPr>
        <p:spPr>
          <a:xfrm>
            <a:off x="646113" y="833439"/>
            <a:ext cx="9612312" cy="881062"/>
          </a:xfrm>
        </p:spPr>
        <p:txBody>
          <a:bodyPr>
            <a:normAutofit fontScale="90000"/>
          </a:bodyPr>
          <a:lstStyle/>
          <a:p>
            <a:r>
              <a:rPr lang="en-IN" b="1" i="0" dirty="0">
                <a:solidFill>
                  <a:schemeClr val="accent5">
                    <a:lumMod val="40000"/>
                    <a:lumOff val="60000"/>
                  </a:schemeClr>
                </a:solidFill>
                <a:effectLst/>
                <a:latin typeface="Times New Roman" panose="02020603050405020304" pitchFamily="18" charset="0"/>
                <a:cs typeface="Times New Roman" panose="02020603050405020304" pitchFamily="18" charset="0"/>
              </a:rPr>
              <a:t>IMPLEMENTATION ENVIRONMENT</a:t>
            </a:r>
            <a:endParaRPr lang="en-IN" b="1" dirty="0">
              <a:solidFill>
                <a:schemeClr val="accent5">
                  <a:lumMod val="40000"/>
                  <a:lumOff val="60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42B1735-B1A9-458E-BDC4-18491037A961}"/>
              </a:ext>
            </a:extLst>
          </p:cNvPr>
          <p:cNvSpPr txBox="1"/>
          <p:nvPr/>
        </p:nvSpPr>
        <p:spPr>
          <a:xfrm>
            <a:off x="790575" y="2457450"/>
            <a:ext cx="9039225" cy="1477328"/>
          </a:xfrm>
          <a:prstGeom prst="rect">
            <a:avLst/>
          </a:prstGeom>
          <a:noFill/>
        </p:spPr>
        <p:txBody>
          <a:bodyPr wrap="square" rtlCol="0">
            <a:spAutoFit/>
          </a:bodyPr>
          <a:lstStyle/>
          <a:p>
            <a:pPr marL="0" indent="0" algn="just">
              <a:buNone/>
            </a:pPr>
            <a:r>
              <a:rPr lang="en-IN" b="1">
                <a:solidFill>
                  <a:schemeClr val="tx2">
                    <a:lumMod val="90000"/>
                  </a:schemeClr>
                </a:solidFill>
                <a:latin typeface="Bookman Old Style" panose="02050604050505020204" pitchFamily="18" charset="0"/>
                <a:cs typeface="Times New Roman" panose="02020603050405020304" pitchFamily="18" charset="0"/>
              </a:rPr>
              <a:t>TINKERCAD</a:t>
            </a:r>
          </a:p>
          <a:p>
            <a:pPr marL="0" indent="0" algn="just">
              <a:buNone/>
            </a:pPr>
            <a:r>
              <a:rPr lang="en-US">
                <a:latin typeface="Bookman Old Style" panose="02050604050505020204" pitchFamily="18" charset="0"/>
                <a:cs typeface="Times New Roman" panose="02020603050405020304" pitchFamily="18" charset="0"/>
              </a:rPr>
              <a:t>Tinkercad is an application that allows users to create, design and program Arduino projects without the need of hardware components. It is a free, online 3D modeling program that runs in a web browser, known for its simplicity and ease of use.</a:t>
            </a:r>
            <a:endParaRPr lang="en-IN"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143592875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PNG">
            <a:extLst>
              <a:ext uri="{FF2B5EF4-FFF2-40B4-BE49-F238E27FC236}">
                <a16:creationId xmlns:a16="http://schemas.microsoft.com/office/drawing/2014/main" id="{C34BD3EB-DCA1-41EB-8D19-297E3DC027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25" y="2381250"/>
            <a:ext cx="752475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6707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Depth">
  <a:themeElements>
    <a:clrScheme name="Depth">
      <a:dk1>
        <a:sysClr val="windowText" lastClr="000000"/>
      </a:dk1>
      <a:lt1>
        <a:sysClr val="window" lastClr="FFFFFF"/>
      </a:lt1>
      <a:dk2>
        <a:srgbClr val="454551"/>
      </a:dk2>
      <a:lt2>
        <a:srgbClr val="F2ACD2"/>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3016C5A4-E631-4977-A608-ACFB4755262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8C6403A-684A-431F-8F36-A24C99E28661}">
  <ds:schemaRefs>
    <ds:schemaRef ds:uri="http://schemas.microsoft.com/sharepoint/v3/contenttype/forms"/>
  </ds:schemaRefs>
</ds:datastoreItem>
</file>

<file path=customXml/itemProps3.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TM04033923[[fn=Depth]]</Template>
  <TotalTime>110</TotalTime>
  <Words>456</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Bookman Old Style</vt:lpstr>
      <vt:lpstr>Corbel</vt:lpstr>
      <vt:lpstr>Times New Roman</vt:lpstr>
      <vt:lpstr>Wingdings</vt:lpstr>
      <vt:lpstr>Depth</vt:lpstr>
      <vt:lpstr>HOME AUTOMATION  USING ARDUINO</vt:lpstr>
      <vt:lpstr>PowerPoint Presentation</vt:lpstr>
      <vt:lpstr>ABSTRACT</vt:lpstr>
      <vt:lpstr>APPLICATIONS</vt:lpstr>
      <vt:lpstr>IMPLEMENTATION ENVIRONMENT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AUTOMATION USING ARDUINO</dc:title>
  <dc:creator>HIMA RANI MATHEWS</dc:creator>
  <cp:lastModifiedBy>HIMA RANI MATHEWS</cp:lastModifiedBy>
  <cp:revision>10</cp:revision>
  <dcterms:created xsi:type="dcterms:W3CDTF">2021-03-14T14:03:59Z</dcterms:created>
  <dcterms:modified xsi:type="dcterms:W3CDTF">2021-03-26T05:56:49Z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