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f7dd7a4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f7dd7a4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f607763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f607763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60776375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6077637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60776375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60776375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607763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f607763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f6077637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f6077637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drive.google.com/file/d/1awBux_pNY0Ll8rJKgqdr5tM91FuezLuI/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5F06"/>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26425" y="423975"/>
            <a:ext cx="63315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TARP (Technical Solution to Real </a:t>
            </a:r>
            <a:r>
              <a:rPr lang="en" sz="3800"/>
              <a:t>world</a:t>
            </a:r>
            <a:r>
              <a:rPr lang="en" sz="3800"/>
              <a:t> Problem)</a:t>
            </a:r>
            <a:endParaRPr sz="3800"/>
          </a:p>
          <a:p>
            <a:pPr indent="0" lvl="0" marL="0" rtl="0" algn="l">
              <a:spcBef>
                <a:spcPts val="0"/>
              </a:spcBef>
              <a:spcAft>
                <a:spcPts val="0"/>
              </a:spcAft>
              <a:buNone/>
            </a:pPr>
            <a:r>
              <a:t/>
            </a:r>
            <a:endParaRPr sz="3800"/>
          </a:p>
          <a:p>
            <a:pPr indent="0" lvl="0" marL="0" rtl="0" algn="l">
              <a:spcBef>
                <a:spcPts val="0"/>
              </a:spcBef>
              <a:spcAft>
                <a:spcPts val="0"/>
              </a:spcAft>
              <a:buNone/>
            </a:pPr>
            <a:r>
              <a:t/>
            </a:r>
            <a:endParaRPr sz="3800"/>
          </a:p>
          <a:p>
            <a:pPr indent="0" lvl="0" marL="0" rtl="0" algn="l">
              <a:spcBef>
                <a:spcPts val="0"/>
              </a:spcBef>
              <a:spcAft>
                <a:spcPts val="0"/>
              </a:spcAft>
              <a:buNone/>
            </a:pPr>
            <a:r>
              <a:t/>
            </a:r>
            <a:endParaRPr sz="3800"/>
          </a:p>
        </p:txBody>
      </p:sp>
      <p:sp>
        <p:nvSpPr>
          <p:cNvPr id="73" name="Google Shape;73;p13"/>
          <p:cNvSpPr txBox="1"/>
          <p:nvPr>
            <p:ph idx="1" type="subTitle"/>
          </p:nvPr>
        </p:nvSpPr>
        <p:spPr>
          <a:xfrm>
            <a:off x="3217325" y="1789575"/>
            <a:ext cx="5718600" cy="282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4114800" rtl="0" algn="l">
              <a:spcBef>
                <a:spcPts val="0"/>
              </a:spcBef>
              <a:spcAft>
                <a:spcPts val="0"/>
              </a:spcAft>
              <a:buNone/>
            </a:pPr>
            <a:r>
              <a:rPr lang="en" sz="2200"/>
              <a:t>   Members:</a:t>
            </a:r>
            <a:endParaRPr sz="2200"/>
          </a:p>
          <a:p>
            <a:pPr indent="0" lvl="0" marL="0" rtl="0" algn="l">
              <a:spcBef>
                <a:spcPts val="0"/>
              </a:spcBef>
              <a:spcAft>
                <a:spcPts val="0"/>
              </a:spcAft>
              <a:buNone/>
            </a:pPr>
            <a:r>
              <a:t/>
            </a:r>
            <a:endParaRPr sz="2200"/>
          </a:p>
          <a:p>
            <a:pPr indent="0" lvl="0" marL="0" rtl="0" algn="r">
              <a:lnSpc>
                <a:spcPct val="115000"/>
              </a:lnSpc>
              <a:spcBef>
                <a:spcPts val="0"/>
              </a:spcBef>
              <a:spcAft>
                <a:spcPts val="0"/>
              </a:spcAft>
              <a:buNone/>
            </a:pPr>
            <a:r>
              <a:rPr lang="en" sz="2200"/>
              <a:t>Bipasa Mukherjee (19BCE1680)</a:t>
            </a:r>
            <a:endParaRPr sz="2200"/>
          </a:p>
          <a:p>
            <a:pPr indent="0" lvl="0" marL="0" rtl="0" algn="r">
              <a:lnSpc>
                <a:spcPct val="115000"/>
              </a:lnSpc>
              <a:spcBef>
                <a:spcPts val="0"/>
              </a:spcBef>
              <a:spcAft>
                <a:spcPts val="0"/>
              </a:spcAft>
              <a:buNone/>
            </a:pPr>
            <a:r>
              <a:rPr lang="en" sz="2200"/>
              <a:t>Hima Rani Mathews (19BCE1532)</a:t>
            </a:r>
            <a:endParaRPr sz="2200"/>
          </a:p>
          <a:p>
            <a:pPr indent="0" lvl="0" marL="0" rtl="0" algn="r">
              <a:spcBef>
                <a:spcPts val="0"/>
              </a:spcBef>
              <a:spcAft>
                <a:spcPts val="0"/>
              </a:spcAft>
              <a:buNone/>
            </a:pPr>
            <a:r>
              <a:rPr lang="en" sz="2200"/>
              <a:t>Talatala Rahul Reddy (19BCE1778)</a:t>
            </a:r>
            <a:endParaRPr sz="2200"/>
          </a:p>
          <a:p>
            <a:pPr indent="0" lvl="0" marL="0" rtl="0" algn="r">
              <a:spcBef>
                <a:spcPts val="0"/>
              </a:spcBef>
              <a:spcAft>
                <a:spcPts val="0"/>
              </a:spcAft>
              <a:buNone/>
            </a:pPr>
            <a:r>
              <a:rPr lang="en" sz="2200"/>
              <a:t>Manav Rakesh Kumar Modi(19BCE1298)</a:t>
            </a:r>
            <a:endParaRPr sz="2200"/>
          </a:p>
          <a:p>
            <a:pPr indent="0" lvl="0" marL="0" rtl="0" algn="r">
              <a:spcBef>
                <a:spcPts val="0"/>
              </a:spcBef>
              <a:spcAft>
                <a:spcPts val="0"/>
              </a:spcAft>
              <a:buNone/>
            </a:pPr>
            <a:r>
              <a:rPr lang="en" sz="2200"/>
              <a:t>Achintya Kumar Satyayan(19BCE1616)</a:t>
            </a:r>
            <a:endParaRPr sz="2400"/>
          </a:p>
        </p:txBody>
      </p:sp>
      <p:sp>
        <p:nvSpPr>
          <p:cNvPr id="74" name="Google Shape;74;p13"/>
          <p:cNvSpPr txBox="1"/>
          <p:nvPr/>
        </p:nvSpPr>
        <p:spPr>
          <a:xfrm>
            <a:off x="190525" y="2835075"/>
            <a:ext cx="3141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Lato"/>
                <a:ea typeface="Lato"/>
                <a:cs typeface="Lato"/>
                <a:sym typeface="Lato"/>
              </a:rPr>
              <a:t>Slot: TAA1</a:t>
            </a:r>
            <a:endParaRPr sz="2200">
              <a:solidFill>
                <a:schemeClr val="lt1"/>
              </a:solidFill>
              <a:latin typeface="Lato"/>
              <a:ea typeface="Lato"/>
              <a:cs typeface="Lato"/>
              <a:sym typeface="Lato"/>
            </a:endParaRPr>
          </a:p>
          <a:p>
            <a:pPr indent="0" lvl="0" marL="0" rtl="0" algn="l">
              <a:spcBef>
                <a:spcPts val="0"/>
              </a:spcBef>
              <a:spcAft>
                <a:spcPts val="0"/>
              </a:spcAft>
              <a:buNone/>
            </a:pPr>
            <a:r>
              <a:rPr lang="en" sz="2200">
                <a:solidFill>
                  <a:schemeClr val="lt1"/>
                </a:solidFill>
                <a:latin typeface="Lato"/>
                <a:ea typeface="Lato"/>
                <a:cs typeface="Lato"/>
                <a:sym typeface="Lato"/>
              </a:rPr>
              <a:t>Faculty: S.A. Sajidha</a:t>
            </a:r>
            <a:endParaRPr sz="22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791875" y="381375"/>
            <a:ext cx="1572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CC4125"/>
                </a:solidFill>
              </a:rPr>
              <a:t>Ideas:</a:t>
            </a:r>
            <a:endParaRPr sz="2400">
              <a:solidFill>
                <a:srgbClr val="CC4125"/>
              </a:solidFill>
            </a:endParaRPr>
          </a:p>
        </p:txBody>
      </p:sp>
      <p:sp>
        <p:nvSpPr>
          <p:cNvPr id="80" name="Google Shape;80;p14"/>
          <p:cNvSpPr txBox="1"/>
          <p:nvPr>
            <p:ph idx="4294967295" type="title"/>
          </p:nvPr>
        </p:nvSpPr>
        <p:spPr>
          <a:xfrm>
            <a:off x="535775" y="1480150"/>
            <a:ext cx="59283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Arial"/>
              <a:buAutoNum type="arabicPeriod"/>
            </a:pPr>
            <a:r>
              <a:rPr lang="en" sz="1800">
                <a:latin typeface="Arial"/>
                <a:ea typeface="Arial"/>
                <a:cs typeface="Arial"/>
                <a:sym typeface="Arial"/>
              </a:rPr>
              <a:t>Enhanced Encryption Algorithms Through Parallelization for Data Security.</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n" sz="1800">
                <a:latin typeface="Arial"/>
                <a:ea typeface="Arial"/>
                <a:cs typeface="Arial"/>
                <a:sym typeface="Arial"/>
              </a:rPr>
              <a:t>Vehicle Detection, Classification and Counting</a:t>
            </a:r>
            <a:endParaRPr sz="1800">
              <a:latin typeface="Arial"/>
              <a:ea typeface="Arial"/>
              <a:cs typeface="Arial"/>
              <a:sym typeface="Arial"/>
            </a:endParaRPr>
          </a:p>
          <a:p>
            <a:pPr indent="-342900" lvl="0" marL="457200" rtl="0" algn="l">
              <a:lnSpc>
                <a:spcPct val="129500"/>
              </a:lnSpc>
              <a:spcBef>
                <a:spcPts val="0"/>
              </a:spcBef>
              <a:spcAft>
                <a:spcPts val="0"/>
              </a:spcAft>
              <a:buSzPts val="1800"/>
              <a:buFont typeface="Arial"/>
              <a:buAutoNum type="arabicPeriod"/>
            </a:pPr>
            <a:r>
              <a:rPr lang="en" sz="1800">
                <a:latin typeface="Arial"/>
                <a:ea typeface="Arial"/>
                <a:cs typeface="Arial"/>
                <a:sym typeface="Arial"/>
              </a:rPr>
              <a:t>Identifying Potential Customers for Banks using Machine Learning</a:t>
            </a:r>
            <a:endParaRPr sz="1800">
              <a:latin typeface="Arial"/>
              <a:ea typeface="Arial"/>
              <a:cs typeface="Arial"/>
              <a:sym typeface="Arial"/>
            </a:endParaRPr>
          </a:p>
          <a:p>
            <a:pPr indent="-342900" lvl="0" marL="457200" rtl="0" algn="l">
              <a:lnSpc>
                <a:spcPct val="129500"/>
              </a:lnSpc>
              <a:spcBef>
                <a:spcPts val="0"/>
              </a:spcBef>
              <a:spcAft>
                <a:spcPts val="0"/>
              </a:spcAft>
              <a:buSzPts val="1800"/>
              <a:buFont typeface="Arial"/>
              <a:buAutoNum type="arabicPeriod"/>
            </a:pPr>
            <a:r>
              <a:rPr lang="en" sz="1800">
                <a:latin typeface="Arial"/>
                <a:ea typeface="Arial"/>
                <a:cs typeface="Arial"/>
                <a:sym typeface="Arial"/>
              </a:rPr>
              <a:t>Disease Detection In Plants</a:t>
            </a:r>
            <a:endParaRPr sz="1800">
              <a:latin typeface="Arial"/>
              <a:ea typeface="Arial"/>
              <a:cs typeface="Arial"/>
              <a:sym typeface="Arial"/>
            </a:endParaRPr>
          </a:p>
          <a:p>
            <a:pPr indent="-342900" lvl="0" marL="457200" rtl="0" algn="l">
              <a:lnSpc>
                <a:spcPct val="129500"/>
              </a:lnSpc>
              <a:spcBef>
                <a:spcPts val="0"/>
              </a:spcBef>
              <a:spcAft>
                <a:spcPts val="0"/>
              </a:spcAft>
              <a:buSzPts val="1800"/>
              <a:buFont typeface="Arial"/>
              <a:buAutoNum type="arabicPeriod"/>
            </a:pPr>
            <a:r>
              <a:rPr lang="en" sz="1800">
                <a:latin typeface="Arial"/>
                <a:ea typeface="Arial"/>
                <a:cs typeface="Arial"/>
                <a:sym typeface="Arial"/>
              </a:rPr>
              <a:t>Virtual Assistant for the Disabled</a:t>
            </a:r>
            <a:endParaRPr sz="1800">
              <a:latin typeface="Arial"/>
              <a:ea typeface="Arial"/>
              <a:cs typeface="Arial"/>
              <a:sym typeface="Arial"/>
            </a:endParaRPr>
          </a:p>
        </p:txBody>
      </p:sp>
      <p:pic>
        <p:nvPicPr>
          <p:cNvPr descr="Book titled, &quot;Made To Stick,&quot; standing on its side" id="81" name="Google Shape;81;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119175"/>
            <a:ext cx="8049900" cy="768000"/>
          </a:xfrm>
          <a:prstGeom prst="rect">
            <a:avLst/>
          </a:prstGeom>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Clr>
                <a:srgbClr val="CC4125"/>
              </a:buClr>
              <a:buSzPts val="2800"/>
              <a:buAutoNum type="arabicParenBoth"/>
            </a:pPr>
            <a:r>
              <a:rPr lang="en" sz="2800">
                <a:solidFill>
                  <a:srgbClr val="CC4125"/>
                </a:solidFill>
              </a:rPr>
              <a:t>Enhanced Encryption Algorithms Through Parallelization for Data Security</a:t>
            </a:r>
            <a:endParaRPr sz="2400">
              <a:solidFill>
                <a:srgbClr val="CC4125"/>
              </a:solidFill>
            </a:endParaRPr>
          </a:p>
        </p:txBody>
      </p:sp>
      <p:sp>
        <p:nvSpPr>
          <p:cNvPr id="87" name="Google Shape;87;p15"/>
          <p:cNvSpPr txBox="1"/>
          <p:nvPr>
            <p:ph idx="4294967295" type="title"/>
          </p:nvPr>
        </p:nvSpPr>
        <p:spPr>
          <a:xfrm>
            <a:off x="535775" y="1132100"/>
            <a:ext cx="8456100" cy="38820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b="0" lang="en" sz="1400">
                <a:latin typeface="Times New Roman"/>
                <a:ea typeface="Times New Roman"/>
                <a:cs typeface="Times New Roman"/>
                <a:sym typeface="Times New Roman"/>
              </a:rPr>
              <a:t>Encryption Algorithms are necessary part of the data sharing today as every bit of data need encryption so that it could be transferred from one place to another without the fear of data leaking. Every lost bit of data puts the system to danger. Encryption algorithms compose of necessary steps involving a key that helps converting plain text to cipher text. All the steps must be performed carefully to ensure that the data encrypted is found back. Thus, more than one algorithm is made to run sequentially and in serial. This makes the algorithm to take much computation time.</a:t>
            </a:r>
            <a:endParaRPr b="0"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2"/>
              </a:buClr>
              <a:buSzPts val="1100"/>
              <a:buFont typeface="Arial"/>
              <a:buNone/>
            </a:pPr>
            <a:r>
              <a:rPr b="0" lang="en" sz="1400">
                <a:latin typeface="Times New Roman"/>
                <a:ea typeface="Times New Roman"/>
                <a:cs typeface="Times New Roman"/>
                <a:sym typeface="Times New Roman"/>
              </a:rPr>
              <a:t>Our aim is to reduce the total computation time needed to complete the process by parallelizing the algorithm using the concept of multi-threading. The complexity, data structures and the overall procedure of the algorithm would remain constant.</a:t>
            </a:r>
            <a:endParaRPr b="0"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2"/>
              </a:buClr>
              <a:buSzPts val="1100"/>
              <a:buFont typeface="Arial"/>
              <a:buNone/>
            </a:pPr>
            <a:r>
              <a:rPr b="0" lang="en" sz="1400">
                <a:latin typeface="Times New Roman"/>
                <a:ea typeface="Times New Roman"/>
                <a:cs typeface="Times New Roman"/>
                <a:sym typeface="Times New Roman"/>
              </a:rPr>
              <a:t>Key generation is also an important part of encrypting data and is also a tedious task to be done sequentially. Hence, aside the encryption, we would try to break the key generation procedure too while parallelizing. This would ensure in getting a better time of completion of the algorithm.</a:t>
            </a:r>
            <a:endParaRPr b="0" sz="1400">
              <a:latin typeface="Times New Roman"/>
              <a:ea typeface="Times New Roman"/>
              <a:cs typeface="Times New Roman"/>
              <a:sym typeface="Times New Roman"/>
            </a:endParaRPr>
          </a:p>
          <a:p>
            <a:pPr indent="0" lvl="0" marL="0" rtl="0" algn="just">
              <a:lnSpc>
                <a:spcPct val="115000"/>
              </a:lnSpc>
              <a:spcBef>
                <a:spcPts val="12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395250" y="244925"/>
            <a:ext cx="87489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2800">
                <a:solidFill>
                  <a:srgbClr val="CC4125"/>
                </a:solidFill>
                <a:latin typeface="Raleway"/>
                <a:ea typeface="Raleway"/>
                <a:cs typeface="Raleway"/>
                <a:sym typeface="Raleway"/>
              </a:rPr>
              <a:t>(2) Vehicle Detection, Classification and Counting</a:t>
            </a:r>
            <a:endParaRPr b="1" sz="2400">
              <a:solidFill>
                <a:srgbClr val="CC4125"/>
              </a:solidFill>
              <a:latin typeface="Raleway"/>
              <a:ea typeface="Raleway"/>
              <a:cs typeface="Raleway"/>
              <a:sym typeface="Raleway"/>
            </a:endParaRPr>
          </a:p>
        </p:txBody>
      </p:sp>
      <p:sp>
        <p:nvSpPr>
          <p:cNvPr id="93" name="Google Shape;93;p16"/>
          <p:cNvSpPr txBox="1"/>
          <p:nvPr/>
        </p:nvSpPr>
        <p:spPr>
          <a:xfrm>
            <a:off x="395250" y="1232775"/>
            <a:ext cx="8353500" cy="362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1C1D1E"/>
                </a:solidFill>
                <a:latin typeface="Times New Roman"/>
                <a:ea typeface="Times New Roman"/>
                <a:cs typeface="Times New Roman"/>
                <a:sym typeface="Times New Roman"/>
              </a:rPr>
              <a:t>Intelligent transportation systems have received a lot of attention in the last decades.</a:t>
            </a:r>
            <a:r>
              <a:rPr lang="en">
                <a:solidFill>
                  <a:schemeClr val="dk2"/>
                </a:solidFill>
                <a:latin typeface="Times New Roman"/>
                <a:ea typeface="Times New Roman"/>
                <a:cs typeface="Times New Roman"/>
                <a:sym typeface="Times New Roman"/>
              </a:rPr>
              <a:t> </a:t>
            </a:r>
            <a:r>
              <a:rPr lang="en">
                <a:solidFill>
                  <a:srgbClr val="1C1D1E"/>
                </a:solidFill>
                <a:latin typeface="Times New Roman"/>
                <a:ea typeface="Times New Roman"/>
                <a:cs typeface="Times New Roman"/>
                <a:sym typeface="Times New Roman"/>
              </a:rPr>
              <a:t>Vehicle detection is the key task in this area and vehicle counting and classification are two important applications.</a:t>
            </a:r>
            <a:r>
              <a:rPr lang="en">
                <a:solidFill>
                  <a:schemeClr val="dk2"/>
                </a:solidFill>
                <a:latin typeface="Times New Roman"/>
                <a:ea typeface="Times New Roman"/>
                <a:cs typeface="Times New Roman"/>
                <a:sym typeface="Times New Roman"/>
              </a:rPr>
              <a:t> Vehicle tracking is the process of locating a moving vehicle using a camera. Capturing vehicles in video sequences from surveillance cameras is a demanding application to improve tracking performance. The estimated cost of using this technology will be very less. Video and image processing has been used for traffic surveillance, analysis, and monitoring of traffic conditions in many cities and urban areas. Vehicle detection aims to provide information assisting vehicle counting, vehicle speed measurement, identification of traffic accidents, traffic flow prediction, etc. </a:t>
            </a:r>
            <a:endParaRPr>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2"/>
                </a:solidFill>
                <a:latin typeface="Times New Roman"/>
                <a:ea typeface="Times New Roman"/>
                <a:cs typeface="Times New Roman"/>
                <a:sym typeface="Times New Roman"/>
              </a:rPr>
              <a:t>The main aim of the project will be to detect moving vehicles from a video and this detected vehicles will be further counted based on the movement of direction. Later will be trying to classify this based on the size of the vehicle. </a:t>
            </a:r>
            <a:r>
              <a:rPr lang="en">
                <a:solidFill>
                  <a:schemeClr val="dk2"/>
                </a:solidFill>
                <a:latin typeface="Times New Roman"/>
                <a:ea typeface="Times New Roman"/>
                <a:cs typeface="Times New Roman"/>
                <a:sym typeface="Times New Roman"/>
              </a:rPr>
              <a:t>Background Subtraction and various morphological operations will be done in order to separate the vehicles from its background. This technology is increasing the number of applications such as traffic control, traffic monitoring, traffic flow, security, etc. </a:t>
            </a:r>
            <a:endParaRPr>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638975" y="0"/>
            <a:ext cx="80499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CC4125"/>
                </a:solidFill>
              </a:rPr>
              <a:t>(3)  Identifying Potential Customers for Banks using Machine Learning</a:t>
            </a:r>
            <a:endParaRPr sz="2800">
              <a:solidFill>
                <a:srgbClr val="CC4125"/>
              </a:solidFill>
            </a:endParaRPr>
          </a:p>
          <a:p>
            <a:pPr indent="0" lvl="0" marL="0" rtl="0" algn="l">
              <a:lnSpc>
                <a:spcPct val="115000"/>
              </a:lnSpc>
              <a:spcBef>
                <a:spcPts val="1600"/>
              </a:spcBef>
              <a:spcAft>
                <a:spcPts val="1600"/>
              </a:spcAft>
              <a:buNone/>
            </a:pPr>
            <a:r>
              <a:t/>
            </a:r>
            <a:endParaRPr sz="2800">
              <a:solidFill>
                <a:srgbClr val="CC4125"/>
              </a:solidFill>
            </a:endParaRPr>
          </a:p>
        </p:txBody>
      </p:sp>
      <p:sp>
        <p:nvSpPr>
          <p:cNvPr id="99" name="Google Shape;99;p17"/>
          <p:cNvSpPr txBox="1"/>
          <p:nvPr>
            <p:ph idx="4294967295" type="title"/>
          </p:nvPr>
        </p:nvSpPr>
        <p:spPr>
          <a:xfrm>
            <a:off x="535775" y="1132100"/>
            <a:ext cx="8256300" cy="3493200"/>
          </a:xfrm>
          <a:prstGeom prst="rect">
            <a:avLst/>
          </a:prstGeom>
        </p:spPr>
        <p:txBody>
          <a:bodyPr anchorCtr="0" anchor="t" bIns="91425" lIns="91425" spcFirstLastPara="1" rIns="91425" wrap="square" tIns="91425">
            <a:noAutofit/>
          </a:bodyPr>
          <a:lstStyle/>
          <a:p>
            <a:pPr indent="0" lvl="0" marL="0" rtl="0" algn="just">
              <a:lnSpc>
                <a:spcPct val="129500"/>
              </a:lnSpc>
              <a:spcBef>
                <a:spcPts val="0"/>
              </a:spcBef>
              <a:spcAft>
                <a:spcPts val="0"/>
              </a:spcAft>
              <a:buClr>
                <a:schemeClr val="dk2"/>
              </a:buClr>
              <a:buSzPts val="1100"/>
              <a:buFont typeface="Arial"/>
              <a:buNone/>
            </a:pPr>
            <a:r>
              <a:rPr b="0" lang="en" sz="1400">
                <a:latin typeface="Times New Roman"/>
                <a:ea typeface="Times New Roman"/>
                <a:cs typeface="Times New Roman"/>
                <a:sym typeface="Times New Roman"/>
              </a:rPr>
              <a:t>Retail banks deal with various problems during business expansion. Over the years, banks have been trying to expand their customer base without taking into full consideration the value each customer brings now and is able to bring in the future. Customers leave behind a large footprint in terms of the transactions they perform, which can be analysed to determine who the most valuable customers are and how to nurture and grow the business by leveraging the existing customer base.</a:t>
            </a:r>
            <a:endParaRPr b="0" sz="14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t/>
            </a:r>
            <a:endParaRPr b="0" sz="1100">
              <a:latin typeface="Arial"/>
              <a:ea typeface="Arial"/>
              <a:cs typeface="Arial"/>
              <a:sym typeface="Arial"/>
            </a:endParaRPr>
          </a:p>
          <a:p>
            <a:pPr indent="0" lvl="0" marL="0" rtl="0" algn="just">
              <a:lnSpc>
                <a:spcPct val="129500"/>
              </a:lnSpc>
              <a:spcBef>
                <a:spcPts val="0"/>
              </a:spcBef>
              <a:spcAft>
                <a:spcPts val="0"/>
              </a:spcAft>
              <a:buClr>
                <a:schemeClr val="dk2"/>
              </a:buClr>
              <a:buSzPts val="1100"/>
              <a:buFont typeface="Arial"/>
              <a:buNone/>
            </a:pPr>
            <a:r>
              <a:rPr b="0" lang="en" sz="1400">
                <a:latin typeface="Times New Roman"/>
                <a:ea typeface="Times New Roman"/>
                <a:cs typeface="Times New Roman"/>
                <a:sym typeface="Times New Roman"/>
              </a:rPr>
              <a:t>The main idea behind taking up the study is to understand their existing customers – their transaction patterns, product holdings, demographics, past trend, and other attributes and behaviour with the bank to devise an effective strategy.</a:t>
            </a:r>
            <a:endParaRPr b="0" sz="1400">
              <a:latin typeface="Times New Roman"/>
              <a:ea typeface="Times New Roman"/>
              <a:cs typeface="Times New Roman"/>
              <a:sym typeface="Times New Roman"/>
            </a:endParaRPr>
          </a:p>
          <a:p>
            <a:pPr indent="0" lvl="0" marL="0" rtl="0" algn="just">
              <a:lnSpc>
                <a:spcPct val="129500"/>
              </a:lnSpc>
              <a:spcBef>
                <a:spcPts val="800"/>
              </a:spcBef>
              <a:spcAft>
                <a:spcPts val="0"/>
              </a:spcAft>
              <a:buClr>
                <a:schemeClr val="dk2"/>
              </a:buClr>
              <a:buSzPts val="1100"/>
              <a:buFont typeface="Arial"/>
              <a:buNone/>
            </a:pPr>
            <a:r>
              <a:rPr b="0" lang="en" sz="1400">
                <a:latin typeface="Times New Roman"/>
                <a:ea typeface="Times New Roman"/>
                <a:cs typeface="Times New Roman"/>
                <a:sym typeface="Times New Roman"/>
              </a:rPr>
              <a:t>So we will do all the Data Pre-processing steps and then move to EDA. Further after this we will train ML models with our data and check the model performance and move on to the Prediction finally where we will  classify customers as profitable and unprofitable.</a:t>
            </a:r>
            <a:endParaRPr b="0" sz="14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t/>
            </a:r>
            <a:endParaRPr b="0" sz="1100">
              <a:latin typeface="Arial"/>
              <a:ea typeface="Arial"/>
              <a:cs typeface="Arial"/>
              <a:sym typeface="Arial"/>
            </a:endParaRPr>
          </a:p>
          <a:p>
            <a:pPr indent="0" lvl="0" marL="0" rtl="0" algn="just">
              <a:lnSpc>
                <a:spcPct val="129500"/>
              </a:lnSpc>
              <a:spcBef>
                <a:spcPts val="0"/>
              </a:spcBef>
              <a:spcAft>
                <a:spcPts val="0"/>
              </a:spcAft>
              <a:buClr>
                <a:schemeClr val="dk2"/>
              </a:buClr>
              <a:buSzPts val="1100"/>
              <a:buFont typeface="Arial"/>
              <a:buNone/>
            </a:pPr>
            <a:r>
              <a:rPr b="0" lang="en" sz="1400">
                <a:latin typeface="Times New Roman"/>
                <a:ea typeface="Times New Roman"/>
                <a:cs typeface="Times New Roman"/>
                <a:sym typeface="Times New Roman"/>
              </a:rPr>
              <a:t> </a:t>
            </a:r>
            <a:endParaRPr b="0" sz="14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2"/>
              </a:buClr>
              <a:buSzPts val="1100"/>
              <a:buFont typeface="Arial"/>
              <a:buNone/>
            </a:pPr>
            <a:r>
              <a:t/>
            </a:r>
            <a:endParaRPr b="0" sz="1100">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b="0" sz="1400">
              <a:latin typeface="Times New Roman"/>
              <a:ea typeface="Times New Roman"/>
              <a:cs typeface="Times New Roman"/>
              <a:sym typeface="Times New Roman"/>
            </a:endParaRPr>
          </a:p>
          <a:p>
            <a:pPr indent="0" lvl="0" marL="0" rtl="0" algn="l">
              <a:lnSpc>
                <a:spcPct val="115000"/>
              </a:lnSpc>
              <a:spcBef>
                <a:spcPts val="1200"/>
              </a:spcBef>
              <a:spcAft>
                <a:spcPts val="1600"/>
              </a:spcAft>
              <a:buNone/>
            </a:pPr>
            <a:r>
              <a:t/>
            </a:r>
            <a:endParaRPr b="0"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638975" y="532975"/>
            <a:ext cx="80499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CC4125"/>
                </a:solidFill>
              </a:rPr>
              <a:t>(4)  </a:t>
            </a:r>
            <a:r>
              <a:rPr lang="en" sz="2800">
                <a:solidFill>
                  <a:srgbClr val="CC4125"/>
                </a:solidFill>
              </a:rPr>
              <a:t>Disease Detection In Plants</a:t>
            </a:r>
            <a:endParaRPr sz="2800">
              <a:solidFill>
                <a:srgbClr val="CC4125"/>
              </a:solidFill>
            </a:endParaRPr>
          </a:p>
          <a:p>
            <a:pPr indent="0" lvl="0" marL="0" rtl="0" algn="l">
              <a:lnSpc>
                <a:spcPct val="115000"/>
              </a:lnSpc>
              <a:spcBef>
                <a:spcPts val="1600"/>
              </a:spcBef>
              <a:spcAft>
                <a:spcPts val="1600"/>
              </a:spcAft>
              <a:buNone/>
            </a:pPr>
            <a:r>
              <a:t/>
            </a:r>
            <a:endParaRPr sz="2800">
              <a:solidFill>
                <a:srgbClr val="CC4125"/>
              </a:solidFill>
            </a:endParaRPr>
          </a:p>
        </p:txBody>
      </p:sp>
      <p:sp>
        <p:nvSpPr>
          <p:cNvPr id="105" name="Google Shape;105;p18"/>
          <p:cNvSpPr txBox="1"/>
          <p:nvPr>
            <p:ph idx="4294967295" type="title"/>
          </p:nvPr>
        </p:nvSpPr>
        <p:spPr>
          <a:xfrm>
            <a:off x="535775" y="1300975"/>
            <a:ext cx="8256300" cy="2890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b="0" lang="en" sz="1400">
                <a:latin typeface="Times New Roman"/>
                <a:ea typeface="Times New Roman"/>
                <a:cs typeface="Times New Roman"/>
                <a:sym typeface="Times New Roman"/>
              </a:rPr>
              <a:t>Agriculture is one of the most important parts of our Indian economy and to get maximum yield out of it farmers need to take good care of crops, that is why it is necessary to have an early disease detection system in place. Earlier approaches which included manual monitoring through naked eyes does not provide a better accuracy regarding the type of disease, hence image processing through neural networks is used for detection of plant diseases. The general steps include image gathering, image pre- processing, building the model, training the model and then classification of the type of disease. This project provides a detailed study on how convolution neural network can help in identifying different types of plant diseases.</a:t>
            </a:r>
            <a:endParaRPr b="0" sz="1400">
              <a:latin typeface="Times New Roman"/>
              <a:ea typeface="Times New Roman"/>
              <a:cs typeface="Times New Roman"/>
              <a:sym typeface="Times New Roman"/>
            </a:endParaRPr>
          </a:p>
          <a:p>
            <a:pPr indent="0" lvl="0" marL="0" rtl="0" algn="just">
              <a:lnSpc>
                <a:spcPct val="150000"/>
              </a:lnSpc>
              <a:spcBef>
                <a:spcPts val="1600"/>
              </a:spcBef>
              <a:spcAft>
                <a:spcPts val="1600"/>
              </a:spcAft>
              <a:buNone/>
            </a:pPr>
            <a:r>
              <a:t/>
            </a:r>
            <a:endParaRPr b="0"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547050" y="242025"/>
            <a:ext cx="80499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800">
                <a:solidFill>
                  <a:srgbClr val="CC4125"/>
                </a:solidFill>
              </a:rPr>
              <a:t>(5) Virtual Assistant for the Disabled </a:t>
            </a:r>
            <a:endParaRPr sz="2400">
              <a:solidFill>
                <a:srgbClr val="CC4125"/>
              </a:solidFill>
            </a:endParaRPr>
          </a:p>
        </p:txBody>
      </p:sp>
      <p:sp>
        <p:nvSpPr>
          <p:cNvPr id="111" name="Google Shape;111;p19"/>
          <p:cNvSpPr txBox="1"/>
          <p:nvPr>
            <p:ph idx="4294967295" type="title"/>
          </p:nvPr>
        </p:nvSpPr>
        <p:spPr>
          <a:xfrm>
            <a:off x="547050" y="795050"/>
            <a:ext cx="8256300" cy="37200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b="0" lang="en" sz="1400">
                <a:latin typeface="Times New Roman"/>
                <a:ea typeface="Times New Roman"/>
                <a:cs typeface="Times New Roman"/>
                <a:sym typeface="Times New Roman"/>
              </a:rPr>
              <a:t>Working on a personal computer is entirely different from working on a smartphone. We have many applications in smartphones, like Google Assistant, Siri, etc. that perform various tasks for the user and make their usage much easier. But the problem with PCs is that they lack the </a:t>
            </a:r>
            <a:r>
              <a:rPr b="0" lang="en" sz="1400">
                <a:latin typeface="Times New Roman"/>
                <a:ea typeface="Times New Roman"/>
                <a:cs typeface="Times New Roman"/>
                <a:sym typeface="Times New Roman"/>
              </a:rPr>
              <a:t>necessary</a:t>
            </a:r>
            <a:r>
              <a:rPr b="0" lang="en" sz="1400">
                <a:latin typeface="Times New Roman"/>
                <a:ea typeface="Times New Roman"/>
                <a:cs typeface="Times New Roman"/>
                <a:sym typeface="Times New Roman"/>
              </a:rPr>
              <a:t> software features that help the disabled persons to get their simple day-to-day work done, and on top of that it is very inconvenient to perform ‘multitasking’, say, open a web browser and search for the meaning of a particular word while preparing an important document, which is one of the main motivations to come with this idea.</a:t>
            </a:r>
            <a:endParaRPr b="0"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2"/>
              </a:buClr>
              <a:buSzPts val="1100"/>
              <a:buFont typeface="Arial"/>
              <a:buNone/>
            </a:pPr>
            <a:r>
              <a:rPr b="0" lang="en" sz="1400">
                <a:latin typeface="Times New Roman"/>
                <a:ea typeface="Times New Roman"/>
                <a:cs typeface="Times New Roman"/>
                <a:sym typeface="Times New Roman"/>
              </a:rPr>
              <a:t>Our aim is to help the disabled persons to interactively use </a:t>
            </a:r>
            <a:r>
              <a:rPr b="0" lang="en" sz="1400">
                <a:latin typeface="Times New Roman"/>
                <a:ea typeface="Times New Roman"/>
                <a:cs typeface="Times New Roman"/>
                <a:sym typeface="Times New Roman"/>
              </a:rPr>
              <a:t>their</a:t>
            </a:r>
            <a:r>
              <a:rPr b="0" lang="en" sz="1400">
                <a:latin typeface="Times New Roman"/>
                <a:ea typeface="Times New Roman"/>
                <a:cs typeface="Times New Roman"/>
                <a:sym typeface="Times New Roman"/>
              </a:rPr>
              <a:t> PC without the need of any extra help and we plan on doing that by incorporating sophisticated speech to text module and also to cater for the deaf and mute we would like to interpret the Sign Language using hand gestures which would work as an input for the virtual assistant.</a:t>
            </a:r>
            <a:endParaRPr b="0" sz="1400">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2"/>
              </a:buClr>
              <a:buSzPts val="1100"/>
              <a:buFont typeface="Arial"/>
              <a:buNone/>
            </a:pPr>
            <a:r>
              <a:rPr b="0" lang="en" sz="1400">
                <a:latin typeface="Times New Roman"/>
                <a:ea typeface="Times New Roman"/>
                <a:cs typeface="Times New Roman"/>
                <a:sym typeface="Times New Roman"/>
              </a:rPr>
              <a:t>To conclude </a:t>
            </a:r>
            <a:r>
              <a:rPr b="0" lang="en" sz="1400">
                <a:latin typeface="Times New Roman"/>
                <a:ea typeface="Times New Roman"/>
                <a:cs typeface="Times New Roman"/>
                <a:sym typeface="Times New Roman"/>
              </a:rPr>
              <a:t>we would like to introduce an intelligent desktop assistant that would be developed to aid users in managing time commitments and performing tasks.</a:t>
            </a:r>
            <a:endParaRPr b="0"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4294967295" type="title"/>
          </p:nvPr>
        </p:nvSpPr>
        <p:spPr>
          <a:xfrm>
            <a:off x="761800" y="733325"/>
            <a:ext cx="80499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800">
                <a:solidFill>
                  <a:srgbClr val="CC4125"/>
                </a:solidFill>
              </a:rPr>
              <a:t>Video link</a:t>
            </a:r>
            <a:endParaRPr sz="2400">
              <a:solidFill>
                <a:srgbClr val="CC4125"/>
              </a:solidFill>
            </a:endParaRPr>
          </a:p>
        </p:txBody>
      </p:sp>
      <p:sp>
        <p:nvSpPr>
          <p:cNvPr id="117" name="Google Shape;117;p20"/>
          <p:cNvSpPr txBox="1"/>
          <p:nvPr>
            <p:ph idx="4294967295" type="title"/>
          </p:nvPr>
        </p:nvSpPr>
        <p:spPr>
          <a:xfrm>
            <a:off x="658600" y="1715550"/>
            <a:ext cx="8256300" cy="120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u="sng">
                <a:solidFill>
                  <a:schemeClr val="hlink"/>
                </a:solidFill>
                <a:latin typeface="Lato"/>
                <a:ea typeface="Lato"/>
                <a:cs typeface="Lato"/>
                <a:sym typeface="Lato"/>
                <a:hlinkClick r:id="rId3"/>
              </a:rPr>
              <a:t>https://drive.google.com/file/d/1awBux_pNY0Ll8rJKgqdr5tM91FuezLuI/view?usp=sharing</a:t>
            </a:r>
            <a:r>
              <a:rPr b="0" lang="en" sz="1800">
                <a:latin typeface="Lato"/>
                <a:ea typeface="Lato"/>
                <a:cs typeface="Lato"/>
                <a:sym typeface="Lato"/>
              </a:rPr>
              <a:t> </a:t>
            </a:r>
            <a:endParaRPr b="0"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23" name="Google Shape;123;p21"/>
          <p:cNvSpPr txBox="1"/>
          <p:nvPr>
            <p:ph type="title"/>
          </p:nvPr>
        </p:nvSpPr>
        <p:spPr>
          <a:xfrm>
            <a:off x="1933150" y="1975475"/>
            <a:ext cx="5105700" cy="185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