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QgaxfmemGtTcKm+UuU36oP8Ge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fairDi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c96d84269_0_4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c96d84269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833c9d3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833c9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c96d84269_0_4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c96d8426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c96d84269_0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c96d84269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c96d84269_0_4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c96d8426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e5b0a9ff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e5b0a9f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02b3820c15a71a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02b3820c15a71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069611a67931f6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069611a67931f6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02b3820c15a71a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02b3820c15a71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7cbd0bd0c5609e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7cbd0bd0c5609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a78eb0307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a78eb030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fc96d84269_0_360"/>
          <p:cNvSpPr/>
          <p:nvPr/>
        </p:nvSpPr>
        <p:spPr>
          <a:xfrm>
            <a:off x="5715000" y="0"/>
            <a:ext cx="963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fc96d84269_0_360"/>
          <p:cNvSpPr/>
          <p:nvPr/>
        </p:nvSpPr>
        <p:spPr>
          <a:xfrm>
            <a:off x="5811300" y="0"/>
            <a:ext cx="51375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fc96d84269_0_360"/>
          <p:cNvSpPr txBox="1"/>
          <p:nvPr>
            <p:ph type="ctr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9100"/>
              <a:buFont typeface="Playfair Display"/>
              <a:buNone/>
              <a:defRPr b="1" sz="9100">
                <a:latin typeface="Playfair Display"/>
                <a:ea typeface="Playfair Display"/>
                <a:cs typeface="Playfair Display"/>
                <a:sym typeface="Playfair Display"/>
              </a:defRPr>
            </a:lvl1pPr>
            <a:lvl2pPr lvl="1" algn="ctr">
              <a:spcBef>
                <a:spcPts val="0"/>
              </a:spcBef>
              <a:spcAft>
                <a:spcPts val="0"/>
              </a:spcAft>
              <a:buSzPts val="9100"/>
              <a:buFont typeface="Playfair Display"/>
              <a:buNone/>
              <a:defRPr b="1" sz="9100">
                <a:latin typeface="Playfair Display"/>
                <a:ea typeface="Playfair Display"/>
                <a:cs typeface="Playfair Display"/>
                <a:sym typeface="Playfair Display"/>
              </a:defRPr>
            </a:lvl2pPr>
            <a:lvl3pPr lvl="2" algn="ctr">
              <a:spcBef>
                <a:spcPts val="0"/>
              </a:spcBef>
              <a:spcAft>
                <a:spcPts val="0"/>
              </a:spcAft>
              <a:buSzPts val="9100"/>
              <a:buFont typeface="Playfair Display"/>
              <a:buNone/>
              <a:defRPr b="1" sz="9100">
                <a:latin typeface="Playfair Display"/>
                <a:ea typeface="Playfair Display"/>
                <a:cs typeface="Playfair Display"/>
                <a:sym typeface="Playfair Display"/>
              </a:defRPr>
            </a:lvl3pPr>
            <a:lvl4pPr lvl="3" algn="ctr">
              <a:spcBef>
                <a:spcPts val="0"/>
              </a:spcBef>
              <a:spcAft>
                <a:spcPts val="0"/>
              </a:spcAft>
              <a:buSzPts val="9100"/>
              <a:buFont typeface="Playfair Display"/>
              <a:buNone/>
              <a:defRPr b="1" sz="9100">
                <a:latin typeface="Playfair Display"/>
                <a:ea typeface="Playfair Display"/>
                <a:cs typeface="Playfair Display"/>
                <a:sym typeface="Playfair Display"/>
              </a:defRPr>
            </a:lvl4pPr>
            <a:lvl5pPr lvl="4" algn="ctr">
              <a:spcBef>
                <a:spcPts val="0"/>
              </a:spcBef>
              <a:spcAft>
                <a:spcPts val="0"/>
              </a:spcAft>
              <a:buSzPts val="9100"/>
              <a:buFont typeface="Playfair Display"/>
              <a:buNone/>
              <a:defRPr b="1" sz="9100">
                <a:latin typeface="Playfair Display"/>
                <a:ea typeface="Playfair Display"/>
                <a:cs typeface="Playfair Display"/>
                <a:sym typeface="Playfair Display"/>
              </a:defRPr>
            </a:lvl5pPr>
            <a:lvl6pPr lvl="5" algn="ctr">
              <a:spcBef>
                <a:spcPts val="0"/>
              </a:spcBef>
              <a:spcAft>
                <a:spcPts val="0"/>
              </a:spcAft>
              <a:buSzPts val="9100"/>
              <a:buFont typeface="Playfair Display"/>
              <a:buNone/>
              <a:defRPr b="1" sz="9100">
                <a:latin typeface="Playfair Display"/>
                <a:ea typeface="Playfair Display"/>
                <a:cs typeface="Playfair Display"/>
                <a:sym typeface="Playfair Display"/>
              </a:defRPr>
            </a:lvl6pPr>
            <a:lvl7pPr lvl="6" algn="ctr">
              <a:spcBef>
                <a:spcPts val="0"/>
              </a:spcBef>
              <a:spcAft>
                <a:spcPts val="0"/>
              </a:spcAft>
              <a:buSzPts val="9100"/>
              <a:buFont typeface="Playfair Display"/>
              <a:buNone/>
              <a:defRPr b="1" sz="9100">
                <a:latin typeface="Playfair Display"/>
                <a:ea typeface="Playfair Display"/>
                <a:cs typeface="Playfair Display"/>
                <a:sym typeface="Playfair Display"/>
              </a:defRPr>
            </a:lvl7pPr>
            <a:lvl8pPr lvl="7" algn="ctr">
              <a:spcBef>
                <a:spcPts val="0"/>
              </a:spcBef>
              <a:spcAft>
                <a:spcPts val="0"/>
              </a:spcAft>
              <a:buSzPts val="9100"/>
              <a:buFont typeface="Playfair Display"/>
              <a:buNone/>
              <a:defRPr b="1" sz="9100">
                <a:latin typeface="Playfair Display"/>
                <a:ea typeface="Playfair Display"/>
                <a:cs typeface="Playfair Display"/>
                <a:sym typeface="Playfair Display"/>
              </a:defRPr>
            </a:lvl8pPr>
            <a:lvl9pPr lvl="8" algn="ctr">
              <a:spcBef>
                <a:spcPts val="0"/>
              </a:spcBef>
              <a:spcAft>
                <a:spcPts val="0"/>
              </a:spcAft>
              <a:buSzPts val="9100"/>
              <a:buFont typeface="Playfair Display"/>
              <a:buNone/>
              <a:defRPr b="1" sz="9100">
                <a:latin typeface="Playfair Display"/>
                <a:ea typeface="Playfair Display"/>
                <a:cs typeface="Playfair Display"/>
                <a:sym typeface="Playfair Display"/>
              </a:defRPr>
            </a:lvl9pPr>
          </a:lstStyle>
          <a:p/>
        </p:txBody>
      </p:sp>
      <p:sp>
        <p:nvSpPr>
          <p:cNvPr id="13" name="Google Shape;13;gfc96d84269_0_360"/>
          <p:cNvSpPr txBox="1"/>
          <p:nvPr>
            <p:ph idx="1" type="subTitle"/>
          </p:nvPr>
        </p:nvSpPr>
        <p:spPr>
          <a:xfrm>
            <a:off x="459000" y="4734200"/>
            <a:ext cx="6546900" cy="770400"/>
          </a:xfrm>
          <a:prstGeom prst="rect">
            <a:avLst/>
          </a:prstGeom>
          <a:solidFill>
            <a:schemeClr val="dk2"/>
          </a:solidFill>
        </p:spPr>
        <p:txBody>
          <a:bodyPr anchorCtr="0" anchor="ctr" bIns="121900" lIns="121900" spcFirstLastPara="1" rIns="121900" wrap="square" tIns="121900">
            <a:normAutofit/>
          </a:bodyPr>
          <a:lstStyle>
            <a:lvl1pPr lv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14" name="Google Shape;14;gfc96d84269_0_360"/>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fc96d84269_0_399"/>
          <p:cNvSpPr txBox="1"/>
          <p:nvPr>
            <p:ph hasCustomPrompt="1" type="title"/>
          </p:nvPr>
        </p:nvSpPr>
        <p:spPr>
          <a:xfrm>
            <a:off x="415600" y="1333233"/>
            <a:ext cx="11360700" cy="2861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Font typeface="Montserrat"/>
              <a:buNone/>
              <a:defRPr sz="18700">
                <a:latin typeface="Montserrat"/>
                <a:ea typeface="Montserrat"/>
                <a:cs typeface="Montserrat"/>
                <a:sym typeface="Montserrat"/>
              </a:defRPr>
            </a:lvl1pPr>
            <a:lvl2pPr lvl="1" algn="ctr">
              <a:spcBef>
                <a:spcPts val="0"/>
              </a:spcBef>
              <a:spcAft>
                <a:spcPts val="0"/>
              </a:spcAft>
              <a:buSzPts val="18700"/>
              <a:buFont typeface="Montserrat"/>
              <a:buNone/>
              <a:defRPr sz="18700">
                <a:latin typeface="Montserrat"/>
                <a:ea typeface="Montserrat"/>
                <a:cs typeface="Montserrat"/>
                <a:sym typeface="Montserrat"/>
              </a:defRPr>
            </a:lvl2pPr>
            <a:lvl3pPr lvl="2" algn="ctr">
              <a:spcBef>
                <a:spcPts val="0"/>
              </a:spcBef>
              <a:spcAft>
                <a:spcPts val="0"/>
              </a:spcAft>
              <a:buSzPts val="18700"/>
              <a:buFont typeface="Montserrat"/>
              <a:buNone/>
              <a:defRPr sz="18700">
                <a:latin typeface="Montserrat"/>
                <a:ea typeface="Montserrat"/>
                <a:cs typeface="Montserrat"/>
                <a:sym typeface="Montserrat"/>
              </a:defRPr>
            </a:lvl3pPr>
            <a:lvl4pPr lvl="3" algn="ctr">
              <a:spcBef>
                <a:spcPts val="0"/>
              </a:spcBef>
              <a:spcAft>
                <a:spcPts val="0"/>
              </a:spcAft>
              <a:buSzPts val="18700"/>
              <a:buFont typeface="Montserrat"/>
              <a:buNone/>
              <a:defRPr sz="18700">
                <a:latin typeface="Montserrat"/>
                <a:ea typeface="Montserrat"/>
                <a:cs typeface="Montserrat"/>
                <a:sym typeface="Montserrat"/>
              </a:defRPr>
            </a:lvl4pPr>
            <a:lvl5pPr lvl="4" algn="ctr">
              <a:spcBef>
                <a:spcPts val="0"/>
              </a:spcBef>
              <a:spcAft>
                <a:spcPts val="0"/>
              </a:spcAft>
              <a:buSzPts val="18700"/>
              <a:buFont typeface="Montserrat"/>
              <a:buNone/>
              <a:defRPr sz="18700">
                <a:latin typeface="Montserrat"/>
                <a:ea typeface="Montserrat"/>
                <a:cs typeface="Montserrat"/>
                <a:sym typeface="Montserrat"/>
              </a:defRPr>
            </a:lvl5pPr>
            <a:lvl6pPr lvl="5" algn="ctr">
              <a:spcBef>
                <a:spcPts val="0"/>
              </a:spcBef>
              <a:spcAft>
                <a:spcPts val="0"/>
              </a:spcAft>
              <a:buSzPts val="18700"/>
              <a:buFont typeface="Montserrat"/>
              <a:buNone/>
              <a:defRPr sz="18700">
                <a:latin typeface="Montserrat"/>
                <a:ea typeface="Montserrat"/>
                <a:cs typeface="Montserrat"/>
                <a:sym typeface="Montserrat"/>
              </a:defRPr>
            </a:lvl6pPr>
            <a:lvl7pPr lvl="6" algn="ctr">
              <a:spcBef>
                <a:spcPts val="0"/>
              </a:spcBef>
              <a:spcAft>
                <a:spcPts val="0"/>
              </a:spcAft>
              <a:buSzPts val="18700"/>
              <a:buFont typeface="Montserrat"/>
              <a:buNone/>
              <a:defRPr sz="18700">
                <a:latin typeface="Montserrat"/>
                <a:ea typeface="Montserrat"/>
                <a:cs typeface="Montserrat"/>
                <a:sym typeface="Montserrat"/>
              </a:defRPr>
            </a:lvl7pPr>
            <a:lvl8pPr lvl="7" algn="ctr">
              <a:spcBef>
                <a:spcPts val="0"/>
              </a:spcBef>
              <a:spcAft>
                <a:spcPts val="0"/>
              </a:spcAft>
              <a:buSzPts val="18700"/>
              <a:buFont typeface="Montserrat"/>
              <a:buNone/>
              <a:defRPr sz="18700">
                <a:latin typeface="Montserrat"/>
                <a:ea typeface="Montserrat"/>
                <a:cs typeface="Montserrat"/>
                <a:sym typeface="Montserrat"/>
              </a:defRPr>
            </a:lvl8pPr>
            <a:lvl9pPr lvl="8" algn="ctr">
              <a:spcBef>
                <a:spcPts val="0"/>
              </a:spcBef>
              <a:spcAft>
                <a:spcPts val="0"/>
              </a:spcAft>
              <a:buSzPts val="18700"/>
              <a:buFont typeface="Montserrat"/>
              <a:buNone/>
              <a:defRPr sz="18700">
                <a:latin typeface="Montserrat"/>
                <a:ea typeface="Montserrat"/>
                <a:cs typeface="Montserrat"/>
                <a:sym typeface="Montserrat"/>
              </a:defRPr>
            </a:lvl9pPr>
          </a:lstStyle>
          <a:p>
            <a:r>
              <a:t>xx%</a:t>
            </a:r>
          </a:p>
        </p:txBody>
      </p:sp>
      <p:sp>
        <p:nvSpPr>
          <p:cNvPr id="50" name="Google Shape;50;gfc96d84269_0_399"/>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highlight>
                  <a:schemeClr val="dk1"/>
                </a:highlight>
              </a:defRPr>
            </a:lvl1pPr>
            <a:lvl2pPr indent="-349250" lvl="1" marL="914400" algn="ctr">
              <a:spcBef>
                <a:spcPts val="0"/>
              </a:spcBef>
              <a:spcAft>
                <a:spcPts val="0"/>
              </a:spcAft>
              <a:buSzPts val="1900"/>
              <a:buChar char="○"/>
              <a:defRPr>
                <a:highlight>
                  <a:schemeClr val="dk1"/>
                </a:highlight>
              </a:defRPr>
            </a:lvl2pPr>
            <a:lvl3pPr indent="-349250" lvl="2" marL="1371600" algn="ctr">
              <a:spcBef>
                <a:spcPts val="0"/>
              </a:spcBef>
              <a:spcAft>
                <a:spcPts val="0"/>
              </a:spcAft>
              <a:buSzPts val="1900"/>
              <a:buChar char="■"/>
              <a:defRPr>
                <a:highlight>
                  <a:schemeClr val="dk1"/>
                </a:highlight>
              </a:defRPr>
            </a:lvl3pPr>
            <a:lvl4pPr indent="-349250" lvl="3" marL="1828800" algn="ctr">
              <a:spcBef>
                <a:spcPts val="0"/>
              </a:spcBef>
              <a:spcAft>
                <a:spcPts val="0"/>
              </a:spcAft>
              <a:buSzPts val="1900"/>
              <a:buChar char="●"/>
              <a:defRPr>
                <a:highlight>
                  <a:schemeClr val="dk1"/>
                </a:highlight>
              </a:defRPr>
            </a:lvl4pPr>
            <a:lvl5pPr indent="-349250" lvl="4" marL="2286000" algn="ctr">
              <a:spcBef>
                <a:spcPts val="0"/>
              </a:spcBef>
              <a:spcAft>
                <a:spcPts val="0"/>
              </a:spcAft>
              <a:buSzPts val="1900"/>
              <a:buChar char="○"/>
              <a:defRPr>
                <a:highlight>
                  <a:schemeClr val="dk1"/>
                </a:highlight>
              </a:defRPr>
            </a:lvl5pPr>
            <a:lvl6pPr indent="-349250" lvl="5" marL="2743200" algn="ctr">
              <a:spcBef>
                <a:spcPts val="0"/>
              </a:spcBef>
              <a:spcAft>
                <a:spcPts val="0"/>
              </a:spcAft>
              <a:buSzPts val="1900"/>
              <a:buChar char="■"/>
              <a:defRPr>
                <a:highlight>
                  <a:schemeClr val="dk1"/>
                </a:highlight>
              </a:defRPr>
            </a:lvl6pPr>
            <a:lvl7pPr indent="-349250" lvl="6" marL="3200400" algn="ctr">
              <a:spcBef>
                <a:spcPts val="0"/>
              </a:spcBef>
              <a:spcAft>
                <a:spcPts val="0"/>
              </a:spcAft>
              <a:buSzPts val="1900"/>
              <a:buChar char="●"/>
              <a:defRPr>
                <a:highlight>
                  <a:schemeClr val="dk1"/>
                </a:highlight>
              </a:defRPr>
            </a:lvl7pPr>
            <a:lvl8pPr indent="-349250" lvl="7" marL="3657600" algn="ctr">
              <a:spcBef>
                <a:spcPts val="0"/>
              </a:spcBef>
              <a:spcAft>
                <a:spcPts val="0"/>
              </a:spcAft>
              <a:buSzPts val="1900"/>
              <a:buChar char="○"/>
              <a:defRPr>
                <a:highlight>
                  <a:schemeClr val="dk1"/>
                </a:highlight>
              </a:defRPr>
            </a:lvl8pPr>
            <a:lvl9pPr indent="-349250" lvl="8" marL="4114800" algn="ctr">
              <a:spcBef>
                <a:spcPts val="0"/>
              </a:spcBef>
              <a:spcAft>
                <a:spcPts val="0"/>
              </a:spcAft>
              <a:buSzPts val="1900"/>
              <a:buChar char="■"/>
              <a:defRPr>
                <a:highlight>
                  <a:schemeClr val="dk1"/>
                </a:highlight>
              </a:defRPr>
            </a:lvl9pPr>
          </a:lstStyle>
          <a:p/>
        </p:txBody>
      </p:sp>
      <p:sp>
        <p:nvSpPr>
          <p:cNvPr id="51" name="Google Shape;51;gfc96d84269_0_399"/>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fc96d84269_0_403"/>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fc96d84269_0_40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56" name="Google Shape;56;gfc96d84269_0_405"/>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7" name="Google Shape;57;gfc96d84269_0_40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fc96d84269_0_40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fc96d84269_0_40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gfc96d84269_0_366"/>
          <p:cNvSpPr/>
          <p:nvPr/>
        </p:nvSpPr>
        <p:spPr>
          <a:xfrm rot="5400000">
            <a:off x="6067700" y="-664800"/>
            <a:ext cx="56700" cy="112743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fc96d84269_0_366"/>
          <p:cNvSpPr txBox="1"/>
          <p:nvPr>
            <p:ph type="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6400"/>
              <a:buFont typeface="Playfair Display"/>
              <a:buNone/>
              <a:defRPr b="1" sz="6400">
                <a:latin typeface="Playfair Display"/>
                <a:ea typeface="Playfair Display"/>
                <a:cs typeface="Playfair Display"/>
                <a:sym typeface="Playfair Display"/>
              </a:defRPr>
            </a:lvl1pPr>
            <a:lvl2pPr lvl="1" algn="ctr">
              <a:spcBef>
                <a:spcPts val="0"/>
              </a:spcBef>
              <a:spcAft>
                <a:spcPts val="0"/>
              </a:spcAft>
              <a:buSzPts val="6400"/>
              <a:buFont typeface="Playfair Display"/>
              <a:buNone/>
              <a:defRPr b="1" sz="6400">
                <a:latin typeface="Playfair Display"/>
                <a:ea typeface="Playfair Display"/>
                <a:cs typeface="Playfair Display"/>
                <a:sym typeface="Playfair Display"/>
              </a:defRPr>
            </a:lvl2pPr>
            <a:lvl3pPr lvl="2" algn="ctr">
              <a:spcBef>
                <a:spcPts val="0"/>
              </a:spcBef>
              <a:spcAft>
                <a:spcPts val="0"/>
              </a:spcAft>
              <a:buSzPts val="6400"/>
              <a:buFont typeface="Playfair Display"/>
              <a:buNone/>
              <a:defRPr b="1" sz="6400">
                <a:latin typeface="Playfair Display"/>
                <a:ea typeface="Playfair Display"/>
                <a:cs typeface="Playfair Display"/>
                <a:sym typeface="Playfair Display"/>
              </a:defRPr>
            </a:lvl3pPr>
            <a:lvl4pPr lvl="3" algn="ctr">
              <a:spcBef>
                <a:spcPts val="0"/>
              </a:spcBef>
              <a:spcAft>
                <a:spcPts val="0"/>
              </a:spcAft>
              <a:buSzPts val="6400"/>
              <a:buFont typeface="Playfair Display"/>
              <a:buNone/>
              <a:defRPr b="1" sz="6400">
                <a:latin typeface="Playfair Display"/>
                <a:ea typeface="Playfair Display"/>
                <a:cs typeface="Playfair Display"/>
                <a:sym typeface="Playfair Display"/>
              </a:defRPr>
            </a:lvl4pPr>
            <a:lvl5pPr lvl="4" algn="ctr">
              <a:spcBef>
                <a:spcPts val="0"/>
              </a:spcBef>
              <a:spcAft>
                <a:spcPts val="0"/>
              </a:spcAft>
              <a:buSzPts val="6400"/>
              <a:buFont typeface="Playfair Display"/>
              <a:buNone/>
              <a:defRPr b="1" sz="6400">
                <a:latin typeface="Playfair Display"/>
                <a:ea typeface="Playfair Display"/>
                <a:cs typeface="Playfair Display"/>
                <a:sym typeface="Playfair Display"/>
              </a:defRPr>
            </a:lvl5pPr>
            <a:lvl6pPr lvl="5" algn="ctr">
              <a:spcBef>
                <a:spcPts val="0"/>
              </a:spcBef>
              <a:spcAft>
                <a:spcPts val="0"/>
              </a:spcAft>
              <a:buSzPts val="6400"/>
              <a:buFont typeface="Playfair Display"/>
              <a:buNone/>
              <a:defRPr b="1" sz="6400">
                <a:latin typeface="Playfair Display"/>
                <a:ea typeface="Playfair Display"/>
                <a:cs typeface="Playfair Display"/>
                <a:sym typeface="Playfair Display"/>
              </a:defRPr>
            </a:lvl6pPr>
            <a:lvl7pPr lvl="6" algn="ctr">
              <a:spcBef>
                <a:spcPts val="0"/>
              </a:spcBef>
              <a:spcAft>
                <a:spcPts val="0"/>
              </a:spcAft>
              <a:buSzPts val="6400"/>
              <a:buFont typeface="Playfair Display"/>
              <a:buNone/>
              <a:defRPr b="1" sz="6400">
                <a:latin typeface="Playfair Display"/>
                <a:ea typeface="Playfair Display"/>
                <a:cs typeface="Playfair Display"/>
                <a:sym typeface="Playfair Display"/>
              </a:defRPr>
            </a:lvl7pPr>
            <a:lvl8pPr lvl="7" algn="ctr">
              <a:spcBef>
                <a:spcPts val="0"/>
              </a:spcBef>
              <a:spcAft>
                <a:spcPts val="0"/>
              </a:spcAft>
              <a:buSzPts val="6400"/>
              <a:buFont typeface="Playfair Display"/>
              <a:buNone/>
              <a:defRPr b="1" sz="6400">
                <a:latin typeface="Playfair Display"/>
                <a:ea typeface="Playfair Display"/>
                <a:cs typeface="Playfair Display"/>
                <a:sym typeface="Playfair Display"/>
              </a:defRPr>
            </a:lvl8pPr>
            <a:lvl9pPr lvl="8" algn="ctr">
              <a:spcBef>
                <a:spcPts val="0"/>
              </a:spcBef>
              <a:spcAft>
                <a:spcPts val="0"/>
              </a:spcAft>
              <a:buSzPts val="6400"/>
              <a:buFont typeface="Playfair Display"/>
              <a:buNone/>
              <a:defRPr b="1" sz="6400">
                <a:latin typeface="Playfair Display"/>
                <a:ea typeface="Playfair Display"/>
                <a:cs typeface="Playfair Display"/>
                <a:sym typeface="Playfair Display"/>
              </a:defRPr>
            </a:lvl9pPr>
          </a:lstStyle>
          <a:p/>
        </p:txBody>
      </p:sp>
      <p:sp>
        <p:nvSpPr>
          <p:cNvPr id="18" name="Google Shape;18;gfc96d84269_0_36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fc96d84269_0_37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1" name="Google Shape;21;gfc96d84269_0_370"/>
          <p:cNvSpPr txBox="1"/>
          <p:nvPr>
            <p:ph idx="1" type="body"/>
          </p:nvPr>
        </p:nvSpPr>
        <p:spPr>
          <a:xfrm>
            <a:off x="415600" y="1645433"/>
            <a:ext cx="11360700" cy="44463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2" name="Google Shape;22;gfc96d84269_0_370"/>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gfc96d84269_0_37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5" name="Google Shape;25;gfc96d84269_0_374"/>
          <p:cNvSpPr txBox="1"/>
          <p:nvPr>
            <p:ph idx="1" type="body"/>
          </p:nvPr>
        </p:nvSpPr>
        <p:spPr>
          <a:xfrm>
            <a:off x="415600" y="1645400"/>
            <a:ext cx="5333100" cy="4446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6" name="Google Shape;26;gfc96d84269_0_374"/>
          <p:cNvSpPr txBox="1"/>
          <p:nvPr>
            <p:ph idx="2" type="body"/>
          </p:nvPr>
        </p:nvSpPr>
        <p:spPr>
          <a:xfrm>
            <a:off x="6443200" y="1645400"/>
            <a:ext cx="5333100" cy="4446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fc96d84269_0_374"/>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gfc96d84269_0_37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gfc96d84269_0_379"/>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gfc96d84269_0_38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3" name="Google Shape;33;gfc96d84269_0_382"/>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fc96d84269_0_382"/>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gfc96d84269_0_386"/>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9pPr>
          </a:lstStyle>
          <a:p/>
        </p:txBody>
      </p:sp>
      <p:sp>
        <p:nvSpPr>
          <p:cNvPr id="37" name="Google Shape;37;gfc96d84269_0_38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gfc96d84269_0_389"/>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0" name="Google Shape;40;gfc96d84269_0_389"/>
          <p:cNvCxnSpPr/>
          <p:nvPr/>
        </p:nvCxnSpPr>
        <p:spPr>
          <a:xfrm>
            <a:off x="6706233" y="5994000"/>
            <a:ext cx="624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gfc96d84269_0_389"/>
          <p:cNvSpPr txBox="1"/>
          <p:nvPr>
            <p:ph type="title"/>
          </p:nvPr>
        </p:nvSpPr>
        <p:spPr>
          <a:xfrm>
            <a:off x="354000" y="14422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fc96d84269_0_389"/>
          <p:cNvSpPr txBox="1"/>
          <p:nvPr>
            <p:ph idx="1" type="subTitle"/>
          </p:nvPr>
        </p:nvSpPr>
        <p:spPr>
          <a:xfrm>
            <a:off x="354000" y="38952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fc96d84269_0_38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highlight>
                  <a:schemeClr val="lt1"/>
                </a:highlight>
              </a:defRPr>
            </a:lvl1pPr>
            <a:lvl2pPr indent="-349250" lvl="1" marL="914400">
              <a:spcBef>
                <a:spcPts val="0"/>
              </a:spcBef>
              <a:spcAft>
                <a:spcPts val="0"/>
              </a:spcAft>
              <a:buSzPts val="1900"/>
              <a:buChar char="○"/>
              <a:defRPr>
                <a:highlight>
                  <a:schemeClr val="lt1"/>
                </a:highlight>
              </a:defRPr>
            </a:lvl2pPr>
            <a:lvl3pPr indent="-349250" lvl="2" marL="1371600">
              <a:spcBef>
                <a:spcPts val="0"/>
              </a:spcBef>
              <a:spcAft>
                <a:spcPts val="0"/>
              </a:spcAft>
              <a:buSzPts val="1900"/>
              <a:buChar char="■"/>
              <a:defRPr>
                <a:highlight>
                  <a:schemeClr val="lt1"/>
                </a:highlight>
              </a:defRPr>
            </a:lvl3pPr>
            <a:lvl4pPr indent="-349250" lvl="3" marL="1828800">
              <a:spcBef>
                <a:spcPts val="0"/>
              </a:spcBef>
              <a:spcAft>
                <a:spcPts val="0"/>
              </a:spcAft>
              <a:buSzPts val="1900"/>
              <a:buChar char="●"/>
              <a:defRPr>
                <a:highlight>
                  <a:schemeClr val="lt1"/>
                </a:highlight>
              </a:defRPr>
            </a:lvl4pPr>
            <a:lvl5pPr indent="-349250" lvl="4" marL="2286000">
              <a:spcBef>
                <a:spcPts val="0"/>
              </a:spcBef>
              <a:spcAft>
                <a:spcPts val="0"/>
              </a:spcAft>
              <a:buSzPts val="1900"/>
              <a:buChar char="○"/>
              <a:defRPr>
                <a:highlight>
                  <a:schemeClr val="lt1"/>
                </a:highlight>
              </a:defRPr>
            </a:lvl5pPr>
            <a:lvl6pPr indent="-349250" lvl="5" marL="2743200">
              <a:spcBef>
                <a:spcPts val="0"/>
              </a:spcBef>
              <a:spcAft>
                <a:spcPts val="0"/>
              </a:spcAft>
              <a:buSzPts val="1900"/>
              <a:buChar char="■"/>
              <a:defRPr>
                <a:highlight>
                  <a:schemeClr val="lt1"/>
                </a:highlight>
              </a:defRPr>
            </a:lvl6pPr>
            <a:lvl7pPr indent="-349250" lvl="6" marL="3200400">
              <a:spcBef>
                <a:spcPts val="0"/>
              </a:spcBef>
              <a:spcAft>
                <a:spcPts val="0"/>
              </a:spcAft>
              <a:buSzPts val="1900"/>
              <a:buChar char="●"/>
              <a:defRPr>
                <a:highlight>
                  <a:schemeClr val="lt1"/>
                </a:highlight>
              </a:defRPr>
            </a:lvl7pPr>
            <a:lvl8pPr indent="-349250" lvl="7" marL="3657600">
              <a:spcBef>
                <a:spcPts val="0"/>
              </a:spcBef>
              <a:spcAft>
                <a:spcPts val="0"/>
              </a:spcAft>
              <a:buSzPts val="1900"/>
              <a:buChar char="○"/>
              <a:defRPr>
                <a:highlight>
                  <a:schemeClr val="lt1"/>
                </a:highlight>
              </a:defRPr>
            </a:lvl8pPr>
            <a:lvl9pPr indent="-349250" lvl="8" marL="4114800">
              <a:spcBef>
                <a:spcPts val="0"/>
              </a:spcBef>
              <a:spcAft>
                <a:spcPts val="0"/>
              </a:spcAft>
              <a:buSzPts val="1900"/>
              <a:buChar char="■"/>
              <a:defRPr>
                <a:highlight>
                  <a:schemeClr val="lt1"/>
                </a:highlight>
              </a:defRPr>
            </a:lvl9pPr>
          </a:lstStyle>
          <a:p/>
        </p:txBody>
      </p:sp>
      <p:sp>
        <p:nvSpPr>
          <p:cNvPr id="44" name="Google Shape;44;gfc96d84269_0_389"/>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fc96d84269_0_39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highlight>
                  <a:schemeClr val="dk1"/>
                </a:highlight>
              </a:defRPr>
            </a:lvl1pPr>
          </a:lstStyle>
          <a:p/>
        </p:txBody>
      </p:sp>
      <p:sp>
        <p:nvSpPr>
          <p:cNvPr id="47" name="Google Shape;47;gfc96d84269_0_39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gfc96d84269_0_35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9pPr>
          </a:lstStyle>
          <a:p/>
        </p:txBody>
      </p:sp>
      <p:sp>
        <p:nvSpPr>
          <p:cNvPr id="7" name="Google Shape;7;gfc96d84269_0_356"/>
          <p:cNvSpPr txBox="1"/>
          <p:nvPr>
            <p:ph idx="1" type="body"/>
          </p:nvPr>
        </p:nvSpPr>
        <p:spPr>
          <a:xfrm>
            <a:off x="415600" y="1645433"/>
            <a:ext cx="11360700" cy="44463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Playfair Display"/>
              <a:buChar char="●"/>
              <a:defRPr sz="2400">
                <a:solidFill>
                  <a:schemeClr val="dk2"/>
                </a:solidFill>
                <a:latin typeface="Playfair Display"/>
                <a:ea typeface="Playfair Display"/>
                <a:cs typeface="Playfair Display"/>
                <a:sym typeface="Playfair Display"/>
              </a:defRPr>
            </a:lvl1pPr>
            <a:lvl2pPr indent="-349250" lvl="1" marL="9144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2pPr>
            <a:lvl3pPr indent="-349250" lvl="2" marL="13716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3pPr>
            <a:lvl4pPr indent="-349250" lvl="3" marL="18288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4pPr>
            <a:lvl5pPr indent="-349250" lvl="4" marL="22860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5pPr>
            <a:lvl6pPr indent="-349250" lvl="5" marL="27432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6pPr>
            <a:lvl7pPr indent="-349250" lvl="6" marL="32004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7pPr>
            <a:lvl8pPr indent="-349250" lvl="7" marL="36576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8pPr>
            <a:lvl9pPr indent="-349250" lvl="8" marL="41148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9pPr>
          </a:lstStyle>
          <a:p/>
        </p:txBody>
      </p:sp>
      <p:sp>
        <p:nvSpPr>
          <p:cNvPr id="8" name="Google Shape;8;gfc96d84269_0_356"/>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Playfair Display"/>
                <a:ea typeface="Playfair Display"/>
                <a:cs typeface="Playfair Display"/>
                <a:sym typeface="Playfair Display"/>
              </a:defRPr>
            </a:lvl1pPr>
            <a:lvl2pPr lvl="1" algn="r">
              <a:buNone/>
              <a:defRPr sz="1300">
                <a:solidFill>
                  <a:schemeClr val="dk2"/>
                </a:solidFill>
                <a:latin typeface="Playfair Display"/>
                <a:ea typeface="Playfair Display"/>
                <a:cs typeface="Playfair Display"/>
                <a:sym typeface="Playfair Display"/>
              </a:defRPr>
            </a:lvl2pPr>
            <a:lvl3pPr lvl="2" algn="r">
              <a:buNone/>
              <a:defRPr sz="1300">
                <a:solidFill>
                  <a:schemeClr val="dk2"/>
                </a:solidFill>
                <a:latin typeface="Playfair Display"/>
                <a:ea typeface="Playfair Display"/>
                <a:cs typeface="Playfair Display"/>
                <a:sym typeface="Playfair Display"/>
              </a:defRPr>
            </a:lvl3pPr>
            <a:lvl4pPr lvl="3" algn="r">
              <a:buNone/>
              <a:defRPr sz="1300">
                <a:solidFill>
                  <a:schemeClr val="dk2"/>
                </a:solidFill>
                <a:latin typeface="Playfair Display"/>
                <a:ea typeface="Playfair Display"/>
                <a:cs typeface="Playfair Display"/>
                <a:sym typeface="Playfair Display"/>
              </a:defRPr>
            </a:lvl4pPr>
            <a:lvl5pPr lvl="4" algn="r">
              <a:buNone/>
              <a:defRPr sz="1300">
                <a:solidFill>
                  <a:schemeClr val="dk2"/>
                </a:solidFill>
                <a:latin typeface="Playfair Display"/>
                <a:ea typeface="Playfair Display"/>
                <a:cs typeface="Playfair Display"/>
                <a:sym typeface="Playfair Display"/>
              </a:defRPr>
            </a:lvl5pPr>
            <a:lvl6pPr lvl="5" algn="r">
              <a:buNone/>
              <a:defRPr sz="1300">
                <a:solidFill>
                  <a:schemeClr val="dk2"/>
                </a:solidFill>
                <a:latin typeface="Playfair Display"/>
                <a:ea typeface="Playfair Display"/>
                <a:cs typeface="Playfair Display"/>
                <a:sym typeface="Playfair Display"/>
              </a:defRPr>
            </a:lvl6pPr>
            <a:lvl7pPr lvl="6" algn="r">
              <a:buNone/>
              <a:defRPr sz="1300">
                <a:solidFill>
                  <a:schemeClr val="dk2"/>
                </a:solidFill>
                <a:latin typeface="Playfair Display"/>
                <a:ea typeface="Playfair Display"/>
                <a:cs typeface="Playfair Display"/>
                <a:sym typeface="Playfair Display"/>
              </a:defRPr>
            </a:lvl7pPr>
            <a:lvl8pPr lvl="7" algn="r">
              <a:buNone/>
              <a:defRPr sz="1300">
                <a:solidFill>
                  <a:schemeClr val="dk2"/>
                </a:solidFill>
                <a:latin typeface="Playfair Display"/>
                <a:ea typeface="Playfair Display"/>
                <a:cs typeface="Playfair Display"/>
                <a:sym typeface="Playfair Display"/>
              </a:defRPr>
            </a:lvl8pPr>
            <a:lvl9pPr lvl="8" algn="r">
              <a:buNone/>
              <a:defRPr sz="13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1471475" y="219324"/>
            <a:ext cx="8090400" cy="30555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sz="4600">
                <a:solidFill>
                  <a:schemeClr val="lt1"/>
                </a:solidFill>
              </a:rPr>
              <a:t>Formal Modelling Of The Reactor Protection System Of Nuclear Power Plant</a:t>
            </a:r>
            <a:endParaRPr sz="4600">
              <a:solidFill>
                <a:schemeClr val="lt1"/>
              </a:solidFill>
            </a:endParaRPr>
          </a:p>
        </p:txBody>
      </p:sp>
      <p:sp>
        <p:nvSpPr>
          <p:cNvPr id="65" name="Google Shape;65;p1"/>
          <p:cNvSpPr txBox="1"/>
          <p:nvPr>
            <p:ph idx="1" type="subTitle"/>
          </p:nvPr>
        </p:nvSpPr>
        <p:spPr>
          <a:xfrm>
            <a:off x="640208" y="4189008"/>
            <a:ext cx="10911600" cy="1148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lang="en-US" sz="2050">
                <a:solidFill>
                  <a:srgbClr val="274E13"/>
                </a:solidFill>
              </a:rPr>
              <a:t>1. Hima Sagar Janagama (191it120)</a:t>
            </a:r>
            <a:endParaRPr sz="2050">
              <a:solidFill>
                <a:srgbClr val="274E13"/>
              </a:solidFill>
            </a:endParaRPr>
          </a:p>
          <a:p>
            <a:pPr indent="0" lvl="0" marL="0" rtl="0" algn="ctr">
              <a:spcBef>
                <a:spcPts val="1000"/>
              </a:spcBef>
              <a:spcAft>
                <a:spcPts val="0"/>
              </a:spcAft>
              <a:buSzPts val="1440"/>
              <a:buNone/>
            </a:pPr>
            <a:r>
              <a:rPr lang="en-US" sz="2050">
                <a:solidFill>
                  <a:srgbClr val="274E13"/>
                </a:solidFill>
              </a:rPr>
              <a:t>2. Shwetha Jaya Prakash M (181it245)</a:t>
            </a:r>
            <a:endParaRPr sz="2050">
              <a:solidFill>
                <a:srgbClr val="274E13"/>
              </a:solidFill>
            </a:endParaRPr>
          </a:p>
          <a:p>
            <a:pPr indent="0" lvl="0" marL="0" rtl="0" algn="ctr">
              <a:spcBef>
                <a:spcPts val="1000"/>
              </a:spcBef>
              <a:spcAft>
                <a:spcPts val="0"/>
              </a:spcAft>
              <a:buSzPts val="1440"/>
              <a:buNone/>
            </a:pPr>
            <a:r>
              <a:rPr lang="en-US" sz="2050">
                <a:solidFill>
                  <a:srgbClr val="274E13"/>
                </a:solidFill>
              </a:rPr>
              <a:t>3. Sai Krishna Konda (191it224)</a:t>
            </a:r>
            <a:endParaRPr sz="2050">
              <a:solidFill>
                <a:srgbClr val="274E13"/>
              </a:solidFill>
            </a:endParaRPr>
          </a:p>
          <a:p>
            <a:pPr indent="0" lvl="0" marL="0" rtl="0" algn="ctr">
              <a:spcBef>
                <a:spcPts val="1000"/>
              </a:spcBef>
              <a:spcAft>
                <a:spcPts val="0"/>
              </a:spcAft>
              <a:buSzPts val="1440"/>
              <a:buNone/>
            </a:pPr>
            <a:r>
              <a:rPr lang="en-US" sz="2050">
                <a:solidFill>
                  <a:srgbClr val="274E13"/>
                </a:solidFill>
              </a:rPr>
              <a:t>4. Manikesh</a:t>
            </a:r>
            <a:endParaRPr sz="2050">
              <a:solidFill>
                <a:srgbClr val="274E1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fc96d84269_0_411"/>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UPPAAL</a:t>
            </a:r>
            <a:endParaRPr/>
          </a:p>
        </p:txBody>
      </p:sp>
      <p:sp>
        <p:nvSpPr>
          <p:cNvPr id="120" name="Google Shape;120;gfc96d84269_0_411"/>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320040" lvl="0" marL="457200" rtl="0" algn="l">
              <a:spcBef>
                <a:spcPts val="1000"/>
              </a:spcBef>
              <a:spcAft>
                <a:spcPts val="0"/>
              </a:spcAft>
              <a:buSzPts val="1440"/>
              <a:buChar char="●"/>
            </a:pPr>
            <a:r>
              <a:rPr lang="en-US"/>
              <a:t>we used uppaal for modelling the system.</a:t>
            </a:r>
            <a:endParaRPr/>
          </a:p>
          <a:p>
            <a:pPr indent="-320040" lvl="0" marL="457200" rtl="0" algn="l">
              <a:spcBef>
                <a:spcPts val="0"/>
              </a:spcBef>
              <a:spcAft>
                <a:spcPts val="0"/>
              </a:spcAft>
              <a:buSzPts val="1440"/>
              <a:buChar char="●"/>
            </a:pPr>
            <a:r>
              <a:rPr lang="en-US"/>
              <a:t>two independent parameters, so we made test cases combining both parameters for </a:t>
            </a:r>
            <a:r>
              <a:rPr lang="en-US"/>
              <a:t>better</a:t>
            </a:r>
            <a:r>
              <a:rPr lang="en-US"/>
              <a:t> and more accurate results</a:t>
            </a:r>
            <a:endParaRPr/>
          </a:p>
          <a:p>
            <a:pPr indent="-320040" lvl="0" marL="457200" rtl="0" algn="l">
              <a:spcBef>
                <a:spcPts val="0"/>
              </a:spcBef>
              <a:spcAft>
                <a:spcPts val="0"/>
              </a:spcAft>
              <a:buSzPts val="1440"/>
              <a:buChar char="●"/>
            </a:pPr>
            <a:r>
              <a:rPr lang="en-US"/>
              <a:t>after modelling, we verified the states of the system and each and every time the results were accurate and that proves that our proposed model is doing good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04833c9d32_0_0"/>
          <p:cNvSpPr txBox="1"/>
          <p:nvPr>
            <p:ph type="title"/>
          </p:nvPr>
        </p:nvSpPr>
        <p:spPr>
          <a:xfrm>
            <a:off x="253375" y="353350"/>
            <a:ext cx="3986100" cy="824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how did we modeled it</a:t>
            </a:r>
            <a:endParaRPr/>
          </a:p>
        </p:txBody>
      </p:sp>
      <p:sp>
        <p:nvSpPr>
          <p:cNvPr id="126" name="Google Shape;126;g104833c9d32_0_0"/>
          <p:cNvSpPr txBox="1"/>
          <p:nvPr>
            <p:ph idx="1" type="body"/>
          </p:nvPr>
        </p:nvSpPr>
        <p:spPr>
          <a:xfrm>
            <a:off x="6645975" y="6790800"/>
            <a:ext cx="2864700" cy="672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None/>
            </a:pPr>
            <a:r>
              <a:t/>
            </a:r>
            <a:endParaRPr sz="1400"/>
          </a:p>
        </p:txBody>
      </p:sp>
      <p:sp>
        <p:nvSpPr>
          <p:cNvPr id="127" name="Google Shape;127;g104833c9d32_0_0"/>
          <p:cNvSpPr/>
          <p:nvPr/>
        </p:nvSpPr>
        <p:spPr>
          <a:xfrm>
            <a:off x="4239463" y="540450"/>
            <a:ext cx="1134600" cy="132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g104833c9d32_0_0"/>
          <p:cNvCxnSpPr/>
          <p:nvPr/>
        </p:nvCxnSpPr>
        <p:spPr>
          <a:xfrm>
            <a:off x="5748250" y="1159625"/>
            <a:ext cx="1832700" cy="180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g104833c9d32_0_0"/>
          <p:cNvSpPr txBox="1"/>
          <p:nvPr/>
        </p:nvSpPr>
        <p:spPr>
          <a:xfrm>
            <a:off x="7755600" y="677550"/>
            <a:ext cx="342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rgbClr val="00FFFF"/>
                </a:highlight>
                <a:latin typeface="Playfair Display"/>
                <a:ea typeface="Playfair Display"/>
                <a:cs typeface="Playfair Display"/>
                <a:sym typeface="Playfair Display"/>
              </a:rPr>
              <a:t>two independent parameters</a:t>
            </a:r>
            <a:endParaRPr>
              <a:highlight>
                <a:srgbClr val="00FFFF"/>
              </a:highlight>
              <a:latin typeface="Playfair Display"/>
              <a:ea typeface="Playfair Display"/>
              <a:cs typeface="Playfair Display"/>
              <a:sym typeface="Playfair Display"/>
            </a:endParaRPr>
          </a:p>
          <a:p>
            <a:pPr indent="0" lvl="0" marL="0" rtl="0" algn="l">
              <a:spcBef>
                <a:spcPts val="0"/>
              </a:spcBef>
              <a:spcAft>
                <a:spcPts val="0"/>
              </a:spcAft>
              <a:buNone/>
            </a:pPr>
            <a:r>
              <a:rPr lang="en-US">
                <a:highlight>
                  <a:srgbClr val="00FFFF"/>
                </a:highlight>
                <a:latin typeface="Playfair Display"/>
                <a:ea typeface="Playfair Display"/>
                <a:cs typeface="Playfair Display"/>
                <a:sym typeface="Playfair Display"/>
              </a:rPr>
              <a:t>each one has two states and it can either cross threshold or not.</a:t>
            </a:r>
            <a:endParaRPr>
              <a:highlight>
                <a:srgbClr val="00FFFF"/>
              </a:highlight>
              <a:latin typeface="Playfair Display"/>
              <a:ea typeface="Playfair Display"/>
              <a:cs typeface="Playfair Display"/>
              <a:sym typeface="Playfair Display"/>
            </a:endParaRPr>
          </a:p>
          <a:p>
            <a:pPr indent="0" lvl="0" marL="0" rtl="0" algn="l">
              <a:spcBef>
                <a:spcPts val="0"/>
              </a:spcBef>
              <a:spcAft>
                <a:spcPts val="0"/>
              </a:spcAft>
              <a:buNone/>
            </a:pPr>
            <a:r>
              <a:rPr lang="en-US">
                <a:highlight>
                  <a:srgbClr val="00FFFF"/>
                </a:highlight>
                <a:latin typeface="Playfair Display"/>
                <a:ea typeface="Playfair Display"/>
                <a:cs typeface="Playfair Display"/>
                <a:sym typeface="Playfair Display"/>
              </a:rPr>
              <a:t>so, we have 3 cases under the first state</a:t>
            </a:r>
            <a:endParaRPr>
              <a:highlight>
                <a:srgbClr val="00FFFF"/>
              </a:highlight>
              <a:latin typeface="Playfair Display"/>
              <a:ea typeface="Playfair Display"/>
              <a:cs typeface="Playfair Display"/>
              <a:sym typeface="Playfair Display"/>
            </a:endParaRPr>
          </a:p>
        </p:txBody>
      </p:sp>
      <p:cxnSp>
        <p:nvCxnSpPr>
          <p:cNvPr id="130" name="Google Shape;130;g104833c9d32_0_0"/>
          <p:cNvCxnSpPr>
            <a:stCxn id="127" idx="3"/>
            <a:endCxn id="131" idx="0"/>
          </p:cNvCxnSpPr>
          <p:nvPr/>
        </p:nvCxnSpPr>
        <p:spPr>
          <a:xfrm flipH="1">
            <a:off x="2013721" y="1667909"/>
            <a:ext cx="2391900" cy="19107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g104833c9d32_0_0"/>
          <p:cNvCxnSpPr>
            <a:stCxn id="127" idx="4"/>
            <a:endCxn id="133" idx="0"/>
          </p:cNvCxnSpPr>
          <p:nvPr/>
        </p:nvCxnSpPr>
        <p:spPr>
          <a:xfrm flipH="1">
            <a:off x="4663363" y="1861350"/>
            <a:ext cx="143400" cy="17172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g104833c9d32_0_0"/>
          <p:cNvCxnSpPr>
            <a:stCxn id="127" idx="5"/>
          </p:cNvCxnSpPr>
          <p:nvPr/>
        </p:nvCxnSpPr>
        <p:spPr>
          <a:xfrm>
            <a:off x="5207904" y="1667909"/>
            <a:ext cx="2273400" cy="18609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g104833c9d32_0_0"/>
          <p:cNvSpPr txBox="1"/>
          <p:nvPr/>
        </p:nvSpPr>
        <p:spPr>
          <a:xfrm>
            <a:off x="3279250" y="3578650"/>
            <a:ext cx="276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highlight>
                  <a:srgbClr val="00FF00"/>
                </a:highlight>
                <a:latin typeface="Playfair Display"/>
                <a:ea typeface="Playfair Display"/>
                <a:cs typeface="Playfair Display"/>
                <a:sym typeface="Playfair Display"/>
              </a:rPr>
              <a:t>case 2:</a:t>
            </a:r>
            <a:endParaRPr b="1">
              <a:highlight>
                <a:srgbClr val="00FF00"/>
              </a:highlight>
              <a:latin typeface="Playfair Display"/>
              <a:ea typeface="Playfair Display"/>
              <a:cs typeface="Playfair Display"/>
              <a:sym typeface="Playfair Display"/>
            </a:endParaRPr>
          </a:p>
          <a:p>
            <a:pPr indent="0" lvl="0" marL="0" rtl="0" algn="l">
              <a:spcBef>
                <a:spcPts val="0"/>
              </a:spcBef>
              <a:spcAft>
                <a:spcPts val="0"/>
              </a:spcAft>
              <a:buNone/>
            </a:pPr>
            <a:r>
              <a:t/>
            </a:r>
            <a:endParaRPr b="1">
              <a:highlight>
                <a:srgbClr val="00FF00"/>
              </a:highlight>
              <a:latin typeface="Playfair Display"/>
              <a:ea typeface="Playfair Display"/>
              <a:cs typeface="Playfair Display"/>
              <a:sym typeface="Playfair Display"/>
            </a:endParaRPr>
          </a:p>
          <a:p>
            <a:pPr indent="0" lvl="0" marL="0" rtl="0" algn="l">
              <a:spcBef>
                <a:spcPts val="0"/>
              </a:spcBef>
              <a:spcAft>
                <a:spcPts val="0"/>
              </a:spcAft>
              <a:buNone/>
            </a:pPr>
            <a:r>
              <a:rPr lang="en-US">
                <a:latin typeface="Playfair Display"/>
                <a:ea typeface="Playfair Display"/>
                <a:cs typeface="Playfair Display"/>
                <a:sym typeface="Playfair Display"/>
              </a:rPr>
              <a:t>parameter 1 crosses threshold but parameter 2 doesnt</a:t>
            </a:r>
            <a:endParaRPr>
              <a:latin typeface="Playfair Display"/>
              <a:ea typeface="Playfair Display"/>
              <a:cs typeface="Playfair Display"/>
              <a:sym typeface="Playfair Display"/>
            </a:endParaRPr>
          </a:p>
        </p:txBody>
      </p:sp>
      <p:sp>
        <p:nvSpPr>
          <p:cNvPr id="135" name="Google Shape;135;g104833c9d32_0_0"/>
          <p:cNvSpPr txBox="1"/>
          <p:nvPr/>
        </p:nvSpPr>
        <p:spPr>
          <a:xfrm>
            <a:off x="6284425" y="3578650"/>
            <a:ext cx="342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highlight>
                  <a:srgbClr val="00FF00"/>
                </a:highlight>
                <a:latin typeface="Playfair Display"/>
                <a:ea typeface="Playfair Display"/>
                <a:cs typeface="Playfair Display"/>
                <a:sym typeface="Playfair Display"/>
              </a:rPr>
              <a:t>case 3:</a:t>
            </a:r>
            <a:endParaRPr b="1">
              <a:highlight>
                <a:srgbClr val="00FF00"/>
              </a:highlight>
              <a:latin typeface="Playfair Display"/>
              <a:ea typeface="Playfair Display"/>
              <a:cs typeface="Playfair Display"/>
              <a:sym typeface="Playfair Display"/>
            </a:endParaRPr>
          </a:p>
          <a:p>
            <a:pPr indent="0" lvl="0" marL="0" rtl="0" algn="l">
              <a:spcBef>
                <a:spcPts val="0"/>
              </a:spcBef>
              <a:spcAft>
                <a:spcPts val="0"/>
              </a:spcAft>
              <a:buNone/>
            </a:pPr>
            <a:r>
              <a:t/>
            </a:r>
            <a:endParaRPr b="1">
              <a:highlight>
                <a:srgbClr val="00FF00"/>
              </a:highlight>
              <a:latin typeface="Playfair Display"/>
              <a:ea typeface="Playfair Display"/>
              <a:cs typeface="Playfair Display"/>
              <a:sym typeface="Playfair Display"/>
            </a:endParaRPr>
          </a:p>
          <a:p>
            <a:pPr indent="0" lvl="0" marL="0" rtl="0" algn="l">
              <a:spcBef>
                <a:spcPts val="0"/>
              </a:spcBef>
              <a:spcAft>
                <a:spcPts val="0"/>
              </a:spcAft>
              <a:buNone/>
            </a:pPr>
            <a:r>
              <a:rPr lang="en-US">
                <a:latin typeface="Playfair Display"/>
                <a:ea typeface="Playfair Display"/>
                <a:cs typeface="Playfair Display"/>
                <a:sym typeface="Playfair Display"/>
              </a:rPr>
              <a:t>parameter 2 crosses threshold</a:t>
            </a:r>
            <a:endParaRPr>
              <a:latin typeface="Playfair Display"/>
              <a:ea typeface="Playfair Display"/>
              <a:cs typeface="Playfair Display"/>
              <a:sym typeface="Playfair Display"/>
            </a:endParaRPr>
          </a:p>
          <a:p>
            <a:pPr indent="0" lvl="0" marL="0" rtl="0" algn="l">
              <a:spcBef>
                <a:spcPts val="0"/>
              </a:spcBef>
              <a:spcAft>
                <a:spcPts val="0"/>
              </a:spcAft>
              <a:buNone/>
            </a:pPr>
            <a:r>
              <a:rPr lang="en-US">
                <a:latin typeface="Playfair Display"/>
                <a:ea typeface="Playfair Display"/>
                <a:cs typeface="Playfair Display"/>
                <a:sym typeface="Playfair Display"/>
              </a:rPr>
              <a:t>but parameter 1 doesnt</a:t>
            </a:r>
            <a:endParaRPr>
              <a:latin typeface="Playfair Display"/>
              <a:ea typeface="Playfair Display"/>
              <a:cs typeface="Playfair Display"/>
              <a:sym typeface="Playfair Display"/>
            </a:endParaRPr>
          </a:p>
        </p:txBody>
      </p:sp>
      <p:sp>
        <p:nvSpPr>
          <p:cNvPr id="131" name="Google Shape;131;g104833c9d32_0_0"/>
          <p:cNvSpPr txBox="1"/>
          <p:nvPr/>
        </p:nvSpPr>
        <p:spPr>
          <a:xfrm>
            <a:off x="885250" y="3578625"/>
            <a:ext cx="2256900" cy="102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US">
                <a:solidFill>
                  <a:schemeClr val="dk2"/>
                </a:solidFill>
                <a:highlight>
                  <a:srgbClr val="00FF00"/>
                </a:highlight>
                <a:latin typeface="Playfair Display"/>
                <a:ea typeface="Playfair Display"/>
                <a:cs typeface="Playfair Display"/>
                <a:sym typeface="Playfair Display"/>
              </a:rPr>
              <a:t>case 1:</a:t>
            </a:r>
            <a:endParaRPr b="1">
              <a:solidFill>
                <a:schemeClr val="dk2"/>
              </a:solidFill>
              <a:highlight>
                <a:srgbClr val="00FF00"/>
              </a:highlight>
              <a:latin typeface="Playfair Display"/>
              <a:ea typeface="Playfair Display"/>
              <a:cs typeface="Playfair Display"/>
              <a:sym typeface="Playfair Display"/>
            </a:endParaRPr>
          </a:p>
          <a:p>
            <a:pPr indent="0" lvl="0" marL="0" rtl="0" algn="l">
              <a:lnSpc>
                <a:spcPct val="115000"/>
              </a:lnSpc>
              <a:spcBef>
                <a:spcPts val="1000"/>
              </a:spcBef>
              <a:spcAft>
                <a:spcPts val="0"/>
              </a:spcAft>
              <a:buClr>
                <a:schemeClr val="dk2"/>
              </a:buClr>
              <a:buSzPts val="1100"/>
              <a:buFont typeface="Arial"/>
              <a:buNone/>
            </a:pPr>
            <a:r>
              <a:rPr lang="en-US">
                <a:solidFill>
                  <a:schemeClr val="dk2"/>
                </a:solidFill>
                <a:latin typeface="Playfair Display"/>
                <a:ea typeface="Playfair Display"/>
                <a:cs typeface="Playfair Display"/>
                <a:sym typeface="Playfair Display"/>
              </a:rPr>
              <a:t>Both parameters cross threshold</a:t>
            </a:r>
            <a:endParaRPr>
              <a:latin typeface="Playfair Display"/>
              <a:ea typeface="Playfair Display"/>
              <a:cs typeface="Playfair Display"/>
              <a:sym typeface="Playfair Display"/>
            </a:endParaRPr>
          </a:p>
        </p:txBody>
      </p:sp>
      <p:sp>
        <p:nvSpPr>
          <p:cNvPr id="136" name="Google Shape;136;g104833c9d32_0_0"/>
          <p:cNvSpPr/>
          <p:nvPr/>
        </p:nvSpPr>
        <p:spPr>
          <a:xfrm flipH="1">
            <a:off x="452875" y="3549573"/>
            <a:ext cx="8475000" cy="10242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04833c9d32_0_0"/>
          <p:cNvSpPr txBox="1"/>
          <p:nvPr/>
        </p:nvSpPr>
        <p:spPr>
          <a:xfrm>
            <a:off x="9177250" y="3453950"/>
            <a:ext cx="2917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rgbClr val="00FFFF"/>
                </a:highlight>
                <a:latin typeface="Playfair Display"/>
                <a:ea typeface="Playfair Display"/>
                <a:cs typeface="Playfair Display"/>
                <a:sym typeface="Playfair Display"/>
              </a:rPr>
              <a:t>under this each case has another 3 cases i.e both parameters can change or any one from them can chane</a:t>
            </a:r>
            <a:endParaRPr>
              <a:highlight>
                <a:srgbClr val="00FFFF"/>
              </a:highlight>
              <a:latin typeface="Playfair Display"/>
              <a:ea typeface="Playfair Display"/>
              <a:cs typeface="Playfair Display"/>
              <a:sym typeface="Playfair Display"/>
            </a:endParaRPr>
          </a:p>
        </p:txBody>
      </p:sp>
      <p:cxnSp>
        <p:nvCxnSpPr>
          <p:cNvPr id="138" name="Google Shape;138;g104833c9d32_0_0"/>
          <p:cNvCxnSpPr/>
          <p:nvPr/>
        </p:nvCxnSpPr>
        <p:spPr>
          <a:xfrm flipH="1">
            <a:off x="398875" y="4875425"/>
            <a:ext cx="698400" cy="13341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g104833c9d32_0_0"/>
          <p:cNvCxnSpPr/>
          <p:nvPr/>
        </p:nvCxnSpPr>
        <p:spPr>
          <a:xfrm>
            <a:off x="1396550" y="4925300"/>
            <a:ext cx="498900" cy="13341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g104833c9d32_0_0"/>
          <p:cNvCxnSpPr/>
          <p:nvPr/>
        </p:nvCxnSpPr>
        <p:spPr>
          <a:xfrm flipH="1">
            <a:off x="1084900" y="4925300"/>
            <a:ext cx="162000" cy="12969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g104833c9d32_0_0"/>
          <p:cNvCxnSpPr/>
          <p:nvPr/>
        </p:nvCxnSpPr>
        <p:spPr>
          <a:xfrm flipH="1">
            <a:off x="3304400" y="4638500"/>
            <a:ext cx="448800" cy="14715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g104833c9d32_0_0"/>
          <p:cNvCxnSpPr/>
          <p:nvPr/>
        </p:nvCxnSpPr>
        <p:spPr>
          <a:xfrm>
            <a:off x="3940225" y="4675900"/>
            <a:ext cx="74700" cy="14463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g104833c9d32_0_0"/>
          <p:cNvCxnSpPr/>
          <p:nvPr/>
        </p:nvCxnSpPr>
        <p:spPr>
          <a:xfrm>
            <a:off x="4064925" y="4675900"/>
            <a:ext cx="710400" cy="14091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g104833c9d32_0_0"/>
          <p:cNvCxnSpPr/>
          <p:nvPr/>
        </p:nvCxnSpPr>
        <p:spPr>
          <a:xfrm>
            <a:off x="7269475" y="4750725"/>
            <a:ext cx="12600" cy="12720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g104833c9d32_0_0"/>
          <p:cNvCxnSpPr/>
          <p:nvPr/>
        </p:nvCxnSpPr>
        <p:spPr>
          <a:xfrm flipH="1">
            <a:off x="6309425" y="4825550"/>
            <a:ext cx="822900" cy="11472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g104833c9d32_0_0"/>
          <p:cNvCxnSpPr/>
          <p:nvPr/>
        </p:nvCxnSpPr>
        <p:spPr>
          <a:xfrm>
            <a:off x="7481450" y="4813075"/>
            <a:ext cx="847800" cy="127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fc96d84269_0_416"/>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figure 1</a:t>
            </a:r>
            <a:endParaRPr/>
          </a:p>
          <a:p>
            <a:pPr indent="0" lvl="0" marL="0" rtl="0" algn="l">
              <a:spcBef>
                <a:spcPts val="0"/>
              </a:spcBef>
              <a:spcAft>
                <a:spcPts val="0"/>
              </a:spcAft>
              <a:buNone/>
            </a:pPr>
            <a:r>
              <a:t/>
            </a:r>
            <a:endParaRPr/>
          </a:p>
        </p:txBody>
      </p:sp>
      <p:sp>
        <p:nvSpPr>
          <p:cNvPr id="152" name="Google Shape;152;gfc96d84269_0_416"/>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3" name="Google Shape;153;gfc96d84269_0_416"/>
          <p:cNvPicPr preferRelativeResize="0"/>
          <p:nvPr/>
        </p:nvPicPr>
        <p:blipFill>
          <a:blip r:embed="rId3">
            <a:alphaModFix/>
          </a:blip>
          <a:stretch>
            <a:fillRect/>
          </a:stretch>
        </p:blipFill>
        <p:spPr>
          <a:xfrm>
            <a:off x="677325" y="1930500"/>
            <a:ext cx="9351824" cy="4897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fc96d84269_0_423"/>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Figure 2</a:t>
            </a:r>
            <a:endParaRPr/>
          </a:p>
        </p:txBody>
      </p:sp>
      <p:sp>
        <p:nvSpPr>
          <p:cNvPr id="159" name="Google Shape;159;gfc96d84269_0_423"/>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0" name="Google Shape;160;gfc96d84269_0_423"/>
          <p:cNvPicPr preferRelativeResize="0"/>
          <p:nvPr/>
        </p:nvPicPr>
        <p:blipFill>
          <a:blip r:embed="rId3">
            <a:alphaModFix/>
          </a:blip>
          <a:stretch>
            <a:fillRect/>
          </a:stretch>
        </p:blipFill>
        <p:spPr>
          <a:xfrm>
            <a:off x="-14512" y="1507775"/>
            <a:ext cx="9980476" cy="5350224"/>
          </a:xfrm>
          <a:prstGeom prst="rect">
            <a:avLst/>
          </a:prstGeom>
          <a:noFill/>
          <a:ln>
            <a:noFill/>
          </a:ln>
        </p:spPr>
      </p:pic>
      <p:sp>
        <p:nvSpPr>
          <p:cNvPr id="161" name="Google Shape;161;gfc96d84269_0_423"/>
          <p:cNvSpPr txBox="1"/>
          <p:nvPr/>
        </p:nvSpPr>
        <p:spPr>
          <a:xfrm>
            <a:off x="8429075" y="1321700"/>
            <a:ext cx="326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rgbClr val="00FFFF"/>
                </a:highlight>
                <a:latin typeface="Playfair Display"/>
                <a:ea typeface="Playfair Display"/>
                <a:cs typeface="Playfair Display"/>
                <a:sym typeface="Playfair Display"/>
              </a:rPr>
              <a:t>this is the modeled diagram of layer 2</a:t>
            </a:r>
            <a:endParaRPr>
              <a:highlight>
                <a:srgbClr val="00FFFF"/>
              </a:highlight>
              <a:latin typeface="Playfair Display"/>
              <a:ea typeface="Playfair Display"/>
              <a:cs typeface="Playfair Display"/>
              <a:sym typeface="Playfair Display"/>
            </a:endParaRPr>
          </a:p>
          <a:p>
            <a:pPr indent="0" lvl="0" marL="0" rtl="0" algn="l">
              <a:spcBef>
                <a:spcPts val="0"/>
              </a:spcBef>
              <a:spcAft>
                <a:spcPts val="0"/>
              </a:spcAft>
              <a:buNone/>
            </a:pPr>
            <a:r>
              <a:rPr lang="en-US">
                <a:highlight>
                  <a:srgbClr val="00FFFF"/>
                </a:highlight>
                <a:latin typeface="Playfair Display"/>
                <a:ea typeface="Playfair Display"/>
                <a:cs typeface="Playfair Display"/>
                <a:sym typeface="Playfair Display"/>
              </a:rPr>
              <a:t>it receives signals from layer 1</a:t>
            </a:r>
            <a:endParaRPr>
              <a:highlight>
                <a:srgbClr val="00FFFF"/>
              </a:highlight>
              <a:latin typeface="Playfair Display"/>
              <a:ea typeface="Playfair Display"/>
              <a:cs typeface="Playfair Display"/>
              <a:sym typeface="Playfair Display"/>
            </a:endParaRPr>
          </a:p>
          <a:p>
            <a:pPr indent="0" lvl="0" marL="0" rtl="0" algn="l">
              <a:spcBef>
                <a:spcPts val="0"/>
              </a:spcBef>
              <a:spcAft>
                <a:spcPts val="0"/>
              </a:spcAft>
              <a:buNone/>
            </a:pPr>
            <a:r>
              <a:rPr lang="en-US">
                <a:highlight>
                  <a:srgbClr val="00FFFF"/>
                </a:highlight>
                <a:latin typeface="Playfair Display"/>
                <a:ea typeface="Playfair Display"/>
                <a:cs typeface="Playfair Display"/>
                <a:sym typeface="Playfair Display"/>
              </a:rPr>
              <a:t>it calculates and analyses the issue and send signals to layer 3</a:t>
            </a:r>
            <a:endParaRPr>
              <a:highlight>
                <a:srgbClr val="00FFFF"/>
              </a:highlight>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fc96d84269_0_429"/>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Figure 3</a:t>
            </a:r>
            <a:endParaRPr/>
          </a:p>
        </p:txBody>
      </p:sp>
      <p:sp>
        <p:nvSpPr>
          <p:cNvPr id="167" name="Google Shape;167;gfc96d84269_0_429"/>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8" name="Google Shape;168;gfc96d84269_0_429"/>
          <p:cNvPicPr preferRelativeResize="0"/>
          <p:nvPr/>
        </p:nvPicPr>
        <p:blipFill>
          <a:blip r:embed="rId3">
            <a:alphaModFix/>
          </a:blip>
          <a:stretch>
            <a:fillRect/>
          </a:stretch>
        </p:blipFill>
        <p:spPr>
          <a:xfrm>
            <a:off x="677325" y="1305197"/>
            <a:ext cx="8484875" cy="5344251"/>
          </a:xfrm>
          <a:prstGeom prst="rect">
            <a:avLst/>
          </a:prstGeom>
          <a:noFill/>
          <a:ln>
            <a:noFill/>
          </a:ln>
        </p:spPr>
      </p:pic>
      <p:sp>
        <p:nvSpPr>
          <p:cNvPr id="169" name="Google Shape;169;gfc96d84269_0_429"/>
          <p:cNvSpPr txBox="1"/>
          <p:nvPr/>
        </p:nvSpPr>
        <p:spPr>
          <a:xfrm>
            <a:off x="8142325" y="561100"/>
            <a:ext cx="362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rgbClr val="00FFFF"/>
                </a:highlight>
                <a:latin typeface="Playfair Display"/>
                <a:ea typeface="Playfair Display"/>
                <a:cs typeface="Playfair Display"/>
                <a:sym typeface="Playfair Display"/>
              </a:rPr>
              <a:t>this is the final layer and its the result of all the calculation and it gives the state of nuclear power plant and instructs workers about the state</a:t>
            </a:r>
            <a:endParaRPr>
              <a:highlight>
                <a:srgbClr val="00FFFF"/>
              </a:highlight>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5400"/>
              <a:buFont typeface="Trebuchet MS"/>
              <a:buNone/>
            </a:pPr>
            <a:r>
              <a:rPr lang="en-US" sz="5400"/>
              <a:t>Problem Statement</a:t>
            </a:r>
            <a:endParaRPr/>
          </a:p>
        </p:txBody>
      </p:sp>
      <p:sp>
        <p:nvSpPr>
          <p:cNvPr id="71" name="Google Shape;71;p2"/>
          <p:cNvSpPr txBox="1"/>
          <p:nvPr>
            <p:ph idx="1" type="body"/>
          </p:nvPr>
        </p:nvSpPr>
        <p:spPr>
          <a:xfrm>
            <a:off x="677334" y="2525931"/>
            <a:ext cx="8596668" cy="351543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4500"/>
              <a:t>Formal Modelling Of RPS Of Nuclear Power Plant </a:t>
            </a:r>
            <a:endParaRPr sz="4500"/>
          </a:p>
          <a:p>
            <a:pPr indent="0" lvl="0" marL="0" rtl="0" algn="ctr">
              <a:spcBef>
                <a:spcPts val="0"/>
              </a:spcBef>
              <a:spcAft>
                <a:spcPts val="0"/>
              </a:spcAft>
              <a:buNone/>
            </a:pPr>
            <a:r>
              <a:rPr lang="en-US" sz="4500"/>
              <a:t>Using UPPAAL</a:t>
            </a:r>
            <a:endParaRPr sz="4500"/>
          </a:p>
          <a:p>
            <a:pPr indent="0" lvl="0" marL="0" rtl="0" algn="ctr">
              <a:spcBef>
                <a:spcPts val="0"/>
              </a:spcBef>
              <a:spcAft>
                <a:spcPts val="0"/>
              </a:spcAft>
              <a:buNone/>
            </a:pPr>
            <a:r>
              <a:t/>
            </a: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ee5b0a9ff3_1_0"/>
          <p:cNvSpPr txBox="1"/>
          <p:nvPr>
            <p:ph type="title"/>
          </p:nvPr>
        </p:nvSpPr>
        <p:spPr>
          <a:xfrm>
            <a:off x="677325" y="609600"/>
            <a:ext cx="8596800" cy="94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4200"/>
              <a:t>Introduction</a:t>
            </a:r>
            <a:endParaRPr sz="4200"/>
          </a:p>
        </p:txBody>
      </p:sp>
      <p:sp>
        <p:nvSpPr>
          <p:cNvPr id="77" name="Google Shape;77;gee5b0a9ff3_1_0"/>
          <p:cNvSpPr txBox="1"/>
          <p:nvPr>
            <p:ph idx="1" type="body"/>
          </p:nvPr>
        </p:nvSpPr>
        <p:spPr>
          <a:xfrm>
            <a:off x="874568" y="2012377"/>
            <a:ext cx="8596800" cy="4398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t/>
            </a:r>
            <a:endParaRPr sz="2100"/>
          </a:p>
          <a:p>
            <a:pPr indent="-393700" lvl="0" marL="457200" rtl="0" algn="l">
              <a:spcBef>
                <a:spcPts val="1000"/>
              </a:spcBef>
              <a:spcAft>
                <a:spcPts val="0"/>
              </a:spcAft>
              <a:buSzPts val="2600"/>
              <a:buChar char="●"/>
            </a:pPr>
            <a:r>
              <a:rPr lang="en-US" sz="2600"/>
              <a:t>A nuclear Power plant is a thermal power station in which heat is Produced by a nuc</a:t>
            </a:r>
            <a:r>
              <a:rPr lang="en-US" sz="2600"/>
              <a:t>lear reactor.</a:t>
            </a:r>
            <a:endParaRPr sz="2600"/>
          </a:p>
          <a:p>
            <a:pPr indent="0" lvl="0" marL="45720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it will be dangerous to ecosystem if we don't maintain it properly.</a:t>
            </a:r>
            <a:endParaRPr sz="2600"/>
          </a:p>
          <a:p>
            <a:pPr indent="0" lvl="0" marL="45720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It has many safety systems and one of them is reactor protection system aka RPS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302b3820c15a71a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What is RPS</a:t>
            </a:r>
            <a:endParaRPr/>
          </a:p>
        </p:txBody>
      </p:sp>
      <p:sp>
        <p:nvSpPr>
          <p:cNvPr id="83" name="Google Shape;83;g1302b3820c15a71a_0"/>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374650" lvl="0" marL="457200" rtl="0" algn="l">
              <a:spcBef>
                <a:spcPts val="1000"/>
              </a:spcBef>
              <a:spcAft>
                <a:spcPts val="0"/>
              </a:spcAft>
              <a:buSzPts val="2300"/>
              <a:buChar char="●"/>
            </a:pPr>
            <a:r>
              <a:rPr lang="en-US" sz="2300"/>
              <a:t>A reactor protection system is a set </a:t>
            </a:r>
            <a:r>
              <a:rPr lang="en-US" sz="2300"/>
              <a:t>of nuclear safety and security components in a nuclear Power plant designed to safely shutdown the reactor and prevent the release of radioactive materials.</a:t>
            </a:r>
            <a:endParaRPr sz="2300"/>
          </a:p>
          <a:p>
            <a:pPr indent="-374650" lvl="0" marL="457200" rtl="0" algn="l">
              <a:spcBef>
                <a:spcPts val="0"/>
              </a:spcBef>
              <a:spcAft>
                <a:spcPts val="0"/>
              </a:spcAft>
              <a:buSzPts val="2300"/>
              <a:buChar char="●"/>
            </a:pPr>
            <a:r>
              <a:rPr lang="en-US" sz="2300"/>
              <a:t>It generates protection signals for equipment in according to the variation of operational parameters to prevents the reactor from exceeding the specified safety limit, or mitigate the damage by driving the reactor emergency trip (RT) and engineering safety features (ESF)</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4069611a67931f66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The RPS control mechanism has the following characteristics:</a:t>
            </a:r>
            <a:endParaRPr/>
          </a:p>
        </p:txBody>
      </p:sp>
      <p:sp>
        <p:nvSpPr>
          <p:cNvPr id="89" name="Google Shape;89;g4069611a67931f66_0"/>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438150" lvl="0" marL="457200" rtl="0" algn="l">
              <a:spcBef>
                <a:spcPts val="1000"/>
              </a:spcBef>
              <a:spcAft>
                <a:spcPts val="0"/>
              </a:spcAft>
              <a:buSzPts val="3300"/>
              <a:buChar char="●"/>
            </a:pPr>
            <a:r>
              <a:rPr lang="en-US" sz="3300"/>
              <a:t>multiple action types: normal, rt and esf</a:t>
            </a:r>
            <a:endParaRPr sz="3300"/>
          </a:p>
          <a:p>
            <a:pPr indent="-438150" lvl="0" marL="457200" rtl="0" algn="l">
              <a:spcBef>
                <a:spcPts val="0"/>
              </a:spcBef>
              <a:spcAft>
                <a:spcPts val="0"/>
              </a:spcAft>
              <a:buSzPts val="3300"/>
              <a:buChar char="●"/>
            </a:pPr>
            <a:r>
              <a:rPr lang="en-US" sz="3300"/>
              <a:t>multiple protections</a:t>
            </a:r>
            <a:endParaRPr sz="3300"/>
          </a:p>
          <a:p>
            <a:pPr indent="-438150" lvl="0" marL="457200" rtl="0" algn="l">
              <a:spcBef>
                <a:spcPts val="0"/>
              </a:spcBef>
              <a:spcAft>
                <a:spcPts val="0"/>
              </a:spcAft>
              <a:buSzPts val="3300"/>
              <a:buChar char="●"/>
            </a:pPr>
            <a:r>
              <a:rPr lang="en-US" sz="3300"/>
              <a:t>multiple trigger conditions</a:t>
            </a:r>
            <a:endParaRPr sz="3300"/>
          </a:p>
          <a:p>
            <a:pPr indent="-438150" lvl="0" marL="457200" rtl="0" algn="l">
              <a:spcBef>
                <a:spcPts val="0"/>
              </a:spcBef>
              <a:spcAft>
                <a:spcPts val="0"/>
              </a:spcAft>
              <a:buSzPts val="3300"/>
              <a:buChar char="●"/>
            </a:pPr>
            <a:r>
              <a:rPr lang="en-US" sz="3300"/>
              <a:t>multiple inputs</a:t>
            </a:r>
            <a:endParaRPr sz="3300"/>
          </a:p>
          <a:p>
            <a:pPr indent="-438150" lvl="0" marL="457200" rtl="0" algn="l">
              <a:spcBef>
                <a:spcPts val="0"/>
              </a:spcBef>
              <a:spcAft>
                <a:spcPts val="0"/>
              </a:spcAft>
              <a:buSzPts val="3300"/>
              <a:buChar char="●"/>
            </a:pPr>
            <a:r>
              <a:rPr lang="en-US" sz="3300"/>
              <a:t>Threshold judgment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302b3820c15a71a_5"/>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5600"/>
              <a:t>Parameters used</a:t>
            </a:r>
            <a:r>
              <a:rPr lang="en-US"/>
              <a:t> </a:t>
            </a:r>
            <a:endParaRPr/>
          </a:p>
        </p:txBody>
      </p:sp>
      <p:sp>
        <p:nvSpPr>
          <p:cNvPr id="95" name="Google Shape;95;g1302b3820c15a71a_5"/>
          <p:cNvSpPr txBox="1"/>
          <p:nvPr>
            <p:ph idx="1" type="body"/>
          </p:nvPr>
        </p:nvSpPr>
        <p:spPr>
          <a:xfrm>
            <a:off x="864359" y="2584539"/>
            <a:ext cx="8596800" cy="38808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rPr lang="en-US" sz="3600"/>
              <a:t>we have used </a:t>
            </a:r>
            <a:r>
              <a:rPr lang="en-US" sz="3600"/>
              <a:t>two</a:t>
            </a:r>
            <a:r>
              <a:rPr lang="en-US" sz="3600"/>
              <a:t> parameters for our model. namely,</a:t>
            </a:r>
            <a:endParaRPr sz="3600"/>
          </a:p>
          <a:p>
            <a:pPr indent="-457200" lvl="0" marL="457200" rtl="0" algn="l">
              <a:spcBef>
                <a:spcPts val="1000"/>
              </a:spcBef>
              <a:spcAft>
                <a:spcPts val="0"/>
              </a:spcAft>
              <a:buSzPts val="3600"/>
              <a:buChar char="●"/>
            </a:pPr>
            <a:r>
              <a:rPr lang="en-US" sz="3600"/>
              <a:t>Pressurizer pressure</a:t>
            </a:r>
            <a:endParaRPr sz="3600"/>
          </a:p>
          <a:p>
            <a:pPr indent="-457200" lvl="0" marL="457200" rtl="0" algn="l">
              <a:spcBef>
                <a:spcPts val="0"/>
              </a:spcBef>
              <a:spcAft>
                <a:spcPts val="0"/>
              </a:spcAft>
              <a:buSzPts val="3600"/>
              <a:buChar char="●"/>
            </a:pPr>
            <a:r>
              <a:rPr lang="en-US" sz="3600"/>
              <a:t>Neutron flu</a:t>
            </a:r>
            <a:r>
              <a:rPr lang="en-US" sz="3600"/>
              <a:t>x </a:t>
            </a:r>
            <a:endParaRPr sz="3600"/>
          </a:p>
          <a:p>
            <a:pPr indent="0" lvl="0" marL="457200" rtl="0" algn="l">
              <a:spcBef>
                <a:spcPts val="1000"/>
              </a:spcBef>
              <a:spcAft>
                <a:spcPts val="0"/>
              </a:spcAft>
              <a:buNone/>
            </a:pPr>
            <a:r>
              <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677325" y="609600"/>
            <a:ext cx="8596800" cy="1610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5400"/>
              <a:buFont typeface="Trebuchet MS"/>
              <a:buNone/>
            </a:pPr>
            <a:r>
              <a:rPr lang="en-US" sz="8800"/>
              <a:t>Test case design</a:t>
            </a:r>
            <a:endParaRPr sz="8800"/>
          </a:p>
        </p:txBody>
      </p:sp>
      <p:sp>
        <p:nvSpPr>
          <p:cNvPr id="101" name="Google Shape;101;p6"/>
          <p:cNvSpPr txBox="1"/>
          <p:nvPr>
            <p:ph idx="1" type="body"/>
          </p:nvPr>
        </p:nvSpPr>
        <p:spPr>
          <a:xfrm>
            <a:off x="677325" y="2433026"/>
            <a:ext cx="8596800" cy="3608400"/>
          </a:xfrm>
          <a:prstGeom prst="rect">
            <a:avLst/>
          </a:prstGeom>
          <a:noFill/>
          <a:ln>
            <a:noFill/>
          </a:ln>
        </p:spPr>
        <p:txBody>
          <a:bodyPr anchorCtr="0" anchor="t" bIns="45700" lIns="91425" spcFirstLastPara="1" rIns="91425" wrap="square" tIns="45700">
            <a:noAutofit/>
          </a:bodyPr>
          <a:lstStyle/>
          <a:p>
            <a:pPr indent="-403225" lvl="0" marL="457200" rtl="0" algn="l">
              <a:spcBef>
                <a:spcPts val="0"/>
              </a:spcBef>
              <a:spcAft>
                <a:spcPts val="0"/>
              </a:spcAft>
              <a:buSzPts val="2750"/>
              <a:buChar char="●"/>
            </a:pPr>
            <a:r>
              <a:rPr lang="en-US" sz="2750"/>
              <a:t>System analysis is performed to classify the control function of the target system.  </a:t>
            </a:r>
            <a:endParaRPr sz="2750"/>
          </a:p>
          <a:p>
            <a:pPr indent="-403225" lvl="0" marL="457200" rtl="0" algn="l">
              <a:spcBef>
                <a:spcPts val="0"/>
              </a:spcBef>
              <a:spcAft>
                <a:spcPts val="0"/>
              </a:spcAft>
              <a:buSzPts val="2750"/>
              <a:buChar char="●"/>
            </a:pPr>
            <a:r>
              <a:rPr lang="en-US" sz="2750"/>
              <a:t>The core logic functions is used as threshold </a:t>
            </a:r>
            <a:r>
              <a:rPr lang="en-US" sz="2750"/>
              <a:t>comparison</a:t>
            </a:r>
            <a:r>
              <a:rPr lang="en-US" sz="2750"/>
              <a:t>  of the control system and the threshold boundary is analyzed.</a:t>
            </a:r>
            <a:endParaRPr sz="2750"/>
          </a:p>
          <a:p>
            <a:pPr indent="-403225" lvl="0" marL="457200" rtl="0" algn="l">
              <a:spcBef>
                <a:spcPts val="0"/>
              </a:spcBef>
              <a:spcAft>
                <a:spcPts val="0"/>
              </a:spcAft>
              <a:buSzPts val="2750"/>
              <a:buChar char="●"/>
            </a:pPr>
            <a:r>
              <a:rPr lang="en-US" sz="2750"/>
              <a:t>According to threshold boundaries, we design and generate a set of test case.</a:t>
            </a:r>
            <a:endParaRPr sz="27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17cbd0bd0c5609e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a:t>
            </a:r>
            <a:r>
              <a:rPr lang="en-US"/>
              <a:t>ontd.</a:t>
            </a:r>
            <a:endParaRPr/>
          </a:p>
        </p:txBody>
      </p:sp>
      <p:sp>
        <p:nvSpPr>
          <p:cNvPr id="107" name="Google Shape;107;g217cbd0bd0c5609e_0"/>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08" name="Google Shape;108;g217cbd0bd0c5609e_0"/>
          <p:cNvPicPr preferRelativeResize="0"/>
          <p:nvPr/>
        </p:nvPicPr>
        <p:blipFill rotWithShape="1">
          <a:blip r:embed="rId3">
            <a:alphaModFix/>
          </a:blip>
          <a:srcRect b="-11250" l="0" r="0" t="11250"/>
          <a:stretch/>
        </p:blipFill>
        <p:spPr>
          <a:xfrm>
            <a:off x="677325" y="1652650"/>
            <a:ext cx="8596800" cy="43887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ea78eb0307_2_5"/>
          <p:cNvSpPr txBox="1"/>
          <p:nvPr>
            <p:ph type="title"/>
          </p:nvPr>
        </p:nvSpPr>
        <p:spPr>
          <a:xfrm>
            <a:off x="677325" y="609600"/>
            <a:ext cx="8596800" cy="962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114" name="Google Shape;114;gea78eb0307_2_5"/>
          <p:cNvSpPr txBox="1"/>
          <p:nvPr>
            <p:ph idx="1" type="body"/>
          </p:nvPr>
        </p:nvSpPr>
        <p:spPr>
          <a:xfrm>
            <a:off x="677325" y="1571702"/>
            <a:ext cx="8596800" cy="4469700"/>
          </a:xfrm>
          <a:prstGeom prst="rect">
            <a:avLst/>
          </a:prstGeom>
        </p:spPr>
        <p:txBody>
          <a:bodyPr anchorCtr="0" anchor="t" bIns="45700" lIns="91425" spcFirstLastPara="1" rIns="91425" wrap="square" tIns="45700">
            <a:normAutofit/>
          </a:bodyPr>
          <a:lstStyle/>
          <a:p>
            <a:pPr indent="-396240" lvl="0" marL="457200" rtl="0" algn="l">
              <a:spcBef>
                <a:spcPts val="1000"/>
              </a:spcBef>
              <a:spcAft>
                <a:spcPts val="0"/>
              </a:spcAft>
              <a:buSzPts val="2640"/>
              <a:buChar char="●"/>
            </a:pPr>
            <a:r>
              <a:rPr lang="en-US" sz="3000"/>
              <a:t>Take a value from the normal state range as input of first test case.</a:t>
            </a:r>
            <a:endParaRPr sz="3000"/>
          </a:p>
          <a:p>
            <a:pPr indent="-419100" lvl="0" marL="457200" rtl="0" algn="l">
              <a:spcBef>
                <a:spcPts val="0"/>
              </a:spcBef>
              <a:spcAft>
                <a:spcPts val="0"/>
              </a:spcAft>
              <a:buSzPts val="3000"/>
              <a:buChar char="●"/>
            </a:pPr>
            <a:r>
              <a:rPr lang="en-US" sz="3000"/>
              <a:t>Take a value from the protected state range as input of 2nd test case.</a:t>
            </a:r>
            <a:endParaRPr sz="3000"/>
          </a:p>
          <a:p>
            <a:pPr indent="-419100" lvl="0" marL="457200" rtl="0" algn="l">
              <a:spcBef>
                <a:spcPts val="0"/>
              </a:spcBef>
              <a:spcAft>
                <a:spcPts val="0"/>
              </a:spcAft>
              <a:buSzPts val="3000"/>
              <a:buChar char="●"/>
            </a:pPr>
            <a:r>
              <a:rPr lang="en-US" sz="3000"/>
              <a:t>Perform 2 test cases sequentially as a set of  test cases for protection func test as one test.</a:t>
            </a:r>
            <a:endParaRPr sz="3000"/>
          </a:p>
          <a:p>
            <a:pPr indent="-419100" lvl="0" marL="457200" rtl="0" algn="l">
              <a:spcBef>
                <a:spcPts val="0"/>
              </a:spcBef>
              <a:spcAft>
                <a:spcPts val="0"/>
              </a:spcAft>
              <a:buSzPts val="3000"/>
              <a:buChar char="●"/>
            </a:pPr>
            <a:r>
              <a:rPr lang="en-US" sz="3000"/>
              <a:t>Restore and reset the parameters after completion of previous test</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2021-04-12T19:07:56Z</dcterms:created>
</cp:coreProperties>
</file>