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verage-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2480805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2480805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2480805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2480805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d2b19f6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d2b19f6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d2b19f6e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d2b19f6e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d2b19f6e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d2b19f6e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4388c10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c4388c10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c4388c10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c4388c10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c4388c10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c4388c10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c4388c10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c4388c10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c4388c10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c4388c10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c4388c10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c4388c10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c4388c10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c4388c10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2480805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2480805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Hima 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2480805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2480805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c4388c10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c4388c10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2480805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2480805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2480805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2480805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i-org.ezproxy.depaul.edu/10.1186/1475-2840-11-136" TargetMode="External"/><Relationship Id="rId4" Type="http://schemas.openxmlformats.org/officeDocument/2006/relationships/hyperlink" Target="https://doi-org.ezproxy.depaul.edu/10.1177/175628482092392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dc.gov/Nchs/Nhanes/about_nhane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dc/national-health-and-nutrition-examination-survey" TargetMode="External"/><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i-org.ezproxy.depaul.edu/10.1186/1475-2840-11-13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i-org.ezproxy.depaul.edu/10.1177/175628482092392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473100"/>
            <a:ext cx="8222100" cy="18318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rPr lang="en" sz="2900">
                <a:solidFill>
                  <a:srgbClr val="FFFFFF"/>
                </a:solidFill>
                <a:latin typeface="Times New Roman"/>
                <a:ea typeface="Times New Roman"/>
                <a:cs typeface="Times New Roman"/>
                <a:sym typeface="Times New Roman"/>
              </a:rPr>
              <a:t>National Health and Nutrition Examination Survey </a:t>
            </a:r>
            <a:endParaRPr sz="2900">
              <a:solidFill>
                <a:srgbClr val="FFFFFF"/>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900">
                <a:solidFill>
                  <a:srgbClr val="FFFFFF"/>
                </a:solidFill>
                <a:latin typeface="Times New Roman"/>
                <a:ea typeface="Times New Roman"/>
                <a:cs typeface="Times New Roman"/>
                <a:sym typeface="Times New Roman"/>
              </a:rPr>
              <a:t>						</a:t>
            </a:r>
            <a:r>
              <a:rPr lang="en" sz="2900">
                <a:solidFill>
                  <a:srgbClr val="FFFFFF"/>
                </a:solidFill>
                <a:latin typeface="Times New Roman"/>
                <a:ea typeface="Times New Roman"/>
                <a:cs typeface="Times New Roman"/>
                <a:sym typeface="Times New Roman"/>
              </a:rPr>
              <a:t>(NHANES)</a:t>
            </a:r>
            <a:endParaRPr sz="29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E0E0E0"/>
                </a:solidFill>
                <a:latin typeface="Average"/>
                <a:ea typeface="Average"/>
                <a:cs typeface="Average"/>
                <a:sym typeface="Average"/>
              </a:rPr>
              <a:t>Group Members:</a:t>
            </a:r>
            <a:endParaRPr>
              <a:solidFill>
                <a:srgbClr val="E0E0E0"/>
              </a:solidFill>
              <a:latin typeface="Average"/>
              <a:ea typeface="Average"/>
              <a:cs typeface="Average"/>
              <a:sym typeface="Average"/>
            </a:endParaRPr>
          </a:p>
          <a:p>
            <a:pPr indent="0" lvl="0" marL="0" rtl="0" algn="ctr">
              <a:lnSpc>
                <a:spcPct val="115000"/>
              </a:lnSpc>
              <a:spcBef>
                <a:spcPts val="0"/>
              </a:spcBef>
              <a:spcAft>
                <a:spcPts val="0"/>
              </a:spcAft>
              <a:buNone/>
            </a:pPr>
            <a:r>
              <a:rPr lang="en">
                <a:solidFill>
                  <a:srgbClr val="E0E0E0"/>
                </a:solidFill>
                <a:latin typeface="Average"/>
                <a:ea typeface="Average"/>
                <a:cs typeface="Average"/>
                <a:sym typeface="Average"/>
              </a:rPr>
              <a:t>Nibedita Bal, William Ranick</a:t>
            </a:r>
            <a:r>
              <a:rPr lang="en">
                <a:solidFill>
                  <a:srgbClr val="E0E0E0"/>
                </a:solidFill>
                <a:latin typeface="Average"/>
                <a:ea typeface="Average"/>
                <a:cs typeface="Average"/>
                <a:sym typeface="Average"/>
              </a:rPr>
              <a:t>, Hima Spandana Barla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Regression</a:t>
            </a:r>
            <a:endParaRPr/>
          </a:p>
        </p:txBody>
      </p:sp>
      <p:sp>
        <p:nvSpPr>
          <p:cNvPr id="130" name="Google Shape;130;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500">
                <a:solidFill>
                  <a:srgbClr val="000000"/>
                </a:solidFill>
                <a:latin typeface="Times New Roman"/>
                <a:ea typeface="Times New Roman"/>
                <a:cs typeface="Times New Roman"/>
                <a:sym typeface="Times New Roman"/>
              </a:rPr>
              <a:t>How diabetes diagnosis be predicted</a:t>
            </a:r>
            <a:endParaRPr b="1" sz="15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500">
                <a:solidFill>
                  <a:srgbClr val="000000"/>
                </a:solidFill>
                <a:latin typeface="Times New Roman"/>
                <a:ea typeface="Times New Roman"/>
                <a:cs typeface="Times New Roman"/>
                <a:sym typeface="Times New Roman"/>
              </a:rPr>
              <a:t>from the diet and vitamins given to  patients?</a:t>
            </a:r>
            <a:endParaRPr b="1" sz="15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Vitamins - DR1TP182</a:t>
            </a:r>
            <a:endParaRPr sz="16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Fatty acid - DR1TM161, DR1TP205</a:t>
            </a:r>
            <a:endParaRPr sz="16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600">
                <a:solidFill>
                  <a:srgbClr val="000000"/>
                </a:solidFill>
                <a:latin typeface="Times New Roman"/>
                <a:ea typeface="Times New Roman"/>
                <a:cs typeface="Times New Roman"/>
                <a:sym typeface="Times New Roman"/>
              </a:rPr>
              <a:t>Seafood - DR1TVARA</a:t>
            </a:r>
            <a:endParaRPr sz="16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Reject the null hypothesis and accept the</a:t>
            </a:r>
            <a:endParaRPr sz="15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 alternative. </a:t>
            </a:r>
            <a:endParaRPr b="1" sz="1500">
              <a:solidFill>
                <a:srgbClr val="000000"/>
              </a:solidFill>
              <a:latin typeface="Times New Roman"/>
              <a:ea typeface="Times New Roman"/>
              <a:cs typeface="Times New Roman"/>
              <a:sym typeface="Times New Roman"/>
            </a:endParaRPr>
          </a:p>
        </p:txBody>
      </p:sp>
      <p:pic>
        <p:nvPicPr>
          <p:cNvPr id="131" name="Google Shape;131;p22"/>
          <p:cNvPicPr preferRelativeResize="0"/>
          <p:nvPr/>
        </p:nvPicPr>
        <p:blipFill>
          <a:blip r:embed="rId3">
            <a:alphaModFix/>
          </a:blip>
          <a:stretch>
            <a:fillRect/>
          </a:stretch>
        </p:blipFill>
        <p:spPr>
          <a:xfrm>
            <a:off x="4232675" y="1762250"/>
            <a:ext cx="4832751" cy="286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of research question 2:</a:t>
            </a:r>
            <a:endParaRPr/>
          </a:p>
        </p:txBody>
      </p:sp>
      <p:sp>
        <p:nvSpPr>
          <p:cNvPr id="137" name="Google Shape;137;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Char char="●"/>
            </a:pPr>
            <a:r>
              <a:rPr lang="en" sz="1700">
                <a:solidFill>
                  <a:srgbClr val="000000"/>
                </a:solidFill>
              </a:rPr>
              <a:t>Checked for multicollinearity and the variables are correlated to each other </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Vitamins and fatty acids are highly significant and have influence over diabetes on the patients</a:t>
            </a:r>
            <a:endParaRPr sz="1700">
              <a:solidFill>
                <a:srgbClr val="000000"/>
              </a:solidFill>
            </a:endParaRPr>
          </a:p>
          <a:p>
            <a:pPr indent="-336550" lvl="0" marL="457200" rtl="0" algn="l">
              <a:lnSpc>
                <a:spcPct val="150000"/>
              </a:lnSpc>
              <a:spcBef>
                <a:spcPts val="0"/>
              </a:spcBef>
              <a:spcAft>
                <a:spcPts val="0"/>
              </a:spcAft>
              <a:buClr>
                <a:srgbClr val="000000"/>
              </a:buClr>
              <a:buSzPts val="1700"/>
              <a:buFont typeface="Arial"/>
              <a:buChar char="●"/>
            </a:pPr>
            <a:r>
              <a:rPr lang="en" sz="1700">
                <a:solidFill>
                  <a:srgbClr val="202124"/>
                </a:solidFill>
                <a:highlight>
                  <a:schemeClr val="lt1"/>
                </a:highlight>
                <a:latin typeface="Arial"/>
                <a:ea typeface="Arial"/>
                <a:cs typeface="Arial"/>
                <a:sym typeface="Arial"/>
              </a:rPr>
              <a:t>Vitamin supplements can provide nutrients that the body needs for regular function and that are essential for blood sugar control and insulin sensitivity.</a:t>
            </a:r>
            <a:endParaRPr sz="1700">
              <a:solidFill>
                <a:srgbClr val="000000"/>
              </a:solidFill>
              <a:highlight>
                <a:schemeClr val="lt1"/>
              </a:highlight>
              <a:latin typeface="Arial"/>
              <a:ea typeface="Arial"/>
              <a:cs typeface="Arial"/>
              <a:sym typeface="Arial"/>
            </a:endParaRPr>
          </a:p>
          <a:p>
            <a:pPr indent="-336550" lvl="0" marL="457200" rtl="0" algn="l">
              <a:lnSpc>
                <a:spcPct val="150000"/>
              </a:lnSpc>
              <a:spcBef>
                <a:spcPts val="0"/>
              </a:spcBef>
              <a:spcAft>
                <a:spcPts val="0"/>
              </a:spcAft>
              <a:buClr>
                <a:srgbClr val="000000"/>
              </a:buClr>
              <a:buSzPts val="1700"/>
              <a:buFont typeface="Arial"/>
              <a:buChar char="●"/>
            </a:pPr>
            <a:r>
              <a:rPr lang="en" sz="1700">
                <a:solidFill>
                  <a:srgbClr val="000000"/>
                </a:solidFill>
                <a:highlight>
                  <a:schemeClr val="lt1"/>
                </a:highlight>
                <a:latin typeface="Arial"/>
                <a:ea typeface="Arial"/>
                <a:cs typeface="Arial"/>
                <a:sym typeface="Arial"/>
              </a:rPr>
              <a:t>Increase consumption fatty acids and seafood as they will protect against, or even reverse, conditions such as diabetes</a:t>
            </a:r>
            <a:endParaRPr sz="1700">
              <a:solidFill>
                <a:srgbClr val="000000"/>
              </a:solidFill>
            </a:endParaRPr>
          </a:p>
          <a:p>
            <a:pPr indent="0" lvl="0" marL="457200" rtl="0" algn="l">
              <a:spcBef>
                <a:spcPts val="1600"/>
              </a:spcBef>
              <a:spcAft>
                <a:spcPts val="1600"/>
              </a:spcAft>
              <a:buNone/>
            </a:pPr>
            <a:r>
              <a:t/>
            </a:r>
            <a:endParaRPr sz="1700">
              <a:solidFill>
                <a:srgbClr val="0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Average number of times seafood was eaten in 30 days by diabetic patients</a:t>
            </a:r>
            <a:endParaRPr sz="2400"/>
          </a:p>
        </p:txBody>
      </p:sp>
      <p:sp>
        <p:nvSpPr>
          <p:cNvPr id="143" name="Google Shape;143;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Lobster (</a:t>
            </a:r>
            <a:r>
              <a:rPr lang="en">
                <a:solidFill>
                  <a:srgbClr val="212529"/>
                </a:solidFill>
                <a:highlight>
                  <a:srgbClr val="FFFFFF"/>
                </a:highlight>
                <a:latin typeface="Times New Roman"/>
                <a:ea typeface="Times New Roman"/>
                <a:cs typeface="Times New Roman"/>
                <a:sym typeface="Times New Roman"/>
              </a:rPr>
              <a:t>DRD350D</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Clams(</a:t>
            </a:r>
            <a:r>
              <a:rPr lang="en">
                <a:solidFill>
                  <a:srgbClr val="202124"/>
                </a:solidFill>
                <a:highlight>
                  <a:srgbClr val="FFFFFF"/>
                </a:highlight>
                <a:latin typeface="Times New Roman"/>
                <a:ea typeface="Times New Roman"/>
                <a:cs typeface="Times New Roman"/>
                <a:sym typeface="Times New Roman"/>
              </a:rPr>
              <a:t>DRD350E</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Crabs(</a:t>
            </a:r>
            <a:r>
              <a:rPr lang="en">
                <a:solidFill>
                  <a:srgbClr val="212529"/>
                </a:solidFill>
                <a:highlight>
                  <a:srgbClr val="FFFFFF"/>
                </a:highlight>
                <a:latin typeface="Times New Roman"/>
                <a:ea typeface="Times New Roman"/>
                <a:cs typeface="Times New Roman"/>
                <a:sym typeface="Times New Roman"/>
              </a:rPr>
              <a:t>DRD350B</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Mussels(</a:t>
            </a:r>
            <a:r>
              <a:rPr lang="en">
                <a:solidFill>
                  <a:srgbClr val="212529"/>
                </a:solidFill>
                <a:highlight>
                  <a:srgbClr val="FFFFFF"/>
                </a:highlight>
                <a:latin typeface="Times New Roman"/>
                <a:ea typeface="Times New Roman"/>
                <a:cs typeface="Times New Roman"/>
                <a:sym typeface="Times New Roman"/>
              </a:rPr>
              <a:t>DRD350E</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Oysters(</a:t>
            </a:r>
            <a:r>
              <a:rPr lang="en">
                <a:solidFill>
                  <a:srgbClr val="212529"/>
                </a:solidFill>
                <a:highlight>
                  <a:srgbClr val="FFFFFF"/>
                </a:highlight>
                <a:latin typeface="Times New Roman"/>
                <a:ea typeface="Times New Roman"/>
                <a:cs typeface="Times New Roman"/>
                <a:sym typeface="Times New Roman"/>
              </a:rPr>
              <a:t>DRD350F</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212529"/>
                </a:solidFill>
                <a:highlight>
                  <a:srgbClr val="FFFFFF"/>
                </a:highlight>
                <a:latin typeface="Times New Roman"/>
                <a:ea typeface="Times New Roman"/>
                <a:cs typeface="Times New Roman"/>
                <a:sym typeface="Times New Roman"/>
              </a:rPr>
              <a:t>Crayfish (DRD350C) &amp;</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Shrimp(</a:t>
            </a:r>
            <a:r>
              <a:rPr lang="en">
                <a:solidFill>
                  <a:srgbClr val="212529"/>
                </a:solidFill>
                <a:highlight>
                  <a:srgbClr val="FFFFFF"/>
                </a:highlight>
                <a:latin typeface="Times New Roman"/>
                <a:ea typeface="Times New Roman"/>
                <a:cs typeface="Times New Roman"/>
                <a:sym typeface="Times New Roman"/>
              </a:rPr>
              <a:t>DRD350H</a:t>
            </a:r>
            <a:r>
              <a:rPr lang="en">
                <a:solidFill>
                  <a:srgbClr val="000000"/>
                </a:solidFill>
                <a:latin typeface="Times New Roman"/>
                <a:ea typeface="Times New Roman"/>
                <a:cs typeface="Times New Roman"/>
                <a:sym typeface="Times New Roman"/>
              </a:rPr>
              <a:t>) </a:t>
            </a:r>
            <a:endParaRPr sz="2400"/>
          </a:p>
        </p:txBody>
      </p:sp>
      <p:pic>
        <p:nvPicPr>
          <p:cNvPr id="144" name="Google Shape;144;p24"/>
          <p:cNvPicPr preferRelativeResize="0"/>
          <p:nvPr/>
        </p:nvPicPr>
        <p:blipFill>
          <a:blip r:embed="rId3">
            <a:alphaModFix/>
          </a:blip>
          <a:stretch>
            <a:fillRect/>
          </a:stretch>
        </p:blipFill>
        <p:spPr>
          <a:xfrm>
            <a:off x="471900" y="1705550"/>
            <a:ext cx="8152975" cy="325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Cancer and Vitamins - Logistic Regression</a:t>
            </a:r>
            <a:endParaRPr/>
          </a:p>
        </p:txBody>
      </p:sp>
      <p:sp>
        <p:nvSpPr>
          <p:cNvPr id="150" name="Google Shape;150;p25"/>
          <p:cNvSpPr txBox="1"/>
          <p:nvPr>
            <p:ph idx="1" type="body"/>
          </p:nvPr>
        </p:nvSpPr>
        <p:spPr>
          <a:xfrm>
            <a:off x="415300" y="190492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Data was selected from two data sets</a:t>
            </a:r>
            <a:endParaRPr>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AutoNum type="alphaLcPeriod"/>
            </a:pPr>
            <a:r>
              <a:rPr lang="en">
                <a:solidFill>
                  <a:srgbClr val="000000"/>
                </a:solidFill>
                <a:latin typeface="Times New Roman"/>
                <a:ea typeface="Times New Roman"/>
                <a:cs typeface="Times New Roman"/>
                <a:sym typeface="Times New Roman"/>
              </a:rPr>
              <a:t>Cancer Diagnosis (binary)</a:t>
            </a:r>
            <a:endParaRPr>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AutoNum type="alphaLcPeriod"/>
            </a:pPr>
            <a:r>
              <a:rPr lang="en">
                <a:solidFill>
                  <a:srgbClr val="000000"/>
                </a:solidFill>
                <a:latin typeface="Times New Roman"/>
                <a:ea typeface="Times New Roman"/>
                <a:cs typeface="Times New Roman"/>
                <a:sym typeface="Times New Roman"/>
              </a:rPr>
              <a:t>Daily intake of 60+ vitamins and other organic compounds (quantitative)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Checked for multicollinearity</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Performed backwards elimination from full model to create final model</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Tested trained data with model to assess model accuracy.</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of Research Question 3</a:t>
            </a:r>
            <a:endParaRPr/>
          </a:p>
        </p:txBody>
      </p:sp>
      <p:sp>
        <p:nvSpPr>
          <p:cNvPr id="156" name="Google Shape;156;p26"/>
          <p:cNvSpPr txBox="1"/>
          <p:nvPr>
            <p:ph idx="1" type="body"/>
          </p:nvPr>
        </p:nvSpPr>
        <p:spPr>
          <a:xfrm>
            <a:off x="471900" y="1919075"/>
            <a:ext cx="43887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Vitamin E and # of meals eaten daily appeared to be positively correlated with cancer diagnosis.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Vitamin B12 appeared to be correlated with </a:t>
            </a:r>
            <a:r>
              <a:rPr b="1" lang="en" sz="1400">
                <a:solidFill>
                  <a:srgbClr val="000000"/>
                </a:solidFill>
                <a:latin typeface="Times New Roman"/>
                <a:ea typeface="Times New Roman"/>
                <a:cs typeface="Times New Roman"/>
                <a:sym typeface="Times New Roman"/>
              </a:rPr>
              <a:t>no</a:t>
            </a:r>
            <a:r>
              <a:rPr lang="en" sz="1400">
                <a:solidFill>
                  <a:srgbClr val="000000"/>
                </a:solidFill>
                <a:latin typeface="Times New Roman"/>
                <a:ea typeface="Times New Roman"/>
                <a:cs typeface="Times New Roman"/>
                <a:sym typeface="Times New Roman"/>
              </a:rPr>
              <a:t> cancer diagnosis (1 mcg decreases the log odds of being diagnosed with cancer by ~0.143).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trained model, however, only correctly predicted cancer diagnosis in only </a:t>
            </a:r>
            <a:r>
              <a:rPr b="1" lang="en" sz="1400">
                <a:solidFill>
                  <a:srgbClr val="000000"/>
                </a:solidFill>
                <a:latin typeface="Times New Roman"/>
                <a:ea typeface="Times New Roman"/>
                <a:cs typeface="Times New Roman"/>
                <a:sym typeface="Times New Roman"/>
              </a:rPr>
              <a:t>0.03%</a:t>
            </a:r>
            <a:r>
              <a:rPr lang="en" sz="1400">
                <a:solidFill>
                  <a:srgbClr val="000000"/>
                </a:solidFill>
                <a:latin typeface="Times New Roman"/>
                <a:ea typeface="Times New Roman"/>
                <a:cs typeface="Times New Roman"/>
                <a:sym typeface="Times New Roman"/>
              </a:rPr>
              <a:t> of test cases.</a:t>
            </a:r>
            <a:endParaRPr sz="1400">
              <a:solidFill>
                <a:srgbClr val="000000"/>
              </a:solidFill>
              <a:latin typeface="Times New Roman"/>
              <a:ea typeface="Times New Roman"/>
              <a:cs typeface="Times New Roman"/>
              <a:sym typeface="Times New Roman"/>
            </a:endParaRPr>
          </a:p>
        </p:txBody>
      </p:sp>
      <p:pic>
        <p:nvPicPr>
          <p:cNvPr id="157" name="Google Shape;157;p26"/>
          <p:cNvPicPr preferRelativeResize="0"/>
          <p:nvPr/>
        </p:nvPicPr>
        <p:blipFill>
          <a:blip r:embed="rId3">
            <a:alphaModFix/>
          </a:blip>
          <a:stretch>
            <a:fillRect/>
          </a:stretch>
        </p:blipFill>
        <p:spPr>
          <a:xfrm>
            <a:off x="5211100" y="1756350"/>
            <a:ext cx="3674150" cy="2232400"/>
          </a:xfrm>
          <a:prstGeom prst="rect">
            <a:avLst/>
          </a:prstGeom>
          <a:noFill/>
          <a:ln>
            <a:noFill/>
          </a:ln>
        </p:spPr>
      </p:pic>
      <p:sp>
        <p:nvSpPr>
          <p:cNvPr id="158" name="Google Shape;158;p26"/>
          <p:cNvSpPr/>
          <p:nvPr/>
        </p:nvSpPr>
        <p:spPr>
          <a:xfrm>
            <a:off x="5113300" y="2772925"/>
            <a:ext cx="97800" cy="78300"/>
          </a:xfrm>
          <a:prstGeom prst="up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rot="10800000">
            <a:off x="5105650" y="2554075"/>
            <a:ext cx="97800" cy="708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rot="10800000">
            <a:off x="5106250" y="2659750"/>
            <a:ext cx="96600" cy="783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6"/>
          <p:cNvPicPr preferRelativeResize="0"/>
          <p:nvPr/>
        </p:nvPicPr>
        <p:blipFill rotWithShape="1">
          <a:blip r:embed="rId4">
            <a:alphaModFix/>
          </a:blip>
          <a:srcRect b="14069" l="0" r="-27909" t="3794"/>
          <a:stretch/>
        </p:blipFill>
        <p:spPr>
          <a:xfrm>
            <a:off x="1518450" y="3820625"/>
            <a:ext cx="4537725" cy="1154750"/>
          </a:xfrm>
          <a:prstGeom prst="rect">
            <a:avLst/>
          </a:prstGeom>
          <a:noFill/>
          <a:ln>
            <a:noFill/>
          </a:ln>
        </p:spPr>
      </p:pic>
      <p:sp>
        <p:nvSpPr>
          <p:cNvPr id="162" name="Google Shape;162;p26"/>
          <p:cNvSpPr txBox="1"/>
          <p:nvPr/>
        </p:nvSpPr>
        <p:spPr>
          <a:xfrm>
            <a:off x="2299350" y="4917100"/>
            <a:ext cx="20448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Image courtesy of Quickmeme.com</a:t>
            </a:r>
            <a:endParaRPr sz="800">
              <a:latin typeface="Roboto"/>
              <a:ea typeface="Roboto"/>
              <a:cs typeface="Roboto"/>
              <a:sym typeface="Roboto"/>
            </a:endParaRPr>
          </a:p>
        </p:txBody>
      </p:sp>
      <p:sp>
        <p:nvSpPr>
          <p:cNvPr id="163" name="Google Shape;163;p26"/>
          <p:cNvSpPr/>
          <p:nvPr/>
        </p:nvSpPr>
        <p:spPr>
          <a:xfrm>
            <a:off x="5228400" y="2554075"/>
            <a:ext cx="622500" cy="297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nvSpPr>
        <p:spPr>
          <a:xfrm>
            <a:off x="5187900" y="2461925"/>
            <a:ext cx="7035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Roboto"/>
                <a:ea typeface="Roboto"/>
                <a:cs typeface="Roboto"/>
                <a:sym typeface="Roboto"/>
              </a:rPr>
              <a:t>Vitamin E</a:t>
            </a:r>
            <a:endParaRPr b="1" sz="700">
              <a:latin typeface="Roboto"/>
              <a:ea typeface="Roboto"/>
              <a:cs typeface="Roboto"/>
              <a:sym typeface="Roboto"/>
            </a:endParaRPr>
          </a:p>
          <a:p>
            <a:pPr indent="0" lvl="0" marL="0" rtl="0" algn="l">
              <a:spcBef>
                <a:spcPts val="0"/>
              </a:spcBef>
              <a:spcAft>
                <a:spcPts val="0"/>
              </a:spcAft>
              <a:buNone/>
            </a:pPr>
            <a:r>
              <a:rPr b="1" lang="en" sz="700">
                <a:latin typeface="Roboto"/>
                <a:ea typeface="Roboto"/>
                <a:cs typeface="Roboto"/>
                <a:sym typeface="Roboto"/>
              </a:rPr>
              <a:t>Meals/Day</a:t>
            </a:r>
            <a:endParaRPr b="1" sz="700">
              <a:latin typeface="Roboto"/>
              <a:ea typeface="Roboto"/>
              <a:cs typeface="Roboto"/>
              <a:sym typeface="Roboto"/>
            </a:endParaRPr>
          </a:p>
          <a:p>
            <a:pPr indent="0" lvl="0" marL="0" rtl="0" algn="l">
              <a:spcBef>
                <a:spcPts val="0"/>
              </a:spcBef>
              <a:spcAft>
                <a:spcPts val="0"/>
              </a:spcAft>
              <a:buNone/>
            </a:pPr>
            <a:r>
              <a:rPr b="1" lang="en" sz="700">
                <a:latin typeface="Roboto"/>
                <a:ea typeface="Roboto"/>
                <a:cs typeface="Roboto"/>
                <a:sym typeface="Roboto"/>
              </a:rPr>
              <a:t>Vitamin B12</a:t>
            </a:r>
            <a:endParaRPr b="1" sz="7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70" name="Google Shape;170;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need a long term data but here the small duration(2 years) data might not give us accurate model.</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online dictionary of all variables include many variables that were not actually present in the data set.</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 The dietary data was logged as estimated vitamin intake for only a single day of patient measurement.</a:t>
            </a:r>
            <a:endParaRPr>
              <a:solidFill>
                <a:srgbClr val="000000"/>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a:solidFill>
                  <a:srgbClr val="000000"/>
                </a:solidFill>
                <a:highlight>
                  <a:srgbClr val="FFFFFF"/>
                </a:highlight>
                <a:latin typeface="Times New Roman"/>
                <a:ea typeface="Times New Roman"/>
                <a:cs typeface="Times New Roman"/>
                <a:sym typeface="Times New Roman"/>
              </a:rPr>
              <a:t> It is  unclear how these variables could have been accessed.</a:t>
            </a:r>
            <a:endParaRPr>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Future work</a:t>
            </a:r>
            <a:endParaRPr>
              <a:solidFill>
                <a:srgbClr val="FFFFFF"/>
              </a:solidFill>
            </a:endParaRPr>
          </a:p>
        </p:txBody>
      </p:sp>
      <p:sp>
        <p:nvSpPr>
          <p:cNvPr id="176" name="Google Shape;176;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solidFill>
                  <a:srgbClr val="000000"/>
                </a:solidFill>
                <a:latin typeface="Times New Roman"/>
                <a:ea typeface="Times New Roman"/>
                <a:cs typeface="Times New Roman"/>
                <a:sym typeface="Times New Roman"/>
              </a:rPr>
              <a:t>The use of other methods such as generalized canonical correlation, principal component analysis, factor analysis could be used  to analyze</a:t>
            </a:r>
            <a:r>
              <a:rPr lang="en" sz="1900">
                <a:solidFill>
                  <a:srgbClr val="202122"/>
                </a:solidFill>
                <a:highlight>
                  <a:srgbClr val="FFFFFF"/>
                </a:highlight>
                <a:latin typeface="Times New Roman"/>
                <a:ea typeface="Times New Roman"/>
                <a:cs typeface="Times New Roman"/>
                <a:sym typeface="Times New Roman"/>
              </a:rPr>
              <a:t> random variables, other than regression</a:t>
            </a:r>
            <a:r>
              <a:rPr lang="en" sz="1500">
                <a:solidFill>
                  <a:srgbClr val="202122"/>
                </a:solidFill>
                <a:highlight>
                  <a:srgbClr val="FFFFFF"/>
                </a:highlight>
                <a:latin typeface="Times New Roman"/>
                <a:ea typeface="Times New Roman"/>
                <a:cs typeface="Times New Roman"/>
                <a:sym typeface="Times New Roman"/>
              </a:rPr>
              <a:t>.</a:t>
            </a:r>
            <a:endParaRPr sz="1500">
              <a:solidFill>
                <a:srgbClr val="202122"/>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Some other mathematical methods that are used in performance evaluation and classification accuracy can be applied in the analysis to know the accuracy of the method.</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Further studies can explore the relationship between ‘blood pressure’ and ‘bmi’ , diabetics and diet, cancer and vitamin intake based on the different machine learning techniques.</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Conclusion</a:t>
            </a:r>
            <a:endParaRPr>
              <a:solidFill>
                <a:srgbClr val="FFFFFF"/>
              </a:solidFill>
            </a:endParaRPr>
          </a:p>
        </p:txBody>
      </p:sp>
      <p:sp>
        <p:nvSpPr>
          <p:cNvPr id="182" name="Google Shape;182;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Several conclusions from these analyses:</a:t>
            </a:r>
            <a:endParaRPr sz="1600">
              <a:solidFill>
                <a:srgbClr val="000000"/>
              </a:solidFill>
              <a:latin typeface="Times New Roman"/>
              <a:ea typeface="Times New Roman"/>
              <a:cs typeface="Times New Roman"/>
              <a:sym typeface="Times New Roman"/>
            </a:endParaRPr>
          </a:p>
          <a:p>
            <a:pPr indent="-330200" lvl="0" marL="457200" rtl="0" algn="l">
              <a:spcBef>
                <a:spcPts val="160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For controlling blood pressure, it is important to manage weight, even for children.</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Omega Fatty Acids (regularly found in seafood) are good for you and may help to prevent diabetes.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Vitamin intake may be important in preventing and slowing the progression of cancer.</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600">
                <a:solidFill>
                  <a:srgbClr val="000000"/>
                </a:solidFill>
                <a:latin typeface="Times New Roman"/>
                <a:ea typeface="Times New Roman"/>
                <a:cs typeface="Times New Roman"/>
                <a:sym typeface="Times New Roman"/>
              </a:rPr>
              <a:t>Diet is an important part of overall health in ways that many might not realize. Abundant research shows that many illnesses and conditions can be controlled or prevented by paying attention to what you eat.</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8" name="Google Shape;188;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SzPts val="1150"/>
              <a:buFont typeface="Arial"/>
              <a:buChar char="●"/>
            </a:pPr>
            <a:r>
              <a:rPr lang="en" sz="1150">
                <a:solidFill>
                  <a:srgbClr val="333333"/>
                </a:solidFill>
                <a:highlight>
                  <a:srgbClr val="F5F5F5"/>
                </a:highlight>
                <a:latin typeface="Arial"/>
                <a:ea typeface="Arial"/>
                <a:cs typeface="Arial"/>
                <a:sym typeface="Arial"/>
              </a:rPr>
              <a:t>de Hoog, M. L. A., van Eijsden, M., Stronks, K., Gemke, R. J. B. J., &amp; Vrijkotte, T. G. M. (2012). Association between body size and blood pressure in children from different ethnic origins. </a:t>
            </a:r>
            <a:r>
              <a:rPr i="1" lang="en" sz="1150">
                <a:solidFill>
                  <a:srgbClr val="333333"/>
                </a:solidFill>
                <a:highlight>
                  <a:srgbClr val="F5F5F5"/>
                </a:highlight>
                <a:latin typeface="Arial"/>
                <a:ea typeface="Arial"/>
                <a:cs typeface="Arial"/>
                <a:sym typeface="Arial"/>
              </a:rPr>
              <a:t>Cardiovascular Diabetology</a:t>
            </a:r>
            <a:r>
              <a:rPr lang="en" sz="1150">
                <a:solidFill>
                  <a:srgbClr val="333333"/>
                </a:solidFill>
                <a:highlight>
                  <a:srgbClr val="F5F5F5"/>
                </a:highlight>
                <a:latin typeface="Arial"/>
                <a:ea typeface="Arial"/>
                <a:cs typeface="Arial"/>
                <a:sym typeface="Arial"/>
              </a:rPr>
              <a:t>, </a:t>
            </a:r>
            <a:r>
              <a:rPr i="1" lang="en" sz="1150">
                <a:solidFill>
                  <a:srgbClr val="333333"/>
                </a:solidFill>
                <a:highlight>
                  <a:srgbClr val="F5F5F5"/>
                </a:highlight>
                <a:latin typeface="Arial"/>
                <a:ea typeface="Arial"/>
                <a:cs typeface="Arial"/>
                <a:sym typeface="Arial"/>
              </a:rPr>
              <a:t>11</a:t>
            </a:r>
            <a:r>
              <a:rPr lang="en" sz="1150">
                <a:solidFill>
                  <a:srgbClr val="333333"/>
                </a:solidFill>
                <a:highlight>
                  <a:srgbClr val="F5F5F5"/>
                </a:highlight>
                <a:latin typeface="Arial"/>
                <a:ea typeface="Arial"/>
                <a:cs typeface="Arial"/>
                <a:sym typeface="Arial"/>
              </a:rPr>
              <a:t>(1), 136–145. </a:t>
            </a:r>
            <a:r>
              <a:rPr lang="en" sz="1150" u="sng">
                <a:solidFill>
                  <a:schemeClr val="hlink"/>
                </a:solidFill>
                <a:highlight>
                  <a:srgbClr val="F5F5F5"/>
                </a:highlight>
                <a:latin typeface="Arial"/>
                <a:ea typeface="Arial"/>
                <a:cs typeface="Arial"/>
                <a:sym typeface="Arial"/>
                <a:hlinkClick r:id="rId3"/>
              </a:rPr>
              <a:t>https://doi-org.ezproxy.depaul.edu/10.1186/1475-2840-11-136</a:t>
            </a:r>
            <a:endParaRPr sz="1150">
              <a:solidFill>
                <a:srgbClr val="333333"/>
              </a:solidFill>
              <a:highlight>
                <a:srgbClr val="F5F5F5"/>
              </a:highlight>
              <a:latin typeface="Arial"/>
              <a:ea typeface="Arial"/>
              <a:cs typeface="Arial"/>
              <a:sym typeface="Arial"/>
            </a:endParaRPr>
          </a:p>
          <a:p>
            <a:pPr indent="-301625" lvl="0" marL="457200" rtl="0" algn="l">
              <a:spcBef>
                <a:spcPts val="0"/>
              </a:spcBef>
              <a:spcAft>
                <a:spcPts val="0"/>
              </a:spcAft>
              <a:buSzPts val="1150"/>
              <a:buFont typeface="Arial"/>
              <a:buChar char="●"/>
            </a:pPr>
            <a:r>
              <a:rPr lang="en" sz="1150">
                <a:solidFill>
                  <a:srgbClr val="333333"/>
                </a:solidFill>
                <a:highlight>
                  <a:srgbClr val="F5F5F5"/>
                </a:highlight>
                <a:latin typeface="Arial"/>
                <a:ea typeface="Arial"/>
                <a:cs typeface="Arial"/>
                <a:sym typeface="Arial"/>
              </a:rPr>
              <a:t>Wesselink, E., Balvers, M., Bours, M. J. L., de Wilt, J. H. W., Witkamp, R. F., van Baar, H., Geijsen, A. J. M. R., van Halteren, H., Keulen, E. T. P., Kok, D. E., Kouwenhoven, E. A., van den Ouweland, J., van Zutphen, M., Weijenberg, M. P., Kampman, E., &amp; van Duijnhoven, F. J. B. (2020). The association between circulating levels of vitamin D and inflammatory markers in the first 2 years after colorectal cancer diagnosis. </a:t>
            </a:r>
            <a:r>
              <a:rPr i="1" lang="en" sz="1150">
                <a:solidFill>
                  <a:srgbClr val="333333"/>
                </a:solidFill>
                <a:highlight>
                  <a:srgbClr val="F5F5F5"/>
                </a:highlight>
                <a:latin typeface="Arial"/>
                <a:ea typeface="Arial"/>
                <a:cs typeface="Arial"/>
                <a:sym typeface="Arial"/>
              </a:rPr>
              <a:t>Therapeutic Advances in Gastroenterology</a:t>
            </a:r>
            <a:r>
              <a:rPr lang="en" sz="1150">
                <a:solidFill>
                  <a:srgbClr val="333333"/>
                </a:solidFill>
                <a:highlight>
                  <a:srgbClr val="F5F5F5"/>
                </a:highlight>
                <a:latin typeface="Arial"/>
                <a:ea typeface="Arial"/>
                <a:cs typeface="Arial"/>
                <a:sym typeface="Arial"/>
              </a:rPr>
              <a:t>, </a:t>
            </a:r>
            <a:r>
              <a:rPr i="1" lang="en" sz="1150">
                <a:solidFill>
                  <a:srgbClr val="333333"/>
                </a:solidFill>
                <a:highlight>
                  <a:srgbClr val="F5F5F5"/>
                </a:highlight>
                <a:latin typeface="Arial"/>
                <a:ea typeface="Arial"/>
                <a:cs typeface="Arial"/>
                <a:sym typeface="Arial"/>
              </a:rPr>
              <a:t>13</a:t>
            </a:r>
            <a:r>
              <a:rPr lang="en" sz="1150">
                <a:solidFill>
                  <a:srgbClr val="333333"/>
                </a:solidFill>
                <a:highlight>
                  <a:srgbClr val="F5F5F5"/>
                </a:highlight>
                <a:latin typeface="Arial"/>
                <a:ea typeface="Arial"/>
                <a:cs typeface="Arial"/>
                <a:sym typeface="Arial"/>
              </a:rPr>
              <a:t>, 1–15. </a:t>
            </a:r>
            <a:r>
              <a:rPr lang="en" sz="1150" u="sng">
                <a:solidFill>
                  <a:schemeClr val="hlink"/>
                </a:solidFill>
                <a:highlight>
                  <a:srgbClr val="F5F5F5"/>
                </a:highlight>
                <a:latin typeface="Arial"/>
                <a:ea typeface="Arial"/>
                <a:cs typeface="Arial"/>
                <a:sym typeface="Arial"/>
                <a:hlinkClick r:id="rId4"/>
              </a:rPr>
              <a:t>https://doi-org.ezproxy.depaul.edu/10.1177/1756284820923922</a:t>
            </a:r>
            <a:endParaRPr sz="1150">
              <a:solidFill>
                <a:srgbClr val="333333"/>
              </a:solidFill>
              <a:highlight>
                <a:srgbClr val="F5F5F5"/>
              </a:highlight>
              <a:latin typeface="Arial"/>
              <a:ea typeface="Arial"/>
              <a:cs typeface="Arial"/>
              <a:sym typeface="Arial"/>
            </a:endParaRPr>
          </a:p>
          <a:p>
            <a:pPr indent="-301625" lvl="0" marL="457200" rtl="0" algn="l">
              <a:spcBef>
                <a:spcPts val="0"/>
              </a:spcBef>
              <a:spcAft>
                <a:spcPts val="0"/>
              </a:spcAft>
              <a:buClr>
                <a:srgbClr val="333333"/>
              </a:buClr>
              <a:buSzPts val="1150"/>
              <a:buFont typeface="Arial"/>
              <a:buChar char="●"/>
            </a:pPr>
            <a:r>
              <a:rPr lang="en" sz="1150">
                <a:solidFill>
                  <a:srgbClr val="333333"/>
                </a:solidFill>
                <a:highlight>
                  <a:srgbClr val="F5F5F5"/>
                </a:highlight>
                <a:latin typeface="Arial"/>
                <a:ea typeface="Arial"/>
                <a:cs typeface="Arial"/>
                <a:sym typeface="Arial"/>
              </a:rPr>
              <a:t>Dehghan, P., Pourmoradian, S., Mahdavi, A. M., Sarmadi, B., &amp; Mehralizadeh, S. (2016). Relationship between Perceived Stress and Dietary Intakes in Type 2 Diabetic Patients. </a:t>
            </a:r>
            <a:r>
              <a:rPr i="1" lang="en" sz="1150">
                <a:solidFill>
                  <a:srgbClr val="333333"/>
                </a:solidFill>
                <a:highlight>
                  <a:srgbClr val="F5F5F5"/>
                </a:highlight>
                <a:latin typeface="Arial"/>
                <a:ea typeface="Arial"/>
                <a:cs typeface="Arial"/>
                <a:sym typeface="Arial"/>
              </a:rPr>
              <a:t>Current Topics in Nutraceutical Research</a:t>
            </a:r>
            <a:r>
              <a:rPr lang="en" sz="1150">
                <a:solidFill>
                  <a:srgbClr val="333333"/>
                </a:solidFill>
                <a:highlight>
                  <a:srgbClr val="F5F5F5"/>
                </a:highlight>
                <a:latin typeface="Arial"/>
                <a:ea typeface="Arial"/>
                <a:cs typeface="Arial"/>
                <a:sym typeface="Arial"/>
              </a:rPr>
              <a:t>, </a:t>
            </a:r>
            <a:r>
              <a:rPr i="1" lang="en" sz="1150">
                <a:solidFill>
                  <a:srgbClr val="333333"/>
                </a:solidFill>
                <a:highlight>
                  <a:srgbClr val="F5F5F5"/>
                </a:highlight>
                <a:latin typeface="Arial"/>
                <a:ea typeface="Arial"/>
                <a:cs typeface="Arial"/>
                <a:sym typeface="Arial"/>
              </a:rPr>
              <a:t>14</a:t>
            </a:r>
            <a:r>
              <a:rPr lang="en" sz="1150">
                <a:solidFill>
                  <a:srgbClr val="333333"/>
                </a:solidFill>
                <a:highlight>
                  <a:srgbClr val="F5F5F5"/>
                </a:highlight>
                <a:latin typeface="Arial"/>
                <a:ea typeface="Arial"/>
                <a:cs typeface="Arial"/>
                <a:sym typeface="Arial"/>
              </a:rPr>
              <a:t>(3), 199–205.</a:t>
            </a:r>
            <a:endParaRPr sz="1150">
              <a:solidFill>
                <a:srgbClr val="333333"/>
              </a:solidFill>
              <a:highlight>
                <a:srgbClr val="F5F5F5"/>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Oswald"/>
                <a:ea typeface="Oswald"/>
                <a:cs typeface="Oswald"/>
                <a:sym typeface="Oswald"/>
              </a:rPr>
              <a:t>Background</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The </a:t>
            </a:r>
            <a:r>
              <a:rPr lang="en" sz="15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National Health and Nutrition Examination Survey (NHANES)</a:t>
            </a:r>
            <a:r>
              <a:rPr lang="en" sz="1500">
                <a:solidFill>
                  <a:srgbClr val="000000"/>
                </a:solidFill>
                <a:highlight>
                  <a:srgbClr val="FFFFFF"/>
                </a:highlight>
                <a:latin typeface="Times New Roman"/>
                <a:ea typeface="Times New Roman"/>
                <a:cs typeface="Times New Roman"/>
                <a:sym typeface="Times New Roman"/>
              </a:rPr>
              <a:t>is a program of studies designed to assess the health and nutritional status of adults and children in the United States. </a:t>
            </a:r>
            <a:endParaRPr sz="1500">
              <a:solidFill>
                <a:srgbClr val="000000"/>
              </a:solidFill>
              <a:highlight>
                <a:srgbClr val="FFFFFF"/>
              </a:highlight>
              <a:latin typeface="Times New Roman"/>
              <a:ea typeface="Times New Roman"/>
              <a:cs typeface="Times New Roman"/>
              <a:sym typeface="Times New Roman"/>
            </a:endParaRPr>
          </a:p>
          <a:p>
            <a:pPr indent="0" lvl="0" marL="457200" rtl="0" algn="l">
              <a:spcBef>
                <a:spcPts val="1600"/>
              </a:spcBef>
              <a:spcAft>
                <a:spcPts val="0"/>
              </a:spcAft>
              <a:buNone/>
            </a:pPr>
            <a:r>
              <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l">
              <a:spcBef>
                <a:spcPts val="160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NHANES  has the responsibility for producing vital and health statistics for the Nation.</a:t>
            </a:r>
            <a:endParaRPr sz="1500">
              <a:solidFill>
                <a:srgbClr val="000000"/>
              </a:solidFill>
              <a:highlight>
                <a:srgbClr val="FFFFFF"/>
              </a:highlight>
              <a:latin typeface="Times New Roman"/>
              <a:ea typeface="Times New Roman"/>
              <a:cs typeface="Times New Roman"/>
              <a:sym typeface="Times New Roman"/>
            </a:endParaRPr>
          </a:p>
          <a:p>
            <a:pPr indent="0" lvl="0" marL="457200" rtl="0" algn="l">
              <a:spcBef>
                <a:spcPts val="1600"/>
              </a:spcBef>
              <a:spcAft>
                <a:spcPts val="0"/>
              </a:spcAft>
              <a:buNone/>
            </a:pPr>
            <a:r>
              <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l">
              <a:lnSpc>
                <a:spcPct val="100000"/>
              </a:lnSpc>
              <a:spcBef>
                <a:spcPts val="16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Our goal is to draw out significant relationships in the data , identify significant variables in understanding research questions.</a:t>
            </a:r>
            <a:endParaRPr sz="15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327525"/>
            <a:ext cx="8222100" cy="7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Times New Roman"/>
                <a:ea typeface="Times New Roman"/>
                <a:cs typeface="Times New Roman"/>
                <a:sym typeface="Times New Roman"/>
              </a:rPr>
              <a:t>Dataset: National Health and Nutrition Examination Survey (NHANES)</a:t>
            </a:r>
            <a:endParaRPr sz="1800">
              <a:solidFill>
                <a:srgbClr val="FFFFFF"/>
              </a:solidFill>
              <a:latin typeface="Times New Roman"/>
              <a:ea typeface="Times New Roman"/>
              <a:cs typeface="Times New Roman"/>
              <a:sym typeface="Times New Roman"/>
            </a:endParaRPr>
          </a:p>
        </p:txBody>
      </p:sp>
      <p:sp>
        <p:nvSpPr>
          <p:cNvPr id="80" name="Google Shape;80;p15"/>
          <p:cNvSpPr txBox="1"/>
          <p:nvPr>
            <p:ph idx="1" type="body"/>
          </p:nvPr>
        </p:nvSpPr>
        <p:spPr>
          <a:xfrm>
            <a:off x="471900" y="1919075"/>
            <a:ext cx="8222100" cy="29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Source: </a:t>
            </a:r>
            <a:r>
              <a:rPr lang="en" sz="1600" u="sng">
                <a:solidFill>
                  <a:srgbClr val="000000"/>
                </a:solidFill>
                <a:hlinkClick r:id="rId3">
                  <a:extLst>
                    <a:ext uri="{A12FA001-AC4F-418D-AE19-62706E023703}">
                      <ahyp:hlinkClr val="tx"/>
                    </a:ext>
                  </a:extLst>
                </a:hlinkClick>
              </a:rPr>
              <a:t>https://www.kaggle.com/cdc/national-health-and-nutrition-examination-survey</a:t>
            </a:r>
            <a:r>
              <a:rPr lang="en" sz="1600">
                <a:solidFill>
                  <a:srgbClr val="000000"/>
                </a:solidFill>
              </a:rPr>
              <a:t>, 2016</a:t>
            </a:r>
            <a:endParaRPr sz="1600">
              <a:solidFill>
                <a:srgbClr val="000000"/>
              </a:solidFill>
            </a:endParaRPr>
          </a:p>
          <a:p>
            <a:pPr indent="0" lvl="0" marL="457200" rtl="0" algn="l">
              <a:lnSpc>
                <a:spcPct val="100000"/>
              </a:lnSpc>
              <a:spcBef>
                <a:spcPts val="1600"/>
              </a:spcBef>
              <a:spcAft>
                <a:spcPts val="0"/>
              </a:spcAft>
              <a:buNone/>
            </a:pPr>
            <a:r>
              <a:t/>
            </a:r>
            <a:endParaRPr sz="1500">
              <a:solidFill>
                <a:srgbClr val="000000"/>
              </a:solidFill>
              <a:latin typeface="Average"/>
              <a:ea typeface="Average"/>
              <a:cs typeface="Average"/>
              <a:sym typeface="Average"/>
            </a:endParaRPr>
          </a:p>
          <a:p>
            <a:pPr indent="0" lvl="0" marL="0" rtl="0" algn="l">
              <a:spcBef>
                <a:spcPts val="0"/>
              </a:spcBef>
              <a:spcAft>
                <a:spcPts val="1600"/>
              </a:spcAft>
              <a:buNone/>
            </a:pPr>
            <a:r>
              <a:t/>
            </a:r>
            <a:endParaRPr sz="1600">
              <a:solidFill>
                <a:srgbClr val="000000"/>
              </a:solidFill>
            </a:endParaRPr>
          </a:p>
        </p:txBody>
      </p:sp>
      <p:pic>
        <p:nvPicPr>
          <p:cNvPr id="81" name="Google Shape;81;p15"/>
          <p:cNvPicPr preferRelativeResize="0"/>
          <p:nvPr/>
        </p:nvPicPr>
        <p:blipFill>
          <a:blip r:embed="rId4">
            <a:alphaModFix/>
          </a:blip>
          <a:stretch>
            <a:fillRect/>
          </a:stretch>
        </p:blipFill>
        <p:spPr>
          <a:xfrm>
            <a:off x="199463" y="2709325"/>
            <a:ext cx="2771775" cy="1657350"/>
          </a:xfrm>
          <a:prstGeom prst="rect">
            <a:avLst/>
          </a:prstGeom>
          <a:noFill/>
          <a:ln>
            <a:noFill/>
          </a:ln>
        </p:spPr>
      </p:pic>
      <p:pic>
        <p:nvPicPr>
          <p:cNvPr id="82" name="Google Shape;82;p15"/>
          <p:cNvPicPr preferRelativeResize="0"/>
          <p:nvPr/>
        </p:nvPicPr>
        <p:blipFill>
          <a:blip r:embed="rId5">
            <a:alphaModFix/>
          </a:blip>
          <a:stretch>
            <a:fillRect/>
          </a:stretch>
        </p:blipFill>
        <p:spPr>
          <a:xfrm>
            <a:off x="3323063" y="2709325"/>
            <a:ext cx="2448975" cy="1657350"/>
          </a:xfrm>
          <a:prstGeom prst="rect">
            <a:avLst/>
          </a:prstGeom>
          <a:noFill/>
          <a:ln>
            <a:noFill/>
          </a:ln>
        </p:spPr>
      </p:pic>
      <p:pic>
        <p:nvPicPr>
          <p:cNvPr id="83" name="Google Shape;83;p15"/>
          <p:cNvPicPr preferRelativeResize="0"/>
          <p:nvPr/>
        </p:nvPicPr>
        <p:blipFill>
          <a:blip r:embed="rId6">
            <a:alphaModFix/>
          </a:blip>
          <a:stretch>
            <a:fillRect/>
          </a:stretch>
        </p:blipFill>
        <p:spPr>
          <a:xfrm>
            <a:off x="6123850" y="2709325"/>
            <a:ext cx="2202450" cy="158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 </a:t>
            </a:r>
            <a:endParaRPr/>
          </a:p>
          <a:p>
            <a:pPr indent="0" lvl="0" marL="0" rtl="0" algn="l">
              <a:lnSpc>
                <a:spcPct val="115000"/>
              </a:lnSpc>
              <a:spcBef>
                <a:spcPts val="0"/>
              </a:spcBef>
              <a:spcAft>
                <a:spcPts val="0"/>
              </a:spcAft>
              <a:buNone/>
            </a:pPr>
            <a:r>
              <a:rPr i="1" lang="en" sz="1200">
                <a:solidFill>
                  <a:srgbClr val="000000"/>
                </a:solidFill>
                <a:latin typeface="Times New Roman"/>
                <a:ea typeface="Times New Roman"/>
                <a:cs typeface="Times New Roman"/>
                <a:sym typeface="Times New Roman"/>
              </a:rPr>
              <a:t> </a:t>
            </a:r>
            <a:r>
              <a:rPr i="1" lang="en" sz="1600">
                <a:solidFill>
                  <a:srgbClr val="FFFFFF"/>
                </a:solidFill>
                <a:latin typeface="Times New Roman"/>
                <a:ea typeface="Times New Roman"/>
                <a:cs typeface="Times New Roman"/>
                <a:sym typeface="Times New Roman"/>
              </a:rPr>
              <a:t>Association between body size and blood pressure in children from different ethnic origins</a:t>
            </a:r>
            <a:endParaRPr sz="3600">
              <a:solidFill>
                <a:srgbClr val="FFFFFF"/>
              </a:solidFill>
            </a:endParaRPr>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Five ethnic groups such as Dutch, Turkish, Moroccan, Black-African and Black-Caribbean were examined. Linear regression was used to examine non-linear associations between body size and blood pressure.</a:t>
            </a:r>
            <a:endParaRPr sz="15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Ethnic differences were found in associations </a:t>
            </a:r>
            <a:r>
              <a:rPr lang="en" sz="1500">
                <a:solidFill>
                  <a:srgbClr val="000000"/>
                </a:solidFill>
                <a:latin typeface="Times New Roman"/>
                <a:ea typeface="Times New Roman"/>
                <a:cs typeface="Times New Roman"/>
                <a:sym typeface="Times New Roman"/>
              </a:rPr>
              <a:t>of Body Mass Index and Blood Pressure</a:t>
            </a: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Strongest associations with blood pressure were found for </a:t>
            </a:r>
            <a:r>
              <a:rPr lang="en" sz="1500">
                <a:solidFill>
                  <a:srgbClr val="000000"/>
                </a:solidFill>
                <a:latin typeface="Times New Roman"/>
                <a:ea typeface="Times New Roman"/>
                <a:cs typeface="Times New Roman"/>
                <a:sym typeface="Times New Roman"/>
              </a:rPr>
              <a:t>Body Mass Index </a:t>
            </a:r>
            <a:r>
              <a:rPr lang="en" sz="1500">
                <a:solidFill>
                  <a:srgbClr val="000000"/>
                </a:solidFill>
                <a:latin typeface="Times New Roman"/>
                <a:ea typeface="Times New Roman"/>
                <a:cs typeface="Times New Roman"/>
                <a:sym typeface="Times New Roman"/>
              </a:rPr>
              <a:t>in all ethnic groups.</a:t>
            </a:r>
            <a:endParaRPr sz="1500">
              <a:solidFill>
                <a:srgbClr val="000000"/>
              </a:solidFill>
              <a:latin typeface="Times New Roman"/>
              <a:ea typeface="Times New Roman"/>
              <a:cs typeface="Times New Roman"/>
              <a:sym typeface="Times New Roman"/>
            </a:endParaRPr>
          </a:p>
        </p:txBody>
      </p:sp>
      <p:sp>
        <p:nvSpPr>
          <p:cNvPr id="90" name="Google Shape;90;p16"/>
          <p:cNvSpPr txBox="1"/>
          <p:nvPr/>
        </p:nvSpPr>
        <p:spPr>
          <a:xfrm>
            <a:off x="0" y="4690700"/>
            <a:ext cx="7570200" cy="452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650">
                <a:solidFill>
                  <a:srgbClr val="333333"/>
                </a:solidFill>
                <a:highlight>
                  <a:srgbClr val="F5F5F5"/>
                </a:highlight>
              </a:rPr>
              <a:t>de Hoog, M. L. A., van Eijsden, M., Stronks, K., Gemke, R. J. B. J., &amp; Vrijkotte, T. G. M. (2012). Association between body size and blood pressure in children from different ethnic origins. </a:t>
            </a:r>
            <a:r>
              <a:rPr i="1" lang="en" sz="650">
                <a:solidFill>
                  <a:srgbClr val="333333"/>
                </a:solidFill>
                <a:highlight>
                  <a:srgbClr val="F5F5F5"/>
                </a:highlight>
              </a:rPr>
              <a:t>Cardiovascular Diabetology</a:t>
            </a:r>
            <a:r>
              <a:rPr lang="en" sz="650">
                <a:solidFill>
                  <a:srgbClr val="333333"/>
                </a:solidFill>
                <a:highlight>
                  <a:srgbClr val="F5F5F5"/>
                </a:highlight>
              </a:rPr>
              <a:t>, </a:t>
            </a:r>
            <a:r>
              <a:rPr i="1" lang="en" sz="650">
                <a:solidFill>
                  <a:srgbClr val="333333"/>
                </a:solidFill>
                <a:highlight>
                  <a:srgbClr val="F5F5F5"/>
                </a:highlight>
              </a:rPr>
              <a:t>11</a:t>
            </a:r>
            <a:r>
              <a:rPr lang="en" sz="650">
                <a:solidFill>
                  <a:srgbClr val="333333"/>
                </a:solidFill>
                <a:highlight>
                  <a:srgbClr val="F5F5F5"/>
                </a:highlight>
              </a:rPr>
              <a:t>(1), 136–145. </a:t>
            </a:r>
            <a:r>
              <a:rPr lang="en" sz="650" u="sng">
                <a:solidFill>
                  <a:schemeClr val="accent5"/>
                </a:solidFill>
                <a:highlight>
                  <a:srgbClr val="F5F5F5"/>
                </a:highlight>
                <a:hlinkClick r:id="rId3">
                  <a:extLst>
                    <a:ext uri="{A12FA001-AC4F-418D-AE19-62706E023703}">
                      <ahyp:hlinkClr val="tx"/>
                    </a:ext>
                  </a:extLst>
                </a:hlinkClick>
              </a:rPr>
              <a:t>https://doi-org.ezproxy.depaul.edu/10.1186/1475-2840-11-136</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Literature Review 2</a:t>
            </a:r>
            <a:endParaRPr sz="2800"/>
          </a:p>
          <a:p>
            <a:pPr indent="0" lvl="0" marL="0" rtl="0" algn="l">
              <a:lnSpc>
                <a:spcPct val="115000"/>
              </a:lnSpc>
              <a:spcBef>
                <a:spcPts val="0"/>
              </a:spcBef>
              <a:spcAft>
                <a:spcPts val="0"/>
              </a:spcAft>
              <a:buNone/>
            </a:pPr>
            <a:r>
              <a:rPr i="1" lang="en" sz="1200">
                <a:solidFill>
                  <a:srgbClr val="000000"/>
                </a:solidFill>
                <a:latin typeface="Times New Roman"/>
                <a:ea typeface="Times New Roman"/>
                <a:cs typeface="Times New Roman"/>
                <a:sym typeface="Times New Roman"/>
              </a:rPr>
              <a:t> </a:t>
            </a:r>
            <a:r>
              <a:rPr i="1" lang="en" sz="1800">
                <a:solidFill>
                  <a:srgbClr val="FFFFFF"/>
                </a:solidFill>
                <a:latin typeface="Times New Roman"/>
                <a:ea typeface="Times New Roman"/>
                <a:cs typeface="Times New Roman"/>
                <a:sym typeface="Times New Roman"/>
              </a:rPr>
              <a:t>Relationship between perceived stress and dietary intakes in type 2 diabetes patients</a:t>
            </a:r>
            <a:endParaRPr sz="3800">
              <a:solidFill>
                <a:srgbClr val="FFFFFF"/>
              </a:solidFill>
            </a:endParaRPr>
          </a:p>
        </p:txBody>
      </p:sp>
      <p:sp>
        <p:nvSpPr>
          <p:cNvPr id="96" name="Google Shape;96;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highlight>
                  <a:schemeClr val="lt1"/>
                </a:highlight>
                <a:latin typeface="Times New Roman"/>
                <a:ea typeface="Times New Roman"/>
                <a:cs typeface="Times New Roman"/>
                <a:sym typeface="Times New Roman"/>
              </a:rPr>
              <a:t>This examines separately negative/positive perceived stress effect on dietary intake.</a:t>
            </a:r>
            <a:endParaRPr>
              <a:solidFill>
                <a:srgbClr val="000000"/>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highlight>
                  <a:schemeClr val="lt1"/>
                </a:highlight>
                <a:latin typeface="Times New Roman"/>
                <a:ea typeface="Times New Roman"/>
                <a:cs typeface="Times New Roman"/>
                <a:sym typeface="Times New Roman"/>
              </a:rPr>
              <a:t>High carbohydrate intake had higher negative perceived stress </a:t>
            </a:r>
            <a:endParaRPr>
              <a:solidFill>
                <a:srgbClr val="000000"/>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highlight>
                  <a:schemeClr val="lt1"/>
                </a:highlight>
                <a:latin typeface="Times New Roman"/>
                <a:ea typeface="Times New Roman"/>
                <a:cs typeface="Times New Roman"/>
                <a:sym typeface="Times New Roman"/>
              </a:rPr>
              <a:t>Stress was the independent variable. Covariates were age, education, marital status, diabetes duration and income.</a:t>
            </a:r>
            <a:endParaRPr>
              <a:solidFill>
                <a:srgbClr val="000000"/>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a:solidFill>
                  <a:srgbClr val="000000"/>
                </a:solidFill>
                <a:highlight>
                  <a:schemeClr val="lt1"/>
                </a:highlight>
                <a:latin typeface="Times New Roman"/>
                <a:ea typeface="Times New Roman"/>
                <a:cs typeface="Times New Roman"/>
                <a:sym typeface="Times New Roman"/>
              </a:rPr>
              <a:t>A positive perception of stress may lead to healthy food choices </a:t>
            </a:r>
            <a:r>
              <a:rPr lang="en">
                <a:solidFill>
                  <a:srgbClr val="000000"/>
                </a:solidFill>
                <a:highlight>
                  <a:schemeClr val="lt1"/>
                </a:highlight>
                <a:latin typeface="Times New Roman"/>
                <a:ea typeface="Times New Roman"/>
                <a:cs typeface="Times New Roman"/>
                <a:sym typeface="Times New Roman"/>
              </a:rPr>
              <a:t>and</a:t>
            </a:r>
            <a:r>
              <a:rPr lang="en">
                <a:solidFill>
                  <a:srgbClr val="000000"/>
                </a:solidFill>
                <a:highlight>
                  <a:schemeClr val="lt1"/>
                </a:highlight>
                <a:latin typeface="Times New Roman"/>
                <a:ea typeface="Times New Roman"/>
                <a:cs typeface="Times New Roman"/>
                <a:sym typeface="Times New Roman"/>
              </a:rPr>
              <a:t> negative perceived stress to the unhealthy dietary patterns</a:t>
            </a:r>
            <a:r>
              <a:rPr lang="en" sz="1500">
                <a:solidFill>
                  <a:srgbClr val="000000"/>
                </a:solidFill>
                <a:highlight>
                  <a:schemeClr val="lt1"/>
                </a:highlight>
                <a:latin typeface="Times New Roman"/>
                <a:ea typeface="Times New Roman"/>
                <a:cs typeface="Times New Roman"/>
                <a:sym typeface="Times New Roman"/>
              </a:rPr>
              <a:t>.</a:t>
            </a:r>
            <a:endParaRPr>
              <a:solidFill>
                <a:srgbClr val="000000"/>
              </a:solidFill>
              <a:highlight>
                <a:srgbClr val="FFFFFF"/>
              </a:highlight>
              <a:latin typeface="Times New Roman"/>
              <a:ea typeface="Times New Roman"/>
              <a:cs typeface="Times New Roman"/>
              <a:sym typeface="Times New Roman"/>
            </a:endParaRPr>
          </a:p>
        </p:txBody>
      </p:sp>
      <p:sp>
        <p:nvSpPr>
          <p:cNvPr id="97" name="Google Shape;97;p17"/>
          <p:cNvSpPr txBox="1"/>
          <p:nvPr/>
        </p:nvSpPr>
        <p:spPr>
          <a:xfrm>
            <a:off x="0" y="4704850"/>
            <a:ext cx="7570200" cy="438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650">
                <a:solidFill>
                  <a:srgbClr val="333333"/>
                </a:solidFill>
                <a:highlight>
                  <a:srgbClr val="F5F5F5"/>
                </a:highlight>
              </a:rPr>
              <a:t>Dehghan, P., Pourmoradian, S., Mahdavi, A. M., Sarmadi, B., &amp; Mehralizadeh, S. (2016). Relationship between Perceived Stress and Dietary Intakes in Type 2 Diabetic Patients. </a:t>
            </a:r>
            <a:r>
              <a:rPr i="1" lang="en" sz="650">
                <a:solidFill>
                  <a:srgbClr val="333333"/>
                </a:solidFill>
                <a:highlight>
                  <a:srgbClr val="F5F5F5"/>
                </a:highlight>
              </a:rPr>
              <a:t>Current Topics in Nutraceutical Research</a:t>
            </a:r>
            <a:r>
              <a:rPr lang="en" sz="650">
                <a:solidFill>
                  <a:srgbClr val="333333"/>
                </a:solidFill>
                <a:highlight>
                  <a:srgbClr val="F5F5F5"/>
                </a:highlight>
              </a:rPr>
              <a:t>, </a:t>
            </a:r>
            <a:r>
              <a:rPr i="1" lang="en" sz="650">
                <a:solidFill>
                  <a:srgbClr val="333333"/>
                </a:solidFill>
                <a:highlight>
                  <a:srgbClr val="F5F5F5"/>
                </a:highlight>
              </a:rPr>
              <a:t>14</a:t>
            </a:r>
            <a:r>
              <a:rPr lang="en" sz="650">
                <a:solidFill>
                  <a:srgbClr val="333333"/>
                </a:solidFill>
                <a:highlight>
                  <a:srgbClr val="F5F5F5"/>
                </a:highlight>
              </a:rPr>
              <a:t>(3), 199–205.</a:t>
            </a:r>
            <a:endParaRPr sz="650">
              <a:solidFill>
                <a:srgbClr val="333333"/>
              </a:solidFill>
              <a:highlight>
                <a:srgbClr val="F5F5F5"/>
              </a:highlight>
            </a:endParaRPr>
          </a:p>
          <a:p>
            <a:pPr indent="0" lvl="0" marL="457200" rtl="0" algn="l">
              <a:lnSpc>
                <a:spcPct val="115000"/>
              </a:lnSpc>
              <a:spcBef>
                <a:spcPts val="1600"/>
              </a:spcBef>
              <a:spcAft>
                <a:spcPts val="1600"/>
              </a:spcAft>
              <a:buNone/>
            </a:pPr>
            <a:r>
              <a:t/>
            </a:r>
            <a:endParaRPr sz="650">
              <a:solidFill>
                <a:srgbClr val="333333"/>
              </a:solidFill>
              <a:highlight>
                <a:srgbClr val="F5F5F5"/>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 3</a:t>
            </a:r>
            <a:endParaRPr/>
          </a:p>
          <a:p>
            <a:pPr indent="0" lvl="0" marL="0" rtl="0" algn="l">
              <a:lnSpc>
                <a:spcPct val="115000"/>
              </a:lnSpc>
              <a:spcBef>
                <a:spcPts val="0"/>
              </a:spcBef>
              <a:spcAft>
                <a:spcPts val="0"/>
              </a:spcAft>
              <a:buNone/>
            </a:pPr>
            <a:r>
              <a:rPr b="1" i="1" lang="en" sz="1200">
                <a:solidFill>
                  <a:srgbClr val="FFFFFF"/>
                </a:solidFill>
                <a:latin typeface="Times New Roman"/>
                <a:ea typeface="Times New Roman"/>
                <a:cs typeface="Times New Roman"/>
                <a:sym typeface="Times New Roman"/>
              </a:rPr>
              <a:t>T</a:t>
            </a:r>
            <a:r>
              <a:rPr b="1" i="1" lang="en" sz="1600">
                <a:solidFill>
                  <a:srgbClr val="FFFFFF"/>
                </a:solidFill>
                <a:latin typeface="Times New Roman"/>
                <a:ea typeface="Times New Roman"/>
                <a:cs typeface="Times New Roman"/>
                <a:sym typeface="Times New Roman"/>
              </a:rPr>
              <a:t>he association between circulating levels of vitamin D and inflammatory markers in the first 2 years after colorectal cancer diagnosis</a:t>
            </a:r>
            <a:endParaRPr sz="3600">
              <a:solidFill>
                <a:srgbClr val="FFFFFF"/>
              </a:solidFill>
            </a:endParaRPr>
          </a:p>
        </p:txBody>
      </p:sp>
      <p:sp>
        <p:nvSpPr>
          <p:cNvPr id="103" name="Google Shape;103;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a:t>
            </a:r>
            <a:r>
              <a:rPr lang="en" sz="1600">
                <a:solidFill>
                  <a:srgbClr val="000000"/>
                </a:solidFill>
                <a:latin typeface="Times New Roman"/>
                <a:ea typeface="Times New Roman"/>
                <a:cs typeface="Times New Roman"/>
                <a:sym typeface="Times New Roman"/>
              </a:rPr>
              <a:t>orrelation between serum Vitamin D and the progression of colorectal cancer is observed.</a:t>
            </a:r>
            <a:endParaRPr sz="16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330200" lvl="0" marL="457200" rtl="0" algn="l">
              <a:spcBef>
                <a:spcPts val="16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Higher serum levels of Vitamin D was correlated with lower levels of cytokine I</a:t>
            </a:r>
            <a:r>
              <a:rPr lang="en" sz="1600">
                <a:solidFill>
                  <a:srgbClr val="000000"/>
                </a:solidFill>
                <a:latin typeface="Times New Roman"/>
                <a:ea typeface="Times New Roman"/>
                <a:cs typeface="Times New Roman"/>
                <a:sym typeface="Times New Roman"/>
              </a:rPr>
              <a:t>L-6</a:t>
            </a:r>
            <a:endParaRPr sz="16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330200" lvl="0" marL="457200" rtl="0" algn="l">
              <a:spcBef>
                <a:spcPts val="16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Since cytokine levels were generally low across the entire experiment, it was difficult for researchers to ascertain if the reduction in IL-6 was truly significant.</a:t>
            </a:r>
            <a:endParaRPr sz="1600">
              <a:solidFill>
                <a:srgbClr val="000000"/>
              </a:solidFill>
              <a:latin typeface="Times New Roman"/>
              <a:ea typeface="Times New Roman"/>
              <a:cs typeface="Times New Roman"/>
              <a:sym typeface="Times New Roman"/>
            </a:endParaRPr>
          </a:p>
        </p:txBody>
      </p:sp>
      <p:sp>
        <p:nvSpPr>
          <p:cNvPr id="104" name="Google Shape;104;p18"/>
          <p:cNvSpPr txBox="1"/>
          <p:nvPr/>
        </p:nvSpPr>
        <p:spPr>
          <a:xfrm>
            <a:off x="0" y="4629275"/>
            <a:ext cx="7570200" cy="514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n" sz="650">
                <a:solidFill>
                  <a:srgbClr val="333333"/>
                </a:solidFill>
                <a:highlight>
                  <a:srgbClr val="F5F5F5"/>
                </a:highlight>
              </a:rPr>
              <a:t>Wesselink, E., Balvers, M., Bours, M. J. L., de Wilt, J. H. W., Witkamp, R. F., van Baar, H., Geijsen, A. J. M. R., van Halteren, H., Keulen, E. T. P., Kok, D. E., Kouwenhoven, E. A., van den Ouweland, J., van Zutphen, M., Weijenberg, M. P., Kampman, E., &amp; van Duijnhoven, F. J. B. (2020). The association between circulating levels of vitamin D and inflammatory markers in the first 2 years after colorectal cancer diagnosis. </a:t>
            </a:r>
            <a:r>
              <a:rPr i="1" lang="en" sz="650">
                <a:solidFill>
                  <a:srgbClr val="333333"/>
                </a:solidFill>
                <a:highlight>
                  <a:srgbClr val="F5F5F5"/>
                </a:highlight>
              </a:rPr>
              <a:t>Therapeutic Advances in Gastroenterology</a:t>
            </a:r>
            <a:r>
              <a:rPr lang="en" sz="650">
                <a:solidFill>
                  <a:srgbClr val="333333"/>
                </a:solidFill>
                <a:highlight>
                  <a:srgbClr val="F5F5F5"/>
                </a:highlight>
              </a:rPr>
              <a:t>, </a:t>
            </a:r>
            <a:r>
              <a:rPr i="1" lang="en" sz="650">
                <a:solidFill>
                  <a:srgbClr val="333333"/>
                </a:solidFill>
                <a:highlight>
                  <a:srgbClr val="F5F5F5"/>
                </a:highlight>
              </a:rPr>
              <a:t>13</a:t>
            </a:r>
            <a:r>
              <a:rPr lang="en" sz="650">
                <a:solidFill>
                  <a:srgbClr val="333333"/>
                </a:solidFill>
                <a:highlight>
                  <a:srgbClr val="F5F5F5"/>
                </a:highlight>
              </a:rPr>
              <a:t>, 1–15. </a:t>
            </a:r>
            <a:r>
              <a:rPr lang="en" sz="650" u="sng">
                <a:solidFill>
                  <a:schemeClr val="accent5"/>
                </a:solidFill>
                <a:highlight>
                  <a:srgbClr val="F5F5F5"/>
                </a:highlight>
                <a:hlinkClick r:id="rId3">
                  <a:extLst>
                    <a:ext uri="{A12FA001-AC4F-418D-AE19-62706E023703}">
                      <ahyp:hlinkClr val="tx"/>
                    </a:ext>
                  </a:extLst>
                </a:hlinkClick>
              </a:rPr>
              <a:t>https://doi-org.ezproxy.depaul.edu/10.1177/1756284820923922</a:t>
            </a:r>
            <a:endParaRPr sz="150">
              <a:solidFill>
                <a:srgbClr val="333333"/>
              </a:solidFill>
              <a:highlight>
                <a:srgbClr val="F5F5F5"/>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a:t>
            </a:r>
            <a:endParaRPr/>
          </a:p>
          <a:p>
            <a:pPr indent="0" lvl="0" marL="0" rtl="0" algn="l">
              <a:spcBef>
                <a:spcPts val="0"/>
              </a:spcBef>
              <a:spcAft>
                <a:spcPts val="0"/>
              </a:spcAft>
              <a:buNone/>
            </a:pPr>
            <a:r>
              <a:rPr lang="en" sz="1800"/>
              <a:t>Does Systolic blood pressure explain BMI?</a:t>
            </a:r>
            <a:endParaRPr sz="1800"/>
          </a:p>
        </p:txBody>
      </p:sp>
      <p:sp>
        <p:nvSpPr>
          <p:cNvPr id="110" name="Google Shape;110;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Normality is checked by </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Shapiro-Wilk test.  wilcox test</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was Chosen as the data was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not normal.</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Waist Circumference,Weight (kg),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Height,Sagittal Abdominal Diameter</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a</a:t>
            </a:r>
            <a:r>
              <a:rPr lang="en" sz="1400">
                <a:solidFill>
                  <a:srgbClr val="000000"/>
                </a:solidFill>
                <a:highlight>
                  <a:srgbClr val="FFFFFF"/>
                </a:highlight>
                <a:latin typeface="Times New Roman"/>
                <a:ea typeface="Times New Roman"/>
                <a:cs typeface="Times New Roman"/>
                <a:sym typeface="Times New Roman"/>
              </a:rPr>
              <a:t>re very significant.</a:t>
            </a:r>
            <a:endParaRPr sz="1400">
              <a:solidFill>
                <a:srgbClr val="000000"/>
              </a:solidFill>
              <a:highlight>
                <a:srgbClr val="FFFFFF"/>
              </a:highlight>
              <a:latin typeface="Times New Roman"/>
              <a:ea typeface="Times New Roman"/>
              <a:cs typeface="Times New Roman"/>
              <a:sym typeface="Times New Roman"/>
            </a:endParaRPr>
          </a:p>
        </p:txBody>
      </p:sp>
      <p:pic>
        <p:nvPicPr>
          <p:cNvPr id="111" name="Google Shape;111;p19"/>
          <p:cNvPicPr preferRelativeResize="0"/>
          <p:nvPr/>
        </p:nvPicPr>
        <p:blipFill>
          <a:blip r:embed="rId3">
            <a:alphaModFix/>
          </a:blip>
          <a:stretch>
            <a:fillRect/>
          </a:stretch>
        </p:blipFill>
        <p:spPr>
          <a:xfrm>
            <a:off x="3321850" y="1858225"/>
            <a:ext cx="5689999" cy="271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Visualization of Blood pressure and Age group</a:t>
            </a:r>
            <a:endParaRPr sz="2200"/>
          </a:p>
        </p:txBody>
      </p:sp>
      <p:sp>
        <p:nvSpPr>
          <p:cNvPr id="117" name="Google Shape;117;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0"/>
          <p:cNvPicPr preferRelativeResize="0"/>
          <p:nvPr/>
        </p:nvPicPr>
        <p:blipFill>
          <a:blip r:embed="rId3">
            <a:alphaModFix/>
          </a:blip>
          <a:stretch>
            <a:fillRect/>
          </a:stretch>
        </p:blipFill>
        <p:spPr>
          <a:xfrm>
            <a:off x="471900" y="1703775"/>
            <a:ext cx="7854151" cy="317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of research question 1:</a:t>
            </a:r>
            <a:endParaRPr/>
          </a:p>
        </p:txBody>
      </p:sp>
      <p:sp>
        <p:nvSpPr>
          <p:cNvPr id="124" name="Google Shape;124;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For Systolic blood pressure and BMI, it is concluded that five variables ,Waist area,weight, Body Mass Index, abdominal diameter do have impact on blood pressure as these variables </a:t>
            </a:r>
            <a:r>
              <a:rPr lang="en" sz="1500">
                <a:solidFill>
                  <a:srgbClr val="000000"/>
                </a:solidFill>
                <a:highlight>
                  <a:srgbClr val="FFFFFF"/>
                </a:highlight>
                <a:latin typeface="Times New Roman"/>
                <a:ea typeface="Times New Roman"/>
                <a:cs typeface="Times New Roman"/>
                <a:sym typeface="Times New Roman"/>
              </a:rPr>
              <a:t>are highly significant. </a:t>
            </a:r>
            <a:endParaRPr sz="1500">
              <a:solidFill>
                <a:srgbClr val="000000"/>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From this result, it is assumed that if a person has larger  belly, higher Body Mass Index which means the person is overweight or obese , he is more prone to systolic blood pressure.</a:t>
            </a:r>
            <a:endParaRPr sz="1500">
              <a:solidFill>
                <a:srgbClr val="000000"/>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021B34"/>
              </a:buClr>
              <a:buSzPts val="1500"/>
              <a:buFont typeface="Times New Roman"/>
              <a:buChar char="●"/>
            </a:pPr>
            <a:r>
              <a:rPr lang="en" sz="1500">
                <a:solidFill>
                  <a:srgbClr val="021B34"/>
                </a:solidFill>
                <a:highlight>
                  <a:srgbClr val="FFFFFF"/>
                </a:highlight>
                <a:latin typeface="Times New Roman"/>
                <a:ea typeface="Times New Roman"/>
                <a:cs typeface="Times New Roman"/>
                <a:sym typeface="Times New Roman"/>
              </a:rPr>
              <a:t>Children who are obese, in their eatrly youth stage, they suffer blood pressure early  rather than youth who having good </a:t>
            </a:r>
            <a:r>
              <a:rPr lang="en" sz="1500">
                <a:solidFill>
                  <a:srgbClr val="000000"/>
                </a:solidFill>
                <a:highlight>
                  <a:schemeClr val="lt1"/>
                </a:highlight>
                <a:latin typeface="Times New Roman"/>
                <a:ea typeface="Times New Roman"/>
                <a:cs typeface="Times New Roman"/>
                <a:sym typeface="Times New Roman"/>
              </a:rPr>
              <a:t>Body Mass Index</a:t>
            </a:r>
            <a:r>
              <a:rPr lang="en" sz="1500">
                <a:solidFill>
                  <a:srgbClr val="021B34"/>
                </a:solidFill>
                <a:highlight>
                  <a:srgbClr val="FFFFFF"/>
                </a:highlight>
                <a:latin typeface="Times New Roman"/>
                <a:ea typeface="Times New Roman"/>
                <a:cs typeface="Times New Roman"/>
                <a:sym typeface="Times New Roman"/>
              </a:rPr>
              <a:t>.</a:t>
            </a:r>
            <a:endParaRPr sz="1500">
              <a:solidFill>
                <a:srgbClr val="021B3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