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60" r:id="rId5"/>
    <p:sldId id="261" r:id="rId6"/>
    <p:sldId id="262" r:id="rId7"/>
    <p:sldId id="263" r:id="rId8"/>
    <p:sldId id="273" r:id="rId9"/>
    <p:sldId id="271"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48A87A34-81AB-432B-8DAE-1953F412C126}" type="datetimeFigureOut">
              <a:rPr lang="en-US" smtClean="0"/>
              <a:t>7/22/2023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722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48A87A34-81AB-432B-8DAE-1953F412C126}" type="datetimeFigureOut">
              <a:rPr lang="en-US" smtClean="0"/>
              <a:t>7/22/2023</a:t>
            </a:fld>
            <a:endParaRPr lang="en-US" dirty="0"/>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342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48A87A34-81AB-432B-8DAE-1953F412C126}" type="datetimeFigureOut">
              <a:rPr lang="en-US" smtClean="0"/>
              <a:t>7/22/2023</a:t>
            </a:fld>
            <a:endParaRPr lang="en-US" dirty="0"/>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205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48A87A34-81AB-432B-8DAE-1953F412C126}" type="datetimeFigureOut">
              <a:rPr lang="en-US" smtClean="0"/>
              <a:t>7/22/2023</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2206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48A87A34-81AB-432B-8DAE-1953F412C126}" type="datetimeFigureOut">
              <a:rPr lang="en-US" smtClean="0"/>
              <a:t>7/22/2023</a:t>
            </a:fld>
            <a:endParaRPr lang="en-US" dirty="0"/>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6357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48A87A34-81AB-432B-8DAE-1953F412C126}" type="datetimeFigureOut">
              <a:rPr lang="en-US" smtClean="0"/>
              <a:t>7/22/2023</a:t>
            </a:fld>
            <a:endParaRPr lang="en-US" dirty="0"/>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6493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48A87A34-81AB-432B-8DAE-1953F412C126}" type="datetimeFigureOut">
              <a:rPr lang="en-US" smtClean="0"/>
              <a:t>7/22/2023</a:t>
            </a:fld>
            <a:endParaRPr lang="en-US" dirty="0"/>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258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48A87A34-81AB-432B-8DAE-1953F412C126}" type="datetimeFigureOut">
              <a:rPr lang="en-US" smtClean="0"/>
              <a:t>7/22/2023</a:t>
            </a:fld>
            <a:endParaRPr lang="en-US" dirty="0"/>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4294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48A87A34-81AB-432B-8DAE-1953F412C126}" type="datetimeFigureOut">
              <a:rPr lang="en-US" smtClean="0"/>
              <a:t>7/22/2023</a:t>
            </a:fld>
            <a:endParaRPr lang="en-US" dirty="0"/>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409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48A87A34-81AB-432B-8DAE-1953F412C126}" type="datetimeFigureOut">
              <a:rPr lang="en-US" smtClean="0"/>
              <a:t>7/22/2023</a:t>
            </a:fld>
            <a:endParaRPr lang="en-US" dirty="0"/>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40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48A87A34-81AB-432B-8DAE-1953F412C126}" type="datetimeFigureOut">
              <a:rPr lang="en-US" smtClean="0"/>
              <a:pPr/>
              <a:t>7/22/2023</a:t>
            </a:fld>
            <a:endParaRPr lang="en-US" dirty="0"/>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5191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8A87A34-81AB-432B-8DAE-1953F412C126}" type="datetimeFigureOut">
              <a:rPr lang="en-US" smtClean="0"/>
              <a:pPr/>
              <a:t>7/22/2023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5296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1881/3/032002/pdf" TargetMode="External"/><Relationship Id="rId2" Type="http://schemas.openxmlformats.org/officeDocument/2006/relationships/hyperlink" Target="https://www.nxp.com/company/blog/nfc-and-hf-rfid-technologies-can-help-protect-vaccine-deliveries-and-enable-verifiable-vaccination-certificates:BL-NFC-HF-RFID-TECHNOLOGI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5AC8-1897-0E72-0B10-73E99C3FB0EC}"/>
              </a:ext>
            </a:extLst>
          </p:cNvPr>
          <p:cNvSpPr>
            <a:spLocks noGrp="1"/>
          </p:cNvSpPr>
          <p:nvPr>
            <p:ph type="ctrTitle"/>
          </p:nvPr>
        </p:nvSpPr>
        <p:spPr>
          <a:xfrm>
            <a:off x="841248" y="448056"/>
            <a:ext cx="10515600" cy="2411685"/>
          </a:xfrm>
        </p:spPr>
        <p:txBody>
          <a:bodyPr/>
          <a:lstStyle/>
          <a:p>
            <a:r>
              <a:rPr lang="en-IN" sz="5400" dirty="0"/>
              <a:t>TEMPERATURE SENSING USING RFID FOR VACCINE DELIVERY </a:t>
            </a:r>
          </a:p>
        </p:txBody>
      </p:sp>
      <p:sp>
        <p:nvSpPr>
          <p:cNvPr id="3" name="Subtitle 2">
            <a:extLst>
              <a:ext uri="{FF2B5EF4-FFF2-40B4-BE49-F238E27FC236}">
                <a16:creationId xmlns:a16="http://schemas.microsoft.com/office/drawing/2014/main" id="{702DC5B6-BFA6-39F6-FB21-717F7C64E279}"/>
              </a:ext>
            </a:extLst>
          </p:cNvPr>
          <p:cNvSpPr>
            <a:spLocks noGrp="1"/>
          </p:cNvSpPr>
          <p:nvPr>
            <p:ph type="subTitle" idx="1"/>
          </p:nvPr>
        </p:nvSpPr>
        <p:spPr>
          <a:xfrm>
            <a:off x="6508376" y="4204447"/>
            <a:ext cx="4848472" cy="1903745"/>
          </a:xfrm>
        </p:spPr>
        <p:txBody>
          <a:bodyPr>
            <a:normAutofit fontScale="92500" lnSpcReduction="20000"/>
          </a:bodyPr>
          <a:lstStyle/>
          <a:p>
            <a:r>
              <a:rPr lang="en-IN" b="1" dirty="0"/>
              <a:t>BY</a:t>
            </a:r>
          </a:p>
          <a:p>
            <a:pPr marL="457200" indent="-457200">
              <a:buFontTx/>
              <a:buChar char="-"/>
            </a:pPr>
            <a:r>
              <a:rPr lang="en-IN" b="1" dirty="0"/>
              <a:t>A. HIMA VARSHA</a:t>
            </a:r>
          </a:p>
          <a:p>
            <a:pPr marL="457200" indent="-457200">
              <a:buFontTx/>
              <a:buChar char="-"/>
            </a:pPr>
            <a:r>
              <a:rPr lang="en-IN" b="1" dirty="0"/>
              <a:t>N. KAAVIA</a:t>
            </a:r>
          </a:p>
          <a:p>
            <a:pPr marL="457200" indent="-457200">
              <a:buFontTx/>
              <a:buChar char="-"/>
            </a:pPr>
            <a:r>
              <a:rPr lang="en-IN" b="1" dirty="0"/>
              <a:t>B. SHRIRAM</a:t>
            </a:r>
          </a:p>
        </p:txBody>
      </p:sp>
      <p:pic>
        <p:nvPicPr>
          <p:cNvPr id="4" name="Picture 3">
            <a:extLst>
              <a:ext uri="{FF2B5EF4-FFF2-40B4-BE49-F238E27FC236}">
                <a16:creationId xmlns:a16="http://schemas.microsoft.com/office/drawing/2014/main" id="{91F34FDA-2C55-A2E7-D65A-7DB254902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215648"/>
            <a:ext cx="2743200" cy="720727"/>
          </a:xfrm>
          <a:prstGeom prst="rect">
            <a:avLst/>
          </a:prstGeom>
        </p:spPr>
      </p:pic>
    </p:spTree>
    <p:extLst>
      <p:ext uri="{BB962C8B-B14F-4D97-AF65-F5344CB8AC3E}">
        <p14:creationId xmlns:p14="http://schemas.microsoft.com/office/powerpoint/2010/main" val="448998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1C33-9A96-C3AA-C2C6-32C87FA75E5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2F71616-31A7-F4C8-7B69-D4959EA7202F}"/>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2"/>
              </a:rPr>
              <a:t>https://www.nxp.com/company/blog/nfc-and-hf-rfid-technologies-can-help-protect-vaccine-deliveries-and-enable-verifiable-vaccination-certificates:BL-NFC-HF-RFID-TECHNOLOGIES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hlinkClick r:id="rId3"/>
              </a:rPr>
              <a:t>https://iopscience.iop.org/article/10.1088/1742-6596/1881/3/032002/pdf</a:t>
            </a:r>
            <a:endParaRPr lang="en-IN" sz="2000" dirty="0">
              <a:latin typeface="Times New Roman" panose="02020603050405020304" pitchFamily="18" charset="0"/>
              <a:cs typeface="Times New Roman" panose="02020603050405020304" pitchFamily="18" charset="0"/>
            </a:endParaRPr>
          </a:p>
          <a:p>
            <a:r>
              <a:rPr lang="en-IN" sz="2000" u="sng" dirty="0">
                <a:latin typeface="Times New Roman" panose="02020603050405020304" pitchFamily="18" charset="0"/>
                <a:cs typeface="Times New Roman" panose="02020603050405020304" pitchFamily="18" charset="0"/>
              </a:rPr>
              <a:t>https://apps.who.int/iris/bitstream/handle/10665/183583/WHO_IVB_15.04_eng.pdf;jsessionid=7E03EE55FF228B15FDC37EEC38F60A45?sequence=1</a:t>
            </a:r>
          </a:p>
        </p:txBody>
      </p:sp>
    </p:spTree>
    <p:extLst>
      <p:ext uri="{BB962C8B-B14F-4D97-AF65-F5344CB8AC3E}">
        <p14:creationId xmlns:p14="http://schemas.microsoft.com/office/powerpoint/2010/main" val="390794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3876-B86A-AF50-41A3-594B3DB99E73}"/>
              </a:ext>
            </a:extLst>
          </p:cNvPr>
          <p:cNvSpPr>
            <a:spLocks noGrp="1"/>
          </p:cNvSpPr>
          <p:nvPr>
            <p:ph type="title"/>
          </p:nvPr>
        </p:nvSpPr>
        <p:spPr/>
        <p:txBody>
          <a:bodyPr/>
          <a:lstStyle/>
          <a:p>
            <a:r>
              <a:rPr lang="en-IN" dirty="0"/>
              <a:t>Thankyou :)</a:t>
            </a:r>
          </a:p>
        </p:txBody>
      </p:sp>
    </p:spTree>
    <p:extLst>
      <p:ext uri="{BB962C8B-B14F-4D97-AF65-F5344CB8AC3E}">
        <p14:creationId xmlns:p14="http://schemas.microsoft.com/office/powerpoint/2010/main" val="409618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60ED-CE2C-9D32-C581-CDA4CE78D0DD}"/>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5BFD86F8-0471-9DE7-6760-6A87B2BDB338}"/>
              </a:ext>
            </a:extLst>
          </p:cNvPr>
          <p:cNvSpPr>
            <a:spLocks noGrp="1"/>
          </p:cNvSpPr>
          <p:nvPr>
            <p:ph idx="1"/>
          </p:nvPr>
        </p:nvSpPr>
        <p:spPr/>
        <p:txBody>
          <a:bodyPr>
            <a:normAutofit/>
          </a:bodyPr>
          <a:lstStyle/>
          <a:p>
            <a:r>
              <a:rPr lang="en-US" sz="2000" b="0" i="0" dirty="0">
                <a:solidFill>
                  <a:srgbClr val="202124"/>
                </a:solidFill>
                <a:effectLst/>
                <a:latin typeface="Times New Roman" panose="02020603050405020304" pitchFamily="18" charset="0"/>
                <a:cs typeface="Times New Roman" panose="02020603050405020304" pitchFamily="18" charset="0"/>
              </a:rPr>
              <a:t>Vaccines play a critical role in preventing and eradicating diseases, but their efficacy can be compromised by changes in temperature during transportation and storage.</a:t>
            </a:r>
          </a:p>
          <a:p>
            <a:r>
              <a:rPr lang="en-US" sz="2000" b="0" i="0" dirty="0">
                <a:solidFill>
                  <a:srgbClr val="202124"/>
                </a:solidFill>
                <a:effectLst/>
                <a:latin typeface="Times New Roman" panose="02020603050405020304" pitchFamily="18" charset="0"/>
                <a:cs typeface="Times New Roman" panose="02020603050405020304" pitchFamily="18" charset="0"/>
              </a:rPr>
              <a:t> The World Health Organization estimates that up to 50% of vaccines are wasted each year due to improper storage and handling, which can result in reduced effectiveness and increased costs.</a:t>
            </a:r>
          </a:p>
          <a:p>
            <a:r>
              <a:rPr lang="en-US" sz="2000" b="0" i="0" dirty="0">
                <a:solidFill>
                  <a:srgbClr val="202124"/>
                </a:solidFill>
                <a:effectLst/>
                <a:latin typeface="Times New Roman" panose="02020603050405020304" pitchFamily="18" charset="0"/>
                <a:cs typeface="Times New Roman" panose="02020603050405020304" pitchFamily="18" charset="0"/>
              </a:rPr>
              <a:t> Traditional methods of temperature monitoring, such as manual checks, are time-consuming, prone to error, and can be difficult to implement at large scale.</a:t>
            </a:r>
            <a:endParaRPr lang="en-US" sz="2000" dirty="0">
              <a:solidFill>
                <a:srgbClr val="20272D"/>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BB67F19-4262-88B3-F550-367C7DC38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215648"/>
            <a:ext cx="2743200" cy="720727"/>
          </a:xfrm>
          <a:prstGeom prst="rect">
            <a:avLst/>
          </a:prstGeom>
        </p:spPr>
      </p:pic>
    </p:spTree>
    <p:extLst>
      <p:ext uri="{BB962C8B-B14F-4D97-AF65-F5344CB8AC3E}">
        <p14:creationId xmlns:p14="http://schemas.microsoft.com/office/powerpoint/2010/main" val="174377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B5E0-EEFF-586C-0E3E-4B4742028CF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2350864-57D7-D6DC-BCFB-50D5724EBF8D}"/>
              </a:ext>
            </a:extLst>
          </p:cNvPr>
          <p:cNvSpPr>
            <a:spLocks noGrp="1"/>
          </p:cNvSpPr>
          <p:nvPr>
            <p:ph idx="1"/>
          </p:nvPr>
        </p:nvSpPr>
        <p:spPr/>
        <p:txBody>
          <a:bodyPr>
            <a:normAutofit/>
          </a:bodyPr>
          <a:lstStyle/>
          <a:p>
            <a:r>
              <a:rPr lang="en-US" sz="2000" b="0" i="0" dirty="0">
                <a:solidFill>
                  <a:srgbClr val="20272D"/>
                </a:solidFill>
                <a:effectLst/>
                <a:latin typeface="Times New Roman" panose="02020603050405020304" pitchFamily="18" charset="0"/>
                <a:cs typeface="Times New Roman" panose="02020603050405020304" pitchFamily="18" charset="0"/>
              </a:rPr>
              <a:t>As efforts get underway to vaccinate people around the world. So, pharmaceutical companies and national health authorities are looking for ways to ensure that delicate vaccines remain safe while in transit and are ready to use when they arrive at their intended destination.</a:t>
            </a:r>
            <a:endParaRPr lang="en-IN" sz="2000" dirty="0">
              <a:solidFill>
                <a:srgbClr val="000000"/>
              </a:solidFill>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a:t>
            </a:r>
            <a:r>
              <a:rPr lang="en-US" sz="2000" b="0" i="0" dirty="0">
                <a:effectLst/>
                <a:latin typeface="Times New Roman" panose="02020603050405020304" pitchFamily="18" charset="0"/>
                <a:cs typeface="Times New Roman" panose="02020603050405020304" pitchFamily="18" charset="0"/>
              </a:rPr>
              <a:t>ccurate and immediate alerts if temperatures deviate from the safe range is what </a:t>
            </a:r>
            <a:r>
              <a:rPr lang="en-US" sz="2000" dirty="0">
                <a:latin typeface="Times New Roman" panose="02020603050405020304" pitchFamily="18" charset="0"/>
                <a:cs typeface="Times New Roman" panose="02020603050405020304" pitchFamily="18" charset="0"/>
              </a:rPr>
              <a:t>o</a:t>
            </a:r>
            <a:r>
              <a:rPr lang="en-US" sz="2000" b="0" i="0" dirty="0">
                <a:effectLst/>
                <a:latin typeface="Times New Roman" panose="02020603050405020304" pitchFamily="18" charset="0"/>
                <a:cs typeface="Times New Roman" panose="02020603050405020304" pitchFamily="18" charset="0"/>
              </a:rPr>
              <a:t>ur project aims to develop, a cost-effective and scalable solution for vaccine temperature monitoring using RFID technology. By ensuring the safe storage and transportation of vaccines, we can help prevent the spread of diseases and protect public health.</a:t>
            </a:r>
            <a:endParaRPr lang="en-IN" sz="2000" b="0" i="0" dirty="0">
              <a:effectLst/>
              <a:latin typeface="Times New Roman" panose="02020603050405020304" pitchFamily="18" charset="0"/>
              <a:cs typeface="Times New Roman" panose="02020603050405020304" pitchFamily="18" charset="0"/>
            </a:endParaRPr>
          </a:p>
          <a:p>
            <a:pPr marL="0" indent="0" algn="l">
              <a:buNone/>
            </a:pPr>
            <a:r>
              <a:rPr lang="en-IN" sz="2000" dirty="0">
                <a:latin typeface="Times New Roman" panose="02020603050405020304" pitchFamily="18" charset="0"/>
                <a:cs typeface="Times New Roman" panose="02020603050405020304" pitchFamily="18" charset="0"/>
              </a:rPr>
              <a:t> </a:t>
            </a:r>
            <a:endParaRPr lang="en-US" sz="20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A577BD-9C35-5CFF-F200-E342D641E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215648"/>
            <a:ext cx="2743200" cy="720727"/>
          </a:xfrm>
          <a:prstGeom prst="rect">
            <a:avLst/>
          </a:prstGeom>
        </p:spPr>
      </p:pic>
    </p:spTree>
    <p:extLst>
      <p:ext uri="{BB962C8B-B14F-4D97-AF65-F5344CB8AC3E}">
        <p14:creationId xmlns:p14="http://schemas.microsoft.com/office/powerpoint/2010/main" val="290195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7A2F-1096-49A0-59F8-CC9CCC5A5EE5}"/>
              </a:ext>
            </a:extLst>
          </p:cNvPr>
          <p:cNvSpPr>
            <a:spLocks noGrp="1"/>
          </p:cNvSpPr>
          <p:nvPr>
            <p:ph type="title"/>
          </p:nvPr>
        </p:nvSpPr>
        <p:spPr>
          <a:xfrm>
            <a:off x="2280116" y="1073633"/>
            <a:ext cx="2338585" cy="550830"/>
          </a:xfrm>
        </p:spPr>
        <p:txBody>
          <a:bodyPr>
            <a:normAutofit/>
          </a:bodyPr>
          <a:lstStyle/>
          <a:p>
            <a:r>
              <a:rPr lang="en-IN" sz="2400" dirty="0">
                <a:latin typeface="Times New Roman" panose="02020603050405020304" pitchFamily="18" charset="0"/>
                <a:cs typeface="Times New Roman" panose="02020603050405020304" pitchFamily="18" charset="0"/>
              </a:rPr>
              <a:t>Vaccine Box</a:t>
            </a:r>
          </a:p>
        </p:txBody>
      </p:sp>
      <p:sp>
        <p:nvSpPr>
          <p:cNvPr id="4" name="Rectangle 3">
            <a:extLst>
              <a:ext uri="{FF2B5EF4-FFF2-40B4-BE49-F238E27FC236}">
                <a16:creationId xmlns:a16="http://schemas.microsoft.com/office/drawing/2014/main" id="{231B2A5A-4B7C-AB9E-A4C1-C5A53C9E5484}"/>
              </a:ext>
            </a:extLst>
          </p:cNvPr>
          <p:cNvSpPr/>
          <p:nvPr/>
        </p:nvSpPr>
        <p:spPr>
          <a:xfrm>
            <a:off x="1046631" y="1978958"/>
            <a:ext cx="2133600" cy="10936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E7264A86-B3B0-469D-09FA-F723EA059817}"/>
              </a:ext>
            </a:extLst>
          </p:cNvPr>
          <p:cNvSpPr/>
          <p:nvPr/>
        </p:nvSpPr>
        <p:spPr>
          <a:xfrm>
            <a:off x="8825263" y="2237419"/>
            <a:ext cx="2718547" cy="1633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01BB3135-948C-53C8-EA34-4488EFC01F4B}"/>
              </a:ext>
            </a:extLst>
          </p:cNvPr>
          <p:cNvSpPr/>
          <p:nvPr/>
        </p:nvSpPr>
        <p:spPr>
          <a:xfrm>
            <a:off x="4209489" y="3203225"/>
            <a:ext cx="2133600" cy="10936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816AB700-9AE9-6B13-B36A-15E859B22CC3}"/>
              </a:ext>
            </a:extLst>
          </p:cNvPr>
          <p:cNvSpPr/>
          <p:nvPr/>
        </p:nvSpPr>
        <p:spPr>
          <a:xfrm>
            <a:off x="703726" y="4586798"/>
            <a:ext cx="2133600" cy="20153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4240F6AE-17DF-2690-F992-9DCA9A40EE20}"/>
              </a:ext>
            </a:extLst>
          </p:cNvPr>
          <p:cNvSpPr txBox="1"/>
          <p:nvPr/>
        </p:nvSpPr>
        <p:spPr>
          <a:xfrm>
            <a:off x="1061198" y="2069731"/>
            <a:ext cx="2072526"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Infrared thermometer MLX90614</a:t>
            </a:r>
          </a:p>
        </p:txBody>
      </p:sp>
      <p:sp>
        <p:nvSpPr>
          <p:cNvPr id="13" name="TextBox 12">
            <a:extLst>
              <a:ext uri="{FF2B5EF4-FFF2-40B4-BE49-F238E27FC236}">
                <a16:creationId xmlns:a16="http://schemas.microsoft.com/office/drawing/2014/main" id="{07519405-DF75-1BD1-A4E9-0E4F71DA1A30}"/>
              </a:ext>
            </a:extLst>
          </p:cNvPr>
          <p:cNvSpPr txBox="1"/>
          <p:nvPr/>
        </p:nvSpPr>
        <p:spPr>
          <a:xfrm>
            <a:off x="4454337" y="3511643"/>
            <a:ext cx="1725707" cy="400110"/>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Node MCU</a:t>
            </a:r>
          </a:p>
        </p:txBody>
      </p:sp>
      <p:sp>
        <p:nvSpPr>
          <p:cNvPr id="14" name="TextBox 13">
            <a:extLst>
              <a:ext uri="{FF2B5EF4-FFF2-40B4-BE49-F238E27FC236}">
                <a16:creationId xmlns:a16="http://schemas.microsoft.com/office/drawing/2014/main" id="{73EDF38D-131F-EF8A-C421-C528D467CF91}"/>
              </a:ext>
            </a:extLst>
          </p:cNvPr>
          <p:cNvSpPr txBox="1"/>
          <p:nvPr/>
        </p:nvSpPr>
        <p:spPr>
          <a:xfrm>
            <a:off x="9005960" y="2392297"/>
            <a:ext cx="2535328"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BLYNK(Cloud):</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Real time data(Tag and temp information)</a:t>
            </a:r>
          </a:p>
        </p:txBody>
      </p:sp>
      <p:pic>
        <p:nvPicPr>
          <p:cNvPr id="43" name="Picture 42">
            <a:extLst>
              <a:ext uri="{FF2B5EF4-FFF2-40B4-BE49-F238E27FC236}">
                <a16:creationId xmlns:a16="http://schemas.microsoft.com/office/drawing/2014/main" id="{DE79C658-9BB8-4C46-36AD-3ACB83773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215648"/>
            <a:ext cx="2743200" cy="720727"/>
          </a:xfrm>
          <a:prstGeom prst="rect">
            <a:avLst/>
          </a:prstGeom>
        </p:spPr>
      </p:pic>
      <p:sp>
        <p:nvSpPr>
          <p:cNvPr id="3" name="Rectangle 2">
            <a:extLst>
              <a:ext uri="{FF2B5EF4-FFF2-40B4-BE49-F238E27FC236}">
                <a16:creationId xmlns:a16="http://schemas.microsoft.com/office/drawing/2014/main" id="{092F76DC-EDA4-050D-EE85-96D2ED3471B0}"/>
              </a:ext>
            </a:extLst>
          </p:cNvPr>
          <p:cNvSpPr/>
          <p:nvPr/>
        </p:nvSpPr>
        <p:spPr>
          <a:xfrm>
            <a:off x="4727758" y="4526681"/>
            <a:ext cx="1714870" cy="20755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RFID tag</a:t>
            </a:r>
          </a:p>
        </p:txBody>
      </p:sp>
      <p:sp>
        <p:nvSpPr>
          <p:cNvPr id="5" name="TextBox 4">
            <a:extLst>
              <a:ext uri="{FF2B5EF4-FFF2-40B4-BE49-F238E27FC236}">
                <a16:creationId xmlns:a16="http://schemas.microsoft.com/office/drawing/2014/main" id="{9F41B710-08CB-7A21-12A9-D449248CCDE8}"/>
              </a:ext>
            </a:extLst>
          </p:cNvPr>
          <p:cNvSpPr txBox="1"/>
          <p:nvPr/>
        </p:nvSpPr>
        <p:spPr>
          <a:xfrm>
            <a:off x="2915582" y="5357342"/>
            <a:ext cx="1945341" cy="461665"/>
          </a:xfrm>
          <a:prstGeom prst="rect">
            <a:avLst/>
          </a:prstGeom>
          <a:noFill/>
        </p:spPr>
        <p:txBody>
          <a:bodyPr wrap="square" rtlCol="0">
            <a:spAutoFit/>
          </a:bodyPr>
          <a:lstStyle/>
          <a:p>
            <a:r>
              <a:rPr lang="en-IN" sz="2400" b="1" dirty="0">
                <a:solidFill>
                  <a:schemeClr val="tx2">
                    <a:lumMod val="75000"/>
                    <a:lumOff val="25000"/>
                  </a:schemeClr>
                </a:solidFill>
                <a:cs typeface="Times New Roman" panose="02020603050405020304" pitchFamily="18" charset="0"/>
              </a:rPr>
              <a:t>Range 10 cm</a:t>
            </a:r>
          </a:p>
        </p:txBody>
      </p:sp>
      <p:sp>
        <p:nvSpPr>
          <p:cNvPr id="6" name="TextBox 5">
            <a:extLst>
              <a:ext uri="{FF2B5EF4-FFF2-40B4-BE49-F238E27FC236}">
                <a16:creationId xmlns:a16="http://schemas.microsoft.com/office/drawing/2014/main" id="{A237C31C-C8AE-F7A9-50BA-E69628FCCC01}"/>
              </a:ext>
            </a:extLst>
          </p:cNvPr>
          <p:cNvSpPr txBox="1"/>
          <p:nvPr/>
        </p:nvSpPr>
        <p:spPr>
          <a:xfrm>
            <a:off x="2907169" y="4531687"/>
            <a:ext cx="1945341"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RFID energy activates card</a:t>
            </a:r>
          </a:p>
        </p:txBody>
      </p:sp>
      <p:sp>
        <p:nvSpPr>
          <p:cNvPr id="10" name="TextBox 9">
            <a:extLst>
              <a:ext uri="{FF2B5EF4-FFF2-40B4-BE49-F238E27FC236}">
                <a16:creationId xmlns:a16="http://schemas.microsoft.com/office/drawing/2014/main" id="{40CAAD00-8C0D-E520-B8D2-2877A3AE5906}"/>
              </a:ext>
            </a:extLst>
          </p:cNvPr>
          <p:cNvSpPr txBox="1"/>
          <p:nvPr/>
        </p:nvSpPr>
        <p:spPr>
          <a:xfrm>
            <a:off x="2809871" y="5905961"/>
            <a:ext cx="1945341"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Chip information transmission</a:t>
            </a:r>
          </a:p>
        </p:txBody>
      </p:sp>
      <p:cxnSp>
        <p:nvCxnSpPr>
          <p:cNvPr id="16" name="Straight Arrow Connector 15">
            <a:extLst>
              <a:ext uri="{FF2B5EF4-FFF2-40B4-BE49-F238E27FC236}">
                <a16:creationId xmlns:a16="http://schemas.microsoft.com/office/drawing/2014/main" id="{7B9F75CF-0534-3152-22E5-D93EF43ECEAF}"/>
              </a:ext>
            </a:extLst>
          </p:cNvPr>
          <p:cNvCxnSpPr/>
          <p:nvPr/>
        </p:nvCxnSpPr>
        <p:spPr>
          <a:xfrm>
            <a:off x="2842373" y="5234232"/>
            <a:ext cx="1896033" cy="0"/>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211447A8-5C78-8911-677E-3E2B630CFE7B}"/>
              </a:ext>
            </a:extLst>
          </p:cNvPr>
          <p:cNvCxnSpPr>
            <a:cxnSpLocks/>
          </p:cNvCxnSpPr>
          <p:nvPr/>
        </p:nvCxnSpPr>
        <p:spPr>
          <a:xfrm flipH="1">
            <a:off x="2821361" y="5819007"/>
            <a:ext cx="1938056" cy="0"/>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89CF78CA-AF6A-AC09-AEFD-527BC3A030DC}"/>
              </a:ext>
            </a:extLst>
          </p:cNvPr>
          <p:cNvSpPr txBox="1"/>
          <p:nvPr/>
        </p:nvSpPr>
        <p:spPr>
          <a:xfrm>
            <a:off x="889742" y="5234232"/>
            <a:ext cx="1945341"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EM-18 Reader with antenna</a:t>
            </a:r>
          </a:p>
        </p:txBody>
      </p:sp>
      <p:cxnSp>
        <p:nvCxnSpPr>
          <p:cNvPr id="25" name="Straight Arrow Connector 24">
            <a:extLst>
              <a:ext uri="{FF2B5EF4-FFF2-40B4-BE49-F238E27FC236}">
                <a16:creationId xmlns:a16="http://schemas.microsoft.com/office/drawing/2014/main" id="{9992E438-E85C-0073-EA86-EA610D41BA15}"/>
              </a:ext>
            </a:extLst>
          </p:cNvPr>
          <p:cNvCxnSpPr/>
          <p:nvPr/>
        </p:nvCxnSpPr>
        <p:spPr>
          <a:xfrm>
            <a:off x="2313456" y="3911753"/>
            <a:ext cx="1896033" cy="0"/>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1ED10587-EBA4-F1E9-B4E6-0C96FF8BB1CE}"/>
              </a:ext>
            </a:extLst>
          </p:cNvPr>
          <p:cNvCxnSpPr>
            <a:cxnSpLocks/>
          </p:cNvCxnSpPr>
          <p:nvPr/>
        </p:nvCxnSpPr>
        <p:spPr>
          <a:xfrm>
            <a:off x="2313456" y="3911753"/>
            <a:ext cx="0" cy="666066"/>
          </a:xfrm>
          <a:prstGeom prst="line">
            <a:avLst/>
          </a:prstGeom>
          <a:ln w="38100"/>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C1524C42-65FF-6E75-F279-7FBBE6BCC2B9}"/>
              </a:ext>
            </a:extLst>
          </p:cNvPr>
          <p:cNvSpPr txBox="1"/>
          <p:nvPr/>
        </p:nvSpPr>
        <p:spPr>
          <a:xfrm>
            <a:off x="807106" y="3794384"/>
            <a:ext cx="1495986" cy="64633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a:t>
            </a:r>
            <a:r>
              <a:rPr lang="en-IN" sz="1800" dirty="0">
                <a:latin typeface="Times New Roman" panose="02020603050405020304" pitchFamily="18" charset="0"/>
                <a:cs typeface="Times New Roman" panose="02020603050405020304" pitchFamily="18" charset="0"/>
              </a:rPr>
              <a:t>ransmission of Unique </a:t>
            </a:r>
            <a:r>
              <a:rPr lang="en-IN" dirty="0">
                <a:latin typeface="Times New Roman" panose="02020603050405020304" pitchFamily="18" charset="0"/>
                <a:cs typeface="Times New Roman" panose="02020603050405020304" pitchFamily="18" charset="0"/>
              </a:rPr>
              <a:t>ID</a:t>
            </a:r>
            <a:endParaRPr lang="en-IN" sz="1800" dirty="0">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B533ADC3-2D0C-2746-970F-CFE683519D71}"/>
              </a:ext>
            </a:extLst>
          </p:cNvPr>
          <p:cNvCxnSpPr>
            <a:cxnSpLocks/>
          </p:cNvCxnSpPr>
          <p:nvPr/>
        </p:nvCxnSpPr>
        <p:spPr>
          <a:xfrm>
            <a:off x="4738406" y="2537802"/>
            <a:ext cx="0" cy="665423"/>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2A49D287-3766-0126-1F7A-DF34D7A56DF1}"/>
              </a:ext>
            </a:extLst>
          </p:cNvPr>
          <p:cNvCxnSpPr>
            <a:cxnSpLocks/>
          </p:cNvCxnSpPr>
          <p:nvPr/>
        </p:nvCxnSpPr>
        <p:spPr>
          <a:xfrm flipV="1">
            <a:off x="3180231" y="2516807"/>
            <a:ext cx="1558175" cy="8758"/>
          </a:xfrm>
          <a:prstGeom prst="line">
            <a:avLst/>
          </a:prstGeom>
          <a:ln w="38100"/>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5FC9E20A-2B17-E760-C4CF-E96965DF9502}"/>
              </a:ext>
            </a:extLst>
          </p:cNvPr>
          <p:cNvSpPr txBox="1"/>
          <p:nvPr/>
        </p:nvSpPr>
        <p:spPr>
          <a:xfrm>
            <a:off x="4738406" y="2298295"/>
            <a:ext cx="1660148" cy="64633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Temperature information</a:t>
            </a:r>
            <a:endParaRPr lang="en-IN" dirty="0"/>
          </a:p>
        </p:txBody>
      </p:sp>
      <p:cxnSp>
        <p:nvCxnSpPr>
          <p:cNvPr id="48" name="Straight Arrow Connector 47">
            <a:extLst>
              <a:ext uri="{FF2B5EF4-FFF2-40B4-BE49-F238E27FC236}">
                <a16:creationId xmlns:a16="http://schemas.microsoft.com/office/drawing/2014/main" id="{8AA4B505-134E-00D6-DFA4-365CD729E45E}"/>
              </a:ext>
            </a:extLst>
          </p:cNvPr>
          <p:cNvCxnSpPr>
            <a:cxnSpLocks/>
          </p:cNvCxnSpPr>
          <p:nvPr/>
        </p:nvCxnSpPr>
        <p:spPr>
          <a:xfrm flipH="1">
            <a:off x="6342810" y="3369325"/>
            <a:ext cx="774786" cy="486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3F2BA81C-2527-9DED-0C2C-12329A1C59E5}"/>
              </a:ext>
            </a:extLst>
          </p:cNvPr>
          <p:cNvSpPr/>
          <p:nvPr/>
        </p:nvSpPr>
        <p:spPr>
          <a:xfrm>
            <a:off x="8821271" y="4759962"/>
            <a:ext cx="2720017" cy="15155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3" name="TextBox 62">
            <a:extLst>
              <a:ext uri="{FF2B5EF4-FFF2-40B4-BE49-F238E27FC236}">
                <a16:creationId xmlns:a16="http://schemas.microsoft.com/office/drawing/2014/main" id="{0200C540-C03D-F31B-BB81-2792F52E1FAE}"/>
              </a:ext>
            </a:extLst>
          </p:cNvPr>
          <p:cNvSpPr txBox="1"/>
          <p:nvPr/>
        </p:nvSpPr>
        <p:spPr>
          <a:xfrm>
            <a:off x="9120464" y="5159324"/>
            <a:ext cx="2233336"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BLYNK  mobile App</a:t>
            </a:r>
          </a:p>
          <a:p>
            <a:r>
              <a:rPr lang="en-IN" dirty="0">
                <a:latin typeface="Times New Roman" panose="02020603050405020304" pitchFamily="18" charset="0"/>
                <a:cs typeface="Times New Roman" panose="02020603050405020304" pitchFamily="18" charset="0"/>
              </a:rPr>
              <a:t>(Notifications)</a:t>
            </a:r>
            <a:endParaRPr lang="en-IN" dirty="0"/>
          </a:p>
        </p:txBody>
      </p:sp>
      <p:cxnSp>
        <p:nvCxnSpPr>
          <p:cNvPr id="64" name="Straight Arrow Connector 63">
            <a:extLst>
              <a:ext uri="{FF2B5EF4-FFF2-40B4-BE49-F238E27FC236}">
                <a16:creationId xmlns:a16="http://schemas.microsoft.com/office/drawing/2014/main" id="{78F3DF6A-45E2-0E8E-A13D-E6BC4382C93E}"/>
              </a:ext>
            </a:extLst>
          </p:cNvPr>
          <p:cNvCxnSpPr>
            <a:cxnSpLocks/>
            <a:stCxn id="7" idx="2"/>
            <a:endCxn id="61" idx="0"/>
          </p:cNvCxnSpPr>
          <p:nvPr/>
        </p:nvCxnSpPr>
        <p:spPr>
          <a:xfrm flipH="1">
            <a:off x="10181280" y="3870612"/>
            <a:ext cx="3257" cy="88935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DDA62F6-DDD3-8F92-F16E-A61531B192CC}"/>
              </a:ext>
            </a:extLst>
          </p:cNvPr>
          <p:cNvSpPr txBox="1"/>
          <p:nvPr/>
        </p:nvSpPr>
        <p:spPr>
          <a:xfrm>
            <a:off x="9120464" y="3959369"/>
            <a:ext cx="1103495"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BLYNK  server</a:t>
            </a:r>
            <a:endParaRPr lang="en-IN" dirty="0"/>
          </a:p>
        </p:txBody>
      </p:sp>
      <p:cxnSp>
        <p:nvCxnSpPr>
          <p:cNvPr id="73" name="Straight Arrow Connector 72">
            <a:extLst>
              <a:ext uri="{FF2B5EF4-FFF2-40B4-BE49-F238E27FC236}">
                <a16:creationId xmlns:a16="http://schemas.microsoft.com/office/drawing/2014/main" id="{031DCE72-58FE-9E6F-85A9-5809A09FB46D}"/>
              </a:ext>
            </a:extLst>
          </p:cNvPr>
          <p:cNvCxnSpPr>
            <a:cxnSpLocks/>
          </p:cNvCxnSpPr>
          <p:nvPr/>
        </p:nvCxnSpPr>
        <p:spPr>
          <a:xfrm>
            <a:off x="8074585" y="5100332"/>
            <a:ext cx="746686" cy="0"/>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EA6A9F63-D155-1D7F-978A-99F38A99E2A3}"/>
              </a:ext>
            </a:extLst>
          </p:cNvPr>
          <p:cNvCxnSpPr>
            <a:cxnSpLocks/>
          </p:cNvCxnSpPr>
          <p:nvPr/>
        </p:nvCxnSpPr>
        <p:spPr>
          <a:xfrm flipH="1" flipV="1">
            <a:off x="8073839" y="4053815"/>
            <a:ext cx="11484" cy="1035366"/>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96" name="Straight Arrow Connector 95">
            <a:extLst>
              <a:ext uri="{FF2B5EF4-FFF2-40B4-BE49-F238E27FC236}">
                <a16:creationId xmlns:a16="http://schemas.microsoft.com/office/drawing/2014/main" id="{D8B2A6F5-FAA8-6425-FDFD-FB1AC0190FE3}"/>
              </a:ext>
            </a:extLst>
          </p:cNvPr>
          <p:cNvCxnSpPr>
            <a:cxnSpLocks/>
          </p:cNvCxnSpPr>
          <p:nvPr/>
        </p:nvCxnSpPr>
        <p:spPr>
          <a:xfrm flipH="1">
            <a:off x="8085323" y="2740102"/>
            <a:ext cx="774786" cy="24912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Cloud 97">
            <a:extLst>
              <a:ext uri="{FF2B5EF4-FFF2-40B4-BE49-F238E27FC236}">
                <a16:creationId xmlns:a16="http://schemas.microsoft.com/office/drawing/2014/main" id="{304127B6-C58D-122A-313B-165F0D2C346C}"/>
              </a:ext>
            </a:extLst>
          </p:cNvPr>
          <p:cNvSpPr/>
          <p:nvPr/>
        </p:nvSpPr>
        <p:spPr>
          <a:xfrm>
            <a:off x="7112551" y="3072652"/>
            <a:ext cx="1427808" cy="88448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Internet</a:t>
            </a:r>
          </a:p>
        </p:txBody>
      </p:sp>
      <p:cxnSp>
        <p:nvCxnSpPr>
          <p:cNvPr id="100" name="Straight Connector 99">
            <a:extLst>
              <a:ext uri="{FF2B5EF4-FFF2-40B4-BE49-F238E27FC236}">
                <a16:creationId xmlns:a16="http://schemas.microsoft.com/office/drawing/2014/main" id="{B6246EFB-9086-07D3-7CD0-E6F6D1631A69}"/>
              </a:ext>
            </a:extLst>
          </p:cNvPr>
          <p:cNvCxnSpPr>
            <a:cxnSpLocks/>
          </p:cNvCxnSpPr>
          <p:nvPr/>
        </p:nvCxnSpPr>
        <p:spPr>
          <a:xfrm flipH="1">
            <a:off x="313664" y="1844487"/>
            <a:ext cx="14948" cy="4959725"/>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Straight Connector 100">
            <a:extLst>
              <a:ext uri="{FF2B5EF4-FFF2-40B4-BE49-F238E27FC236}">
                <a16:creationId xmlns:a16="http://schemas.microsoft.com/office/drawing/2014/main" id="{20E05F62-BCB4-2113-6576-6DCED5981C2D}"/>
              </a:ext>
            </a:extLst>
          </p:cNvPr>
          <p:cNvCxnSpPr>
            <a:cxnSpLocks/>
          </p:cNvCxnSpPr>
          <p:nvPr/>
        </p:nvCxnSpPr>
        <p:spPr>
          <a:xfrm>
            <a:off x="340659" y="1844487"/>
            <a:ext cx="6520699"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a:extLst>
              <a:ext uri="{FF2B5EF4-FFF2-40B4-BE49-F238E27FC236}">
                <a16:creationId xmlns:a16="http://schemas.microsoft.com/office/drawing/2014/main" id="{6C78D3F4-4239-8885-242A-C4DAC6502636}"/>
              </a:ext>
            </a:extLst>
          </p:cNvPr>
          <p:cNvCxnSpPr>
            <a:cxnSpLocks/>
          </p:cNvCxnSpPr>
          <p:nvPr/>
        </p:nvCxnSpPr>
        <p:spPr>
          <a:xfrm flipH="1">
            <a:off x="346872" y="6804212"/>
            <a:ext cx="6484234" cy="2773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0" name="Straight Connector 109">
            <a:extLst>
              <a:ext uri="{FF2B5EF4-FFF2-40B4-BE49-F238E27FC236}">
                <a16:creationId xmlns:a16="http://schemas.microsoft.com/office/drawing/2014/main" id="{C6A18046-34BC-D908-A3B5-CB43ADBF193B}"/>
              </a:ext>
            </a:extLst>
          </p:cNvPr>
          <p:cNvCxnSpPr>
            <a:cxnSpLocks/>
          </p:cNvCxnSpPr>
          <p:nvPr/>
        </p:nvCxnSpPr>
        <p:spPr>
          <a:xfrm flipH="1">
            <a:off x="6858101" y="1844487"/>
            <a:ext cx="3257" cy="4959725"/>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5384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54E4-CC9D-8A41-31C1-C8D423A53B44}"/>
              </a:ext>
            </a:extLst>
          </p:cNvPr>
          <p:cNvSpPr>
            <a:spLocks noGrp="1"/>
          </p:cNvSpPr>
          <p:nvPr>
            <p:ph type="title"/>
          </p:nvPr>
        </p:nvSpPr>
        <p:spPr>
          <a:xfrm>
            <a:off x="838200" y="365125"/>
            <a:ext cx="10515600" cy="1006475"/>
          </a:xfrm>
        </p:spPr>
        <p:txBody>
          <a:bodyPr>
            <a:normAutofit/>
          </a:bodyPr>
          <a:lstStyle/>
          <a:p>
            <a:r>
              <a:rPr lang="en-IN" sz="4000" dirty="0"/>
              <a:t>COMPONENETS DESCRIPTION</a:t>
            </a:r>
          </a:p>
        </p:txBody>
      </p:sp>
      <p:sp>
        <p:nvSpPr>
          <p:cNvPr id="3" name="Content Placeholder 2">
            <a:extLst>
              <a:ext uri="{FF2B5EF4-FFF2-40B4-BE49-F238E27FC236}">
                <a16:creationId xmlns:a16="http://schemas.microsoft.com/office/drawing/2014/main" id="{E8CB12B0-FE48-BEAB-D9CE-F5F49F58F6F9}"/>
              </a:ext>
            </a:extLst>
          </p:cNvPr>
          <p:cNvSpPr>
            <a:spLocks noGrp="1"/>
          </p:cNvSpPr>
          <p:nvPr>
            <p:ph idx="1"/>
          </p:nvPr>
        </p:nvSpPr>
        <p:spPr/>
        <p:txBody>
          <a:bodyPr numCol="2">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NODE MCU ESP8266</a:t>
            </a:r>
          </a:p>
          <a:p>
            <a:pPr>
              <a:lnSpc>
                <a:spcPct val="100000"/>
              </a:lnSpc>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NodeMCU</a:t>
            </a:r>
            <a:r>
              <a:rPr lang="en-IN" sz="2000" dirty="0">
                <a:latin typeface="Times New Roman" panose="02020603050405020304" pitchFamily="18" charset="0"/>
                <a:cs typeface="Times New Roman" panose="02020603050405020304" pitchFamily="18" charset="0"/>
              </a:rPr>
              <a:t> is an open source platform based on ESP8266 which can connect things and allows data transfer via Wi-Fi.</a:t>
            </a:r>
          </a:p>
          <a:p>
            <a:pPr>
              <a:lnSpc>
                <a:spcPct val="100000"/>
              </a:lnSpc>
            </a:pPr>
            <a:r>
              <a:rPr lang="en-IN" sz="2000" dirty="0">
                <a:latin typeface="Times New Roman" panose="02020603050405020304" pitchFamily="18" charset="0"/>
                <a:cs typeface="Times New Roman" panose="02020603050405020304" pitchFamily="18" charset="0"/>
              </a:rPr>
              <a:t>In addition, by providing some of the most important features of </a:t>
            </a:r>
            <a:r>
              <a:rPr lang="en-IN" sz="2000" dirty="0" err="1">
                <a:latin typeface="Times New Roman" panose="02020603050405020304" pitchFamily="18" charset="0"/>
                <a:cs typeface="Times New Roman" panose="02020603050405020304" pitchFamily="18" charset="0"/>
              </a:rPr>
              <a:t>microcontraollers</a:t>
            </a:r>
            <a:r>
              <a:rPr lang="en-IN" sz="2000" dirty="0">
                <a:latin typeface="Times New Roman" panose="02020603050405020304" pitchFamily="18" charset="0"/>
                <a:cs typeface="Times New Roman" panose="02020603050405020304" pitchFamily="18" charset="0"/>
              </a:rPr>
              <a:t> such as GPIO, PWM, ADC and etc.</a:t>
            </a:r>
          </a:p>
          <a:p>
            <a:pPr>
              <a:lnSpc>
                <a:spcPct val="100000"/>
              </a:lnSpc>
            </a:pPr>
            <a:r>
              <a:rPr lang="en-IN" sz="2000" dirty="0">
                <a:latin typeface="Times New Roman" panose="02020603050405020304" pitchFamily="18" charset="0"/>
                <a:cs typeface="Times New Roman" panose="02020603050405020304" pitchFamily="18" charset="0"/>
              </a:rPr>
              <a:t>Contains 13 GPIO pins , 10 PWM channels, I2C, SPI, ADC, UART.</a:t>
            </a:r>
          </a:p>
        </p:txBody>
      </p:sp>
      <p:pic>
        <p:nvPicPr>
          <p:cNvPr id="5" name="Picture 4">
            <a:extLst>
              <a:ext uri="{FF2B5EF4-FFF2-40B4-BE49-F238E27FC236}">
                <a16:creationId xmlns:a16="http://schemas.microsoft.com/office/drawing/2014/main" id="{67FF1EA3-9C3A-F830-C65C-CE2CFC30374D}"/>
              </a:ext>
            </a:extLst>
          </p:cNvPr>
          <p:cNvPicPr>
            <a:picLocks noChangeAspect="1"/>
          </p:cNvPicPr>
          <p:nvPr/>
        </p:nvPicPr>
        <p:blipFill>
          <a:blip r:embed="rId2"/>
          <a:stretch>
            <a:fillRect/>
          </a:stretch>
        </p:blipFill>
        <p:spPr>
          <a:xfrm>
            <a:off x="6096001" y="1822646"/>
            <a:ext cx="5257800" cy="4531062"/>
          </a:xfrm>
          <a:prstGeom prst="rect">
            <a:avLst/>
          </a:prstGeom>
        </p:spPr>
      </p:pic>
      <p:pic>
        <p:nvPicPr>
          <p:cNvPr id="6" name="Picture 5">
            <a:extLst>
              <a:ext uri="{FF2B5EF4-FFF2-40B4-BE49-F238E27FC236}">
                <a16:creationId xmlns:a16="http://schemas.microsoft.com/office/drawing/2014/main" id="{30C50F8B-4B7C-314C-4182-F0776EE37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6331" y="188754"/>
            <a:ext cx="2743200" cy="720727"/>
          </a:xfrm>
          <a:prstGeom prst="rect">
            <a:avLst/>
          </a:prstGeom>
        </p:spPr>
      </p:pic>
    </p:spTree>
    <p:extLst>
      <p:ext uri="{BB962C8B-B14F-4D97-AF65-F5344CB8AC3E}">
        <p14:creationId xmlns:p14="http://schemas.microsoft.com/office/powerpoint/2010/main" val="345216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6FC4-98F9-32DB-0968-CAC3BDFA9B23}"/>
              </a:ext>
            </a:extLst>
          </p:cNvPr>
          <p:cNvSpPr>
            <a:spLocks noGrp="1"/>
          </p:cNvSpPr>
          <p:nvPr>
            <p:ph type="title"/>
          </p:nvPr>
        </p:nvSpPr>
        <p:spPr>
          <a:xfrm>
            <a:off x="838200" y="338231"/>
            <a:ext cx="10515600" cy="1325563"/>
          </a:xfrm>
        </p:spPr>
        <p:txBody>
          <a:bodyPr/>
          <a:lstStyle/>
          <a:p>
            <a:endParaRPr lang="en-IN"/>
          </a:p>
        </p:txBody>
      </p:sp>
      <p:sp>
        <p:nvSpPr>
          <p:cNvPr id="3" name="Content Placeholder 2">
            <a:extLst>
              <a:ext uri="{FF2B5EF4-FFF2-40B4-BE49-F238E27FC236}">
                <a16:creationId xmlns:a16="http://schemas.microsoft.com/office/drawing/2014/main" id="{312A387E-4765-C162-8056-CCB26F14F599}"/>
              </a:ext>
            </a:extLst>
          </p:cNvPr>
          <p:cNvSpPr>
            <a:spLocks noGrp="1"/>
          </p:cNvSpPr>
          <p:nvPr>
            <p:ph idx="1"/>
          </p:nvPr>
        </p:nvSpPr>
        <p:spPr/>
        <p:txBody>
          <a:bodyPr numCol="2">
            <a:normAutofit/>
          </a:bodyPr>
          <a:lstStyle/>
          <a:p>
            <a:pPr marL="0" indent="0">
              <a:buNone/>
            </a:pPr>
            <a:r>
              <a:rPr lang="en-IN" sz="2000" dirty="0">
                <a:latin typeface="Times New Roman" panose="02020603050405020304" pitchFamily="18" charset="0"/>
                <a:cs typeface="Times New Roman" panose="02020603050405020304" pitchFamily="18" charset="0"/>
              </a:rPr>
              <a:t>MLX90614:</a:t>
            </a:r>
          </a:p>
          <a:p>
            <a:r>
              <a:rPr lang="en-IN" sz="2000" dirty="0">
                <a:latin typeface="Times New Roman" panose="02020603050405020304" pitchFamily="18" charset="0"/>
                <a:cs typeface="Times New Roman" panose="02020603050405020304" pitchFamily="18" charset="0"/>
              </a:rPr>
              <a:t> MLX90614 is an infrared thermometer for non-contact temperature measurements.</a:t>
            </a:r>
          </a:p>
          <a:p>
            <a:r>
              <a:rPr lang="en-IN" sz="2000" dirty="0">
                <a:latin typeface="Times New Roman" panose="02020603050405020304" pitchFamily="18" charset="0"/>
                <a:cs typeface="Times New Roman" panose="02020603050405020304" pitchFamily="18" charset="0"/>
              </a:rPr>
              <a:t>It can measure temperature in the range of -20 to 120 ℃, with an output resolution of 0.14℃</a:t>
            </a:r>
          </a:p>
          <a:p>
            <a:r>
              <a:rPr lang="en-IN" sz="2000" dirty="0">
                <a:latin typeface="Times New Roman" panose="02020603050405020304" pitchFamily="18" charset="0"/>
                <a:cs typeface="Times New Roman" panose="02020603050405020304" pitchFamily="18" charset="0"/>
              </a:rPr>
              <a:t>This sensor can feel the temperature of an object without touching the object.</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273629-E15A-BF93-3EDB-6EA1E5044328}"/>
              </a:ext>
            </a:extLst>
          </p:cNvPr>
          <p:cNvPicPr>
            <a:picLocks noChangeAspect="1"/>
          </p:cNvPicPr>
          <p:nvPr/>
        </p:nvPicPr>
        <p:blipFill>
          <a:blip r:embed="rId2"/>
          <a:stretch>
            <a:fillRect/>
          </a:stretch>
        </p:blipFill>
        <p:spPr>
          <a:xfrm>
            <a:off x="7294493" y="2493888"/>
            <a:ext cx="3463154" cy="2807761"/>
          </a:xfrm>
          <a:prstGeom prst="rect">
            <a:avLst/>
          </a:prstGeom>
        </p:spPr>
      </p:pic>
      <p:pic>
        <p:nvPicPr>
          <p:cNvPr id="6" name="Picture 5">
            <a:extLst>
              <a:ext uri="{FF2B5EF4-FFF2-40B4-BE49-F238E27FC236}">
                <a16:creationId xmlns:a16="http://schemas.microsoft.com/office/drawing/2014/main" id="{B05DBCA4-D2A9-5653-E37E-EC87EB23B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6331" y="215648"/>
            <a:ext cx="2743200" cy="720727"/>
          </a:xfrm>
          <a:prstGeom prst="rect">
            <a:avLst/>
          </a:prstGeom>
        </p:spPr>
      </p:pic>
    </p:spTree>
    <p:extLst>
      <p:ext uri="{BB962C8B-B14F-4D97-AF65-F5344CB8AC3E}">
        <p14:creationId xmlns:p14="http://schemas.microsoft.com/office/powerpoint/2010/main" val="423228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5536-3C00-97DE-FE0C-1CD047E6C9E5}"/>
              </a:ext>
            </a:extLst>
          </p:cNvPr>
          <p:cNvSpPr>
            <a:spLocks noGrp="1"/>
          </p:cNvSpPr>
          <p:nvPr>
            <p:ph type="title"/>
          </p:nvPr>
        </p:nvSpPr>
        <p:spPr>
          <a:xfrm>
            <a:off x="838200" y="338231"/>
            <a:ext cx="10515600" cy="1325563"/>
          </a:xfrm>
        </p:spPr>
        <p:txBody>
          <a:bodyPr/>
          <a:lstStyle/>
          <a:p>
            <a:endParaRPr lang="en-IN"/>
          </a:p>
        </p:txBody>
      </p:sp>
      <p:sp>
        <p:nvSpPr>
          <p:cNvPr id="3" name="Content Placeholder 2">
            <a:extLst>
              <a:ext uri="{FF2B5EF4-FFF2-40B4-BE49-F238E27FC236}">
                <a16:creationId xmlns:a16="http://schemas.microsoft.com/office/drawing/2014/main" id="{55C7FDDD-FBD2-2F8D-45BC-152773E4CA6D}"/>
              </a:ext>
            </a:extLst>
          </p:cNvPr>
          <p:cNvSpPr>
            <a:spLocks noGrp="1"/>
          </p:cNvSpPr>
          <p:nvPr>
            <p:ph idx="1"/>
          </p:nvPr>
        </p:nvSpPr>
        <p:spPr/>
        <p:txBody>
          <a:bodyPr numCol="2">
            <a:normAutofit/>
          </a:bodyPr>
          <a:lstStyle/>
          <a:p>
            <a:pPr marL="0" indent="0">
              <a:buNone/>
            </a:pPr>
            <a:r>
              <a:rPr lang="en-IN" sz="2400" dirty="0">
                <a:latin typeface="Times New Roman" panose="02020603050405020304" pitchFamily="18" charset="0"/>
                <a:cs typeface="Times New Roman" panose="02020603050405020304" pitchFamily="18" charset="0"/>
              </a:rPr>
              <a:t>EM-18 RFID Module</a:t>
            </a:r>
            <a:endParaRPr lang="en-IN" sz="2000" dirty="0">
              <a:latin typeface="Times New Roman" panose="02020603050405020304" pitchFamily="18" charset="0"/>
              <a:cs typeface="Times New Roman" panose="02020603050405020304" pitchFamily="18" charset="0"/>
            </a:endParaRPr>
          </a:p>
          <a:p>
            <a:r>
              <a:rPr lang="en-US" sz="2000" b="0" i="0" dirty="0">
                <a:solidFill>
                  <a:srgbClr val="202124"/>
                </a:solidFill>
                <a:effectLst/>
                <a:latin typeface="Times New Roman" panose="02020603050405020304" pitchFamily="18" charset="0"/>
                <a:cs typeface="Times New Roman" panose="02020603050405020304" pitchFamily="18" charset="0"/>
              </a:rPr>
              <a:t>The EM18 RFID reader is a low-cost, high-performance RFID reader module</a:t>
            </a:r>
          </a:p>
          <a:p>
            <a:r>
              <a:rPr lang="en-US" sz="2000" dirty="0">
                <a:solidFill>
                  <a:srgbClr val="202124"/>
                </a:solidFill>
                <a:latin typeface="Times New Roman" panose="02020603050405020304" pitchFamily="18" charset="0"/>
                <a:cs typeface="Times New Roman" panose="02020603050405020304" pitchFamily="18" charset="0"/>
              </a:rPr>
              <a:t>O</a:t>
            </a:r>
            <a:r>
              <a:rPr lang="en-US" sz="2000" b="0" i="0" dirty="0">
                <a:solidFill>
                  <a:srgbClr val="202124"/>
                </a:solidFill>
                <a:effectLst/>
                <a:latin typeface="Times New Roman" panose="02020603050405020304" pitchFamily="18" charset="0"/>
                <a:cs typeface="Times New Roman" panose="02020603050405020304" pitchFamily="18" charset="0"/>
              </a:rPr>
              <a:t>perates at a frequency of 125kHz </a:t>
            </a:r>
            <a:endParaRPr lang="en-US" sz="2000" dirty="0">
              <a:solidFill>
                <a:srgbClr val="202124"/>
              </a:solidFill>
              <a:latin typeface="Times New Roman" panose="02020603050405020304" pitchFamily="18" charset="0"/>
              <a:cs typeface="Times New Roman" panose="02020603050405020304" pitchFamily="18" charset="0"/>
            </a:endParaRPr>
          </a:p>
          <a:p>
            <a:r>
              <a:rPr lang="en-US" sz="2000" dirty="0">
                <a:solidFill>
                  <a:srgbClr val="202124"/>
                </a:solidFill>
                <a:latin typeface="Times New Roman" panose="02020603050405020304" pitchFamily="18" charset="0"/>
                <a:cs typeface="Times New Roman" panose="02020603050405020304" pitchFamily="18" charset="0"/>
              </a:rPr>
              <a:t>C</a:t>
            </a:r>
            <a:r>
              <a:rPr lang="en-US" sz="2000" b="0" i="0" dirty="0">
                <a:solidFill>
                  <a:srgbClr val="202124"/>
                </a:solidFill>
                <a:effectLst/>
                <a:latin typeface="Times New Roman" panose="02020603050405020304" pitchFamily="18" charset="0"/>
                <a:cs typeface="Times New Roman" panose="02020603050405020304" pitchFamily="18" charset="0"/>
              </a:rPr>
              <a:t>apable of reading both passive and active RFID tags.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5BEA0C-EEF8-183C-D555-E88E3C72A4DC}"/>
              </a:ext>
            </a:extLst>
          </p:cNvPr>
          <p:cNvPicPr>
            <a:picLocks noChangeAspect="1"/>
          </p:cNvPicPr>
          <p:nvPr/>
        </p:nvPicPr>
        <p:blipFill>
          <a:blip r:embed="rId2"/>
          <a:stretch>
            <a:fillRect/>
          </a:stretch>
        </p:blipFill>
        <p:spPr>
          <a:xfrm>
            <a:off x="7637331" y="1784794"/>
            <a:ext cx="2555539" cy="4541139"/>
          </a:xfrm>
          <a:prstGeom prst="rect">
            <a:avLst/>
          </a:prstGeom>
        </p:spPr>
      </p:pic>
      <p:pic>
        <p:nvPicPr>
          <p:cNvPr id="6" name="Picture 5">
            <a:extLst>
              <a:ext uri="{FF2B5EF4-FFF2-40B4-BE49-F238E27FC236}">
                <a16:creationId xmlns:a16="http://schemas.microsoft.com/office/drawing/2014/main" id="{5BC3B811-681D-1338-9E1D-30BFFCC90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6331" y="215648"/>
            <a:ext cx="2743200" cy="720727"/>
          </a:xfrm>
          <a:prstGeom prst="rect">
            <a:avLst/>
          </a:prstGeom>
        </p:spPr>
      </p:pic>
    </p:spTree>
    <p:extLst>
      <p:ext uri="{BB962C8B-B14F-4D97-AF65-F5344CB8AC3E}">
        <p14:creationId xmlns:p14="http://schemas.microsoft.com/office/powerpoint/2010/main" val="267609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9127-13AE-1ADD-97AC-4D838B63637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3738A11-554C-0235-D663-BCD6E262E2F0}"/>
              </a:ext>
            </a:extLst>
          </p:cNvPr>
          <p:cNvSpPr>
            <a:spLocks noGrp="1"/>
          </p:cNvSpPr>
          <p:nvPr>
            <p:ph idx="1"/>
          </p:nvPr>
        </p:nvSpPr>
        <p:spPr>
          <a:xfrm>
            <a:off x="838200" y="1973848"/>
            <a:ext cx="10515600" cy="4207495"/>
          </a:xfrm>
        </p:spPr>
        <p:txBody>
          <a:bodyPr numCol="2">
            <a:normAutofit/>
          </a:bodyPr>
          <a:lstStyle/>
          <a:p>
            <a:pPr marL="0" indent="0">
              <a:buNone/>
            </a:pPr>
            <a:r>
              <a:rPr lang="en-US" sz="2400" dirty="0">
                <a:latin typeface="Times New Roman" panose="02020603050405020304" pitchFamily="18" charset="0"/>
                <a:cs typeface="Times New Roman" panose="02020603050405020304" pitchFamily="18" charset="0"/>
              </a:rPr>
              <a:t>Blynk</a:t>
            </a:r>
            <a:r>
              <a:rPr lang="en-US" sz="2000" dirty="0">
                <a:latin typeface="Times New Roman" panose="02020603050405020304" pitchFamily="18" charset="0"/>
                <a:cs typeface="Times New Roman" panose="02020603050405020304" pitchFamily="18" charset="0"/>
              </a:rPr>
              <a:t> </a:t>
            </a:r>
          </a:p>
          <a:p>
            <a:pPr>
              <a:lnSpc>
                <a:spcPct val="150000"/>
              </a:lnSpc>
            </a:pPr>
            <a:r>
              <a:rPr lang="en-US" sz="2000" dirty="0">
                <a:effectLst/>
                <a:latin typeface="Times New Roman" panose="02020603050405020304" pitchFamily="18" charset="0"/>
                <a:cs typeface="Times New Roman" panose="02020603050405020304" pitchFamily="18" charset="0"/>
              </a:rPr>
              <a:t>To remotely control connected devices and visualize data from them.</a:t>
            </a:r>
            <a:endParaRPr lang="en-IN" sz="2000" dirty="0">
              <a:effectLst/>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To send push notifications by using available widgets and appropriate address.</a:t>
            </a:r>
          </a:p>
          <a:p>
            <a:pPr>
              <a:lnSpc>
                <a:spcPct val="150000"/>
              </a:lnSpc>
            </a:pPr>
            <a:r>
              <a:rPr lang="en-US" sz="2000" b="0" i="0" dirty="0">
                <a:solidFill>
                  <a:srgbClr val="202124"/>
                </a:solidFill>
                <a:effectLst/>
                <a:latin typeface="Google Sans"/>
              </a:rPr>
              <a:t>This application is used to create a graphical interface or human machine interface (HMI) </a:t>
            </a:r>
            <a:endParaRPr lang="en-US" sz="20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2E93B0-CD8F-1B16-BEBB-5F522AD7E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188754"/>
            <a:ext cx="2743200" cy="720727"/>
          </a:xfrm>
          <a:prstGeom prst="rect">
            <a:avLst/>
          </a:prstGeom>
        </p:spPr>
      </p:pic>
      <p:sp>
        <p:nvSpPr>
          <p:cNvPr id="5" name="AutoShape 4" descr="Blynk">
            <a:extLst>
              <a:ext uri="{FF2B5EF4-FFF2-40B4-BE49-F238E27FC236}">
                <a16:creationId xmlns:a16="http://schemas.microsoft.com/office/drawing/2014/main" id="{58FF71D8-9687-C5DE-E29A-F2389F637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Blynk">
            <a:extLst>
              <a:ext uri="{FF2B5EF4-FFF2-40B4-BE49-F238E27FC236}">
                <a16:creationId xmlns:a16="http://schemas.microsoft.com/office/drawing/2014/main" id="{22E1458B-24B5-84D3-BC83-76576214D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005" y="2096585"/>
            <a:ext cx="5469131" cy="4084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219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A5CE-7577-73B9-2787-A30E7ED4C797}"/>
              </a:ext>
            </a:extLst>
          </p:cNvPr>
          <p:cNvSpPr>
            <a:spLocks noGrp="1"/>
          </p:cNvSpPr>
          <p:nvPr>
            <p:ph type="title"/>
          </p:nvPr>
        </p:nvSpPr>
        <p:spPr>
          <a:xfrm>
            <a:off x="838200" y="365126"/>
            <a:ext cx="10515600" cy="1015440"/>
          </a:xfrm>
        </p:spPr>
        <p:txBody>
          <a:bodyPr>
            <a:normAutofit/>
          </a:bodyPr>
          <a:lstStyle/>
          <a:p>
            <a:r>
              <a:rPr lang="en-IN" sz="4400" dirty="0">
                <a:cs typeface="Times New Roman" panose="02020603050405020304" pitchFamily="18" charset="0"/>
              </a:rPr>
              <a:t>BLYNK OUTPUT</a:t>
            </a:r>
          </a:p>
        </p:txBody>
      </p:sp>
      <p:sp>
        <p:nvSpPr>
          <p:cNvPr id="3" name="Content Placeholder 2">
            <a:extLst>
              <a:ext uri="{FF2B5EF4-FFF2-40B4-BE49-F238E27FC236}">
                <a16:creationId xmlns:a16="http://schemas.microsoft.com/office/drawing/2014/main" id="{ECFE4756-895D-E6E5-71E3-AF32A4642615}"/>
              </a:ext>
            </a:extLst>
          </p:cNvPr>
          <p:cNvSpPr>
            <a:spLocks noGrp="1"/>
          </p:cNvSpPr>
          <p:nvPr>
            <p:ph idx="1"/>
          </p:nvPr>
        </p:nvSpPr>
        <p:spPr/>
        <p:txBody>
          <a:bodyPr/>
          <a:lstStyle/>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F08440-3179-E39D-DAAE-D1653B482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331" y="188754"/>
            <a:ext cx="2743200" cy="720727"/>
          </a:xfrm>
          <a:prstGeom prst="rect">
            <a:avLst/>
          </a:prstGeom>
        </p:spPr>
      </p:pic>
      <p:pic>
        <p:nvPicPr>
          <p:cNvPr id="8" name="Picture 7">
            <a:extLst>
              <a:ext uri="{FF2B5EF4-FFF2-40B4-BE49-F238E27FC236}">
                <a16:creationId xmlns:a16="http://schemas.microsoft.com/office/drawing/2014/main" id="{63FCEC0F-E831-4588-CDD4-38686E2E8D5C}"/>
              </a:ext>
            </a:extLst>
          </p:cNvPr>
          <p:cNvPicPr>
            <a:picLocks noChangeAspect="1"/>
          </p:cNvPicPr>
          <p:nvPr/>
        </p:nvPicPr>
        <p:blipFill>
          <a:blip r:embed="rId3"/>
          <a:stretch>
            <a:fillRect/>
          </a:stretch>
        </p:blipFill>
        <p:spPr>
          <a:xfrm>
            <a:off x="950258" y="2073274"/>
            <a:ext cx="2946400" cy="44196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Picture 9">
            <a:extLst>
              <a:ext uri="{FF2B5EF4-FFF2-40B4-BE49-F238E27FC236}">
                <a16:creationId xmlns:a16="http://schemas.microsoft.com/office/drawing/2014/main" id="{43C5BDB0-8425-EDB7-2D96-415B4947BA72}"/>
              </a:ext>
            </a:extLst>
          </p:cNvPr>
          <p:cNvPicPr>
            <a:picLocks noChangeAspect="1"/>
          </p:cNvPicPr>
          <p:nvPr/>
        </p:nvPicPr>
        <p:blipFill>
          <a:blip r:embed="rId4"/>
          <a:stretch>
            <a:fillRect/>
          </a:stretch>
        </p:blipFill>
        <p:spPr>
          <a:xfrm>
            <a:off x="4421435" y="2073274"/>
            <a:ext cx="3009565" cy="44196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Picture 11">
            <a:extLst>
              <a:ext uri="{FF2B5EF4-FFF2-40B4-BE49-F238E27FC236}">
                <a16:creationId xmlns:a16="http://schemas.microsoft.com/office/drawing/2014/main" id="{DB7280C0-992F-9BB8-217B-DF7D4F47BA76}"/>
              </a:ext>
            </a:extLst>
          </p:cNvPr>
          <p:cNvPicPr>
            <a:picLocks noChangeAspect="1"/>
          </p:cNvPicPr>
          <p:nvPr/>
        </p:nvPicPr>
        <p:blipFill>
          <a:blip r:embed="rId5"/>
          <a:stretch>
            <a:fillRect/>
          </a:stretch>
        </p:blipFill>
        <p:spPr>
          <a:xfrm>
            <a:off x="7955778" y="2073274"/>
            <a:ext cx="3022860" cy="44397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291054169"/>
      </p:ext>
    </p:extLst>
  </p:cSld>
  <p:clrMapOvr>
    <a:masterClrMapping/>
  </p:clrMapOvr>
</p:sld>
</file>

<file path=ppt/theme/theme1.xml><?xml version="1.0" encoding="utf-8"?>
<a:theme xmlns:a="http://schemas.openxmlformats.org/drawingml/2006/main" name="Theme1">
  <a:themeElements>
    <a:clrScheme name="AnalogousFromDarkSeedLeftStep">
      <a:dk1>
        <a:srgbClr val="000000"/>
      </a:dk1>
      <a:lt1>
        <a:srgbClr val="FFFFFF"/>
      </a:lt1>
      <a:dk2>
        <a:srgbClr val="223C24"/>
      </a:dk2>
      <a:lt2>
        <a:srgbClr val="E8E2E5"/>
      </a:lt2>
      <a:accent1>
        <a:srgbClr val="46B381"/>
      </a:accent1>
      <a:accent2>
        <a:srgbClr val="3BB149"/>
      </a:accent2>
      <a:accent3>
        <a:srgbClr val="66B346"/>
      </a:accent3>
      <a:accent4>
        <a:srgbClr val="8CAD39"/>
      </a:accent4>
      <a:accent5>
        <a:srgbClr val="AFA145"/>
      </a:accent5>
      <a:accent6>
        <a:srgbClr val="B1713B"/>
      </a:accent6>
      <a:hlink>
        <a:srgbClr val="83862C"/>
      </a:hlink>
      <a:folHlink>
        <a:srgbClr val="828282"/>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AE795D0-661F-46E0-A409-C02876F91A0C}" vid="{005C3FA1-CC7F-430E-AE6E-64F21D86766A}"/>
    </a:ext>
  </a:extLst>
</a:theme>
</file>

<file path=docProps/app.xml><?xml version="1.0" encoding="utf-8"?>
<Properties xmlns="http://schemas.openxmlformats.org/officeDocument/2006/extended-properties" xmlns:vt="http://schemas.openxmlformats.org/officeDocument/2006/docPropsVTypes">
  <Template>Theme1</Template>
  <TotalTime>449</TotalTime>
  <Words>516</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Google Sans</vt:lpstr>
      <vt:lpstr>Modern Love</vt:lpstr>
      <vt:lpstr>The Hand</vt:lpstr>
      <vt:lpstr>Times New Roman</vt:lpstr>
      <vt:lpstr>Theme1</vt:lpstr>
      <vt:lpstr>TEMPERATURE SENSING USING RFID FOR VACCINE DELIVERY </vt:lpstr>
      <vt:lpstr>MOTIVATION</vt:lpstr>
      <vt:lpstr>INTRODUCTION</vt:lpstr>
      <vt:lpstr>Vaccine Box</vt:lpstr>
      <vt:lpstr>COMPONENETS DESCRIPTION</vt:lpstr>
      <vt:lpstr>PowerPoint Presentation</vt:lpstr>
      <vt:lpstr>PowerPoint Presentation</vt:lpstr>
      <vt:lpstr>PowerPoint Presentation</vt:lpstr>
      <vt:lpstr>BLYNK OUTPUT</vt:lpstr>
      <vt:lpstr>REFERENCES</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SENSING USING RFID FOR VACCINE DELIVERY</dc:title>
  <dc:creator>pranathi honey</dc:creator>
  <cp:lastModifiedBy>pranathi honey</cp:lastModifiedBy>
  <cp:revision>12</cp:revision>
  <dcterms:created xsi:type="dcterms:W3CDTF">2023-03-05T15:17:12Z</dcterms:created>
  <dcterms:modified xsi:type="dcterms:W3CDTF">2023-07-22T10:43:42Z</dcterms:modified>
</cp:coreProperties>
</file>