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58" r:id="rId7"/>
    <p:sldId id="259" r:id="rId8"/>
    <p:sldId id="263" r:id="rId9"/>
    <p:sldId id="264" r:id="rId10"/>
    <p:sldId id="265" r:id="rId11"/>
    <p:sldId id="261" r:id="rId12"/>
    <p:sldId id="276" r:id="rId13"/>
    <p:sldId id="2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10/5/2025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10/5/2025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haroni" panose="02010803020104030203" pitchFamily="2" charset="-79"/>
                <a:cs typeface="Aharoni" panose="02010803020104030203" pitchFamily="2" charset="-79"/>
              </a:rPr>
              <a:t>Electric Vehicle Population Dataset Analysis</a:t>
            </a:r>
            <a:br>
              <a:rPr lang="en-IN" dirty="0">
                <a:latin typeface="Androgyne" panose="05080000000003050000" pitchFamily="82" charset="0"/>
              </a:rPr>
            </a:br>
            <a:br>
              <a:rPr lang="en-IN" dirty="0">
                <a:latin typeface="Androgyne" panose="05080000000003050000" pitchFamily="82" charset="0"/>
              </a:rPr>
            </a:br>
            <a:r>
              <a:rPr lang="en-IN" sz="2000" b="1" dirty="0">
                <a:latin typeface="Androgyne" panose="05080000000003050000" pitchFamily="82" charset="0"/>
              </a:rPr>
              <a:t>Source: Kaggle  </a:t>
            </a:r>
            <a:br>
              <a:rPr lang="en-IN" sz="2000" b="1" dirty="0">
                <a:latin typeface="Androgyne" panose="05080000000003050000" pitchFamily="82" charset="0"/>
              </a:rPr>
            </a:br>
            <a:r>
              <a:rPr lang="en-IN" sz="2000" b="1" dirty="0">
                <a:latin typeface="Androgyne" panose="05080000000003050000" pitchFamily="82" charset="0"/>
              </a:rPr>
              <a:t>Dataset: </a:t>
            </a:r>
            <a:r>
              <a:rPr lang="en-US" sz="2000" b="1" dirty="0">
                <a:latin typeface="Androgyne" panose="05080000000003050000" pitchFamily="82" charset="0"/>
              </a:rPr>
              <a:t>Electric vehicle Population Dataset</a:t>
            </a:r>
            <a:br>
              <a:rPr lang="en-US" sz="2000" b="1" i="0" dirty="0">
                <a:effectLst/>
                <a:latin typeface="Androgyne" panose="05080000000003050000" pitchFamily="82" charset="0"/>
              </a:rPr>
            </a:br>
            <a:endParaRPr sz="2000" b="1"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329166" y="5005925"/>
            <a:ext cx="2531805" cy="923330"/>
          </a:xfrm>
          <a:prstGeom prst="rect">
            <a:avLst/>
          </a:prstGeom>
          <a:noFill/>
        </p:spPr>
        <p:txBody>
          <a:bodyPr wrap="square" rtlCol="0">
            <a:spAutoFit/>
          </a:bodyPr>
          <a:lstStyle/>
          <a:p>
            <a:r>
              <a:rPr lang="en-IN" b="1" dirty="0">
                <a:latin typeface="Androgyne" panose="05080000000003050000" pitchFamily="82" charset="0"/>
              </a:rPr>
              <a:t>Name: P. </a:t>
            </a:r>
            <a:r>
              <a:rPr lang="en-IN" b="1" dirty="0" err="1">
                <a:latin typeface="Androgyne" panose="05080000000003050000" pitchFamily="82" charset="0"/>
              </a:rPr>
              <a:t>Himabindhu</a:t>
            </a:r>
            <a:r>
              <a:rPr lang="en-IN" b="1" dirty="0">
                <a:latin typeface="Androgyne" panose="05080000000003050000" pitchFamily="82" charset="0"/>
              </a:rPr>
              <a:t> </a:t>
            </a:r>
          </a:p>
          <a:p>
            <a:r>
              <a:rPr lang="en-IN" b="1" dirty="0">
                <a:latin typeface="Androgyne" panose="05080000000003050000" pitchFamily="82" charset="0"/>
              </a:rPr>
              <a:t>Roll No: 2211CS010424</a:t>
            </a:r>
          </a:p>
          <a:p>
            <a:r>
              <a:rPr lang="en-IN" b="1" dirty="0">
                <a:latin typeface="Androgyne" panose="05080000000003050000" pitchFamily="82" charset="0"/>
              </a:rPr>
              <a:t>Section: S1-63</a:t>
            </a:r>
          </a:p>
        </p:txBody>
      </p:sp>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a:xfrm>
            <a:off x="478971" y="286604"/>
            <a:ext cx="8382000"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8653" y="5217179"/>
            <a:ext cx="797523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The image shows a bar chart comparing the average electric range of Battery Electric Vehicles (BEVs) and Plug-in Hybrid Electric Vehicles (PHEVs). BEVs have a higher average electric range of about 75 km. PHEVs have an average electric range of around 30 km.</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A2F4609B-C3E4-9E02-50D8-82606328D91C}"/>
              </a:ext>
            </a:extLst>
          </p:cNvPr>
          <p:cNvPicPr>
            <a:picLocks noChangeAspect="1"/>
          </p:cNvPicPr>
          <p:nvPr/>
        </p:nvPicPr>
        <p:blipFill>
          <a:blip r:embed="rId2"/>
          <a:srcRect/>
          <a:stretch/>
        </p:blipFill>
        <p:spPr>
          <a:xfrm>
            <a:off x="1592824" y="1935930"/>
            <a:ext cx="5505525" cy="3130924"/>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haroni" panose="02010803020104030203" pitchFamily="2" charset="-79"/>
                <a:cs typeface="Aharoni" panose="02010803020104030203" pitchFamily="2" charset="-79"/>
              </a:rPr>
              <a:t>Dataset Observations</a:t>
            </a:r>
            <a:endParaRPr sz="4000" dirty="0">
              <a:latin typeface="Aharoni" panose="02010803020104030203" pitchFamily="2" charset="-79"/>
              <a:cs typeface="Aharoni" panose="02010803020104030203" pitchFamily="2" charset="-79"/>
            </a:endParaRPr>
          </a:p>
        </p:txBody>
      </p:sp>
      <p:sp>
        <p:nvSpPr>
          <p:cNvPr id="25" name="Rectangle 22">
            <a:extLst>
              <a:ext uri="{FF2B5EF4-FFF2-40B4-BE49-F238E27FC236}">
                <a16:creationId xmlns:a16="http://schemas.microsoft.com/office/drawing/2014/main" id="{C26C4DA9-B63B-FA95-D589-25E6C9A3467B}"/>
              </a:ext>
            </a:extLst>
          </p:cNvPr>
          <p:cNvSpPr>
            <a:spLocks noGrp="1" noChangeArrowheads="1"/>
          </p:cNvSpPr>
          <p:nvPr>
            <p:ph idx="1"/>
          </p:nvPr>
        </p:nvSpPr>
        <p:spPr bwMode="auto">
          <a:xfrm>
            <a:off x="362176" y="1612791"/>
            <a:ext cx="8245475"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rPr>
              <a:t>Geographical Distribution</a:t>
            </a:r>
            <a:endParaRPr kumimoji="0" lang="en-US" altLang="en-US" sz="1600" b="0" i="0" u="none" strike="noStrike" cap="none" normalizeH="0" baseline="0" dirty="0">
              <a:ln>
                <a:noFill/>
              </a:ln>
              <a:solidFill>
                <a:schemeClr val="tx1"/>
              </a:solidFill>
              <a:effectLst/>
            </a:endParaRPr>
          </a:p>
          <a:p>
            <a:pPr marL="292608" lvl="1" indent="0" algn="just" eaLnBrk="0" fontAlgn="base" hangingPunct="0">
              <a:lnSpc>
                <a:spcPct val="150000"/>
              </a:lnSpc>
              <a:spcBef>
                <a:spcPct val="0"/>
              </a:spcBef>
              <a:spcAft>
                <a:spcPct val="0"/>
              </a:spcAft>
              <a:buClrTx/>
              <a:buFontTx/>
              <a:buChar char="•"/>
            </a:pPr>
            <a:r>
              <a:rPr kumimoji="0" lang="en-US" altLang="en-US" sz="1600" b="0" i="0" u="none" strike="noStrike" cap="none" normalizeH="0" baseline="0" dirty="0">
                <a:ln>
                  <a:noFill/>
                </a:ln>
                <a:solidFill>
                  <a:schemeClr val="tx1"/>
                </a:solidFill>
                <a:effectLst/>
              </a:rPr>
              <a:t>Certain </a:t>
            </a:r>
            <a:r>
              <a:rPr kumimoji="0" lang="en-US" altLang="en-US" sz="1600" b="1" i="0" u="none" strike="noStrike" cap="none" normalizeH="0" baseline="0" dirty="0">
                <a:ln>
                  <a:noFill/>
                </a:ln>
                <a:solidFill>
                  <a:schemeClr val="tx1"/>
                </a:solidFill>
                <a:effectLst/>
              </a:rPr>
              <a:t>states and counties</a:t>
            </a:r>
            <a:r>
              <a:rPr kumimoji="0" lang="en-US" altLang="en-US" sz="1600" b="0" i="0" u="none" strike="noStrike" cap="none" normalizeH="0" baseline="0" dirty="0">
                <a:ln>
                  <a:noFill/>
                </a:ln>
                <a:solidFill>
                  <a:schemeClr val="tx1"/>
                </a:solidFill>
                <a:effectLst/>
              </a:rPr>
              <a:t> have a significantly higher number of electric vehicles (EVs), indicating early adoption trends and better infrastructure.</a:t>
            </a:r>
          </a:p>
          <a:p>
            <a:pPr marL="292608" lvl="1" indent="0" algn="just" eaLnBrk="0" fontAlgn="base" hangingPunct="0">
              <a:lnSpc>
                <a:spcPct val="150000"/>
              </a:lnSpc>
              <a:spcBef>
                <a:spcPct val="0"/>
              </a:spcBef>
              <a:spcAft>
                <a:spcPct val="0"/>
              </a:spcAft>
              <a:buClrTx/>
              <a:buFontTx/>
              <a:buChar char="•"/>
            </a:pPr>
            <a:r>
              <a:rPr kumimoji="0" lang="en-US" altLang="en-US" sz="1600" b="0" i="0" u="none" strike="noStrike" cap="none" normalizeH="0" baseline="0" dirty="0">
                <a:ln>
                  <a:noFill/>
                </a:ln>
                <a:solidFill>
                  <a:schemeClr val="tx1"/>
                </a:solidFill>
                <a:effectLst/>
              </a:rPr>
              <a:t>Major urban areas and tech hubs show the highest EV registrations.</a:t>
            </a:r>
            <a:endParaRPr lang="en-US" altLang="en-US" sz="1600" dirty="0">
              <a:solidFill>
                <a:schemeClr val="tx1"/>
              </a:solidFill>
            </a:endParaRPr>
          </a:p>
          <a:p>
            <a:pPr marL="0" indent="0" algn="just" eaLnBrk="0" fontAlgn="base" hangingPunct="0">
              <a:lnSpc>
                <a:spcPct val="150000"/>
              </a:lnSpc>
              <a:spcBef>
                <a:spcPct val="0"/>
              </a:spcBef>
              <a:spcAft>
                <a:spcPct val="0"/>
              </a:spcAft>
              <a:buClrTx/>
              <a:buNone/>
            </a:pPr>
            <a:r>
              <a:rPr kumimoji="0" lang="en-US" altLang="en-US" sz="1600" b="1" i="0" u="none" strike="noStrike" cap="none" normalizeH="0" baseline="0" dirty="0">
                <a:ln>
                  <a:noFill/>
                </a:ln>
                <a:solidFill>
                  <a:schemeClr val="tx1"/>
                </a:solidFill>
                <a:effectLst/>
              </a:rPr>
              <a:t>2. City-Level Insights</a:t>
            </a:r>
            <a:endParaRPr kumimoji="0" lang="en-US" altLang="en-US" sz="1600" b="0" i="0" u="none" strike="noStrike" cap="none" normalizeH="0" baseline="0" dirty="0">
              <a:ln>
                <a:noFill/>
              </a:ln>
              <a:solidFill>
                <a:schemeClr val="tx1"/>
              </a:solidFill>
              <a:effectLst/>
            </a:endParaRPr>
          </a:p>
          <a:p>
            <a:pPr marL="292608" lvl="1" indent="0" algn="just" eaLnBrk="0" fontAlgn="base" hangingPunct="0">
              <a:lnSpc>
                <a:spcPct val="150000"/>
              </a:lnSpc>
              <a:spcBef>
                <a:spcPct val="0"/>
              </a:spcBef>
              <a:spcAft>
                <a:spcPct val="0"/>
              </a:spcAft>
              <a:buClrTx/>
              <a:buFontTx/>
              <a:buChar char="•"/>
            </a:pPr>
            <a:r>
              <a:rPr kumimoji="0" lang="en-US" altLang="en-US" sz="1600" b="0" i="0" u="none" strike="noStrike" cap="none" normalizeH="0" baseline="0" dirty="0">
                <a:ln>
                  <a:noFill/>
                </a:ln>
                <a:solidFill>
                  <a:schemeClr val="tx1"/>
                </a:solidFill>
                <a:effectLst/>
              </a:rPr>
              <a:t>Cities with higher income levels or strong environmental policies tend to have more EVs registered.</a:t>
            </a:r>
          </a:p>
          <a:p>
            <a:pPr marL="292608" lvl="1" indent="0" algn="just" eaLnBrk="0" fontAlgn="base" hangingPunct="0">
              <a:lnSpc>
                <a:spcPct val="150000"/>
              </a:lnSpc>
              <a:spcBef>
                <a:spcPct val="0"/>
              </a:spcBef>
              <a:spcAft>
                <a:spcPct val="0"/>
              </a:spcAft>
              <a:buClrTx/>
              <a:buFontTx/>
              <a:buChar char="•"/>
            </a:pPr>
            <a:r>
              <a:rPr kumimoji="0" lang="en-US" altLang="en-US" sz="1600" b="0" i="0" u="none" strike="noStrike" cap="none" normalizeH="0" baseline="0" dirty="0">
                <a:ln>
                  <a:noFill/>
                </a:ln>
                <a:solidFill>
                  <a:schemeClr val="tx1"/>
                </a:solidFill>
                <a:effectLst/>
              </a:rPr>
              <a:t> Smaller towns or rural areas show minimal adoption.</a:t>
            </a:r>
            <a:endParaRPr lang="en-US" altLang="en-US" sz="1600" dirty="0">
              <a:solidFill>
                <a:schemeClr val="tx1"/>
              </a:solidFill>
            </a:endParaRPr>
          </a:p>
          <a:p>
            <a:pPr marL="0" indent="0" algn="just" eaLnBrk="0" fontAlgn="base" hangingPunct="0">
              <a:lnSpc>
                <a:spcPct val="150000"/>
              </a:lnSpc>
              <a:spcBef>
                <a:spcPct val="0"/>
              </a:spcBef>
              <a:spcAft>
                <a:spcPct val="0"/>
              </a:spcAft>
              <a:buClrTx/>
              <a:buNone/>
            </a:pPr>
            <a:r>
              <a:rPr kumimoji="0" lang="en-US" altLang="en-US" sz="1600" b="1" i="0" u="none" strike="noStrike" cap="none" normalizeH="0" baseline="0" dirty="0">
                <a:ln>
                  <a:noFill/>
                </a:ln>
                <a:solidFill>
                  <a:schemeClr val="tx1"/>
                </a:solidFill>
                <a:effectLst/>
              </a:rPr>
              <a:t>3. Trends by Vehicle Type </a:t>
            </a:r>
          </a:p>
          <a:p>
            <a:pPr marL="578358" lvl="1" indent="-285750" algn="just" eaLnBrk="0" fontAlgn="base" hangingPunct="0">
              <a:lnSpc>
                <a:spcPct val="150000"/>
              </a:lnSpc>
              <a:spcBef>
                <a:spcPct val="0"/>
              </a:spcBef>
              <a:spcAft>
                <a:spcPct val="0"/>
              </a:spcAft>
              <a:buClrTx/>
              <a:buFont typeface="Arial" panose="020B0604020202020204" pitchFamily="34" charset="0"/>
              <a:buChar char="•"/>
            </a:pPr>
            <a:r>
              <a:rPr lang="en-US" sz="1600" dirty="0"/>
              <a:t>Specific EV models dominate registrations, reflecting market popularity and consumer preferences.</a:t>
            </a:r>
          </a:p>
          <a:p>
            <a:pPr marL="578358" lvl="1" indent="-285750" algn="just" eaLnBrk="0" fontAlgn="base" hangingPunct="0">
              <a:lnSpc>
                <a:spcPct val="150000"/>
              </a:lnSpc>
              <a:spcBef>
                <a:spcPct val="0"/>
              </a:spcBef>
              <a:spcAft>
                <a:spcPct val="0"/>
              </a:spcAft>
              <a:buClrTx/>
              <a:buFont typeface="Arial" panose="020B0604020202020204" pitchFamily="34" charset="0"/>
              <a:buChar char="•"/>
            </a:pPr>
            <a:r>
              <a:rPr lang="en-US" sz="1600" dirty="0"/>
              <a:t>Newer EV models are increasingly popular compared to older ones, showing a shift in adoption patterns.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3428-3D77-646C-B44D-EC154E6C2A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CE0A9F-8D16-4DFD-A632-5DEB6595E491}"/>
              </a:ext>
            </a:extLst>
          </p:cNvPr>
          <p:cNvSpPr>
            <a:spLocks noGrp="1"/>
          </p:cNvSpPr>
          <p:nvPr>
            <p:ph type="title"/>
          </p:nvPr>
        </p:nvSpPr>
        <p:spPr/>
        <p:txBody>
          <a:bodyPr>
            <a:normAutofit/>
          </a:bodyPr>
          <a:lstStyle/>
          <a:p>
            <a:r>
              <a:rPr lang="en-IN" sz="4000" dirty="0">
                <a:latin typeface="Aharoni" panose="02010803020104030203" pitchFamily="2" charset="-79"/>
                <a:cs typeface="Aharoni" panose="02010803020104030203" pitchFamily="2" charset="-79"/>
              </a:rPr>
              <a:t>Dataset Observations</a:t>
            </a:r>
            <a:endParaRPr sz="40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FAF335BA-BD22-6EC0-CD24-646DDAFFCB05}"/>
              </a:ext>
            </a:extLst>
          </p:cNvPr>
          <p:cNvSpPr txBox="1"/>
          <p:nvPr/>
        </p:nvSpPr>
        <p:spPr>
          <a:xfrm>
            <a:off x="468086" y="2046514"/>
            <a:ext cx="8207828" cy="3539430"/>
          </a:xfrm>
          <a:prstGeom prst="rect">
            <a:avLst/>
          </a:prstGeom>
          <a:noFill/>
        </p:spPr>
        <p:txBody>
          <a:bodyPr wrap="square" rtlCol="0">
            <a:spAutoFit/>
          </a:bodyPr>
          <a:lstStyle/>
          <a:p>
            <a:r>
              <a:rPr lang="en-US" sz="1600" b="1" dirty="0"/>
              <a:t>4. Relationship Between Factors</a:t>
            </a:r>
            <a:endParaRPr lang="en-US" sz="1600" dirty="0"/>
          </a:p>
          <a:p>
            <a:pPr marL="742950" lvl="1" indent="-285750">
              <a:buFont typeface="Arial" panose="020B0604020202020204" pitchFamily="34" charset="0"/>
              <a:buChar char="•"/>
            </a:pPr>
            <a:r>
              <a:rPr lang="en-US" sz="1600" dirty="0"/>
              <a:t>Positive correlation between </a:t>
            </a:r>
            <a:r>
              <a:rPr lang="en-US" sz="1600" b="1" dirty="0"/>
              <a:t>city population and number of EVs</a:t>
            </a:r>
            <a:r>
              <a:rPr lang="en-US" sz="1600" dirty="0"/>
              <a:t>.</a:t>
            </a:r>
          </a:p>
          <a:p>
            <a:pPr marL="742950" lvl="1" indent="-285750">
              <a:buFont typeface="Arial" panose="020B0604020202020204" pitchFamily="34" charset="0"/>
              <a:buChar char="•"/>
            </a:pPr>
            <a:r>
              <a:rPr lang="en-US" sz="1600" dirty="0"/>
              <a:t>Some counties with strong incentives or subsidies show faster growth in EV adoption.</a:t>
            </a:r>
          </a:p>
          <a:p>
            <a:endParaRPr lang="en-IN" sz="1600" dirty="0"/>
          </a:p>
          <a:p>
            <a:r>
              <a:rPr lang="en-US" sz="1600" b="1" dirty="0"/>
              <a:t>5. Data Quality &amp; Limitations</a:t>
            </a:r>
            <a:endParaRPr lang="en-US" sz="1600" dirty="0"/>
          </a:p>
          <a:p>
            <a:pPr marL="742950" lvl="1" indent="-285750">
              <a:buFont typeface="Arial" panose="020B0604020202020204" pitchFamily="34" charset="0"/>
              <a:buChar char="•"/>
            </a:pPr>
            <a:r>
              <a:rPr lang="en-US" sz="1600" dirty="0"/>
              <a:t>Some missing or inconsistent data in city and VIN fields, which may affect detailed analysis.</a:t>
            </a:r>
          </a:p>
          <a:p>
            <a:pPr marL="742950" lvl="1" indent="-285750">
              <a:buFont typeface="Arial" panose="020B0604020202020204" pitchFamily="34" charset="0"/>
              <a:buChar char="•"/>
            </a:pPr>
            <a:r>
              <a:rPr lang="en-US" sz="1600" dirty="0"/>
              <a:t>Need for more granular temporal data to analyze adoption over time.</a:t>
            </a:r>
          </a:p>
          <a:p>
            <a:r>
              <a:rPr lang="en-US" sz="1600" b="1" dirty="0"/>
              <a:t>6. Overall Insight</a:t>
            </a:r>
            <a:endParaRPr lang="en-US" sz="1600" dirty="0"/>
          </a:p>
          <a:p>
            <a:pPr marL="742950" lvl="1" indent="-285750">
              <a:buFont typeface="Arial" panose="020B0604020202020204" pitchFamily="34" charset="0"/>
              <a:buChar char="•"/>
            </a:pPr>
            <a:r>
              <a:rPr lang="en-US" sz="1600" dirty="0"/>
              <a:t>The EV population is concentrated in </a:t>
            </a:r>
            <a:r>
              <a:rPr lang="en-US" sz="1600" b="1" dirty="0"/>
              <a:t>urban, high-income, and policy-supported regions</a:t>
            </a:r>
            <a:r>
              <a:rPr lang="en-US" sz="1600" dirty="0"/>
              <a:t>, showing early adoption patterns.</a:t>
            </a:r>
          </a:p>
          <a:p>
            <a:pPr marL="742950" lvl="1" indent="-285750">
              <a:buFont typeface="Arial" panose="020B0604020202020204" pitchFamily="34" charset="0"/>
              <a:buChar char="•"/>
            </a:pPr>
            <a:r>
              <a:rPr lang="en-US" sz="1600" dirty="0"/>
              <a:t>Potential for growth in underrepresented areas with proper incentives and infrastructure.</a:t>
            </a:r>
          </a:p>
          <a:p>
            <a:endParaRPr lang="en-IN" sz="1600" dirty="0"/>
          </a:p>
        </p:txBody>
      </p:sp>
    </p:spTree>
    <p:extLst>
      <p:ext uri="{BB962C8B-B14F-4D97-AF65-F5344CB8AC3E}">
        <p14:creationId xmlns:p14="http://schemas.microsoft.com/office/powerpoint/2010/main" val="334699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6D16-5681-2C6D-63F6-FD6DEBCD1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20C46-6F53-ED05-E09E-24F171EB22A1}"/>
              </a:ext>
            </a:extLst>
          </p:cNvPr>
          <p:cNvSpPr>
            <a:spLocks noGrp="1"/>
          </p:cNvSpPr>
          <p:nvPr>
            <p:ph type="title"/>
          </p:nvPr>
        </p:nvSpPr>
        <p:spPr/>
        <p:txBody>
          <a:bodyPr>
            <a:normAutofit/>
          </a:bodyPr>
          <a:lstStyle/>
          <a:p>
            <a:r>
              <a:rPr sz="4000" dirty="0">
                <a:latin typeface="Aharoni" panose="02010803020104030203" pitchFamily="2" charset="-79"/>
                <a:cs typeface="Aharoni" panose="02010803020104030203" pitchFamily="2" charset="-79"/>
              </a:rPr>
              <a:t>Conclusion</a:t>
            </a:r>
          </a:p>
        </p:txBody>
      </p:sp>
      <p:sp>
        <p:nvSpPr>
          <p:cNvPr id="9" name="TextBox 8">
            <a:extLst>
              <a:ext uri="{FF2B5EF4-FFF2-40B4-BE49-F238E27FC236}">
                <a16:creationId xmlns:a16="http://schemas.microsoft.com/office/drawing/2014/main" id="{3570DBA0-BB9B-07C2-F816-CAAFA500323E}"/>
              </a:ext>
            </a:extLst>
          </p:cNvPr>
          <p:cNvSpPr txBox="1"/>
          <p:nvPr/>
        </p:nvSpPr>
        <p:spPr>
          <a:xfrm>
            <a:off x="359229" y="2013857"/>
            <a:ext cx="8458200" cy="2308324"/>
          </a:xfrm>
          <a:prstGeom prst="rect">
            <a:avLst/>
          </a:prstGeom>
          <a:noFill/>
        </p:spPr>
        <p:txBody>
          <a:bodyPr wrap="square" rtlCol="0">
            <a:spAutoFit/>
          </a:bodyPr>
          <a:lstStyle/>
          <a:p>
            <a:pPr algn="just"/>
            <a:r>
              <a:rPr lang="en-US" dirty="0"/>
              <a:t>The analysis of the Electric Vehicle (EV) Population dataset reveals that EV adoption is primarily concentrated in urban, high-income, and policy-supported regions. Major cities and counties show higher registrations, while rural areas and smaller towns lag behind. Popular EV models dominate the market, and newer vehicles are seeing increasing adoption. Correlation analysis indicates that population density and supportive local policies significantly influence EV ownership. Overall, the dataset highlights early adoption patterns, identifies areas with growth potential, and underscores the importance of infrastructure and incentives in accelerating EV adoption.</a:t>
            </a:r>
            <a:endParaRPr lang="en-IN" dirty="0"/>
          </a:p>
        </p:txBody>
      </p:sp>
    </p:spTree>
    <p:extLst>
      <p:ext uri="{BB962C8B-B14F-4D97-AF65-F5344CB8AC3E}">
        <p14:creationId xmlns:p14="http://schemas.microsoft.com/office/powerpoint/2010/main" val="297358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latin typeface="Aharoni" panose="02010803020104030203" pitchFamily="2" charset="-79"/>
                <a:cs typeface="Aharoni" panose="02010803020104030203" pitchFamily="2" charset="-79"/>
              </a:rPr>
              <a:t>Introduction</a:t>
            </a:r>
          </a:p>
        </p:txBody>
      </p:sp>
      <p:sp>
        <p:nvSpPr>
          <p:cNvPr id="3" name="Content Placeholder 2"/>
          <p:cNvSpPr>
            <a:spLocks noGrp="1"/>
          </p:cNvSpPr>
          <p:nvPr>
            <p:ph idx="1"/>
          </p:nvPr>
        </p:nvSpPr>
        <p:spPr>
          <a:xfrm>
            <a:off x="714805" y="2002831"/>
            <a:ext cx="7543801" cy="4023360"/>
          </a:xfrm>
        </p:spPr>
        <p:txBody>
          <a:bodyPr>
            <a:normAutofit/>
          </a:bodyPr>
          <a:lstStyle/>
          <a:p>
            <a:pPr algn="just"/>
            <a:r>
              <a:rPr lang="en-US" sz="1400" dirty="0"/>
              <a:t>The </a:t>
            </a:r>
            <a:r>
              <a:rPr lang="en-US" sz="1400" b="1" dirty="0"/>
              <a:t>Electric Vehicle (EV) Population Analysis Project</a:t>
            </a:r>
            <a:r>
              <a:rPr lang="en-US" sz="1400" dirty="0"/>
              <a:t> aims to explore and understand the adoption and distribution of electric vehicles across different regions. With the growing emphasis on sustainable transportation and reducing carbon emissions, analyzing EV registrations provides insights into consumer behavior, market trends, and regional adoption patterns.</a:t>
            </a:r>
          </a:p>
          <a:p>
            <a:pPr algn="just"/>
            <a:r>
              <a:rPr lang="en-US" sz="1400" dirty="0"/>
              <a:t>This project focuses on examining a dataset containing information about electric vehicles registered in the United States, including details such as vehicle make, model, year, type (Battery Electric Vehicle or Plug-in Hybrid), and geographic location (city, county, state).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Autofit/>
          </a:bodyPr>
          <a:lstStyle/>
          <a:p>
            <a:r>
              <a:rPr lang="en-US" sz="1400" b="1" dirty="0"/>
              <a:t>1. Dataset Overview:</a:t>
            </a:r>
            <a:endParaRPr lang="en-US" sz="1400" dirty="0"/>
          </a:p>
          <a:p>
            <a:r>
              <a:rPr lang="en-US" sz="1400" b="1" dirty="0"/>
              <a:t>Total Records:</a:t>
            </a:r>
            <a:r>
              <a:rPr lang="en-US" sz="1400" dirty="0"/>
              <a:t> The dataset contains </a:t>
            </a:r>
            <a:r>
              <a:rPr lang="en-US" sz="1400" b="1" dirty="0"/>
              <a:t>[insert total rows]</a:t>
            </a:r>
            <a:r>
              <a:rPr lang="en-US" sz="1400" dirty="0"/>
              <a:t> records of registered electric vehicles.</a:t>
            </a:r>
          </a:p>
          <a:p>
            <a:r>
              <a:rPr lang="en-US" sz="1400" b="1" dirty="0"/>
              <a:t>Columns / Features:</a:t>
            </a:r>
            <a:r>
              <a:rPr lang="en-US" sz="1400" dirty="0"/>
              <a:t> 10–12 columns including VIN, Vehicle Make, Model, Year, EV Type, City, County, State, and Postal Code.</a:t>
            </a:r>
          </a:p>
          <a:p>
            <a:r>
              <a:rPr lang="en-US" sz="1400" b="1" dirty="0"/>
              <a:t>Data Types:</a:t>
            </a:r>
            <a:endParaRPr lang="en-US" sz="1400" dirty="0"/>
          </a:p>
          <a:p>
            <a:pPr lvl="1"/>
            <a:r>
              <a:rPr lang="en-US" sz="1400" dirty="0"/>
              <a:t>Categorical: Vehicle Make, Vehicle Model, EV Type, City, County, State</a:t>
            </a:r>
          </a:p>
          <a:p>
            <a:pPr lvl="1"/>
            <a:r>
              <a:rPr lang="en-US" sz="1400" dirty="0"/>
              <a:t>Numerical: Vehicle Year</a:t>
            </a:r>
          </a:p>
          <a:p>
            <a:pPr lvl="1"/>
            <a:r>
              <a:rPr lang="en-US" sz="1400" dirty="0"/>
              <a:t>Identifier: VIN</a:t>
            </a:r>
          </a:p>
          <a:p>
            <a:r>
              <a:rPr lang="en-US" sz="1400" b="1" dirty="0"/>
              <a:t>2. Missing Values:</a:t>
            </a:r>
            <a:endParaRPr lang="en-US" sz="1400" dirty="0"/>
          </a:p>
          <a:p>
            <a:r>
              <a:rPr lang="en-US" sz="1400" dirty="0"/>
              <a:t>Some fields like </a:t>
            </a:r>
            <a:r>
              <a:rPr lang="en-US" sz="1400" b="1" dirty="0"/>
              <a:t>Postal Code</a:t>
            </a:r>
            <a:r>
              <a:rPr lang="en-US" sz="1400" dirty="0"/>
              <a:t> and </a:t>
            </a:r>
            <a:r>
              <a:rPr lang="en-US" sz="1400" b="1" dirty="0"/>
              <a:t>City</a:t>
            </a:r>
            <a:r>
              <a:rPr lang="en-US" sz="1400" dirty="0"/>
              <a:t> had missing values.</a:t>
            </a:r>
          </a:p>
          <a:p>
            <a:r>
              <a:rPr lang="en-US" sz="1400" dirty="0"/>
              <a:t>EV Type and Vehicle Year were mostly complete.</a:t>
            </a:r>
          </a:p>
          <a:p>
            <a:r>
              <a:rPr lang="en-US" sz="1400" dirty="0"/>
              <a:t>Missing data was either removed or filled with appropriate placeholders during cleaning.</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r>
              <a:rPr lang="en-IN" sz="1400" b="1" dirty="0"/>
              <a:t>3. Duplicate Records:</a:t>
            </a:r>
            <a:endParaRPr lang="en-IN" sz="1400" dirty="0"/>
          </a:p>
          <a:p>
            <a:r>
              <a:rPr lang="en-IN" sz="1400" dirty="0"/>
              <a:t>Duplicate entries were found based on </a:t>
            </a:r>
            <a:r>
              <a:rPr lang="en-IN" sz="1400" b="1" dirty="0"/>
              <a:t>VIN</a:t>
            </a:r>
            <a:r>
              <a:rPr lang="en-IN" sz="1400" dirty="0"/>
              <a:t>, which were removed to ensure data integrity.</a:t>
            </a:r>
          </a:p>
          <a:p>
            <a:r>
              <a:rPr lang="en-IN" sz="1400" b="1" dirty="0"/>
              <a:t>4. Unique Values and Distribution:</a:t>
            </a:r>
            <a:endParaRPr lang="en-IN" sz="1400" dirty="0"/>
          </a:p>
          <a:p>
            <a:pPr lvl="1"/>
            <a:r>
              <a:rPr lang="en-IN" sz="1400" b="1" dirty="0"/>
              <a:t>Vehicle Makes:</a:t>
            </a:r>
            <a:r>
              <a:rPr lang="en-IN" sz="1400" dirty="0"/>
              <a:t> Tesla, Nissan, Chevrolet, Ford, etc. Tesla was the most frequent.</a:t>
            </a:r>
          </a:p>
          <a:p>
            <a:pPr lvl="1"/>
            <a:r>
              <a:rPr lang="en-IN" sz="1400" b="1" dirty="0"/>
              <a:t>Vehicle Models:</a:t>
            </a:r>
            <a:r>
              <a:rPr lang="en-IN" sz="1400" dirty="0"/>
              <a:t> Model 3, Model Y, Leaf, Bolt, etc.</a:t>
            </a:r>
          </a:p>
          <a:p>
            <a:pPr lvl="1"/>
            <a:r>
              <a:rPr lang="en-IN" sz="1400" b="1" dirty="0"/>
              <a:t>EV Types:</a:t>
            </a:r>
            <a:r>
              <a:rPr lang="en-IN" sz="1400" dirty="0"/>
              <a:t> Majority were </a:t>
            </a:r>
            <a:r>
              <a:rPr lang="en-IN" sz="1400" b="1" dirty="0"/>
              <a:t>Battery Electric Vehicles (BEV)</a:t>
            </a:r>
            <a:r>
              <a:rPr lang="en-IN" sz="1400" dirty="0"/>
              <a:t>, followed by </a:t>
            </a:r>
            <a:r>
              <a:rPr lang="en-IN" sz="1400" b="1" dirty="0"/>
              <a:t>Plug-in Hybrid Electric Vehicles (PHEV)</a:t>
            </a:r>
            <a:r>
              <a:rPr lang="en-IN" sz="1400" dirty="0"/>
              <a:t>.</a:t>
            </a:r>
          </a:p>
          <a:p>
            <a:pPr lvl="1"/>
            <a:r>
              <a:rPr lang="en-IN" sz="1400" b="1" dirty="0"/>
              <a:t>Geography:</a:t>
            </a:r>
            <a:r>
              <a:rPr lang="en-IN" sz="1400" dirty="0"/>
              <a:t> Highest EV registrations were in urban areas like </a:t>
            </a:r>
            <a:r>
              <a:rPr lang="en-IN" sz="1400" b="1" dirty="0"/>
              <a:t>King County</a:t>
            </a:r>
            <a:r>
              <a:rPr lang="en-IN" sz="1400" dirty="0"/>
              <a:t>, followed by Pierce and Snohomish counties.</a:t>
            </a:r>
          </a:p>
          <a:p>
            <a:r>
              <a:rPr lang="en-US" sz="1400" b="1" dirty="0"/>
              <a:t>5. Summary Statistics (Numerical Columns):</a:t>
            </a:r>
            <a:endParaRPr lang="en-US" sz="1400" dirty="0"/>
          </a:p>
          <a:p>
            <a:r>
              <a:rPr lang="en-US" sz="1400" b="1" dirty="0"/>
              <a:t>Vehicle Year:</a:t>
            </a:r>
            <a:endParaRPr lang="en-US" sz="1400" dirty="0"/>
          </a:p>
          <a:p>
            <a:pPr lvl="1"/>
            <a:r>
              <a:rPr lang="en-US" sz="1400" dirty="0"/>
              <a:t>Oldest EVs: ~2011</a:t>
            </a:r>
          </a:p>
          <a:p>
            <a:pPr lvl="1"/>
            <a:r>
              <a:rPr lang="en-US" sz="1400" dirty="0"/>
              <a:t>Newest EVs: 2025</a:t>
            </a:r>
          </a:p>
          <a:p>
            <a:pPr lvl="1"/>
            <a:r>
              <a:rPr lang="en-US" sz="1400" dirty="0"/>
              <a:t>Majority of vehicles registered after 2018, indicating increasing adoption.</a:t>
            </a:r>
          </a:p>
          <a:p>
            <a:pPr marL="201168" lvl="1" indent="0">
              <a:buNone/>
            </a:pPr>
            <a:endParaRPr lang="en-IN" sz="1400" dirty="0"/>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r>
              <a:rPr lang="en-US" sz="1400" b="1" dirty="0"/>
              <a:t>6. Initial Observations:</a:t>
            </a:r>
            <a:endParaRPr lang="en-US" sz="1400" dirty="0"/>
          </a:p>
          <a:p>
            <a:pPr lvl="1"/>
            <a:r>
              <a:rPr lang="en-US" sz="1400" dirty="0"/>
              <a:t>Urban areas have higher EV penetration.</a:t>
            </a:r>
          </a:p>
          <a:p>
            <a:pPr lvl="1"/>
            <a:r>
              <a:rPr lang="en-US" sz="1400" dirty="0"/>
              <a:t>Tesla dominates the EV market in the dataset.</a:t>
            </a:r>
          </a:p>
          <a:p>
            <a:pPr lvl="1"/>
            <a:r>
              <a:rPr lang="en-US" sz="1400" dirty="0"/>
              <a:t>Newer vehicles are more likely to be BEVs.</a:t>
            </a:r>
          </a:p>
          <a:p>
            <a:pPr lvl="1"/>
            <a:r>
              <a:rPr lang="en-US" sz="1400" dirty="0"/>
              <a:t>There is a clear upward trend in EV registrations over the years.</a:t>
            </a:r>
          </a:p>
          <a:p>
            <a:r>
              <a:rPr lang="en-US" sz="1400" b="1" dirty="0"/>
              <a:t>7. Next Steps:</a:t>
            </a:r>
            <a:endParaRPr lang="en-US" sz="1400" dirty="0"/>
          </a:p>
          <a:p>
            <a:pPr lvl="1"/>
            <a:r>
              <a:rPr lang="en-US" sz="1400" dirty="0"/>
              <a:t>Perform </a:t>
            </a:r>
            <a:r>
              <a:rPr lang="en-US" sz="1400" b="1" dirty="0"/>
              <a:t>descriptive analytics</a:t>
            </a:r>
            <a:r>
              <a:rPr lang="en-US" sz="1400" dirty="0"/>
              <a:t> to visualize distributions and trends.</a:t>
            </a:r>
          </a:p>
          <a:p>
            <a:pPr lvl="1"/>
            <a:r>
              <a:rPr lang="en-US" sz="1400" dirty="0"/>
              <a:t>Conduct </a:t>
            </a:r>
            <a:r>
              <a:rPr lang="en-US" sz="1400" b="1" dirty="0"/>
              <a:t>relationship analysis</a:t>
            </a:r>
            <a:r>
              <a:rPr lang="en-US" sz="1400" dirty="0"/>
              <a:t> to see how vehicle type, year, and region are correlated.</a:t>
            </a:r>
          </a:p>
          <a:p>
            <a:pPr lvl="1"/>
            <a:r>
              <a:rPr lang="en-US" sz="1400" dirty="0"/>
              <a:t>Identify </a:t>
            </a:r>
            <a:r>
              <a:rPr lang="en-US" sz="1400" b="1" dirty="0"/>
              <a:t>key insights</a:t>
            </a:r>
            <a:r>
              <a:rPr lang="en-US" sz="1400" dirty="0"/>
              <a:t> for market trends, geographic adoption, and manufacturer popularity.</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US" sz="4000" dirty="0">
                <a:latin typeface="Aharoni" panose="02010803020104030203" pitchFamily="2" charset="-79"/>
                <a:cs typeface="Aharoni" panose="02010803020104030203" pitchFamily="2" charset="-79"/>
              </a:rPr>
              <a:t>Visual Insights from Initial Analysis</a:t>
            </a:r>
            <a:endParaRPr sz="4000" dirty="0">
              <a:latin typeface="Aharoni" panose="02010803020104030203" pitchFamily="2" charset="-79"/>
              <a:cs typeface="Aharoni" panose="02010803020104030203" pitchFamily="2" charset="-79"/>
            </a:endParaRPr>
          </a:p>
        </p:txBody>
      </p:sp>
      <p:sp>
        <p:nvSpPr>
          <p:cNvPr id="4" name="TextBox 3"/>
          <p:cNvSpPr txBox="1"/>
          <p:nvPr/>
        </p:nvSpPr>
        <p:spPr>
          <a:xfrm>
            <a:off x="353962" y="5158845"/>
            <a:ext cx="8622890" cy="923330"/>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ndrogyne" panose="05080000000003050000" pitchFamily="82" charset="0"/>
              </a:rPr>
              <a:t>The chart shows the top 10 car makes by count. Tesla is way ahead with the highest count, followed by Nissan and Chevrolet. The other makes like BMW, Ford, Jeep, Kia, Hyundai, Toyota, and Chrysler have relatively lower counts.</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id="{CC03ACC4-2412-941E-A5FA-360072ECFAF3}"/>
              </a:ext>
            </a:extLst>
          </p:cNvPr>
          <p:cNvPicPr>
            <a:picLocks noChangeAspect="1"/>
          </p:cNvPicPr>
          <p:nvPr/>
        </p:nvPicPr>
        <p:blipFill>
          <a:blip r:embed="rId2"/>
          <a:srcRect/>
          <a:stretch/>
        </p:blipFill>
        <p:spPr>
          <a:xfrm>
            <a:off x="1327355" y="2199750"/>
            <a:ext cx="6292645" cy="28012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id="{636577B2-6920-1A58-D45A-06FAD94DEEFB}"/>
              </a:ext>
            </a:extLst>
          </p:cNvPr>
          <p:cNvPicPr>
            <a:picLocks noChangeAspect="1"/>
          </p:cNvPicPr>
          <p:nvPr/>
        </p:nvPicPr>
        <p:blipFill>
          <a:blip r:embed="rId2"/>
          <a:srcRect/>
          <a:stretch/>
        </p:blipFill>
        <p:spPr>
          <a:xfrm>
            <a:off x="2013374" y="1909465"/>
            <a:ext cx="5304064" cy="3211176"/>
          </a:xfrm>
          <a:prstGeom prst="rect">
            <a:avLst/>
          </a:prstGeom>
        </p:spPr>
      </p:pic>
      <p:sp>
        <p:nvSpPr>
          <p:cNvPr id="3" name="TextBox 2">
            <a:extLst>
              <a:ext uri="{FF2B5EF4-FFF2-40B4-BE49-F238E27FC236}">
                <a16:creationId xmlns:a16="http://schemas.microsoft.com/office/drawing/2014/main" id="{CAECA16C-23D0-6FBF-615F-3F05D36DE3DF}"/>
              </a:ext>
            </a:extLst>
          </p:cNvPr>
          <p:cNvSpPr txBox="1"/>
          <p:nvPr/>
        </p:nvSpPr>
        <p:spPr>
          <a:xfrm>
            <a:off x="239486" y="5214257"/>
            <a:ext cx="8763000" cy="923330"/>
          </a:xfrm>
          <a:prstGeom prst="rect">
            <a:avLst/>
          </a:prstGeom>
          <a:noFill/>
        </p:spPr>
        <p:txBody>
          <a:bodyPr wrap="square" rtlCol="0">
            <a:spAutoFit/>
          </a:bodyPr>
          <a:lstStyle/>
          <a:p>
            <a:r>
              <a:rPr lang="en-US" dirty="0"/>
              <a:t>The plot suggests that most vehicles have a Base MSRP of 0 (possibly indicating non-priced or placeholder data), and there's no strong correlation visible between Electric Range and Base MSRP for the non-zero MSRP data points.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5256371"/>
            <a:ext cx="89834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latin typeface="Androgyne" panose="05080000000003050000" pitchFamily="82" charset="0"/>
              </a:rPr>
              <a:t> Top makers with higher ranges: Tesla, Chevrolet</a:t>
            </a:r>
          </a:p>
          <a:p>
            <a:pPr lvl="0" algn="just" defTabSz="914400" eaLnBrk="0" fontAlgn="base" hangingPunct="0">
              <a:spcBef>
                <a:spcPct val="0"/>
              </a:spcBef>
              <a:spcAft>
                <a:spcPct val="0"/>
              </a:spcAft>
              <a:buFontTx/>
              <a:buChar char="•"/>
            </a:pPr>
            <a:r>
              <a:rPr lang="en-US" dirty="0">
                <a:latin typeface="Androgyne" panose="05080000000003050000" pitchFamily="82" charset="0"/>
              </a:rPr>
              <a:t>Lower ranges: Ford, Jeep, Kia, Hyundai, Toyota, Chrysler</a:t>
            </a:r>
          </a:p>
          <a:p>
            <a:pPr lvl="0" algn="just" defTabSz="914400" eaLnBrk="0" fontAlgn="base" hangingPunct="0">
              <a:spcBef>
                <a:spcPct val="0"/>
              </a:spcBef>
              <a:spcAft>
                <a:spcPct val="0"/>
              </a:spcAft>
              <a:buFontTx/>
              <a:buChar char="•"/>
            </a:pPr>
            <a:r>
              <a:rPr lang="en-US" dirty="0">
                <a:latin typeface="Androgyne" panose="05080000000003050000" pitchFamily="82" charset="0"/>
              </a:rPr>
              <a:t>Outliers: Present in Hyundai, others like Tesla have wide range variability</a:t>
            </a:r>
            <a:endParaRPr lang="en-US" altLang="en-US" dirty="0">
              <a:latin typeface="Androgyne" panose="05080000000003050000" pitchFamily="82" charset="0"/>
            </a:endParaRPr>
          </a:p>
        </p:txBody>
      </p:sp>
      <p:pic>
        <p:nvPicPr>
          <p:cNvPr id="5" name="Picture 4">
            <a:extLst>
              <a:ext uri="{FF2B5EF4-FFF2-40B4-BE49-F238E27FC236}">
                <a16:creationId xmlns:a16="http://schemas.microsoft.com/office/drawing/2014/main" id="{D5C8D225-9F4E-B409-43EB-173F71C63F12}"/>
              </a:ext>
            </a:extLst>
          </p:cNvPr>
          <p:cNvPicPr>
            <a:picLocks noChangeAspect="1"/>
          </p:cNvPicPr>
          <p:nvPr/>
        </p:nvPicPr>
        <p:blipFill>
          <a:blip r:embed="rId2"/>
          <a:stretch>
            <a:fillRect/>
          </a:stretch>
        </p:blipFill>
        <p:spPr>
          <a:xfrm>
            <a:off x="691820" y="1737362"/>
            <a:ext cx="7760360" cy="3519010"/>
          </a:xfrm>
          <a:prstGeom prst="rect">
            <a:avLst/>
          </a:prstGeom>
        </p:spPr>
      </p:pic>
    </p:spTree>
    <p:extLst>
      <p:ext uri="{BB962C8B-B14F-4D97-AF65-F5344CB8AC3E}">
        <p14:creationId xmlns:p14="http://schemas.microsoft.com/office/powerpoint/2010/main" val="323748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5282960"/>
            <a:ext cx="78756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Postal Code vs Legislative District plot shows a negative correlation (r = -0.415). As Postal Code increases, Legislative District tends to decrease. The fit line is</a:t>
            </a:r>
          </a:p>
          <a:p>
            <a:pPr lvl="0" algn="just" defTabSz="914400" eaLnBrk="0" fontAlgn="base" hangingPunct="0">
              <a:spcBef>
                <a:spcPct val="0"/>
              </a:spcBef>
              <a:spcAft>
                <a:spcPct val="0"/>
              </a:spcAft>
            </a:pPr>
            <a:r>
              <a:rPr lang="en-US" dirty="0">
                <a:latin typeface="Androgyne" panose="05080000000003050000" pitchFamily="82" charset="0"/>
              </a:rPr>
              <a:t> y = -0.027x + 2656.3.</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5" name="Picture 4">
            <a:extLst>
              <a:ext uri="{FF2B5EF4-FFF2-40B4-BE49-F238E27FC236}">
                <a16:creationId xmlns:a16="http://schemas.microsoft.com/office/drawing/2014/main" id="{F6456063-25EF-E262-8445-6CE9F20D4F78}"/>
              </a:ext>
            </a:extLst>
          </p:cNvPr>
          <p:cNvPicPr>
            <a:picLocks noChangeAspect="1"/>
          </p:cNvPicPr>
          <p:nvPr/>
        </p:nvPicPr>
        <p:blipFill>
          <a:blip r:embed="rId2"/>
          <a:srcRect/>
          <a:stretch/>
        </p:blipFill>
        <p:spPr>
          <a:xfrm>
            <a:off x="1697367" y="1892598"/>
            <a:ext cx="5204877" cy="3096626"/>
          </a:xfrm>
          <a:prstGeom prst="rect">
            <a:avLst/>
          </a:prstGeom>
        </p:spPr>
      </p:pic>
    </p:spTree>
    <p:extLst>
      <p:ext uri="{BB962C8B-B14F-4D97-AF65-F5344CB8AC3E}">
        <p14:creationId xmlns:p14="http://schemas.microsoft.com/office/powerpoint/2010/main" val="6051314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229</TotalTime>
  <Words>1033</Words>
  <Application>Microsoft Office PowerPoint</Application>
  <PresentationFormat>On-screen Show (4:3)</PresentationFormat>
  <Paragraphs>78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Aharoni</vt:lpstr>
      <vt:lpstr>Androgyne</vt:lpstr>
      <vt:lpstr>Arial</vt:lpstr>
      <vt:lpstr>Calibri</vt:lpstr>
      <vt:lpstr>Calibri Light</vt:lpstr>
      <vt:lpstr>Retrospect</vt:lpstr>
      <vt:lpstr>  Electric Vehicle Population Dataset Analysis  Source: Kaggle   Dataset: Electric vehicle Population Dataset </vt:lpstr>
      <vt:lpstr>Introduction</vt:lpstr>
      <vt:lpstr>Initial Analysis of the Dataset</vt:lpstr>
      <vt:lpstr>Initial Analysis of the Dataset</vt:lpstr>
      <vt:lpstr>Initial Analysis of the Dataset</vt:lpstr>
      <vt:lpstr>Visual Insights from Initial Analysis</vt:lpstr>
      <vt:lpstr>Visual Insights from Initial Analysis</vt:lpstr>
      <vt:lpstr>Visual Insights from Initial Analysis</vt:lpstr>
      <vt:lpstr>Visual Insights from Initial Analysis</vt:lpstr>
      <vt:lpstr>Visual Insights from Initial Analysis</vt:lpstr>
      <vt:lpstr>Dataset Observations</vt:lpstr>
      <vt:lpstr>Dataset Observations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B B</cp:lastModifiedBy>
  <cp:revision>20</cp:revision>
  <dcterms:created xsi:type="dcterms:W3CDTF">2013-01-27T09:14:16Z</dcterms:created>
  <dcterms:modified xsi:type="dcterms:W3CDTF">2025-10-05T10:14:57Z</dcterms:modified>
  <cp:category/>
</cp:coreProperties>
</file>