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5" r:id="rId3"/>
    <p:sldId id="259" r:id="rId4"/>
    <p:sldId id="262" r:id="rId5"/>
    <p:sldId id="264" r:id="rId6"/>
    <p:sldId id="276" r:id="rId7"/>
    <p:sldId id="277" r:id="rId8"/>
    <p:sldId id="279"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82"/>
    <a:srgbClr val="524B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32C00B-0F92-446B-84AD-5CF8D9B5A5F5}"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245230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32C00B-0F92-446B-84AD-5CF8D9B5A5F5}"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307689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32C00B-0F92-446B-84AD-5CF8D9B5A5F5}"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22458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32C00B-0F92-446B-84AD-5CF8D9B5A5F5}"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331197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32C00B-0F92-446B-84AD-5CF8D9B5A5F5}"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420745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532C00B-0F92-446B-84AD-5CF8D9B5A5F5}"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264543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532C00B-0F92-446B-84AD-5CF8D9B5A5F5}" type="datetimeFigureOut">
              <a:rPr lang="en-IN" smtClean="0"/>
              <a:t>03-06-2024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362489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32C00B-0F92-446B-84AD-5CF8D9B5A5F5}" type="datetimeFigureOut">
              <a:rPr lang="en-IN" smtClean="0"/>
              <a:t>03-06-2024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421927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32C00B-0F92-446B-84AD-5CF8D9B5A5F5}" type="datetimeFigureOut">
              <a:rPr lang="en-IN" smtClean="0"/>
              <a:t>03-06-2024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486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32C00B-0F92-446B-84AD-5CF8D9B5A5F5}"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348101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32C00B-0F92-446B-84AD-5CF8D9B5A5F5}"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87D22-21BD-47F2-A56F-2CAD810116FB}" type="slidenum">
              <a:rPr lang="en-IN" smtClean="0"/>
              <a:t>‹#›</a:t>
            </a:fld>
            <a:endParaRPr lang="en-IN"/>
          </a:p>
        </p:txBody>
      </p:sp>
    </p:spTree>
    <p:extLst>
      <p:ext uri="{BB962C8B-B14F-4D97-AF65-F5344CB8AC3E}">
        <p14:creationId xmlns:p14="http://schemas.microsoft.com/office/powerpoint/2010/main" val="385472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32C00B-0F92-446B-84AD-5CF8D9B5A5F5}" type="datetimeFigureOut">
              <a:rPr lang="en-IN" smtClean="0"/>
              <a:t>03-06-2024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87D22-21BD-47F2-A56F-2CAD810116FB}" type="slidenum">
              <a:rPr lang="en-IN" smtClean="0"/>
              <a:t>‹#›</a:t>
            </a:fld>
            <a:endParaRPr lang="en-IN"/>
          </a:p>
        </p:txBody>
      </p:sp>
    </p:spTree>
    <p:extLst>
      <p:ext uri="{BB962C8B-B14F-4D97-AF65-F5344CB8AC3E}">
        <p14:creationId xmlns:p14="http://schemas.microsoft.com/office/powerpoint/2010/main" val="411235443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562" y="603294"/>
            <a:ext cx="6307700" cy="1705156"/>
          </a:xfrm>
        </p:spPr>
        <p:txBody>
          <a:bodyPr>
            <a:noAutofit/>
          </a:bodyPr>
          <a:lstStyle/>
          <a:p>
            <a:pPr algn="l"/>
            <a:r>
              <a:rPr lang="en-IN" sz="5400" b="1" dirty="0">
                <a:solidFill>
                  <a:schemeClr val="accent5">
                    <a:lumMod val="75000"/>
                  </a:schemeClr>
                </a:solidFill>
                <a:latin typeface="Berlin Sans FB Demi" panose="020E0802020502020306" pitchFamily="34" charset="0"/>
              </a:rPr>
              <a:t>Ecommerce</a:t>
            </a:r>
            <a:br>
              <a:rPr lang="en-IN" sz="5400" b="1" dirty="0">
                <a:solidFill>
                  <a:schemeClr val="accent5">
                    <a:lumMod val="75000"/>
                  </a:schemeClr>
                </a:solidFill>
                <a:latin typeface="Berlin Sans FB Demi" panose="020E0802020502020306" pitchFamily="34" charset="0"/>
              </a:rPr>
            </a:br>
            <a:r>
              <a:rPr lang="en-IN" sz="5400" b="1" dirty="0">
                <a:solidFill>
                  <a:schemeClr val="accent5">
                    <a:lumMod val="75000"/>
                  </a:schemeClr>
                </a:solidFill>
                <a:latin typeface="Berlin Sans FB Demi" panose="020E0802020502020306" pitchFamily="34" charset="0"/>
              </a:rPr>
              <a:t>Sales</a:t>
            </a:r>
          </a:p>
        </p:txBody>
      </p:sp>
      <p:sp>
        <p:nvSpPr>
          <p:cNvPr id="3" name="Subtitle 2"/>
          <p:cNvSpPr>
            <a:spLocks noGrp="1"/>
          </p:cNvSpPr>
          <p:nvPr>
            <p:ph type="subTitle" idx="1"/>
          </p:nvPr>
        </p:nvSpPr>
        <p:spPr>
          <a:xfrm>
            <a:off x="272562" y="4877332"/>
            <a:ext cx="3153508" cy="911605"/>
          </a:xfrm>
        </p:spPr>
        <p:txBody>
          <a:bodyPr>
            <a:normAutofit/>
          </a:bodyPr>
          <a:lstStyle/>
          <a:p>
            <a:r>
              <a:rPr lang="en-US" dirty="0"/>
              <a:t>PRESENTED BY-</a:t>
            </a:r>
            <a:endParaRPr lang="en-US" dirty="0">
              <a:sym typeface="Wingdings" panose="05000000000000000000" pitchFamily="2" charset="2"/>
            </a:endParaRPr>
          </a:p>
          <a:p>
            <a:r>
              <a:rPr lang="en-US" dirty="0">
                <a:sym typeface="Wingdings" panose="05000000000000000000" pitchFamily="2" charset="2"/>
              </a:rPr>
              <a:t>HIMANSHI</a:t>
            </a:r>
            <a:endParaRPr lang="en-IN" dirty="0"/>
          </a:p>
        </p:txBody>
      </p:sp>
      <p:cxnSp>
        <p:nvCxnSpPr>
          <p:cNvPr id="7" name="Straight Connector 6"/>
          <p:cNvCxnSpPr/>
          <p:nvPr/>
        </p:nvCxnSpPr>
        <p:spPr>
          <a:xfrm>
            <a:off x="24925" y="6179761"/>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25" y="6248868"/>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472" y="6403001"/>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379" y="6303100"/>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925" y="6381493"/>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584" y="6383219"/>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924" y="6448544"/>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833" y="6519508"/>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038" y="6594238"/>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7583" y="6662394"/>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379" y="6737117"/>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833" y="6809642"/>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0" y="213947"/>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36" y="6746226"/>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4955" y="6583852"/>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37" y="6370203"/>
            <a:ext cx="12167075" cy="26377"/>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046CF39-1B80-49D3-8359-D01DD640B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5344" y="258809"/>
            <a:ext cx="5669594" cy="2919398"/>
          </a:xfrm>
          <a:prstGeom prst="rect">
            <a:avLst/>
          </a:prstGeom>
        </p:spPr>
      </p:pic>
      <p:pic>
        <p:nvPicPr>
          <p:cNvPr id="26" name="Picture 25">
            <a:extLst>
              <a:ext uri="{FF2B5EF4-FFF2-40B4-BE49-F238E27FC236}">
                <a16:creationId xmlns:a16="http://schemas.microsoft.com/office/drawing/2014/main" id="{5FC12075-56E5-476B-8883-103FD1258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5344" y="3178207"/>
            <a:ext cx="5669594" cy="2981771"/>
          </a:xfrm>
          <a:prstGeom prst="rect">
            <a:avLst/>
          </a:prstGeom>
        </p:spPr>
      </p:pic>
    </p:spTree>
    <p:extLst>
      <p:ext uri="{BB962C8B-B14F-4D97-AF65-F5344CB8AC3E}">
        <p14:creationId xmlns:p14="http://schemas.microsoft.com/office/powerpoint/2010/main" val="167589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0338-2140-4CDC-8E70-0F01DC5DD5AD}"/>
              </a:ext>
            </a:extLst>
          </p:cNvPr>
          <p:cNvSpPr>
            <a:spLocks noGrp="1"/>
          </p:cNvSpPr>
          <p:nvPr>
            <p:ph type="title"/>
          </p:nvPr>
        </p:nvSpPr>
        <p:spPr>
          <a:xfrm>
            <a:off x="4110361" y="390272"/>
            <a:ext cx="3559945" cy="913259"/>
          </a:xfrm>
        </p:spPr>
        <p:txBody>
          <a:bodyPr>
            <a:noAutofit/>
          </a:bodyPr>
          <a:lstStyle/>
          <a:p>
            <a:r>
              <a:rPr lang="en-US" sz="4000" b="1" dirty="0"/>
              <a:t>INTRODUCTION</a:t>
            </a:r>
          </a:p>
        </p:txBody>
      </p:sp>
      <p:sp>
        <p:nvSpPr>
          <p:cNvPr id="3" name="TextBox 2">
            <a:extLst>
              <a:ext uri="{FF2B5EF4-FFF2-40B4-BE49-F238E27FC236}">
                <a16:creationId xmlns:a16="http://schemas.microsoft.com/office/drawing/2014/main" id="{38F553D2-4328-4403-8952-7ADC1D61905F}"/>
              </a:ext>
            </a:extLst>
          </p:cNvPr>
          <p:cNvSpPr txBox="1"/>
          <p:nvPr/>
        </p:nvSpPr>
        <p:spPr>
          <a:xfrm>
            <a:off x="1029811" y="1693803"/>
            <a:ext cx="10289218" cy="378565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rgbClr val="002060"/>
                </a:solidFill>
                <a:effectLst/>
              </a:rPr>
              <a:t>Welcome to our presentation, </a:t>
            </a:r>
            <a:r>
              <a:rPr lang="en-US" altLang="en-US" sz="1600" dirty="0">
                <a:solidFill>
                  <a:srgbClr val="002060"/>
                </a:solidFill>
              </a:rPr>
              <a:t>which tells us about the ecommerce business and the reason behind growing</a:t>
            </a:r>
            <a:r>
              <a:rPr kumimoji="0" lang="en-US" altLang="en-US" sz="1600" b="0" i="0" u="none" strike="noStrike" cap="none" normalizeH="0" baseline="0" dirty="0">
                <a:ln>
                  <a:noFill/>
                </a:ln>
                <a:solidFill>
                  <a:srgbClr val="002060"/>
                </a:solidFill>
                <a:effectLst/>
              </a:rPr>
              <a:t>, using data analytics. </a:t>
            </a:r>
            <a:br>
              <a:rPr kumimoji="0" lang="en-US" altLang="en-US" sz="1600" b="0" i="0" u="none" strike="noStrike" cap="none" normalizeH="0" baseline="0" dirty="0">
                <a:ln>
                  <a:noFill/>
                </a:ln>
                <a:solidFill>
                  <a:srgbClr val="002060"/>
                </a:solidFill>
                <a:effectLst/>
              </a:rPr>
            </a:br>
            <a:endParaRPr kumimoji="0" lang="en-US" altLang="en-US" sz="1600" b="0" i="0" u="none" strike="noStrike" cap="none" normalizeH="0" baseline="0" dirty="0">
              <a:ln>
                <a:noFill/>
              </a:ln>
              <a:solidFill>
                <a:srgbClr val="002060"/>
              </a:solidFill>
              <a:effectLst/>
            </a:endParaRPr>
          </a:p>
          <a:p>
            <a:pPr algn="just"/>
            <a:r>
              <a:rPr kumimoji="0" lang="en-US" altLang="en-US" sz="1600" b="0" i="0" u="none" strike="noStrike" cap="none" normalizeH="0" baseline="0" dirty="0">
                <a:ln>
                  <a:noFill/>
                </a:ln>
                <a:solidFill>
                  <a:srgbClr val="002060"/>
                </a:solidFill>
                <a:effectLst/>
              </a:rPr>
              <a:t>Using Power BI and </a:t>
            </a:r>
            <a:r>
              <a:rPr lang="en-US" altLang="en-US" sz="1600" dirty="0">
                <a:solidFill>
                  <a:srgbClr val="002060"/>
                </a:solidFill>
              </a:rPr>
              <a:t>Machine Learning</a:t>
            </a:r>
            <a:r>
              <a:rPr kumimoji="0" lang="en-US" altLang="en-US" sz="1600" b="0" i="0" u="none" strike="noStrike" cap="none" normalizeH="0" baseline="0" dirty="0">
                <a:ln>
                  <a:noFill/>
                </a:ln>
                <a:solidFill>
                  <a:srgbClr val="002060"/>
                </a:solidFill>
                <a:effectLst/>
              </a:rPr>
              <a:t>, we have carefully evaluated </a:t>
            </a:r>
            <a:r>
              <a:rPr lang="en-US" altLang="en-US" sz="1600" dirty="0">
                <a:solidFill>
                  <a:srgbClr val="002060"/>
                </a:solidFill>
              </a:rPr>
              <a:t>E-commerce</a:t>
            </a:r>
            <a:r>
              <a:rPr kumimoji="0" lang="en-US" altLang="en-US" sz="1600" b="0" i="0" u="none" strike="noStrike" cap="none" normalizeH="0" baseline="0" dirty="0">
                <a:ln>
                  <a:noFill/>
                </a:ln>
                <a:solidFill>
                  <a:srgbClr val="002060"/>
                </a:solidFill>
                <a:effectLst/>
              </a:rPr>
              <a:t> data to uncover valuable insights that can help shape strategic decision-making in developing ecommerce business.</a:t>
            </a:r>
          </a:p>
          <a:p>
            <a:pPr algn="just"/>
            <a:r>
              <a:rPr kumimoji="0" lang="en-US" altLang="en-US" sz="1600" b="0" i="0" u="none" strike="noStrike" cap="none" normalizeH="0" baseline="0" dirty="0">
                <a:ln>
                  <a:noFill/>
                </a:ln>
                <a:solidFill>
                  <a:srgbClr val="002060"/>
                </a:solidFill>
                <a:effectLst/>
              </a:rPr>
              <a:t> </a:t>
            </a:r>
            <a:br>
              <a:rPr kumimoji="0" lang="en-US" altLang="en-US" sz="1600" b="0" i="0" u="none" strike="noStrike" cap="none" normalizeH="0" baseline="0" dirty="0">
                <a:ln>
                  <a:noFill/>
                </a:ln>
                <a:solidFill>
                  <a:srgbClr val="002060"/>
                </a:solidFill>
                <a:effectLst/>
              </a:rPr>
            </a:br>
            <a:r>
              <a:rPr kumimoji="0" lang="en-US" altLang="en-US" sz="1600" b="0" i="0" u="none" strike="noStrike" cap="none" normalizeH="0" baseline="0" dirty="0">
                <a:ln>
                  <a:noFill/>
                </a:ln>
                <a:solidFill>
                  <a:srgbClr val="002060"/>
                </a:solidFill>
                <a:effectLst/>
              </a:rPr>
              <a:t>In this presentation, we will take you on a journey around the </a:t>
            </a:r>
            <a:r>
              <a:rPr lang="en-US" sz="1600" b="0" i="0" dirty="0">
                <a:solidFill>
                  <a:srgbClr val="0D0D0D"/>
                </a:solidFill>
                <a:effectLst/>
                <a:latin typeface="ui-sans-serif"/>
              </a:rPr>
              <a:t>commerce allows consumers and businesses to transact through online platforms, eliminating the need for physical stores and enabling a more extensive reach to global markets.</a:t>
            </a:r>
            <a:br>
              <a:rPr kumimoji="0" lang="en-US" altLang="en-US" sz="1600" b="0" i="0" u="none" strike="noStrike" cap="none" normalizeH="0" baseline="0" dirty="0">
                <a:ln>
                  <a:noFill/>
                </a:ln>
                <a:solidFill>
                  <a:srgbClr val="002060"/>
                </a:solidFill>
                <a:effectLst/>
              </a:rPr>
            </a:br>
            <a:endParaRPr kumimoji="0" lang="en-US" altLang="en-US" sz="1600" b="0" i="0" u="none" strike="noStrike" cap="none" normalizeH="0" baseline="0" dirty="0">
              <a:ln>
                <a:noFill/>
              </a:ln>
              <a:solidFill>
                <a:srgbClr val="002060"/>
              </a:solidFill>
              <a:effectLst/>
            </a:endParaRPr>
          </a:p>
          <a:p>
            <a:pPr algn="just"/>
            <a:r>
              <a:rPr lang="en-US" sz="1600" b="0" i="0" dirty="0">
                <a:solidFill>
                  <a:srgbClr val="0D0D0D"/>
                </a:solidFill>
                <a:effectLst/>
                <a:latin typeface="ui-sans-serif"/>
              </a:rPr>
              <a:t>E-commerce sales are a dynamic and integral part of the modern economy, enabling businesses and consumers to engage in transactions seamlessly across the globe. By leveraging the internet and digital technologies</a:t>
            </a:r>
          </a:p>
          <a:p>
            <a:pPr algn="just"/>
            <a:endParaRPr lang="en-US" sz="1600" dirty="0">
              <a:solidFill>
                <a:srgbClr val="0D0D0D"/>
              </a:solidFill>
              <a:latin typeface="ui-sans-serif"/>
            </a:endParaRPr>
          </a:p>
          <a:p>
            <a:pPr algn="just"/>
            <a:r>
              <a:rPr lang="en-US" sz="1600" dirty="0">
                <a:solidFill>
                  <a:srgbClr val="0D0D0D"/>
                </a:solidFill>
                <a:latin typeface="ui-sans-serif"/>
              </a:rPr>
              <a:t>E</a:t>
            </a:r>
            <a:r>
              <a:rPr lang="en-US" sz="1600" b="0" i="0" dirty="0">
                <a:solidFill>
                  <a:srgbClr val="0D0D0D"/>
                </a:solidFill>
                <a:effectLst/>
                <a:latin typeface="ui-sans-serif"/>
              </a:rPr>
              <a:t>-commerce sales offer unparalleled convenience, variety, and reach, driving significant changes in how commerce is conducted. Understanding its components, models, and metrics is essential for anyone involved in or studying this field.</a:t>
            </a:r>
            <a:endParaRPr kumimoji="0" lang="en-US" altLang="en-US" sz="1600" b="0" i="0" u="none" strike="noStrike" cap="none" normalizeH="0" baseline="0" dirty="0">
              <a:ln>
                <a:noFill/>
              </a:ln>
              <a:solidFill>
                <a:srgbClr val="002060"/>
              </a:solidFill>
              <a:effectLst/>
            </a:endParaRPr>
          </a:p>
        </p:txBody>
      </p:sp>
      <p:sp>
        <p:nvSpPr>
          <p:cNvPr id="8" name="Rectangle 5">
            <a:extLst>
              <a:ext uri="{FF2B5EF4-FFF2-40B4-BE49-F238E27FC236}">
                <a16:creationId xmlns:a16="http://schemas.microsoft.com/office/drawing/2014/main" id="{C6F8576E-4F06-4EF0-B5CB-48E0A0E486E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29EAE8B9-DD3E-4426-8CA6-20DD2F01AF81}"/>
              </a:ext>
            </a:extLst>
          </p:cNvPr>
          <p:cNvSpPr>
            <a:spLocks noChangeArrowheads="1"/>
          </p:cNvSpPr>
          <p:nvPr/>
        </p:nvSpPr>
        <p:spPr bwMode="auto">
          <a:xfrm>
            <a:off x="0" y="0"/>
            <a:ext cx="1257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8">
            <a:extLst>
              <a:ext uri="{FF2B5EF4-FFF2-40B4-BE49-F238E27FC236}">
                <a16:creationId xmlns:a16="http://schemas.microsoft.com/office/drawing/2014/main" id="{9DC9BED4-A47E-466C-837A-477AE1F06D2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9">
            <a:extLst>
              <a:ext uri="{FF2B5EF4-FFF2-40B4-BE49-F238E27FC236}">
                <a16:creationId xmlns:a16="http://schemas.microsoft.com/office/drawing/2014/main" id="{2E7525BE-BAEB-4CAA-9F84-17D13A5BAAA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385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103"/>
          </a:xfrm>
        </p:spPr>
        <p:txBody>
          <a:bodyPr>
            <a:normAutofit/>
          </a:bodyPr>
          <a:lstStyle/>
          <a:p>
            <a:r>
              <a:rPr lang="en-US" sz="2400" dirty="0">
                <a:latin typeface="Arial Black" panose="020B0A04020102020204" pitchFamily="34" charset="0"/>
              </a:rPr>
              <a:t>Project Overview</a:t>
            </a:r>
            <a:endParaRPr lang="en-IN" sz="2400" dirty="0">
              <a:latin typeface="Arial Black" panose="020B0A04020102020204" pitchFamily="34" charset="0"/>
            </a:endParaRPr>
          </a:p>
        </p:txBody>
      </p:sp>
      <p:sp>
        <p:nvSpPr>
          <p:cNvPr id="5" name="TextBox 4"/>
          <p:cNvSpPr txBox="1"/>
          <p:nvPr/>
        </p:nvSpPr>
        <p:spPr>
          <a:xfrm>
            <a:off x="1177893" y="1203123"/>
            <a:ext cx="10175907" cy="2985433"/>
          </a:xfrm>
          <a:prstGeom prst="rect">
            <a:avLst/>
          </a:prstGeom>
          <a:noFill/>
        </p:spPr>
        <p:txBody>
          <a:bodyPr wrap="square" rtlCol="0">
            <a:spAutoFit/>
          </a:bodyPr>
          <a:lstStyle/>
          <a:p>
            <a:pPr algn="just"/>
            <a:r>
              <a:rPr kumimoji="0" lang="en-US" altLang="en-US" sz="1600" b="0" i="0" u="none" strike="noStrike" cap="none" normalizeH="0" baseline="0" dirty="0">
                <a:ln>
                  <a:noFill/>
                </a:ln>
                <a:solidFill>
                  <a:schemeClr val="tx1"/>
                </a:solidFill>
                <a:effectLst/>
              </a:rPr>
              <a:t>This presentation aims to show how Power BI and </a:t>
            </a:r>
            <a:r>
              <a:rPr lang="en-US" altLang="en-US" sz="1600" dirty="0"/>
              <a:t>Machine Learning</a:t>
            </a:r>
            <a:r>
              <a:rPr kumimoji="0" lang="en-US" altLang="en-US" sz="1600" b="0" i="0" u="none" strike="noStrike" cap="none" normalizeH="0" baseline="0" dirty="0">
                <a:ln>
                  <a:noFill/>
                </a:ln>
                <a:solidFill>
                  <a:schemeClr val="tx1"/>
                </a:solidFill>
                <a:effectLst/>
              </a:rPr>
              <a:t> were used to analyze E-commerce business data in great detail. We hope to accomplish the following by focusing </a:t>
            </a:r>
            <a:r>
              <a:rPr lang="en-US" altLang="en-US" sz="1600" dirty="0"/>
              <a:t>Machine Learning</a:t>
            </a:r>
            <a:r>
              <a:rPr kumimoji="0" lang="en-US" altLang="en-US" sz="1600" b="0" i="0" u="none" strike="noStrike" cap="none" normalizeH="0" baseline="0" dirty="0">
                <a:ln>
                  <a:noFill/>
                </a:ln>
                <a:solidFill>
                  <a:schemeClr val="tx1"/>
                </a:solidFill>
                <a:effectLst/>
              </a:rPr>
              <a:t> reliable  strength with  BI's analytical capabilities.</a:t>
            </a:r>
          </a:p>
          <a:p>
            <a:pPr algn="just"/>
            <a:r>
              <a:rPr kumimoji="0" lang="en-US" altLang="en-US" sz="1600" b="0" i="0" u="none" strike="noStrike" cap="none" normalizeH="0" baseline="0" dirty="0">
                <a:ln>
                  <a:noFill/>
                </a:ln>
                <a:solidFill>
                  <a:schemeClr val="tx1"/>
                </a:solidFill>
                <a:effectLst/>
              </a:rPr>
              <a:t>Discover important insights: Examine the details of E-commerce business data to find patterns, trends, and outliers that offer insightful information on market.</a:t>
            </a:r>
          </a:p>
          <a:p>
            <a:pPr algn="just"/>
            <a:r>
              <a:rPr kumimoji="0" lang="en-US" altLang="en-US" sz="1600" b="0" i="0" u="none" strike="noStrike" cap="none" normalizeH="0" baseline="0" dirty="0">
                <a:ln>
                  <a:noFill/>
                </a:ln>
                <a:solidFill>
                  <a:schemeClr val="tx1"/>
                </a:solidFill>
                <a:effectLst/>
              </a:rPr>
              <a:t>To improve decision-making in the e commerce business, provide relevant and useful information to </a:t>
            </a:r>
            <a:r>
              <a:rPr lang="en-US" altLang="en-US" sz="1600" dirty="0" err="1"/>
              <a:t>enterpreneur</a:t>
            </a:r>
            <a:r>
              <a:rPr kumimoji="0" lang="en-US" altLang="en-US" sz="1600" b="0" i="0" u="none" strike="noStrike" cap="none" normalizeH="0" baseline="0" dirty="0" err="1">
                <a:ln>
                  <a:noFill/>
                </a:ln>
                <a:solidFill>
                  <a:schemeClr val="tx1"/>
                </a:solidFill>
                <a:effectLst/>
              </a:rPr>
              <a:t>s</a:t>
            </a:r>
            <a:r>
              <a:rPr kumimoji="0" lang="en-US" altLang="en-US" sz="1600" b="0" i="0" u="none" strike="noStrike" cap="none" normalizeH="0" baseline="0" dirty="0">
                <a:ln>
                  <a:noFill/>
                </a:ln>
                <a:solidFill>
                  <a:schemeClr val="tx1"/>
                </a:solidFill>
                <a:effectLst/>
              </a:rPr>
              <a:t> so they may formulate and implement effective marketing plans, product offers, and operational efficiency</a:t>
            </a:r>
          </a:p>
          <a:p>
            <a:pPr algn="just"/>
            <a:r>
              <a:rPr kumimoji="0" lang="en-US" altLang="en-US" sz="1600" b="0" i="0" u="none" strike="noStrike" cap="none" normalizeH="0" baseline="0" dirty="0">
                <a:ln>
                  <a:noFill/>
                </a:ln>
                <a:solidFill>
                  <a:schemeClr val="tx1"/>
                </a:solidFill>
                <a:effectLst/>
              </a:rPr>
              <a:t>Effectively visualize data by presenting complex investment data in an understandable and straightforward manner using the interactive visualizations and dashboards built with Power BI. This will allow </a:t>
            </a:r>
            <a:r>
              <a:rPr lang="en-US" altLang="en-US" sz="1600" dirty="0" err="1"/>
              <a:t>enterpreneurs</a:t>
            </a:r>
            <a:r>
              <a:rPr kumimoji="0" lang="en-US" altLang="en-US" sz="1600" b="0" i="0" u="none" strike="noStrike" cap="none" normalizeH="0" baseline="0" dirty="0">
                <a:ln>
                  <a:noFill/>
                </a:ln>
                <a:solidFill>
                  <a:schemeClr val="tx1"/>
                </a:solidFill>
                <a:effectLst/>
              </a:rPr>
              <a:t> to quickly discover more information.</a:t>
            </a:r>
          </a:p>
          <a:p>
            <a:pPr algn="just"/>
            <a:br>
              <a:rPr lang="en-US" sz="1400" dirty="0"/>
            </a:br>
            <a:endParaRPr lang="en-US" sz="1400" dirty="0"/>
          </a:p>
        </p:txBody>
      </p:sp>
      <p:cxnSp>
        <p:nvCxnSpPr>
          <p:cNvPr id="16" name="Straight Connector 15"/>
          <p:cNvCxnSpPr/>
          <p:nvPr/>
        </p:nvCxnSpPr>
        <p:spPr>
          <a:xfrm flipV="1">
            <a:off x="12106656" y="2453874"/>
            <a:ext cx="85344" cy="63892"/>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08404" y="1427148"/>
            <a:ext cx="16237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8434" y="2085988"/>
            <a:ext cx="16237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98433" y="2589949"/>
            <a:ext cx="16237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98432" y="3092157"/>
            <a:ext cx="16237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AEAB6310-4AC7-4611-A9B8-13A6B65782FB}"/>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4" name="Rectangle 2">
            <a:extLst>
              <a:ext uri="{FF2B5EF4-FFF2-40B4-BE49-F238E27FC236}">
                <a16:creationId xmlns:a16="http://schemas.microsoft.com/office/drawing/2014/main" id="{75F4F256-46F0-4C3E-854E-2FD17543A7F0}"/>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D43F606-338D-4123-82DD-B06303F2840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CCC0ECE-435B-4FDD-BB53-1EBE8B7301DB}"/>
              </a:ext>
            </a:extLst>
          </p:cNvPr>
          <p:cNvSpPr txBox="1"/>
          <p:nvPr/>
        </p:nvSpPr>
        <p:spPr>
          <a:xfrm>
            <a:off x="733194" y="3919714"/>
            <a:ext cx="7380995" cy="1200329"/>
          </a:xfrm>
          <a:prstGeom prst="rect">
            <a:avLst/>
          </a:prstGeom>
          <a:noFill/>
        </p:spPr>
        <p:txBody>
          <a:bodyPr wrap="square" rtlCol="0">
            <a:spAutoFit/>
          </a:bodyPr>
          <a:lstStyle/>
          <a:p>
            <a:pPr algn="ctr" rtl="0">
              <a:spcBef>
                <a:spcPts val="0"/>
              </a:spcBef>
              <a:spcAft>
                <a:spcPts val="0"/>
              </a:spcAft>
            </a:pPr>
            <a:r>
              <a:rPr lang="en-US" sz="2400" b="1" i="0" u="none" strike="noStrike" dirty="0">
                <a:solidFill>
                  <a:srgbClr val="262626"/>
                </a:solidFill>
                <a:effectLst/>
                <a:latin typeface="Arial Black" panose="020B0A04020102020204" pitchFamily="34" charset="0"/>
              </a:rPr>
              <a:t>Data Cleaning and Preprocessing</a:t>
            </a:r>
            <a:r>
              <a:rPr lang="en-US" sz="2400" dirty="0">
                <a:latin typeface="Arial Black" panose="020B0A04020102020204" pitchFamily="34" charset="0"/>
              </a:rPr>
              <a:t> </a:t>
            </a:r>
            <a:r>
              <a:rPr lang="en-US" sz="2400" b="1" i="0" u="none" strike="noStrike" dirty="0">
                <a:solidFill>
                  <a:srgbClr val="262626"/>
                </a:solidFill>
                <a:effectLst/>
                <a:latin typeface="Arial Black" panose="020B0A04020102020204" pitchFamily="34" charset="0"/>
              </a:rPr>
              <a:t>Steps :</a:t>
            </a:r>
            <a:endParaRPr lang="en-US" sz="2400" b="0" dirty="0">
              <a:effectLst/>
              <a:latin typeface="Arial Black" panose="020B0A04020102020204" pitchFamily="34" charset="0"/>
            </a:endParaRPr>
          </a:p>
          <a:p>
            <a:br>
              <a:rPr lang="en-US" sz="2400" dirty="0">
                <a:latin typeface="Arial Black" panose="020B0A04020102020204" pitchFamily="34" charset="0"/>
              </a:rPr>
            </a:br>
            <a:endParaRPr lang="en-US" sz="2400" dirty="0">
              <a:latin typeface="Arial Black" panose="020B0A04020102020204" pitchFamily="34" charset="0"/>
            </a:endParaRPr>
          </a:p>
        </p:txBody>
      </p:sp>
      <p:sp>
        <p:nvSpPr>
          <p:cNvPr id="10" name="TextBox 9">
            <a:extLst>
              <a:ext uri="{FF2B5EF4-FFF2-40B4-BE49-F238E27FC236}">
                <a16:creationId xmlns:a16="http://schemas.microsoft.com/office/drawing/2014/main" id="{999EA8A1-80A0-4C69-93CE-6174BE88930D}"/>
              </a:ext>
            </a:extLst>
          </p:cNvPr>
          <p:cNvSpPr txBox="1"/>
          <p:nvPr/>
        </p:nvSpPr>
        <p:spPr>
          <a:xfrm>
            <a:off x="838200" y="4557208"/>
            <a:ext cx="3822577" cy="2062103"/>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Handling null values</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Removing duplicates</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Delete irrelevant features</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Checking Data types</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Add some new features</a:t>
            </a:r>
          </a:p>
          <a:p>
            <a:pPr marL="285750" indent="-285750">
              <a:buFont typeface="Arial" panose="020B0604020202020204" pitchFamily="34" charset="0"/>
              <a:buChar char="•"/>
            </a:pPr>
            <a:r>
              <a:rPr lang="en-US" sz="1600" i="0" u="none" strike="noStrike" dirty="0">
                <a:solidFill>
                  <a:srgbClr val="000000"/>
                </a:solidFill>
                <a:effectLst/>
              </a:rPr>
              <a:t>Making new tables according to my needs</a:t>
            </a:r>
          </a:p>
          <a:p>
            <a:endParaRPr lang="en-US" sz="1600" dirty="0"/>
          </a:p>
        </p:txBody>
      </p:sp>
      <p:sp>
        <p:nvSpPr>
          <p:cNvPr id="11" name="TextBox 10">
            <a:extLst>
              <a:ext uri="{FF2B5EF4-FFF2-40B4-BE49-F238E27FC236}">
                <a16:creationId xmlns:a16="http://schemas.microsoft.com/office/drawing/2014/main" id="{B8B3D10B-8F7F-4967-963F-8F84CCCD5744}"/>
              </a:ext>
            </a:extLst>
          </p:cNvPr>
          <p:cNvSpPr txBox="1"/>
          <p:nvPr/>
        </p:nvSpPr>
        <p:spPr>
          <a:xfrm>
            <a:off x="6602720" y="4461550"/>
            <a:ext cx="4856086" cy="1815882"/>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Background Design in Power Point</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Generate KPI’s</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Importing images</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Dashboard Building</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Make buttons for page Navigation</a:t>
            </a:r>
          </a:p>
          <a:p>
            <a:pPr rtl="0" fontAlgn="base">
              <a:spcBef>
                <a:spcPts val="0"/>
              </a:spcBef>
              <a:spcAft>
                <a:spcPts val="0"/>
              </a:spcAft>
              <a:buFont typeface="Arial" panose="020B0604020202020204" pitchFamily="34" charset="0"/>
              <a:buChar char="•"/>
            </a:pPr>
            <a:r>
              <a:rPr lang="en-US" sz="1600" i="0" u="none" strike="noStrike" dirty="0">
                <a:solidFill>
                  <a:srgbClr val="000000"/>
                </a:solidFill>
                <a:effectLst/>
              </a:rPr>
              <a:t>   Uncover insights</a:t>
            </a:r>
          </a:p>
          <a:p>
            <a:endParaRPr lang="en-US" sz="1600" dirty="0"/>
          </a:p>
        </p:txBody>
      </p:sp>
    </p:spTree>
    <p:extLst>
      <p:ext uri="{BB962C8B-B14F-4D97-AF65-F5344CB8AC3E}">
        <p14:creationId xmlns:p14="http://schemas.microsoft.com/office/powerpoint/2010/main" val="386035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850" y="470207"/>
            <a:ext cx="11954692" cy="461665"/>
          </a:xfrm>
          <a:prstGeom prst="rect">
            <a:avLst/>
          </a:prstGeom>
          <a:noFill/>
        </p:spPr>
        <p:txBody>
          <a:bodyPr wrap="square" rtlCol="0">
            <a:spAutoFit/>
          </a:bodyPr>
          <a:lstStyle/>
          <a:p>
            <a:r>
              <a:rPr lang="en-US" sz="2400" b="1" dirty="0">
                <a:latin typeface="Bahnschrift Condensed" panose="020B0502040204020203" pitchFamily="34" charset="0"/>
              </a:rPr>
              <a:t>    Visualization</a:t>
            </a:r>
            <a:endParaRPr lang="en-IN" sz="2400" b="1" dirty="0">
              <a:latin typeface="Bahnschrift Condensed" panose="020B0502040204020203" pitchFamily="34" charset="0"/>
            </a:endParaRPr>
          </a:p>
        </p:txBody>
      </p:sp>
      <p:sp>
        <p:nvSpPr>
          <p:cNvPr id="4" name="TextBox 3"/>
          <p:cNvSpPr txBox="1"/>
          <p:nvPr/>
        </p:nvSpPr>
        <p:spPr>
          <a:xfrm>
            <a:off x="409303" y="1497874"/>
            <a:ext cx="45719" cy="369332"/>
          </a:xfrm>
          <a:prstGeom prst="rect">
            <a:avLst/>
          </a:prstGeom>
          <a:noFill/>
        </p:spPr>
        <p:txBody>
          <a:bodyPr wrap="square" rtlCol="0">
            <a:spAutoFit/>
          </a:bodyPr>
          <a:lstStyle/>
          <a:p>
            <a:endParaRPr lang="en-IN"/>
          </a:p>
        </p:txBody>
      </p:sp>
      <p:sp>
        <p:nvSpPr>
          <p:cNvPr id="6" name="TextBox 5"/>
          <p:cNvSpPr txBox="1"/>
          <p:nvPr/>
        </p:nvSpPr>
        <p:spPr>
          <a:xfrm>
            <a:off x="5617029" y="914400"/>
            <a:ext cx="45719" cy="369332"/>
          </a:xfrm>
          <a:prstGeom prst="rect">
            <a:avLst/>
          </a:prstGeom>
          <a:noFill/>
        </p:spPr>
        <p:txBody>
          <a:bodyPr wrap="square" rtlCol="0">
            <a:spAutoFit/>
          </a:bodyPr>
          <a:lstStyle/>
          <a:p>
            <a:endParaRPr lang="en-IN" dirty="0"/>
          </a:p>
        </p:txBody>
      </p:sp>
      <p:sp>
        <p:nvSpPr>
          <p:cNvPr id="7" name="TextBox 6"/>
          <p:cNvSpPr txBox="1"/>
          <p:nvPr/>
        </p:nvSpPr>
        <p:spPr>
          <a:xfrm rot="10800000" flipH="1" flipV="1">
            <a:off x="280850" y="1945582"/>
            <a:ext cx="10369733" cy="4211377"/>
          </a:xfrm>
          <a:prstGeom prst="rect">
            <a:avLst/>
          </a:prstGeom>
          <a:noFill/>
        </p:spPr>
        <p:txBody>
          <a:bodyPr wrap="square" rtlCol="0">
            <a:spAutoFit/>
          </a:bodyPr>
          <a:lstStyle/>
          <a:p>
            <a:endParaRPr lang="en-IN" dirty="0"/>
          </a:p>
        </p:txBody>
      </p:sp>
      <p:sp>
        <p:nvSpPr>
          <p:cNvPr id="10" name="Right Triangle 9"/>
          <p:cNvSpPr/>
          <p:nvPr/>
        </p:nvSpPr>
        <p:spPr>
          <a:xfrm flipH="1" flipV="1">
            <a:off x="9997440" y="-1"/>
            <a:ext cx="2185854" cy="2490652"/>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Triangle 10"/>
          <p:cNvSpPr/>
          <p:nvPr/>
        </p:nvSpPr>
        <p:spPr>
          <a:xfrm rot="16200000">
            <a:off x="10749291" y="5405112"/>
            <a:ext cx="1350547" cy="1530542"/>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flipH="1">
            <a:off x="10476411" y="5373190"/>
            <a:ext cx="1715589" cy="1510937"/>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0300065" y="5251270"/>
            <a:ext cx="1883230" cy="1605272"/>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1881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Right Triangle 1"/>
          <p:cNvSpPr/>
          <p:nvPr/>
        </p:nvSpPr>
        <p:spPr>
          <a:xfrm rot="10800000">
            <a:off x="10452459" y="156752"/>
            <a:ext cx="1556660" cy="180267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5-Point Star 4"/>
          <p:cNvSpPr/>
          <p:nvPr/>
        </p:nvSpPr>
        <p:spPr>
          <a:xfrm>
            <a:off x="324733" y="634123"/>
            <a:ext cx="196558" cy="164169"/>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1">
            <a:extLst>
              <a:ext uri="{FF2B5EF4-FFF2-40B4-BE49-F238E27FC236}">
                <a16:creationId xmlns:a16="http://schemas.microsoft.com/office/drawing/2014/main" id="{C655BA0D-BBC9-4B78-8725-21FE660B4941}"/>
              </a:ext>
            </a:extLst>
          </p:cNvPr>
          <p:cNvSpPr>
            <a:spLocks noChangeArrowheads="1"/>
          </p:cNvSpPr>
          <p:nvPr/>
        </p:nvSpPr>
        <p:spPr bwMode="auto">
          <a:xfrm>
            <a:off x="521292" y="986603"/>
            <a:ext cx="103223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We can compare the differences </a:t>
            </a:r>
            <a:r>
              <a:rPr lang="en-US" altLang="en-US" sz="1600" dirty="0">
                <a:latin typeface="Arial" panose="020B0604020202020204" pitchFamily="34" charset="0"/>
              </a:rPr>
              <a:t>of Satisfaction level for each gender and Membership type respectively.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by obtaining the Bar Graphs of our data from the Machine Learning.</a:t>
            </a:r>
          </a:p>
        </p:txBody>
      </p:sp>
      <p:pic>
        <p:nvPicPr>
          <p:cNvPr id="12" name="Picture 11">
            <a:extLst>
              <a:ext uri="{FF2B5EF4-FFF2-40B4-BE49-F238E27FC236}">
                <a16:creationId xmlns:a16="http://schemas.microsoft.com/office/drawing/2014/main" id="{F52648D8-4FF0-41C9-BF33-22DD25A505F8}"/>
              </a:ext>
            </a:extLst>
          </p:cNvPr>
          <p:cNvPicPr>
            <a:picLocks noChangeAspect="1"/>
          </p:cNvPicPr>
          <p:nvPr/>
        </p:nvPicPr>
        <p:blipFill>
          <a:blip r:embed="rId2"/>
          <a:stretch>
            <a:fillRect/>
          </a:stretch>
        </p:blipFill>
        <p:spPr>
          <a:xfrm>
            <a:off x="176213" y="2429636"/>
            <a:ext cx="11358562" cy="3342514"/>
          </a:xfrm>
          <a:prstGeom prst="rect">
            <a:avLst/>
          </a:prstGeom>
        </p:spPr>
      </p:pic>
    </p:spTree>
    <p:extLst>
      <p:ext uri="{BB962C8B-B14F-4D97-AF65-F5344CB8AC3E}">
        <p14:creationId xmlns:p14="http://schemas.microsoft.com/office/powerpoint/2010/main" val="416204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4427"/>
            <a:ext cx="12192000" cy="68051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108857"/>
            <a:ext cx="12383589" cy="557716"/>
          </a:xfrm>
        </p:spPr>
        <p:txBody>
          <a:bodyPr>
            <a:normAutofit/>
          </a:bodyPr>
          <a:lstStyle/>
          <a:p>
            <a:pPr algn="ctr"/>
            <a:r>
              <a:rPr lang="en-US" sz="2800" dirty="0">
                <a:solidFill>
                  <a:schemeClr val="bg1"/>
                </a:solidFill>
                <a:latin typeface="Arial Black" panose="020B0A04020102020204" pitchFamily="34" charset="0"/>
              </a:rPr>
              <a:t>INSIGHTS</a:t>
            </a:r>
            <a:endParaRPr lang="en-IN" sz="2800" dirty="0">
              <a:solidFill>
                <a:schemeClr val="bg1"/>
              </a:solidFill>
              <a:latin typeface="Arial Black" panose="020B0A04020102020204" pitchFamily="34" charset="0"/>
            </a:endParaRPr>
          </a:p>
        </p:txBody>
      </p:sp>
      <p:sp>
        <p:nvSpPr>
          <p:cNvPr id="3" name="Text Placeholder 2"/>
          <p:cNvSpPr>
            <a:spLocks noGrp="1"/>
          </p:cNvSpPr>
          <p:nvPr>
            <p:ph type="body" idx="1"/>
          </p:nvPr>
        </p:nvSpPr>
        <p:spPr>
          <a:xfrm>
            <a:off x="383176" y="4101483"/>
            <a:ext cx="11355977" cy="2014293"/>
          </a:xfrm>
        </p:spPr>
        <p:txBody>
          <a:bodyPr/>
          <a:lstStyle/>
          <a:p>
            <a:endParaRPr lang="en-IN" dirty="0">
              <a:solidFill>
                <a:schemeClr val="bg1"/>
              </a:solidFill>
              <a:sym typeface="Wingdings" panose="05000000000000000000" pitchFamily="2" charset="2"/>
            </a:endParaRPr>
          </a:p>
        </p:txBody>
      </p:sp>
      <p:cxnSp>
        <p:nvCxnSpPr>
          <p:cNvPr id="6" name="Straight Connector 5"/>
          <p:cNvCxnSpPr/>
          <p:nvPr/>
        </p:nvCxnSpPr>
        <p:spPr>
          <a:xfrm>
            <a:off x="-17089" y="858969"/>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121" y="951547"/>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21" y="6719971"/>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667" y="6625963"/>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04EFAD8-0894-4545-99B0-08304CD688B1}"/>
              </a:ext>
            </a:extLst>
          </p:cNvPr>
          <p:cNvSpPr txBox="1"/>
          <p:nvPr/>
        </p:nvSpPr>
        <p:spPr>
          <a:xfrm>
            <a:off x="641867" y="4471755"/>
            <a:ext cx="10741980" cy="2277547"/>
          </a:xfrm>
          <a:prstGeom prst="rect">
            <a:avLst/>
          </a:prstGeom>
          <a:noFill/>
        </p:spPr>
        <p:txBody>
          <a:bodyPr wrap="square" rtlCol="0">
            <a:spAutoFit/>
          </a:bodyPr>
          <a:lstStyle/>
          <a:p>
            <a:pPr algn="l">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This is one of the most significant </a:t>
            </a:r>
            <a:r>
              <a:rPr lang="en-US" altLang="en-US" b="0" i="0" dirty="0">
                <a:solidFill>
                  <a:srgbClr val="0D0D0D"/>
                </a:solidFill>
                <a:effectLst/>
                <a:latin typeface="ui-sans-serif"/>
              </a:rPr>
              <a:t>to analyze the</a:t>
            </a:r>
            <a:r>
              <a:rPr lang="en-US" b="0" i="0" dirty="0">
                <a:solidFill>
                  <a:srgbClr val="0D0D0D"/>
                </a:solidFill>
                <a:effectLst/>
                <a:latin typeface="ui-sans-serif"/>
              </a:rPr>
              <a:t> performance of the models, Overfitting occurs when the model learns the training data too well, including noise and outliers, and fails to generalize to new. AdaBoost classifier is similar to the Random Forest and Decision Tree models, indicating moderate improvement. The metrics suggest that the model is not overfitting as severely as the Decision Tree or Random Forest models since the training accuracy is closer to the test accuracy.</a:t>
            </a:r>
          </a:p>
          <a:p>
            <a:br>
              <a:rPr lang="en-US" dirty="0"/>
            </a:br>
            <a:r>
              <a:rPr kumimoji="0" lang="en-US" altLang="en-US" sz="1800" b="0" i="0" u="none" strike="noStrike" cap="none" normalizeH="0" baseline="0" dirty="0">
                <a:ln>
                  <a:noFill/>
                </a:ln>
                <a:solidFill>
                  <a:schemeClr val="tx1"/>
                </a:solidFill>
                <a:effectLst/>
                <a:latin typeface="Arial" panose="020B0604020202020204" pitchFamily="34" charset="0"/>
              </a:rPr>
              <a:t> </a:t>
            </a:r>
          </a:p>
          <a:p>
            <a:endParaRPr lang="en-US" sz="1600" dirty="0"/>
          </a:p>
        </p:txBody>
      </p:sp>
      <p:pic>
        <p:nvPicPr>
          <p:cNvPr id="11" name="Picture 10">
            <a:extLst>
              <a:ext uri="{FF2B5EF4-FFF2-40B4-BE49-F238E27FC236}">
                <a16:creationId xmlns:a16="http://schemas.microsoft.com/office/drawing/2014/main" id="{AB0A35DD-8A99-4634-BA39-A55AEFB36F06}"/>
              </a:ext>
            </a:extLst>
          </p:cNvPr>
          <p:cNvPicPr>
            <a:picLocks noChangeAspect="1"/>
          </p:cNvPicPr>
          <p:nvPr/>
        </p:nvPicPr>
        <p:blipFill>
          <a:blip r:embed="rId2"/>
          <a:stretch>
            <a:fillRect/>
          </a:stretch>
        </p:blipFill>
        <p:spPr>
          <a:xfrm>
            <a:off x="6286500" y="1911368"/>
            <a:ext cx="2823267" cy="1600567"/>
          </a:xfrm>
          <a:prstGeom prst="rect">
            <a:avLst/>
          </a:prstGeom>
          <a:ln w="12700">
            <a:solidFill>
              <a:schemeClr val="tx1"/>
            </a:solidFill>
          </a:ln>
        </p:spPr>
      </p:pic>
      <p:pic>
        <p:nvPicPr>
          <p:cNvPr id="15" name="Picture 14">
            <a:extLst>
              <a:ext uri="{FF2B5EF4-FFF2-40B4-BE49-F238E27FC236}">
                <a16:creationId xmlns:a16="http://schemas.microsoft.com/office/drawing/2014/main" id="{AF07AE18-EA2F-4497-BDAF-81023446EE01}"/>
              </a:ext>
            </a:extLst>
          </p:cNvPr>
          <p:cNvPicPr>
            <a:picLocks noChangeAspect="1"/>
          </p:cNvPicPr>
          <p:nvPr/>
        </p:nvPicPr>
        <p:blipFill>
          <a:blip r:embed="rId3"/>
          <a:stretch>
            <a:fillRect/>
          </a:stretch>
        </p:blipFill>
        <p:spPr>
          <a:xfrm>
            <a:off x="3189589" y="1911368"/>
            <a:ext cx="2823268" cy="1660778"/>
          </a:xfrm>
          <a:prstGeom prst="rect">
            <a:avLst/>
          </a:prstGeom>
          <a:ln w="12700">
            <a:solidFill>
              <a:schemeClr val="tx1"/>
            </a:solidFill>
          </a:ln>
        </p:spPr>
      </p:pic>
      <p:pic>
        <p:nvPicPr>
          <p:cNvPr id="17" name="Picture 16">
            <a:extLst>
              <a:ext uri="{FF2B5EF4-FFF2-40B4-BE49-F238E27FC236}">
                <a16:creationId xmlns:a16="http://schemas.microsoft.com/office/drawing/2014/main" id="{667A07C8-3446-489C-9488-3F062BD5FB18}"/>
              </a:ext>
            </a:extLst>
          </p:cNvPr>
          <p:cNvPicPr>
            <a:picLocks noChangeAspect="1"/>
          </p:cNvPicPr>
          <p:nvPr/>
        </p:nvPicPr>
        <p:blipFill>
          <a:blip r:embed="rId4"/>
          <a:stretch>
            <a:fillRect/>
          </a:stretch>
        </p:blipFill>
        <p:spPr>
          <a:xfrm>
            <a:off x="383176" y="1950219"/>
            <a:ext cx="2530383" cy="1621923"/>
          </a:xfrm>
          <a:prstGeom prst="rect">
            <a:avLst/>
          </a:prstGeom>
          <a:ln w="12700">
            <a:solidFill>
              <a:schemeClr val="tx1"/>
            </a:solidFill>
          </a:ln>
        </p:spPr>
      </p:pic>
      <p:pic>
        <p:nvPicPr>
          <p:cNvPr id="19" name="Picture 18">
            <a:extLst>
              <a:ext uri="{FF2B5EF4-FFF2-40B4-BE49-F238E27FC236}">
                <a16:creationId xmlns:a16="http://schemas.microsoft.com/office/drawing/2014/main" id="{4FEF158A-713D-4EDA-AB89-797B2CE1A853}"/>
              </a:ext>
            </a:extLst>
          </p:cNvPr>
          <p:cNvPicPr>
            <a:picLocks noChangeAspect="1"/>
          </p:cNvPicPr>
          <p:nvPr/>
        </p:nvPicPr>
        <p:blipFill>
          <a:blip r:embed="rId5"/>
          <a:stretch>
            <a:fillRect/>
          </a:stretch>
        </p:blipFill>
        <p:spPr>
          <a:xfrm>
            <a:off x="9288704" y="1892763"/>
            <a:ext cx="2733995" cy="1619172"/>
          </a:xfrm>
          <a:prstGeom prst="rect">
            <a:avLst/>
          </a:prstGeom>
          <a:ln w="12700">
            <a:solidFill>
              <a:schemeClr val="tx1"/>
            </a:solidFill>
          </a:ln>
        </p:spPr>
      </p:pic>
      <p:sp>
        <p:nvSpPr>
          <p:cNvPr id="23" name="TextBox 22">
            <a:extLst>
              <a:ext uri="{FF2B5EF4-FFF2-40B4-BE49-F238E27FC236}">
                <a16:creationId xmlns:a16="http://schemas.microsoft.com/office/drawing/2014/main" id="{030C8A2B-A75D-4BC0-8521-D154EB94CD64}"/>
              </a:ext>
            </a:extLst>
          </p:cNvPr>
          <p:cNvSpPr txBox="1"/>
          <p:nvPr/>
        </p:nvSpPr>
        <p:spPr>
          <a:xfrm>
            <a:off x="990600" y="1532919"/>
            <a:ext cx="1409700" cy="276999"/>
          </a:xfrm>
          <a:prstGeom prst="rect">
            <a:avLst/>
          </a:prstGeom>
          <a:noFill/>
        </p:spPr>
        <p:txBody>
          <a:bodyPr wrap="square" rtlCol="0">
            <a:spAutoFit/>
          </a:bodyPr>
          <a:lstStyle/>
          <a:p>
            <a:r>
              <a:rPr lang="en-US" sz="1200" b="1" dirty="0"/>
              <a:t>Logistic Regression</a:t>
            </a:r>
          </a:p>
        </p:txBody>
      </p:sp>
      <p:sp>
        <p:nvSpPr>
          <p:cNvPr id="24" name="TextBox 23">
            <a:extLst>
              <a:ext uri="{FF2B5EF4-FFF2-40B4-BE49-F238E27FC236}">
                <a16:creationId xmlns:a16="http://schemas.microsoft.com/office/drawing/2014/main" id="{8C7B61F5-08A7-4B0B-B842-046BA63D57C5}"/>
              </a:ext>
            </a:extLst>
          </p:cNvPr>
          <p:cNvSpPr txBox="1"/>
          <p:nvPr/>
        </p:nvSpPr>
        <p:spPr>
          <a:xfrm>
            <a:off x="4011867" y="1559454"/>
            <a:ext cx="1246854" cy="276999"/>
          </a:xfrm>
          <a:prstGeom prst="rect">
            <a:avLst/>
          </a:prstGeom>
          <a:noFill/>
        </p:spPr>
        <p:txBody>
          <a:bodyPr wrap="square" rtlCol="0">
            <a:spAutoFit/>
          </a:bodyPr>
          <a:lstStyle/>
          <a:p>
            <a:r>
              <a:rPr lang="en-US" sz="1200" b="1" dirty="0"/>
              <a:t>Decision Tree</a:t>
            </a:r>
          </a:p>
        </p:txBody>
      </p:sp>
      <p:sp>
        <p:nvSpPr>
          <p:cNvPr id="25" name="TextBox 24">
            <a:extLst>
              <a:ext uri="{FF2B5EF4-FFF2-40B4-BE49-F238E27FC236}">
                <a16:creationId xmlns:a16="http://schemas.microsoft.com/office/drawing/2014/main" id="{DC339DF8-9AFE-4E05-8DB9-0A6C73B590B6}"/>
              </a:ext>
            </a:extLst>
          </p:cNvPr>
          <p:cNvSpPr txBox="1"/>
          <p:nvPr/>
        </p:nvSpPr>
        <p:spPr>
          <a:xfrm>
            <a:off x="7340392" y="1533411"/>
            <a:ext cx="1246855" cy="276507"/>
          </a:xfrm>
          <a:prstGeom prst="rect">
            <a:avLst/>
          </a:prstGeom>
          <a:noFill/>
        </p:spPr>
        <p:txBody>
          <a:bodyPr wrap="square" rtlCol="0">
            <a:spAutoFit/>
          </a:bodyPr>
          <a:lstStyle/>
          <a:p>
            <a:r>
              <a:rPr lang="en-US" sz="1200" b="1" dirty="0"/>
              <a:t>Random Forest</a:t>
            </a:r>
          </a:p>
        </p:txBody>
      </p:sp>
      <p:sp>
        <p:nvSpPr>
          <p:cNvPr id="26" name="TextBox 25">
            <a:extLst>
              <a:ext uri="{FF2B5EF4-FFF2-40B4-BE49-F238E27FC236}">
                <a16:creationId xmlns:a16="http://schemas.microsoft.com/office/drawing/2014/main" id="{0162D409-4085-4B22-8A48-7FF0DF7BEF4A}"/>
              </a:ext>
            </a:extLst>
          </p:cNvPr>
          <p:cNvSpPr txBox="1"/>
          <p:nvPr/>
        </p:nvSpPr>
        <p:spPr>
          <a:xfrm>
            <a:off x="10391775" y="1522250"/>
            <a:ext cx="904875" cy="276506"/>
          </a:xfrm>
          <a:prstGeom prst="rect">
            <a:avLst/>
          </a:prstGeom>
          <a:noFill/>
        </p:spPr>
        <p:txBody>
          <a:bodyPr wrap="square" rtlCol="0">
            <a:spAutoFit/>
          </a:bodyPr>
          <a:lstStyle/>
          <a:p>
            <a:r>
              <a:rPr lang="en-US" sz="1200" b="1" dirty="0" err="1"/>
              <a:t>Adaboost</a:t>
            </a:r>
            <a:endParaRPr lang="en-US" sz="1200" b="1" dirty="0"/>
          </a:p>
        </p:txBody>
      </p:sp>
    </p:spTree>
    <p:extLst>
      <p:ext uri="{BB962C8B-B14F-4D97-AF65-F5344CB8AC3E}">
        <p14:creationId xmlns:p14="http://schemas.microsoft.com/office/powerpoint/2010/main" val="700297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4427"/>
            <a:ext cx="12192000" cy="68051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108857"/>
            <a:ext cx="12383589" cy="557716"/>
          </a:xfrm>
        </p:spPr>
        <p:txBody>
          <a:bodyPr>
            <a:normAutofit/>
          </a:bodyPr>
          <a:lstStyle/>
          <a:p>
            <a:pPr algn="ctr"/>
            <a:r>
              <a:rPr lang="en-IN" sz="2800" dirty="0">
                <a:solidFill>
                  <a:schemeClr val="bg1"/>
                </a:solidFill>
                <a:latin typeface="Arial Black" panose="020B0A04020102020204" pitchFamily="34" charset="0"/>
              </a:rPr>
              <a:t>INSIGHTS</a:t>
            </a:r>
          </a:p>
        </p:txBody>
      </p:sp>
      <p:cxnSp>
        <p:nvCxnSpPr>
          <p:cNvPr id="6" name="Straight Connector 5"/>
          <p:cNvCxnSpPr/>
          <p:nvPr/>
        </p:nvCxnSpPr>
        <p:spPr>
          <a:xfrm>
            <a:off x="-17089" y="858969"/>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121" y="951547"/>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21" y="6719971"/>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667" y="6625963"/>
            <a:ext cx="12192000"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68AAE2-E037-4D91-AD91-5CF7FD46AE87}"/>
              </a:ext>
            </a:extLst>
          </p:cNvPr>
          <p:cNvSpPr txBox="1"/>
          <p:nvPr/>
        </p:nvSpPr>
        <p:spPr>
          <a:xfrm>
            <a:off x="353627" y="4872474"/>
            <a:ext cx="11208058" cy="1200329"/>
          </a:xfrm>
          <a:prstGeom prst="rect">
            <a:avLst/>
          </a:prstGeom>
          <a:noFill/>
        </p:spPr>
        <p:txBody>
          <a:bodyPr wrap="square" rtlCol="0">
            <a:spAutoFit/>
          </a:bodyPr>
          <a:lstStyle/>
          <a:p>
            <a:r>
              <a:rPr lang="en-US" dirty="0"/>
              <a:t>These tables allows us to visualize in a good manner. In the table of Sum of item purchased by </a:t>
            </a:r>
            <a:r>
              <a:rPr lang="en-US" dirty="0" err="1"/>
              <a:t>age_dim</a:t>
            </a:r>
            <a:r>
              <a:rPr lang="en-US" dirty="0"/>
              <a:t> , We are able to understand that which age criteria prefer more item purchased and from the above table we can see that our teenage customer is low than elder, senior and mature. In the table of total spend by </a:t>
            </a:r>
            <a:r>
              <a:rPr lang="en-US" dirty="0" err="1"/>
              <a:t>daysBin</a:t>
            </a:r>
            <a:r>
              <a:rPr lang="en-US" dirty="0"/>
              <a:t> , we are able to compare the last days Spend till now, so that we can consider in which days our sale is more.</a:t>
            </a:r>
          </a:p>
        </p:txBody>
      </p:sp>
      <p:pic>
        <p:nvPicPr>
          <p:cNvPr id="5" name="Picture 4">
            <a:extLst>
              <a:ext uri="{FF2B5EF4-FFF2-40B4-BE49-F238E27FC236}">
                <a16:creationId xmlns:a16="http://schemas.microsoft.com/office/drawing/2014/main" id="{FA544174-3858-4C7A-A71A-A91EBBAE87F8}"/>
              </a:ext>
            </a:extLst>
          </p:cNvPr>
          <p:cNvPicPr>
            <a:picLocks noChangeAspect="1"/>
          </p:cNvPicPr>
          <p:nvPr/>
        </p:nvPicPr>
        <p:blipFill>
          <a:blip r:embed="rId2"/>
          <a:stretch>
            <a:fillRect/>
          </a:stretch>
        </p:blipFill>
        <p:spPr>
          <a:xfrm>
            <a:off x="1490662" y="1655158"/>
            <a:ext cx="3605213" cy="3028950"/>
          </a:xfrm>
          <a:prstGeom prst="rect">
            <a:avLst/>
          </a:prstGeom>
        </p:spPr>
      </p:pic>
      <p:pic>
        <p:nvPicPr>
          <p:cNvPr id="13" name="Picture 12">
            <a:extLst>
              <a:ext uri="{FF2B5EF4-FFF2-40B4-BE49-F238E27FC236}">
                <a16:creationId xmlns:a16="http://schemas.microsoft.com/office/drawing/2014/main" id="{A674EF2E-09B1-418D-A70B-C7480E51EAAA}"/>
              </a:ext>
            </a:extLst>
          </p:cNvPr>
          <p:cNvPicPr>
            <a:picLocks noChangeAspect="1"/>
          </p:cNvPicPr>
          <p:nvPr/>
        </p:nvPicPr>
        <p:blipFill>
          <a:blip r:embed="rId3"/>
          <a:stretch>
            <a:fillRect/>
          </a:stretch>
        </p:blipFill>
        <p:spPr>
          <a:xfrm>
            <a:off x="6115052" y="1655158"/>
            <a:ext cx="4171950" cy="3028949"/>
          </a:xfrm>
          <a:prstGeom prst="rect">
            <a:avLst/>
          </a:prstGeom>
        </p:spPr>
      </p:pic>
    </p:spTree>
    <p:extLst>
      <p:ext uri="{BB962C8B-B14F-4D97-AF65-F5344CB8AC3E}">
        <p14:creationId xmlns:p14="http://schemas.microsoft.com/office/powerpoint/2010/main" val="38750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850" y="202732"/>
            <a:ext cx="11954692" cy="461665"/>
          </a:xfrm>
          <a:prstGeom prst="rect">
            <a:avLst/>
          </a:prstGeom>
          <a:noFill/>
        </p:spPr>
        <p:txBody>
          <a:bodyPr wrap="square" rtlCol="0">
            <a:spAutoFit/>
          </a:bodyPr>
          <a:lstStyle/>
          <a:p>
            <a:r>
              <a:rPr lang="en-US" sz="2400" b="1" dirty="0">
                <a:latin typeface="Bahnschrift Condensed" panose="020B0502040204020203" pitchFamily="34" charset="0"/>
              </a:rPr>
              <a:t>    INSIGHTS</a:t>
            </a:r>
            <a:endParaRPr lang="en-IN" sz="2400" b="1" dirty="0">
              <a:latin typeface="Bahnschrift Condensed" panose="020B0502040204020203" pitchFamily="34" charset="0"/>
            </a:endParaRPr>
          </a:p>
        </p:txBody>
      </p:sp>
      <p:sp>
        <p:nvSpPr>
          <p:cNvPr id="4" name="TextBox 3"/>
          <p:cNvSpPr txBox="1"/>
          <p:nvPr/>
        </p:nvSpPr>
        <p:spPr>
          <a:xfrm>
            <a:off x="409303" y="1497874"/>
            <a:ext cx="45719" cy="369332"/>
          </a:xfrm>
          <a:prstGeom prst="rect">
            <a:avLst/>
          </a:prstGeom>
          <a:noFill/>
        </p:spPr>
        <p:txBody>
          <a:bodyPr wrap="square" rtlCol="0">
            <a:spAutoFit/>
          </a:bodyPr>
          <a:lstStyle/>
          <a:p>
            <a:endParaRPr lang="en-IN"/>
          </a:p>
        </p:txBody>
      </p:sp>
      <p:sp>
        <p:nvSpPr>
          <p:cNvPr id="6" name="TextBox 5"/>
          <p:cNvSpPr txBox="1"/>
          <p:nvPr/>
        </p:nvSpPr>
        <p:spPr>
          <a:xfrm>
            <a:off x="5617029" y="914400"/>
            <a:ext cx="45719" cy="369332"/>
          </a:xfrm>
          <a:prstGeom prst="rect">
            <a:avLst/>
          </a:prstGeom>
          <a:noFill/>
        </p:spPr>
        <p:txBody>
          <a:bodyPr wrap="square" rtlCol="0">
            <a:spAutoFit/>
          </a:bodyPr>
          <a:lstStyle/>
          <a:p>
            <a:endParaRPr lang="en-IN" dirty="0"/>
          </a:p>
        </p:txBody>
      </p:sp>
      <p:sp>
        <p:nvSpPr>
          <p:cNvPr id="7" name="TextBox 6"/>
          <p:cNvSpPr txBox="1"/>
          <p:nvPr/>
        </p:nvSpPr>
        <p:spPr>
          <a:xfrm rot="10800000" flipH="1" flipV="1">
            <a:off x="280850" y="1945582"/>
            <a:ext cx="10369733" cy="4211377"/>
          </a:xfrm>
          <a:prstGeom prst="rect">
            <a:avLst/>
          </a:prstGeom>
          <a:noFill/>
        </p:spPr>
        <p:txBody>
          <a:bodyPr wrap="square" rtlCol="0">
            <a:spAutoFit/>
          </a:bodyPr>
          <a:lstStyle/>
          <a:p>
            <a:endParaRPr lang="en-IN" dirty="0"/>
          </a:p>
        </p:txBody>
      </p:sp>
      <p:sp>
        <p:nvSpPr>
          <p:cNvPr id="10" name="Right Triangle 9"/>
          <p:cNvSpPr/>
          <p:nvPr/>
        </p:nvSpPr>
        <p:spPr>
          <a:xfrm flipH="1" flipV="1">
            <a:off x="9997440" y="-1"/>
            <a:ext cx="2185854" cy="2490652"/>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Triangle 10"/>
          <p:cNvSpPr/>
          <p:nvPr/>
        </p:nvSpPr>
        <p:spPr>
          <a:xfrm rot="16200000">
            <a:off x="10749291" y="5405112"/>
            <a:ext cx="1350547" cy="1530542"/>
          </a:xfrm>
          <a:prstGeom prst="r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flipH="1">
            <a:off x="10476411" y="5373190"/>
            <a:ext cx="1715589" cy="1510937"/>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0300065" y="5251270"/>
            <a:ext cx="1883230" cy="1605272"/>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1881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 name="Right Triangle 1"/>
          <p:cNvSpPr/>
          <p:nvPr/>
        </p:nvSpPr>
        <p:spPr>
          <a:xfrm rot="10800000">
            <a:off x="10452459" y="156752"/>
            <a:ext cx="1556660" cy="180267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5-Point Star 4"/>
          <p:cNvSpPr/>
          <p:nvPr/>
        </p:nvSpPr>
        <p:spPr>
          <a:xfrm>
            <a:off x="324733" y="350040"/>
            <a:ext cx="196558" cy="164169"/>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1">
            <a:extLst>
              <a:ext uri="{FF2B5EF4-FFF2-40B4-BE49-F238E27FC236}">
                <a16:creationId xmlns:a16="http://schemas.microsoft.com/office/drawing/2014/main" id="{371A0974-49F3-402E-B27C-B08B64E89153}"/>
              </a:ext>
            </a:extLst>
          </p:cNvPr>
          <p:cNvSpPr>
            <a:spLocks noChangeArrowheads="1"/>
          </p:cNvSpPr>
          <p:nvPr/>
        </p:nvSpPr>
        <p:spPr bwMode="auto">
          <a:xfrm>
            <a:off x="0" y="-32316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9808F24C-22FF-492F-80DE-71C9D4123A39}"/>
              </a:ext>
            </a:extLst>
          </p:cNvPr>
          <p:cNvPicPr>
            <a:picLocks noChangeAspect="1"/>
          </p:cNvPicPr>
          <p:nvPr/>
        </p:nvPicPr>
        <p:blipFill>
          <a:blip r:embed="rId2"/>
          <a:stretch>
            <a:fillRect/>
          </a:stretch>
        </p:blipFill>
        <p:spPr>
          <a:xfrm>
            <a:off x="409303" y="1190295"/>
            <a:ext cx="6248670" cy="4877130"/>
          </a:xfrm>
          <a:prstGeom prst="rect">
            <a:avLst/>
          </a:prstGeom>
          <a:ln w="19050">
            <a:solidFill>
              <a:schemeClr val="tx1"/>
            </a:solidFill>
          </a:ln>
        </p:spPr>
      </p:pic>
      <p:sp>
        <p:nvSpPr>
          <p:cNvPr id="18" name="TextBox 17">
            <a:extLst>
              <a:ext uri="{FF2B5EF4-FFF2-40B4-BE49-F238E27FC236}">
                <a16:creationId xmlns:a16="http://schemas.microsoft.com/office/drawing/2014/main" id="{B6D087CB-3F65-4358-860D-791F211EF7B6}"/>
              </a:ext>
            </a:extLst>
          </p:cNvPr>
          <p:cNvSpPr txBox="1"/>
          <p:nvPr/>
        </p:nvSpPr>
        <p:spPr>
          <a:xfrm>
            <a:off x="7486650" y="2162175"/>
            <a:ext cx="4238626" cy="2031325"/>
          </a:xfrm>
          <a:prstGeom prst="rect">
            <a:avLst/>
          </a:prstGeom>
          <a:noFill/>
          <a:ln w="12700">
            <a:solidFill>
              <a:schemeClr val="tx1"/>
            </a:solidFill>
          </a:ln>
        </p:spPr>
        <p:txBody>
          <a:bodyPr wrap="square" rtlCol="0">
            <a:spAutoFit/>
          </a:bodyPr>
          <a:lstStyle/>
          <a:p>
            <a:r>
              <a:rPr lang="en-US" dirty="0"/>
              <a:t>The purpose of this table is to visualize our sales and </a:t>
            </a:r>
            <a:r>
              <a:rPr lang="en-US" dirty="0" err="1"/>
              <a:t>satisfactionlevel</a:t>
            </a:r>
            <a:r>
              <a:rPr lang="en-US" dirty="0"/>
              <a:t> of our customers with respect to </a:t>
            </a:r>
            <a:r>
              <a:rPr lang="en-US" dirty="0" err="1"/>
              <a:t>daybins</a:t>
            </a:r>
            <a:r>
              <a:rPr lang="en-US" dirty="0"/>
              <a:t>, according to </a:t>
            </a:r>
            <a:r>
              <a:rPr lang="en-US" dirty="0" err="1"/>
              <a:t>daysbin</a:t>
            </a:r>
            <a:r>
              <a:rPr lang="en-US" dirty="0"/>
              <a:t> , we are able to compare total spend and total number of item purchased , We are also analyze the average rating of our customers to our services.</a:t>
            </a:r>
          </a:p>
        </p:txBody>
      </p:sp>
      <p:sp>
        <p:nvSpPr>
          <p:cNvPr id="20" name="Arrow: Left 19">
            <a:extLst>
              <a:ext uri="{FF2B5EF4-FFF2-40B4-BE49-F238E27FC236}">
                <a16:creationId xmlns:a16="http://schemas.microsoft.com/office/drawing/2014/main" id="{BAD288AF-FD98-4E8A-BD69-3A7BE5CC5C89}"/>
              </a:ext>
            </a:extLst>
          </p:cNvPr>
          <p:cNvSpPr/>
          <p:nvPr/>
        </p:nvSpPr>
        <p:spPr>
          <a:xfrm>
            <a:off x="6657973" y="3105150"/>
            <a:ext cx="752477" cy="533400"/>
          </a:xfrm>
          <a:prstGeom prst="leftArrow">
            <a:avLst/>
          </a:prstGeom>
          <a:solidFill>
            <a:srgbClr val="004A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91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1300">
              <a:srgbClr val="DBE9F6"/>
            </a:gs>
            <a:gs pos="20424">
              <a:srgbClr val="E5EFF8"/>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FA04A-FDC7-4963-ABED-27171D36A17D}"/>
              </a:ext>
            </a:extLst>
          </p:cNvPr>
          <p:cNvSpPr/>
          <p:nvPr/>
        </p:nvSpPr>
        <p:spPr>
          <a:xfrm>
            <a:off x="861134" y="1125725"/>
            <a:ext cx="10315852" cy="516854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BBC98D-BFB4-44E4-9F08-981564FC50AB}"/>
              </a:ext>
            </a:extLst>
          </p:cNvPr>
          <p:cNvSpPr txBox="1"/>
          <p:nvPr/>
        </p:nvSpPr>
        <p:spPr>
          <a:xfrm>
            <a:off x="4527613" y="240566"/>
            <a:ext cx="3249226" cy="707886"/>
          </a:xfrm>
          <a:prstGeom prst="rect">
            <a:avLst/>
          </a:prstGeom>
          <a:noFill/>
        </p:spPr>
        <p:txBody>
          <a:bodyPr wrap="square" rtlCol="0">
            <a:spAutoFit/>
          </a:bodyPr>
          <a:lstStyle/>
          <a:p>
            <a:r>
              <a:rPr lang="en-US" sz="4000" b="1" dirty="0">
                <a:solidFill>
                  <a:schemeClr val="accent1">
                    <a:lumMod val="50000"/>
                  </a:schemeClr>
                </a:solidFill>
              </a:rPr>
              <a:t>CONCLUSION</a:t>
            </a:r>
          </a:p>
        </p:txBody>
      </p:sp>
      <p:sp>
        <p:nvSpPr>
          <p:cNvPr id="3" name="TextBox 2">
            <a:extLst>
              <a:ext uri="{FF2B5EF4-FFF2-40B4-BE49-F238E27FC236}">
                <a16:creationId xmlns:a16="http://schemas.microsoft.com/office/drawing/2014/main" id="{EF1D3BA8-FCD3-4FE5-A331-EDAD70D1588C}"/>
              </a:ext>
            </a:extLst>
          </p:cNvPr>
          <p:cNvSpPr txBox="1"/>
          <p:nvPr/>
        </p:nvSpPr>
        <p:spPr>
          <a:xfrm>
            <a:off x="1207363" y="1340528"/>
            <a:ext cx="9969623" cy="4770537"/>
          </a:xfrm>
          <a:prstGeom prst="rect">
            <a:avLst/>
          </a:prstGeom>
          <a:noFill/>
        </p:spPr>
        <p:txBody>
          <a:bodyPr wrap="square" rtlCol="0">
            <a:spAutoFit/>
          </a:bodyPr>
          <a:lstStyle/>
          <a:p>
            <a:pPr marL="285750" indent="-285750">
              <a:buFont typeface="Wingdings" panose="05000000000000000000" pitchFamily="2" charset="2"/>
              <a:buChar char="q"/>
            </a:pPr>
            <a:r>
              <a:rPr kumimoji="0" lang="en-US" altLang="en-US" sz="1600" b="0" i="0" u="none" strike="noStrike" cap="none" normalizeH="0" baseline="0" dirty="0">
                <a:ln>
                  <a:noFill/>
                </a:ln>
                <a:solidFill>
                  <a:schemeClr val="bg1"/>
                </a:solidFill>
                <a:effectLst/>
                <a:latin typeface="Arial" panose="020B0604020202020204" pitchFamily="34" charset="0"/>
              </a:rPr>
              <a:t>We have discovered useful information by utilizing Power BI and </a:t>
            </a:r>
            <a:r>
              <a:rPr lang="en-US" altLang="en-US" sz="1600" dirty="0">
                <a:solidFill>
                  <a:schemeClr val="bg1"/>
                </a:solidFill>
                <a:latin typeface="Arial" panose="020B0604020202020204" pitchFamily="34" charset="0"/>
              </a:rPr>
              <a:t>Machine Learning</a:t>
            </a:r>
            <a:r>
              <a:rPr kumimoji="0" lang="en-US" altLang="en-US" sz="1600" b="0" i="0" u="none" strike="noStrike" cap="none" normalizeH="0" baseline="0" dirty="0">
                <a:ln>
                  <a:noFill/>
                </a:ln>
                <a:solidFill>
                  <a:schemeClr val="bg1"/>
                </a:solidFill>
                <a:effectLst/>
                <a:latin typeface="Arial" panose="020B0604020202020204" pitchFamily="34" charset="0"/>
              </a:rPr>
              <a:t> to analyze ecommerce sales.</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u="none" strike="noStrike" cap="none" normalizeH="0" baseline="0" dirty="0">
                <a:ln>
                  <a:noFill/>
                </a:ln>
                <a:solidFill>
                  <a:schemeClr val="bg1"/>
                </a:solidFill>
                <a:latin typeface="Söhne"/>
              </a:rPr>
              <a:t>It provide us to analy</a:t>
            </a:r>
            <a:r>
              <a:rPr lang="en-US" altLang="en-US" sz="1600" dirty="0">
                <a:solidFill>
                  <a:schemeClr val="bg1"/>
                </a:solidFill>
                <a:latin typeface="Söhne"/>
              </a:rPr>
              <a:t>ze the data of </a:t>
            </a:r>
            <a:r>
              <a:rPr lang="en-US" altLang="en-US" sz="1600" dirty="0" err="1">
                <a:solidFill>
                  <a:schemeClr val="bg1"/>
                </a:solidFill>
                <a:latin typeface="Söhne"/>
              </a:rPr>
              <a:t>eommerce</a:t>
            </a:r>
            <a:r>
              <a:rPr lang="en-US" altLang="en-US" sz="1600" dirty="0">
                <a:solidFill>
                  <a:schemeClr val="bg1"/>
                </a:solidFill>
                <a:latin typeface="Söhne"/>
              </a:rPr>
              <a:t> and the reason behind the low sales or constant, reason behind no growth, for example from the above visualization we get idea about which age group people bought our products more , we analyze that teenage group spend low on our product so we have to deal less with the customer of teenage.</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285750" indent="-285750">
              <a:buFont typeface="Wingdings" panose="05000000000000000000" pitchFamily="2" charset="2"/>
              <a:buChar char="q"/>
            </a:pPr>
            <a:r>
              <a:rPr kumimoji="0" lang="en-US" altLang="en-US" sz="1600" b="0" i="0" u="none" strike="noStrike" cap="none" normalizeH="0" baseline="0" dirty="0">
                <a:ln>
                  <a:noFill/>
                </a:ln>
                <a:solidFill>
                  <a:schemeClr val="bg1"/>
                </a:solidFill>
                <a:effectLst/>
                <a:latin typeface="Arial" panose="020B0604020202020204" pitchFamily="34" charset="0"/>
              </a:rPr>
              <a:t>Trend Analysis: Looked at fund returns over time to identify patterns related to the seasons. </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Investment insights: purchasing trends and behaviors. </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Market Competitiveness: Assessed prospects for growth, positioning, and competition. </a:t>
            </a:r>
          </a:p>
          <a:p>
            <a:pPr marL="285750" indent="-285750">
              <a:buFont typeface="Wingdings" panose="05000000000000000000" pitchFamily="2" charset="2"/>
              <a:buChar char="q"/>
            </a:pPr>
            <a:r>
              <a:rPr kumimoji="0" lang="en-US" altLang="en-US" sz="1600" b="0" i="0" u="none" strike="noStrike" cap="none" normalizeH="0" baseline="0" dirty="0">
                <a:ln>
                  <a:noFill/>
                </a:ln>
                <a:solidFill>
                  <a:schemeClr val="bg1"/>
                </a:solidFill>
                <a:effectLst/>
                <a:latin typeface="Arial" panose="020B0604020202020204" pitchFamily="34" charset="0"/>
              </a:rPr>
              <a:t>Data visualization: The intuitive presentation of complicated data. </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Interactivity: Made it possible to explore insights. </a:t>
            </a:r>
          </a:p>
          <a:p>
            <a:pPr marL="285750" indent="-285750">
              <a:buFont typeface="Wingdings" panose="05000000000000000000" pitchFamily="2" charset="2"/>
              <a:buChar char="q"/>
            </a:pPr>
            <a:r>
              <a:rPr kumimoji="0" lang="en-US" altLang="en-US" sz="1600" b="0" i="0" u="none" strike="noStrike" cap="none" normalizeH="0" baseline="0" dirty="0">
                <a:ln>
                  <a:noFill/>
                </a:ln>
                <a:solidFill>
                  <a:schemeClr val="bg1"/>
                </a:solidFill>
                <a:effectLst/>
                <a:latin typeface="Arial" panose="020B0604020202020204" pitchFamily="34" charset="0"/>
              </a:rPr>
              <a:t>Scalability: Effectively handled big datasets. </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Generated insights that aided in prompt and well-informed decision-making. </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Next Actions:</a:t>
            </a:r>
          </a:p>
          <a:p>
            <a:pPr marL="285750" indent="-285750">
              <a:buFont typeface="Wingdings" panose="05000000000000000000" pitchFamily="2" charset="2"/>
              <a:buChar char="q"/>
            </a:pPr>
            <a:r>
              <a:rPr kumimoji="0" lang="en-US" altLang="en-US" sz="1600" b="0" i="0" u="none" strike="noStrike" cap="none" normalizeH="0" baseline="0" dirty="0">
                <a:ln>
                  <a:noFill/>
                </a:ln>
                <a:solidFill>
                  <a:schemeClr val="bg1"/>
                </a:solidFill>
                <a:effectLst/>
                <a:latin typeface="Arial" panose="020B0604020202020204" pitchFamily="34" charset="0"/>
              </a:rPr>
              <a:t>Implementation: Convert research results into practical plans of action. </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Monitoring: Keep a close eye on market trends and analytics. </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Additional Analysis: Look into other angles to get fresh perspectives. </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Regards! </a:t>
            </a:r>
            <a:br>
              <a:rPr kumimoji="0" lang="en-US" altLang="en-US" sz="1600" b="0" i="0" u="none" strike="noStrike" cap="none" normalizeH="0" baseline="0" dirty="0">
                <a:ln>
                  <a:noFill/>
                </a:ln>
                <a:solidFill>
                  <a:schemeClr val="bg1"/>
                </a:solidFill>
                <a:effectLst/>
                <a:latin typeface="Arial" panose="020B0604020202020204" pitchFamily="34" charset="0"/>
              </a:rPr>
            </a:br>
            <a:endParaRPr lang="en-US" sz="1600" dirty="0">
              <a:solidFill>
                <a:schemeClr val="bg1"/>
              </a:solidFill>
            </a:endParaRPr>
          </a:p>
        </p:txBody>
      </p:sp>
      <p:sp>
        <p:nvSpPr>
          <p:cNvPr id="4" name="Rectangle 1">
            <a:extLst>
              <a:ext uri="{FF2B5EF4-FFF2-40B4-BE49-F238E27FC236}">
                <a16:creationId xmlns:a16="http://schemas.microsoft.com/office/drawing/2014/main" id="{FFD6F08A-C62F-4C76-AAAE-A415D019497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97AD935-B92F-43FF-A129-801816E18DAF}"/>
              </a:ext>
            </a:extLst>
          </p:cNvPr>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6429C77-7EA2-4A65-BACF-F9E64701C92B}"/>
              </a:ext>
            </a:extLst>
          </p:cNvPr>
          <p:cNvSpPr/>
          <p:nvPr/>
        </p:nvSpPr>
        <p:spPr>
          <a:xfrm>
            <a:off x="1" y="4181383"/>
            <a:ext cx="355106" cy="26766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4268EE3-3D59-4C9C-BA55-BFD149D67744}"/>
              </a:ext>
            </a:extLst>
          </p:cNvPr>
          <p:cNvSpPr/>
          <p:nvPr/>
        </p:nvSpPr>
        <p:spPr>
          <a:xfrm rot="5400000">
            <a:off x="1672256" y="5207941"/>
            <a:ext cx="332913" cy="296721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FF49CC-B2CF-4515-9C7E-51E573283D0F}"/>
              </a:ext>
            </a:extLst>
          </p:cNvPr>
          <p:cNvSpPr/>
          <p:nvPr/>
        </p:nvSpPr>
        <p:spPr>
          <a:xfrm>
            <a:off x="11826572" y="-6123"/>
            <a:ext cx="355106" cy="334541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1CDF68B-6E00-4ADB-9415-CC18C4C13D93}"/>
              </a:ext>
            </a:extLst>
          </p:cNvPr>
          <p:cNvSpPr/>
          <p:nvPr/>
        </p:nvSpPr>
        <p:spPr>
          <a:xfrm rot="5400000">
            <a:off x="9881606" y="-1591626"/>
            <a:ext cx="355106" cy="353482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Diagonal Corners Rounded 15">
            <a:extLst>
              <a:ext uri="{FF2B5EF4-FFF2-40B4-BE49-F238E27FC236}">
                <a16:creationId xmlns:a16="http://schemas.microsoft.com/office/drawing/2014/main" id="{875A2CDB-5CDE-48C8-9E78-43332BA2DC64}"/>
              </a:ext>
            </a:extLst>
          </p:cNvPr>
          <p:cNvSpPr/>
          <p:nvPr/>
        </p:nvSpPr>
        <p:spPr>
          <a:xfrm>
            <a:off x="11826572" y="-20320"/>
            <a:ext cx="355268" cy="373662"/>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Diagonal Corners Rounded 16">
            <a:extLst>
              <a:ext uri="{FF2B5EF4-FFF2-40B4-BE49-F238E27FC236}">
                <a16:creationId xmlns:a16="http://schemas.microsoft.com/office/drawing/2014/main" id="{58724BEF-D4A8-4592-B6F9-A96FDBEB5932}"/>
              </a:ext>
            </a:extLst>
          </p:cNvPr>
          <p:cNvSpPr/>
          <p:nvPr/>
        </p:nvSpPr>
        <p:spPr>
          <a:xfrm>
            <a:off x="-3063" y="6482384"/>
            <a:ext cx="355268" cy="373662"/>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65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5" y="0"/>
            <a:ext cx="12183295" cy="6858000"/>
          </a:xfrm>
          <a:prstGeom prst="rect">
            <a:avLst/>
          </a:prstGeom>
        </p:spPr>
      </p:pic>
    </p:spTree>
    <p:extLst>
      <p:ext uri="{BB962C8B-B14F-4D97-AF65-F5344CB8AC3E}">
        <p14:creationId xmlns:p14="http://schemas.microsoft.com/office/powerpoint/2010/main" val="4226004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3819</TotalTime>
  <Words>855</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Black</vt:lpstr>
      <vt:lpstr>Bahnschrift Condensed</vt:lpstr>
      <vt:lpstr>Berlin Sans FB Demi</vt:lpstr>
      <vt:lpstr>Calibri</vt:lpstr>
      <vt:lpstr>Calibri Light</vt:lpstr>
      <vt:lpstr>Söhne</vt:lpstr>
      <vt:lpstr>ui-sans-serif</vt:lpstr>
      <vt:lpstr>Wingdings</vt:lpstr>
      <vt:lpstr>Office Theme</vt:lpstr>
      <vt:lpstr>Ecommerce Sales</vt:lpstr>
      <vt:lpstr>INTRODUCTION</vt:lpstr>
      <vt:lpstr>Project Overview</vt:lpstr>
      <vt:lpstr>PowerPoint Presentation</vt:lpstr>
      <vt:lpstr>INSIGHTS</vt:lpstr>
      <vt:lpstr>INSIGHTS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development</dc:title>
  <dc:creator>HIMANSHI PC</dc:creator>
  <cp:lastModifiedBy>acer</cp:lastModifiedBy>
  <cp:revision>118</cp:revision>
  <dcterms:created xsi:type="dcterms:W3CDTF">2021-08-27T09:46:04Z</dcterms:created>
  <dcterms:modified xsi:type="dcterms:W3CDTF">2024-06-03T18:10:17Z</dcterms:modified>
</cp:coreProperties>
</file>