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5" r:id="rId3"/>
    <p:sldId id="259" r:id="rId4"/>
    <p:sldId id="262" r:id="rId5"/>
    <p:sldId id="264" r:id="rId6"/>
    <p:sldId id="276" r:id="rId7"/>
    <p:sldId id="277" r:id="rId8"/>
    <p:sldId id="278"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32C00B-0F92-446B-84AD-5CF8D9B5A5F5}"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245230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32C00B-0F92-446B-84AD-5CF8D9B5A5F5}"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307689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32C00B-0F92-446B-84AD-5CF8D9B5A5F5}"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22458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32C00B-0F92-446B-84AD-5CF8D9B5A5F5}"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3311975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32C00B-0F92-446B-84AD-5CF8D9B5A5F5}"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420745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532C00B-0F92-446B-84AD-5CF8D9B5A5F5}"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264543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532C00B-0F92-446B-84AD-5CF8D9B5A5F5}" type="datetimeFigureOut">
              <a:rPr lang="en-IN" smtClean="0"/>
              <a:t>06-04-2024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362489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532C00B-0F92-446B-84AD-5CF8D9B5A5F5}" type="datetimeFigureOut">
              <a:rPr lang="en-IN" smtClean="0"/>
              <a:t>06-04-2024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421927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32C00B-0F92-446B-84AD-5CF8D9B5A5F5}" type="datetimeFigureOut">
              <a:rPr lang="en-IN" smtClean="0"/>
              <a:t>06-04-2024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486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32C00B-0F92-446B-84AD-5CF8D9B5A5F5}"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3481011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32C00B-0F92-446B-84AD-5CF8D9B5A5F5}"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385472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32C00B-0F92-446B-84AD-5CF8D9B5A5F5}" type="datetimeFigureOut">
              <a:rPr lang="en-IN" smtClean="0"/>
              <a:t>06-04-2024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87D22-21BD-47F2-A56F-2CAD810116FB}" type="slidenum">
              <a:rPr lang="en-IN" smtClean="0"/>
              <a:t>‹#›</a:t>
            </a:fld>
            <a:endParaRPr lang="en-IN"/>
          </a:p>
        </p:txBody>
      </p:sp>
    </p:spTree>
    <p:extLst>
      <p:ext uri="{BB962C8B-B14F-4D97-AF65-F5344CB8AC3E}">
        <p14:creationId xmlns:p14="http://schemas.microsoft.com/office/powerpoint/2010/main" val="411235443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562" y="603294"/>
            <a:ext cx="6307700" cy="1705156"/>
          </a:xfrm>
        </p:spPr>
        <p:txBody>
          <a:bodyPr>
            <a:noAutofit/>
          </a:bodyPr>
          <a:lstStyle/>
          <a:p>
            <a:pPr algn="l"/>
            <a:r>
              <a:rPr lang="en-US" sz="5400" b="1" dirty="0">
                <a:solidFill>
                  <a:schemeClr val="accent5">
                    <a:lumMod val="75000"/>
                  </a:schemeClr>
                </a:solidFill>
                <a:latin typeface="Berlin Sans FB Demi" panose="020E0802020502020306" pitchFamily="34" charset="0"/>
              </a:rPr>
              <a:t>ETFs Vs </a:t>
            </a:r>
            <a:r>
              <a:rPr lang="en-US" sz="5400" b="1" dirty="0" err="1">
                <a:solidFill>
                  <a:schemeClr val="accent5">
                    <a:lumMod val="75000"/>
                  </a:schemeClr>
                </a:solidFill>
                <a:latin typeface="Berlin Sans FB Demi" panose="020E0802020502020306" pitchFamily="34" charset="0"/>
              </a:rPr>
              <a:t>MutualFunds</a:t>
            </a:r>
            <a:endParaRPr lang="en-IN" sz="5400" b="1" dirty="0">
              <a:solidFill>
                <a:schemeClr val="accent5">
                  <a:lumMod val="75000"/>
                </a:schemeClr>
              </a:solidFill>
              <a:latin typeface="Berlin Sans FB Demi" panose="020E0802020502020306" pitchFamily="34" charset="0"/>
            </a:endParaRPr>
          </a:p>
        </p:txBody>
      </p:sp>
      <p:sp>
        <p:nvSpPr>
          <p:cNvPr id="3" name="Subtitle 2"/>
          <p:cNvSpPr>
            <a:spLocks noGrp="1"/>
          </p:cNvSpPr>
          <p:nvPr>
            <p:ph type="subTitle" idx="1"/>
          </p:nvPr>
        </p:nvSpPr>
        <p:spPr>
          <a:xfrm>
            <a:off x="272562" y="4877332"/>
            <a:ext cx="3153508" cy="911605"/>
          </a:xfrm>
        </p:spPr>
        <p:txBody>
          <a:bodyPr>
            <a:normAutofit/>
          </a:bodyPr>
          <a:lstStyle/>
          <a:p>
            <a:r>
              <a:rPr lang="en-US" dirty="0"/>
              <a:t>PRESENTED BY-</a:t>
            </a:r>
            <a:endParaRPr lang="en-US" dirty="0">
              <a:sym typeface="Wingdings" panose="05000000000000000000" pitchFamily="2" charset="2"/>
            </a:endParaRPr>
          </a:p>
          <a:p>
            <a:r>
              <a:rPr lang="en-US" dirty="0">
                <a:sym typeface="Wingdings" panose="05000000000000000000" pitchFamily="2" charset="2"/>
              </a:rPr>
              <a:t>HIMANSHI</a:t>
            </a:r>
            <a:endParaRPr lang="en-IN" dirty="0"/>
          </a:p>
        </p:txBody>
      </p:sp>
      <p:cxnSp>
        <p:nvCxnSpPr>
          <p:cNvPr id="7" name="Straight Connector 6"/>
          <p:cNvCxnSpPr/>
          <p:nvPr/>
        </p:nvCxnSpPr>
        <p:spPr>
          <a:xfrm>
            <a:off x="24925" y="6179761"/>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925" y="6248868"/>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472" y="6403001"/>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6379" y="6303100"/>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925" y="6381493"/>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584" y="6383219"/>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924" y="6448544"/>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833" y="6519508"/>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038" y="6594238"/>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7583" y="6662394"/>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379" y="6737117"/>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833" y="6809642"/>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0" y="213947"/>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36" y="6746226"/>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4955" y="6583852"/>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37" y="6370203"/>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3CA1CCC-79C5-4BB4-B5DB-2132A448B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262" y="268179"/>
            <a:ext cx="6934200" cy="5898566"/>
          </a:xfrm>
          <a:prstGeom prst="rect">
            <a:avLst/>
          </a:prstGeom>
        </p:spPr>
      </p:pic>
    </p:spTree>
    <p:extLst>
      <p:ext uri="{BB962C8B-B14F-4D97-AF65-F5344CB8AC3E}">
        <p14:creationId xmlns:p14="http://schemas.microsoft.com/office/powerpoint/2010/main" val="167589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l="-23000" r="-2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0338-2140-4CDC-8E70-0F01DC5DD5AD}"/>
              </a:ext>
            </a:extLst>
          </p:cNvPr>
          <p:cNvSpPr>
            <a:spLocks noGrp="1"/>
          </p:cNvSpPr>
          <p:nvPr>
            <p:ph type="title"/>
          </p:nvPr>
        </p:nvSpPr>
        <p:spPr>
          <a:xfrm>
            <a:off x="4110361" y="390272"/>
            <a:ext cx="3559945" cy="913259"/>
          </a:xfrm>
        </p:spPr>
        <p:txBody>
          <a:bodyPr>
            <a:noAutofit/>
          </a:bodyPr>
          <a:lstStyle/>
          <a:p>
            <a:r>
              <a:rPr lang="en-US" sz="4000" b="1" dirty="0"/>
              <a:t>INTRODUCTION</a:t>
            </a:r>
          </a:p>
        </p:txBody>
      </p:sp>
      <p:sp>
        <p:nvSpPr>
          <p:cNvPr id="3" name="TextBox 2">
            <a:extLst>
              <a:ext uri="{FF2B5EF4-FFF2-40B4-BE49-F238E27FC236}">
                <a16:creationId xmlns:a16="http://schemas.microsoft.com/office/drawing/2014/main" id="{38F553D2-4328-4403-8952-7ADC1D61905F}"/>
              </a:ext>
            </a:extLst>
          </p:cNvPr>
          <p:cNvSpPr txBox="1"/>
          <p:nvPr/>
        </p:nvSpPr>
        <p:spPr>
          <a:xfrm>
            <a:off x="1029811" y="1693803"/>
            <a:ext cx="10289218" cy="427809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rgbClr val="002060"/>
                </a:solidFill>
                <a:effectLst/>
              </a:rPr>
              <a:t>Welcome to our presentation, which compares mutual funds and exchange-traded funds (ETFs), two well-liked financial vehicles, using data analytics. </a:t>
            </a:r>
            <a:br>
              <a:rPr kumimoji="0" lang="en-US" altLang="en-US" sz="1600" b="0" i="0" u="none" strike="noStrike" cap="none" normalizeH="0" baseline="0" dirty="0">
                <a:ln>
                  <a:noFill/>
                </a:ln>
                <a:solidFill>
                  <a:srgbClr val="002060"/>
                </a:solidFill>
                <a:effectLst/>
              </a:rPr>
            </a:br>
            <a:endParaRPr kumimoji="0" lang="en-US" altLang="en-US" sz="1600" b="0" i="0" u="none" strike="noStrike" cap="none" normalizeH="0" baseline="0" dirty="0">
              <a:ln>
                <a:noFill/>
              </a:ln>
              <a:solidFill>
                <a:srgbClr val="002060"/>
              </a:solidFill>
              <a:effectLst/>
            </a:endParaRPr>
          </a:p>
          <a:p>
            <a:pPr algn="just"/>
            <a:r>
              <a:rPr kumimoji="0" lang="en-US" altLang="en-US" sz="1600" b="0" i="0" u="none" strike="noStrike" cap="none" normalizeH="0" baseline="0" dirty="0">
                <a:ln>
                  <a:noFill/>
                </a:ln>
                <a:solidFill>
                  <a:srgbClr val="002060"/>
                </a:solidFill>
                <a:effectLst/>
              </a:rPr>
              <a:t>Using Power BI and SQL, we have carefully evaluated mutual fund and ETF data to uncover valuable insights that can help shape strategic decision-making in the investment industry.</a:t>
            </a:r>
          </a:p>
          <a:p>
            <a:pPr algn="just"/>
            <a:r>
              <a:rPr kumimoji="0" lang="en-US" altLang="en-US" sz="1600" b="0" i="0" u="none" strike="noStrike" cap="none" normalizeH="0" baseline="0" dirty="0">
                <a:ln>
                  <a:noFill/>
                </a:ln>
                <a:solidFill>
                  <a:srgbClr val="002060"/>
                </a:solidFill>
                <a:effectLst/>
              </a:rPr>
              <a:t> </a:t>
            </a:r>
            <a:br>
              <a:rPr kumimoji="0" lang="en-US" altLang="en-US" sz="1600" b="0" i="0" u="none" strike="noStrike" cap="none" normalizeH="0" baseline="0" dirty="0">
                <a:ln>
                  <a:noFill/>
                </a:ln>
                <a:solidFill>
                  <a:srgbClr val="002060"/>
                </a:solidFill>
                <a:effectLst/>
              </a:rPr>
            </a:br>
            <a:r>
              <a:rPr kumimoji="0" lang="en-US" altLang="en-US" sz="1600" b="0" i="0" u="none" strike="noStrike" cap="none" normalizeH="0" baseline="0" dirty="0">
                <a:ln>
                  <a:noFill/>
                </a:ln>
                <a:solidFill>
                  <a:srgbClr val="002060"/>
                </a:solidFill>
                <a:effectLst/>
              </a:rPr>
              <a:t>In this presentation, we will take you on a journey around the aromatic world of investments, examining market patterns, accessibility, and liquidity across a range of fund families, categories, and time periods.</a:t>
            </a:r>
          </a:p>
          <a:p>
            <a:pPr algn="just"/>
            <a:r>
              <a:rPr kumimoji="0" lang="en-US" altLang="en-US" sz="1600" b="0" i="0" u="none" strike="noStrike" cap="none" normalizeH="0" baseline="0" dirty="0">
                <a:ln>
                  <a:noFill/>
                </a:ln>
                <a:solidFill>
                  <a:srgbClr val="002060"/>
                </a:solidFill>
                <a:effectLst/>
              </a:rPr>
              <a:t> </a:t>
            </a:r>
            <a:br>
              <a:rPr kumimoji="0" lang="en-US" altLang="en-US" sz="1600" b="0" i="0" u="none" strike="noStrike" cap="none" normalizeH="0" baseline="0" dirty="0">
                <a:ln>
                  <a:noFill/>
                </a:ln>
                <a:solidFill>
                  <a:srgbClr val="002060"/>
                </a:solidFill>
                <a:effectLst/>
              </a:rPr>
            </a:br>
            <a:r>
              <a:rPr kumimoji="0" lang="en-US" altLang="en-US" sz="1600" b="0" i="0" u="none" strike="noStrike" cap="none" normalizeH="0" baseline="0" dirty="0">
                <a:ln>
                  <a:noFill/>
                </a:ln>
                <a:solidFill>
                  <a:srgbClr val="002060"/>
                </a:solidFill>
                <a:effectLst/>
              </a:rPr>
              <a:t>Come learn about the hidden potential in your exchange-traded fund (ETF) and mutual fund (MF) data, and acquire useful advice to help you succeed in the </a:t>
            </a:r>
            <a:r>
              <a:rPr lang="en-US" sz="1600" b="0" i="0" dirty="0">
                <a:solidFill>
                  <a:srgbClr val="002060"/>
                </a:solidFill>
                <a:effectLst/>
              </a:rPr>
              <a:t>competitive world of investing.</a:t>
            </a:r>
          </a:p>
          <a:p>
            <a:pPr algn="just"/>
            <a:endParaRPr lang="en-US" sz="1600" dirty="0">
              <a:solidFill>
                <a:srgbClr val="002060"/>
              </a:solidFill>
            </a:endParaRPr>
          </a:p>
          <a:p>
            <a:pPr algn="just"/>
            <a:r>
              <a:rPr lang="en-US" sz="1600" b="0" i="0" dirty="0">
                <a:solidFill>
                  <a:srgbClr val="002060"/>
                </a:solidFill>
                <a:effectLst/>
              </a:rPr>
              <a:t> Mutual funds are investment vehicles that combine the capital of several individuals.</a:t>
            </a:r>
          </a:p>
          <a:p>
            <a:pPr algn="just"/>
            <a:endParaRPr lang="en-US" sz="1600" dirty="0">
              <a:solidFill>
                <a:srgbClr val="002060"/>
              </a:solidFill>
            </a:endParaRPr>
          </a:p>
          <a:p>
            <a:pPr algn="just"/>
            <a:r>
              <a:rPr lang="en-US" sz="1600" b="0" i="0" dirty="0">
                <a:solidFill>
                  <a:srgbClr val="002060"/>
                </a:solidFill>
                <a:effectLst/>
              </a:rPr>
              <a:t>ETFs provide investors with a convenient and efficient way to gain exposure to various asset classes and investment strategies.</a:t>
            </a:r>
          </a:p>
        </p:txBody>
      </p:sp>
      <p:sp>
        <p:nvSpPr>
          <p:cNvPr id="8" name="Rectangle 5">
            <a:extLst>
              <a:ext uri="{FF2B5EF4-FFF2-40B4-BE49-F238E27FC236}">
                <a16:creationId xmlns:a16="http://schemas.microsoft.com/office/drawing/2014/main" id="{C6F8576E-4F06-4EF0-B5CB-48E0A0E486E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29EAE8B9-DD3E-4426-8CA6-20DD2F01AF81}"/>
              </a:ext>
            </a:extLst>
          </p:cNvPr>
          <p:cNvSpPr>
            <a:spLocks noChangeArrowheads="1"/>
          </p:cNvSpPr>
          <p:nvPr/>
        </p:nvSpPr>
        <p:spPr bwMode="auto">
          <a:xfrm>
            <a:off x="0" y="0"/>
            <a:ext cx="1257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8">
            <a:extLst>
              <a:ext uri="{FF2B5EF4-FFF2-40B4-BE49-F238E27FC236}">
                <a16:creationId xmlns:a16="http://schemas.microsoft.com/office/drawing/2014/main" id="{9DC9BED4-A47E-466C-837A-477AE1F06D2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9">
            <a:extLst>
              <a:ext uri="{FF2B5EF4-FFF2-40B4-BE49-F238E27FC236}">
                <a16:creationId xmlns:a16="http://schemas.microsoft.com/office/drawing/2014/main" id="{2E7525BE-BAEB-4CAA-9F84-17D13A5BAAA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385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103"/>
          </a:xfrm>
        </p:spPr>
        <p:txBody>
          <a:bodyPr>
            <a:normAutofit/>
          </a:bodyPr>
          <a:lstStyle/>
          <a:p>
            <a:r>
              <a:rPr lang="en-US" sz="2400" dirty="0">
                <a:latin typeface="Arial Black" panose="020B0A04020102020204" pitchFamily="34" charset="0"/>
              </a:rPr>
              <a:t>Project Overview</a:t>
            </a:r>
            <a:endParaRPr lang="en-IN" sz="2400" dirty="0">
              <a:latin typeface="Arial Black" panose="020B0A04020102020204" pitchFamily="34" charset="0"/>
            </a:endParaRPr>
          </a:p>
        </p:txBody>
      </p:sp>
      <p:sp>
        <p:nvSpPr>
          <p:cNvPr id="5" name="TextBox 4"/>
          <p:cNvSpPr txBox="1"/>
          <p:nvPr/>
        </p:nvSpPr>
        <p:spPr>
          <a:xfrm>
            <a:off x="1177893" y="1203123"/>
            <a:ext cx="10175907" cy="2985433"/>
          </a:xfrm>
          <a:prstGeom prst="rect">
            <a:avLst/>
          </a:prstGeom>
          <a:noFill/>
        </p:spPr>
        <p:txBody>
          <a:bodyPr wrap="square" rtlCol="0">
            <a:spAutoFit/>
          </a:bodyPr>
          <a:lstStyle/>
          <a:p>
            <a:pPr algn="just"/>
            <a:r>
              <a:rPr kumimoji="0" lang="en-US" altLang="en-US" sz="1600" b="0" i="0" u="none" strike="noStrike" cap="none" normalizeH="0" baseline="0" dirty="0">
                <a:ln>
                  <a:noFill/>
                </a:ln>
                <a:solidFill>
                  <a:schemeClr val="tx1"/>
                </a:solidFill>
                <a:effectLst/>
              </a:rPr>
              <a:t>This presentation aims to show how Power BI and SQL were used to analyze mutual fund and exchange-traded fund (ETF) data in great detail. We hope to accomplish the following by fusing SQL's reliable querying strength with strength BI's analytical capabilities.</a:t>
            </a:r>
          </a:p>
          <a:p>
            <a:pPr algn="just"/>
            <a:r>
              <a:rPr kumimoji="0" lang="en-US" altLang="en-US" sz="1600" b="0" i="0" u="none" strike="noStrike" cap="none" normalizeH="0" baseline="0" dirty="0">
                <a:ln>
                  <a:noFill/>
                </a:ln>
                <a:solidFill>
                  <a:schemeClr val="tx1"/>
                </a:solidFill>
                <a:effectLst/>
              </a:rPr>
              <a:t>Discover important insights: Examine the details of mutual fund and exchange-traded fund (ETF) data to find patterns, trends, and outliers that offer insightful information on risk, efficiency, liquidity, and the investing market.</a:t>
            </a:r>
          </a:p>
          <a:p>
            <a:pPr algn="just"/>
            <a:r>
              <a:rPr kumimoji="0" lang="en-US" altLang="en-US" sz="1600" b="0" i="0" u="none" strike="noStrike" cap="none" normalizeH="0" baseline="0" dirty="0">
                <a:ln>
                  <a:noFill/>
                </a:ln>
                <a:solidFill>
                  <a:schemeClr val="tx1"/>
                </a:solidFill>
                <a:effectLst/>
              </a:rPr>
              <a:t>To improve decision-making in the investment business, provide relevant and useful information to stakeholders so they may formulate and implement effective marketing plans, product offers, and operational efficiency</a:t>
            </a:r>
          </a:p>
          <a:p>
            <a:pPr algn="just"/>
            <a:r>
              <a:rPr kumimoji="0" lang="en-US" altLang="en-US" sz="1600" b="0" i="0" u="none" strike="noStrike" cap="none" normalizeH="0" baseline="0" dirty="0">
                <a:ln>
                  <a:noFill/>
                </a:ln>
                <a:solidFill>
                  <a:schemeClr val="tx1"/>
                </a:solidFill>
                <a:effectLst/>
              </a:rPr>
              <a:t>Effectively visualize data by presenting complex investment data in an understandable and straightforward manner using the interactive visualizations and dashboards built with Power BI. This will allow stakeholders to quickly discover more information.</a:t>
            </a:r>
          </a:p>
          <a:p>
            <a:pPr algn="just"/>
            <a:br>
              <a:rPr lang="en-US" sz="1400" dirty="0"/>
            </a:br>
            <a:endParaRPr lang="en-US" sz="1400" dirty="0"/>
          </a:p>
        </p:txBody>
      </p:sp>
      <p:cxnSp>
        <p:nvCxnSpPr>
          <p:cNvPr id="16" name="Straight Connector 15"/>
          <p:cNvCxnSpPr/>
          <p:nvPr/>
        </p:nvCxnSpPr>
        <p:spPr>
          <a:xfrm flipV="1">
            <a:off x="12106656" y="2453874"/>
            <a:ext cx="85344" cy="638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08404" y="1427148"/>
            <a:ext cx="16237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8434" y="2085988"/>
            <a:ext cx="16237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98433" y="2589949"/>
            <a:ext cx="16237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98432" y="3092157"/>
            <a:ext cx="16237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AEAB6310-4AC7-4611-A9B8-13A6B65782FB}"/>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4" name="Rectangle 2">
            <a:extLst>
              <a:ext uri="{FF2B5EF4-FFF2-40B4-BE49-F238E27FC236}">
                <a16:creationId xmlns:a16="http://schemas.microsoft.com/office/drawing/2014/main" id="{75F4F256-46F0-4C3E-854E-2FD17543A7F0}"/>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D43F606-338D-4123-82DD-B06303F2840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CCC0ECE-435B-4FDD-BB53-1EBE8B7301DB}"/>
              </a:ext>
            </a:extLst>
          </p:cNvPr>
          <p:cNvSpPr txBox="1"/>
          <p:nvPr/>
        </p:nvSpPr>
        <p:spPr>
          <a:xfrm>
            <a:off x="733194" y="3919714"/>
            <a:ext cx="7380995" cy="1200329"/>
          </a:xfrm>
          <a:prstGeom prst="rect">
            <a:avLst/>
          </a:prstGeom>
          <a:noFill/>
        </p:spPr>
        <p:txBody>
          <a:bodyPr wrap="square" rtlCol="0">
            <a:spAutoFit/>
          </a:bodyPr>
          <a:lstStyle/>
          <a:p>
            <a:pPr algn="ctr" rtl="0">
              <a:spcBef>
                <a:spcPts val="0"/>
              </a:spcBef>
              <a:spcAft>
                <a:spcPts val="0"/>
              </a:spcAft>
            </a:pPr>
            <a:r>
              <a:rPr lang="en-US" sz="2400" b="1" i="0" u="none" strike="noStrike" dirty="0">
                <a:solidFill>
                  <a:srgbClr val="262626"/>
                </a:solidFill>
                <a:effectLst/>
                <a:latin typeface="Arial Black" panose="020B0A04020102020204" pitchFamily="34" charset="0"/>
              </a:rPr>
              <a:t>Data Cleaning and Preprocessing</a:t>
            </a:r>
            <a:r>
              <a:rPr lang="en-US" sz="2400" dirty="0">
                <a:latin typeface="Arial Black" panose="020B0A04020102020204" pitchFamily="34" charset="0"/>
              </a:rPr>
              <a:t> </a:t>
            </a:r>
            <a:r>
              <a:rPr lang="en-US" sz="2400" b="1" i="0" u="none" strike="noStrike" dirty="0">
                <a:solidFill>
                  <a:srgbClr val="262626"/>
                </a:solidFill>
                <a:effectLst/>
                <a:latin typeface="Arial Black" panose="020B0A04020102020204" pitchFamily="34" charset="0"/>
              </a:rPr>
              <a:t>Steps :</a:t>
            </a:r>
            <a:endParaRPr lang="en-US" sz="2400" b="0" dirty="0">
              <a:effectLst/>
              <a:latin typeface="Arial Black" panose="020B0A04020102020204" pitchFamily="34" charset="0"/>
            </a:endParaRPr>
          </a:p>
          <a:p>
            <a:br>
              <a:rPr lang="en-US" sz="2400" dirty="0">
                <a:latin typeface="Arial Black" panose="020B0A04020102020204" pitchFamily="34" charset="0"/>
              </a:rPr>
            </a:br>
            <a:endParaRPr lang="en-US" sz="2400" dirty="0">
              <a:latin typeface="Arial Black" panose="020B0A04020102020204" pitchFamily="34" charset="0"/>
            </a:endParaRPr>
          </a:p>
        </p:txBody>
      </p:sp>
      <p:sp>
        <p:nvSpPr>
          <p:cNvPr id="10" name="TextBox 9">
            <a:extLst>
              <a:ext uri="{FF2B5EF4-FFF2-40B4-BE49-F238E27FC236}">
                <a16:creationId xmlns:a16="http://schemas.microsoft.com/office/drawing/2014/main" id="{999EA8A1-80A0-4C69-93CE-6174BE88930D}"/>
              </a:ext>
            </a:extLst>
          </p:cNvPr>
          <p:cNvSpPr txBox="1"/>
          <p:nvPr/>
        </p:nvSpPr>
        <p:spPr>
          <a:xfrm>
            <a:off x="838200" y="4557208"/>
            <a:ext cx="3822577" cy="2062103"/>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Handling null values</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Removing duplicates</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Delete irrelevant features</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Checking Data types</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Add some new features</a:t>
            </a:r>
          </a:p>
          <a:p>
            <a:pPr marL="285750" indent="-285750">
              <a:buFont typeface="Arial" panose="020B0604020202020204" pitchFamily="34" charset="0"/>
              <a:buChar char="•"/>
            </a:pPr>
            <a:r>
              <a:rPr lang="en-US" sz="1600" i="0" u="none" strike="noStrike" dirty="0">
                <a:solidFill>
                  <a:srgbClr val="000000"/>
                </a:solidFill>
                <a:effectLst/>
              </a:rPr>
              <a:t>Making new tables according to my needs</a:t>
            </a:r>
          </a:p>
          <a:p>
            <a:endParaRPr lang="en-US" sz="1600" dirty="0"/>
          </a:p>
        </p:txBody>
      </p:sp>
      <p:sp>
        <p:nvSpPr>
          <p:cNvPr id="11" name="TextBox 10">
            <a:extLst>
              <a:ext uri="{FF2B5EF4-FFF2-40B4-BE49-F238E27FC236}">
                <a16:creationId xmlns:a16="http://schemas.microsoft.com/office/drawing/2014/main" id="{B8B3D10B-8F7F-4967-963F-8F84CCCD5744}"/>
              </a:ext>
            </a:extLst>
          </p:cNvPr>
          <p:cNvSpPr txBox="1"/>
          <p:nvPr/>
        </p:nvSpPr>
        <p:spPr>
          <a:xfrm>
            <a:off x="6602720" y="4461550"/>
            <a:ext cx="4856086" cy="1815882"/>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Background Design in Power Point</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Generate KPI’s</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Importing images</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Dashboard Building</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Make buttons for page Navigation</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Uncover insights</a:t>
            </a:r>
          </a:p>
          <a:p>
            <a:endParaRPr lang="en-US" sz="1600" dirty="0"/>
          </a:p>
        </p:txBody>
      </p:sp>
    </p:spTree>
    <p:extLst>
      <p:ext uri="{BB962C8B-B14F-4D97-AF65-F5344CB8AC3E}">
        <p14:creationId xmlns:p14="http://schemas.microsoft.com/office/powerpoint/2010/main" val="386035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850" y="470207"/>
            <a:ext cx="11954692" cy="461665"/>
          </a:xfrm>
          <a:prstGeom prst="rect">
            <a:avLst/>
          </a:prstGeom>
          <a:noFill/>
        </p:spPr>
        <p:txBody>
          <a:bodyPr wrap="square" rtlCol="0">
            <a:spAutoFit/>
          </a:bodyPr>
          <a:lstStyle/>
          <a:p>
            <a:r>
              <a:rPr lang="en-US" sz="2400" b="1" dirty="0">
                <a:latin typeface="Bahnschrift Condensed" panose="020B0502040204020203" pitchFamily="34" charset="0"/>
              </a:rPr>
              <a:t>    KPI’s</a:t>
            </a:r>
            <a:endParaRPr lang="en-IN" sz="2400" b="1" dirty="0">
              <a:latin typeface="Bahnschrift Condensed" panose="020B0502040204020203" pitchFamily="34" charset="0"/>
            </a:endParaRPr>
          </a:p>
        </p:txBody>
      </p:sp>
      <p:sp>
        <p:nvSpPr>
          <p:cNvPr id="4" name="TextBox 3"/>
          <p:cNvSpPr txBox="1"/>
          <p:nvPr/>
        </p:nvSpPr>
        <p:spPr>
          <a:xfrm>
            <a:off x="409303" y="1497874"/>
            <a:ext cx="45719" cy="369332"/>
          </a:xfrm>
          <a:prstGeom prst="rect">
            <a:avLst/>
          </a:prstGeom>
          <a:noFill/>
        </p:spPr>
        <p:txBody>
          <a:bodyPr wrap="square" rtlCol="0">
            <a:spAutoFit/>
          </a:bodyPr>
          <a:lstStyle/>
          <a:p>
            <a:endParaRPr lang="en-IN"/>
          </a:p>
        </p:txBody>
      </p:sp>
      <p:sp>
        <p:nvSpPr>
          <p:cNvPr id="6" name="TextBox 5"/>
          <p:cNvSpPr txBox="1"/>
          <p:nvPr/>
        </p:nvSpPr>
        <p:spPr>
          <a:xfrm>
            <a:off x="5617029" y="914400"/>
            <a:ext cx="45719" cy="369332"/>
          </a:xfrm>
          <a:prstGeom prst="rect">
            <a:avLst/>
          </a:prstGeom>
          <a:noFill/>
        </p:spPr>
        <p:txBody>
          <a:bodyPr wrap="square" rtlCol="0">
            <a:spAutoFit/>
          </a:bodyPr>
          <a:lstStyle/>
          <a:p>
            <a:endParaRPr lang="en-IN" dirty="0"/>
          </a:p>
        </p:txBody>
      </p:sp>
      <p:sp>
        <p:nvSpPr>
          <p:cNvPr id="7" name="TextBox 6"/>
          <p:cNvSpPr txBox="1"/>
          <p:nvPr/>
        </p:nvSpPr>
        <p:spPr>
          <a:xfrm rot="10800000" flipH="1" flipV="1">
            <a:off x="280850" y="1945582"/>
            <a:ext cx="10369733" cy="4211377"/>
          </a:xfrm>
          <a:prstGeom prst="rect">
            <a:avLst/>
          </a:prstGeom>
          <a:noFill/>
        </p:spPr>
        <p:txBody>
          <a:bodyPr wrap="square" rtlCol="0">
            <a:spAutoFit/>
          </a:bodyPr>
          <a:lstStyle/>
          <a:p>
            <a:endParaRPr lang="en-IN" dirty="0"/>
          </a:p>
        </p:txBody>
      </p:sp>
      <p:sp>
        <p:nvSpPr>
          <p:cNvPr id="10" name="Right Triangle 9"/>
          <p:cNvSpPr/>
          <p:nvPr/>
        </p:nvSpPr>
        <p:spPr>
          <a:xfrm flipH="1" flipV="1">
            <a:off x="9997440" y="-1"/>
            <a:ext cx="2185854" cy="2490652"/>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Triangle 10"/>
          <p:cNvSpPr/>
          <p:nvPr/>
        </p:nvSpPr>
        <p:spPr>
          <a:xfrm rot="16200000">
            <a:off x="10749291" y="5405112"/>
            <a:ext cx="1350547" cy="1530542"/>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p:nvPr/>
        </p:nvCxnSpPr>
        <p:spPr>
          <a:xfrm flipH="1">
            <a:off x="10476411" y="5373190"/>
            <a:ext cx="1715589" cy="1510937"/>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0300065" y="5251270"/>
            <a:ext cx="1883230" cy="1605272"/>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0"/>
            <a:ext cx="0" cy="681881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 name="Right Triangle 1"/>
          <p:cNvSpPr/>
          <p:nvPr/>
        </p:nvSpPr>
        <p:spPr>
          <a:xfrm rot="10800000">
            <a:off x="10452459" y="156752"/>
            <a:ext cx="1556660" cy="180267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5-Point Star 4"/>
          <p:cNvSpPr/>
          <p:nvPr/>
        </p:nvSpPr>
        <p:spPr>
          <a:xfrm>
            <a:off x="324733" y="634123"/>
            <a:ext cx="196558" cy="164169"/>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6" name="Picture 15">
            <a:extLst>
              <a:ext uri="{FF2B5EF4-FFF2-40B4-BE49-F238E27FC236}">
                <a16:creationId xmlns:a16="http://schemas.microsoft.com/office/drawing/2014/main" id="{040D3413-6135-46A2-8388-085A274F944A}"/>
              </a:ext>
            </a:extLst>
          </p:cNvPr>
          <p:cNvPicPr/>
          <p:nvPr/>
        </p:nvPicPr>
        <p:blipFill>
          <a:blip r:embed="rId2"/>
          <a:stretch>
            <a:fillRect/>
          </a:stretch>
        </p:blipFill>
        <p:spPr>
          <a:xfrm>
            <a:off x="139228" y="2148411"/>
            <a:ext cx="5816346" cy="1160725"/>
          </a:xfrm>
          <a:prstGeom prst="rect">
            <a:avLst/>
          </a:prstGeom>
        </p:spPr>
      </p:pic>
      <p:pic>
        <p:nvPicPr>
          <p:cNvPr id="18" name="Picture 17">
            <a:extLst>
              <a:ext uri="{FF2B5EF4-FFF2-40B4-BE49-F238E27FC236}">
                <a16:creationId xmlns:a16="http://schemas.microsoft.com/office/drawing/2014/main" id="{A13D7FB3-A5DA-4274-8CD3-C5324CCBB917}"/>
              </a:ext>
            </a:extLst>
          </p:cNvPr>
          <p:cNvPicPr/>
          <p:nvPr/>
        </p:nvPicPr>
        <p:blipFill>
          <a:blip r:embed="rId3"/>
          <a:stretch>
            <a:fillRect/>
          </a:stretch>
        </p:blipFill>
        <p:spPr>
          <a:xfrm>
            <a:off x="5955575" y="2119821"/>
            <a:ext cx="5665296" cy="1113700"/>
          </a:xfrm>
          <a:prstGeom prst="rect">
            <a:avLst/>
          </a:prstGeom>
        </p:spPr>
      </p:pic>
      <p:pic>
        <p:nvPicPr>
          <p:cNvPr id="20" name="Picture 19">
            <a:extLst>
              <a:ext uri="{FF2B5EF4-FFF2-40B4-BE49-F238E27FC236}">
                <a16:creationId xmlns:a16="http://schemas.microsoft.com/office/drawing/2014/main" id="{0D8FB69A-0300-410F-BAE3-39A99AC3A6A2}"/>
              </a:ext>
            </a:extLst>
          </p:cNvPr>
          <p:cNvPicPr/>
          <p:nvPr/>
        </p:nvPicPr>
        <p:blipFill>
          <a:blip r:embed="rId4"/>
          <a:stretch>
            <a:fillRect/>
          </a:stretch>
        </p:blipFill>
        <p:spPr>
          <a:xfrm>
            <a:off x="69011" y="3487106"/>
            <a:ext cx="5886565" cy="1346334"/>
          </a:xfrm>
          <a:prstGeom prst="rect">
            <a:avLst/>
          </a:prstGeom>
        </p:spPr>
      </p:pic>
      <p:pic>
        <p:nvPicPr>
          <p:cNvPr id="21" name="Picture 20">
            <a:extLst>
              <a:ext uri="{FF2B5EF4-FFF2-40B4-BE49-F238E27FC236}">
                <a16:creationId xmlns:a16="http://schemas.microsoft.com/office/drawing/2014/main" id="{086445F0-CC76-4E41-B4FC-D4C01E56FD5C}"/>
              </a:ext>
            </a:extLst>
          </p:cNvPr>
          <p:cNvPicPr/>
          <p:nvPr/>
        </p:nvPicPr>
        <p:blipFill>
          <a:blip r:embed="rId5"/>
          <a:stretch>
            <a:fillRect/>
          </a:stretch>
        </p:blipFill>
        <p:spPr>
          <a:xfrm>
            <a:off x="6096000" y="3375249"/>
            <a:ext cx="5524870" cy="1326755"/>
          </a:xfrm>
          <a:prstGeom prst="rect">
            <a:avLst/>
          </a:prstGeom>
        </p:spPr>
      </p:pic>
      <p:pic>
        <p:nvPicPr>
          <p:cNvPr id="22" name="Picture 21">
            <a:extLst>
              <a:ext uri="{FF2B5EF4-FFF2-40B4-BE49-F238E27FC236}">
                <a16:creationId xmlns:a16="http://schemas.microsoft.com/office/drawing/2014/main" id="{EFCB6E7F-C086-4438-AD32-97A3F860D9A2}"/>
              </a:ext>
            </a:extLst>
          </p:cNvPr>
          <p:cNvPicPr/>
          <p:nvPr/>
        </p:nvPicPr>
        <p:blipFill>
          <a:blip r:embed="rId6"/>
          <a:stretch>
            <a:fillRect/>
          </a:stretch>
        </p:blipFill>
        <p:spPr>
          <a:xfrm>
            <a:off x="152400" y="4833440"/>
            <a:ext cx="5803174" cy="919290"/>
          </a:xfrm>
          <a:prstGeom prst="rect">
            <a:avLst/>
          </a:prstGeom>
        </p:spPr>
      </p:pic>
      <p:pic>
        <p:nvPicPr>
          <p:cNvPr id="23" name="Picture 22">
            <a:extLst>
              <a:ext uri="{FF2B5EF4-FFF2-40B4-BE49-F238E27FC236}">
                <a16:creationId xmlns:a16="http://schemas.microsoft.com/office/drawing/2014/main" id="{D5257501-FC91-482F-805A-9D5994E7C762}"/>
              </a:ext>
            </a:extLst>
          </p:cNvPr>
          <p:cNvPicPr/>
          <p:nvPr/>
        </p:nvPicPr>
        <p:blipFill>
          <a:blip r:embed="rId7"/>
          <a:stretch>
            <a:fillRect/>
          </a:stretch>
        </p:blipFill>
        <p:spPr>
          <a:xfrm>
            <a:off x="6038964" y="4740474"/>
            <a:ext cx="5404353" cy="1113700"/>
          </a:xfrm>
          <a:prstGeom prst="rect">
            <a:avLst/>
          </a:prstGeom>
        </p:spPr>
      </p:pic>
      <p:sp>
        <p:nvSpPr>
          <p:cNvPr id="9" name="Rectangle 1">
            <a:extLst>
              <a:ext uri="{FF2B5EF4-FFF2-40B4-BE49-F238E27FC236}">
                <a16:creationId xmlns:a16="http://schemas.microsoft.com/office/drawing/2014/main" id="{C655BA0D-BBC9-4B78-8725-21FE660B4941}"/>
              </a:ext>
            </a:extLst>
          </p:cNvPr>
          <p:cNvSpPr>
            <a:spLocks noChangeArrowheads="1"/>
          </p:cNvSpPr>
          <p:nvPr/>
        </p:nvSpPr>
        <p:spPr bwMode="auto">
          <a:xfrm>
            <a:off x="521292" y="986603"/>
            <a:ext cx="103223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We can compare the differences in return between mutual funds and exchange-traded funds (ETFs)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by obtaining the KPI of our data from the SQL query.</a:t>
            </a:r>
          </a:p>
        </p:txBody>
      </p:sp>
    </p:spTree>
    <p:extLst>
      <p:ext uri="{BB962C8B-B14F-4D97-AF65-F5344CB8AC3E}">
        <p14:creationId xmlns:p14="http://schemas.microsoft.com/office/powerpoint/2010/main" val="416204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4427"/>
            <a:ext cx="12192000" cy="68051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108857"/>
            <a:ext cx="12383589" cy="557716"/>
          </a:xfrm>
        </p:spPr>
        <p:txBody>
          <a:bodyPr>
            <a:normAutofit/>
          </a:bodyPr>
          <a:lstStyle/>
          <a:p>
            <a:pPr algn="ctr"/>
            <a:r>
              <a:rPr lang="en-US" sz="2800" dirty="0">
                <a:solidFill>
                  <a:schemeClr val="bg1"/>
                </a:solidFill>
                <a:latin typeface="Arial Black" panose="020B0A04020102020204" pitchFamily="34" charset="0"/>
              </a:rPr>
              <a:t>INSIGHTS</a:t>
            </a:r>
            <a:endParaRPr lang="en-IN" sz="2800" dirty="0">
              <a:solidFill>
                <a:schemeClr val="bg1"/>
              </a:solidFill>
              <a:latin typeface="Arial Black" panose="020B0A04020102020204" pitchFamily="34" charset="0"/>
            </a:endParaRPr>
          </a:p>
        </p:txBody>
      </p:sp>
      <p:sp>
        <p:nvSpPr>
          <p:cNvPr id="3" name="Text Placeholder 2"/>
          <p:cNvSpPr>
            <a:spLocks noGrp="1"/>
          </p:cNvSpPr>
          <p:nvPr>
            <p:ph type="body" idx="1"/>
          </p:nvPr>
        </p:nvSpPr>
        <p:spPr>
          <a:xfrm>
            <a:off x="383176" y="4122265"/>
            <a:ext cx="11355977" cy="1993511"/>
          </a:xfrm>
        </p:spPr>
        <p:txBody>
          <a:bodyPr/>
          <a:lstStyle/>
          <a:p>
            <a:endParaRPr lang="en-IN" dirty="0">
              <a:solidFill>
                <a:schemeClr val="tx1"/>
              </a:solidFill>
              <a:sym typeface="Wingdings" panose="05000000000000000000" pitchFamily="2" charset="2"/>
            </a:endParaRPr>
          </a:p>
        </p:txBody>
      </p:sp>
      <p:cxnSp>
        <p:nvCxnSpPr>
          <p:cNvPr id="6" name="Straight Connector 5"/>
          <p:cNvCxnSpPr/>
          <p:nvPr/>
        </p:nvCxnSpPr>
        <p:spPr>
          <a:xfrm>
            <a:off x="-17089" y="858969"/>
            <a:ext cx="12192000"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121" y="951547"/>
            <a:ext cx="12192000"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21" y="6719971"/>
            <a:ext cx="12192000"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667" y="6625963"/>
            <a:ext cx="12192000"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F1409FC-27E9-4430-8FAB-EADFFCB8A796}"/>
              </a:ext>
            </a:extLst>
          </p:cNvPr>
          <p:cNvPicPr/>
          <p:nvPr/>
        </p:nvPicPr>
        <p:blipFill>
          <a:blip r:embed="rId2"/>
          <a:stretch>
            <a:fillRect/>
          </a:stretch>
        </p:blipFill>
        <p:spPr>
          <a:xfrm>
            <a:off x="477915" y="2104007"/>
            <a:ext cx="4893075" cy="1924251"/>
          </a:xfrm>
          <a:prstGeom prst="rect">
            <a:avLst/>
          </a:prstGeom>
        </p:spPr>
      </p:pic>
      <p:pic>
        <p:nvPicPr>
          <p:cNvPr id="13" name="Picture 12">
            <a:extLst>
              <a:ext uri="{FF2B5EF4-FFF2-40B4-BE49-F238E27FC236}">
                <a16:creationId xmlns:a16="http://schemas.microsoft.com/office/drawing/2014/main" id="{CFAFDE5F-6869-47AC-885B-26C175E9F506}"/>
              </a:ext>
            </a:extLst>
          </p:cNvPr>
          <p:cNvPicPr/>
          <p:nvPr/>
        </p:nvPicPr>
        <p:blipFill>
          <a:blip r:embed="rId3"/>
          <a:stretch>
            <a:fillRect/>
          </a:stretch>
        </p:blipFill>
        <p:spPr>
          <a:xfrm>
            <a:off x="5598573" y="1775533"/>
            <a:ext cx="5880254" cy="2325950"/>
          </a:xfrm>
          <a:prstGeom prst="rect">
            <a:avLst/>
          </a:prstGeom>
        </p:spPr>
      </p:pic>
      <p:sp>
        <p:nvSpPr>
          <p:cNvPr id="5" name="TextBox 4">
            <a:extLst>
              <a:ext uri="{FF2B5EF4-FFF2-40B4-BE49-F238E27FC236}">
                <a16:creationId xmlns:a16="http://schemas.microsoft.com/office/drawing/2014/main" id="{B04EFAD8-0894-4545-99B0-08304CD688B1}"/>
              </a:ext>
            </a:extLst>
          </p:cNvPr>
          <p:cNvSpPr txBox="1"/>
          <p:nvPr/>
        </p:nvSpPr>
        <p:spPr>
          <a:xfrm>
            <a:off x="648070" y="4465468"/>
            <a:ext cx="10741980" cy="1200329"/>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Arial" panose="020B0604020202020204" pitchFamily="34" charset="0"/>
              </a:rPr>
              <a:t>This is one of the most significant measures of our dataset since it allows us to identify the fund investment in both categories after 2010.</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sz="1600" dirty="0"/>
          </a:p>
        </p:txBody>
      </p:sp>
    </p:spTree>
    <p:extLst>
      <p:ext uri="{BB962C8B-B14F-4D97-AF65-F5344CB8AC3E}">
        <p14:creationId xmlns:p14="http://schemas.microsoft.com/office/powerpoint/2010/main" val="700297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4427"/>
            <a:ext cx="12192000" cy="68051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108857"/>
            <a:ext cx="12383589" cy="557716"/>
          </a:xfrm>
        </p:spPr>
        <p:txBody>
          <a:bodyPr>
            <a:normAutofit/>
          </a:bodyPr>
          <a:lstStyle/>
          <a:p>
            <a:pPr algn="ctr"/>
            <a:r>
              <a:rPr lang="en-IN" sz="2800" dirty="0">
                <a:solidFill>
                  <a:schemeClr val="bg1"/>
                </a:solidFill>
                <a:latin typeface="Arial Black" panose="020B0A04020102020204" pitchFamily="34" charset="0"/>
              </a:rPr>
              <a:t>INSIGHTS</a:t>
            </a:r>
          </a:p>
        </p:txBody>
      </p:sp>
      <p:cxnSp>
        <p:nvCxnSpPr>
          <p:cNvPr id="6" name="Straight Connector 5"/>
          <p:cNvCxnSpPr/>
          <p:nvPr/>
        </p:nvCxnSpPr>
        <p:spPr>
          <a:xfrm>
            <a:off x="-17089" y="858969"/>
            <a:ext cx="12192000"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121" y="951547"/>
            <a:ext cx="12192000"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21" y="6719971"/>
            <a:ext cx="12192000"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667" y="6625963"/>
            <a:ext cx="12192000"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2B0E5A2-7CEE-441E-B6EC-EDA659D7B162}"/>
              </a:ext>
            </a:extLst>
          </p:cNvPr>
          <p:cNvPicPr/>
          <p:nvPr/>
        </p:nvPicPr>
        <p:blipFill>
          <a:blip r:embed="rId2"/>
          <a:stretch>
            <a:fillRect/>
          </a:stretch>
        </p:blipFill>
        <p:spPr>
          <a:xfrm>
            <a:off x="5770485" y="1905151"/>
            <a:ext cx="5943600" cy="2799715"/>
          </a:xfrm>
          <a:prstGeom prst="rect">
            <a:avLst/>
          </a:prstGeom>
        </p:spPr>
      </p:pic>
      <p:pic>
        <p:nvPicPr>
          <p:cNvPr id="11" name="Picture 10">
            <a:extLst>
              <a:ext uri="{FF2B5EF4-FFF2-40B4-BE49-F238E27FC236}">
                <a16:creationId xmlns:a16="http://schemas.microsoft.com/office/drawing/2014/main" id="{17399BFC-BB6D-427C-B1AC-2187D4BF8A92}"/>
              </a:ext>
            </a:extLst>
          </p:cNvPr>
          <p:cNvPicPr/>
          <p:nvPr/>
        </p:nvPicPr>
        <p:blipFill>
          <a:blip r:embed="rId3"/>
          <a:stretch>
            <a:fillRect/>
          </a:stretch>
        </p:blipFill>
        <p:spPr>
          <a:xfrm>
            <a:off x="383176" y="1905151"/>
            <a:ext cx="5387309" cy="2924175"/>
          </a:xfrm>
          <a:prstGeom prst="rect">
            <a:avLst/>
          </a:prstGeom>
        </p:spPr>
      </p:pic>
      <p:sp>
        <p:nvSpPr>
          <p:cNvPr id="15" name="TextBox 14">
            <a:extLst>
              <a:ext uri="{FF2B5EF4-FFF2-40B4-BE49-F238E27FC236}">
                <a16:creationId xmlns:a16="http://schemas.microsoft.com/office/drawing/2014/main" id="{5468AAE2-E037-4D91-AD91-5CF7FD46AE87}"/>
              </a:ext>
            </a:extLst>
          </p:cNvPr>
          <p:cNvSpPr txBox="1"/>
          <p:nvPr/>
        </p:nvSpPr>
        <p:spPr>
          <a:xfrm>
            <a:off x="506027" y="5344357"/>
            <a:ext cx="11208058" cy="646331"/>
          </a:xfrm>
          <a:prstGeom prst="rect">
            <a:avLst/>
          </a:prstGeom>
          <a:noFill/>
        </p:spPr>
        <p:txBody>
          <a:bodyPr wrap="square" rtlCol="0">
            <a:spAutoFit/>
          </a:bodyPr>
          <a:lstStyle/>
          <a:p>
            <a:r>
              <a:rPr lang="en-US" dirty="0"/>
              <a:t>This query allows us to see the total net assets in trillion for each fund category of individuals for both investment kinds.</a:t>
            </a:r>
          </a:p>
        </p:txBody>
      </p:sp>
    </p:spTree>
    <p:extLst>
      <p:ext uri="{BB962C8B-B14F-4D97-AF65-F5344CB8AC3E}">
        <p14:creationId xmlns:p14="http://schemas.microsoft.com/office/powerpoint/2010/main" val="38750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850" y="202732"/>
            <a:ext cx="11954692" cy="461665"/>
          </a:xfrm>
          <a:prstGeom prst="rect">
            <a:avLst/>
          </a:prstGeom>
          <a:noFill/>
        </p:spPr>
        <p:txBody>
          <a:bodyPr wrap="square" rtlCol="0">
            <a:spAutoFit/>
          </a:bodyPr>
          <a:lstStyle/>
          <a:p>
            <a:r>
              <a:rPr lang="en-US" sz="2400" b="1" dirty="0">
                <a:latin typeface="Bahnschrift Condensed" panose="020B0502040204020203" pitchFamily="34" charset="0"/>
              </a:rPr>
              <a:t>    INSIGHTS</a:t>
            </a:r>
            <a:endParaRPr lang="en-IN" sz="2400" b="1" dirty="0">
              <a:latin typeface="Bahnschrift Condensed" panose="020B0502040204020203" pitchFamily="34" charset="0"/>
            </a:endParaRPr>
          </a:p>
        </p:txBody>
      </p:sp>
      <p:sp>
        <p:nvSpPr>
          <p:cNvPr id="4" name="TextBox 3"/>
          <p:cNvSpPr txBox="1"/>
          <p:nvPr/>
        </p:nvSpPr>
        <p:spPr>
          <a:xfrm>
            <a:off x="409303" y="1497874"/>
            <a:ext cx="45719" cy="369332"/>
          </a:xfrm>
          <a:prstGeom prst="rect">
            <a:avLst/>
          </a:prstGeom>
          <a:noFill/>
        </p:spPr>
        <p:txBody>
          <a:bodyPr wrap="square" rtlCol="0">
            <a:spAutoFit/>
          </a:bodyPr>
          <a:lstStyle/>
          <a:p>
            <a:endParaRPr lang="en-IN"/>
          </a:p>
        </p:txBody>
      </p:sp>
      <p:sp>
        <p:nvSpPr>
          <p:cNvPr id="6" name="TextBox 5"/>
          <p:cNvSpPr txBox="1"/>
          <p:nvPr/>
        </p:nvSpPr>
        <p:spPr>
          <a:xfrm>
            <a:off x="5617029" y="914400"/>
            <a:ext cx="45719" cy="369332"/>
          </a:xfrm>
          <a:prstGeom prst="rect">
            <a:avLst/>
          </a:prstGeom>
          <a:noFill/>
        </p:spPr>
        <p:txBody>
          <a:bodyPr wrap="square" rtlCol="0">
            <a:spAutoFit/>
          </a:bodyPr>
          <a:lstStyle/>
          <a:p>
            <a:endParaRPr lang="en-IN" dirty="0"/>
          </a:p>
        </p:txBody>
      </p:sp>
      <p:sp>
        <p:nvSpPr>
          <p:cNvPr id="7" name="TextBox 6"/>
          <p:cNvSpPr txBox="1"/>
          <p:nvPr/>
        </p:nvSpPr>
        <p:spPr>
          <a:xfrm rot="10800000" flipH="1" flipV="1">
            <a:off x="280850" y="1945582"/>
            <a:ext cx="10369733" cy="4211377"/>
          </a:xfrm>
          <a:prstGeom prst="rect">
            <a:avLst/>
          </a:prstGeom>
          <a:noFill/>
        </p:spPr>
        <p:txBody>
          <a:bodyPr wrap="square" rtlCol="0">
            <a:spAutoFit/>
          </a:bodyPr>
          <a:lstStyle/>
          <a:p>
            <a:endParaRPr lang="en-IN" dirty="0"/>
          </a:p>
        </p:txBody>
      </p:sp>
      <p:sp>
        <p:nvSpPr>
          <p:cNvPr id="10" name="Right Triangle 9"/>
          <p:cNvSpPr/>
          <p:nvPr/>
        </p:nvSpPr>
        <p:spPr>
          <a:xfrm flipH="1" flipV="1">
            <a:off x="9997440" y="-1"/>
            <a:ext cx="2185854" cy="2490652"/>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Triangle 10"/>
          <p:cNvSpPr/>
          <p:nvPr/>
        </p:nvSpPr>
        <p:spPr>
          <a:xfrm rot="16200000">
            <a:off x="10749291" y="5405112"/>
            <a:ext cx="1350547" cy="1530542"/>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p:nvPr/>
        </p:nvCxnSpPr>
        <p:spPr>
          <a:xfrm flipH="1">
            <a:off x="10476411" y="5373190"/>
            <a:ext cx="1715589" cy="1510937"/>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0300065" y="5251270"/>
            <a:ext cx="1883230" cy="1605272"/>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0"/>
            <a:ext cx="0" cy="681881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 name="Right Triangle 1"/>
          <p:cNvSpPr/>
          <p:nvPr/>
        </p:nvSpPr>
        <p:spPr>
          <a:xfrm rot="10800000">
            <a:off x="10452459" y="156752"/>
            <a:ext cx="1556660" cy="180267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5-Point Star 4"/>
          <p:cNvSpPr/>
          <p:nvPr/>
        </p:nvSpPr>
        <p:spPr>
          <a:xfrm>
            <a:off x="324733" y="350040"/>
            <a:ext cx="196558" cy="164169"/>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9" name="Picture 18">
            <a:extLst>
              <a:ext uri="{FF2B5EF4-FFF2-40B4-BE49-F238E27FC236}">
                <a16:creationId xmlns:a16="http://schemas.microsoft.com/office/drawing/2014/main" id="{D1854F33-366A-4C14-BE41-2AA31B072015}"/>
              </a:ext>
            </a:extLst>
          </p:cNvPr>
          <p:cNvPicPr/>
          <p:nvPr/>
        </p:nvPicPr>
        <p:blipFill>
          <a:blip r:embed="rId2"/>
          <a:stretch>
            <a:fillRect/>
          </a:stretch>
        </p:blipFill>
        <p:spPr>
          <a:xfrm>
            <a:off x="152401" y="1682540"/>
            <a:ext cx="5510347" cy="1923789"/>
          </a:xfrm>
          <a:prstGeom prst="rect">
            <a:avLst/>
          </a:prstGeom>
        </p:spPr>
      </p:pic>
      <p:pic>
        <p:nvPicPr>
          <p:cNvPr id="22" name="Picture 21">
            <a:extLst>
              <a:ext uri="{FF2B5EF4-FFF2-40B4-BE49-F238E27FC236}">
                <a16:creationId xmlns:a16="http://schemas.microsoft.com/office/drawing/2014/main" id="{3D47067F-D52D-4893-9B27-6E0F4F2A93F3}"/>
              </a:ext>
            </a:extLst>
          </p:cNvPr>
          <p:cNvPicPr/>
          <p:nvPr/>
        </p:nvPicPr>
        <p:blipFill>
          <a:blip r:embed="rId3"/>
          <a:stretch>
            <a:fillRect/>
          </a:stretch>
        </p:blipFill>
        <p:spPr>
          <a:xfrm>
            <a:off x="5726097" y="1619938"/>
            <a:ext cx="5464628" cy="1986392"/>
          </a:xfrm>
          <a:prstGeom prst="rect">
            <a:avLst/>
          </a:prstGeom>
        </p:spPr>
      </p:pic>
      <p:pic>
        <p:nvPicPr>
          <p:cNvPr id="23" name="Picture 22">
            <a:extLst>
              <a:ext uri="{FF2B5EF4-FFF2-40B4-BE49-F238E27FC236}">
                <a16:creationId xmlns:a16="http://schemas.microsoft.com/office/drawing/2014/main" id="{710AFF33-CF11-4CC0-92A8-4817A52BD32B}"/>
              </a:ext>
            </a:extLst>
          </p:cNvPr>
          <p:cNvPicPr/>
          <p:nvPr/>
        </p:nvPicPr>
        <p:blipFill>
          <a:blip r:embed="rId4"/>
          <a:stretch>
            <a:fillRect/>
          </a:stretch>
        </p:blipFill>
        <p:spPr>
          <a:xfrm>
            <a:off x="176347" y="4088197"/>
            <a:ext cx="5549749" cy="1575756"/>
          </a:xfrm>
          <a:prstGeom prst="rect">
            <a:avLst/>
          </a:prstGeom>
        </p:spPr>
      </p:pic>
      <p:pic>
        <p:nvPicPr>
          <p:cNvPr id="24" name="Picture 23">
            <a:extLst>
              <a:ext uri="{FF2B5EF4-FFF2-40B4-BE49-F238E27FC236}">
                <a16:creationId xmlns:a16="http://schemas.microsoft.com/office/drawing/2014/main" id="{AC29A392-A220-465B-A16D-0B2996988EDF}"/>
              </a:ext>
            </a:extLst>
          </p:cNvPr>
          <p:cNvPicPr/>
          <p:nvPr/>
        </p:nvPicPr>
        <p:blipFill>
          <a:blip r:embed="rId5"/>
          <a:stretch>
            <a:fillRect/>
          </a:stretch>
        </p:blipFill>
        <p:spPr>
          <a:xfrm>
            <a:off x="5742115" y="4135593"/>
            <a:ext cx="5549749" cy="1359516"/>
          </a:xfrm>
          <a:prstGeom prst="rect">
            <a:avLst/>
          </a:prstGeom>
        </p:spPr>
      </p:pic>
      <p:sp>
        <p:nvSpPr>
          <p:cNvPr id="8" name="TextBox 7">
            <a:extLst>
              <a:ext uri="{FF2B5EF4-FFF2-40B4-BE49-F238E27FC236}">
                <a16:creationId xmlns:a16="http://schemas.microsoft.com/office/drawing/2014/main" id="{636CB592-3602-43CD-AA47-D60A6EF3D23E}"/>
              </a:ext>
            </a:extLst>
          </p:cNvPr>
          <p:cNvSpPr txBox="1"/>
          <p:nvPr/>
        </p:nvSpPr>
        <p:spPr>
          <a:xfrm>
            <a:off x="312906" y="904688"/>
            <a:ext cx="10232560" cy="584775"/>
          </a:xfrm>
          <a:prstGeom prst="rect">
            <a:avLst/>
          </a:prstGeom>
          <a:noFill/>
        </p:spPr>
        <p:txBody>
          <a:bodyPr wrap="square" rtlCol="0">
            <a:spAutoFit/>
          </a:bodyPr>
          <a:lstStyle/>
          <a:p>
            <a:r>
              <a:rPr kumimoji="0" lang="en-US" altLang="en-US" sz="1600" b="0" i="0" u="none" strike="noStrike" cap="none" normalizeH="0" baseline="0" dirty="0">
                <a:ln>
                  <a:noFill/>
                </a:ln>
                <a:solidFill>
                  <a:schemeClr val="tx1"/>
                </a:solidFill>
                <a:effectLst/>
                <a:latin typeface="Arial" panose="020B0604020202020204" pitchFamily="34" charset="0"/>
              </a:rPr>
              <a:t>The purpose of this query is to obtain the count of negative fund returns for each fund category in both the mutual fund and exchange-traded fund separately </a:t>
            </a:r>
            <a:endParaRPr lang="en-US" sz="1600" dirty="0"/>
          </a:p>
        </p:txBody>
      </p:sp>
      <p:sp>
        <p:nvSpPr>
          <p:cNvPr id="9" name="Rectangle 1">
            <a:extLst>
              <a:ext uri="{FF2B5EF4-FFF2-40B4-BE49-F238E27FC236}">
                <a16:creationId xmlns:a16="http://schemas.microsoft.com/office/drawing/2014/main" id="{371A0974-49F3-402E-B27C-B08B64E89153}"/>
              </a:ext>
            </a:extLst>
          </p:cNvPr>
          <p:cNvSpPr>
            <a:spLocks noChangeArrowheads="1"/>
          </p:cNvSpPr>
          <p:nvPr/>
        </p:nvSpPr>
        <p:spPr bwMode="auto">
          <a:xfrm>
            <a:off x="0" y="-323165"/>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A837E063-190F-487B-A049-4DD6DD07A3CE}"/>
              </a:ext>
            </a:extLst>
          </p:cNvPr>
          <p:cNvSpPr txBox="1"/>
          <p:nvPr/>
        </p:nvSpPr>
        <p:spPr>
          <a:xfrm>
            <a:off x="423012" y="5735718"/>
            <a:ext cx="10247815" cy="923330"/>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Arial" panose="020B0604020202020204" pitchFamily="34" charset="0"/>
              </a:rPr>
              <a:t>one of the important questions that aids in determining the kind of investment and how much of it to put into each investment</a:t>
            </a:r>
          </a:p>
          <a:p>
            <a:endParaRPr lang="en-US" sz="1600" dirty="0"/>
          </a:p>
        </p:txBody>
      </p:sp>
    </p:spTree>
    <p:extLst>
      <p:ext uri="{BB962C8B-B14F-4D97-AF65-F5344CB8AC3E}">
        <p14:creationId xmlns:p14="http://schemas.microsoft.com/office/powerpoint/2010/main" val="438914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6DB103-EBDA-4933-A21B-2A5E20AA3EB3}"/>
              </a:ext>
            </a:extLst>
          </p:cNvPr>
          <p:cNvPicPr/>
          <p:nvPr/>
        </p:nvPicPr>
        <p:blipFill>
          <a:blip r:embed="rId2"/>
          <a:stretch>
            <a:fillRect/>
          </a:stretch>
        </p:blipFill>
        <p:spPr>
          <a:xfrm>
            <a:off x="540798" y="1203402"/>
            <a:ext cx="5753470" cy="2051685"/>
          </a:xfrm>
          <a:prstGeom prst="rect">
            <a:avLst/>
          </a:prstGeom>
        </p:spPr>
      </p:pic>
      <p:pic>
        <p:nvPicPr>
          <p:cNvPr id="3" name="Picture 2">
            <a:extLst>
              <a:ext uri="{FF2B5EF4-FFF2-40B4-BE49-F238E27FC236}">
                <a16:creationId xmlns:a16="http://schemas.microsoft.com/office/drawing/2014/main" id="{3314014C-4AD9-4D8F-B7CE-972F37D34238}"/>
              </a:ext>
            </a:extLst>
          </p:cNvPr>
          <p:cNvPicPr/>
          <p:nvPr/>
        </p:nvPicPr>
        <p:blipFill>
          <a:blip r:embed="rId3"/>
          <a:stretch>
            <a:fillRect/>
          </a:stretch>
        </p:blipFill>
        <p:spPr>
          <a:xfrm>
            <a:off x="478654" y="3725294"/>
            <a:ext cx="5682449" cy="2052955"/>
          </a:xfrm>
          <a:prstGeom prst="rect">
            <a:avLst/>
          </a:prstGeom>
        </p:spPr>
      </p:pic>
      <p:sp>
        <p:nvSpPr>
          <p:cNvPr id="6" name="TextBox 5">
            <a:extLst>
              <a:ext uri="{FF2B5EF4-FFF2-40B4-BE49-F238E27FC236}">
                <a16:creationId xmlns:a16="http://schemas.microsoft.com/office/drawing/2014/main" id="{A6560866-32F1-4B65-94FF-2F11A12B8BCC}"/>
              </a:ext>
            </a:extLst>
          </p:cNvPr>
          <p:cNvSpPr txBox="1"/>
          <p:nvPr/>
        </p:nvSpPr>
        <p:spPr>
          <a:xfrm>
            <a:off x="6622741" y="2690336"/>
            <a:ext cx="4234649" cy="1477328"/>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0" i="0" u="none" strike="noStrike" cap="none" normalizeH="0" baseline="0" dirty="0" err="1">
                <a:ln>
                  <a:noFill/>
                </a:ln>
                <a:solidFill>
                  <a:schemeClr val="tx1"/>
                </a:solidFill>
                <a:effectLst/>
                <a:latin typeface="Arial" panose="020B0604020202020204" pitchFamily="34" charset="0"/>
              </a:rPr>
              <a:t>Rankwise</a:t>
            </a:r>
            <a:r>
              <a:rPr kumimoji="0" lang="en-US" altLang="en-US" sz="1800" b="0" i="0" u="none" strike="noStrike" cap="none" normalizeH="0" baseline="0" dirty="0">
                <a:ln>
                  <a:noFill/>
                </a:ln>
                <a:solidFill>
                  <a:schemeClr val="tx1"/>
                </a:solidFill>
                <a:effectLst/>
                <a:latin typeface="Arial" panose="020B0604020202020204" pitchFamily="34" charset="0"/>
              </a:rPr>
              <a:t> fund return for each fund family can be obtained with the aid of this SQL query.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333294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5" y="0"/>
            <a:ext cx="12183295" cy="6858000"/>
          </a:xfrm>
          <a:prstGeom prst="rect">
            <a:avLst/>
          </a:prstGeom>
        </p:spPr>
      </p:pic>
    </p:spTree>
    <p:extLst>
      <p:ext uri="{BB962C8B-B14F-4D97-AF65-F5344CB8AC3E}">
        <p14:creationId xmlns:p14="http://schemas.microsoft.com/office/powerpoint/2010/main" val="4226004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2529</TotalTime>
  <Words>548</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Bahnschrift Condensed</vt:lpstr>
      <vt:lpstr>Berlin Sans FB Demi</vt:lpstr>
      <vt:lpstr>Calibri</vt:lpstr>
      <vt:lpstr>Calibri Light</vt:lpstr>
      <vt:lpstr>Söhne</vt:lpstr>
      <vt:lpstr>Office Theme</vt:lpstr>
      <vt:lpstr>ETFs Vs MutualFunds</vt:lpstr>
      <vt:lpstr>INTRODUCTION</vt:lpstr>
      <vt:lpstr>Project Overview</vt:lpstr>
      <vt:lpstr>PowerPoint Presentation</vt:lpstr>
      <vt:lpstr>INSIGHTS</vt:lpstr>
      <vt:lpstr>INSIGHTS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Sustainable development</dc:title>
  <dc:creator>HIMANSHI PC</dc:creator>
  <cp:lastModifiedBy>acer</cp:lastModifiedBy>
  <cp:revision>114</cp:revision>
  <dcterms:created xsi:type="dcterms:W3CDTF">2021-08-27T09:46:04Z</dcterms:created>
  <dcterms:modified xsi:type="dcterms:W3CDTF">2024-04-06T11:09:36Z</dcterms:modified>
</cp:coreProperties>
</file>