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38" r:id="rId2"/>
    <p:sldId id="451" r:id="rId3"/>
    <p:sldId id="364" r:id="rId4"/>
    <p:sldId id="392" r:id="rId5"/>
    <p:sldId id="446" r:id="rId6"/>
    <p:sldId id="345" r:id="rId7"/>
    <p:sldId id="457" r:id="rId8"/>
    <p:sldId id="394" r:id="rId9"/>
    <p:sldId id="448" r:id="rId10"/>
    <p:sldId id="449" r:id="rId11"/>
    <p:sldId id="450" r:id="rId12"/>
    <p:sldId id="444" r:id="rId13"/>
    <p:sldId id="393" r:id="rId14"/>
    <p:sldId id="458" r:id="rId15"/>
    <p:sldId id="371" r:id="rId16"/>
    <p:sldId id="459" r:id="rId17"/>
    <p:sldId id="372" r:id="rId18"/>
    <p:sldId id="460" r:id="rId19"/>
    <p:sldId id="373" r:id="rId20"/>
    <p:sldId id="374" r:id="rId21"/>
    <p:sldId id="452" r:id="rId22"/>
    <p:sldId id="454" r:id="rId23"/>
    <p:sldId id="445" r:id="rId24"/>
    <p:sldId id="447" r:id="rId25"/>
    <p:sldId id="455" r:id="rId26"/>
    <p:sldId id="3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BE4DE-51AB-4A46-AE57-246A39444B2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5AE63-CDC3-44EC-8B58-75C246AEB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736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990A-58B2-469C-B48B-C43ACA985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8A659-DB11-4EE4-BA21-E169C2C8D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A2111-C3ED-4963-AE98-57112DF8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AB6C2-A227-400C-B2E7-70439419D8A0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6C6E-EC72-494E-BD2E-43639E2D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5DA1-BA4A-453C-91F4-F718BC65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7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E4EB-6F8D-41CF-AC48-C779B525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E6B3F-EC4C-4A5E-A4E0-C42157A12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5FA9D-9FFE-464C-BD89-8C90DA96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EAA8-1DA7-4A2F-AF6E-149A0ED53870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0A6C-06D3-4AA5-95DE-3C5B59D42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E9A3-AA25-4980-897D-8A8CA299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6E705-A9DD-47DF-8589-788818A3C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98CCF-EB8B-4BFB-BDF6-648A3BA18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720B7-206C-403B-854F-F17F8180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BB07-263A-459B-AEC5-BBC8CBD38441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FCFD-0366-4295-A296-B4B91D80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10EA-9193-4F25-9CA4-A0B1846F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C05B-8F5A-4F40-8FC0-101E3E10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D506-69A5-475E-A0A3-103BEFE9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3482D-1900-4495-BFBB-F79C74A8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3D12-81FA-4CA7-B912-9CF96BC8CE8A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C23E1-904C-4E90-A28A-AC974AB6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FEA4B-1D25-4DDA-80FC-0AFCAC9A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26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2456-1B79-4E96-8885-BDE7D023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61E30-C2C9-453F-AD64-83315782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B932D-8FC0-442A-8AA3-20528485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4744-C58E-487A-BF3C-43B103AB2B9C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9401-7808-456C-A059-80190CF8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17EA2-7478-42F4-A126-7667FB49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8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33DA-3DB5-480D-880B-70294F14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A3AB-D950-4A03-BC63-90C2F355A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EA9A5-57D3-4F2C-8D95-CCEBD32D4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ECC6-46A1-4A21-9437-080915F6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73B-6E7F-42C4-8F88-E21C99F9BB06}" type="datetime1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5401D-5509-40CF-B15D-DD2D550B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4EDB8-DD3B-49D1-B23A-07DB29B0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98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1D8F-D801-4B65-B60F-46C445AF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3C717-51EF-470B-BF87-A9EA56A1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1638B-86B0-4FBA-ABE4-733BE5F4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C4096-FAE8-45AF-B95C-CFE518577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78FAD-7F98-4B0B-AAD3-D12748443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85DE1-9CAB-47EB-8485-1137D379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5F57-DC92-46E0-96B4-F8A79B92546C}" type="datetime1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2330-D48C-4F39-9CA5-4634447E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D6466-13D2-411C-B40A-6BA310D9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16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78C5-9A01-4720-B985-AD84F076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6C892-1CDC-43DD-A9B2-FF4F4B8F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93A78-2D5B-4878-A0EE-45EE216B6730}" type="datetime1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02EE1-9051-48F0-8B44-19D2B50C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2F1F0-6DC3-4A92-B387-83B3287E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10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3D9DA-8F86-4C9B-AA09-C8ECD013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67B79-C489-40F4-9157-A6B694F70FBF}" type="datetime1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1E703-C3D8-467B-9AE6-65E12831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9807-5054-46F5-B843-84D155A3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5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6A9C-632A-4BA1-B4B2-49B0985D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9C449-BF92-43F4-AAA2-150F2C68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7F982-DE0C-4380-B545-7B8FBE78D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AAAF5-7678-4017-8AB2-6339B4A6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14C3-A00A-445C-8588-B8FEFB6E4A9D}" type="datetime1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E4FCF-9F0A-4193-B699-AFF32534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CAFA9-D37B-46D7-AE66-CD996360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9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4CCE-F49F-4CDB-9B9A-A747EB1A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B2506-491C-4EAC-991D-5BF5BA177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DA337-621B-4183-A77A-96A37ABFC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8DFF0-C197-45FE-BBFC-6948D8BE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8F9A5-03F3-4B0C-AD7E-E349CCC0C9D3}" type="datetime1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09F14-32AA-4232-9B67-852E8A9C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6ED69-4010-4536-ADBC-E7C02799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7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1119B-DD61-4C3E-8F34-3B985960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0D8F2-1602-434F-9084-53491AF48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08B4-8EB0-4B09-9992-1E7E73A58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A28D-60D8-436A-97DD-C3073A303703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E92A-CEDD-47FF-B274-09EDF8DEF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757B-1C7C-4BFC-BCEB-2D880B4F0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CA2C-D1E6-4AD3-B7C3-C067C93A0E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1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C3261-A16B-4D93-A264-4F5492E99A2E}"/>
              </a:ext>
            </a:extLst>
          </p:cNvPr>
          <p:cNvCxnSpPr>
            <a:cxnSpLocks/>
          </p:cNvCxnSpPr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E608DB-63F2-4B31-A801-23258FDE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" y="-57702"/>
            <a:ext cx="755474" cy="741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71A56-183E-42A0-9CC0-17F53EE52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71" y="57272"/>
            <a:ext cx="1465399" cy="56361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AE1FA-9093-4583-97E5-08FF9F56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AC8-4634-41F1-A315-9E5E3DAC9396}" type="datetime1">
              <a:rPr lang="en-IN" smtClean="0"/>
              <a:t>30-07-2025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9FFDBD-1477-406E-810E-DDAF9587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97193-DB12-4CC8-838F-5DC05E31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1</a:t>
            </a:fld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4628E0-88BE-4715-B196-AEF336E1EAFF}"/>
              </a:ext>
            </a:extLst>
          </p:cNvPr>
          <p:cNvSpPr txBox="1"/>
          <p:nvPr/>
        </p:nvSpPr>
        <p:spPr>
          <a:xfrm>
            <a:off x="1748901" y="1448165"/>
            <a:ext cx="8416031" cy="3009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Term: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AUTUMN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ctr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Area: 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Title: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ctr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GB" sz="1800" b="0" i="0" u="none" strike="noStrike" kern="120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1800" b="0" i="0" u="none" strike="noStrike" kern="12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1800" b="0" i="0" u="none" strike="noStrike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Instructor: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ctr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2C2C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 Mayank Pareek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2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73B8F-A151-78A9-7947-9BEF4C7FE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7339-2238-A2F8-843A-3E576D1D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20 Marks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28CE5-EE95-C943-CC49-5D0DBBD0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86"/>
            <a:ext cx="10515600" cy="14368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 	    Sensitize you about how a real company works</a:t>
            </a:r>
          </a:p>
          <a:p>
            <a:pPr marL="1828800" lvl="4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Demonstrate leadership and followership skills</a:t>
            </a:r>
          </a:p>
          <a:p>
            <a:pPr marL="1828800" lvl="4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Learn communication and organising skills</a:t>
            </a:r>
          </a:p>
          <a:p>
            <a:pPr marL="1828800" lvl="4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Learn team working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E2686-12F4-FCA7-CB93-F9B647F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3D12-81FA-4CA7-B912-9CF96BC8CE8A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71F5-6E1B-C73B-914A-8F831B9C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DAB44-23D2-2D5F-D356-19ED7BB4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10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46F82-E93A-F5D1-6B59-8D5D48D8D9AD}"/>
              </a:ext>
            </a:extLst>
          </p:cNvPr>
          <p:cNvSpPr txBox="1"/>
          <p:nvPr/>
        </p:nvSpPr>
        <p:spPr>
          <a:xfrm>
            <a:off x="977152" y="3198167"/>
            <a:ext cx="9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of 10 students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385B6-9135-2BCB-9033-CDFE0AA7B436}"/>
              </a:ext>
            </a:extLst>
          </p:cNvPr>
          <p:cNvSpPr txBox="1"/>
          <p:nvPr/>
        </p:nvSpPr>
        <p:spPr>
          <a:xfrm>
            <a:off x="977151" y="3925541"/>
            <a:ext cx="9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 company allotted to you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CE5CC-AD58-0EAC-17DF-373225639DA2}"/>
              </a:ext>
            </a:extLst>
          </p:cNvPr>
          <p:cNvSpPr txBox="1"/>
          <p:nvPr/>
        </p:nvSpPr>
        <p:spPr>
          <a:xfrm>
            <a:off x="977151" y="4644183"/>
            <a:ext cx="9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&amp; Co leader : Ensure participation, timely presentation, 10 Marks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D5BFD-89E7-11B9-FD15-1657796150A2}"/>
              </a:ext>
            </a:extLst>
          </p:cNvPr>
          <p:cNvSpPr txBox="1"/>
          <p:nvPr/>
        </p:nvSpPr>
        <p:spPr>
          <a:xfrm>
            <a:off x="977151" y="5319932"/>
            <a:ext cx="9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10-15 minutes on a particular aspect of business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0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F9E0E-E83E-C351-C914-FD5C69049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E910-3FBB-07DD-9846-EE72DFEC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Term Exam : 50 marks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BF5D-A828-C81D-4910-5924B750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86"/>
            <a:ext cx="10515600" cy="769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 	    Application of concepts into real business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2C41-D3B2-2803-976B-2A6335C0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3D12-81FA-4CA7-B912-9CF96BC8CE8A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1BE26-EA77-21C7-9249-7EFC9862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E770D-24F9-7926-A2F0-A34E6C09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11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750CA-D309-662F-5649-0D17323597ED}"/>
              </a:ext>
            </a:extLst>
          </p:cNvPr>
          <p:cNvSpPr txBox="1"/>
          <p:nvPr/>
        </p:nvSpPr>
        <p:spPr>
          <a:xfrm>
            <a:off x="838200" y="2378529"/>
            <a:ext cx="9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 of Multiple business cases; analysis of business news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727C2D-BB97-3644-3A9B-ABAB3FA3B92A}"/>
              </a:ext>
            </a:extLst>
          </p:cNvPr>
          <p:cNvSpPr txBox="1"/>
          <p:nvPr/>
        </p:nvSpPr>
        <p:spPr>
          <a:xfrm>
            <a:off x="838200" y="3395902"/>
            <a:ext cx="9215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Participation : 10 marks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A033D-77AB-8884-F4D2-3B2A27A24AA3}"/>
              </a:ext>
            </a:extLst>
          </p:cNvPr>
          <p:cNvSpPr txBox="1"/>
          <p:nvPr/>
        </p:nvSpPr>
        <p:spPr>
          <a:xfrm>
            <a:off x="838200" y="4138844"/>
            <a:ext cx="9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Opportunity for all to participate and express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D8AEA-130B-3A7F-66E4-72C60D129F0C}"/>
              </a:ext>
            </a:extLst>
          </p:cNvPr>
          <p:cNvSpPr txBox="1"/>
          <p:nvPr/>
        </p:nvSpPr>
        <p:spPr>
          <a:xfrm>
            <a:off x="838199" y="4906904"/>
            <a:ext cx="9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Develop Public speaking skills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5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C3261-A16B-4D93-A264-4F5492E99A2E}"/>
              </a:ext>
            </a:extLst>
          </p:cNvPr>
          <p:cNvCxnSpPr>
            <a:cxnSpLocks/>
          </p:cNvCxnSpPr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E608DB-63F2-4B31-A801-23258FDE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" y="-57702"/>
            <a:ext cx="755474" cy="741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71A56-183E-42A0-9CC0-17F53EE52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71" y="57272"/>
            <a:ext cx="1465399" cy="56361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AE1FA-9093-4583-97E5-08FF9F56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AC8-4634-41F1-A315-9E5E3DAC9396}" type="datetime1">
              <a:rPr lang="en-IN" smtClean="0"/>
              <a:t>30-07-2025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9FFDBD-1477-406E-810E-DDAF9587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97193-DB12-4CC8-838F-5DC05E31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B503C-FFA8-57B0-DE7B-9817A2A7424B}"/>
              </a:ext>
            </a:extLst>
          </p:cNvPr>
          <p:cNvSpPr txBox="1"/>
          <p:nvPr/>
        </p:nvSpPr>
        <p:spPr>
          <a:xfrm>
            <a:off x="1952348" y="1717000"/>
            <a:ext cx="5504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290BD-0B36-2B29-4CDF-88943CAE821A}"/>
              </a:ext>
            </a:extLst>
          </p:cNvPr>
          <p:cNvSpPr txBox="1"/>
          <p:nvPr/>
        </p:nvSpPr>
        <p:spPr>
          <a:xfrm>
            <a:off x="3411071" y="2673829"/>
            <a:ext cx="3906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Energise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2518EC-9400-1EC3-F684-9116AB7E5103}"/>
              </a:ext>
            </a:extLst>
          </p:cNvPr>
          <p:cNvSpPr txBox="1"/>
          <p:nvPr/>
        </p:nvSpPr>
        <p:spPr>
          <a:xfrm>
            <a:off x="4704426" y="3660371"/>
            <a:ext cx="3906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847C7-AE72-D7A7-9E8E-EDBE680C26F0}"/>
              </a:ext>
            </a:extLst>
          </p:cNvPr>
          <p:cNvSpPr txBox="1"/>
          <p:nvPr/>
        </p:nvSpPr>
        <p:spPr>
          <a:xfrm>
            <a:off x="2524218" y="5122416"/>
            <a:ext cx="6862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while having fun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4014C-FA9E-142B-1C7D-C4B64D04CFF6}"/>
              </a:ext>
            </a:extLst>
          </p:cNvPr>
          <p:cNvSpPr txBox="1"/>
          <p:nvPr/>
        </p:nvSpPr>
        <p:spPr>
          <a:xfrm>
            <a:off x="2832847" y="779929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3E Learning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1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C3261-A16B-4D93-A264-4F5492E99A2E}"/>
              </a:ext>
            </a:extLst>
          </p:cNvPr>
          <p:cNvCxnSpPr>
            <a:cxnSpLocks/>
          </p:cNvCxnSpPr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E608DB-63F2-4B31-A801-23258FDE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" y="-57702"/>
            <a:ext cx="755474" cy="741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71A56-183E-42A0-9CC0-17F53EE52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71" y="57272"/>
            <a:ext cx="1465399" cy="56361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AE1FA-9093-4583-97E5-08FF9F56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AC8-4634-41F1-A315-9E5E3DAC9396}" type="datetime1">
              <a:rPr lang="en-IN" smtClean="0"/>
              <a:t>30-07-2025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9FFDBD-1477-406E-810E-DDAF9587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97193-DB12-4CC8-838F-5DC05E31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321CD-EB67-44D5-E614-3DC2E337C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73188"/>
            <a:ext cx="502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4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58BE4-86F7-E2BE-4E48-6667EFF5A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1DB377-8413-50CF-D67D-C26E526F7D72}"/>
              </a:ext>
            </a:extLst>
          </p:cNvPr>
          <p:cNvCxnSpPr>
            <a:cxnSpLocks/>
          </p:cNvCxnSpPr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2DDC79A-BE8E-5E5B-57F2-50793FB3B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" y="-57702"/>
            <a:ext cx="755474" cy="741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0D5872-7CC8-3BD1-4465-2950B454B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71" y="57272"/>
            <a:ext cx="1465399" cy="56361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74EF425-CE79-4CE7-2206-56F58638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AC8-4634-41F1-A315-9E5E3DAC9396}" type="datetime1">
              <a:rPr lang="en-IN" smtClean="0"/>
              <a:t>30-07-2025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CF6DEDE-DA3C-64E2-8B67-B6E8BDF1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AF2EB46-0B08-EC69-DAB6-2EA2DB0F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14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342E9-938A-CBED-8BBA-CE779021A222}"/>
              </a:ext>
            </a:extLst>
          </p:cNvPr>
          <p:cNvSpPr txBox="1"/>
          <p:nvPr/>
        </p:nvSpPr>
        <p:spPr>
          <a:xfrm>
            <a:off x="2389574" y="801548"/>
            <a:ext cx="610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397E71D-4621-91AC-B920-830AB87B5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53132"/>
              </p:ext>
            </p:extLst>
          </p:nvPr>
        </p:nvGraphicFramePr>
        <p:xfrm>
          <a:off x="2389574" y="199621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060262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51789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6340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8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Founded (Year)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8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1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10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3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**** (closed)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23.5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687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6C45BF-3434-EF32-8689-A9196FA331B5}"/>
              </a:ext>
            </a:extLst>
          </p:cNvPr>
          <p:cNvSpPr txBox="1"/>
          <p:nvPr/>
        </p:nvSpPr>
        <p:spPr>
          <a:xfrm>
            <a:off x="5184557" y="1564235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King Fisher Airlines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3F27B-4C6D-8268-E796-A56905BCFC62}"/>
              </a:ext>
            </a:extLst>
          </p:cNvPr>
          <p:cNvSpPr txBox="1"/>
          <p:nvPr/>
        </p:nvSpPr>
        <p:spPr>
          <a:xfrm>
            <a:off x="7838983" y="1592478"/>
            <a:ext cx="196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Indigo Airlines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5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C3261-A16B-4D93-A264-4F5492E99A2E}"/>
              </a:ext>
            </a:extLst>
          </p:cNvPr>
          <p:cNvCxnSpPr>
            <a:cxnSpLocks/>
          </p:cNvCxnSpPr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E608DB-63F2-4B31-A801-23258FDE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" y="-57702"/>
            <a:ext cx="755474" cy="741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71A56-183E-42A0-9CC0-17F53EE52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71" y="57272"/>
            <a:ext cx="1465399" cy="56361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AE1FA-9093-4583-97E5-08FF9F56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AC8-4634-41F1-A315-9E5E3DAC9396}" type="datetime1">
              <a:rPr lang="en-IN" smtClean="0"/>
              <a:t>30-07-2025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9FFDBD-1477-406E-810E-DDAF9587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97193-DB12-4CC8-838F-5DC05E31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15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39AD3-23EE-8428-58EE-D80061B625E7}"/>
              </a:ext>
            </a:extLst>
          </p:cNvPr>
          <p:cNvSpPr txBox="1"/>
          <p:nvPr/>
        </p:nvSpPr>
        <p:spPr>
          <a:xfrm>
            <a:off x="2389574" y="801548"/>
            <a:ext cx="610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812BE44-062B-9362-058C-D4396882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87685"/>
              </p:ext>
            </p:extLst>
          </p:nvPr>
        </p:nvGraphicFramePr>
        <p:xfrm>
          <a:off x="2382572" y="210640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060262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51789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6340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8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Founded (Year)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8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USD19 Billion (2011)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395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2.5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100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3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 Peak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80 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3900 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687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377B63-B998-663D-99F5-A42B1F700156}"/>
              </a:ext>
            </a:extLst>
          </p:cNvPr>
          <p:cNvSpPr txBox="1"/>
          <p:nvPr/>
        </p:nvSpPr>
        <p:spPr>
          <a:xfrm>
            <a:off x="5310326" y="1592478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Blackberry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1EA41-753D-B09D-D93F-D3D69EB783EE}"/>
              </a:ext>
            </a:extLst>
          </p:cNvPr>
          <p:cNvSpPr txBox="1"/>
          <p:nvPr/>
        </p:nvSpPr>
        <p:spPr>
          <a:xfrm>
            <a:off x="7821228" y="1592478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Apple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5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94557-BC17-793C-1B07-758BF550A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E3AAB-1459-B614-720E-424105E7F0BC}"/>
              </a:ext>
            </a:extLst>
          </p:cNvPr>
          <p:cNvCxnSpPr>
            <a:cxnSpLocks/>
          </p:cNvCxnSpPr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52DCBF-D860-BFD4-F995-C9B24F7A7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" y="-57702"/>
            <a:ext cx="755474" cy="741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019303-1EC0-D124-49DC-4DFD12827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71" y="57272"/>
            <a:ext cx="1465399" cy="56361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455FAD9-C0B4-970A-5F6F-1A228AEE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AC8-4634-41F1-A315-9E5E3DAC9396}" type="datetime1">
              <a:rPr lang="en-IN" smtClean="0"/>
              <a:t>30-07-2025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2622DA0-E5B2-03AD-DCB3-E1056DFD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BE2509C-C69C-8062-6BF5-35C1AC9D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16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93D427-730C-2BBE-CBB8-AAABAF6CEAF0}"/>
              </a:ext>
            </a:extLst>
          </p:cNvPr>
          <p:cNvSpPr txBox="1"/>
          <p:nvPr/>
        </p:nvSpPr>
        <p:spPr>
          <a:xfrm>
            <a:off x="2389574" y="801548"/>
            <a:ext cx="610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AA69B66-2FC9-EE9B-85EC-BFCDE999858D}"/>
              </a:ext>
            </a:extLst>
          </p:cNvPr>
          <p:cNvGraphicFramePr>
            <a:graphicFrameLocks noGrp="1"/>
          </p:cNvGraphicFramePr>
          <p:nvPr/>
        </p:nvGraphicFramePr>
        <p:xfrm>
          <a:off x="2382572" y="210640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060262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51789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6340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8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Founded (Year)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2004 (2015)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8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21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2.8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4.6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(2.8 BN)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3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124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1.5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687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4C0518-C08A-53CF-324A-8D0B0473B239}"/>
              </a:ext>
            </a:extLst>
          </p:cNvPr>
          <p:cNvSpPr txBox="1"/>
          <p:nvPr/>
        </p:nvSpPr>
        <p:spPr>
          <a:xfrm>
            <a:off x="5310326" y="1592478"/>
            <a:ext cx="15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HDFC Bank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AE2CC-5AAE-A93D-AEB0-B53ECC619AFC}"/>
              </a:ext>
            </a:extLst>
          </p:cNvPr>
          <p:cNvSpPr txBox="1"/>
          <p:nvPr/>
        </p:nvSpPr>
        <p:spPr>
          <a:xfrm>
            <a:off x="7821228" y="1592478"/>
            <a:ext cx="190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Yes Bank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C3261-A16B-4D93-A264-4F5492E99A2E}"/>
              </a:ext>
            </a:extLst>
          </p:cNvPr>
          <p:cNvCxnSpPr>
            <a:cxnSpLocks/>
          </p:cNvCxnSpPr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E608DB-63F2-4B31-A801-23258FDE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" y="-57702"/>
            <a:ext cx="755474" cy="741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71A56-183E-42A0-9CC0-17F53EE52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71" y="57272"/>
            <a:ext cx="1465399" cy="56361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AE1FA-9093-4583-97E5-08FF9F56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AC8-4634-41F1-A315-9E5E3DAC9396}" type="datetime1">
              <a:rPr lang="en-IN" smtClean="0"/>
              <a:t>30-07-2025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9FFDBD-1477-406E-810E-DDAF9587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97193-DB12-4CC8-838F-5DC05E31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17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39AD3-23EE-8428-58EE-D80061B625E7}"/>
              </a:ext>
            </a:extLst>
          </p:cNvPr>
          <p:cNvSpPr txBox="1"/>
          <p:nvPr/>
        </p:nvSpPr>
        <p:spPr>
          <a:xfrm>
            <a:off x="2389574" y="801548"/>
            <a:ext cx="610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812BE44-062B-9362-058C-D4396882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72519"/>
              </p:ext>
            </p:extLst>
          </p:nvPr>
        </p:nvGraphicFramePr>
        <p:xfrm>
          <a:off x="2209800" y="257954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060262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51789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6340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8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Founded (Year)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8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469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600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33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146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3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860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388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687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56DC8C-5E6D-76F2-32F2-3FB1274BEBA2}"/>
              </a:ext>
            </a:extLst>
          </p:cNvPr>
          <p:cNvSpPr txBox="1"/>
          <p:nvPr/>
        </p:nvSpPr>
        <p:spPr>
          <a:xfrm>
            <a:off x="5140171" y="221054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AMAZON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3B13D-1248-47B7-73BE-F5046D76E299}"/>
              </a:ext>
            </a:extLst>
          </p:cNvPr>
          <p:cNvSpPr txBox="1"/>
          <p:nvPr/>
        </p:nvSpPr>
        <p:spPr>
          <a:xfrm>
            <a:off x="7910004" y="2167916"/>
            <a:ext cx="20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WALMART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6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E3415-DA7D-6F9D-D4EE-52C26229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233815-43DE-D0FD-E141-85C4309C1DDC}"/>
              </a:ext>
            </a:extLst>
          </p:cNvPr>
          <p:cNvCxnSpPr>
            <a:cxnSpLocks/>
          </p:cNvCxnSpPr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253A882-0E1E-B81C-B9D4-31A9E27BB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" y="-57702"/>
            <a:ext cx="755474" cy="741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5DB209-B9C6-63D9-7257-191FBDEF1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71" y="57272"/>
            <a:ext cx="1465399" cy="56361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AAFD746-A8CE-EF48-AF6D-A17A0555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AC8-4634-41F1-A315-9E5E3DAC9396}" type="datetime1">
              <a:rPr lang="en-IN" smtClean="0"/>
              <a:t>30-07-2025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E257B25-0937-9F6E-7B6E-067A78C1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AA04010-744C-2DB1-A432-51E9A2B4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18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40ECA-754A-C331-FF3E-92EA60164E8C}"/>
              </a:ext>
            </a:extLst>
          </p:cNvPr>
          <p:cNvSpPr txBox="1"/>
          <p:nvPr/>
        </p:nvSpPr>
        <p:spPr>
          <a:xfrm>
            <a:off x="2389574" y="801548"/>
            <a:ext cx="610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8BCDC47C-EF8C-046E-2469-4CAD92F2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26125"/>
              </p:ext>
            </p:extLst>
          </p:nvPr>
        </p:nvGraphicFramePr>
        <p:xfrm>
          <a:off x="2209800" y="257954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060262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51789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6340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8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Founded (Year)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8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314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92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42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6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3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299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1020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687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E1C02E-984D-7335-CB6C-8533FB3C2E31}"/>
              </a:ext>
            </a:extLst>
          </p:cNvPr>
          <p:cNvSpPr txBox="1"/>
          <p:nvPr/>
        </p:nvSpPr>
        <p:spPr>
          <a:xfrm>
            <a:off x="5140171" y="221054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Toyota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0065C-5D23-6306-D25F-D0A8C6F0C74E}"/>
              </a:ext>
            </a:extLst>
          </p:cNvPr>
          <p:cNvSpPr txBox="1"/>
          <p:nvPr/>
        </p:nvSpPr>
        <p:spPr>
          <a:xfrm>
            <a:off x="7910004" y="2167916"/>
            <a:ext cx="20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Tesla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C3261-A16B-4D93-A264-4F5492E99A2E}"/>
              </a:ext>
            </a:extLst>
          </p:cNvPr>
          <p:cNvCxnSpPr>
            <a:cxnSpLocks/>
          </p:cNvCxnSpPr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E608DB-63F2-4B31-A801-23258FDE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" y="-57702"/>
            <a:ext cx="755474" cy="741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71A56-183E-42A0-9CC0-17F53EE52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71" y="57272"/>
            <a:ext cx="1465399" cy="56361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AE1FA-9093-4583-97E5-08FF9F56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AC8-4634-41F1-A315-9E5E3DAC9396}" type="datetime1">
              <a:rPr lang="en-IN" smtClean="0"/>
              <a:t>30-07-2025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9FFDBD-1477-406E-810E-DDAF9587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97193-DB12-4CC8-838F-5DC05E31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19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39AD3-23EE-8428-58EE-D80061B625E7}"/>
              </a:ext>
            </a:extLst>
          </p:cNvPr>
          <p:cNvSpPr txBox="1"/>
          <p:nvPr/>
        </p:nvSpPr>
        <p:spPr>
          <a:xfrm>
            <a:off x="2389574" y="801548"/>
            <a:ext cx="6107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E812BE44-062B-9362-058C-D43968828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57364"/>
              </p:ext>
            </p:extLst>
          </p:nvPr>
        </p:nvGraphicFramePr>
        <p:xfrm>
          <a:off x="2209800" y="2579549"/>
          <a:ext cx="85943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775">
                  <a:extLst>
                    <a:ext uri="{9D8B030D-6E8A-4147-A177-3AD203B41FA5}">
                      <a16:colId xmlns:a16="http://schemas.microsoft.com/office/drawing/2014/main" val="3406026273"/>
                    </a:ext>
                  </a:extLst>
                </a:gridCol>
                <a:gridCol w="2542923">
                  <a:extLst>
                    <a:ext uri="{9D8B030D-6E8A-4147-A177-3AD203B41FA5}">
                      <a16:colId xmlns:a16="http://schemas.microsoft.com/office/drawing/2014/main" val="4035178984"/>
                    </a:ext>
                  </a:extLst>
                </a:gridCol>
                <a:gridCol w="3186626">
                  <a:extLst>
                    <a:ext uri="{9D8B030D-6E8A-4147-A177-3AD203B41FA5}">
                      <a16:colId xmlns:a16="http://schemas.microsoft.com/office/drawing/2014/main" val="1736340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86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Founded (Year)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08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182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7 Billion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49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63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Market 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USD 1200 Billion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Acquired by Apollo Investments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7687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56DC8C-5E6D-76F2-32F2-3FB1274BEBA2}"/>
              </a:ext>
            </a:extLst>
          </p:cNvPr>
          <p:cNvSpPr txBox="1"/>
          <p:nvPr/>
        </p:nvSpPr>
        <p:spPr>
          <a:xfrm>
            <a:off x="5140171" y="2210540"/>
            <a:ext cx="201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Google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3B13D-1248-47B7-73BE-F5046D76E299}"/>
              </a:ext>
            </a:extLst>
          </p:cNvPr>
          <p:cNvSpPr txBox="1"/>
          <p:nvPr/>
        </p:nvSpPr>
        <p:spPr>
          <a:xfrm>
            <a:off x="7910004" y="2167916"/>
            <a:ext cx="20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Yahoo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7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4B97B-6D5D-E248-22BF-7D087655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3D12-81FA-4CA7-B912-9CF96BC8CE8A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900C-8848-F2E2-40A4-767968CA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FE80-110F-6ED8-EA4A-C4665849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CF4B2D-FB53-A7BF-22F3-B0F1BDE03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406" y="136525"/>
            <a:ext cx="4484594" cy="640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470F8E-3D20-632B-8631-7A1D59721DC8}"/>
              </a:ext>
            </a:extLst>
          </p:cNvPr>
          <p:cNvSpPr txBox="1"/>
          <p:nvPr/>
        </p:nvSpPr>
        <p:spPr>
          <a:xfrm>
            <a:off x="1308847" y="1479876"/>
            <a:ext cx="6096000" cy="4194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 of Practice since May 2021</a:t>
            </a:r>
          </a:p>
          <a:p>
            <a:pPr marL="342900" marR="0" indent="-34290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decades of Corporate and Business experience</a:t>
            </a:r>
          </a:p>
          <a:p>
            <a:pPr marL="342900" marR="0" indent="-34290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 &amp; CEO Tata Motors, till Mar 2021</a:t>
            </a:r>
          </a:p>
          <a:p>
            <a:pPr marL="342900" marR="0" indent="-34290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Chairman TMETC, Concorde, Chairman TMLD, Chairman TMIBL</a:t>
            </a:r>
            <a:endParaRPr lang="en-IN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 MSIL</a:t>
            </a:r>
          </a:p>
          <a:p>
            <a:pPr marL="342900" marR="0" indent="-34290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Awards : ET : Young Marketeer of 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year; CII: Manager of the year; CNBC : among 100 most powerful persons in India</a:t>
            </a:r>
          </a:p>
          <a:p>
            <a:pPr marL="342900" marR="0" indent="-34290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Under 40</a:t>
            </a:r>
          </a:p>
          <a:p>
            <a:pPr marL="342900" marR="0" indent="-34290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Competence : Brand Building and Business Turnaround</a:t>
            </a:r>
          </a:p>
          <a:p>
            <a:pPr marL="342900" marR="0" indent="-34290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Academics : B. Tech : IIT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BHU Varanasi;</a:t>
            </a:r>
          </a:p>
          <a:p>
            <a:pPr lvl="2" fontAlgn="b">
              <a:lnSpc>
                <a:spcPct val="107000"/>
              </a:lnSpc>
            </a:pPr>
            <a:r>
              <a:rPr lang="en-I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MBA : IIM Bangalore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3E614-895F-6D86-417A-CB7C4B3C2059}"/>
              </a:ext>
            </a:extLst>
          </p:cNvPr>
          <p:cNvSpPr txBox="1"/>
          <p:nvPr/>
        </p:nvSpPr>
        <p:spPr>
          <a:xfrm>
            <a:off x="1268506" y="747938"/>
            <a:ext cx="6096000" cy="341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 eaLnBrk="1" fontAlgn="b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1to </a:t>
            </a:r>
            <a:r>
              <a:rPr lang="en-IN" b="1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Faculty Introduction </a:t>
            </a:r>
            <a:r>
              <a:rPr lang="en-IN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85898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C3261-A16B-4D93-A264-4F5492E99A2E}"/>
              </a:ext>
            </a:extLst>
          </p:cNvPr>
          <p:cNvCxnSpPr>
            <a:cxnSpLocks/>
          </p:cNvCxnSpPr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E608DB-63F2-4B31-A801-23258FDE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" y="-57702"/>
            <a:ext cx="755474" cy="741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71A56-183E-42A0-9CC0-17F53EE52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71" y="57272"/>
            <a:ext cx="1465399" cy="56361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AE1FA-9093-4583-97E5-08FF9F56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AC8-4634-41F1-A315-9E5E3DAC9396}" type="datetime1">
              <a:rPr lang="en-IN" smtClean="0"/>
              <a:t>30-07-2025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9FFDBD-1477-406E-810E-DDAF9587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97193-DB12-4CC8-838F-5DC05E31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20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39AD3-23EE-8428-58EE-D80061B625E7}"/>
              </a:ext>
            </a:extLst>
          </p:cNvPr>
          <p:cNvSpPr txBox="1"/>
          <p:nvPr/>
        </p:nvSpPr>
        <p:spPr>
          <a:xfrm>
            <a:off x="2389573" y="801548"/>
            <a:ext cx="87176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Companies founded almost in the same economic environment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85DB7-C50D-A6B0-704B-37D3778FE24A}"/>
              </a:ext>
            </a:extLst>
          </p:cNvPr>
          <p:cNvSpPr txBox="1"/>
          <p:nvPr/>
        </p:nvSpPr>
        <p:spPr>
          <a:xfrm>
            <a:off x="2574524" y="1899821"/>
            <a:ext cx="592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operated in similar industries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48444-6DFB-50FB-D2B9-D25324D189DB}"/>
              </a:ext>
            </a:extLst>
          </p:cNvPr>
          <p:cNvSpPr txBox="1"/>
          <p:nvPr/>
        </p:nvSpPr>
        <p:spPr>
          <a:xfrm>
            <a:off x="2574524" y="2796466"/>
            <a:ext cx="592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Yet Some Failed and Some Succeeded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4A632-84EE-DA6F-623B-07B0A4835C3D}"/>
              </a:ext>
            </a:extLst>
          </p:cNvPr>
          <p:cNvSpPr txBox="1"/>
          <p:nvPr/>
        </p:nvSpPr>
        <p:spPr>
          <a:xfrm>
            <a:off x="2574524" y="3604272"/>
            <a:ext cx="650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Vision. Not Customer Centric. Changing With Time. Technology. Business Model. Governance. Brand. Operations. Quality. Markets. Finance. Leverage. Legal. Human Resource. R&amp;D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DD12CB2-6F29-C808-4C80-EA31357CCA1F}"/>
              </a:ext>
            </a:extLst>
          </p:cNvPr>
          <p:cNvSpPr/>
          <p:nvPr/>
        </p:nvSpPr>
        <p:spPr>
          <a:xfrm>
            <a:off x="4989250" y="5053185"/>
            <a:ext cx="674703" cy="536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510F1-1114-7759-8BBA-AE8547C5780E}"/>
              </a:ext>
            </a:extLst>
          </p:cNvPr>
          <p:cNvSpPr txBox="1"/>
          <p:nvPr/>
        </p:nvSpPr>
        <p:spPr>
          <a:xfrm>
            <a:off x="3470429" y="5548544"/>
            <a:ext cx="388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13F3-B857-D08D-5F7E-C9BC542E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purpose of business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35AF1-1EDD-B305-9A92-1D6F7FD5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3D12-81FA-4CA7-B912-9CF96BC8CE8A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9B97-3FA7-BB5A-0A13-01044AD9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4141-F003-A249-9090-008761C4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21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52693-5130-CF98-E6A0-3B8DFF31B913}"/>
              </a:ext>
            </a:extLst>
          </p:cNvPr>
          <p:cNvSpPr txBox="1"/>
          <p:nvPr/>
        </p:nvSpPr>
        <p:spPr>
          <a:xfrm>
            <a:off x="1308847" y="1515035"/>
            <a:ext cx="893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profit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CB266-6D63-2340-0FA0-8154F500F350}"/>
              </a:ext>
            </a:extLst>
          </p:cNvPr>
          <p:cNvSpPr txBox="1"/>
          <p:nvPr/>
        </p:nvSpPr>
        <p:spPr>
          <a:xfrm>
            <a:off x="1308847" y="2205318"/>
            <a:ext cx="893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legitimate way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90756-BB68-C021-F4DA-199E1A0D55E8}"/>
              </a:ext>
            </a:extLst>
          </p:cNvPr>
          <p:cNvSpPr txBox="1"/>
          <p:nvPr/>
        </p:nvSpPr>
        <p:spPr>
          <a:xfrm>
            <a:off x="1308847" y="2998826"/>
            <a:ext cx="893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long-term sustainable basis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3F0FE-B108-9730-22D6-7A5280AB3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6731-FF41-E026-D8DB-878B8765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purpose of Management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E267-6C3F-23AB-CEFA-CA86A917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3D12-81FA-4CA7-B912-9CF96BC8CE8A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0840-0CD4-9D6F-ED15-22F20EB1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66B5-16A1-4673-6EBE-F7CC94E2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22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202CC-E1A7-7E56-DD17-97F4E24B4079}"/>
              </a:ext>
            </a:extLst>
          </p:cNvPr>
          <p:cNvSpPr txBox="1"/>
          <p:nvPr/>
        </p:nvSpPr>
        <p:spPr>
          <a:xfrm>
            <a:off x="1308847" y="1515035"/>
            <a:ext cx="893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sure that the Business works towards realising its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05ACB-B8F0-6BCE-6E02-530B3A71E6D7}"/>
              </a:ext>
            </a:extLst>
          </p:cNvPr>
          <p:cNvSpPr txBox="1"/>
          <p:nvPr/>
        </p:nvSpPr>
        <p:spPr>
          <a:xfrm>
            <a:off x="1308847" y="2205318"/>
            <a:ext cx="893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9A17E-6B0A-C1FF-5F21-211BBE124C80}"/>
              </a:ext>
            </a:extLst>
          </p:cNvPr>
          <p:cNvSpPr txBox="1"/>
          <p:nvPr/>
        </p:nvSpPr>
        <p:spPr>
          <a:xfrm>
            <a:off x="1308847" y="2998826"/>
            <a:ext cx="893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5CC01-7351-A84A-72B7-4B7E8C601BE0}"/>
              </a:ext>
            </a:extLst>
          </p:cNvPr>
          <p:cNvSpPr txBox="1"/>
          <p:nvPr/>
        </p:nvSpPr>
        <p:spPr>
          <a:xfrm>
            <a:off x="1308847" y="3792334"/>
            <a:ext cx="893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Retaining its Core values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D91-F3A6-E6B9-D8DD-16730849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of Stock Markets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5D50-BBC5-5396-8FAC-8BB7FBD83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0" y="1825625"/>
            <a:ext cx="10368379" cy="16033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Sensex in 2005 : 7000</a:t>
            </a:r>
          </a:p>
          <a:p>
            <a:r>
              <a:rPr lang="en-GB" dirty="0"/>
              <a:t>Sensex yesterday : 80000</a:t>
            </a:r>
          </a:p>
          <a:p>
            <a:r>
              <a:rPr lang="en-GB" dirty="0"/>
              <a:t>Rs 10 Lacs invested in 2005 would be Rs 114 Lac today</a:t>
            </a:r>
          </a:p>
          <a:p>
            <a:r>
              <a:rPr lang="en-GB" dirty="0"/>
              <a:t>If you had invested Rs 10 Lacs in Equity Shares of MSIL : Rs 1000 Lacs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DA1C-07E7-6969-6D02-0A0F80B2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3D12-81FA-4CA7-B912-9CF96BC8CE8A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2952-586E-BA60-1451-B3991CE3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911FA-E795-9E7A-3766-51614C69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DD91-F3A6-E6B9-D8DD-16730849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of Compounding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5D50-BBC5-5396-8FAC-8BB7FBD83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420" y="1825625"/>
            <a:ext cx="10368379" cy="1603375"/>
          </a:xfrm>
        </p:spPr>
        <p:txBody>
          <a:bodyPr/>
          <a:lstStyle/>
          <a:p>
            <a:r>
              <a:rPr lang="en-GB" dirty="0"/>
              <a:t>Your First Year Salary : Rs 25 Lacs</a:t>
            </a:r>
          </a:p>
          <a:p>
            <a:r>
              <a:rPr lang="en-GB" dirty="0"/>
              <a:t>Invest for 20 Year @ 10%</a:t>
            </a:r>
          </a:p>
          <a:p>
            <a:r>
              <a:rPr lang="en-GB" dirty="0"/>
              <a:t>Rs : 2 Crore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DA1C-07E7-6969-6D02-0A0F80B2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3D12-81FA-4CA7-B912-9CF96BC8CE8A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B2952-586E-BA60-1451-B3991CE3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911FA-E795-9E7A-3766-51614C69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56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106A-0C22-8F1D-08B8-43F6C537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3D12-81FA-4CA7-B912-9CF96BC8CE8A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8583-A9DF-4595-A35F-9222F149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CEBF3-B4CD-355C-A9B9-5A87F4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CC413-E5BD-E267-4392-8D38BE395338}"/>
              </a:ext>
            </a:extLst>
          </p:cNvPr>
          <p:cNvSpPr txBox="1"/>
          <p:nvPr/>
        </p:nvSpPr>
        <p:spPr>
          <a:xfrm>
            <a:off x="2994212" y="2805953"/>
            <a:ext cx="5159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54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3BA5-CD0A-9DED-2FED-0E5438DA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74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B344-54D4-DBFA-EC16-29832524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0DA1-7261-63A4-EC55-C7349984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3D12-81FA-4CA7-B912-9CF96BC8CE8A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4B79-E93A-3CFD-8B1B-C5515A5F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B7D3-20D0-D147-14F4-43FC07E8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9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C3261-A16B-4D93-A264-4F5492E99A2E}"/>
              </a:ext>
            </a:extLst>
          </p:cNvPr>
          <p:cNvCxnSpPr>
            <a:cxnSpLocks/>
          </p:cNvCxnSpPr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E608DB-63F2-4B31-A801-23258FDE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" y="-57702"/>
            <a:ext cx="755474" cy="741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71A56-183E-42A0-9CC0-17F53EE52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71" y="57272"/>
            <a:ext cx="1465399" cy="56361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AE1FA-9093-4583-97E5-08FF9F56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AC8-4634-41F1-A315-9E5E3DAC9396}" type="datetime1">
              <a:rPr lang="en-IN" smtClean="0"/>
              <a:t>30-07-2025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9FFDBD-1477-406E-810E-DDAF9587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97193-DB12-4CC8-838F-5DC05E31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3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F62F5-F893-F5AA-DB91-895D5BBA0D82}"/>
              </a:ext>
            </a:extLst>
          </p:cNvPr>
          <p:cNvSpPr txBox="1"/>
          <p:nvPr/>
        </p:nvSpPr>
        <p:spPr>
          <a:xfrm>
            <a:off x="1890944" y="967666"/>
            <a:ext cx="458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Three Blessings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7E71-EDE7-8EE6-2725-631505C7A2AE}"/>
              </a:ext>
            </a:extLst>
          </p:cNvPr>
          <p:cNvSpPr txBox="1"/>
          <p:nvPr/>
        </p:nvSpPr>
        <p:spPr>
          <a:xfrm>
            <a:off x="2086252" y="1453253"/>
            <a:ext cx="44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 INDIAN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11136-95C8-5FC7-C82B-59D4E10A8051}"/>
              </a:ext>
            </a:extLst>
          </p:cNvPr>
          <p:cNvSpPr txBox="1"/>
          <p:nvPr/>
        </p:nvSpPr>
        <p:spPr>
          <a:xfrm>
            <a:off x="2334826" y="2079111"/>
            <a:ext cx="39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GDP : USD 3900 Billion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D93DE-B72E-83E1-3B7E-DE8D22B94024}"/>
              </a:ext>
            </a:extLst>
          </p:cNvPr>
          <p:cNvSpPr txBox="1"/>
          <p:nvPr/>
        </p:nvSpPr>
        <p:spPr>
          <a:xfrm>
            <a:off x="2334826" y="2632205"/>
            <a:ext cx="28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Largest Growing Economy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4024A-72D1-0926-18D3-9E587AD249E8}"/>
              </a:ext>
            </a:extLst>
          </p:cNvPr>
          <p:cNvSpPr txBox="1"/>
          <p:nvPr/>
        </p:nvSpPr>
        <p:spPr>
          <a:xfrm>
            <a:off x="2334826" y="3234548"/>
            <a:ext cx="532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Largest 4 Wheeler and Largest 2 wheeler Market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BB3B9-9303-9A4F-C5F0-C235DEECBC43}"/>
              </a:ext>
            </a:extLst>
          </p:cNvPr>
          <p:cNvSpPr txBox="1"/>
          <p:nvPr/>
        </p:nvSpPr>
        <p:spPr>
          <a:xfrm>
            <a:off x="2339265" y="3772755"/>
            <a:ext cx="751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Largest Smart Phone Market; Exporting USD 8 Billion Smart Phones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AAA5B8-FBA5-7848-4D29-AF6B98855888}"/>
              </a:ext>
            </a:extLst>
          </p:cNvPr>
          <p:cNvSpPr txBox="1"/>
          <p:nvPr/>
        </p:nvSpPr>
        <p:spPr>
          <a:xfrm>
            <a:off x="2364787" y="4241690"/>
            <a:ext cx="821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Largest number of Start-up in world</a:t>
            </a:r>
          </a:p>
          <a:p>
            <a:r>
              <a:rPr lang="en-GB" dirty="0"/>
              <a:t>USA: 71000; India:13100; UK:6200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6B8411-9B2F-54B6-8024-422BF517DB4A}"/>
              </a:ext>
            </a:extLst>
          </p:cNvPr>
          <p:cNvSpPr txBox="1"/>
          <p:nvPr/>
        </p:nvSpPr>
        <p:spPr>
          <a:xfrm>
            <a:off x="2334825" y="5015843"/>
            <a:ext cx="878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Healthy Sectoral Composition of Economy : Service : 54%; Industry : 26%; Agriculture:20%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8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1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0C3261-A16B-4D93-A264-4F5492E99A2E}"/>
              </a:ext>
            </a:extLst>
          </p:cNvPr>
          <p:cNvCxnSpPr>
            <a:cxnSpLocks/>
          </p:cNvCxnSpPr>
          <p:nvPr/>
        </p:nvCxnSpPr>
        <p:spPr>
          <a:xfrm>
            <a:off x="0" y="656948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E608DB-63F2-4B31-A801-23258FDED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" y="-57702"/>
            <a:ext cx="755474" cy="741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71A56-183E-42A0-9CC0-17F53EE52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71" y="57272"/>
            <a:ext cx="1465399" cy="563615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AE1FA-9093-4583-97E5-08FF9F56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EAC8-4634-41F1-A315-9E5E3DAC9396}" type="datetime1">
              <a:rPr lang="en-IN" smtClean="0"/>
              <a:t>30-07-2025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9FFDBD-1477-406E-810E-DDAF9587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E97193-DB12-4CC8-838F-5DC05E31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4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F62F5-F893-F5AA-DB91-895D5BBA0D82}"/>
              </a:ext>
            </a:extLst>
          </p:cNvPr>
          <p:cNvSpPr txBox="1"/>
          <p:nvPr/>
        </p:nvSpPr>
        <p:spPr>
          <a:xfrm>
            <a:off x="1890944" y="967666"/>
            <a:ext cx="458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Three Blessings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B7E71-EDE7-8EE6-2725-631505C7A2AE}"/>
              </a:ext>
            </a:extLst>
          </p:cNvPr>
          <p:cNvSpPr txBox="1"/>
          <p:nvPr/>
        </p:nvSpPr>
        <p:spPr>
          <a:xfrm>
            <a:off x="2006353" y="1757779"/>
            <a:ext cx="446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YOUNG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11136-95C8-5FC7-C82B-59D4E10A8051}"/>
              </a:ext>
            </a:extLst>
          </p:cNvPr>
          <p:cNvSpPr txBox="1"/>
          <p:nvPr/>
        </p:nvSpPr>
        <p:spPr>
          <a:xfrm>
            <a:off x="3142695" y="2405849"/>
            <a:ext cx="458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Major economies of the world are ageing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D93DE-B72E-83E1-3B7E-DE8D22B94024}"/>
              </a:ext>
            </a:extLst>
          </p:cNvPr>
          <p:cNvSpPr txBox="1"/>
          <p:nvPr/>
        </p:nvSpPr>
        <p:spPr>
          <a:xfrm>
            <a:off x="3142695" y="2934896"/>
            <a:ext cx="962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Demographic Dividends : India : 28.7, Japan : 48.6 , Germany : 47.8 : USA: 38.5; China : 38.4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9B6226-4AD2-6081-8AEC-85BC3B89BA9D}"/>
              </a:ext>
            </a:extLst>
          </p:cNvPr>
          <p:cNvSpPr txBox="1"/>
          <p:nvPr/>
        </p:nvSpPr>
        <p:spPr>
          <a:xfrm>
            <a:off x="2032986" y="3844032"/>
            <a:ext cx="47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Studying at the premier institute of India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AA482-A93A-B700-3932-28911E5A34AC}"/>
              </a:ext>
            </a:extLst>
          </p:cNvPr>
          <p:cNvSpPr txBox="1"/>
          <p:nvPr/>
        </p:nvSpPr>
        <p:spPr>
          <a:xfrm>
            <a:off x="2388093" y="4429957"/>
            <a:ext cx="479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1289 companies, including 18 unicorn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29A45-9D0A-FB65-B9FD-7C62FBFDAD95}"/>
              </a:ext>
            </a:extLst>
          </p:cNvPr>
          <p:cNvSpPr txBox="1"/>
          <p:nvPr/>
        </p:nvSpPr>
        <p:spPr>
          <a:xfrm>
            <a:off x="2396971" y="5039048"/>
            <a:ext cx="854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Salil Parekh, </a:t>
            </a:r>
            <a:r>
              <a:rPr lang="en-GB" dirty="0" err="1"/>
              <a:t>Bhavish</a:t>
            </a:r>
            <a:r>
              <a:rPr lang="en-GB" dirty="0"/>
              <a:t> Agarwal, Nandan </a:t>
            </a:r>
            <a:r>
              <a:rPr lang="en-GB" dirty="0" err="1"/>
              <a:t>Nilekeni</a:t>
            </a:r>
            <a:r>
              <a:rPr lang="en-GB" dirty="0"/>
              <a:t>, Kanwal Rekhi, Parag Agarwal ………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1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6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2F5AE-E957-CAA3-7FAE-DB59054C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3D12-81FA-4CA7-B912-9CF96BC8CE8A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737D6-011D-E013-F0F9-262D19EE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47E8-CF69-C5F4-9ADE-237BDE56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39364-4269-B948-15BC-6D05EEAC8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35" y="604907"/>
            <a:ext cx="2619375" cy="1743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31BABD-C023-AF78-47D5-43F98B9A7857}"/>
              </a:ext>
            </a:extLst>
          </p:cNvPr>
          <p:cNvSpPr txBox="1"/>
          <p:nvPr/>
        </p:nvSpPr>
        <p:spPr>
          <a:xfrm>
            <a:off x="4341181" y="2645546"/>
            <a:ext cx="2645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Nikesh Arora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E2F4E-DB8E-6363-81D9-3F2B02EA7890}"/>
              </a:ext>
            </a:extLst>
          </p:cNvPr>
          <p:cNvSpPr txBox="1"/>
          <p:nvPr/>
        </p:nvSpPr>
        <p:spPr>
          <a:xfrm>
            <a:off x="4341181" y="3550735"/>
            <a:ext cx="5823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4</a:t>
            </a:r>
            <a:r>
              <a: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 24 : 1</a:t>
            </a:r>
            <a:r>
              <a:rPr lang="en-GB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Indian Non Founder Tech Billionaire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08024-2DCA-FEEC-47A5-5D352FF132CC}"/>
              </a:ext>
            </a:extLst>
          </p:cNvPr>
          <p:cNvSpPr txBox="1"/>
          <p:nvPr/>
        </p:nvSpPr>
        <p:spPr>
          <a:xfrm>
            <a:off x="4359398" y="4430321"/>
            <a:ext cx="5397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IIT BHU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 : Northeastern University Boston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36791-7865-E298-143A-AA3165DF5130}"/>
              </a:ext>
            </a:extLst>
          </p:cNvPr>
          <p:cNvSpPr txBox="1"/>
          <p:nvPr/>
        </p:nvSpPr>
        <p:spPr>
          <a:xfrm>
            <a:off x="4341181" y="5539349"/>
            <a:ext cx="5202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of Management Education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8D28A-3549-9745-BA99-23526CDDFFFA}"/>
              </a:ext>
            </a:extLst>
          </p:cNvPr>
          <p:cNvCxnSpPr>
            <a:cxnSpLocks/>
          </p:cNvCxnSpPr>
          <p:nvPr/>
        </p:nvCxnSpPr>
        <p:spPr>
          <a:xfrm>
            <a:off x="0" y="440565"/>
            <a:ext cx="12192000" cy="0"/>
          </a:xfrm>
          <a:prstGeom prst="line">
            <a:avLst/>
          </a:prstGeom>
          <a:ln w="38100">
            <a:solidFill>
              <a:srgbClr val="193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F79AB2-E935-A5BF-57AE-1D638FB2B0D5}"/>
              </a:ext>
            </a:extLst>
          </p:cNvPr>
          <p:cNvSpPr txBox="1"/>
          <p:nvPr/>
        </p:nvSpPr>
        <p:spPr>
          <a:xfrm>
            <a:off x="0" y="34637"/>
            <a:ext cx="1215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193C6E"/>
                </a:solidFill>
              </a:rPr>
              <a:t>MBA Final Placement Highlights – Placement Drive conducted in Nov/Dec for 2</a:t>
            </a:r>
            <a:r>
              <a:rPr lang="en-IN" b="1" baseline="30000" dirty="0">
                <a:solidFill>
                  <a:srgbClr val="193C6E"/>
                </a:solidFill>
              </a:rPr>
              <a:t>nd</a:t>
            </a:r>
            <a:r>
              <a:rPr lang="en-IN" b="1" dirty="0">
                <a:solidFill>
                  <a:srgbClr val="193C6E"/>
                </a:solidFill>
              </a:rPr>
              <a:t> year students of SJMSOM, IIT Bombay  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D746F7C-F215-5BF2-0BE1-3AC53A1A6605}"/>
              </a:ext>
            </a:extLst>
          </p:cNvPr>
          <p:cNvGrpSpPr/>
          <p:nvPr/>
        </p:nvGrpSpPr>
        <p:grpSpPr>
          <a:xfrm>
            <a:off x="252723" y="1571033"/>
            <a:ext cx="11775937" cy="4085741"/>
            <a:chOff x="254598" y="464671"/>
            <a:chExt cx="11775937" cy="40857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283592-96C6-9FF7-4A7A-6250FD0FB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49"/>
            <a:stretch/>
          </p:blipFill>
          <p:spPr>
            <a:xfrm>
              <a:off x="254598" y="603639"/>
              <a:ext cx="5057737" cy="3887216"/>
            </a:xfrm>
            <a:prstGeom prst="rect">
              <a:avLst/>
            </a:prstGeom>
            <a:ln w="38100">
              <a:solidFill>
                <a:srgbClr val="193C6E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F85A8C-AAC8-A711-7688-3878D0533F43}"/>
                </a:ext>
              </a:extLst>
            </p:cNvPr>
            <p:cNvSpPr txBox="1"/>
            <p:nvPr/>
          </p:nvSpPr>
          <p:spPr>
            <a:xfrm>
              <a:off x="3334121" y="2962730"/>
              <a:ext cx="863578" cy="230832"/>
            </a:xfrm>
            <a:prstGeom prst="rect">
              <a:avLst/>
            </a:prstGeom>
            <a:solidFill>
              <a:srgbClr val="193C6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Top 75%ile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E6049B-3920-7857-863A-AFEF51332E55}"/>
                </a:ext>
              </a:extLst>
            </p:cNvPr>
            <p:cNvSpPr txBox="1"/>
            <p:nvPr/>
          </p:nvSpPr>
          <p:spPr>
            <a:xfrm>
              <a:off x="3494656" y="3300542"/>
              <a:ext cx="566580" cy="310310"/>
            </a:xfrm>
            <a:prstGeom prst="rect">
              <a:avLst/>
            </a:prstGeom>
            <a:solidFill>
              <a:srgbClr val="1F67A2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27ABEF-C635-7B27-0B55-A16DADD27435}"/>
                </a:ext>
              </a:extLst>
            </p:cNvPr>
            <p:cNvSpPr txBox="1"/>
            <p:nvPr/>
          </p:nvSpPr>
          <p:spPr>
            <a:xfrm>
              <a:off x="3445324" y="3851616"/>
              <a:ext cx="641173" cy="230832"/>
            </a:xfrm>
            <a:prstGeom prst="rect">
              <a:avLst/>
            </a:prstGeom>
            <a:solidFill>
              <a:srgbClr val="2983BF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AF9560-F6B1-FDC1-38A3-48543B17EC8A}"/>
                </a:ext>
              </a:extLst>
            </p:cNvPr>
            <p:cNvSpPr txBox="1"/>
            <p:nvPr/>
          </p:nvSpPr>
          <p:spPr>
            <a:xfrm>
              <a:off x="1124321" y="2858204"/>
              <a:ext cx="1050706" cy="276999"/>
            </a:xfrm>
            <a:prstGeom prst="rect">
              <a:avLst/>
            </a:prstGeom>
            <a:solidFill>
              <a:srgbClr val="193C6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Highest CTC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F6C612-7347-AD8A-AB86-EFAB60CFB8FA}"/>
                </a:ext>
              </a:extLst>
            </p:cNvPr>
            <p:cNvSpPr txBox="1"/>
            <p:nvPr/>
          </p:nvSpPr>
          <p:spPr>
            <a:xfrm>
              <a:off x="1124321" y="3454746"/>
              <a:ext cx="1050706" cy="276999"/>
            </a:xfrm>
            <a:prstGeom prst="rect">
              <a:avLst/>
            </a:prstGeom>
            <a:solidFill>
              <a:srgbClr val="1F67A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Average CTC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ADF6F8-E1CF-0EA5-F9D1-55EDED6F0AF4}"/>
                </a:ext>
              </a:extLst>
            </p:cNvPr>
            <p:cNvSpPr txBox="1"/>
            <p:nvPr/>
          </p:nvSpPr>
          <p:spPr>
            <a:xfrm>
              <a:off x="1124321" y="4070338"/>
              <a:ext cx="1050706" cy="276999"/>
            </a:xfrm>
            <a:prstGeom prst="rect">
              <a:avLst/>
            </a:prstGeom>
            <a:solidFill>
              <a:srgbClr val="2983B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Median CTC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A8F3F5-4669-7E24-72D0-C6E0273464A8}"/>
                </a:ext>
              </a:extLst>
            </p:cNvPr>
            <p:cNvSpPr/>
            <p:nvPr/>
          </p:nvSpPr>
          <p:spPr>
            <a:xfrm>
              <a:off x="2343716" y="2726303"/>
              <a:ext cx="506947" cy="50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364653-CFB2-FEF1-B643-2C3E252E4ABF}"/>
                </a:ext>
              </a:extLst>
            </p:cNvPr>
            <p:cNvSpPr/>
            <p:nvPr/>
          </p:nvSpPr>
          <p:spPr>
            <a:xfrm>
              <a:off x="2343716" y="3333419"/>
              <a:ext cx="506947" cy="50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19B923-3515-C501-CD63-BC52974A9822}"/>
                </a:ext>
              </a:extLst>
            </p:cNvPr>
            <p:cNvSpPr/>
            <p:nvPr/>
          </p:nvSpPr>
          <p:spPr>
            <a:xfrm>
              <a:off x="2343716" y="3945299"/>
              <a:ext cx="506947" cy="506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131D2B-93A5-41B1-792D-D275FED7B9A5}"/>
                </a:ext>
              </a:extLst>
            </p:cNvPr>
            <p:cNvSpPr txBox="1"/>
            <p:nvPr/>
          </p:nvSpPr>
          <p:spPr>
            <a:xfrm>
              <a:off x="2229478" y="2844787"/>
              <a:ext cx="7137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i="0" dirty="0">
                  <a:effectLst/>
                  <a:latin typeface="Source Sans Pro" panose="020B0503030403020204" pitchFamily="34" charset="0"/>
                </a:rPr>
                <a:t>₹ 54.0 L</a:t>
              </a:r>
              <a:r>
                <a:rPr lang="en-IN" sz="1100" b="1" dirty="0">
                  <a:latin typeface="Source Sans Pro" panose="020B0503030403020204" pitchFamily="34" charset="0"/>
                </a:rPr>
                <a:t>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0B6CE7-D011-2B5E-9429-41365AE2117F}"/>
                </a:ext>
              </a:extLst>
            </p:cNvPr>
            <p:cNvSpPr txBox="1"/>
            <p:nvPr/>
          </p:nvSpPr>
          <p:spPr>
            <a:xfrm>
              <a:off x="2229478" y="3463784"/>
              <a:ext cx="7137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i="0" dirty="0">
                  <a:effectLst/>
                  <a:latin typeface="Source Sans Pro" panose="020B0503030403020204" pitchFamily="34" charset="0"/>
                </a:rPr>
                <a:t>₹ 27.3</a:t>
              </a:r>
              <a:r>
                <a:rPr lang="en-IN" sz="1100" b="1" dirty="0">
                  <a:latin typeface="Source Sans Pro" panose="020B0503030403020204" pitchFamily="34" charset="0"/>
                </a:rPr>
                <a:t> 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824ACB-DA62-AC2A-81DB-FCF220BF3BF2}"/>
                </a:ext>
              </a:extLst>
            </p:cNvPr>
            <p:cNvSpPr txBox="1"/>
            <p:nvPr/>
          </p:nvSpPr>
          <p:spPr>
            <a:xfrm>
              <a:off x="2229478" y="4082781"/>
              <a:ext cx="7137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b="1" i="0" dirty="0">
                  <a:effectLst/>
                  <a:latin typeface="Source Sans Pro" panose="020B0503030403020204" pitchFamily="34" charset="0"/>
                </a:rPr>
                <a:t>₹ 26.0</a:t>
              </a:r>
              <a:r>
                <a:rPr lang="en-IN" sz="1100" b="1" dirty="0">
                  <a:latin typeface="Source Sans Pro" panose="020B0503030403020204" pitchFamily="34" charset="0"/>
                </a:rPr>
                <a:t> 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0D00C2-E154-6EB5-4C33-65E0DE17F406}"/>
                </a:ext>
              </a:extLst>
            </p:cNvPr>
            <p:cNvSpPr/>
            <p:nvPr/>
          </p:nvSpPr>
          <p:spPr>
            <a:xfrm>
              <a:off x="1427857" y="1711325"/>
              <a:ext cx="826393" cy="826393"/>
            </a:xfrm>
            <a:prstGeom prst="ellipse">
              <a:avLst/>
            </a:prstGeom>
            <a:solidFill>
              <a:srgbClr val="1F6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366CF3-9311-6D96-B2DE-6175AC1C12E9}"/>
                </a:ext>
              </a:extLst>
            </p:cNvPr>
            <p:cNvSpPr txBox="1"/>
            <p:nvPr/>
          </p:nvSpPr>
          <p:spPr>
            <a:xfrm>
              <a:off x="1408570" y="1849356"/>
              <a:ext cx="860470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19</a:t>
              </a:r>
              <a:r>
                <a:rPr lang="en-IN" sz="105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Months</a:t>
              </a:r>
              <a:r>
                <a:rPr lang="en-IN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 </a:t>
              </a:r>
              <a:r>
                <a:rPr lang="en-IN" sz="8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Average Work Ex.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9A2C47-B753-E271-782E-59302447F640}"/>
                </a:ext>
              </a:extLst>
            </p:cNvPr>
            <p:cNvSpPr txBox="1"/>
            <p:nvPr/>
          </p:nvSpPr>
          <p:spPr>
            <a:xfrm>
              <a:off x="1124321" y="1038572"/>
              <a:ext cx="3223312" cy="189195"/>
            </a:xfrm>
            <a:prstGeom prst="rect">
              <a:avLst/>
            </a:prstGeom>
            <a:solidFill>
              <a:srgbClr val="193C6E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Final Placement Highlights – Batch of 2023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6C80DDA-EC1D-1AE4-BEC0-3A497212A09D}"/>
                </a:ext>
              </a:extLst>
            </p:cNvPr>
            <p:cNvGrpSpPr/>
            <p:nvPr/>
          </p:nvGrpSpPr>
          <p:grpSpPr>
            <a:xfrm>
              <a:off x="505687" y="2865012"/>
              <a:ext cx="678871" cy="270191"/>
              <a:chOff x="505687" y="2865012"/>
              <a:chExt cx="678871" cy="27019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4A54A9A-E93D-209F-78D7-D05D37FDCDDE}"/>
                  </a:ext>
                </a:extLst>
              </p:cNvPr>
              <p:cNvSpPr/>
              <p:nvPr/>
            </p:nvSpPr>
            <p:spPr>
              <a:xfrm>
                <a:off x="562748" y="2876311"/>
                <a:ext cx="437376" cy="2588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9885AD-2578-B7DD-F1F1-43FAD68D3DC5}"/>
                  </a:ext>
                </a:extLst>
              </p:cNvPr>
              <p:cNvSpPr txBox="1"/>
              <p:nvPr/>
            </p:nvSpPr>
            <p:spPr>
              <a:xfrm>
                <a:off x="505687" y="2865012"/>
                <a:ext cx="6788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i="0" dirty="0">
                    <a:effectLst/>
                    <a:latin typeface="Source Sans Pro" panose="020B0503030403020204" pitchFamily="34" charset="0"/>
                  </a:rPr>
                  <a:t>10%</a:t>
                </a:r>
                <a:endParaRPr lang="en-IN" sz="1100" b="1" dirty="0">
                  <a:latin typeface="Source Sans Pro" panose="020B0503030403020204" pitchFamily="34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0C0315E-EE6A-9573-3014-E9F5ACEDEA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09" y="2908697"/>
                <a:ext cx="0" cy="194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0455A7B-2585-A4D9-E539-BAFE3498DECC}"/>
                </a:ext>
              </a:extLst>
            </p:cNvPr>
            <p:cNvGrpSpPr/>
            <p:nvPr/>
          </p:nvGrpSpPr>
          <p:grpSpPr>
            <a:xfrm>
              <a:off x="501454" y="3458149"/>
              <a:ext cx="678871" cy="270191"/>
              <a:chOff x="501454" y="2865012"/>
              <a:chExt cx="678871" cy="27019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C633843-D65D-93EA-5567-9F075CB9A3B4}"/>
                  </a:ext>
                </a:extLst>
              </p:cNvPr>
              <p:cNvSpPr/>
              <p:nvPr/>
            </p:nvSpPr>
            <p:spPr>
              <a:xfrm>
                <a:off x="562748" y="2876311"/>
                <a:ext cx="437376" cy="2588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35236-0AE2-1E1D-B482-DCBE6545E443}"/>
                  </a:ext>
                </a:extLst>
              </p:cNvPr>
              <p:cNvSpPr txBox="1"/>
              <p:nvPr/>
            </p:nvSpPr>
            <p:spPr>
              <a:xfrm>
                <a:off x="501454" y="2865012"/>
                <a:ext cx="6788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i="0" dirty="0">
                    <a:effectLst/>
                    <a:latin typeface="Source Sans Pro" panose="020B0503030403020204" pitchFamily="34" charset="0"/>
                  </a:rPr>
                  <a:t>5%</a:t>
                </a:r>
                <a:endParaRPr lang="en-IN" sz="1100" b="1" dirty="0">
                  <a:latin typeface="Source Sans Pro" panose="020B0503030403020204" pitchFamily="34" charset="0"/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DC2F8CD-38AA-B175-8350-2F81E87234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09" y="2908697"/>
                <a:ext cx="0" cy="194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F5F6595-B192-E265-1E37-53F7AAB27D67}"/>
                </a:ext>
              </a:extLst>
            </p:cNvPr>
            <p:cNvGrpSpPr/>
            <p:nvPr/>
          </p:nvGrpSpPr>
          <p:grpSpPr>
            <a:xfrm>
              <a:off x="505687" y="4089859"/>
              <a:ext cx="678871" cy="270191"/>
              <a:chOff x="505687" y="2865012"/>
              <a:chExt cx="678871" cy="27019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346DE1-8EFE-BAD2-7AB8-3D9961670DE2}"/>
                  </a:ext>
                </a:extLst>
              </p:cNvPr>
              <p:cNvSpPr/>
              <p:nvPr/>
            </p:nvSpPr>
            <p:spPr>
              <a:xfrm>
                <a:off x="562748" y="2876311"/>
                <a:ext cx="437376" cy="2588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FB62CC-149B-B9E7-FE01-6304B41DA835}"/>
                  </a:ext>
                </a:extLst>
              </p:cNvPr>
              <p:cNvSpPr txBox="1"/>
              <p:nvPr/>
            </p:nvSpPr>
            <p:spPr>
              <a:xfrm>
                <a:off x="505687" y="2865012"/>
                <a:ext cx="6788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i="0" dirty="0">
                    <a:effectLst/>
                    <a:latin typeface="Source Sans Pro" panose="020B0503030403020204" pitchFamily="34" charset="0"/>
                  </a:rPr>
                  <a:t>1%</a:t>
                </a:r>
                <a:endParaRPr lang="en-IN" sz="1100" b="1" dirty="0">
                  <a:latin typeface="Source Sans Pro" panose="020B0503030403020204" pitchFamily="34" charset="0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43AD996-7540-1967-8AF9-6F3E0685DE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309" y="2908697"/>
                <a:ext cx="0" cy="194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3496A6-5223-4E56-4ECE-BBE62445FCE2}"/>
                </a:ext>
              </a:extLst>
            </p:cNvPr>
            <p:cNvSpPr/>
            <p:nvPr/>
          </p:nvSpPr>
          <p:spPr>
            <a:xfrm>
              <a:off x="704850" y="1905000"/>
              <a:ext cx="354758" cy="172811"/>
            </a:xfrm>
            <a:prstGeom prst="rect">
              <a:avLst/>
            </a:prstGeom>
            <a:solidFill>
              <a:srgbClr val="1F67A2"/>
            </a:solidFill>
            <a:ln>
              <a:solidFill>
                <a:srgbClr val="1F67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F75AF86-E265-1F09-B250-63E2B87596AC}"/>
                </a:ext>
              </a:extLst>
            </p:cNvPr>
            <p:cNvSpPr txBox="1"/>
            <p:nvPr/>
          </p:nvSpPr>
          <p:spPr>
            <a:xfrm>
              <a:off x="587311" y="1791350"/>
              <a:ext cx="5898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115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086A6E-5F5C-D93C-7D97-8702001C43E5}"/>
                </a:ext>
              </a:extLst>
            </p:cNvPr>
            <p:cNvSpPr/>
            <p:nvPr/>
          </p:nvSpPr>
          <p:spPr>
            <a:xfrm>
              <a:off x="3589602" y="1905000"/>
              <a:ext cx="354758" cy="172811"/>
            </a:xfrm>
            <a:prstGeom prst="rect">
              <a:avLst/>
            </a:prstGeom>
            <a:solidFill>
              <a:srgbClr val="1F67A2"/>
            </a:solidFill>
            <a:ln>
              <a:solidFill>
                <a:srgbClr val="1F67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BE8B00-0A30-86EC-5EDC-59F3D5735B76}"/>
                </a:ext>
              </a:extLst>
            </p:cNvPr>
            <p:cNvSpPr txBox="1"/>
            <p:nvPr/>
          </p:nvSpPr>
          <p:spPr>
            <a:xfrm>
              <a:off x="3472063" y="1791350"/>
              <a:ext cx="5898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44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850641-CB9F-E266-029F-69766BEC40BA}"/>
                </a:ext>
              </a:extLst>
            </p:cNvPr>
            <p:cNvSpPr/>
            <p:nvPr/>
          </p:nvSpPr>
          <p:spPr>
            <a:xfrm>
              <a:off x="4488345" y="1905000"/>
              <a:ext cx="472183" cy="172811"/>
            </a:xfrm>
            <a:prstGeom prst="rect">
              <a:avLst/>
            </a:prstGeom>
            <a:solidFill>
              <a:srgbClr val="1F67A2"/>
            </a:solidFill>
            <a:ln>
              <a:solidFill>
                <a:srgbClr val="1F67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93F51B-75B3-FF38-DA8E-51DC070A404B}"/>
                </a:ext>
              </a:extLst>
            </p:cNvPr>
            <p:cNvSpPr txBox="1"/>
            <p:nvPr/>
          </p:nvSpPr>
          <p:spPr>
            <a:xfrm>
              <a:off x="4367585" y="1764892"/>
              <a:ext cx="713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34%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6E9ACC9-7536-0B5D-6DB6-82F907C37242}"/>
                </a:ext>
              </a:extLst>
            </p:cNvPr>
            <p:cNvGrpSpPr/>
            <p:nvPr/>
          </p:nvGrpSpPr>
          <p:grpSpPr>
            <a:xfrm>
              <a:off x="4525343" y="2858203"/>
              <a:ext cx="604223" cy="287721"/>
              <a:chOff x="4525343" y="2858203"/>
              <a:chExt cx="604223" cy="287721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6C9BAE10-92BD-D40C-D4D6-44B9602BA0EE}"/>
                  </a:ext>
                </a:extLst>
              </p:cNvPr>
              <p:cNvGrpSpPr/>
              <p:nvPr/>
            </p:nvGrpSpPr>
            <p:grpSpPr>
              <a:xfrm>
                <a:off x="4525343" y="2858203"/>
                <a:ext cx="516151" cy="277000"/>
                <a:chOff x="4525343" y="2858203"/>
                <a:chExt cx="516151" cy="277000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6F1A8F2-A70E-FDF2-7CE7-285C57A79698}"/>
                    </a:ext>
                  </a:extLst>
                </p:cNvPr>
                <p:cNvSpPr/>
                <p:nvPr/>
              </p:nvSpPr>
              <p:spPr>
                <a:xfrm>
                  <a:off x="4603058" y="2925233"/>
                  <a:ext cx="438436" cy="209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358BE48-1467-C2AB-A24D-067C8A192384}"/>
                    </a:ext>
                  </a:extLst>
                </p:cNvPr>
                <p:cNvSpPr/>
                <p:nvPr/>
              </p:nvSpPr>
              <p:spPr>
                <a:xfrm>
                  <a:off x="4525343" y="2858203"/>
                  <a:ext cx="438436" cy="209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BEE3A39-8D6C-2A5D-088F-A74697F83E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9503" y="2906341"/>
                <a:ext cx="0" cy="194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70D594-B643-9530-85FD-DC62CED48643}"/>
                  </a:ext>
                </a:extLst>
              </p:cNvPr>
              <p:cNvSpPr txBox="1"/>
              <p:nvPr/>
            </p:nvSpPr>
            <p:spPr>
              <a:xfrm>
                <a:off x="4595338" y="2884314"/>
                <a:ext cx="5342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i="0" dirty="0">
                    <a:effectLst/>
                    <a:latin typeface="Source Sans Pro" panose="020B0503030403020204" pitchFamily="34" charset="0"/>
                  </a:rPr>
                  <a:t>3%</a:t>
                </a:r>
                <a:endParaRPr lang="en-IN" sz="1100" b="1" dirty="0">
                  <a:latin typeface="Source Sans Pro" panose="020B050303040302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55A9DCC-B44D-9F44-77D6-DEA12ABD112B}"/>
                </a:ext>
              </a:extLst>
            </p:cNvPr>
            <p:cNvGrpSpPr/>
            <p:nvPr/>
          </p:nvGrpSpPr>
          <p:grpSpPr>
            <a:xfrm>
              <a:off x="4626811" y="3463784"/>
              <a:ext cx="534228" cy="277000"/>
              <a:chOff x="4626811" y="2858203"/>
              <a:chExt cx="534228" cy="27700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64134D5-8791-A8D3-D737-76303FCE1E3C}"/>
                  </a:ext>
                </a:extLst>
              </p:cNvPr>
              <p:cNvGrpSpPr/>
              <p:nvPr/>
            </p:nvGrpSpPr>
            <p:grpSpPr>
              <a:xfrm>
                <a:off x="4639502" y="2858203"/>
                <a:ext cx="401992" cy="277000"/>
                <a:chOff x="4639502" y="2858203"/>
                <a:chExt cx="401992" cy="277000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4D7AD935-FA61-C092-C4F2-72C6D654BCF4}"/>
                    </a:ext>
                  </a:extLst>
                </p:cNvPr>
                <p:cNvSpPr/>
                <p:nvPr/>
              </p:nvSpPr>
              <p:spPr>
                <a:xfrm>
                  <a:off x="4639502" y="2925233"/>
                  <a:ext cx="401992" cy="209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9BC2A3C-4C8F-81A9-A83F-5D1CE941FC33}"/>
                    </a:ext>
                  </a:extLst>
                </p:cNvPr>
                <p:cNvSpPr/>
                <p:nvPr/>
              </p:nvSpPr>
              <p:spPr>
                <a:xfrm>
                  <a:off x="4639503" y="2858203"/>
                  <a:ext cx="324276" cy="209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E9E0E10-1263-4FA4-95DE-15AF21212C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5624" y="2911984"/>
                <a:ext cx="0" cy="194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110F1C-A108-7EB3-F873-DE17D172EEDC}"/>
                  </a:ext>
                </a:extLst>
              </p:cNvPr>
              <p:cNvSpPr txBox="1"/>
              <p:nvPr/>
            </p:nvSpPr>
            <p:spPr>
              <a:xfrm>
                <a:off x="4626811" y="2870927"/>
                <a:ext cx="5342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i="0" dirty="0">
                    <a:effectLst/>
                    <a:latin typeface="Source Sans Pro" panose="020B0503030403020204" pitchFamily="34" charset="0"/>
                  </a:rPr>
                  <a:t>2%</a:t>
                </a:r>
                <a:endParaRPr lang="en-IN" sz="1100" b="1" dirty="0">
                  <a:latin typeface="Source Sans Pro" panose="020B0503030403020204" pitchFamily="34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85A7DD8-6A42-CE0A-FDCE-C60AC085B4D2}"/>
                </a:ext>
              </a:extLst>
            </p:cNvPr>
            <p:cNvGrpSpPr/>
            <p:nvPr/>
          </p:nvGrpSpPr>
          <p:grpSpPr>
            <a:xfrm>
              <a:off x="4525343" y="4065956"/>
              <a:ext cx="604223" cy="287721"/>
              <a:chOff x="4525343" y="2858203"/>
              <a:chExt cx="604223" cy="287721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EBCAE42-0B19-7912-DBE2-1B3D63E56215}"/>
                  </a:ext>
                </a:extLst>
              </p:cNvPr>
              <p:cNvGrpSpPr/>
              <p:nvPr/>
            </p:nvGrpSpPr>
            <p:grpSpPr>
              <a:xfrm>
                <a:off x="4525343" y="2858203"/>
                <a:ext cx="516151" cy="277000"/>
                <a:chOff x="4525343" y="2858203"/>
                <a:chExt cx="516151" cy="27700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6BB96CC-D7FD-AD72-F2E2-CC6C59F777DC}"/>
                    </a:ext>
                  </a:extLst>
                </p:cNvPr>
                <p:cNvSpPr/>
                <p:nvPr/>
              </p:nvSpPr>
              <p:spPr>
                <a:xfrm>
                  <a:off x="4603058" y="2925233"/>
                  <a:ext cx="438436" cy="209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25D7DFD5-2349-A45D-9B7A-8B69DD462190}"/>
                    </a:ext>
                  </a:extLst>
                </p:cNvPr>
                <p:cNvSpPr/>
                <p:nvPr/>
              </p:nvSpPr>
              <p:spPr>
                <a:xfrm>
                  <a:off x="4525343" y="2858203"/>
                  <a:ext cx="438436" cy="2099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CC9BE88-4790-CD0D-479E-F5139B346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9503" y="2906341"/>
                <a:ext cx="0" cy="1941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BB08015-EB41-3A67-3283-67B66C9B519A}"/>
                  </a:ext>
                </a:extLst>
              </p:cNvPr>
              <p:cNvSpPr txBox="1"/>
              <p:nvPr/>
            </p:nvSpPr>
            <p:spPr>
              <a:xfrm>
                <a:off x="4595338" y="2884314"/>
                <a:ext cx="5342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100" b="1" i="0" dirty="0">
                    <a:effectLst/>
                    <a:latin typeface="Source Sans Pro" panose="020B0503030403020204" pitchFamily="34" charset="0"/>
                  </a:rPr>
                  <a:t>1%</a:t>
                </a:r>
                <a:endParaRPr lang="en-IN" sz="1100" b="1" dirty="0">
                  <a:latin typeface="Source Sans Pro" panose="020B0503030403020204" pitchFamily="34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F2BD44E-882F-7F88-831B-C59AC33CF61E}"/>
                </a:ext>
              </a:extLst>
            </p:cNvPr>
            <p:cNvGrpSpPr/>
            <p:nvPr/>
          </p:nvGrpSpPr>
          <p:grpSpPr>
            <a:xfrm>
              <a:off x="5637827" y="464671"/>
              <a:ext cx="6392708" cy="4085741"/>
              <a:chOff x="5637827" y="488947"/>
              <a:chExt cx="6392708" cy="408574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E4679DC-D587-4227-419C-FCF20900C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7827" y="488947"/>
                <a:ext cx="6392708" cy="4085741"/>
              </a:xfrm>
              <a:prstGeom prst="rect">
                <a:avLst/>
              </a:prstGeom>
            </p:spPr>
          </p:pic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26EDE3D-5F5D-4553-9E21-30E9E6EDA065}"/>
                  </a:ext>
                </a:extLst>
              </p:cNvPr>
              <p:cNvSpPr/>
              <p:nvPr/>
            </p:nvSpPr>
            <p:spPr>
              <a:xfrm>
                <a:off x="5769071" y="962772"/>
                <a:ext cx="6183745" cy="35504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C5744E22-2959-C0D4-E8FC-F6A673B56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9792" y="960755"/>
                <a:ext cx="5675116" cy="3526791"/>
              </a:xfrm>
              <a:prstGeom prst="rect">
                <a:avLst/>
              </a:prstGeom>
            </p:spPr>
          </p:pic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DDE160B-C3DA-9EBB-9743-4F49410FFA3E}"/>
                </a:ext>
              </a:extLst>
            </p:cNvPr>
            <p:cNvSpPr txBox="1"/>
            <p:nvPr/>
          </p:nvSpPr>
          <p:spPr>
            <a:xfrm>
              <a:off x="3445324" y="4040879"/>
              <a:ext cx="641173" cy="230832"/>
            </a:xfrm>
            <a:prstGeom prst="rect">
              <a:avLst/>
            </a:prstGeom>
            <a:solidFill>
              <a:srgbClr val="2983BF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sz="9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6DCA3E-B70A-BCBB-4205-B87F8817548A}"/>
                </a:ext>
              </a:extLst>
            </p:cNvPr>
            <p:cNvSpPr txBox="1"/>
            <p:nvPr/>
          </p:nvSpPr>
          <p:spPr>
            <a:xfrm>
              <a:off x="3441501" y="3991642"/>
              <a:ext cx="648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Top 25%ile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8E58EE-1C1B-7964-2105-811DDC3EF102}"/>
                </a:ext>
              </a:extLst>
            </p:cNvPr>
            <p:cNvSpPr txBox="1"/>
            <p:nvPr/>
          </p:nvSpPr>
          <p:spPr>
            <a:xfrm>
              <a:off x="3515362" y="2800177"/>
              <a:ext cx="544704" cy="196551"/>
            </a:xfrm>
            <a:prstGeom prst="rect">
              <a:avLst/>
            </a:prstGeom>
            <a:solidFill>
              <a:srgbClr val="193C6E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IN" sz="1100" b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5D6DC1-7CFA-2F64-B9F5-AE54E2F1646B}"/>
                </a:ext>
              </a:extLst>
            </p:cNvPr>
            <p:cNvSpPr txBox="1"/>
            <p:nvPr/>
          </p:nvSpPr>
          <p:spPr>
            <a:xfrm>
              <a:off x="3367253" y="2751602"/>
              <a:ext cx="797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₹ </a:t>
              </a:r>
              <a:r>
                <a:rPr lang="en-IN" sz="12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29.15 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7B9EBF-3853-4CCD-9B9D-50273C2CC01D}"/>
                </a:ext>
              </a:extLst>
            </p:cNvPr>
            <p:cNvSpPr txBox="1"/>
            <p:nvPr/>
          </p:nvSpPr>
          <p:spPr>
            <a:xfrm>
              <a:off x="3330521" y="3233994"/>
              <a:ext cx="885647" cy="260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₹</a:t>
              </a:r>
              <a:r>
                <a:rPr lang="en-IN" sz="12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31.72 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042FE2-2B26-180A-5A03-8566D456CC4D}"/>
                </a:ext>
              </a:extLst>
            </p:cNvPr>
            <p:cNvSpPr txBox="1"/>
            <p:nvPr/>
          </p:nvSpPr>
          <p:spPr>
            <a:xfrm>
              <a:off x="3396289" y="3741907"/>
              <a:ext cx="775819" cy="31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₹</a:t>
              </a:r>
              <a:r>
                <a:rPr lang="en-IN" sz="12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35.76L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9B090F-E0CB-8921-A30D-892E62700F26}"/>
                </a:ext>
              </a:extLst>
            </p:cNvPr>
            <p:cNvSpPr txBox="1"/>
            <p:nvPr/>
          </p:nvSpPr>
          <p:spPr>
            <a:xfrm>
              <a:off x="3346144" y="3430735"/>
              <a:ext cx="8635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900" b="1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Top 50%ile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32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8CD05-858E-593C-0509-7AD32907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3D12-81FA-4CA7-B912-9CF96BC8CE8A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286B-1801-416A-268A-FBBFAA6E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6663-4EC4-872A-80BA-B8847F89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C7FD2-F774-2AF2-B37D-C5ACF915A6CF}"/>
              </a:ext>
            </a:extLst>
          </p:cNvPr>
          <p:cNvSpPr txBox="1"/>
          <p:nvPr/>
        </p:nvSpPr>
        <p:spPr>
          <a:xfrm>
            <a:off x="2348753" y="1138518"/>
            <a:ext cx="6508377" cy="3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the role of managers in success of business enterprise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87EBA-C58D-BD73-956F-A0FE9E33915C}"/>
              </a:ext>
            </a:extLst>
          </p:cNvPr>
          <p:cNvSpPr txBox="1"/>
          <p:nvPr/>
        </p:nvSpPr>
        <p:spPr>
          <a:xfrm>
            <a:off x="2348753" y="1710963"/>
            <a:ext cx="5925671" cy="3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the concept and basics of managerial science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8B7CBE-6395-5CE5-F171-3DEE01D0D5A7}"/>
              </a:ext>
            </a:extLst>
          </p:cNvPr>
          <p:cNvSpPr txBox="1"/>
          <p:nvPr/>
        </p:nvSpPr>
        <p:spPr>
          <a:xfrm>
            <a:off x="2348753" y="2283408"/>
            <a:ext cx="7924800" cy="66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the principles of management, managerial skills and strategies required to run a business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ECE88-FCA0-E366-79AE-C279E7CFD6D5}"/>
              </a:ext>
            </a:extLst>
          </p:cNvPr>
          <p:cNvSpPr txBox="1"/>
          <p:nvPr/>
        </p:nvSpPr>
        <p:spPr>
          <a:xfrm>
            <a:off x="2348753" y="3092408"/>
            <a:ext cx="609600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 of Ethics and social responsibilities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C611F-3225-9617-BEDF-286697A5704F}"/>
              </a:ext>
            </a:extLst>
          </p:cNvPr>
          <p:cNvSpPr txBox="1"/>
          <p:nvPr/>
        </p:nvSpPr>
        <p:spPr>
          <a:xfrm>
            <a:off x="2348753" y="3648134"/>
            <a:ext cx="8328212" cy="66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 understanding of current management issues and develop ability to do preliminary diagnosis there to.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6A4827-F7DD-A236-97E8-C38FC0000040}"/>
              </a:ext>
            </a:extLst>
          </p:cNvPr>
          <p:cNvSpPr txBox="1"/>
          <p:nvPr/>
        </p:nvSpPr>
        <p:spPr>
          <a:xfrm>
            <a:off x="2348753" y="4576903"/>
            <a:ext cx="8534400" cy="76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the important of softer skills key to manage business.</a:t>
            </a: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AD7A8-214B-ED91-FA41-911EBDB17091}"/>
              </a:ext>
            </a:extLst>
          </p:cNvPr>
          <p:cNvSpPr txBox="1"/>
          <p:nvPr/>
        </p:nvSpPr>
        <p:spPr>
          <a:xfrm>
            <a:off x="2761130" y="306302"/>
            <a:ext cx="609600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Objectives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A63D6C-D58B-AC36-225C-4A704F3D6CBB}"/>
              </a:ext>
            </a:extLst>
          </p:cNvPr>
          <p:cNvSpPr txBox="1"/>
          <p:nvPr/>
        </p:nvSpPr>
        <p:spPr>
          <a:xfrm>
            <a:off x="2348753" y="5170818"/>
            <a:ext cx="6096000" cy="76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 Hacks to succeed</a:t>
            </a: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4" grpId="0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29BD-33C2-45EF-A8AA-E5142116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GB" dirty="0"/>
              <a:t>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7F7B57-948C-451A-9AB6-4E392B977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527458"/>
              </p:ext>
            </p:extLst>
          </p:nvPr>
        </p:nvGraphicFramePr>
        <p:xfrm>
          <a:off x="1117361" y="1855433"/>
          <a:ext cx="9957277" cy="2284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2772">
                  <a:extLst>
                    <a:ext uri="{9D8B030D-6E8A-4147-A177-3AD203B41FA5}">
                      <a16:colId xmlns:a16="http://schemas.microsoft.com/office/drawing/2014/main" val="4219215034"/>
                    </a:ext>
                  </a:extLst>
                </a:gridCol>
                <a:gridCol w="5659271">
                  <a:extLst>
                    <a:ext uri="{9D8B030D-6E8A-4147-A177-3AD203B41FA5}">
                      <a16:colId xmlns:a16="http://schemas.microsoft.com/office/drawing/2014/main" val="3164319610"/>
                    </a:ext>
                  </a:extLst>
                </a:gridCol>
                <a:gridCol w="2975234">
                  <a:extLst>
                    <a:ext uri="{9D8B030D-6E8A-4147-A177-3AD203B41FA5}">
                      <a16:colId xmlns:a16="http://schemas.microsoft.com/office/drawing/2014/main" val="945625261"/>
                    </a:ext>
                  </a:extLst>
                </a:gridCol>
              </a:tblGrid>
              <a:tr h="380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Parameter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9370852"/>
                  </a:ext>
                </a:extLst>
              </a:tr>
              <a:tr h="380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Project Work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20%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66950731"/>
                  </a:ext>
                </a:extLst>
              </a:tr>
              <a:tr h="380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Quiz(s)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07439199"/>
                  </a:ext>
                </a:extLst>
              </a:tr>
              <a:tr h="380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 Term Exam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58930969"/>
                  </a:ext>
                </a:extLst>
              </a:tr>
              <a:tr h="380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Participation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r>
                        <a:rPr lang="en-IN" sz="18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60475757"/>
                  </a:ext>
                </a:extLst>
              </a:tr>
              <a:tr h="38070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5908034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E3875-9DF3-4CBD-86B9-05C9CD96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Mayank Pareek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A8F7B-6446-40B8-BE13-50634647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FF564-E319-A58C-A5D6-58E4BE5899F3}"/>
              </a:ext>
            </a:extLst>
          </p:cNvPr>
          <p:cNvSpPr txBox="1"/>
          <p:nvPr/>
        </p:nvSpPr>
        <p:spPr>
          <a:xfrm>
            <a:off x="1117361" y="4536141"/>
            <a:ext cx="9957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Attendance is mandatory as per Institute Policy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1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33EC-945B-0901-FF25-F85D769E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Quiz: 20 Marks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BFF70-DCA7-A6C9-48F2-6DD3B7ABD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86"/>
            <a:ext cx="10515600" cy="1436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 	    Asses your conceptual understanding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9DED-2F24-EB83-411C-945E9CE3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3D12-81FA-4CA7-B912-9CF96BC8CE8A}" type="datetime1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6D5C-676D-38F0-6D88-BEB40F07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 Mayank Pareek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A75F2-3E4C-ED38-7BA5-BAAA1714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A2C-D1E6-4AD3-B7C3-C067C93A0EA7}" type="slidenum">
              <a:rPr lang="en-IN" smtClean="0"/>
              <a:t>9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0842C-9969-24C7-34EB-1336C065148B}"/>
              </a:ext>
            </a:extLst>
          </p:cNvPr>
          <p:cNvSpPr txBox="1"/>
          <p:nvPr/>
        </p:nvSpPr>
        <p:spPr>
          <a:xfrm>
            <a:off x="838199" y="2150551"/>
            <a:ext cx="9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Quizzes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78DE1-B5DF-8EA8-AAD7-E9A6857B73AC}"/>
              </a:ext>
            </a:extLst>
          </p:cNvPr>
          <p:cNvSpPr txBox="1"/>
          <p:nvPr/>
        </p:nvSpPr>
        <p:spPr>
          <a:xfrm>
            <a:off x="838199" y="2830852"/>
            <a:ext cx="9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two out of three will be considered for final assessment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B04C9-8BCB-06AF-1323-B39104C6C29F}"/>
              </a:ext>
            </a:extLst>
          </p:cNvPr>
          <p:cNvSpPr txBox="1"/>
          <p:nvPr/>
        </p:nvSpPr>
        <p:spPr>
          <a:xfrm>
            <a:off x="838199" y="3590793"/>
            <a:ext cx="9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Lunch with Top ten students in each quiz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D848B-51D8-C9AD-6941-64F677F1E44E}"/>
              </a:ext>
            </a:extLst>
          </p:cNvPr>
          <p:cNvSpPr txBox="1"/>
          <p:nvPr/>
        </p:nvSpPr>
        <p:spPr>
          <a:xfrm>
            <a:off x="838199" y="4408194"/>
            <a:ext cx="921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Award for student(s) who stand among top ten in all three quizzes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3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1118</Words>
  <Application>Microsoft Office PowerPoint</Application>
  <PresentationFormat>Widescreen</PresentationFormat>
  <Paragraphs>298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Source Sans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</vt:lpstr>
      <vt:lpstr>Quiz: 20 Marks  </vt:lpstr>
      <vt:lpstr>Project : 20 Marks  </vt:lpstr>
      <vt:lpstr>End Term Exam : 50 marks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purpose of business</vt:lpstr>
      <vt:lpstr>What is the purpose of Management</vt:lpstr>
      <vt:lpstr>Power of Stock Markets</vt:lpstr>
      <vt:lpstr>Power of Compounding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Security</dc:creator>
  <cp:lastModifiedBy>Himaghn Gupta</cp:lastModifiedBy>
  <cp:revision>122</cp:revision>
  <dcterms:created xsi:type="dcterms:W3CDTF">2021-07-28T14:02:36Z</dcterms:created>
  <dcterms:modified xsi:type="dcterms:W3CDTF">2025-07-30T16:50:39Z</dcterms:modified>
</cp:coreProperties>
</file>