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notesMasterIdLst>
    <p:notesMasterId r:id="rId14"/>
  </p:notesMasterIdLst>
  <p:sldIdLst>
    <p:sldId id="270" r:id="rId2"/>
    <p:sldId id="271" r:id="rId3"/>
    <p:sldId id="258" r:id="rId4"/>
    <p:sldId id="259" r:id="rId5"/>
    <p:sldId id="260" r:id="rId6"/>
    <p:sldId id="266" r:id="rId7"/>
    <p:sldId id="267" r:id="rId8"/>
    <p:sldId id="268" r:id="rId9"/>
    <p:sldId id="272" r:id="rId10"/>
    <p:sldId id="263" r:id="rId11"/>
    <p:sldId id="264"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2F1489-1DBB-4893-8709-FED21A3CC612}" v="1" dt="2024-07-13T11:22:26.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yothika pallavi" userId="01e5e34f0246924f" providerId="LiveId" clId="{462F1489-1DBB-4893-8709-FED21A3CC612}"/>
    <pc:docChg chg="modSld">
      <pc:chgData name="jyothika pallavi" userId="01e5e34f0246924f" providerId="LiveId" clId="{462F1489-1DBB-4893-8709-FED21A3CC612}" dt="2024-07-13T11:22:27.061" v="1"/>
      <pc:docMkLst>
        <pc:docMk/>
      </pc:docMkLst>
      <pc:sldChg chg="addSp modSp mod">
        <pc:chgData name="jyothika pallavi" userId="01e5e34f0246924f" providerId="LiveId" clId="{462F1489-1DBB-4893-8709-FED21A3CC612}" dt="2024-07-13T11:22:27.061" v="1"/>
        <pc:sldMkLst>
          <pc:docMk/>
          <pc:sldMk cId="2525990289" sldId="265"/>
        </pc:sldMkLst>
        <pc:spChg chg="add mod">
          <ac:chgData name="jyothika pallavi" userId="01e5e34f0246924f" providerId="LiveId" clId="{462F1489-1DBB-4893-8709-FED21A3CC612}" dt="2024-07-13T11:22:27.061" v="1"/>
          <ac:spMkLst>
            <pc:docMk/>
            <pc:sldMk cId="2525990289" sldId="265"/>
            <ac:spMk id="3" creationId="{5BC5A3F5-8812-4912-92CC-28CBE9783D2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8175D-79C7-4C01-B9AA-DD999812AF21}" type="datetimeFigureOut">
              <a:rPr lang="en-IN" smtClean="0"/>
              <a:t>13-07-2024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F86A5F-424C-4CB8-8FA9-AA2C9632C899}" type="slidenum">
              <a:rPr lang="en-IN" smtClean="0"/>
              <a:t>‹#›</a:t>
            </a:fld>
            <a:endParaRPr lang="en-IN"/>
          </a:p>
        </p:txBody>
      </p:sp>
    </p:spTree>
    <p:extLst>
      <p:ext uri="{BB962C8B-B14F-4D97-AF65-F5344CB8AC3E}">
        <p14:creationId xmlns:p14="http://schemas.microsoft.com/office/powerpoint/2010/main" val="2641099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7F86A5F-424C-4CB8-8FA9-AA2C9632C899}" type="slidenum">
              <a:rPr lang="en-IN" smtClean="0"/>
              <a:t>4</a:t>
            </a:fld>
            <a:endParaRPr lang="en-IN"/>
          </a:p>
        </p:txBody>
      </p:sp>
    </p:spTree>
    <p:extLst>
      <p:ext uri="{BB962C8B-B14F-4D97-AF65-F5344CB8AC3E}">
        <p14:creationId xmlns:p14="http://schemas.microsoft.com/office/powerpoint/2010/main" val="3056265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8084018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5518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560977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29122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67441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4247191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31029198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246254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33401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799528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31528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FDB883-C30C-422F-A2BF-652773BC1D1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2432997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FDB883-C30C-422F-A2BF-652773BC1D10}" type="datetimeFigureOut">
              <a:rPr lang="en-IN" smtClean="0"/>
              <a:t>13-07-2024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8081596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93484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191023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FDB883-C30C-422F-A2BF-652773BC1D10}" type="datetimeFigureOut">
              <a:rPr lang="en-IN" smtClean="0"/>
              <a:t>13-07-2024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264374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FDB883-C30C-422F-A2BF-652773BC1D10}" type="datetimeFigureOut">
              <a:rPr lang="en-IN" smtClean="0"/>
              <a:t>13-07-2024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0490F5-ED19-4308-995A-60E8368DFD2A}" type="slidenum">
              <a:rPr lang="en-IN" smtClean="0"/>
              <a:t>‹#›</a:t>
            </a:fld>
            <a:endParaRPr lang="en-IN"/>
          </a:p>
        </p:txBody>
      </p:sp>
    </p:spTree>
    <p:extLst>
      <p:ext uri="{BB962C8B-B14F-4D97-AF65-F5344CB8AC3E}">
        <p14:creationId xmlns:p14="http://schemas.microsoft.com/office/powerpoint/2010/main" val="1012768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FDB883-C30C-422F-A2BF-652773BC1D10}" type="datetimeFigureOut">
              <a:rPr lang="en-IN" smtClean="0"/>
              <a:t>13-07-2024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20490F5-ED19-4308-995A-60E8368DFD2A}" type="slidenum">
              <a:rPr lang="en-IN" smtClean="0"/>
              <a:t>‹#›</a:t>
            </a:fld>
            <a:endParaRPr lang="en-IN"/>
          </a:p>
        </p:txBody>
      </p:sp>
    </p:spTree>
    <p:extLst>
      <p:ext uri="{BB962C8B-B14F-4D97-AF65-F5344CB8AC3E}">
        <p14:creationId xmlns:p14="http://schemas.microsoft.com/office/powerpoint/2010/main" val="3181425022"/>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187E9-F67C-F825-629A-0B4BED24E098}"/>
              </a:ext>
            </a:extLst>
          </p:cNvPr>
          <p:cNvSpPr>
            <a:spLocks noGrp="1"/>
          </p:cNvSpPr>
          <p:nvPr>
            <p:ph type="title"/>
          </p:nvPr>
        </p:nvSpPr>
        <p:spPr>
          <a:xfrm>
            <a:off x="1141414" y="1511485"/>
            <a:ext cx="9905998" cy="2433981"/>
          </a:xfrm>
        </p:spPr>
        <p:txBody>
          <a:bodyPr/>
          <a:lstStyle/>
          <a:p>
            <a:r>
              <a:rPr lang="en-IN" sz="2800" dirty="0"/>
              <a:t>DONEPUDI HIMAJA</a:t>
            </a:r>
            <a:br>
              <a:rPr lang="en-IN" sz="2800" dirty="0"/>
            </a:br>
            <a:r>
              <a:rPr lang="en-IN" sz="2800" dirty="0"/>
              <a:t>23X45A0205</a:t>
            </a:r>
            <a:br>
              <a:rPr lang="en-IN" sz="2800" dirty="0"/>
            </a:br>
            <a:r>
              <a:rPr lang="en-IN" sz="2800" dirty="0"/>
              <a:t>BRANCH:EEE</a:t>
            </a:r>
            <a:br>
              <a:rPr lang="en-IN" sz="2800" dirty="0"/>
            </a:br>
            <a:r>
              <a:rPr lang="en-IN" sz="2800" dirty="0"/>
              <a:t>EMAIL ID: himajadonepudihimaja@gmail.com</a:t>
            </a:r>
            <a:br>
              <a:rPr lang="en-IN" sz="2800" dirty="0"/>
            </a:br>
            <a:r>
              <a:rPr lang="en-IN" sz="2800" dirty="0"/>
              <a:t>SRK INSTITUTE OF TECHNOLOGY</a:t>
            </a:r>
            <a:br>
              <a:rPr lang="en-IN" sz="2800" dirty="0"/>
            </a:br>
            <a:r>
              <a:rPr lang="en-IN" sz="2800" dirty="0"/>
              <a:t>ANDHRA PRADESH</a:t>
            </a:r>
            <a:br>
              <a:rPr lang="en-IN" dirty="0"/>
            </a:br>
            <a:br>
              <a:rPr lang="en-IN" dirty="0"/>
            </a:br>
            <a:r>
              <a:rPr lang="en-IN" dirty="0"/>
              <a:t>       </a:t>
            </a:r>
          </a:p>
        </p:txBody>
      </p:sp>
      <p:sp>
        <p:nvSpPr>
          <p:cNvPr id="3" name="Content Placeholder 2">
            <a:extLst>
              <a:ext uri="{FF2B5EF4-FFF2-40B4-BE49-F238E27FC236}">
                <a16:creationId xmlns:a16="http://schemas.microsoft.com/office/drawing/2014/main" id="{0F95E018-1696-567D-03F5-87032745B528}"/>
              </a:ext>
            </a:extLst>
          </p:cNvPr>
          <p:cNvSpPr>
            <a:spLocks noGrp="1"/>
          </p:cNvSpPr>
          <p:nvPr>
            <p:ph idx="1"/>
          </p:nvPr>
        </p:nvSpPr>
        <p:spPr>
          <a:xfrm>
            <a:off x="1141414" y="4141523"/>
            <a:ext cx="9905999" cy="3541714"/>
          </a:xfrm>
        </p:spPr>
        <p:txBody>
          <a:bodyPr>
            <a:normAutofit/>
          </a:bodyPr>
          <a:lstStyle/>
          <a:p>
            <a:pPr marL="0" indent="0" algn="r">
              <a:buNone/>
            </a:pPr>
            <a:r>
              <a:rPr lang="en-IN" sz="3600" dirty="0">
                <a:solidFill>
                  <a:schemeClr val="tx2">
                    <a:lumMod val="75000"/>
                  </a:schemeClr>
                </a:solidFill>
              </a:rPr>
              <a:t>FINAL PROJECT</a:t>
            </a:r>
          </a:p>
        </p:txBody>
      </p:sp>
    </p:spTree>
    <p:extLst>
      <p:ext uri="{BB962C8B-B14F-4D97-AF65-F5344CB8AC3E}">
        <p14:creationId xmlns:p14="http://schemas.microsoft.com/office/powerpoint/2010/main" val="1394084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7499B-ABC7-8C15-2F1A-F691A4B09124}"/>
              </a:ext>
            </a:extLst>
          </p:cNvPr>
          <p:cNvSpPr>
            <a:spLocks noGrp="1"/>
          </p:cNvSpPr>
          <p:nvPr>
            <p:ph type="title"/>
          </p:nvPr>
        </p:nvSpPr>
        <p:spPr>
          <a:xfrm>
            <a:off x="1141411" y="508000"/>
            <a:ext cx="9906000" cy="948267"/>
          </a:xfrm>
        </p:spPr>
        <p:txBody>
          <a:bodyPr>
            <a:normAutofit/>
          </a:bodyPr>
          <a:lstStyle/>
          <a:p>
            <a:r>
              <a:rPr lang="en-IN" sz="4400" b="1" dirty="0"/>
              <a:t>results</a:t>
            </a:r>
          </a:p>
        </p:txBody>
      </p:sp>
      <p:sp>
        <p:nvSpPr>
          <p:cNvPr id="3" name="Text Placeholder 2">
            <a:extLst>
              <a:ext uri="{FF2B5EF4-FFF2-40B4-BE49-F238E27FC236}">
                <a16:creationId xmlns:a16="http://schemas.microsoft.com/office/drawing/2014/main" id="{F6FBADB1-1866-10D4-5ED1-C25829834892}"/>
              </a:ext>
            </a:extLst>
          </p:cNvPr>
          <p:cNvSpPr>
            <a:spLocks noGrp="1"/>
          </p:cNvSpPr>
          <p:nvPr>
            <p:ph type="body" idx="1"/>
          </p:nvPr>
        </p:nvSpPr>
        <p:spPr>
          <a:xfrm>
            <a:off x="1048277" y="1456267"/>
            <a:ext cx="4522790" cy="1374776"/>
          </a:xfrm>
        </p:spPr>
        <p:txBody>
          <a:bodyPr>
            <a:normAutofit fontScale="92500" lnSpcReduction="10000"/>
          </a:bodyPr>
          <a:lstStyle/>
          <a:p>
            <a:r>
              <a:rPr lang="en-IN" sz="1900" dirty="0"/>
              <a:t>Normal image</a:t>
            </a:r>
          </a:p>
          <a:p>
            <a:pPr marL="285750" indent="-285750">
              <a:buFont typeface="Arial" panose="020B0604020202020204" pitchFamily="34" charset="0"/>
              <a:buChar char="•"/>
            </a:pPr>
            <a:r>
              <a:rPr lang="en-US" altLang="en-US" sz="1900" cap="none" dirty="0">
                <a:solidFill>
                  <a:schemeClr val="tx1"/>
                </a:solidFill>
                <a:latin typeface="Arial" panose="020B0604020202020204" pitchFamily="34" charset="0"/>
              </a:rPr>
              <a:t>D</a:t>
            </a:r>
            <a:r>
              <a:rPr kumimoji="0" lang="en-US" altLang="en-US" sz="1900" b="0" i="0" u="none" strike="noStrike" cap="none" normalizeH="0" baseline="0" dirty="0">
                <a:ln>
                  <a:noFill/>
                </a:ln>
                <a:solidFill>
                  <a:schemeClr val="tx1"/>
                </a:solidFill>
                <a:effectLst/>
                <a:latin typeface="Arial" panose="020B0604020202020204" pitchFamily="34" charset="0"/>
              </a:rPr>
              <a:t>ownload any sample image from google</a:t>
            </a:r>
          </a:p>
          <a:p>
            <a:r>
              <a:rPr kumimoji="0" lang="en-US" altLang="en-US" sz="1900" b="0" i="0" u="none" strike="noStrike" cap="none" normalizeH="0" baseline="0" dirty="0">
                <a:ln>
                  <a:noFill/>
                </a:ln>
                <a:solidFill>
                  <a:schemeClr val="tx1"/>
                </a:solidFill>
                <a:effectLst/>
                <a:latin typeface="Arial" panose="020B0604020202020204" pitchFamily="34" charset="0"/>
              </a:rPr>
              <a:t>     or any other websites.</a:t>
            </a:r>
            <a:endParaRPr lang="en-IN" sz="1900" dirty="0"/>
          </a:p>
        </p:txBody>
      </p:sp>
      <p:sp>
        <p:nvSpPr>
          <p:cNvPr id="7" name="TextBox 6">
            <a:extLst>
              <a:ext uri="{FF2B5EF4-FFF2-40B4-BE49-F238E27FC236}">
                <a16:creationId xmlns:a16="http://schemas.microsoft.com/office/drawing/2014/main" id="{655CB16C-D321-E8A8-45BB-A0815F0892E3}"/>
              </a:ext>
            </a:extLst>
          </p:cNvPr>
          <p:cNvSpPr txBox="1"/>
          <p:nvPr/>
        </p:nvSpPr>
        <p:spPr>
          <a:xfrm>
            <a:off x="1141411" y="4819910"/>
            <a:ext cx="4133321" cy="923330"/>
          </a:xfrm>
          <a:prstGeom prst="rect">
            <a:avLst/>
          </a:prstGeom>
          <a:noFill/>
        </p:spPr>
        <p:txBody>
          <a:bodyPr wrap="square" rtlCol="0">
            <a:spAutoFit/>
          </a:bodyPr>
          <a:lstStyle/>
          <a:p>
            <a:pPr marL="285750" indent="-285750">
              <a:buFont typeface="Arial" panose="020B0604020202020204" pitchFamily="34" charset="0"/>
              <a:buChar char="•"/>
            </a:pPr>
            <a:r>
              <a:rPr lang="en-IN" dirty="0"/>
              <a:t>Above image is normal image.</a:t>
            </a:r>
          </a:p>
          <a:p>
            <a:pPr marL="285750" indent="-285750">
              <a:buFont typeface="Arial" panose="020B0604020202020204" pitchFamily="34" charset="0"/>
              <a:buChar char="•"/>
            </a:pPr>
            <a:r>
              <a:rPr lang="en-IN" dirty="0"/>
              <a:t>We can choose the image on which we want to do the encryption  </a:t>
            </a:r>
          </a:p>
        </p:txBody>
      </p:sp>
      <p:sp>
        <p:nvSpPr>
          <p:cNvPr id="8" name="TextBox 7">
            <a:extLst>
              <a:ext uri="{FF2B5EF4-FFF2-40B4-BE49-F238E27FC236}">
                <a16:creationId xmlns:a16="http://schemas.microsoft.com/office/drawing/2014/main" id="{20703EC2-F475-190B-0B70-54D2CE82A32C}"/>
              </a:ext>
            </a:extLst>
          </p:cNvPr>
          <p:cNvSpPr txBox="1"/>
          <p:nvPr/>
        </p:nvSpPr>
        <p:spPr>
          <a:xfrm>
            <a:off x="6400800" y="1433378"/>
            <a:ext cx="2506132" cy="369332"/>
          </a:xfrm>
          <a:prstGeom prst="rect">
            <a:avLst/>
          </a:prstGeom>
          <a:noFill/>
        </p:spPr>
        <p:txBody>
          <a:bodyPr wrap="square" rtlCol="0">
            <a:spAutoFit/>
          </a:bodyPr>
          <a:lstStyle/>
          <a:p>
            <a:r>
              <a:rPr lang="en-IN" dirty="0">
                <a:solidFill>
                  <a:schemeClr val="accent1">
                    <a:lumMod val="60000"/>
                    <a:lumOff val="40000"/>
                  </a:schemeClr>
                </a:solidFill>
              </a:rPr>
              <a:t>ENCRYPTED IMAGE</a:t>
            </a:r>
          </a:p>
        </p:txBody>
      </p:sp>
      <p:sp>
        <p:nvSpPr>
          <p:cNvPr id="9" name="TextBox 8">
            <a:extLst>
              <a:ext uri="{FF2B5EF4-FFF2-40B4-BE49-F238E27FC236}">
                <a16:creationId xmlns:a16="http://schemas.microsoft.com/office/drawing/2014/main" id="{7AFA4D1C-94D0-5E6B-C1F0-6E755ADEE781}"/>
              </a:ext>
            </a:extLst>
          </p:cNvPr>
          <p:cNvSpPr txBox="1"/>
          <p:nvPr/>
        </p:nvSpPr>
        <p:spPr>
          <a:xfrm>
            <a:off x="6400800" y="1958989"/>
            <a:ext cx="3581399" cy="646331"/>
          </a:xfrm>
          <a:prstGeom prst="rect">
            <a:avLst/>
          </a:prstGeom>
          <a:noFill/>
        </p:spPr>
        <p:txBody>
          <a:bodyPr wrap="square" rtlCol="0">
            <a:spAutoFit/>
          </a:bodyPr>
          <a:lstStyle/>
          <a:p>
            <a:pPr marL="285750" indent="-285750">
              <a:buFont typeface="Arial" panose="020B0604020202020204" pitchFamily="34" charset="0"/>
              <a:buChar char="•"/>
            </a:pPr>
            <a:r>
              <a:rPr lang="en-IN" dirty="0"/>
              <a:t>After hiding the text in the image the image will be became as</a:t>
            </a:r>
          </a:p>
        </p:txBody>
      </p:sp>
      <p:sp>
        <p:nvSpPr>
          <p:cNvPr id="12" name="TextBox 11">
            <a:extLst>
              <a:ext uri="{FF2B5EF4-FFF2-40B4-BE49-F238E27FC236}">
                <a16:creationId xmlns:a16="http://schemas.microsoft.com/office/drawing/2014/main" id="{DDFAF69B-8E3C-2E02-D4F4-C21E6856D04F}"/>
              </a:ext>
            </a:extLst>
          </p:cNvPr>
          <p:cNvSpPr txBox="1"/>
          <p:nvPr/>
        </p:nvSpPr>
        <p:spPr>
          <a:xfrm>
            <a:off x="6400800" y="4819910"/>
            <a:ext cx="3945469" cy="923330"/>
          </a:xfrm>
          <a:prstGeom prst="rect">
            <a:avLst/>
          </a:prstGeom>
          <a:noFill/>
        </p:spPr>
        <p:txBody>
          <a:bodyPr wrap="square" rtlCol="0">
            <a:spAutoFit/>
          </a:bodyPr>
          <a:lstStyle/>
          <a:p>
            <a:pPr marL="285750" indent="-285750">
              <a:buFont typeface="Arial" panose="020B0604020202020204" pitchFamily="34" charset="0"/>
              <a:buChar char="•"/>
            </a:pPr>
            <a:r>
              <a:rPr lang="en-IN" dirty="0"/>
              <a:t>We can see there is no difference in both the normal and encrypted images</a:t>
            </a:r>
          </a:p>
        </p:txBody>
      </p:sp>
      <p:pic>
        <p:nvPicPr>
          <p:cNvPr id="5" name="Picture 4">
            <a:extLst>
              <a:ext uri="{FF2B5EF4-FFF2-40B4-BE49-F238E27FC236}">
                <a16:creationId xmlns:a16="http://schemas.microsoft.com/office/drawing/2014/main" id="{4CDE62F7-A93C-0747-CFB8-D66A4E3FEA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2283" y="2922060"/>
            <a:ext cx="1714500" cy="1714500"/>
          </a:xfrm>
          <a:prstGeom prst="rect">
            <a:avLst/>
          </a:prstGeom>
        </p:spPr>
      </p:pic>
      <p:pic>
        <p:nvPicPr>
          <p:cNvPr id="10" name="Picture 9">
            <a:extLst>
              <a:ext uri="{FF2B5EF4-FFF2-40B4-BE49-F238E27FC236}">
                <a16:creationId xmlns:a16="http://schemas.microsoft.com/office/drawing/2014/main" id="{15555812-5160-7A38-FE4F-51BBEBFD3D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1350" y="2966112"/>
            <a:ext cx="1714500" cy="1714500"/>
          </a:xfrm>
          <a:prstGeom prst="rect">
            <a:avLst/>
          </a:prstGeom>
        </p:spPr>
      </p:pic>
    </p:spTree>
    <p:extLst>
      <p:ext uri="{BB962C8B-B14F-4D97-AF65-F5344CB8AC3E}">
        <p14:creationId xmlns:p14="http://schemas.microsoft.com/office/powerpoint/2010/main" val="4165523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C9EBC5-4BED-172F-AF9A-E4199C344BC8}"/>
              </a:ext>
            </a:extLst>
          </p:cNvPr>
          <p:cNvSpPr txBox="1"/>
          <p:nvPr/>
        </p:nvSpPr>
        <p:spPr>
          <a:xfrm>
            <a:off x="768602" y="1507067"/>
            <a:ext cx="9414934" cy="646331"/>
          </a:xfrm>
          <a:prstGeom prst="rect">
            <a:avLst/>
          </a:prstGeom>
          <a:noFill/>
        </p:spPr>
        <p:txBody>
          <a:bodyPr wrap="square" rtlCol="0">
            <a:spAutoFit/>
          </a:bodyPr>
          <a:lstStyle/>
          <a:p>
            <a:pPr marL="285750" indent="-285750">
              <a:buFont typeface="Arial" panose="020B0604020202020204" pitchFamily="34" charset="0"/>
              <a:buChar char="•"/>
            </a:pPr>
            <a:r>
              <a:rPr lang="en-IN" dirty="0"/>
              <a:t>We can protect our text inside the image by keeping an secure password.</a:t>
            </a:r>
          </a:p>
          <a:p>
            <a:pPr marL="285750" indent="-285750">
              <a:buFont typeface="Arial" panose="020B0604020202020204" pitchFamily="34" charset="0"/>
              <a:buChar char="•"/>
            </a:pPr>
            <a:r>
              <a:rPr lang="en-IN" dirty="0"/>
              <a:t>By entering the password we can get the text hided inside the pic</a:t>
            </a:r>
          </a:p>
        </p:txBody>
      </p:sp>
      <p:sp>
        <p:nvSpPr>
          <p:cNvPr id="6" name="TextBox 5">
            <a:extLst>
              <a:ext uri="{FF2B5EF4-FFF2-40B4-BE49-F238E27FC236}">
                <a16:creationId xmlns:a16="http://schemas.microsoft.com/office/drawing/2014/main" id="{062E31D4-FE2C-B666-4E07-F714D684ACE8}"/>
              </a:ext>
            </a:extLst>
          </p:cNvPr>
          <p:cNvSpPr txBox="1"/>
          <p:nvPr/>
        </p:nvSpPr>
        <p:spPr>
          <a:xfrm>
            <a:off x="6515478" y="4457637"/>
            <a:ext cx="4778039" cy="646331"/>
          </a:xfrm>
          <a:prstGeom prst="rect">
            <a:avLst/>
          </a:prstGeom>
          <a:noFill/>
        </p:spPr>
        <p:txBody>
          <a:bodyPr wrap="square" rtlCol="0">
            <a:spAutoFit/>
          </a:bodyPr>
          <a:lstStyle/>
          <a:p>
            <a:pPr marL="285750" indent="-285750">
              <a:buFont typeface="Arial" panose="020B0604020202020204" pitchFamily="34" charset="0"/>
              <a:buChar char="•"/>
            </a:pPr>
            <a:r>
              <a:rPr lang="en-IN" dirty="0"/>
              <a:t>By entering the password we can </a:t>
            </a:r>
          </a:p>
          <a:p>
            <a:r>
              <a:rPr lang="en-IN" dirty="0"/>
              <a:t>    get the text hided inside the image</a:t>
            </a:r>
          </a:p>
        </p:txBody>
      </p:sp>
      <p:sp>
        <p:nvSpPr>
          <p:cNvPr id="3" name="TextBox 2">
            <a:extLst>
              <a:ext uri="{FF2B5EF4-FFF2-40B4-BE49-F238E27FC236}">
                <a16:creationId xmlns:a16="http://schemas.microsoft.com/office/drawing/2014/main" id="{4D837601-8DEF-82DA-39AD-8A5C73555484}"/>
              </a:ext>
            </a:extLst>
          </p:cNvPr>
          <p:cNvSpPr txBox="1"/>
          <p:nvPr/>
        </p:nvSpPr>
        <p:spPr>
          <a:xfrm>
            <a:off x="768602" y="4436070"/>
            <a:ext cx="5158065" cy="1477328"/>
          </a:xfrm>
          <a:prstGeom prst="rect">
            <a:avLst/>
          </a:prstGeom>
          <a:noFill/>
        </p:spPr>
        <p:txBody>
          <a:bodyPr wrap="square" rtlCol="0">
            <a:spAutoFit/>
          </a:bodyPr>
          <a:lstStyle/>
          <a:p>
            <a:pPr marL="285750" indent="-285750">
              <a:buFont typeface="Arial" panose="020B0604020202020204" pitchFamily="34" charset="0"/>
              <a:buChar char="•"/>
            </a:pPr>
            <a:r>
              <a:rPr lang="en-IN" dirty="0"/>
              <a:t>In above image we can see the secret message</a:t>
            </a:r>
          </a:p>
          <a:p>
            <a:r>
              <a:rPr lang="en-IN" dirty="0"/>
              <a:t>    (hello everyone)that had to be hided             inside the image.</a:t>
            </a:r>
          </a:p>
          <a:p>
            <a:pPr marL="285750" indent="-285750">
              <a:buFont typeface="Arial" panose="020B0604020202020204" pitchFamily="34" charset="0"/>
              <a:buChar char="•"/>
            </a:pPr>
            <a:r>
              <a:rPr lang="en-IN" dirty="0"/>
              <a:t>And also a password to protect our text.</a:t>
            </a:r>
          </a:p>
        </p:txBody>
      </p:sp>
      <p:pic>
        <p:nvPicPr>
          <p:cNvPr id="7" name="Picture 6">
            <a:extLst>
              <a:ext uri="{FF2B5EF4-FFF2-40B4-BE49-F238E27FC236}">
                <a16:creationId xmlns:a16="http://schemas.microsoft.com/office/drawing/2014/main" id="{12743FFD-F151-979A-DB18-BEFB4FB81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8602" y="2953823"/>
            <a:ext cx="4386726" cy="950353"/>
          </a:xfrm>
          <a:prstGeom prst="rect">
            <a:avLst/>
          </a:prstGeom>
        </p:spPr>
      </p:pic>
      <p:pic>
        <p:nvPicPr>
          <p:cNvPr id="9" name="Picture 8">
            <a:extLst>
              <a:ext uri="{FF2B5EF4-FFF2-40B4-BE49-F238E27FC236}">
                <a16:creationId xmlns:a16="http://schemas.microsoft.com/office/drawing/2014/main" id="{B398E263-B7AB-274C-8154-085C2E779E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629878"/>
            <a:ext cx="5114377" cy="1598243"/>
          </a:xfrm>
          <a:prstGeom prst="rect">
            <a:avLst/>
          </a:prstGeom>
        </p:spPr>
      </p:pic>
    </p:spTree>
    <p:extLst>
      <p:ext uri="{BB962C8B-B14F-4D97-AF65-F5344CB8AC3E}">
        <p14:creationId xmlns:p14="http://schemas.microsoft.com/office/powerpoint/2010/main" val="964221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BA83C-C246-A77C-4A13-3905E1090321}"/>
              </a:ext>
            </a:extLst>
          </p:cNvPr>
          <p:cNvSpPr txBox="1"/>
          <p:nvPr/>
        </p:nvSpPr>
        <p:spPr>
          <a:xfrm>
            <a:off x="1303867" y="643467"/>
            <a:ext cx="4022127" cy="769441"/>
          </a:xfrm>
          <a:prstGeom prst="rect">
            <a:avLst/>
          </a:prstGeom>
          <a:noFill/>
        </p:spPr>
        <p:txBody>
          <a:bodyPr wrap="none" rtlCol="0">
            <a:spAutoFit/>
          </a:bodyPr>
          <a:lstStyle/>
          <a:p>
            <a:r>
              <a:rPr lang="en-IN" sz="4400" b="1" dirty="0"/>
              <a:t>PROJECT LINKS </a:t>
            </a:r>
          </a:p>
        </p:txBody>
      </p:sp>
      <p:sp>
        <p:nvSpPr>
          <p:cNvPr id="3" name="TextBox 2">
            <a:extLst>
              <a:ext uri="{FF2B5EF4-FFF2-40B4-BE49-F238E27FC236}">
                <a16:creationId xmlns:a16="http://schemas.microsoft.com/office/drawing/2014/main" id="{5BC5A3F5-8812-4912-92CC-28CBE9783D2C}"/>
              </a:ext>
            </a:extLst>
          </p:cNvPr>
          <p:cNvSpPr txBox="1"/>
          <p:nvPr/>
        </p:nvSpPr>
        <p:spPr>
          <a:xfrm>
            <a:off x="1447800" y="2709333"/>
            <a:ext cx="7949612" cy="369332"/>
          </a:xfrm>
          <a:prstGeom prst="rect">
            <a:avLst/>
          </a:prstGeom>
          <a:noFill/>
        </p:spPr>
        <p:txBody>
          <a:bodyPr wrap="none" rtlCol="0">
            <a:spAutoFit/>
          </a:bodyPr>
          <a:lstStyle/>
          <a:p>
            <a:r>
              <a:rPr lang="en-IN" dirty="0"/>
              <a:t>https://github.com/Himajadonepudi/steganography_final_project.git</a:t>
            </a:r>
          </a:p>
        </p:txBody>
      </p:sp>
    </p:spTree>
    <p:extLst>
      <p:ext uri="{BB962C8B-B14F-4D97-AF65-F5344CB8AC3E}">
        <p14:creationId xmlns:p14="http://schemas.microsoft.com/office/powerpoint/2010/main" val="2525990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F9FB41-66FD-41D6-D2A9-9106D05E20D2}"/>
              </a:ext>
            </a:extLst>
          </p:cNvPr>
          <p:cNvSpPr txBox="1"/>
          <p:nvPr/>
        </p:nvSpPr>
        <p:spPr>
          <a:xfrm>
            <a:off x="309639" y="2014583"/>
            <a:ext cx="11408228" cy="433965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t>In an age where information security is paramount, techniques like steganography play a crucial role in safeguarding</a:t>
            </a:r>
          </a:p>
          <a:p>
            <a:r>
              <a:rPr lang="en-US" sz="1600" dirty="0"/>
              <a:t>   sensitive data. Steganography is the art and science of concealing information within other non-suspicious data, such</a:t>
            </a:r>
          </a:p>
          <a:p>
            <a:r>
              <a:rPr lang="en-US" sz="1600" dirty="0"/>
              <a:t>   as images, audio files, or even text, without arousing suspicion. Unlike cryptography, which focuses on encrypting data</a:t>
            </a:r>
          </a:p>
          <a:p>
            <a:r>
              <a:rPr lang="en-US" sz="1600" dirty="0"/>
              <a:t>   to make it unreadable, steganography aims to hide the existence of the message itself.</a:t>
            </a:r>
          </a:p>
          <a:p>
            <a:endParaRPr lang="en-US" sz="1600" dirty="0"/>
          </a:p>
          <a:p>
            <a:pPr marL="285750" indent="-285750">
              <a:buFont typeface="Wingdings" panose="05000000000000000000" pitchFamily="2" charset="2"/>
              <a:buChar char="Ø"/>
            </a:pPr>
            <a:r>
              <a:rPr lang="en-US" sz="1600" dirty="0"/>
              <a:t>In this project, we explore the application of steganography specifically in the realm of digital images. The primary</a:t>
            </a:r>
          </a:p>
          <a:p>
            <a:r>
              <a:rPr lang="en-US" sz="1600" dirty="0"/>
              <a:t>   goal is to embed textual information covertly within an image file, making it imperceptible to the human eye and </a:t>
            </a:r>
          </a:p>
          <a:p>
            <a:r>
              <a:rPr lang="en-US" sz="1600" dirty="0"/>
              <a:t>   difficult to detect without the appropriate tools. This process involves encoding the text into the pixels of the image in</a:t>
            </a:r>
          </a:p>
          <a:p>
            <a:r>
              <a:rPr lang="en-US" sz="1600" dirty="0"/>
              <a:t>   such a way that the image appears unchanged to casual inspection but can be decoded to retrieve the hidden message</a:t>
            </a:r>
            <a:r>
              <a:rPr lang="en-US" dirty="0"/>
              <a:t>.</a:t>
            </a:r>
          </a:p>
          <a:p>
            <a:endParaRPr lang="en-IN" dirty="0"/>
          </a:p>
        </p:txBody>
      </p:sp>
      <p:sp>
        <p:nvSpPr>
          <p:cNvPr id="3" name="TextBox 2">
            <a:extLst>
              <a:ext uri="{FF2B5EF4-FFF2-40B4-BE49-F238E27FC236}">
                <a16:creationId xmlns:a16="http://schemas.microsoft.com/office/drawing/2014/main" id="{ADC46185-F87A-F58F-DD96-5A4A1568976D}"/>
              </a:ext>
            </a:extLst>
          </p:cNvPr>
          <p:cNvSpPr txBox="1"/>
          <p:nvPr/>
        </p:nvSpPr>
        <p:spPr>
          <a:xfrm>
            <a:off x="821268" y="635000"/>
            <a:ext cx="9575800" cy="523220"/>
          </a:xfrm>
          <a:prstGeom prst="rect">
            <a:avLst/>
          </a:prstGeom>
          <a:noFill/>
        </p:spPr>
        <p:txBody>
          <a:bodyPr wrap="square" rtlCol="0">
            <a:spAutoFit/>
          </a:bodyPr>
          <a:lstStyle/>
          <a:p>
            <a:r>
              <a:rPr lang="en-IN" sz="2800" b="1" dirty="0"/>
              <a:t>HIDING A TEXT INSIDE AN  IMAGE USING STEGANOGRAPHY</a:t>
            </a:r>
          </a:p>
        </p:txBody>
      </p:sp>
    </p:spTree>
    <p:extLst>
      <p:ext uri="{BB962C8B-B14F-4D97-AF65-F5344CB8AC3E}">
        <p14:creationId xmlns:p14="http://schemas.microsoft.com/office/powerpoint/2010/main" val="1191520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E97CF-4ECA-3F76-F45E-8C01A09FC418}"/>
              </a:ext>
            </a:extLst>
          </p:cNvPr>
          <p:cNvSpPr>
            <a:spLocks noGrp="1"/>
          </p:cNvSpPr>
          <p:nvPr>
            <p:ph type="title"/>
          </p:nvPr>
        </p:nvSpPr>
        <p:spPr>
          <a:xfrm>
            <a:off x="1074471" y="207697"/>
            <a:ext cx="10039879" cy="2730235"/>
          </a:xfrm>
        </p:spPr>
        <p:txBody>
          <a:bodyPr>
            <a:normAutofit/>
          </a:bodyPr>
          <a:lstStyle/>
          <a:p>
            <a:r>
              <a:rPr lang="en-US" b="1" dirty="0"/>
              <a:t>Agenda for Steganography Project: Hiding Text Inside an Image</a:t>
            </a:r>
            <a:br>
              <a:rPr lang="en-US" b="1" dirty="0"/>
            </a:br>
            <a:br>
              <a:rPr lang="en-IN" dirty="0"/>
            </a:br>
            <a:endParaRPr lang="en-IN" dirty="0"/>
          </a:p>
        </p:txBody>
      </p:sp>
      <p:sp>
        <p:nvSpPr>
          <p:cNvPr id="3" name="Text Placeholder 2">
            <a:extLst>
              <a:ext uri="{FF2B5EF4-FFF2-40B4-BE49-F238E27FC236}">
                <a16:creationId xmlns:a16="http://schemas.microsoft.com/office/drawing/2014/main" id="{04819F72-596B-7020-51FE-5119DA18B3E1}"/>
              </a:ext>
            </a:extLst>
          </p:cNvPr>
          <p:cNvSpPr>
            <a:spLocks noGrp="1"/>
          </p:cNvSpPr>
          <p:nvPr>
            <p:ph type="body" idx="1"/>
          </p:nvPr>
        </p:nvSpPr>
        <p:spPr>
          <a:xfrm>
            <a:off x="1074471" y="2150534"/>
            <a:ext cx="9906000" cy="3970338"/>
          </a:xfrm>
        </p:spPr>
        <p:txBody>
          <a:bodyPr>
            <a:normAutofit/>
          </a:bodyPr>
          <a:lstStyle/>
          <a:p>
            <a:r>
              <a:rPr lang="en-IN" dirty="0">
                <a:solidFill>
                  <a:schemeClr val="tx1">
                    <a:lumMod val="95000"/>
                  </a:schemeClr>
                </a:solidFill>
              </a:rPr>
              <a:t>1.Project overview</a:t>
            </a:r>
          </a:p>
          <a:p>
            <a:r>
              <a:rPr lang="en-IN" dirty="0">
                <a:solidFill>
                  <a:schemeClr val="tx1">
                    <a:lumMod val="95000"/>
                  </a:schemeClr>
                </a:solidFill>
              </a:rPr>
              <a:t>2.Software and tools selection</a:t>
            </a:r>
          </a:p>
          <a:p>
            <a:r>
              <a:rPr lang="en-IN" dirty="0">
                <a:solidFill>
                  <a:schemeClr val="tx1">
                    <a:lumMod val="95000"/>
                  </a:schemeClr>
                </a:solidFill>
              </a:rPr>
              <a:t>3.Who are the end users of this project?</a:t>
            </a:r>
          </a:p>
          <a:p>
            <a:r>
              <a:rPr lang="en-IN" dirty="0">
                <a:solidFill>
                  <a:schemeClr val="tx1">
                    <a:lumMod val="95000"/>
                  </a:schemeClr>
                </a:solidFill>
              </a:rPr>
              <a:t>4.Your solution and its value proposition</a:t>
            </a:r>
          </a:p>
          <a:p>
            <a:r>
              <a:rPr lang="en-IN" dirty="0">
                <a:solidFill>
                  <a:schemeClr val="tx1">
                    <a:lumMod val="95000"/>
                  </a:schemeClr>
                </a:solidFill>
              </a:rPr>
              <a:t>5.How did you customize the project and make it your own</a:t>
            </a:r>
          </a:p>
          <a:p>
            <a:r>
              <a:rPr lang="en-IN" dirty="0">
                <a:solidFill>
                  <a:schemeClr val="tx1">
                    <a:lumMod val="95000"/>
                  </a:schemeClr>
                </a:solidFill>
              </a:rPr>
              <a:t>6.Modelling</a:t>
            </a:r>
          </a:p>
          <a:p>
            <a:r>
              <a:rPr lang="en-IN" dirty="0">
                <a:solidFill>
                  <a:schemeClr val="tx1">
                    <a:lumMod val="95000"/>
                  </a:schemeClr>
                </a:solidFill>
              </a:rPr>
              <a:t>7.Results</a:t>
            </a:r>
          </a:p>
          <a:p>
            <a:r>
              <a:rPr lang="en-IN" dirty="0">
                <a:solidFill>
                  <a:schemeClr val="tx1">
                    <a:lumMod val="95000"/>
                  </a:schemeClr>
                </a:solidFill>
              </a:rPr>
              <a:t>8.links</a:t>
            </a:r>
          </a:p>
        </p:txBody>
      </p:sp>
    </p:spTree>
    <p:extLst>
      <p:ext uri="{BB962C8B-B14F-4D97-AF65-F5344CB8AC3E}">
        <p14:creationId xmlns:p14="http://schemas.microsoft.com/office/powerpoint/2010/main" val="56067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231F4-972F-CBAE-C317-CCEBE3558CCF}"/>
              </a:ext>
            </a:extLst>
          </p:cNvPr>
          <p:cNvSpPr>
            <a:spLocks noGrp="1"/>
          </p:cNvSpPr>
          <p:nvPr>
            <p:ph type="title"/>
          </p:nvPr>
        </p:nvSpPr>
        <p:spPr>
          <a:xfrm>
            <a:off x="1141411" y="301627"/>
            <a:ext cx="9906000" cy="1002240"/>
          </a:xfrm>
        </p:spPr>
        <p:txBody>
          <a:bodyPr>
            <a:normAutofit/>
          </a:bodyPr>
          <a:lstStyle/>
          <a:p>
            <a:r>
              <a:rPr lang="en-IN" sz="4400" b="1" dirty="0"/>
              <a:t>Project overview</a:t>
            </a:r>
          </a:p>
        </p:txBody>
      </p:sp>
      <p:sp>
        <p:nvSpPr>
          <p:cNvPr id="3" name="Text Placeholder 2">
            <a:extLst>
              <a:ext uri="{FF2B5EF4-FFF2-40B4-BE49-F238E27FC236}">
                <a16:creationId xmlns:a16="http://schemas.microsoft.com/office/drawing/2014/main" id="{8B6B4A4D-0BD8-A214-3B53-1A3DEC86FD38}"/>
              </a:ext>
            </a:extLst>
          </p:cNvPr>
          <p:cNvSpPr>
            <a:spLocks noGrp="1"/>
          </p:cNvSpPr>
          <p:nvPr>
            <p:ph type="body" idx="1"/>
          </p:nvPr>
        </p:nvSpPr>
        <p:spPr>
          <a:xfrm>
            <a:off x="8356599" y="-2023534"/>
            <a:ext cx="2826277" cy="2023533"/>
          </a:xfrm>
        </p:spPr>
        <p:txBody>
          <a:bodyPr>
            <a:normAutofit/>
          </a:bodyPr>
          <a:lstStyle/>
          <a:p>
            <a:endParaRPr lang="en-IN" dirty="0"/>
          </a:p>
        </p:txBody>
      </p:sp>
      <p:sp>
        <p:nvSpPr>
          <p:cNvPr id="4" name="TextBox 3">
            <a:extLst>
              <a:ext uri="{FF2B5EF4-FFF2-40B4-BE49-F238E27FC236}">
                <a16:creationId xmlns:a16="http://schemas.microsoft.com/office/drawing/2014/main" id="{ED1DED7A-82E1-134B-D114-7D89803139B4}"/>
              </a:ext>
            </a:extLst>
          </p:cNvPr>
          <p:cNvSpPr txBox="1"/>
          <p:nvPr/>
        </p:nvSpPr>
        <p:spPr>
          <a:xfrm>
            <a:off x="905934" y="1303867"/>
            <a:ext cx="10498666" cy="923330"/>
          </a:xfrm>
          <a:prstGeom prst="rect">
            <a:avLst/>
          </a:prstGeom>
          <a:noFill/>
        </p:spPr>
        <p:txBody>
          <a:bodyPr wrap="square" rtlCol="0">
            <a:spAutoFit/>
          </a:bodyPr>
          <a:lstStyle/>
          <a:p>
            <a:r>
              <a:rPr lang="en-US" dirty="0"/>
              <a:t>Steganography is the art and science of concealing information within other non-secret data (such as images, audio files, or text) to avoid detection. This project aims to explore various techniques and applications of steganography, emphasizing practical implementation and theoretical understanding.</a:t>
            </a:r>
            <a:endParaRPr lang="en-IN" dirty="0"/>
          </a:p>
        </p:txBody>
      </p:sp>
      <p:sp>
        <p:nvSpPr>
          <p:cNvPr id="5" name="TextBox 4">
            <a:extLst>
              <a:ext uri="{FF2B5EF4-FFF2-40B4-BE49-F238E27FC236}">
                <a16:creationId xmlns:a16="http://schemas.microsoft.com/office/drawing/2014/main" id="{C74FCEE0-2F5D-33AE-42B2-BEA502D0BD08}"/>
              </a:ext>
            </a:extLst>
          </p:cNvPr>
          <p:cNvSpPr txBox="1"/>
          <p:nvPr/>
        </p:nvSpPr>
        <p:spPr>
          <a:xfrm>
            <a:off x="905934" y="2391236"/>
            <a:ext cx="5581977" cy="1846659"/>
          </a:xfrm>
          <a:prstGeom prst="rect">
            <a:avLst/>
          </a:prstGeom>
          <a:noFill/>
        </p:spPr>
        <p:txBody>
          <a:bodyPr wrap="none" rtlCol="0">
            <a:spAutoFit/>
          </a:bodyPr>
          <a:lstStyle/>
          <a:p>
            <a:r>
              <a:rPr lang="en-IN" sz="2400" dirty="0">
                <a:solidFill>
                  <a:schemeClr val="accent1">
                    <a:lumMod val="60000"/>
                    <a:lumOff val="40000"/>
                  </a:schemeClr>
                </a:solidFill>
              </a:rPr>
              <a:t>Key objectives</a:t>
            </a:r>
            <a:r>
              <a:rPr lang="en-IN" sz="2400" dirty="0"/>
              <a:t>:</a:t>
            </a:r>
          </a:p>
          <a:p>
            <a:pPr marL="285750" indent="-285750">
              <a:buFont typeface="Arial" panose="020B0604020202020204" pitchFamily="34" charset="0"/>
              <a:buChar char="•"/>
            </a:pPr>
            <a:r>
              <a:rPr lang="en-IN" dirty="0"/>
              <a:t>Understanding Steganography Fundamentals</a:t>
            </a:r>
          </a:p>
          <a:p>
            <a:pPr marL="285750" indent="-285750">
              <a:buFont typeface="Arial" panose="020B0604020202020204" pitchFamily="34" charset="0"/>
              <a:buChar char="•"/>
            </a:pPr>
            <a:r>
              <a:rPr lang="en-IN" dirty="0"/>
              <a:t>Implementing Steganographic Techniques</a:t>
            </a:r>
          </a:p>
          <a:p>
            <a:pPr marL="285750" indent="-285750">
              <a:buFont typeface="Arial" panose="020B0604020202020204" pitchFamily="34" charset="0"/>
              <a:buChar char="•"/>
            </a:pPr>
            <a:r>
              <a:rPr lang="en-IN" dirty="0"/>
              <a:t>Developing a Steganographic Tool</a:t>
            </a:r>
          </a:p>
          <a:p>
            <a:pPr marL="285750" indent="-285750">
              <a:buFont typeface="Arial" panose="020B0604020202020204" pitchFamily="34" charset="0"/>
              <a:buChar char="•"/>
            </a:pPr>
            <a:r>
              <a:rPr lang="en-IN" dirty="0"/>
              <a:t>Security and Detection</a:t>
            </a:r>
          </a:p>
          <a:p>
            <a:pPr marL="285750" indent="-285750">
              <a:buFont typeface="Arial" panose="020B0604020202020204" pitchFamily="34" charset="0"/>
              <a:buChar char="•"/>
            </a:pPr>
            <a:r>
              <a:rPr lang="en-IN" dirty="0"/>
              <a:t>Applications and Ethical Considerations</a:t>
            </a:r>
          </a:p>
        </p:txBody>
      </p:sp>
      <p:sp>
        <p:nvSpPr>
          <p:cNvPr id="6" name="TextBox 5">
            <a:extLst>
              <a:ext uri="{FF2B5EF4-FFF2-40B4-BE49-F238E27FC236}">
                <a16:creationId xmlns:a16="http://schemas.microsoft.com/office/drawing/2014/main" id="{7013EF8B-FCC8-422B-4D10-382D0A98BD12}"/>
              </a:ext>
            </a:extLst>
          </p:cNvPr>
          <p:cNvSpPr txBox="1"/>
          <p:nvPr/>
        </p:nvSpPr>
        <p:spPr>
          <a:xfrm>
            <a:off x="905934" y="5244067"/>
            <a:ext cx="10089622" cy="1477328"/>
          </a:xfrm>
          <a:prstGeom prst="rect">
            <a:avLst/>
          </a:prstGeom>
          <a:noFill/>
        </p:spPr>
        <p:txBody>
          <a:bodyPr wrap="none" rtlCol="0">
            <a:spAutoFit/>
          </a:bodyPr>
          <a:lstStyle/>
          <a:p>
            <a:r>
              <a:rPr lang="en-US" b="1" dirty="0">
                <a:solidFill>
                  <a:schemeClr val="accent1">
                    <a:lumMod val="60000"/>
                    <a:lumOff val="40000"/>
                  </a:schemeClr>
                </a:solidFill>
              </a:rPr>
              <a:t>Conclusion</a:t>
            </a:r>
            <a:r>
              <a:rPr lang="en-US" b="1" dirty="0"/>
              <a:t>:</a:t>
            </a:r>
            <a:endParaRPr lang="en-US" dirty="0"/>
          </a:p>
          <a:p>
            <a:r>
              <a:rPr lang="en-US" dirty="0"/>
              <a:t>This project on steganography aims to provide a comprehensive exploration of both the </a:t>
            </a:r>
          </a:p>
          <a:p>
            <a:r>
              <a:rPr lang="en-US" dirty="0"/>
              <a:t>theoretical foundations and</a:t>
            </a:r>
          </a:p>
          <a:p>
            <a:r>
              <a:rPr lang="en-US" dirty="0"/>
              <a:t>practical implementations of hiding data within digital media. </a:t>
            </a:r>
          </a:p>
          <a:p>
            <a:endParaRPr lang="en-IN" dirty="0"/>
          </a:p>
        </p:txBody>
      </p:sp>
      <p:sp>
        <p:nvSpPr>
          <p:cNvPr id="7" name="TextBox 6">
            <a:extLst>
              <a:ext uri="{FF2B5EF4-FFF2-40B4-BE49-F238E27FC236}">
                <a16:creationId xmlns:a16="http://schemas.microsoft.com/office/drawing/2014/main" id="{F397ADAB-0BE8-BFAF-F2D3-458675474F35}"/>
              </a:ext>
            </a:extLst>
          </p:cNvPr>
          <p:cNvSpPr txBox="1"/>
          <p:nvPr/>
        </p:nvSpPr>
        <p:spPr>
          <a:xfrm>
            <a:off x="905934" y="4136072"/>
            <a:ext cx="9805890" cy="1477328"/>
          </a:xfrm>
          <a:prstGeom prst="rect">
            <a:avLst/>
          </a:prstGeom>
          <a:noFill/>
        </p:spPr>
        <p:txBody>
          <a:bodyPr wrap="none" rtlCol="0">
            <a:spAutoFit/>
          </a:bodyPr>
          <a:lstStyle/>
          <a:p>
            <a:r>
              <a:rPr lang="en-US" b="1" dirty="0">
                <a:solidFill>
                  <a:schemeClr val="accent1">
                    <a:lumMod val="60000"/>
                    <a:lumOff val="40000"/>
                  </a:schemeClr>
                </a:solidFill>
              </a:rPr>
              <a:t>Deliverables</a:t>
            </a:r>
            <a:r>
              <a:rPr lang="en-US" b="1" dirty="0"/>
              <a:t>:</a:t>
            </a:r>
            <a:endParaRPr lang="en-US" dirty="0"/>
          </a:p>
          <a:p>
            <a:pPr>
              <a:buFont typeface="Arial" panose="020B0604020202020204" pitchFamily="34" charset="0"/>
              <a:buChar char="•"/>
            </a:pPr>
            <a:r>
              <a:rPr lang="en-US" dirty="0"/>
              <a:t>A detailed report documenting the project's objectives, methodologies, and findings.</a:t>
            </a:r>
          </a:p>
          <a:p>
            <a:pPr>
              <a:buFont typeface="Arial" panose="020B0604020202020204" pitchFamily="34" charset="0"/>
              <a:buChar char="•"/>
            </a:pPr>
            <a:r>
              <a:rPr lang="en-US" dirty="0"/>
              <a:t>Source code of the steganographic tool developed during the project.</a:t>
            </a:r>
          </a:p>
          <a:p>
            <a:pPr>
              <a:buFont typeface="Arial" panose="020B0604020202020204" pitchFamily="34" charset="0"/>
              <a:buChar char="•"/>
            </a:pPr>
            <a:r>
              <a:rPr lang="en-US" dirty="0"/>
              <a:t>Demonstration videos or screenshots showcasing the tool's functionality.</a:t>
            </a:r>
          </a:p>
          <a:p>
            <a:endParaRPr lang="en-IN" dirty="0"/>
          </a:p>
        </p:txBody>
      </p:sp>
    </p:spTree>
    <p:extLst>
      <p:ext uri="{BB962C8B-B14F-4D97-AF65-F5344CB8AC3E}">
        <p14:creationId xmlns:p14="http://schemas.microsoft.com/office/powerpoint/2010/main" val="1852194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3DF2F-6E05-CBDC-E213-897E5E0A95CF}"/>
              </a:ext>
            </a:extLst>
          </p:cNvPr>
          <p:cNvSpPr>
            <a:spLocks noGrp="1"/>
          </p:cNvSpPr>
          <p:nvPr>
            <p:ph type="title"/>
          </p:nvPr>
        </p:nvSpPr>
        <p:spPr>
          <a:xfrm>
            <a:off x="1141411" y="547160"/>
            <a:ext cx="9906000" cy="714374"/>
          </a:xfrm>
        </p:spPr>
        <p:txBody>
          <a:bodyPr>
            <a:normAutofit fontScale="90000"/>
          </a:bodyPr>
          <a:lstStyle/>
          <a:p>
            <a:r>
              <a:rPr lang="en-IN" sz="4400" b="1" dirty="0"/>
              <a:t>Software and tools selection</a:t>
            </a:r>
          </a:p>
        </p:txBody>
      </p:sp>
      <p:sp>
        <p:nvSpPr>
          <p:cNvPr id="4" name="Rectangle 1">
            <a:extLst>
              <a:ext uri="{FF2B5EF4-FFF2-40B4-BE49-F238E27FC236}">
                <a16:creationId xmlns:a16="http://schemas.microsoft.com/office/drawing/2014/main" id="{BF8413A6-1BF8-4F10-0C34-102C3A8F4C8E}"/>
              </a:ext>
            </a:extLst>
          </p:cNvPr>
          <p:cNvSpPr>
            <a:spLocks noGrp="1" noChangeArrowheads="1"/>
          </p:cNvSpPr>
          <p:nvPr>
            <p:ph type="body" idx="1"/>
          </p:nvPr>
        </p:nvSpPr>
        <p:spPr bwMode="auto">
          <a:xfrm>
            <a:off x="1141411" y="1962019"/>
            <a:ext cx="1075486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Choose programming languages and libraries (Python, OpenCV</a:t>
            </a:r>
            <a:r>
              <a:rPr lang="en-US" altLang="en-US" cap="none" dirty="0">
                <a:solidFill>
                  <a:schemeClr val="tx1"/>
                </a:solidFill>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HashLib</a:t>
            </a:r>
            <a:r>
              <a:rPr kumimoji="0" lang="en-US" altLang="en-US" sz="1800" b="0" i="0" u="none" strike="noStrike" cap="none" normalizeH="0" baseline="0" dirty="0">
                <a:ln>
                  <a:noFill/>
                </a:ln>
                <a:solidFill>
                  <a:schemeClr val="tx1"/>
                </a:solidFill>
                <a:effectLst/>
                <a:latin typeface="Arial" panose="020B0604020202020204" pitchFamily="34" charset="0"/>
              </a:rPr>
              <a:t>) suitable for implementation.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Install necessary software and tools for development and testing. </a:t>
            </a:r>
          </a:p>
        </p:txBody>
      </p:sp>
      <p:pic>
        <p:nvPicPr>
          <p:cNvPr id="5" name="Picture 4">
            <a:extLst>
              <a:ext uri="{FF2B5EF4-FFF2-40B4-BE49-F238E27FC236}">
                <a16:creationId xmlns:a16="http://schemas.microsoft.com/office/drawing/2014/main" id="{DA1438ED-7DDA-0BA5-6D09-1ACB1F1F20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46036" y="3177736"/>
            <a:ext cx="2228655" cy="2306086"/>
          </a:xfrm>
          <a:prstGeom prst="ellipse">
            <a:avLst/>
          </a:prstGeom>
          <a:ln>
            <a:noFill/>
          </a:ln>
          <a:effectLst>
            <a:softEdge rad="112500"/>
          </a:effectLst>
        </p:spPr>
      </p:pic>
      <p:pic>
        <p:nvPicPr>
          <p:cNvPr id="6" name="Picture 5">
            <a:extLst>
              <a:ext uri="{FF2B5EF4-FFF2-40B4-BE49-F238E27FC236}">
                <a16:creationId xmlns:a16="http://schemas.microsoft.com/office/drawing/2014/main" id="{6A5891EE-38EB-823B-F6AB-73CD8FE8E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312" y="3255167"/>
            <a:ext cx="2228655" cy="2228655"/>
          </a:xfrm>
          <a:prstGeom prst="ellipse">
            <a:avLst/>
          </a:prstGeom>
          <a:ln>
            <a:noFill/>
          </a:ln>
          <a:effectLst>
            <a:softEdge rad="127000"/>
          </a:effectLst>
        </p:spPr>
      </p:pic>
    </p:spTree>
    <p:extLst>
      <p:ext uri="{BB962C8B-B14F-4D97-AF65-F5344CB8AC3E}">
        <p14:creationId xmlns:p14="http://schemas.microsoft.com/office/powerpoint/2010/main" val="255861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90497-0819-7F22-73B3-3306A86EDA2D}"/>
              </a:ext>
            </a:extLst>
          </p:cNvPr>
          <p:cNvSpPr>
            <a:spLocks noGrp="1"/>
          </p:cNvSpPr>
          <p:nvPr>
            <p:ph type="title"/>
          </p:nvPr>
        </p:nvSpPr>
        <p:spPr>
          <a:xfrm>
            <a:off x="779728" y="1058862"/>
            <a:ext cx="10632544" cy="900641"/>
          </a:xfrm>
        </p:spPr>
        <p:txBody>
          <a:bodyPr/>
          <a:lstStyle/>
          <a:p>
            <a:r>
              <a:rPr lang="en-IN" b="1" dirty="0"/>
              <a:t>Who are the end users of this project?</a:t>
            </a:r>
          </a:p>
        </p:txBody>
      </p:sp>
      <p:sp>
        <p:nvSpPr>
          <p:cNvPr id="4" name="Rectangle 1">
            <a:extLst>
              <a:ext uri="{FF2B5EF4-FFF2-40B4-BE49-F238E27FC236}">
                <a16:creationId xmlns:a16="http://schemas.microsoft.com/office/drawing/2014/main" id="{FACAD238-583E-A485-328D-C289BA4943CD}"/>
              </a:ext>
            </a:extLst>
          </p:cNvPr>
          <p:cNvSpPr>
            <a:spLocks noGrp="1" noChangeArrowheads="1"/>
          </p:cNvSpPr>
          <p:nvPr>
            <p:ph type="body" idx="1"/>
          </p:nvPr>
        </p:nvSpPr>
        <p:spPr bwMode="auto">
          <a:xfrm>
            <a:off x="779728" y="2128158"/>
            <a:ext cx="101778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General Users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Everyday individuals who use steganography tools to hide sensitive information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within digital media (like images, audio files, or videos) for privacy or security reasons.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Law Enforcement and Intelligence Agencies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These entities may use steganography detection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tools to uncover hidden messages or data during investigations.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Military Personnel</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Military applications may involve embedding secret messages in images or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other media for secure communication.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latin typeface="Arial" panose="020B0604020202020204" pitchFamily="34" charset="0"/>
              </a:rPr>
              <a:t>Security Experts</a:t>
            </a:r>
            <a:r>
              <a:rPr kumimoji="0" lang="en-US" altLang="en-US" sz="1800" b="1"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Cybersecurity professionals might utilize steganography tools to test network</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defenses or to secure data transmission.</a:t>
            </a:r>
          </a:p>
        </p:txBody>
      </p:sp>
    </p:spTree>
    <p:extLst>
      <p:ext uri="{BB962C8B-B14F-4D97-AF65-F5344CB8AC3E}">
        <p14:creationId xmlns:p14="http://schemas.microsoft.com/office/powerpoint/2010/main" val="978113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8FF10-CAAA-81C7-CF6F-CB0FF328A4D2}"/>
              </a:ext>
            </a:extLst>
          </p:cNvPr>
          <p:cNvSpPr>
            <a:spLocks noGrp="1"/>
          </p:cNvSpPr>
          <p:nvPr>
            <p:ph type="title"/>
          </p:nvPr>
        </p:nvSpPr>
        <p:spPr>
          <a:xfrm>
            <a:off x="1141411" y="703262"/>
            <a:ext cx="9906000" cy="849841"/>
          </a:xfrm>
        </p:spPr>
        <p:txBody>
          <a:bodyPr/>
          <a:lstStyle/>
          <a:p>
            <a:r>
              <a:rPr lang="en-IN" b="1" dirty="0"/>
              <a:t>Your solution and its value proposition</a:t>
            </a:r>
          </a:p>
        </p:txBody>
      </p:sp>
      <p:sp>
        <p:nvSpPr>
          <p:cNvPr id="4" name="Rectangle 1">
            <a:extLst>
              <a:ext uri="{FF2B5EF4-FFF2-40B4-BE49-F238E27FC236}">
                <a16:creationId xmlns:a16="http://schemas.microsoft.com/office/drawing/2014/main" id="{09101FA0-8ABA-C130-2446-3B4524371B10}"/>
              </a:ext>
            </a:extLst>
          </p:cNvPr>
          <p:cNvSpPr>
            <a:spLocks noGrp="1" noChangeArrowheads="1"/>
          </p:cNvSpPr>
          <p:nvPr>
            <p:ph type="body" idx="1"/>
          </p:nvPr>
        </p:nvSpPr>
        <p:spPr bwMode="auto">
          <a:xfrm>
            <a:off x="1141411" y="1790324"/>
            <a:ext cx="949272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Tx/>
              <a:buChar char="•"/>
            </a:pPr>
            <a:r>
              <a:rPr kumimoji="0" lang="en-US" altLang="en-US" sz="1600" b="1" i="0" u="none" strike="noStrike" cap="none" normalizeH="0" baseline="0" dirty="0">
                <a:ln>
                  <a:noFill/>
                </a:ln>
                <a:effectLst/>
                <a:latin typeface="Arial" panose="020B0604020202020204" pitchFamily="34" charset="0"/>
              </a:rPr>
              <a:t>Steganography Techniq</a:t>
            </a:r>
            <a:r>
              <a:rPr lang="en-US" altLang="en-US" sz="1600" b="1" cap="none" dirty="0">
                <a:latin typeface="Arial" panose="020B0604020202020204" pitchFamily="34" charset="0"/>
              </a:rPr>
              <a:t>ues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Implementation of various steganographic techniques such  as LSB           (Least Significant Bit) embedding in images, hiding text in audio files through frequency manipulation,    or embedding data in the whitespace of text 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Encryption</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Often, steganography is combined with encryption to ensure that the hidden information    remains secure even if discovered.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effectLst/>
                <a:latin typeface="Arial" panose="020B0604020202020204" pitchFamily="34" charset="0"/>
              </a:rPr>
              <a:t>Detection and Analysis Tools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Development of tools to detect steganographic content</a:t>
            </a:r>
            <a:r>
              <a:rPr lang="en-US" altLang="en-US" sz="1600" cap="none"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within media   files, which can involve statistical analysis, anomaly detection, or visual inspection techniques.</a:t>
            </a:r>
          </a:p>
        </p:txBody>
      </p:sp>
      <p:sp>
        <p:nvSpPr>
          <p:cNvPr id="7" name="TextBox 6">
            <a:extLst>
              <a:ext uri="{FF2B5EF4-FFF2-40B4-BE49-F238E27FC236}">
                <a16:creationId xmlns:a16="http://schemas.microsoft.com/office/drawing/2014/main" id="{93F7CF4C-6BF1-F7F5-EE0A-4FE315D3E5A2}"/>
              </a:ext>
            </a:extLst>
          </p:cNvPr>
          <p:cNvSpPr txBox="1"/>
          <p:nvPr/>
        </p:nvSpPr>
        <p:spPr>
          <a:xfrm>
            <a:off x="3496733" y="5223933"/>
            <a:ext cx="184731" cy="369332"/>
          </a:xfrm>
          <a:prstGeom prst="rect">
            <a:avLst/>
          </a:prstGeom>
          <a:noFill/>
        </p:spPr>
        <p:txBody>
          <a:bodyPr wrap="none" rtlCol="0">
            <a:spAutoFit/>
          </a:bodyPr>
          <a:lstStyle/>
          <a:p>
            <a:endParaRPr lang="en-IN" dirty="0"/>
          </a:p>
        </p:txBody>
      </p:sp>
      <p:sp>
        <p:nvSpPr>
          <p:cNvPr id="9" name="TextBox 8">
            <a:extLst>
              <a:ext uri="{FF2B5EF4-FFF2-40B4-BE49-F238E27FC236}">
                <a16:creationId xmlns:a16="http://schemas.microsoft.com/office/drawing/2014/main" id="{00F38B77-10E8-97A4-8C8D-5326DAC846CF}"/>
              </a:ext>
            </a:extLst>
          </p:cNvPr>
          <p:cNvSpPr txBox="1"/>
          <p:nvPr/>
        </p:nvSpPr>
        <p:spPr>
          <a:xfrm>
            <a:off x="1358537" y="4458789"/>
            <a:ext cx="2475327" cy="1286876"/>
          </a:xfrm>
          <a:prstGeom prst="rect">
            <a:avLst/>
          </a:prstGeom>
          <a:noFill/>
        </p:spPr>
        <p:txBody>
          <a:bodyPr wrap="square" rtlCol="0">
            <a:spAutoFit/>
          </a:bodyPr>
          <a:lstStyle/>
          <a:p>
            <a:endParaRPr lang="en-IN" dirty="0"/>
          </a:p>
        </p:txBody>
      </p:sp>
      <p:sp>
        <p:nvSpPr>
          <p:cNvPr id="10" name="Rectangle 2">
            <a:extLst>
              <a:ext uri="{FF2B5EF4-FFF2-40B4-BE49-F238E27FC236}">
                <a16:creationId xmlns:a16="http://schemas.microsoft.com/office/drawing/2014/main" id="{ABA4F37F-6D9B-7FEC-F7E7-2E03960717D5}"/>
              </a:ext>
            </a:extLst>
          </p:cNvPr>
          <p:cNvSpPr>
            <a:spLocks noChangeArrowheads="1"/>
          </p:cNvSpPr>
          <p:nvPr/>
        </p:nvSpPr>
        <p:spPr bwMode="auto">
          <a:xfrm rot="10800000" flipV="1">
            <a:off x="1141411" y="3550848"/>
            <a:ext cx="1143644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VALUE PROPOSITION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Flexibility and Versatility</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Can be applied across various digital media types (images, audio,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video, text), offering flexibility in how information is concealed and transmitted.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Forensic Applications</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Tools for detecting steganographic content can aid forensic investigations,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providing insights into hidden communication or digital manipulation.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accent1">
                    <a:lumMod val="60000"/>
                    <a:lumOff val="40000"/>
                  </a:schemeClr>
                </a:solidFill>
                <a:effectLst/>
                <a:latin typeface="Arial" panose="020B0604020202020204" pitchFamily="34" charset="0"/>
              </a:rPr>
              <a:t>Research and Development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Supports ongoing research into new techniques and advancements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in steganography, contributing to the field of information security and cryptography.</a:t>
            </a:r>
          </a:p>
        </p:txBody>
      </p:sp>
    </p:spTree>
    <p:extLst>
      <p:ext uri="{BB962C8B-B14F-4D97-AF65-F5344CB8AC3E}">
        <p14:creationId xmlns:p14="http://schemas.microsoft.com/office/powerpoint/2010/main" val="2947539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D8118-C9E9-DC4A-8CFC-B254F4631360}"/>
              </a:ext>
            </a:extLst>
          </p:cNvPr>
          <p:cNvSpPr>
            <a:spLocks noGrp="1"/>
          </p:cNvSpPr>
          <p:nvPr>
            <p:ph type="title"/>
          </p:nvPr>
        </p:nvSpPr>
        <p:spPr>
          <a:xfrm>
            <a:off x="838202" y="1105764"/>
            <a:ext cx="12700000" cy="1154640"/>
          </a:xfrm>
        </p:spPr>
        <p:txBody>
          <a:bodyPr/>
          <a:lstStyle/>
          <a:p>
            <a:r>
              <a:rPr lang="en-IN" sz="3600" b="1" dirty="0"/>
              <a:t>How did you customize the project and make it </a:t>
            </a:r>
            <a:br>
              <a:rPr lang="en-IN" sz="3600" b="1" dirty="0"/>
            </a:br>
            <a:r>
              <a:rPr lang="en-IN" sz="3600" b="1" dirty="0"/>
              <a:t>your own</a:t>
            </a:r>
          </a:p>
        </p:txBody>
      </p:sp>
      <p:sp>
        <p:nvSpPr>
          <p:cNvPr id="3" name="Text Placeholder 2">
            <a:extLst>
              <a:ext uri="{FF2B5EF4-FFF2-40B4-BE49-F238E27FC236}">
                <a16:creationId xmlns:a16="http://schemas.microsoft.com/office/drawing/2014/main" id="{482B239B-5421-FCAF-885F-3D4F0F3FE3AC}"/>
              </a:ext>
            </a:extLst>
          </p:cNvPr>
          <p:cNvSpPr>
            <a:spLocks noGrp="1"/>
          </p:cNvSpPr>
          <p:nvPr>
            <p:ph type="body" idx="1"/>
          </p:nvPr>
        </p:nvSpPr>
        <p:spPr>
          <a:xfrm>
            <a:off x="838202" y="2260404"/>
            <a:ext cx="9906000" cy="453845"/>
          </a:xfrm>
        </p:spPr>
        <p:txBody>
          <a:bodyPr/>
          <a:lstStyle/>
          <a:p>
            <a:r>
              <a:rPr lang="en-IN" b="1" dirty="0"/>
              <a:t>Algorithm selection and modification</a:t>
            </a:r>
            <a:r>
              <a:rPr lang="en-IN" dirty="0"/>
              <a:t>:</a:t>
            </a:r>
          </a:p>
        </p:txBody>
      </p:sp>
      <p:sp>
        <p:nvSpPr>
          <p:cNvPr id="4" name="TextBox 3">
            <a:extLst>
              <a:ext uri="{FF2B5EF4-FFF2-40B4-BE49-F238E27FC236}">
                <a16:creationId xmlns:a16="http://schemas.microsoft.com/office/drawing/2014/main" id="{0856687D-A683-4688-0D72-6FADACD1465A}"/>
              </a:ext>
            </a:extLst>
          </p:cNvPr>
          <p:cNvSpPr txBox="1"/>
          <p:nvPr/>
        </p:nvSpPr>
        <p:spPr>
          <a:xfrm>
            <a:off x="838202" y="2634707"/>
            <a:ext cx="10334895"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choice of steganographic algorithm was carefully considered based on its suitability for embedding data within various media types.</a:t>
            </a:r>
          </a:p>
          <a:p>
            <a:r>
              <a:rPr lang="en-US" b="1" dirty="0">
                <a:solidFill>
                  <a:schemeClr val="accent1">
                    <a:lumMod val="60000"/>
                    <a:lumOff val="40000"/>
                  </a:schemeClr>
                </a:solidFill>
              </a:rPr>
              <a:t>USER INTERFACE DESIGN</a:t>
            </a:r>
            <a:r>
              <a:rPr lang="en-US" dirty="0"/>
              <a:t>:</a:t>
            </a:r>
          </a:p>
          <a:p>
            <a:pPr marL="285750" indent="-285750">
              <a:buFont typeface="Arial" panose="020B0604020202020204" pitchFamily="34" charset="0"/>
              <a:buChar char="•"/>
            </a:pPr>
            <a:r>
              <a:rPr lang="en-US" dirty="0"/>
              <a:t>The user interface (UI) was customized to ensure ease of use and intuitive interaction.</a:t>
            </a:r>
          </a:p>
          <a:p>
            <a:r>
              <a:rPr lang="en-US" b="1" dirty="0">
                <a:solidFill>
                  <a:schemeClr val="accent1">
                    <a:lumMod val="60000"/>
                    <a:lumOff val="40000"/>
                  </a:schemeClr>
                </a:solidFill>
              </a:rPr>
              <a:t>INTEGRATION OF ADDITIONAL FEATURES</a:t>
            </a:r>
            <a:r>
              <a:rPr lang="en-US" dirty="0"/>
              <a:t>:</a:t>
            </a:r>
          </a:p>
          <a:p>
            <a:pPr marL="285750" indent="-285750">
              <a:buFont typeface="Arial" panose="020B0604020202020204" pitchFamily="34" charset="0"/>
              <a:buChar char="•"/>
            </a:pPr>
            <a:r>
              <a:rPr lang="en-US" dirty="0"/>
              <a:t>Additional functionalities were integrated to extend the utility of the application beyond basic steganographic operations.</a:t>
            </a:r>
          </a:p>
          <a:p>
            <a:r>
              <a:rPr lang="en-US" b="1" dirty="0">
                <a:solidFill>
                  <a:schemeClr val="accent1">
                    <a:lumMod val="60000"/>
                    <a:lumOff val="40000"/>
                  </a:schemeClr>
                </a:solidFill>
              </a:rPr>
              <a:t>TESTING AND VALIDATION PROCEDURES</a:t>
            </a:r>
            <a:r>
              <a:rPr lang="en-US" dirty="0"/>
              <a:t>:</a:t>
            </a:r>
          </a:p>
          <a:p>
            <a:pPr marL="285750" indent="-285750">
              <a:buFont typeface="Arial" panose="020B0604020202020204" pitchFamily="34" charset="0"/>
              <a:buChar char="•"/>
            </a:pPr>
            <a:r>
              <a:rPr lang="en-US" dirty="0"/>
              <a:t>Rigorous testing procedures were customized to validate the accuracy and reliability of the steganographic techniques employed.</a:t>
            </a:r>
          </a:p>
          <a:p>
            <a:r>
              <a:rPr lang="en-US" b="1" dirty="0">
                <a:solidFill>
                  <a:schemeClr val="accent1">
                    <a:lumMod val="60000"/>
                    <a:lumOff val="40000"/>
                  </a:schemeClr>
                </a:solidFill>
              </a:rPr>
              <a:t>DOCUMENTATION AND REPORTING</a:t>
            </a:r>
            <a:r>
              <a:rPr lang="en-US" dirty="0"/>
              <a:t>:</a:t>
            </a:r>
          </a:p>
          <a:p>
            <a:pPr marL="285750" indent="-285750">
              <a:buFont typeface="Arial" panose="020B0604020202020204" pitchFamily="34" charset="0"/>
              <a:buChar char="•"/>
            </a:pPr>
            <a:r>
              <a:rPr lang="en-US" dirty="0"/>
              <a:t>Detailed documentation was customized to provide comprehensive insights into the project’s development process.</a:t>
            </a:r>
            <a:endParaRPr lang="en-IN" dirty="0"/>
          </a:p>
        </p:txBody>
      </p:sp>
    </p:spTree>
    <p:extLst>
      <p:ext uri="{BB962C8B-B14F-4D97-AF65-F5344CB8AC3E}">
        <p14:creationId xmlns:p14="http://schemas.microsoft.com/office/powerpoint/2010/main" val="8934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F39C0-7831-E3A1-873B-70119ACA4918}"/>
              </a:ext>
            </a:extLst>
          </p:cNvPr>
          <p:cNvSpPr>
            <a:spLocks noGrp="1"/>
          </p:cNvSpPr>
          <p:nvPr>
            <p:ph type="title"/>
          </p:nvPr>
        </p:nvSpPr>
        <p:spPr/>
        <p:txBody>
          <a:bodyPr/>
          <a:lstStyle/>
          <a:p>
            <a:r>
              <a:rPr lang="en-IN" b="1" dirty="0"/>
              <a:t>MODELLING</a:t>
            </a:r>
          </a:p>
        </p:txBody>
      </p:sp>
      <p:sp>
        <p:nvSpPr>
          <p:cNvPr id="3" name="TextBox 2">
            <a:extLst>
              <a:ext uri="{FF2B5EF4-FFF2-40B4-BE49-F238E27FC236}">
                <a16:creationId xmlns:a16="http://schemas.microsoft.com/office/drawing/2014/main" id="{DA25468E-7F43-CF73-9E40-51A43CE439D0}"/>
              </a:ext>
            </a:extLst>
          </p:cNvPr>
          <p:cNvSpPr txBox="1"/>
          <p:nvPr/>
        </p:nvSpPr>
        <p:spPr>
          <a:xfrm>
            <a:off x="557107" y="1483916"/>
            <a:ext cx="10631437" cy="3416320"/>
          </a:xfrm>
          <a:prstGeom prst="rect">
            <a:avLst/>
          </a:prstGeom>
          <a:noFill/>
        </p:spPr>
        <p:txBody>
          <a:bodyPr wrap="none" rtlCol="0">
            <a:spAutoFit/>
          </a:bodyPr>
          <a:lstStyle/>
          <a:p>
            <a:r>
              <a:rPr lang="en-US" dirty="0">
                <a:solidFill>
                  <a:schemeClr val="accent1">
                    <a:lumMod val="60000"/>
                    <a:lumOff val="40000"/>
                  </a:schemeClr>
                </a:solidFill>
              </a:rPr>
              <a:t>Data Model</a:t>
            </a:r>
            <a:r>
              <a:rPr lang="en-US" dirty="0"/>
              <a:t>: This involves defining how data will be represented and manipulated within the</a:t>
            </a:r>
          </a:p>
          <a:p>
            <a:r>
              <a:rPr lang="en-US" dirty="0"/>
              <a:t> steganography system. It includes decisions on data formats (text, binary, etc.), encoding</a:t>
            </a:r>
          </a:p>
          <a:p>
            <a:r>
              <a:rPr lang="en-US" dirty="0"/>
              <a:t> schemes, and how data will be structured for embedding and extraction.</a:t>
            </a:r>
          </a:p>
          <a:p>
            <a:endParaRPr lang="en-US" dirty="0"/>
          </a:p>
          <a:p>
            <a:r>
              <a:rPr lang="en-US" dirty="0">
                <a:solidFill>
                  <a:schemeClr val="accent1">
                    <a:lumMod val="60000"/>
                    <a:lumOff val="40000"/>
                  </a:schemeClr>
                </a:solidFill>
              </a:rPr>
              <a:t>Embedding Model</a:t>
            </a:r>
            <a:r>
              <a:rPr lang="en-US" dirty="0"/>
              <a:t>: This specifies the technique or algorithm used to embed hidden data</a:t>
            </a:r>
          </a:p>
          <a:p>
            <a:r>
              <a:rPr lang="en-US" dirty="0"/>
              <a:t> into a cover media (such as an image or audio file). Modeling here </a:t>
            </a:r>
            <a:r>
              <a:rPr lang="en-US" dirty="0" err="1"/>
              <a:t>invdves</a:t>
            </a:r>
            <a:r>
              <a:rPr lang="en-US" dirty="0"/>
              <a:t> determining how</a:t>
            </a:r>
          </a:p>
          <a:p>
            <a:r>
              <a:rPr lang="en-US" dirty="0"/>
              <a:t> to modify the carrier file to embed the hidden information while minimizing perceptible</a:t>
            </a:r>
          </a:p>
          <a:p>
            <a:r>
              <a:rPr lang="en-US" dirty="0"/>
              <a:t> changes and maintaining cover media integrity.</a:t>
            </a:r>
          </a:p>
          <a:p>
            <a:endParaRPr lang="en-US" dirty="0"/>
          </a:p>
          <a:p>
            <a:r>
              <a:rPr lang="en-US" dirty="0">
                <a:solidFill>
                  <a:schemeClr val="accent1">
                    <a:lumMod val="60000"/>
                    <a:lumOff val="40000"/>
                  </a:schemeClr>
                </a:solidFill>
              </a:rPr>
              <a:t>Extraction Model</a:t>
            </a:r>
            <a:r>
              <a:rPr lang="en-US" dirty="0"/>
              <a:t>: This defines the method for extracting hidden data from the carrier media.</a:t>
            </a:r>
          </a:p>
          <a:p>
            <a:r>
              <a:rPr lang="en-US" dirty="0"/>
              <a:t> Modeling the extraction process ensures that the embedded information can be accurately</a:t>
            </a:r>
          </a:p>
          <a:p>
            <a:r>
              <a:rPr lang="en-US" dirty="0"/>
              <a:t> retrieved, even after potential alterations to the carrier file.</a:t>
            </a:r>
            <a:endParaRPr lang="en-IN" dirty="0"/>
          </a:p>
        </p:txBody>
      </p:sp>
    </p:spTree>
    <p:extLst>
      <p:ext uri="{BB962C8B-B14F-4D97-AF65-F5344CB8AC3E}">
        <p14:creationId xmlns:p14="http://schemas.microsoft.com/office/powerpoint/2010/main" val="1903943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538</TotalTime>
  <Words>1125</Words>
  <Application>Microsoft Office PowerPoint</Application>
  <PresentationFormat>Widescreen</PresentationFormat>
  <Paragraphs>108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Wingdings</vt:lpstr>
      <vt:lpstr>Wingdings 3</vt:lpstr>
      <vt:lpstr>Ion</vt:lpstr>
      <vt:lpstr>DONEPUDI HIMAJA 23X45A0205 BRANCH:EEE EMAIL ID: himajadonepudihimaja@gmail.com SRK INSTITUTE OF TECHNOLOGY ANDHRA PRADESH         </vt:lpstr>
      <vt:lpstr>PowerPoint Presentation</vt:lpstr>
      <vt:lpstr>Agenda for Steganography Project: Hiding Text Inside an Image  </vt:lpstr>
      <vt:lpstr>Project overview</vt:lpstr>
      <vt:lpstr>Software and tools selection</vt:lpstr>
      <vt:lpstr>Who are the end users of this project?</vt:lpstr>
      <vt:lpstr>Your solution and its value proposition</vt:lpstr>
      <vt:lpstr>How did you customize the project and make it  your own</vt:lpstr>
      <vt:lpstr>MODELLING</vt:lpstr>
      <vt:lpstr>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jyothika pallavi</dc:creator>
  <cp:lastModifiedBy>jyothika pallavi</cp:lastModifiedBy>
  <cp:revision>14</cp:revision>
  <dcterms:created xsi:type="dcterms:W3CDTF">2024-07-01T06:49:23Z</dcterms:created>
  <dcterms:modified xsi:type="dcterms:W3CDTF">2024-07-13T11:22:33Z</dcterms:modified>
</cp:coreProperties>
</file>