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18" r:id="rId3"/>
    <p:sldId id="312" r:id="rId4"/>
    <p:sldId id="313" r:id="rId5"/>
    <p:sldId id="324" r:id="rId6"/>
    <p:sldId id="314" r:id="rId7"/>
    <p:sldId id="315" r:id="rId8"/>
    <p:sldId id="317" r:id="rId9"/>
    <p:sldId id="319" r:id="rId10"/>
    <p:sldId id="322" r:id="rId11"/>
    <p:sldId id="331" r:id="rId12"/>
    <p:sldId id="257" r:id="rId13"/>
    <p:sldId id="258" r:id="rId14"/>
    <p:sldId id="259" r:id="rId15"/>
    <p:sldId id="332" r:id="rId16"/>
    <p:sldId id="320" r:id="rId17"/>
    <p:sldId id="321" r:id="rId18"/>
    <p:sldId id="323" r:id="rId19"/>
    <p:sldId id="333" r:id="rId20"/>
    <p:sldId id="260" r:id="rId21"/>
    <p:sldId id="261" r:id="rId22"/>
    <p:sldId id="326" r:id="rId23"/>
    <p:sldId id="330" r:id="rId24"/>
    <p:sldId id="335" r:id="rId25"/>
    <p:sldId id="337" r:id="rId26"/>
    <p:sldId id="338" r:id="rId27"/>
    <p:sldId id="339" r:id="rId28"/>
    <p:sldId id="29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89" autoAdjust="0"/>
    <p:restoredTop sz="95033" autoAdjust="0"/>
  </p:normalViewPr>
  <p:slideViewPr>
    <p:cSldViewPr snapToGrid="0">
      <p:cViewPr varScale="1">
        <p:scale>
          <a:sx n="82" d="100"/>
          <a:sy n="82" d="100"/>
        </p:scale>
        <p:origin x="61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A1B888-41CB-4B12-AC6F-5A8BAF372D0E}" type="datetimeFigureOut">
              <a:rPr lang="en-IN" smtClean="0"/>
              <a:t>09-11-2024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98596F-A1E0-495B-93B0-1B0A4BE00E0F}" type="slidenum">
              <a:rPr lang="en-IN" smtClean="0"/>
              <a:t>‹#›</a:t>
            </a:fld>
            <a:endParaRPr lang="en-IN"/>
          </a:p>
        </p:txBody>
      </p:sp>
    </p:spTree>
    <p:extLst>
      <p:ext uri="{BB962C8B-B14F-4D97-AF65-F5344CB8AC3E}">
        <p14:creationId xmlns:p14="http://schemas.microsoft.com/office/powerpoint/2010/main" val="3063614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E98596F-A1E0-495B-93B0-1B0A4BE00E0F}" type="slidenum">
              <a:rPr lang="en-IN" smtClean="0"/>
              <a:t>1</a:t>
            </a:fld>
            <a:endParaRPr lang="en-IN"/>
          </a:p>
        </p:txBody>
      </p:sp>
    </p:spTree>
    <p:extLst>
      <p:ext uri="{BB962C8B-B14F-4D97-AF65-F5344CB8AC3E}">
        <p14:creationId xmlns:p14="http://schemas.microsoft.com/office/powerpoint/2010/main" val="953394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SHAP (</a:t>
            </a:r>
            <a:r>
              <a:rPr lang="en-US" dirty="0" err="1"/>
              <a:t>SHapley</a:t>
            </a:r>
            <a:r>
              <a:rPr lang="en-US" dirty="0"/>
              <a:t> Additive </a:t>
            </a:r>
            <a:r>
              <a:rPr lang="en-US" dirty="0" err="1"/>
              <a:t>exPlanations</a:t>
            </a:r>
            <a:r>
              <a:rPr lang="en-US" dirty="0"/>
              <a:t>) is a popular method for explaining individual predictions of machine learning models. It’s based on Shapley values from cooperative game theory, where the idea is to fairly distribute the “payout” (in this case, the prediction) among features based on their contributions to the final prediction. Here’s a breakdown of how SHAP works and why it’s useful:</a:t>
            </a:r>
          </a:p>
          <a:p>
            <a:r>
              <a:rPr lang="en-US" b="1" dirty="0"/>
              <a:t>Key Concepts of SHAP:</a:t>
            </a:r>
          </a:p>
          <a:p>
            <a:pPr>
              <a:buFont typeface="+mj-lt"/>
              <a:buAutoNum type="arabicPeriod"/>
            </a:pPr>
            <a:r>
              <a:rPr lang="en-US" b="1" dirty="0"/>
              <a:t>Shapley Values</a:t>
            </a:r>
            <a:r>
              <a:rPr lang="en-US" dirty="0"/>
              <a:t>: Shapley values assign a fair value to each feature based on its contribution to the model's output. They measure each feature’s contribution by considering all possible combinations of features, which leads to more robust and reliable explanations.</a:t>
            </a:r>
          </a:p>
          <a:p>
            <a:pPr>
              <a:buFont typeface="+mj-lt"/>
              <a:buAutoNum type="arabicPeriod"/>
            </a:pPr>
            <a:r>
              <a:rPr lang="en-US" b="1" dirty="0"/>
              <a:t>Additive Feature Attribution</a:t>
            </a:r>
            <a:r>
              <a:rPr lang="en-US" dirty="0"/>
              <a:t>: SHAP operates under an additive feature attribution framework, meaning the sum of each feature’s contribution equals the model’s prediction. This makes SHAP particularly useful for feature importance explanations.</a:t>
            </a:r>
          </a:p>
          <a:p>
            <a:pPr>
              <a:buFont typeface="+mj-lt"/>
              <a:buAutoNum type="arabicPeriod"/>
            </a:pPr>
            <a:r>
              <a:rPr lang="en-US" b="1" dirty="0"/>
              <a:t>Model-Agnostic</a:t>
            </a:r>
            <a:r>
              <a:rPr lang="en-US" dirty="0"/>
              <a:t>: SHAP can be used with any machine learning model (like decision trees, neural networks, etc.), though it may run more efficiently on some models (like tree-based models) due to optimizations.</a:t>
            </a:r>
          </a:p>
          <a:p>
            <a:pPr>
              <a:buFont typeface="+mj-lt"/>
              <a:buAutoNum type="arabicPeriod"/>
            </a:pPr>
            <a:r>
              <a:rPr lang="en-US" b="1" dirty="0"/>
              <a:t>Global and Local Explanations</a:t>
            </a:r>
            <a:r>
              <a:rPr lang="en-US" dirty="0"/>
              <a:t>: SHAP can provide explanations both at the local level (specific to individual predictions) and the global level (explaining feature importance across the whole dataset).</a:t>
            </a:r>
          </a:p>
          <a:p>
            <a:r>
              <a:rPr lang="en-US" b="1" dirty="0"/>
              <a:t>How SHAP Works:</a:t>
            </a:r>
          </a:p>
          <a:p>
            <a:pPr>
              <a:buFont typeface="Arial" panose="020B0604020202020204" pitchFamily="34" charset="0"/>
              <a:buChar char="•"/>
            </a:pPr>
            <a:r>
              <a:rPr lang="en-US" dirty="0"/>
              <a:t>SHAP generates a baseline output (the average prediction if all features are missing) and then calculates how much each feature value changes the prediction relative to this baseline.</a:t>
            </a:r>
          </a:p>
          <a:p>
            <a:pPr>
              <a:buFont typeface="Arial" panose="020B0604020202020204" pitchFamily="34" charset="0"/>
              <a:buChar char="•"/>
            </a:pPr>
            <a:r>
              <a:rPr lang="en-US" dirty="0"/>
              <a:t>For each feature, SHAP computes its value by considering its contribution with and without other features, averaging across all combinations to ensure fair attribution</a:t>
            </a:r>
          </a:p>
          <a:p>
            <a:endParaRPr lang="en-IN" dirty="0"/>
          </a:p>
        </p:txBody>
      </p:sp>
      <p:sp>
        <p:nvSpPr>
          <p:cNvPr id="4" name="Slide Number Placeholder 3"/>
          <p:cNvSpPr>
            <a:spLocks noGrp="1"/>
          </p:cNvSpPr>
          <p:nvPr>
            <p:ph type="sldNum" sz="quarter" idx="5"/>
          </p:nvPr>
        </p:nvSpPr>
        <p:spPr/>
        <p:txBody>
          <a:bodyPr/>
          <a:lstStyle/>
          <a:p>
            <a:fld id="{895F9ED6-3F26-439E-8256-44221597C477}" type="slidenum">
              <a:rPr lang="en-IN" smtClean="0"/>
              <a:t>17</a:t>
            </a:fld>
            <a:endParaRPr lang="en-IN"/>
          </a:p>
        </p:txBody>
      </p:sp>
    </p:spTree>
    <p:extLst>
      <p:ext uri="{BB962C8B-B14F-4D97-AF65-F5344CB8AC3E}">
        <p14:creationId xmlns:p14="http://schemas.microsoft.com/office/powerpoint/2010/main" val="213809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95F9ED6-3F26-439E-8256-44221597C477}" type="slidenum">
              <a:rPr lang="en-IN" smtClean="0"/>
              <a:t>18</a:t>
            </a:fld>
            <a:endParaRPr lang="en-IN"/>
          </a:p>
        </p:txBody>
      </p:sp>
    </p:spTree>
    <p:extLst>
      <p:ext uri="{BB962C8B-B14F-4D97-AF65-F5344CB8AC3E}">
        <p14:creationId xmlns:p14="http://schemas.microsoft.com/office/powerpoint/2010/main" val="263589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95F9ED6-3F26-439E-8256-44221597C477}" type="slidenum">
              <a:rPr lang="en-IN" smtClean="0"/>
              <a:t>23</a:t>
            </a:fld>
            <a:endParaRPr lang="en-IN"/>
          </a:p>
        </p:txBody>
      </p:sp>
    </p:spTree>
    <p:extLst>
      <p:ext uri="{BB962C8B-B14F-4D97-AF65-F5344CB8AC3E}">
        <p14:creationId xmlns:p14="http://schemas.microsoft.com/office/powerpoint/2010/main" val="3765000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95F9ED6-3F26-439E-8256-44221597C477}" type="slidenum">
              <a:rPr lang="en-IN" smtClean="0"/>
              <a:t>26</a:t>
            </a:fld>
            <a:endParaRPr lang="en-IN"/>
          </a:p>
        </p:txBody>
      </p:sp>
    </p:spTree>
    <p:extLst>
      <p:ext uri="{BB962C8B-B14F-4D97-AF65-F5344CB8AC3E}">
        <p14:creationId xmlns:p14="http://schemas.microsoft.com/office/powerpoint/2010/main" val="1100746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60F3AF-8813-973F-EA54-5BC45EE762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F141AF-029C-3E5E-3685-B9DF1BF0AC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4C617F-D0B9-6067-F6F7-2998FD1FF12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66A9809-FB23-49E9-E715-D5BE205E70A8}"/>
              </a:ext>
            </a:extLst>
          </p:cNvPr>
          <p:cNvSpPr>
            <a:spLocks noGrp="1"/>
          </p:cNvSpPr>
          <p:nvPr>
            <p:ph type="sldNum" sz="quarter" idx="5"/>
          </p:nvPr>
        </p:nvSpPr>
        <p:spPr/>
        <p:txBody>
          <a:bodyPr/>
          <a:lstStyle/>
          <a:p>
            <a:fld id="{895F9ED6-3F26-439E-8256-44221597C477}" type="slidenum">
              <a:rPr lang="en-IN" smtClean="0"/>
              <a:t>27</a:t>
            </a:fld>
            <a:endParaRPr lang="en-IN"/>
          </a:p>
        </p:txBody>
      </p:sp>
    </p:spTree>
    <p:extLst>
      <p:ext uri="{BB962C8B-B14F-4D97-AF65-F5344CB8AC3E}">
        <p14:creationId xmlns:p14="http://schemas.microsoft.com/office/powerpoint/2010/main" val="4283649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E98596F-A1E0-495B-93B0-1B0A4BE00E0F}" type="slidenum">
              <a:rPr lang="en-IN" smtClean="0"/>
              <a:t>2</a:t>
            </a:fld>
            <a:endParaRPr lang="en-IN"/>
          </a:p>
        </p:txBody>
      </p:sp>
    </p:spTree>
    <p:extLst>
      <p:ext uri="{BB962C8B-B14F-4D97-AF65-F5344CB8AC3E}">
        <p14:creationId xmlns:p14="http://schemas.microsoft.com/office/powerpoint/2010/main" val="2103453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95F9ED6-3F26-439E-8256-44221597C477}" type="slidenum">
              <a:rPr lang="en-IN" smtClean="0"/>
              <a:t>3</a:t>
            </a:fld>
            <a:endParaRPr lang="en-IN"/>
          </a:p>
        </p:txBody>
      </p:sp>
    </p:spTree>
    <p:extLst>
      <p:ext uri="{BB962C8B-B14F-4D97-AF65-F5344CB8AC3E}">
        <p14:creationId xmlns:p14="http://schemas.microsoft.com/office/powerpoint/2010/main" val="3437488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PDF has been the most widely used document format due to its portability and reliability. Unlike the rest of the document formats, such as doc files that may present the content differently on different platforms, PDF files are platform-independent. Despite the appearance, they have a very complex structure with a combination of binary and ASCII data, and they can be considered a whole programming language of their own, which gets executed upon being viewed.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a:r>
              <a:rPr lang="en-US" sz="1800" b="0" i="0" u="none" strike="noStrike" baseline="0" dirty="0">
                <a:latin typeface="NimbusRomNo9L-Regu"/>
              </a:rPr>
              <a:t>PDF popularity and its advanced features, have allowed attackers to exploit them in numerous ways. As most users only associate danger with executable files</a:t>
            </a:r>
          </a:p>
          <a:p>
            <a:pPr algn="l"/>
            <a:r>
              <a:rPr lang="en-US" sz="1800" b="0" i="0" u="none" strike="noStrike" baseline="0" dirty="0">
                <a:latin typeface="NimbusRomNo9L-Regu"/>
              </a:rPr>
              <a:t>and do not think of files such as .doc and .pdf as being potentially malicious. Therefore, spreading malware through PDFs has become a common technique</a:t>
            </a:r>
          </a:p>
          <a:p>
            <a:pPr algn="l"/>
            <a:r>
              <a:rPr lang="en-IN" sz="1800" b="0" i="0" u="none" strike="noStrike" baseline="0" dirty="0">
                <a:latin typeface="NimbusRomNo9L-Regu"/>
              </a:rPr>
              <a:t>in today’s online world.</a:t>
            </a:r>
          </a:p>
          <a:p>
            <a:pPr algn="l"/>
            <a:endParaRPr lang="en-IN" sz="1800" b="0" i="0" u="none" strike="noStrike" baseline="0" dirty="0">
              <a:latin typeface="NimbusRomNo9L-Regu"/>
            </a:endParaRPr>
          </a:p>
          <a:p>
            <a:pPr algn="l"/>
            <a:r>
              <a:rPr lang="en-US" sz="1800" b="0" i="0" u="none" strike="noStrike" baseline="0" dirty="0">
                <a:latin typeface="NimbusRomNo9L-Regu"/>
              </a:rPr>
              <a:t>It is worth mentioning that the majority of PDF attacks target Adobe Reader, one of the most popular PDF readers among users. Despite being a powerful PDF viewer, Adobe has many vulnerabilities, often the target for various PDF exploitation.</a:t>
            </a:r>
          </a:p>
          <a:p>
            <a:pPr algn="l"/>
            <a:endParaRPr lang="en-US" sz="1800" b="0" i="0" u="none" strike="noStrike" baseline="0" dirty="0">
              <a:latin typeface="NimbusRomNo9L-Regu"/>
            </a:endParaRPr>
          </a:p>
          <a:p>
            <a:pPr algn="l"/>
            <a:r>
              <a:rPr lang="en-IN" sz="1800" b="0" i="0" u="none" strike="noStrike" baseline="0" dirty="0">
                <a:latin typeface="NimbusRomNo9L-Regu"/>
              </a:rPr>
              <a:t>Traditional automated </a:t>
            </a:r>
            <a:r>
              <a:rPr lang="en-US" sz="1800" b="0" i="0" u="none" strike="noStrike" baseline="0" dirty="0">
                <a:latin typeface="NimbusRomNo9L-Regu"/>
              </a:rPr>
              <a:t>detection methods are inefficient for malicious PDF detection as they are mostly signature based, which allows the malware authors to evade them sometimes, even by applying a basic obfuscation. Therefore, PDF infection detection still requires a degree of manual analysis using different tools.</a:t>
            </a:r>
            <a:endParaRPr lang="en-IN" dirty="0"/>
          </a:p>
          <a:p>
            <a:endParaRPr lang="en-IN" dirty="0"/>
          </a:p>
        </p:txBody>
      </p:sp>
      <p:sp>
        <p:nvSpPr>
          <p:cNvPr id="4" name="Slide Number Placeholder 3"/>
          <p:cNvSpPr>
            <a:spLocks noGrp="1"/>
          </p:cNvSpPr>
          <p:nvPr>
            <p:ph type="sldNum" sz="quarter" idx="5"/>
          </p:nvPr>
        </p:nvSpPr>
        <p:spPr/>
        <p:txBody>
          <a:bodyPr/>
          <a:lstStyle/>
          <a:p>
            <a:fld id="{895F9ED6-3F26-439E-8256-44221597C477}" type="slidenum">
              <a:rPr lang="en-IN" smtClean="0"/>
              <a:t>4</a:t>
            </a:fld>
            <a:endParaRPr lang="en-IN"/>
          </a:p>
        </p:txBody>
      </p:sp>
    </p:spTree>
    <p:extLst>
      <p:ext uri="{BB962C8B-B14F-4D97-AF65-F5344CB8AC3E}">
        <p14:creationId xmlns:p14="http://schemas.microsoft.com/office/powerpoint/2010/main" val="2753991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95F9ED6-3F26-439E-8256-44221597C477}" type="slidenum">
              <a:rPr lang="en-IN" smtClean="0"/>
              <a:t>6</a:t>
            </a:fld>
            <a:endParaRPr lang="en-IN"/>
          </a:p>
        </p:txBody>
      </p:sp>
    </p:spTree>
    <p:extLst>
      <p:ext uri="{BB962C8B-B14F-4D97-AF65-F5344CB8AC3E}">
        <p14:creationId xmlns:p14="http://schemas.microsoft.com/office/powerpoint/2010/main" val="2590640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95F9ED6-3F26-439E-8256-44221597C477}" type="slidenum">
              <a:rPr lang="en-IN" smtClean="0"/>
              <a:t>7</a:t>
            </a:fld>
            <a:endParaRPr lang="en-IN"/>
          </a:p>
        </p:txBody>
      </p:sp>
    </p:spTree>
    <p:extLst>
      <p:ext uri="{BB962C8B-B14F-4D97-AF65-F5344CB8AC3E}">
        <p14:creationId xmlns:p14="http://schemas.microsoft.com/office/powerpoint/2010/main" val="2063294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95F9ED6-3F26-439E-8256-44221597C477}" type="slidenum">
              <a:rPr lang="en-IN" smtClean="0"/>
              <a:t>8</a:t>
            </a:fld>
            <a:endParaRPr lang="en-IN"/>
          </a:p>
        </p:txBody>
      </p:sp>
    </p:spTree>
    <p:extLst>
      <p:ext uri="{BB962C8B-B14F-4D97-AF65-F5344CB8AC3E}">
        <p14:creationId xmlns:p14="http://schemas.microsoft.com/office/powerpoint/2010/main" val="105943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95F9ED6-3F26-439E-8256-44221597C477}" type="slidenum">
              <a:rPr lang="en-IN" smtClean="0"/>
              <a:t>9</a:t>
            </a:fld>
            <a:endParaRPr lang="en-IN"/>
          </a:p>
        </p:txBody>
      </p:sp>
    </p:spTree>
    <p:extLst>
      <p:ext uri="{BB962C8B-B14F-4D97-AF65-F5344CB8AC3E}">
        <p14:creationId xmlns:p14="http://schemas.microsoft.com/office/powerpoint/2010/main" val="3980243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95F9ED6-3F26-439E-8256-44221597C477}" type="slidenum">
              <a:rPr lang="en-IN" smtClean="0"/>
              <a:t>16</a:t>
            </a:fld>
            <a:endParaRPr lang="en-IN"/>
          </a:p>
        </p:txBody>
      </p:sp>
    </p:spTree>
    <p:extLst>
      <p:ext uri="{BB962C8B-B14F-4D97-AF65-F5344CB8AC3E}">
        <p14:creationId xmlns:p14="http://schemas.microsoft.com/office/powerpoint/2010/main" val="2150978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6AFA-4C88-3D53-38A5-8F1206F648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1A889D6-165D-575D-918B-A39824AC0F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F792073-8409-D4FD-45E5-73314F770DA1}"/>
              </a:ext>
            </a:extLst>
          </p:cNvPr>
          <p:cNvSpPr>
            <a:spLocks noGrp="1"/>
          </p:cNvSpPr>
          <p:nvPr>
            <p:ph type="dt" sz="half" idx="10"/>
          </p:nvPr>
        </p:nvSpPr>
        <p:spPr/>
        <p:txBody>
          <a:bodyPr/>
          <a:lstStyle/>
          <a:p>
            <a:fld id="{88A6CE2E-84CE-42BD-AD4B-36B56D214822}" type="datetimeFigureOut">
              <a:rPr lang="en-IN" smtClean="0"/>
              <a:t>09-11-2024</a:t>
            </a:fld>
            <a:endParaRPr lang="en-IN"/>
          </a:p>
        </p:txBody>
      </p:sp>
      <p:sp>
        <p:nvSpPr>
          <p:cNvPr id="5" name="Footer Placeholder 4">
            <a:extLst>
              <a:ext uri="{FF2B5EF4-FFF2-40B4-BE49-F238E27FC236}">
                <a16:creationId xmlns:a16="http://schemas.microsoft.com/office/drawing/2014/main" id="{0BC76957-7883-0FE8-F556-E49802ADF0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A25E89-2940-BD7D-1D3E-ECAEFDB08016}"/>
              </a:ext>
            </a:extLst>
          </p:cNvPr>
          <p:cNvSpPr>
            <a:spLocks noGrp="1"/>
          </p:cNvSpPr>
          <p:nvPr>
            <p:ph type="sldNum" sz="quarter" idx="12"/>
          </p:nvPr>
        </p:nvSpPr>
        <p:spPr/>
        <p:txBody>
          <a:bodyPr/>
          <a:lstStyle/>
          <a:p>
            <a:fld id="{D963209A-B2BB-41F3-94B0-E911F3B3B6E9}" type="slidenum">
              <a:rPr lang="en-IN" smtClean="0"/>
              <a:t>‹#›</a:t>
            </a:fld>
            <a:endParaRPr lang="en-IN"/>
          </a:p>
        </p:txBody>
      </p:sp>
    </p:spTree>
    <p:extLst>
      <p:ext uri="{BB962C8B-B14F-4D97-AF65-F5344CB8AC3E}">
        <p14:creationId xmlns:p14="http://schemas.microsoft.com/office/powerpoint/2010/main" val="4172598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30705-5214-13AE-33A2-B60CDA629AE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98EE0E-FF44-2573-94C6-AC73ACE1E4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0E7A93-D555-0B90-1FC0-CAB1C4B1C724}"/>
              </a:ext>
            </a:extLst>
          </p:cNvPr>
          <p:cNvSpPr>
            <a:spLocks noGrp="1"/>
          </p:cNvSpPr>
          <p:nvPr>
            <p:ph type="dt" sz="half" idx="10"/>
          </p:nvPr>
        </p:nvSpPr>
        <p:spPr/>
        <p:txBody>
          <a:bodyPr/>
          <a:lstStyle/>
          <a:p>
            <a:fld id="{88A6CE2E-84CE-42BD-AD4B-36B56D214822}" type="datetimeFigureOut">
              <a:rPr lang="en-IN" smtClean="0"/>
              <a:t>09-11-2024</a:t>
            </a:fld>
            <a:endParaRPr lang="en-IN"/>
          </a:p>
        </p:txBody>
      </p:sp>
      <p:sp>
        <p:nvSpPr>
          <p:cNvPr id="5" name="Footer Placeholder 4">
            <a:extLst>
              <a:ext uri="{FF2B5EF4-FFF2-40B4-BE49-F238E27FC236}">
                <a16:creationId xmlns:a16="http://schemas.microsoft.com/office/drawing/2014/main" id="{3B8DD6CB-C828-E185-9516-F813DED2B2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7B4EC1-9427-4B7C-74D8-3144889B9F30}"/>
              </a:ext>
            </a:extLst>
          </p:cNvPr>
          <p:cNvSpPr>
            <a:spLocks noGrp="1"/>
          </p:cNvSpPr>
          <p:nvPr>
            <p:ph type="sldNum" sz="quarter" idx="12"/>
          </p:nvPr>
        </p:nvSpPr>
        <p:spPr/>
        <p:txBody>
          <a:bodyPr/>
          <a:lstStyle/>
          <a:p>
            <a:fld id="{D963209A-B2BB-41F3-94B0-E911F3B3B6E9}" type="slidenum">
              <a:rPr lang="en-IN" smtClean="0"/>
              <a:t>‹#›</a:t>
            </a:fld>
            <a:endParaRPr lang="en-IN"/>
          </a:p>
        </p:txBody>
      </p:sp>
    </p:spTree>
    <p:extLst>
      <p:ext uri="{BB962C8B-B14F-4D97-AF65-F5344CB8AC3E}">
        <p14:creationId xmlns:p14="http://schemas.microsoft.com/office/powerpoint/2010/main" val="1732629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8750EB-BAEF-2050-F2EB-AC65F8BE29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36E211-3FC3-53A7-23E3-012048C2A0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0AA8C8-D265-01CE-6FB0-153BCDFAADFA}"/>
              </a:ext>
            </a:extLst>
          </p:cNvPr>
          <p:cNvSpPr>
            <a:spLocks noGrp="1"/>
          </p:cNvSpPr>
          <p:nvPr>
            <p:ph type="dt" sz="half" idx="10"/>
          </p:nvPr>
        </p:nvSpPr>
        <p:spPr/>
        <p:txBody>
          <a:bodyPr/>
          <a:lstStyle/>
          <a:p>
            <a:fld id="{88A6CE2E-84CE-42BD-AD4B-36B56D214822}" type="datetimeFigureOut">
              <a:rPr lang="en-IN" smtClean="0"/>
              <a:t>09-11-2024</a:t>
            </a:fld>
            <a:endParaRPr lang="en-IN"/>
          </a:p>
        </p:txBody>
      </p:sp>
      <p:sp>
        <p:nvSpPr>
          <p:cNvPr id="5" name="Footer Placeholder 4">
            <a:extLst>
              <a:ext uri="{FF2B5EF4-FFF2-40B4-BE49-F238E27FC236}">
                <a16:creationId xmlns:a16="http://schemas.microsoft.com/office/drawing/2014/main" id="{3021796D-267A-C571-530C-0E46F711E7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AB8C3A-25C9-CCA1-5FDD-A51F1CF38C4C}"/>
              </a:ext>
            </a:extLst>
          </p:cNvPr>
          <p:cNvSpPr>
            <a:spLocks noGrp="1"/>
          </p:cNvSpPr>
          <p:nvPr>
            <p:ph type="sldNum" sz="quarter" idx="12"/>
          </p:nvPr>
        </p:nvSpPr>
        <p:spPr/>
        <p:txBody>
          <a:bodyPr/>
          <a:lstStyle/>
          <a:p>
            <a:fld id="{D963209A-B2BB-41F3-94B0-E911F3B3B6E9}" type="slidenum">
              <a:rPr lang="en-IN" smtClean="0"/>
              <a:t>‹#›</a:t>
            </a:fld>
            <a:endParaRPr lang="en-IN"/>
          </a:p>
        </p:txBody>
      </p:sp>
    </p:spTree>
    <p:extLst>
      <p:ext uri="{BB962C8B-B14F-4D97-AF65-F5344CB8AC3E}">
        <p14:creationId xmlns:p14="http://schemas.microsoft.com/office/powerpoint/2010/main" val="1557691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D8FCE-619E-A09C-ACA6-9126FFB954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2AF2B6-A6EC-F807-F55F-E96BE135D3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3C839C-9C19-9213-45F9-45E680238DEF}"/>
              </a:ext>
            </a:extLst>
          </p:cNvPr>
          <p:cNvSpPr>
            <a:spLocks noGrp="1"/>
          </p:cNvSpPr>
          <p:nvPr>
            <p:ph type="dt" sz="half" idx="10"/>
          </p:nvPr>
        </p:nvSpPr>
        <p:spPr/>
        <p:txBody>
          <a:bodyPr/>
          <a:lstStyle/>
          <a:p>
            <a:fld id="{88A6CE2E-84CE-42BD-AD4B-36B56D214822}" type="datetimeFigureOut">
              <a:rPr lang="en-IN" smtClean="0"/>
              <a:t>09-11-2024</a:t>
            </a:fld>
            <a:endParaRPr lang="en-IN"/>
          </a:p>
        </p:txBody>
      </p:sp>
      <p:sp>
        <p:nvSpPr>
          <p:cNvPr id="5" name="Footer Placeholder 4">
            <a:extLst>
              <a:ext uri="{FF2B5EF4-FFF2-40B4-BE49-F238E27FC236}">
                <a16:creationId xmlns:a16="http://schemas.microsoft.com/office/drawing/2014/main" id="{F5119679-5EE6-B32A-5C82-434BC1C5FC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A20362-686C-32C9-4888-C648024B1223}"/>
              </a:ext>
            </a:extLst>
          </p:cNvPr>
          <p:cNvSpPr>
            <a:spLocks noGrp="1"/>
          </p:cNvSpPr>
          <p:nvPr>
            <p:ph type="sldNum" sz="quarter" idx="12"/>
          </p:nvPr>
        </p:nvSpPr>
        <p:spPr/>
        <p:txBody>
          <a:bodyPr/>
          <a:lstStyle/>
          <a:p>
            <a:fld id="{D963209A-B2BB-41F3-94B0-E911F3B3B6E9}" type="slidenum">
              <a:rPr lang="en-IN" smtClean="0"/>
              <a:t>‹#›</a:t>
            </a:fld>
            <a:endParaRPr lang="en-IN"/>
          </a:p>
        </p:txBody>
      </p:sp>
    </p:spTree>
    <p:extLst>
      <p:ext uri="{BB962C8B-B14F-4D97-AF65-F5344CB8AC3E}">
        <p14:creationId xmlns:p14="http://schemas.microsoft.com/office/powerpoint/2010/main" val="2476185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AC6E7-9937-0CF8-E10D-49DAF92527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6072352-56B4-FB21-D73F-8669ABADBCF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19A45D-76C2-2EF1-1FB4-685B6DE8E514}"/>
              </a:ext>
            </a:extLst>
          </p:cNvPr>
          <p:cNvSpPr>
            <a:spLocks noGrp="1"/>
          </p:cNvSpPr>
          <p:nvPr>
            <p:ph type="dt" sz="half" idx="10"/>
          </p:nvPr>
        </p:nvSpPr>
        <p:spPr/>
        <p:txBody>
          <a:bodyPr/>
          <a:lstStyle/>
          <a:p>
            <a:fld id="{88A6CE2E-84CE-42BD-AD4B-36B56D214822}" type="datetimeFigureOut">
              <a:rPr lang="en-IN" smtClean="0"/>
              <a:t>09-11-2024</a:t>
            </a:fld>
            <a:endParaRPr lang="en-IN"/>
          </a:p>
        </p:txBody>
      </p:sp>
      <p:sp>
        <p:nvSpPr>
          <p:cNvPr id="5" name="Footer Placeholder 4">
            <a:extLst>
              <a:ext uri="{FF2B5EF4-FFF2-40B4-BE49-F238E27FC236}">
                <a16:creationId xmlns:a16="http://schemas.microsoft.com/office/drawing/2014/main" id="{F911B605-9C4F-7887-C5E9-3C6045AF9F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1FF88F-E29D-1CC4-3828-411DB46F5FC1}"/>
              </a:ext>
            </a:extLst>
          </p:cNvPr>
          <p:cNvSpPr>
            <a:spLocks noGrp="1"/>
          </p:cNvSpPr>
          <p:nvPr>
            <p:ph type="sldNum" sz="quarter" idx="12"/>
          </p:nvPr>
        </p:nvSpPr>
        <p:spPr/>
        <p:txBody>
          <a:bodyPr/>
          <a:lstStyle/>
          <a:p>
            <a:fld id="{D963209A-B2BB-41F3-94B0-E911F3B3B6E9}" type="slidenum">
              <a:rPr lang="en-IN" smtClean="0"/>
              <a:t>‹#›</a:t>
            </a:fld>
            <a:endParaRPr lang="en-IN"/>
          </a:p>
        </p:txBody>
      </p:sp>
    </p:spTree>
    <p:extLst>
      <p:ext uri="{BB962C8B-B14F-4D97-AF65-F5344CB8AC3E}">
        <p14:creationId xmlns:p14="http://schemas.microsoft.com/office/powerpoint/2010/main" val="3846921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2C470-4D51-057E-7455-336C79D740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77B244-BB4B-850C-DF32-55F1AF715B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FC5D12-9F5C-573A-EA6F-E88F759BC9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6DBDCFD-EDBF-DE86-5828-E96327B212DE}"/>
              </a:ext>
            </a:extLst>
          </p:cNvPr>
          <p:cNvSpPr>
            <a:spLocks noGrp="1"/>
          </p:cNvSpPr>
          <p:nvPr>
            <p:ph type="dt" sz="half" idx="10"/>
          </p:nvPr>
        </p:nvSpPr>
        <p:spPr/>
        <p:txBody>
          <a:bodyPr/>
          <a:lstStyle/>
          <a:p>
            <a:fld id="{88A6CE2E-84CE-42BD-AD4B-36B56D214822}" type="datetimeFigureOut">
              <a:rPr lang="en-IN" smtClean="0"/>
              <a:t>09-11-2024</a:t>
            </a:fld>
            <a:endParaRPr lang="en-IN"/>
          </a:p>
        </p:txBody>
      </p:sp>
      <p:sp>
        <p:nvSpPr>
          <p:cNvPr id="6" name="Footer Placeholder 5">
            <a:extLst>
              <a:ext uri="{FF2B5EF4-FFF2-40B4-BE49-F238E27FC236}">
                <a16:creationId xmlns:a16="http://schemas.microsoft.com/office/drawing/2014/main" id="{46577A63-8A5E-F40F-AFA6-EF1DC0D13A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C3DBE1-A9B4-4A20-88DE-ABD0C13B564D}"/>
              </a:ext>
            </a:extLst>
          </p:cNvPr>
          <p:cNvSpPr>
            <a:spLocks noGrp="1"/>
          </p:cNvSpPr>
          <p:nvPr>
            <p:ph type="sldNum" sz="quarter" idx="12"/>
          </p:nvPr>
        </p:nvSpPr>
        <p:spPr/>
        <p:txBody>
          <a:bodyPr/>
          <a:lstStyle/>
          <a:p>
            <a:fld id="{D963209A-B2BB-41F3-94B0-E911F3B3B6E9}" type="slidenum">
              <a:rPr lang="en-IN" smtClean="0"/>
              <a:t>‹#›</a:t>
            </a:fld>
            <a:endParaRPr lang="en-IN"/>
          </a:p>
        </p:txBody>
      </p:sp>
    </p:spTree>
    <p:extLst>
      <p:ext uri="{BB962C8B-B14F-4D97-AF65-F5344CB8AC3E}">
        <p14:creationId xmlns:p14="http://schemas.microsoft.com/office/powerpoint/2010/main" val="1142591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4CE5E-05A2-5674-C094-EC250E26B8B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12DDDF-035F-45D8-1BEA-A18DC73DD6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F55E5C-41E4-BD21-B9DA-17E5526E1E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C6AD5F1-1573-54FB-FB57-51D6C42F4C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21E076-6F53-CC53-CB73-1943C775FA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C42C9F-6CF7-02E9-4F03-7221475B1F87}"/>
              </a:ext>
            </a:extLst>
          </p:cNvPr>
          <p:cNvSpPr>
            <a:spLocks noGrp="1"/>
          </p:cNvSpPr>
          <p:nvPr>
            <p:ph type="dt" sz="half" idx="10"/>
          </p:nvPr>
        </p:nvSpPr>
        <p:spPr/>
        <p:txBody>
          <a:bodyPr/>
          <a:lstStyle/>
          <a:p>
            <a:fld id="{88A6CE2E-84CE-42BD-AD4B-36B56D214822}" type="datetimeFigureOut">
              <a:rPr lang="en-IN" smtClean="0"/>
              <a:t>09-11-2024</a:t>
            </a:fld>
            <a:endParaRPr lang="en-IN"/>
          </a:p>
        </p:txBody>
      </p:sp>
      <p:sp>
        <p:nvSpPr>
          <p:cNvPr id="8" name="Footer Placeholder 7">
            <a:extLst>
              <a:ext uri="{FF2B5EF4-FFF2-40B4-BE49-F238E27FC236}">
                <a16:creationId xmlns:a16="http://schemas.microsoft.com/office/drawing/2014/main" id="{0369612E-9E66-C6DC-CE4B-9DBDE968742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89D2FC-7A26-785D-B47B-E6F1FFF7DD39}"/>
              </a:ext>
            </a:extLst>
          </p:cNvPr>
          <p:cNvSpPr>
            <a:spLocks noGrp="1"/>
          </p:cNvSpPr>
          <p:nvPr>
            <p:ph type="sldNum" sz="quarter" idx="12"/>
          </p:nvPr>
        </p:nvSpPr>
        <p:spPr/>
        <p:txBody>
          <a:bodyPr/>
          <a:lstStyle/>
          <a:p>
            <a:fld id="{D963209A-B2BB-41F3-94B0-E911F3B3B6E9}" type="slidenum">
              <a:rPr lang="en-IN" smtClean="0"/>
              <a:t>‹#›</a:t>
            </a:fld>
            <a:endParaRPr lang="en-IN"/>
          </a:p>
        </p:txBody>
      </p:sp>
    </p:spTree>
    <p:extLst>
      <p:ext uri="{BB962C8B-B14F-4D97-AF65-F5344CB8AC3E}">
        <p14:creationId xmlns:p14="http://schemas.microsoft.com/office/powerpoint/2010/main" val="1908371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3B1D5-0DC8-A919-0122-7BD73ED4FA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83AE21-4E31-04BC-034D-84CE0E76F637}"/>
              </a:ext>
            </a:extLst>
          </p:cNvPr>
          <p:cNvSpPr>
            <a:spLocks noGrp="1"/>
          </p:cNvSpPr>
          <p:nvPr>
            <p:ph type="dt" sz="half" idx="10"/>
          </p:nvPr>
        </p:nvSpPr>
        <p:spPr/>
        <p:txBody>
          <a:bodyPr/>
          <a:lstStyle/>
          <a:p>
            <a:fld id="{88A6CE2E-84CE-42BD-AD4B-36B56D214822}" type="datetimeFigureOut">
              <a:rPr lang="en-IN" smtClean="0"/>
              <a:t>09-11-2024</a:t>
            </a:fld>
            <a:endParaRPr lang="en-IN"/>
          </a:p>
        </p:txBody>
      </p:sp>
      <p:sp>
        <p:nvSpPr>
          <p:cNvPr id="4" name="Footer Placeholder 3">
            <a:extLst>
              <a:ext uri="{FF2B5EF4-FFF2-40B4-BE49-F238E27FC236}">
                <a16:creationId xmlns:a16="http://schemas.microsoft.com/office/drawing/2014/main" id="{076A7F13-5C80-E0FF-4C8C-318850D3BAE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86045A2-37E5-F428-DDF0-5DE1C738277E}"/>
              </a:ext>
            </a:extLst>
          </p:cNvPr>
          <p:cNvSpPr>
            <a:spLocks noGrp="1"/>
          </p:cNvSpPr>
          <p:nvPr>
            <p:ph type="sldNum" sz="quarter" idx="12"/>
          </p:nvPr>
        </p:nvSpPr>
        <p:spPr/>
        <p:txBody>
          <a:bodyPr/>
          <a:lstStyle/>
          <a:p>
            <a:fld id="{D963209A-B2BB-41F3-94B0-E911F3B3B6E9}" type="slidenum">
              <a:rPr lang="en-IN" smtClean="0"/>
              <a:t>‹#›</a:t>
            </a:fld>
            <a:endParaRPr lang="en-IN"/>
          </a:p>
        </p:txBody>
      </p:sp>
    </p:spTree>
    <p:extLst>
      <p:ext uri="{BB962C8B-B14F-4D97-AF65-F5344CB8AC3E}">
        <p14:creationId xmlns:p14="http://schemas.microsoft.com/office/powerpoint/2010/main" val="3300638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DE0DF5-0263-0CDA-C373-96BADEEFA5AB}"/>
              </a:ext>
            </a:extLst>
          </p:cNvPr>
          <p:cNvSpPr>
            <a:spLocks noGrp="1"/>
          </p:cNvSpPr>
          <p:nvPr>
            <p:ph type="dt" sz="half" idx="10"/>
          </p:nvPr>
        </p:nvSpPr>
        <p:spPr/>
        <p:txBody>
          <a:bodyPr/>
          <a:lstStyle/>
          <a:p>
            <a:fld id="{88A6CE2E-84CE-42BD-AD4B-36B56D214822}" type="datetimeFigureOut">
              <a:rPr lang="en-IN" smtClean="0"/>
              <a:t>09-11-2024</a:t>
            </a:fld>
            <a:endParaRPr lang="en-IN"/>
          </a:p>
        </p:txBody>
      </p:sp>
      <p:sp>
        <p:nvSpPr>
          <p:cNvPr id="3" name="Footer Placeholder 2">
            <a:extLst>
              <a:ext uri="{FF2B5EF4-FFF2-40B4-BE49-F238E27FC236}">
                <a16:creationId xmlns:a16="http://schemas.microsoft.com/office/drawing/2014/main" id="{9A8FA4CF-B51C-0CDF-FF71-C27ED611EC3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AAFE954-605B-E30F-46BC-718C476B7FAB}"/>
              </a:ext>
            </a:extLst>
          </p:cNvPr>
          <p:cNvSpPr>
            <a:spLocks noGrp="1"/>
          </p:cNvSpPr>
          <p:nvPr>
            <p:ph type="sldNum" sz="quarter" idx="12"/>
          </p:nvPr>
        </p:nvSpPr>
        <p:spPr/>
        <p:txBody>
          <a:bodyPr/>
          <a:lstStyle/>
          <a:p>
            <a:fld id="{D963209A-B2BB-41F3-94B0-E911F3B3B6E9}" type="slidenum">
              <a:rPr lang="en-IN" smtClean="0"/>
              <a:t>‹#›</a:t>
            </a:fld>
            <a:endParaRPr lang="en-IN"/>
          </a:p>
        </p:txBody>
      </p:sp>
    </p:spTree>
    <p:extLst>
      <p:ext uri="{BB962C8B-B14F-4D97-AF65-F5344CB8AC3E}">
        <p14:creationId xmlns:p14="http://schemas.microsoft.com/office/powerpoint/2010/main" val="3994397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F4EB9-F7DE-9FAD-457A-584A216268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F7C67FB-35AA-7520-3790-46B8532B0D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4DE1BD-6459-692B-E326-5A6304175D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4C423D-CAFE-0010-6B7B-CD1E11E822C9}"/>
              </a:ext>
            </a:extLst>
          </p:cNvPr>
          <p:cNvSpPr>
            <a:spLocks noGrp="1"/>
          </p:cNvSpPr>
          <p:nvPr>
            <p:ph type="dt" sz="half" idx="10"/>
          </p:nvPr>
        </p:nvSpPr>
        <p:spPr/>
        <p:txBody>
          <a:bodyPr/>
          <a:lstStyle/>
          <a:p>
            <a:fld id="{88A6CE2E-84CE-42BD-AD4B-36B56D214822}" type="datetimeFigureOut">
              <a:rPr lang="en-IN" smtClean="0"/>
              <a:t>09-11-2024</a:t>
            </a:fld>
            <a:endParaRPr lang="en-IN"/>
          </a:p>
        </p:txBody>
      </p:sp>
      <p:sp>
        <p:nvSpPr>
          <p:cNvPr id="6" name="Footer Placeholder 5">
            <a:extLst>
              <a:ext uri="{FF2B5EF4-FFF2-40B4-BE49-F238E27FC236}">
                <a16:creationId xmlns:a16="http://schemas.microsoft.com/office/drawing/2014/main" id="{27D298B1-B4D3-D76A-F032-132229CE20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21CE28-FB9F-25AC-63BF-E7AED341E4CB}"/>
              </a:ext>
            </a:extLst>
          </p:cNvPr>
          <p:cNvSpPr>
            <a:spLocks noGrp="1"/>
          </p:cNvSpPr>
          <p:nvPr>
            <p:ph type="sldNum" sz="quarter" idx="12"/>
          </p:nvPr>
        </p:nvSpPr>
        <p:spPr/>
        <p:txBody>
          <a:bodyPr/>
          <a:lstStyle/>
          <a:p>
            <a:fld id="{D963209A-B2BB-41F3-94B0-E911F3B3B6E9}" type="slidenum">
              <a:rPr lang="en-IN" smtClean="0"/>
              <a:t>‹#›</a:t>
            </a:fld>
            <a:endParaRPr lang="en-IN"/>
          </a:p>
        </p:txBody>
      </p:sp>
    </p:spTree>
    <p:extLst>
      <p:ext uri="{BB962C8B-B14F-4D97-AF65-F5344CB8AC3E}">
        <p14:creationId xmlns:p14="http://schemas.microsoft.com/office/powerpoint/2010/main" val="3960857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C47FD-44B8-8750-C372-58CE66F47B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07FFA68-7AD7-6DE5-8384-61DF4A5D17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63BA71A-EB0B-5C23-1491-EC6FEA84BF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E79ABB-51E9-5842-E6B2-DCE6DFFE2199}"/>
              </a:ext>
            </a:extLst>
          </p:cNvPr>
          <p:cNvSpPr>
            <a:spLocks noGrp="1"/>
          </p:cNvSpPr>
          <p:nvPr>
            <p:ph type="dt" sz="half" idx="10"/>
          </p:nvPr>
        </p:nvSpPr>
        <p:spPr/>
        <p:txBody>
          <a:bodyPr/>
          <a:lstStyle/>
          <a:p>
            <a:fld id="{88A6CE2E-84CE-42BD-AD4B-36B56D214822}" type="datetimeFigureOut">
              <a:rPr lang="en-IN" smtClean="0"/>
              <a:t>09-11-2024</a:t>
            </a:fld>
            <a:endParaRPr lang="en-IN"/>
          </a:p>
        </p:txBody>
      </p:sp>
      <p:sp>
        <p:nvSpPr>
          <p:cNvPr id="6" name="Footer Placeholder 5">
            <a:extLst>
              <a:ext uri="{FF2B5EF4-FFF2-40B4-BE49-F238E27FC236}">
                <a16:creationId xmlns:a16="http://schemas.microsoft.com/office/drawing/2014/main" id="{8AA9B0F8-9822-2A37-6342-F0E48C98E2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233222-4D79-CFEA-BB76-A12A296A5D3D}"/>
              </a:ext>
            </a:extLst>
          </p:cNvPr>
          <p:cNvSpPr>
            <a:spLocks noGrp="1"/>
          </p:cNvSpPr>
          <p:nvPr>
            <p:ph type="sldNum" sz="quarter" idx="12"/>
          </p:nvPr>
        </p:nvSpPr>
        <p:spPr/>
        <p:txBody>
          <a:bodyPr/>
          <a:lstStyle/>
          <a:p>
            <a:fld id="{D963209A-B2BB-41F3-94B0-E911F3B3B6E9}" type="slidenum">
              <a:rPr lang="en-IN" smtClean="0"/>
              <a:t>‹#›</a:t>
            </a:fld>
            <a:endParaRPr lang="en-IN"/>
          </a:p>
        </p:txBody>
      </p:sp>
    </p:spTree>
    <p:extLst>
      <p:ext uri="{BB962C8B-B14F-4D97-AF65-F5344CB8AC3E}">
        <p14:creationId xmlns:p14="http://schemas.microsoft.com/office/powerpoint/2010/main" val="3533166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DCA384-966B-8B32-705C-EF95AFD8B4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24B978-210A-2EEA-51DD-A7A060D8A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ED57C3-8540-ADA2-C9AF-F0C26580CC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A6CE2E-84CE-42BD-AD4B-36B56D214822}" type="datetimeFigureOut">
              <a:rPr lang="en-IN" smtClean="0"/>
              <a:t>09-11-2024</a:t>
            </a:fld>
            <a:endParaRPr lang="en-IN"/>
          </a:p>
        </p:txBody>
      </p:sp>
      <p:sp>
        <p:nvSpPr>
          <p:cNvPr id="5" name="Footer Placeholder 4">
            <a:extLst>
              <a:ext uri="{FF2B5EF4-FFF2-40B4-BE49-F238E27FC236}">
                <a16:creationId xmlns:a16="http://schemas.microsoft.com/office/drawing/2014/main" id="{44D48669-7D22-7B2C-3746-7727B3BC85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E0D4972-8377-CDF8-1EC6-715FF83DD2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963209A-B2BB-41F3-94B0-E911F3B3B6E9}" type="slidenum">
              <a:rPr lang="en-IN" smtClean="0"/>
              <a:t>‹#›</a:t>
            </a:fld>
            <a:endParaRPr lang="en-IN"/>
          </a:p>
        </p:txBody>
      </p:sp>
    </p:spTree>
    <p:extLst>
      <p:ext uri="{BB962C8B-B14F-4D97-AF65-F5344CB8AC3E}">
        <p14:creationId xmlns:p14="http://schemas.microsoft.com/office/powerpoint/2010/main" val="3541434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205.174.165.80/CICDataset/CIC-EvasivePDF2022/Dataset/"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hyperlink" Target="http://205.174.165.80/CICDataset/CIC-EvasivePDF2022/Dataset/" TargetMode="External"/><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hyperlink" Target="https://bazaar.abuse.ch/browse.php?search=tag%3Apdf" TargetMode="External"/><Relationship Id="rId5" Type="http://schemas.openxmlformats.org/officeDocument/2006/relationships/hyperlink" Target="https://www.dropbox.com/scl/fo/e8z8d2i6y26nkdfkdtk64/h?rlkey=391h2dq0r70dxilhifvl6zlfj&amp;e=1&amp;dl=0" TargetMode="External"/><Relationship Id="rId4" Type="http://schemas.openxmlformats.org/officeDocument/2006/relationships/hyperlink" Target="https://digitalcorpora.org/corpora/file-corpora/file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ahlashkari/PDFMalLyzer"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github.com/ahlashkari/PDFMalLyzer" TargetMode="External"/><Relationship Id="rId3" Type="http://schemas.openxmlformats.org/officeDocument/2006/relationships/image" Target="../media/image1.jpg"/><Relationship Id="rId7" Type="http://schemas.openxmlformats.org/officeDocument/2006/relationships/hyperlink" Target="https://github.com/Youssef-AK/PDF-Evasive-Detector"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www.researchgate.net/publication/377059644_XAI-PDF_A_Robust_Framework_for_Malicious_PDF_Detection_Leveraging_SHAP-Based_Feature_Engineering" TargetMode="External"/><Relationship Id="rId5" Type="http://schemas.openxmlformats.org/officeDocument/2006/relationships/hyperlink" Target="https://ieeexplore.ieee.org/stamp/stamp.jsp?tp=&amp;arnumber=10412055" TargetMode="External"/><Relationship Id="rId10" Type="http://schemas.openxmlformats.org/officeDocument/2006/relationships/hyperlink" Target="https://bazaar.abuse.ch/browse.php?search=tag%3Apdf" TargetMode="External"/><Relationship Id="rId4" Type="http://schemas.openxmlformats.org/officeDocument/2006/relationships/hyperlink" Target="https://pdfs.semanticscholar.org/c4e6/1e9545951bf4e7dbefd7796b6f7f050a75f6.pdf" TargetMode="External"/><Relationship Id="rId9" Type="http://schemas.openxmlformats.org/officeDocument/2006/relationships/hyperlink" Target="https://github.com/thanlau/PdfRep?tab=readme-ov-file"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C3571-4597-AC7F-BC98-D5553652D2E8}"/>
              </a:ext>
            </a:extLst>
          </p:cNvPr>
          <p:cNvSpPr>
            <a:spLocks noGrp="1"/>
          </p:cNvSpPr>
          <p:nvPr>
            <p:ph type="ctrTitle"/>
          </p:nvPr>
        </p:nvSpPr>
        <p:spPr>
          <a:xfrm>
            <a:off x="4" y="2986464"/>
            <a:ext cx="12191996" cy="1059247"/>
          </a:xfrm>
        </p:spPr>
        <p:txBody>
          <a:bodyPr>
            <a:noAutofit/>
          </a:bodyPr>
          <a:lstStyle/>
          <a:p>
            <a:r>
              <a:rPr lang="en-US" sz="3600" b="1" u="sng" dirty="0">
                <a:latin typeface="Arial" panose="020B0604020202020204" pitchFamily="34" charset="0"/>
                <a:cs typeface="Arial" panose="020B0604020202020204" pitchFamily="34" charset="0"/>
              </a:rPr>
              <a:t>CS658 PROJECT : </a:t>
            </a:r>
            <a:r>
              <a:rPr lang="en-IN" sz="3600" b="1" u="sng" dirty="0">
                <a:latin typeface="Arial" panose="020B0604020202020204" pitchFamily="34" charset="0"/>
                <a:cs typeface="Arial" panose="020B0604020202020204" pitchFamily="34" charset="0"/>
              </a:rPr>
              <a:t>CIC-Evasive-PDFMal2022 </a:t>
            </a:r>
            <a:br>
              <a:rPr lang="en-IN" sz="3600" b="1" u="sng" dirty="0">
                <a:latin typeface="Arial" panose="020B0604020202020204" pitchFamily="34" charset="0"/>
                <a:cs typeface="Arial" panose="020B0604020202020204" pitchFamily="34" charset="0"/>
              </a:rPr>
            </a:br>
            <a:r>
              <a:rPr lang="en-IN" sz="3600" b="1" u="sng" dirty="0">
                <a:latin typeface="Arial" panose="020B0604020202020204" pitchFamily="34" charset="0"/>
                <a:cs typeface="Arial" panose="020B0604020202020204" pitchFamily="34" charset="0"/>
              </a:rPr>
              <a:t>(</a:t>
            </a:r>
            <a:r>
              <a:rPr lang="en-US" sz="3600" b="1" u="sng" dirty="0">
                <a:latin typeface="Arial" panose="020B0604020202020204" pitchFamily="34" charset="0"/>
                <a:cs typeface="Arial" panose="020B0604020202020204" pitchFamily="34" charset="0"/>
              </a:rPr>
              <a:t>PDF Malware Detection</a:t>
            </a:r>
            <a:r>
              <a:rPr lang="en-IN" sz="3600" b="1" u="sng" dirty="0">
                <a:latin typeface="Arial" panose="020B0604020202020204" pitchFamily="34" charset="0"/>
                <a:cs typeface="Arial" panose="020B0604020202020204" pitchFamily="34" charset="0"/>
              </a:rPr>
              <a:t>)</a:t>
            </a:r>
          </a:p>
        </p:txBody>
      </p:sp>
      <p:sp>
        <p:nvSpPr>
          <p:cNvPr id="4" name="Subtitle 2">
            <a:extLst>
              <a:ext uri="{FF2B5EF4-FFF2-40B4-BE49-F238E27FC236}">
                <a16:creationId xmlns:a16="http://schemas.microsoft.com/office/drawing/2014/main" id="{0E37A1EB-0B1B-8742-EA2A-3974BA874EC3}"/>
              </a:ext>
            </a:extLst>
          </p:cNvPr>
          <p:cNvSpPr txBox="1">
            <a:spLocks/>
          </p:cNvSpPr>
          <p:nvPr/>
        </p:nvSpPr>
        <p:spPr>
          <a:xfrm>
            <a:off x="1523997" y="4189141"/>
            <a:ext cx="9144000" cy="180358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300"/>
              </a:spcBef>
            </a:pPr>
            <a:endParaRPr lang="en-US" sz="2000" b="1" u="sng"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EF5E05E-C667-4476-A451-834477C053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9224" y="0"/>
            <a:ext cx="2953547" cy="2812290"/>
          </a:xfrm>
          <a:prstGeom prst="rect">
            <a:avLst/>
          </a:prstGeom>
        </p:spPr>
      </p:pic>
      <p:sp>
        <p:nvSpPr>
          <p:cNvPr id="5" name="Rectangle 4">
            <a:extLst>
              <a:ext uri="{FF2B5EF4-FFF2-40B4-BE49-F238E27FC236}">
                <a16:creationId xmlns:a16="http://schemas.microsoft.com/office/drawing/2014/main" id="{30896A18-7D6E-19D3-F5C5-DC16E37C1308}"/>
              </a:ext>
            </a:extLst>
          </p:cNvPr>
          <p:cNvSpPr/>
          <p:nvPr/>
        </p:nvSpPr>
        <p:spPr>
          <a:xfrm>
            <a:off x="0" y="6490619"/>
            <a:ext cx="12192000" cy="36738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l"/>
            <a:r>
              <a:rPr lang="en-US" b="1" i="0" dirty="0">
                <a:solidFill>
                  <a:schemeClr val="tx1"/>
                </a:solidFill>
                <a:effectLst/>
                <a:latin typeface="Arial" panose="020B0604020202020204" pitchFamily="34" charset="0"/>
              </a:rPr>
              <a:t>CS658A: </a:t>
            </a:r>
            <a:r>
              <a:rPr lang="en-US" b="1" dirty="0">
                <a:solidFill>
                  <a:schemeClr val="tx1"/>
                </a:solidFill>
                <a:latin typeface="Arial" panose="020B0604020202020204" pitchFamily="34" charset="0"/>
              </a:rPr>
              <a:t>Topics in Malware Analysis and Intrusion Detection </a:t>
            </a:r>
          </a:p>
        </p:txBody>
      </p:sp>
      <p:sp>
        <p:nvSpPr>
          <p:cNvPr id="8" name="TextBox 7">
            <a:extLst>
              <a:ext uri="{FF2B5EF4-FFF2-40B4-BE49-F238E27FC236}">
                <a16:creationId xmlns:a16="http://schemas.microsoft.com/office/drawing/2014/main" id="{BF6ADBB1-6FA3-1C79-AD6D-061342C0D923}"/>
              </a:ext>
            </a:extLst>
          </p:cNvPr>
          <p:cNvSpPr txBox="1"/>
          <p:nvPr/>
        </p:nvSpPr>
        <p:spPr>
          <a:xfrm>
            <a:off x="2679357" y="4219885"/>
            <a:ext cx="6833286" cy="2492990"/>
          </a:xfrm>
          <a:prstGeom prst="rect">
            <a:avLst/>
          </a:prstGeom>
          <a:noFill/>
        </p:spPr>
        <p:txBody>
          <a:bodyPr wrap="square" rtlCol="0">
            <a:spAutoFit/>
          </a:bodyPr>
          <a:lstStyle/>
          <a:p>
            <a:pPr algn="ctr"/>
            <a:r>
              <a:rPr lang="en-US" sz="3600" b="1" u="sng" dirty="0">
                <a:latin typeface="Arial" panose="020B0604020202020204" pitchFamily="34" charset="0"/>
                <a:cs typeface="Arial" panose="020B0604020202020204" pitchFamily="34" charset="0"/>
              </a:rPr>
              <a:t>Group 5</a:t>
            </a:r>
          </a:p>
          <a:p>
            <a:pPr algn="ctr"/>
            <a:endParaRPr lang="en-US" sz="2400" b="1" dirty="0">
              <a:solidFill>
                <a:srgbClr val="C00000"/>
              </a:solidFill>
              <a:latin typeface="Arial" panose="020B0604020202020204" pitchFamily="34" charset="0"/>
              <a:cs typeface="Arial" panose="020B0604020202020204" pitchFamily="34" charset="0"/>
            </a:endParaRPr>
          </a:p>
          <a:p>
            <a:pPr algn="ctr"/>
            <a:r>
              <a:rPr lang="en-US" sz="2400" b="1" dirty="0">
                <a:solidFill>
                  <a:srgbClr val="C00000"/>
                </a:solidFill>
                <a:latin typeface="Arial" panose="020B0604020202020204" pitchFamily="34" charset="0"/>
                <a:cs typeface="Arial" panose="020B0604020202020204" pitchFamily="34" charset="0"/>
              </a:rPr>
              <a:t>Himanshu Shekhar</a:t>
            </a:r>
          </a:p>
          <a:p>
            <a:pPr algn="ctr"/>
            <a:r>
              <a:rPr lang="en-US" sz="2400" b="1" dirty="0">
                <a:solidFill>
                  <a:srgbClr val="C00000"/>
                </a:solidFill>
                <a:latin typeface="Arial" panose="020B0604020202020204" pitchFamily="34" charset="0"/>
                <a:cs typeface="Arial" panose="020B0604020202020204" pitchFamily="34" charset="0"/>
              </a:rPr>
              <a:t>Lokesh Yadav</a:t>
            </a:r>
          </a:p>
          <a:p>
            <a:pPr algn="ctr"/>
            <a:r>
              <a:rPr lang="en-US" sz="2400" b="1" dirty="0">
                <a:solidFill>
                  <a:srgbClr val="C00000"/>
                </a:solidFill>
                <a:latin typeface="Arial" panose="020B0604020202020204" pitchFamily="34" charset="0"/>
                <a:cs typeface="Arial" panose="020B0604020202020204" pitchFamily="34" charset="0"/>
              </a:rPr>
              <a:t>Maj Kamal Kant Tripathi</a:t>
            </a:r>
            <a:endParaRPr lang="en-IN" sz="2400" b="1" dirty="0">
              <a:solidFill>
                <a:srgbClr val="C00000"/>
              </a:solidFill>
              <a:latin typeface="Arial" panose="020B0604020202020204" pitchFamily="34" charset="0"/>
              <a:cs typeface="Arial" panose="020B0604020202020204" pitchFamily="34" charset="0"/>
            </a:endParaRPr>
          </a:p>
          <a:p>
            <a:pPr algn="ctr"/>
            <a:endParaRPr lang="en-IN" sz="24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5609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80AF5-6FF2-003C-AD11-C19F398D9A50}"/>
              </a:ext>
            </a:extLst>
          </p:cNvPr>
          <p:cNvSpPr>
            <a:spLocks noGrp="1"/>
          </p:cNvSpPr>
          <p:nvPr>
            <p:ph type="title"/>
          </p:nvPr>
        </p:nvSpPr>
        <p:spPr>
          <a:xfrm>
            <a:off x="0" y="3049483"/>
            <a:ext cx="12192000" cy="759035"/>
          </a:xfrm>
          <a:solidFill>
            <a:srgbClr val="FFFF00"/>
          </a:solidFill>
        </p:spPr>
        <p:txBody>
          <a:bodyPr>
            <a:normAutofit/>
          </a:bodyPr>
          <a:lstStyle/>
          <a:p>
            <a:pPr algn="ctr"/>
            <a:r>
              <a:rPr lang="en-US" sz="3200" b="1" dirty="0">
                <a:latin typeface="Arial" panose="020B0604020202020204" pitchFamily="34" charset="0"/>
                <a:cs typeface="Arial" panose="020B0604020202020204" pitchFamily="34" charset="0"/>
              </a:rPr>
              <a:t>DATASET AND FEATURE ENHANCEMENT </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670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BC7FD-0A84-8F5E-BFBE-42171F102C2F}"/>
              </a:ext>
            </a:extLst>
          </p:cNvPr>
          <p:cNvSpPr>
            <a:spLocks noGrp="1"/>
          </p:cNvSpPr>
          <p:nvPr>
            <p:ph type="ctrTitle"/>
          </p:nvPr>
        </p:nvSpPr>
        <p:spPr>
          <a:xfrm>
            <a:off x="1400710" y="65126"/>
            <a:ext cx="9144000" cy="613313"/>
          </a:xfrm>
        </p:spPr>
        <p:txBody>
          <a:bodyPr>
            <a:normAutofit/>
          </a:bodyPr>
          <a:lstStyle/>
          <a:p>
            <a:r>
              <a:rPr lang="en-US" sz="3200" b="1" u="sng" dirty="0">
                <a:latin typeface="Arial" panose="020B0604020202020204" pitchFamily="34" charset="0"/>
                <a:ea typeface="+mn-ea"/>
                <a:cs typeface="Arial" panose="020B0604020202020204" pitchFamily="34" charset="0"/>
              </a:rPr>
              <a:t>EVASIVE-PDFMal2022 DATASET</a:t>
            </a:r>
            <a:endParaRPr lang="en-IN" sz="3200" b="1" u="sng" dirty="0">
              <a:latin typeface="Arial" panose="020B0604020202020204" pitchFamily="34" charset="0"/>
              <a:ea typeface="+mn-ea"/>
              <a:cs typeface="Arial" panose="020B0604020202020204" pitchFamily="34" charset="0"/>
            </a:endParaRPr>
          </a:p>
        </p:txBody>
      </p:sp>
      <p:sp>
        <p:nvSpPr>
          <p:cNvPr id="5" name="Rectangle 4">
            <a:extLst>
              <a:ext uri="{FF2B5EF4-FFF2-40B4-BE49-F238E27FC236}">
                <a16:creationId xmlns:a16="http://schemas.microsoft.com/office/drawing/2014/main" id="{3AC8D675-F2D5-5C7F-A9F1-5751FF33E891}"/>
              </a:ext>
            </a:extLst>
          </p:cNvPr>
          <p:cNvSpPr/>
          <p:nvPr/>
        </p:nvSpPr>
        <p:spPr>
          <a:xfrm>
            <a:off x="0" y="6490619"/>
            <a:ext cx="12192000" cy="36738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r>
              <a:rPr lang="en-US" b="1" i="0" dirty="0">
                <a:solidFill>
                  <a:schemeClr val="tx1"/>
                </a:solidFill>
                <a:effectLst/>
                <a:latin typeface="Arial" panose="020B0604020202020204" pitchFamily="34" charset="0"/>
              </a:rPr>
              <a:t>CS658A: </a:t>
            </a:r>
            <a:r>
              <a:rPr lang="en-US" b="1" dirty="0">
                <a:solidFill>
                  <a:schemeClr val="tx1"/>
                </a:solidFill>
                <a:latin typeface="Arial" panose="020B0604020202020204" pitchFamily="34" charset="0"/>
              </a:rPr>
              <a:t>Topics in Malware Analysis and Intrusion Detection </a:t>
            </a:r>
          </a:p>
        </p:txBody>
      </p:sp>
      <p:pic>
        <p:nvPicPr>
          <p:cNvPr id="6" name="Picture 5">
            <a:extLst>
              <a:ext uri="{FF2B5EF4-FFF2-40B4-BE49-F238E27FC236}">
                <a16:creationId xmlns:a16="http://schemas.microsoft.com/office/drawing/2014/main" id="{0ED8AA86-9DB7-5634-EF6A-2B3109E20D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2501" y="0"/>
            <a:ext cx="1109499" cy="1056436"/>
          </a:xfrm>
          <a:prstGeom prst="rect">
            <a:avLst/>
          </a:prstGeom>
        </p:spPr>
      </p:pic>
      <p:sp>
        <p:nvSpPr>
          <p:cNvPr id="9" name="TextBox 5">
            <a:extLst>
              <a:ext uri="{FF2B5EF4-FFF2-40B4-BE49-F238E27FC236}">
                <a16:creationId xmlns:a16="http://schemas.microsoft.com/office/drawing/2014/main" id="{7149D533-E71E-2166-244E-C8409E761C95}"/>
              </a:ext>
            </a:extLst>
          </p:cNvPr>
          <p:cNvSpPr txBox="1"/>
          <p:nvPr/>
        </p:nvSpPr>
        <p:spPr>
          <a:xfrm>
            <a:off x="0" y="1781638"/>
            <a:ext cx="12192000" cy="470898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sz="2000" dirty="0">
                <a:solidFill>
                  <a:srgbClr val="002060"/>
                </a:solidFill>
                <a:latin typeface="Arial" panose="020B0604020202020204" pitchFamily="34" charset="0"/>
                <a:cs typeface="Arial" panose="020B0604020202020204" pitchFamily="34" charset="0"/>
              </a:rPr>
              <a:t> </a:t>
            </a:r>
            <a:r>
              <a:rPr lang="en-US" sz="2000" b="1" dirty="0">
                <a:solidFill>
                  <a:srgbClr val="002060"/>
                </a:solidFill>
                <a:latin typeface="Arial" panose="020B0604020202020204" pitchFamily="34" charset="0"/>
                <a:cs typeface="Arial" panose="020B0604020202020204" pitchFamily="34" charset="0"/>
              </a:rPr>
              <a:t>31 Features were used by the model in the paper</a:t>
            </a:r>
          </a:p>
          <a:p>
            <a:pPr marL="285750" indent="-285750">
              <a:buFont typeface="Wingdings" panose="05000000000000000000" pitchFamily="2" charset="2"/>
              <a:buChar char="Ø"/>
            </a:pPr>
            <a:endParaRPr lang="en-US" sz="2000" b="1"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000" b="1" dirty="0">
                <a:solidFill>
                  <a:srgbClr val="002060"/>
                </a:solidFill>
                <a:latin typeface="Arial" panose="020B0604020202020204" pitchFamily="34" charset="0"/>
                <a:cs typeface="Arial" panose="020B0604020202020204" pitchFamily="34" charset="0"/>
              </a:rPr>
              <a:t>Data Distribution </a:t>
            </a:r>
          </a:p>
          <a:p>
            <a:pPr lvl="1"/>
            <a:endParaRPr lang="en-IN" sz="2000" dirty="0">
              <a:solidFill>
                <a:srgbClr val="002060"/>
              </a:solidFill>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ü"/>
            </a:pPr>
            <a:r>
              <a:rPr lang="en-US" sz="2000" dirty="0">
                <a:solidFill>
                  <a:srgbClr val="002060"/>
                </a:solidFill>
                <a:latin typeface="Arial" panose="020B0604020202020204" pitchFamily="34" charset="0"/>
                <a:cs typeface="Arial" panose="020B0604020202020204" pitchFamily="34" charset="0"/>
              </a:rPr>
              <a:t>5558 Malicious entries</a:t>
            </a:r>
          </a:p>
          <a:p>
            <a:pPr marL="800100" lvl="1" indent="-342900">
              <a:buFont typeface="Wingdings" panose="05000000000000000000" pitchFamily="2" charset="2"/>
              <a:buChar char="ü"/>
            </a:pPr>
            <a:r>
              <a:rPr lang="en-US" sz="2000" dirty="0">
                <a:solidFill>
                  <a:srgbClr val="002060"/>
                </a:solidFill>
                <a:latin typeface="Arial" panose="020B0604020202020204" pitchFamily="34" charset="0"/>
                <a:cs typeface="Arial" panose="020B0604020202020204" pitchFamily="34" charset="0"/>
              </a:rPr>
              <a:t>4468 Benign entries</a:t>
            </a:r>
          </a:p>
          <a:p>
            <a:pPr marL="285750" indent="-285750">
              <a:buFont typeface="Wingdings" panose="05000000000000000000" pitchFamily="2" charset="2"/>
              <a:buChar char="Ø"/>
            </a:pPr>
            <a:endParaRPr lang="en-US" sz="2000" b="1"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000" b="1" dirty="0">
                <a:solidFill>
                  <a:srgbClr val="002060"/>
                </a:solidFill>
                <a:latin typeface="Arial" panose="020B0604020202020204" pitchFamily="34" charset="0"/>
                <a:cs typeface="Arial" panose="020B0604020202020204" pitchFamily="34" charset="0"/>
              </a:rPr>
              <a:t>Source - </a:t>
            </a:r>
            <a:r>
              <a:rPr lang="en-US" sz="2000" b="1" dirty="0">
                <a:solidFill>
                  <a:srgbClr val="002060"/>
                </a:solidFill>
                <a:latin typeface="Arial" panose="020B0604020202020204" pitchFamily="34" charset="0"/>
                <a:cs typeface="Arial" panose="020B0604020202020204" pitchFamily="34" charset="0"/>
                <a:hlinkClick r:id="rId3"/>
              </a:rPr>
              <a:t>here</a:t>
            </a:r>
            <a:endParaRPr lang="en-US" sz="2000" b="1"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2000" b="1"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000" b="1" dirty="0">
                <a:solidFill>
                  <a:srgbClr val="002060"/>
                </a:solidFill>
                <a:latin typeface="Arial" panose="020B0604020202020204" pitchFamily="34" charset="0"/>
                <a:cs typeface="Arial" panose="020B0604020202020204" pitchFamily="34" charset="0"/>
              </a:rPr>
              <a:t>Weird entries in the csv file used in the </a:t>
            </a:r>
          </a:p>
          <a:p>
            <a:r>
              <a:rPr lang="en-US" sz="2000" b="1" dirty="0">
                <a:solidFill>
                  <a:srgbClr val="002060"/>
                </a:solidFill>
                <a:latin typeface="Arial" panose="020B0604020202020204" pitchFamily="34" charset="0"/>
                <a:cs typeface="Arial" panose="020B0604020202020204" pitchFamily="34" charset="0"/>
              </a:rPr>
              <a:t>paper</a:t>
            </a:r>
          </a:p>
          <a:p>
            <a:endParaRPr lang="en-US" sz="2000" b="1"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000" b="1" dirty="0">
                <a:solidFill>
                  <a:srgbClr val="002060"/>
                </a:solidFill>
                <a:latin typeface="Arial" panose="020B0604020202020204" pitchFamily="34" charset="0"/>
                <a:cs typeface="Arial" panose="020B0604020202020204" pitchFamily="34" charset="0"/>
              </a:rPr>
              <a:t>Feature extraction tool and data are</a:t>
            </a:r>
          </a:p>
          <a:p>
            <a:r>
              <a:rPr lang="en-US" sz="2000" b="1" dirty="0">
                <a:solidFill>
                  <a:srgbClr val="002060"/>
                </a:solidFill>
                <a:latin typeface="Arial" panose="020B0604020202020204" pitchFamily="34" charset="0"/>
                <a:cs typeface="Arial" panose="020B0604020202020204" pitchFamily="34" charset="0"/>
              </a:rPr>
              <a:t>both outdated</a:t>
            </a:r>
          </a:p>
          <a:p>
            <a:pPr marL="285750" indent="-285750">
              <a:buFont typeface="Wingdings" panose="05000000000000000000" pitchFamily="2" charset="2"/>
              <a:buChar char="Ø"/>
            </a:pPr>
            <a:endParaRPr lang="en-US" sz="2000" dirty="0">
              <a:solidFill>
                <a:srgbClr val="002060"/>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A7161316-2038-FDC4-6FA8-DC5EEE1468DE}"/>
              </a:ext>
            </a:extLst>
          </p:cNvPr>
          <p:cNvPicPr>
            <a:picLocks noChangeAspect="1"/>
          </p:cNvPicPr>
          <p:nvPr/>
        </p:nvPicPr>
        <p:blipFill>
          <a:blip r:embed="rId4"/>
          <a:stretch>
            <a:fillRect/>
          </a:stretch>
        </p:blipFill>
        <p:spPr>
          <a:xfrm>
            <a:off x="5214989" y="2557415"/>
            <a:ext cx="6977011" cy="3361604"/>
          </a:xfrm>
          <a:prstGeom prst="rect">
            <a:avLst/>
          </a:prstGeom>
        </p:spPr>
      </p:pic>
    </p:spTree>
    <p:extLst>
      <p:ext uri="{BB962C8B-B14F-4D97-AF65-F5344CB8AC3E}">
        <p14:creationId xmlns:p14="http://schemas.microsoft.com/office/powerpoint/2010/main" val="1813629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F1780E-4AD0-1A28-0168-124BFC3105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882542-1576-BC8D-9514-35A0DD4F2094}"/>
              </a:ext>
            </a:extLst>
          </p:cNvPr>
          <p:cNvSpPr>
            <a:spLocks noGrp="1"/>
          </p:cNvSpPr>
          <p:nvPr>
            <p:ph type="ctrTitle"/>
          </p:nvPr>
        </p:nvSpPr>
        <p:spPr>
          <a:xfrm>
            <a:off x="0" y="0"/>
            <a:ext cx="12192000" cy="655974"/>
          </a:xfrm>
        </p:spPr>
        <p:txBody>
          <a:bodyPr>
            <a:normAutofit/>
          </a:bodyPr>
          <a:lstStyle/>
          <a:p>
            <a:r>
              <a:rPr lang="en-US" sz="3200" b="1" u="sng" dirty="0">
                <a:latin typeface="Arial" panose="020B0604020202020204" pitchFamily="34" charset="0"/>
                <a:ea typeface="+mn-ea"/>
                <a:cs typeface="Arial" panose="020B0604020202020204" pitchFamily="34" charset="0"/>
              </a:rPr>
              <a:t>EXTENDED DATASET</a:t>
            </a:r>
            <a:endParaRPr lang="en-IN" sz="3200" b="1" u="sng" dirty="0">
              <a:latin typeface="Arial" panose="020B0604020202020204" pitchFamily="34" charset="0"/>
              <a:ea typeface="+mn-ea"/>
              <a:cs typeface="Arial" panose="020B0604020202020204" pitchFamily="34" charset="0"/>
            </a:endParaRPr>
          </a:p>
        </p:txBody>
      </p:sp>
      <p:sp>
        <p:nvSpPr>
          <p:cNvPr id="5" name="Rectangle 4">
            <a:extLst>
              <a:ext uri="{FF2B5EF4-FFF2-40B4-BE49-F238E27FC236}">
                <a16:creationId xmlns:a16="http://schemas.microsoft.com/office/drawing/2014/main" id="{1C94FAAD-161C-EAE4-ABC4-88407A94885E}"/>
              </a:ext>
            </a:extLst>
          </p:cNvPr>
          <p:cNvSpPr/>
          <p:nvPr/>
        </p:nvSpPr>
        <p:spPr>
          <a:xfrm>
            <a:off x="0" y="6490619"/>
            <a:ext cx="12192000" cy="36738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r>
              <a:rPr lang="en-US" b="1" i="0" dirty="0">
                <a:solidFill>
                  <a:schemeClr val="tx1"/>
                </a:solidFill>
                <a:effectLst/>
                <a:latin typeface="Arial" panose="020B0604020202020204" pitchFamily="34" charset="0"/>
              </a:rPr>
              <a:t>CS658A: </a:t>
            </a:r>
            <a:r>
              <a:rPr lang="en-US" b="1" dirty="0">
                <a:solidFill>
                  <a:schemeClr val="tx1"/>
                </a:solidFill>
                <a:latin typeface="Arial" panose="020B0604020202020204" pitchFamily="34" charset="0"/>
              </a:rPr>
              <a:t>Topics in Malware Analysis and Intrusion Detection </a:t>
            </a:r>
          </a:p>
        </p:txBody>
      </p:sp>
      <p:pic>
        <p:nvPicPr>
          <p:cNvPr id="6" name="Picture 5">
            <a:extLst>
              <a:ext uri="{FF2B5EF4-FFF2-40B4-BE49-F238E27FC236}">
                <a16:creationId xmlns:a16="http://schemas.microsoft.com/office/drawing/2014/main" id="{C5F85378-D48F-C350-9219-8681078338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2501" y="0"/>
            <a:ext cx="1109499" cy="1056436"/>
          </a:xfrm>
          <a:prstGeom prst="rect">
            <a:avLst/>
          </a:prstGeom>
        </p:spPr>
      </p:pic>
      <p:sp>
        <p:nvSpPr>
          <p:cNvPr id="9" name="TextBox 5">
            <a:extLst>
              <a:ext uri="{FF2B5EF4-FFF2-40B4-BE49-F238E27FC236}">
                <a16:creationId xmlns:a16="http://schemas.microsoft.com/office/drawing/2014/main" id="{1EC91EC0-5D06-3A86-611F-2A8884C22D36}"/>
              </a:ext>
            </a:extLst>
          </p:cNvPr>
          <p:cNvSpPr txBox="1"/>
          <p:nvPr/>
        </p:nvSpPr>
        <p:spPr>
          <a:xfrm>
            <a:off x="0" y="1209214"/>
            <a:ext cx="12192000" cy="501675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sz="2000" dirty="0">
                <a:solidFill>
                  <a:srgbClr val="002060"/>
                </a:solidFill>
                <a:latin typeface="Arial" panose="020B0604020202020204" pitchFamily="34" charset="0"/>
                <a:cs typeface="Arial" panose="020B0604020202020204" pitchFamily="34" charset="0"/>
              </a:rPr>
              <a:t> </a:t>
            </a:r>
            <a:r>
              <a:rPr lang="en-US" sz="2000" b="1" dirty="0">
                <a:solidFill>
                  <a:srgbClr val="002060"/>
                </a:solidFill>
                <a:latin typeface="Arial" panose="020B0604020202020204" pitchFamily="34" charset="0"/>
                <a:cs typeface="Arial" panose="020B0604020202020204" pitchFamily="34" charset="0"/>
              </a:rPr>
              <a:t>A model trained on very little data is bound to be overfit. So, we decided to get some more!</a:t>
            </a:r>
          </a:p>
          <a:p>
            <a:r>
              <a:rPr lang="en-US" sz="2000" b="1" dirty="0">
                <a:solidFill>
                  <a:srgbClr val="002060"/>
                </a:solidFill>
                <a:latin typeface="Arial" panose="020B0604020202020204" pitchFamily="34" charset="0"/>
                <a:cs typeface="Arial" panose="020B0604020202020204" pitchFamily="34" charset="0"/>
              </a:rPr>
              <a:t>     </a:t>
            </a:r>
            <a:r>
              <a:rPr lang="en-US" sz="2000" b="1" dirty="0">
                <a:solidFill>
                  <a:srgbClr val="002060"/>
                </a:solidFill>
                <a:highlight>
                  <a:srgbClr val="FFFF00"/>
                </a:highlight>
                <a:latin typeface="Arial" panose="020B0604020202020204" pitchFamily="34" charset="0"/>
                <a:cs typeface="Arial" panose="020B0604020202020204" pitchFamily="34" charset="0"/>
              </a:rPr>
              <a:t>(Our first novel idea)</a:t>
            </a:r>
          </a:p>
          <a:p>
            <a:pPr marL="285750" indent="-285750">
              <a:buFont typeface="Wingdings" panose="05000000000000000000" pitchFamily="2" charset="2"/>
              <a:buChar char="Ø"/>
            </a:pPr>
            <a:endParaRPr lang="en-US" sz="2000" b="1"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000" b="1" dirty="0">
                <a:solidFill>
                  <a:srgbClr val="002060"/>
                </a:solidFill>
                <a:latin typeface="Arial" panose="020B0604020202020204" pitchFamily="34" charset="0"/>
                <a:cs typeface="Arial" panose="020B0604020202020204" pitchFamily="34" charset="0"/>
              </a:rPr>
              <a:t> Increased the dataset to more than 35k entries for both Malicious and Benign files</a:t>
            </a:r>
            <a:endParaRPr lang="en-US" sz="2000"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2000" b="1"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000" b="1" dirty="0">
                <a:solidFill>
                  <a:srgbClr val="002060"/>
                </a:solidFill>
                <a:latin typeface="Arial" panose="020B0604020202020204" pitchFamily="34" charset="0"/>
                <a:cs typeface="Arial" panose="020B0604020202020204" pitchFamily="34" charset="0"/>
              </a:rPr>
              <a:t> Sources used:</a:t>
            </a:r>
          </a:p>
          <a:p>
            <a:pPr marL="285750" indent="-285750">
              <a:buFont typeface="Wingdings" panose="05000000000000000000" pitchFamily="2" charset="2"/>
              <a:buChar char="Ø"/>
            </a:pPr>
            <a:endParaRPr lang="en-US" sz="2000" b="1" dirty="0">
              <a:solidFill>
                <a:srgbClr val="002060"/>
              </a:solidFill>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ü"/>
            </a:pPr>
            <a:r>
              <a:rPr lang="en-US" sz="2000" dirty="0">
                <a:solidFill>
                  <a:srgbClr val="002060"/>
                </a:solidFill>
                <a:latin typeface="Arial" panose="020B0604020202020204" pitchFamily="34" charset="0"/>
                <a:cs typeface="Arial" panose="020B0604020202020204" pitchFamily="34" charset="0"/>
              </a:rPr>
              <a:t>CIC-Dataset</a:t>
            </a:r>
            <a:r>
              <a:rPr lang="en-US" sz="2000" b="1" dirty="0">
                <a:solidFill>
                  <a:srgbClr val="002060"/>
                </a:solidFill>
                <a:latin typeface="Arial" panose="020B0604020202020204" pitchFamily="34" charset="0"/>
                <a:cs typeface="Arial" panose="020B0604020202020204" pitchFamily="34" charset="0"/>
              </a:rPr>
              <a:t>: </a:t>
            </a:r>
            <a:r>
              <a:rPr lang="en-US" sz="2000" b="1" dirty="0">
                <a:solidFill>
                  <a:srgbClr val="002060"/>
                </a:solidFill>
                <a:latin typeface="Arial" panose="020B0604020202020204" pitchFamily="34" charset="0"/>
                <a:cs typeface="Arial" panose="020B0604020202020204" pitchFamily="34" charset="0"/>
                <a:hlinkClick r:id="rId3"/>
              </a:rPr>
              <a:t>here</a:t>
            </a:r>
            <a:endParaRPr lang="en-US" sz="2000" b="1" dirty="0">
              <a:solidFill>
                <a:srgbClr val="002060"/>
              </a:solidFill>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ü"/>
            </a:pPr>
            <a:r>
              <a:rPr lang="en-US" sz="2000" dirty="0" err="1">
                <a:solidFill>
                  <a:srgbClr val="002060"/>
                </a:solidFill>
                <a:latin typeface="Arial" panose="020B0604020202020204" pitchFamily="34" charset="0"/>
                <a:cs typeface="Arial" panose="020B0604020202020204" pitchFamily="34" charset="0"/>
              </a:rPr>
              <a:t>GOVDocs</a:t>
            </a:r>
            <a:r>
              <a:rPr lang="en-US" sz="2000" b="1" dirty="0">
                <a:solidFill>
                  <a:srgbClr val="002060"/>
                </a:solidFill>
                <a:latin typeface="Arial" panose="020B0604020202020204" pitchFamily="34" charset="0"/>
                <a:cs typeface="Arial" panose="020B0604020202020204" pitchFamily="34" charset="0"/>
              </a:rPr>
              <a:t>: </a:t>
            </a:r>
            <a:r>
              <a:rPr lang="en-US" sz="2000" b="1" dirty="0">
                <a:solidFill>
                  <a:srgbClr val="002060"/>
                </a:solidFill>
                <a:latin typeface="Arial" panose="020B0604020202020204" pitchFamily="34" charset="0"/>
                <a:cs typeface="Arial" panose="020B0604020202020204" pitchFamily="34" charset="0"/>
                <a:hlinkClick r:id="rId4"/>
              </a:rPr>
              <a:t>here</a:t>
            </a:r>
            <a:endParaRPr lang="en-US" sz="2000" b="1" dirty="0">
              <a:solidFill>
                <a:srgbClr val="002060"/>
              </a:solidFill>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ü"/>
            </a:pPr>
            <a:r>
              <a:rPr lang="en-US" sz="2000" dirty="0" err="1">
                <a:solidFill>
                  <a:srgbClr val="002060"/>
                </a:solidFill>
                <a:latin typeface="Arial" panose="020B0604020202020204" pitchFamily="34" charset="0"/>
                <a:cs typeface="Arial" panose="020B0604020202020204" pitchFamily="34" charset="0"/>
              </a:rPr>
              <a:t>VirusShare</a:t>
            </a:r>
            <a:r>
              <a:rPr lang="en-US" sz="2000" b="1" dirty="0">
                <a:solidFill>
                  <a:srgbClr val="002060"/>
                </a:solidFill>
                <a:latin typeface="Arial" panose="020B0604020202020204" pitchFamily="34" charset="0"/>
                <a:cs typeface="Arial" panose="020B0604020202020204" pitchFamily="34" charset="0"/>
              </a:rPr>
              <a:t>: </a:t>
            </a:r>
            <a:r>
              <a:rPr lang="en-US" sz="2000" b="1" dirty="0">
                <a:solidFill>
                  <a:srgbClr val="002060"/>
                </a:solidFill>
                <a:latin typeface="Arial" panose="020B0604020202020204" pitchFamily="34" charset="0"/>
                <a:cs typeface="Arial" panose="020B0604020202020204" pitchFamily="34" charset="0"/>
                <a:hlinkClick r:id="rId5"/>
              </a:rPr>
              <a:t>here</a:t>
            </a:r>
            <a:endParaRPr lang="en-US" sz="2000" b="1" dirty="0">
              <a:solidFill>
                <a:srgbClr val="002060"/>
              </a:solidFill>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ü"/>
            </a:pPr>
            <a:r>
              <a:rPr lang="en-US" sz="2000" dirty="0" err="1">
                <a:solidFill>
                  <a:srgbClr val="002060"/>
                </a:solidFill>
                <a:latin typeface="Arial" panose="020B0604020202020204" pitchFamily="34" charset="0"/>
                <a:cs typeface="Arial" panose="020B0604020202020204" pitchFamily="34" charset="0"/>
              </a:rPr>
              <a:t>MalwareBazaar</a:t>
            </a:r>
            <a:r>
              <a:rPr lang="en-US" sz="2000" b="1" dirty="0">
                <a:solidFill>
                  <a:srgbClr val="002060"/>
                </a:solidFill>
                <a:latin typeface="Arial" panose="020B0604020202020204" pitchFamily="34" charset="0"/>
                <a:cs typeface="Arial" panose="020B0604020202020204" pitchFamily="34" charset="0"/>
              </a:rPr>
              <a:t>: </a:t>
            </a:r>
            <a:r>
              <a:rPr lang="en-US" sz="2000" b="1" dirty="0">
                <a:solidFill>
                  <a:srgbClr val="002060"/>
                </a:solidFill>
                <a:latin typeface="Arial" panose="020B0604020202020204" pitchFamily="34" charset="0"/>
                <a:cs typeface="Arial" panose="020B0604020202020204" pitchFamily="34" charset="0"/>
                <a:hlinkClick r:id="rId6"/>
              </a:rPr>
              <a:t>here</a:t>
            </a:r>
            <a:endParaRPr lang="en-US" sz="2000" b="1" dirty="0">
              <a:solidFill>
                <a:srgbClr val="002060"/>
              </a:solidFill>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ü"/>
            </a:pPr>
            <a:endParaRPr lang="en-US" sz="2000" b="1"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000" b="1" dirty="0">
                <a:solidFill>
                  <a:srgbClr val="002060"/>
                </a:solidFill>
                <a:latin typeface="Arial" panose="020B0604020202020204" pitchFamily="34" charset="0"/>
                <a:cs typeface="Arial" panose="020B0604020202020204" pitchFamily="34" charset="0"/>
              </a:rPr>
              <a:t> Final Distribution</a:t>
            </a:r>
          </a:p>
          <a:p>
            <a:pPr marL="285750" indent="-285750">
              <a:buFont typeface="Wingdings" panose="05000000000000000000" pitchFamily="2" charset="2"/>
              <a:buChar char="Ø"/>
            </a:pPr>
            <a:endParaRPr lang="en-US" sz="2000" b="1" dirty="0">
              <a:solidFill>
                <a:srgbClr val="002060"/>
              </a:solidFill>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ü"/>
            </a:pPr>
            <a:r>
              <a:rPr lang="en-US" sz="2000" dirty="0">
                <a:solidFill>
                  <a:srgbClr val="002060"/>
                </a:solidFill>
                <a:latin typeface="Arial" panose="020B0604020202020204" pitchFamily="34" charset="0"/>
                <a:cs typeface="Arial" panose="020B0604020202020204" pitchFamily="34" charset="0"/>
              </a:rPr>
              <a:t>36862 Malicious entries</a:t>
            </a:r>
          </a:p>
          <a:p>
            <a:pPr marL="800100" lvl="1" indent="-342900">
              <a:buFont typeface="Wingdings" panose="05000000000000000000" pitchFamily="2" charset="2"/>
              <a:buChar char="ü"/>
            </a:pPr>
            <a:r>
              <a:rPr lang="en-US" sz="2000" dirty="0">
                <a:solidFill>
                  <a:srgbClr val="002060"/>
                </a:solidFill>
                <a:latin typeface="Arial" panose="020B0604020202020204" pitchFamily="34" charset="0"/>
                <a:cs typeface="Arial" panose="020B0604020202020204" pitchFamily="34" charset="0"/>
              </a:rPr>
              <a:t>56149 Benign entries</a:t>
            </a:r>
          </a:p>
        </p:txBody>
      </p:sp>
      <p:pic>
        <p:nvPicPr>
          <p:cNvPr id="4" name="Picture 3">
            <a:extLst>
              <a:ext uri="{FF2B5EF4-FFF2-40B4-BE49-F238E27FC236}">
                <a16:creationId xmlns:a16="http://schemas.microsoft.com/office/drawing/2014/main" id="{BF26BD59-125A-BA4D-0C3E-871DD93635D7}"/>
              </a:ext>
            </a:extLst>
          </p:cNvPr>
          <p:cNvPicPr>
            <a:picLocks noChangeAspect="1"/>
          </p:cNvPicPr>
          <p:nvPr/>
        </p:nvPicPr>
        <p:blipFill>
          <a:blip r:embed="rId7"/>
          <a:stretch>
            <a:fillRect/>
          </a:stretch>
        </p:blipFill>
        <p:spPr>
          <a:xfrm>
            <a:off x="5578380" y="2531948"/>
            <a:ext cx="6613620" cy="3958671"/>
          </a:xfrm>
          <a:prstGeom prst="rect">
            <a:avLst/>
          </a:prstGeom>
        </p:spPr>
      </p:pic>
    </p:spTree>
    <p:extLst>
      <p:ext uri="{BB962C8B-B14F-4D97-AF65-F5344CB8AC3E}">
        <p14:creationId xmlns:p14="http://schemas.microsoft.com/office/powerpoint/2010/main" val="167186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E8431-C616-4197-9D2D-B8CBC86BAD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35C42A-9B49-6000-AAA6-853735E688D4}"/>
              </a:ext>
            </a:extLst>
          </p:cNvPr>
          <p:cNvSpPr>
            <a:spLocks noGrp="1"/>
          </p:cNvSpPr>
          <p:nvPr>
            <p:ph type="ctrTitle"/>
          </p:nvPr>
        </p:nvSpPr>
        <p:spPr>
          <a:xfrm>
            <a:off x="-1" y="57249"/>
            <a:ext cx="12192000" cy="520845"/>
          </a:xfrm>
        </p:spPr>
        <p:txBody>
          <a:bodyPr>
            <a:noAutofit/>
          </a:bodyPr>
          <a:lstStyle/>
          <a:p>
            <a:r>
              <a:rPr lang="en-US" sz="3200" b="1" u="sng" dirty="0">
                <a:latin typeface="Arial" panose="020B0604020202020204" pitchFamily="34" charset="0"/>
                <a:ea typeface="+mn-ea"/>
                <a:cs typeface="Arial" panose="020B0604020202020204" pitchFamily="34" charset="0"/>
              </a:rPr>
              <a:t>FEATURES</a:t>
            </a:r>
            <a:endParaRPr lang="en-IN" sz="3200" b="1" u="sng" dirty="0">
              <a:latin typeface="Arial" panose="020B0604020202020204" pitchFamily="34" charset="0"/>
              <a:ea typeface="+mn-ea"/>
              <a:cs typeface="Arial" panose="020B0604020202020204" pitchFamily="34" charset="0"/>
            </a:endParaRPr>
          </a:p>
        </p:txBody>
      </p:sp>
      <p:sp>
        <p:nvSpPr>
          <p:cNvPr id="5" name="Rectangle 4">
            <a:extLst>
              <a:ext uri="{FF2B5EF4-FFF2-40B4-BE49-F238E27FC236}">
                <a16:creationId xmlns:a16="http://schemas.microsoft.com/office/drawing/2014/main" id="{A9CF42F1-8F89-7B74-1DCE-FF2DA337E07E}"/>
              </a:ext>
            </a:extLst>
          </p:cNvPr>
          <p:cNvSpPr/>
          <p:nvPr/>
        </p:nvSpPr>
        <p:spPr>
          <a:xfrm>
            <a:off x="0" y="6490619"/>
            <a:ext cx="12192000" cy="36738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r>
              <a:rPr lang="en-US" b="1" i="0" dirty="0">
                <a:solidFill>
                  <a:schemeClr val="tx1"/>
                </a:solidFill>
                <a:effectLst/>
                <a:latin typeface="Arial" panose="020B0604020202020204" pitchFamily="34" charset="0"/>
              </a:rPr>
              <a:t>CS658A: </a:t>
            </a:r>
            <a:r>
              <a:rPr lang="en-US" b="1" dirty="0">
                <a:solidFill>
                  <a:schemeClr val="tx1"/>
                </a:solidFill>
                <a:latin typeface="Arial" panose="020B0604020202020204" pitchFamily="34" charset="0"/>
              </a:rPr>
              <a:t>Topics in Malware Analysis and Intrusion Detection </a:t>
            </a:r>
          </a:p>
        </p:txBody>
      </p:sp>
      <p:pic>
        <p:nvPicPr>
          <p:cNvPr id="6" name="Picture 5">
            <a:extLst>
              <a:ext uri="{FF2B5EF4-FFF2-40B4-BE49-F238E27FC236}">
                <a16:creationId xmlns:a16="http://schemas.microsoft.com/office/drawing/2014/main" id="{F397CB0E-B57F-D0A6-8944-6B3A46C74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2501" y="0"/>
            <a:ext cx="1109499" cy="1056436"/>
          </a:xfrm>
          <a:prstGeom prst="rect">
            <a:avLst/>
          </a:prstGeom>
        </p:spPr>
      </p:pic>
      <p:sp>
        <p:nvSpPr>
          <p:cNvPr id="9" name="TextBox 5">
            <a:extLst>
              <a:ext uri="{FF2B5EF4-FFF2-40B4-BE49-F238E27FC236}">
                <a16:creationId xmlns:a16="http://schemas.microsoft.com/office/drawing/2014/main" id="{8A364A6E-32A5-3F8D-C97F-8D6F30606667}"/>
              </a:ext>
            </a:extLst>
          </p:cNvPr>
          <p:cNvSpPr txBox="1"/>
          <p:nvPr/>
        </p:nvSpPr>
        <p:spPr>
          <a:xfrm>
            <a:off x="-1" y="1267149"/>
            <a:ext cx="12192000" cy="25545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sz="2000" b="1" dirty="0">
                <a:solidFill>
                  <a:srgbClr val="002060"/>
                </a:solidFill>
                <a:latin typeface="Arial" panose="020B0604020202020204" pitchFamily="34" charset="0"/>
                <a:cs typeface="Arial" panose="020B0604020202020204" pitchFamily="34" charset="0"/>
              </a:rPr>
              <a:t>The paper used 31 features for training the model.</a:t>
            </a:r>
          </a:p>
          <a:p>
            <a:pPr marL="285750" indent="-285750">
              <a:buFont typeface="Wingdings" panose="05000000000000000000" pitchFamily="2" charset="2"/>
              <a:buChar char="Ø"/>
            </a:pPr>
            <a:endParaRPr lang="en-US" sz="2000" b="1"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000" b="1" dirty="0" err="1">
                <a:solidFill>
                  <a:srgbClr val="002060"/>
                </a:solidFill>
                <a:latin typeface="Arial" panose="020B0604020202020204" pitchFamily="34" charset="0"/>
                <a:cs typeface="Arial" panose="020B0604020202020204" pitchFamily="34" charset="0"/>
              </a:rPr>
              <a:t>PDFMalLyzer</a:t>
            </a:r>
            <a:r>
              <a:rPr lang="en-US" sz="2000" b="1" dirty="0">
                <a:solidFill>
                  <a:srgbClr val="002060"/>
                </a:solidFill>
                <a:latin typeface="Arial" panose="020B0604020202020204" pitchFamily="34" charset="0"/>
                <a:cs typeface="Arial" panose="020B0604020202020204" pitchFamily="34" charset="0"/>
              </a:rPr>
              <a:t> was used to extract the features ( </a:t>
            </a:r>
            <a:r>
              <a:rPr lang="en-US" sz="2000" b="1" dirty="0">
                <a:solidFill>
                  <a:srgbClr val="002060"/>
                </a:solidFill>
                <a:latin typeface="Arial" panose="020B0604020202020204" pitchFamily="34" charset="0"/>
                <a:cs typeface="Arial" panose="020B0604020202020204" pitchFamily="34" charset="0"/>
                <a:hlinkClick r:id="rId3"/>
              </a:rPr>
              <a:t>here</a:t>
            </a:r>
            <a:r>
              <a:rPr lang="en-US" sz="2000" b="1" dirty="0">
                <a:solidFill>
                  <a:srgbClr val="002060"/>
                </a:solidFill>
                <a:latin typeface="Arial" panose="020B0604020202020204" pitchFamily="34" charset="0"/>
                <a:cs typeface="Arial" panose="020B0604020202020204" pitchFamily="34" charset="0"/>
              </a:rPr>
              <a:t> ).</a:t>
            </a:r>
          </a:p>
          <a:p>
            <a:pPr marL="285750" indent="-285750">
              <a:buFont typeface="Wingdings" panose="05000000000000000000" pitchFamily="2" charset="2"/>
              <a:buChar char="Ø"/>
            </a:pPr>
            <a:endParaRPr lang="en-US" sz="2000" b="1"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000" b="1" dirty="0">
                <a:solidFill>
                  <a:srgbClr val="002060"/>
                </a:solidFill>
                <a:latin typeface="Arial" panose="020B0604020202020204" pitchFamily="34" charset="0"/>
                <a:cs typeface="Arial" panose="020B0604020202020204" pitchFamily="34" charset="0"/>
              </a:rPr>
              <a:t>The features are of 2 types –</a:t>
            </a:r>
          </a:p>
          <a:p>
            <a:pPr marL="285750" indent="-285750">
              <a:buFont typeface="Wingdings" panose="05000000000000000000" pitchFamily="2" charset="2"/>
              <a:buChar char="Ø"/>
            </a:pPr>
            <a:endParaRPr lang="en-US" sz="2000" b="1" dirty="0">
              <a:solidFill>
                <a:srgbClr val="002060"/>
              </a:solidFill>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ü"/>
            </a:pPr>
            <a:r>
              <a:rPr lang="en-US" sz="2000" dirty="0">
                <a:solidFill>
                  <a:srgbClr val="002060"/>
                </a:solidFill>
                <a:latin typeface="Arial" panose="020B0604020202020204" pitchFamily="34" charset="0"/>
                <a:cs typeface="Arial" panose="020B0604020202020204" pitchFamily="34" charset="0"/>
              </a:rPr>
              <a:t>General Features</a:t>
            </a:r>
          </a:p>
          <a:p>
            <a:pPr marL="800100" lvl="1" indent="-342900">
              <a:buFont typeface="Wingdings" panose="05000000000000000000" pitchFamily="2" charset="2"/>
              <a:buChar char="ü"/>
            </a:pPr>
            <a:r>
              <a:rPr lang="en-US" sz="2000" dirty="0">
                <a:solidFill>
                  <a:srgbClr val="002060"/>
                </a:solidFill>
                <a:latin typeface="Arial" panose="020B0604020202020204" pitchFamily="34" charset="0"/>
                <a:cs typeface="Arial" panose="020B0604020202020204" pitchFamily="34" charset="0"/>
              </a:rPr>
              <a:t>Structural Features</a:t>
            </a:r>
          </a:p>
        </p:txBody>
      </p:sp>
      <p:pic>
        <p:nvPicPr>
          <p:cNvPr id="7" name="Picture 6">
            <a:extLst>
              <a:ext uri="{FF2B5EF4-FFF2-40B4-BE49-F238E27FC236}">
                <a16:creationId xmlns:a16="http://schemas.microsoft.com/office/drawing/2014/main" id="{707E8C3A-362F-B12A-3A50-6B58DFB731A9}"/>
              </a:ext>
            </a:extLst>
          </p:cNvPr>
          <p:cNvPicPr>
            <a:picLocks noChangeAspect="1"/>
          </p:cNvPicPr>
          <p:nvPr/>
        </p:nvPicPr>
        <p:blipFill>
          <a:blip r:embed="rId4"/>
          <a:stretch>
            <a:fillRect/>
          </a:stretch>
        </p:blipFill>
        <p:spPr>
          <a:xfrm>
            <a:off x="1247098" y="3907850"/>
            <a:ext cx="9697803" cy="2372056"/>
          </a:xfrm>
          <a:prstGeom prst="rect">
            <a:avLst/>
          </a:prstGeom>
        </p:spPr>
      </p:pic>
    </p:spTree>
    <p:extLst>
      <p:ext uri="{BB962C8B-B14F-4D97-AF65-F5344CB8AC3E}">
        <p14:creationId xmlns:p14="http://schemas.microsoft.com/office/powerpoint/2010/main" val="4108922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E7CF7-8452-C601-6F15-E5A95FE4CD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4E96AD-026F-6B98-F2C9-41EA90115B0D}"/>
              </a:ext>
            </a:extLst>
          </p:cNvPr>
          <p:cNvSpPr>
            <a:spLocks noGrp="1"/>
          </p:cNvSpPr>
          <p:nvPr>
            <p:ph type="ctrTitle"/>
          </p:nvPr>
        </p:nvSpPr>
        <p:spPr>
          <a:xfrm>
            <a:off x="0" y="-131214"/>
            <a:ext cx="12192000" cy="775349"/>
          </a:xfrm>
        </p:spPr>
        <p:txBody>
          <a:bodyPr>
            <a:noAutofit/>
          </a:bodyPr>
          <a:lstStyle/>
          <a:p>
            <a:r>
              <a:rPr lang="en-US" sz="3200" b="1" u="sng" dirty="0">
                <a:latin typeface="Arial" panose="020B0604020202020204" pitchFamily="34" charset="0"/>
                <a:ea typeface="+mn-ea"/>
                <a:cs typeface="Arial" panose="020B0604020202020204" pitchFamily="34" charset="0"/>
              </a:rPr>
              <a:t>EXTENDED FEATURE SET</a:t>
            </a:r>
            <a:endParaRPr lang="en-IN" sz="3200" b="1" u="sng" dirty="0">
              <a:latin typeface="Arial" panose="020B0604020202020204" pitchFamily="34" charset="0"/>
              <a:ea typeface="+mn-ea"/>
              <a:cs typeface="Arial" panose="020B0604020202020204" pitchFamily="34" charset="0"/>
            </a:endParaRPr>
          </a:p>
        </p:txBody>
      </p:sp>
      <p:sp>
        <p:nvSpPr>
          <p:cNvPr id="5" name="Rectangle 4">
            <a:extLst>
              <a:ext uri="{FF2B5EF4-FFF2-40B4-BE49-F238E27FC236}">
                <a16:creationId xmlns:a16="http://schemas.microsoft.com/office/drawing/2014/main" id="{681CE6D2-B58A-C2C4-3D2E-BC6F8472D1EA}"/>
              </a:ext>
            </a:extLst>
          </p:cNvPr>
          <p:cNvSpPr/>
          <p:nvPr/>
        </p:nvSpPr>
        <p:spPr>
          <a:xfrm>
            <a:off x="0" y="6490619"/>
            <a:ext cx="12192000" cy="36738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r>
              <a:rPr lang="en-US" b="1" i="0" dirty="0">
                <a:solidFill>
                  <a:schemeClr val="tx1"/>
                </a:solidFill>
                <a:effectLst/>
                <a:latin typeface="Arial" panose="020B0604020202020204" pitchFamily="34" charset="0"/>
              </a:rPr>
              <a:t>CS658A: </a:t>
            </a:r>
            <a:r>
              <a:rPr lang="en-US" b="1" dirty="0">
                <a:solidFill>
                  <a:schemeClr val="tx1"/>
                </a:solidFill>
                <a:latin typeface="Arial" panose="020B0604020202020204" pitchFamily="34" charset="0"/>
              </a:rPr>
              <a:t>Topics in Malware Analysis and Intrusion Detection </a:t>
            </a:r>
          </a:p>
        </p:txBody>
      </p:sp>
      <p:pic>
        <p:nvPicPr>
          <p:cNvPr id="6" name="Picture 5">
            <a:extLst>
              <a:ext uri="{FF2B5EF4-FFF2-40B4-BE49-F238E27FC236}">
                <a16:creationId xmlns:a16="http://schemas.microsoft.com/office/drawing/2014/main" id="{6AB7EF90-4FDF-99C5-6F3A-705088EE6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2501" y="0"/>
            <a:ext cx="1109499" cy="1056436"/>
          </a:xfrm>
          <a:prstGeom prst="rect">
            <a:avLst/>
          </a:prstGeom>
        </p:spPr>
      </p:pic>
      <p:sp>
        <p:nvSpPr>
          <p:cNvPr id="9" name="TextBox 5">
            <a:extLst>
              <a:ext uri="{FF2B5EF4-FFF2-40B4-BE49-F238E27FC236}">
                <a16:creationId xmlns:a16="http://schemas.microsoft.com/office/drawing/2014/main" id="{4CA7589D-119A-36DF-7817-2771D6892C1F}"/>
              </a:ext>
            </a:extLst>
          </p:cNvPr>
          <p:cNvSpPr txBox="1"/>
          <p:nvPr/>
        </p:nvSpPr>
        <p:spPr>
          <a:xfrm>
            <a:off x="0" y="1650424"/>
            <a:ext cx="12192000" cy="470898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sz="2000" b="1" dirty="0">
                <a:solidFill>
                  <a:srgbClr val="002060"/>
                </a:solidFill>
                <a:latin typeface="Arial" panose="020B0604020202020204" pitchFamily="34" charset="0"/>
                <a:cs typeface="Arial" panose="020B0604020202020204" pitchFamily="34" charset="0"/>
              </a:rPr>
              <a:t>Updated the </a:t>
            </a:r>
            <a:r>
              <a:rPr lang="en-US" sz="2000" b="1" dirty="0" err="1">
                <a:solidFill>
                  <a:srgbClr val="002060"/>
                </a:solidFill>
                <a:latin typeface="Arial" panose="020B0604020202020204" pitchFamily="34" charset="0"/>
                <a:cs typeface="Arial" panose="020B0604020202020204" pitchFamily="34" charset="0"/>
              </a:rPr>
              <a:t>PDFMalLyzer</a:t>
            </a:r>
            <a:r>
              <a:rPr lang="en-US" sz="2000" b="1" dirty="0">
                <a:solidFill>
                  <a:srgbClr val="002060"/>
                </a:solidFill>
                <a:latin typeface="Arial" panose="020B0604020202020204" pitchFamily="34" charset="0"/>
                <a:cs typeface="Arial" panose="020B0604020202020204" pitchFamily="34" charset="0"/>
              </a:rPr>
              <a:t> tool to extract 60 features in total! </a:t>
            </a:r>
            <a:r>
              <a:rPr lang="en-US" sz="2000" b="1" dirty="0">
                <a:solidFill>
                  <a:srgbClr val="002060"/>
                </a:solidFill>
                <a:highlight>
                  <a:srgbClr val="FFFF00"/>
                </a:highlight>
                <a:latin typeface="Arial" panose="020B0604020202020204" pitchFamily="34" charset="0"/>
                <a:cs typeface="Arial" panose="020B0604020202020204" pitchFamily="34" charset="0"/>
              </a:rPr>
              <a:t>(Our second novel idea)</a:t>
            </a:r>
          </a:p>
          <a:p>
            <a:pPr marL="285750" indent="-285750">
              <a:buFont typeface="Wingdings" panose="05000000000000000000" pitchFamily="2" charset="2"/>
              <a:buChar char="Ø"/>
            </a:pPr>
            <a:endParaRPr lang="en-US" sz="2000" b="1"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000" b="1" dirty="0">
                <a:solidFill>
                  <a:srgbClr val="002060"/>
                </a:solidFill>
                <a:latin typeface="Arial" panose="020B0604020202020204" pitchFamily="34" charset="0"/>
                <a:cs typeface="Arial" panose="020B0604020202020204" pitchFamily="34" charset="0"/>
              </a:rPr>
              <a:t>Fixed bugs of the tool to handle errors gracefully</a:t>
            </a:r>
          </a:p>
          <a:p>
            <a:pPr marL="285750" indent="-285750">
              <a:buFont typeface="Wingdings" panose="05000000000000000000" pitchFamily="2" charset="2"/>
              <a:buChar char="Ø"/>
            </a:pPr>
            <a:endParaRPr lang="en-US" sz="2000" b="1"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000" b="1" dirty="0">
                <a:solidFill>
                  <a:srgbClr val="002060"/>
                </a:solidFill>
                <a:latin typeface="Arial" panose="020B0604020202020204" pitchFamily="34" charset="0"/>
                <a:cs typeface="Arial" panose="020B0604020202020204" pitchFamily="34" charset="0"/>
              </a:rPr>
              <a:t>The features are of 3 types –</a:t>
            </a:r>
          </a:p>
          <a:p>
            <a:pPr marL="285750" indent="-285750">
              <a:buFont typeface="Wingdings" panose="05000000000000000000" pitchFamily="2" charset="2"/>
              <a:buChar char="Ø"/>
            </a:pPr>
            <a:endParaRPr lang="en-US" sz="2000" b="1" dirty="0">
              <a:solidFill>
                <a:srgbClr val="002060"/>
              </a:solidFill>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ü"/>
            </a:pPr>
            <a:r>
              <a:rPr lang="en-US" sz="2000" dirty="0">
                <a:solidFill>
                  <a:srgbClr val="002060"/>
                </a:solidFill>
                <a:latin typeface="Arial" panose="020B0604020202020204" pitchFamily="34" charset="0"/>
                <a:cs typeface="Arial" panose="020B0604020202020204" pitchFamily="34" charset="0"/>
              </a:rPr>
              <a:t>General Features</a:t>
            </a:r>
          </a:p>
          <a:p>
            <a:pPr marL="800100" lvl="1" indent="-342900">
              <a:buFont typeface="Wingdings" panose="05000000000000000000" pitchFamily="2" charset="2"/>
              <a:buChar char="ü"/>
            </a:pPr>
            <a:r>
              <a:rPr lang="en-US" sz="2000" dirty="0">
                <a:solidFill>
                  <a:srgbClr val="002060"/>
                </a:solidFill>
                <a:latin typeface="Arial" panose="020B0604020202020204" pitchFamily="34" charset="0"/>
                <a:cs typeface="Arial" panose="020B0604020202020204" pitchFamily="34" charset="0"/>
              </a:rPr>
              <a:t>Structural Features</a:t>
            </a:r>
          </a:p>
          <a:p>
            <a:pPr marL="800100" lvl="1" indent="-342900">
              <a:buFont typeface="Wingdings" panose="05000000000000000000" pitchFamily="2" charset="2"/>
              <a:buChar char="ü"/>
            </a:pPr>
            <a:r>
              <a:rPr lang="en-US" sz="2000" dirty="0">
                <a:solidFill>
                  <a:srgbClr val="002060"/>
                </a:solidFill>
                <a:latin typeface="Arial" panose="020B0604020202020204" pitchFamily="34" charset="0"/>
                <a:cs typeface="Arial" panose="020B0604020202020204" pitchFamily="34" charset="0"/>
              </a:rPr>
              <a:t>Custom Features</a:t>
            </a:r>
          </a:p>
          <a:p>
            <a:pPr marL="800100" lvl="1" indent="-342900">
              <a:buFont typeface="Wingdings" panose="05000000000000000000" pitchFamily="2" charset="2"/>
              <a:buChar char="ü"/>
            </a:pPr>
            <a:endParaRPr lang="en-US" sz="2000" b="1"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000" b="1" dirty="0">
                <a:solidFill>
                  <a:srgbClr val="002060"/>
                </a:solidFill>
                <a:latin typeface="Arial" panose="020B0604020202020204" pitchFamily="34" charset="0"/>
                <a:cs typeface="Arial" panose="020B0604020202020204" pitchFamily="34" charset="0"/>
              </a:rPr>
              <a:t>All features and their brief descriptions are written in the README in our GitHub repository</a:t>
            </a:r>
          </a:p>
          <a:p>
            <a:pPr marL="285750" indent="-285750">
              <a:buFont typeface="Wingdings" panose="05000000000000000000" pitchFamily="2" charset="2"/>
              <a:buChar char="Ø"/>
            </a:pPr>
            <a:endParaRPr lang="en-US" sz="2000" b="1"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000" b="1" dirty="0">
                <a:solidFill>
                  <a:srgbClr val="002060"/>
                </a:solidFill>
                <a:latin typeface="Arial" panose="020B0604020202020204" pitchFamily="34" charset="0"/>
                <a:cs typeface="Arial" panose="020B0604020202020204" pitchFamily="34" charset="0"/>
              </a:rPr>
              <a:t>The updated tool has also been uploaded to GitHub</a:t>
            </a:r>
          </a:p>
          <a:p>
            <a:pPr marL="285750" indent="-285750">
              <a:buFont typeface="Wingdings" panose="05000000000000000000" pitchFamily="2" charset="2"/>
              <a:buChar char="Ø"/>
            </a:pPr>
            <a:endParaRPr lang="en-US" sz="2000" b="1"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000" b="1" dirty="0">
                <a:solidFill>
                  <a:srgbClr val="002060"/>
                </a:solidFill>
                <a:latin typeface="Arial" panose="020B0604020202020204" pitchFamily="34" charset="0"/>
                <a:cs typeface="Arial" panose="020B0604020202020204" pitchFamily="34" charset="0"/>
              </a:rPr>
              <a:t>Libraries used by the tool – </a:t>
            </a:r>
            <a:r>
              <a:rPr lang="en-US" sz="2000" b="1" dirty="0" err="1">
                <a:solidFill>
                  <a:srgbClr val="002060"/>
                </a:solidFill>
                <a:latin typeface="Arial" panose="020B0604020202020204" pitchFamily="34" charset="0"/>
                <a:cs typeface="Arial" panose="020B0604020202020204" pitchFamily="34" charset="0"/>
              </a:rPr>
              <a:t>PyMuPDF</a:t>
            </a:r>
            <a:r>
              <a:rPr lang="en-US" sz="2000" b="1" dirty="0">
                <a:solidFill>
                  <a:srgbClr val="002060"/>
                </a:solidFill>
                <a:latin typeface="Arial" panose="020B0604020202020204" pitchFamily="34" charset="0"/>
                <a:cs typeface="Arial" panose="020B0604020202020204" pitchFamily="34" charset="0"/>
              </a:rPr>
              <a:t>, PyPDF2, Fitz</a:t>
            </a:r>
          </a:p>
        </p:txBody>
      </p:sp>
    </p:spTree>
    <p:extLst>
      <p:ext uri="{BB962C8B-B14F-4D97-AF65-F5344CB8AC3E}">
        <p14:creationId xmlns:p14="http://schemas.microsoft.com/office/powerpoint/2010/main" val="264243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80AF5-6FF2-003C-AD11-C19F398D9A50}"/>
              </a:ext>
            </a:extLst>
          </p:cNvPr>
          <p:cNvSpPr>
            <a:spLocks noGrp="1"/>
          </p:cNvSpPr>
          <p:nvPr>
            <p:ph type="title"/>
          </p:nvPr>
        </p:nvSpPr>
        <p:spPr>
          <a:xfrm>
            <a:off x="0" y="3049483"/>
            <a:ext cx="12192000" cy="759035"/>
          </a:xfrm>
          <a:solidFill>
            <a:srgbClr val="FFFF00"/>
          </a:solidFill>
        </p:spPr>
        <p:txBody>
          <a:bodyPr>
            <a:normAutofit/>
          </a:bodyPr>
          <a:lstStyle/>
          <a:p>
            <a:pPr algn="ctr"/>
            <a:r>
              <a:rPr lang="en-US" sz="3200" b="1" dirty="0">
                <a:latin typeface="Arial" panose="020B0604020202020204" pitchFamily="34" charset="0"/>
                <a:cs typeface="Arial" panose="020B0604020202020204" pitchFamily="34" charset="0"/>
              </a:rPr>
              <a:t>DATA PRE-PROCESSING AND ANALYSIS</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3486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D8AA86-9DB7-5634-EF6A-2B3109E20D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2501" y="19054"/>
            <a:ext cx="1109499" cy="1056436"/>
          </a:xfrm>
          <a:prstGeom prst="rect">
            <a:avLst/>
          </a:prstGeom>
        </p:spPr>
      </p:pic>
      <p:sp>
        <p:nvSpPr>
          <p:cNvPr id="2" name="TextBox 1">
            <a:extLst>
              <a:ext uri="{FF2B5EF4-FFF2-40B4-BE49-F238E27FC236}">
                <a16:creationId xmlns:a16="http://schemas.microsoft.com/office/drawing/2014/main" id="{8FB827EB-4BC1-AF4E-1924-9155E0431A9B}"/>
              </a:ext>
            </a:extLst>
          </p:cNvPr>
          <p:cNvSpPr txBox="1"/>
          <p:nvPr/>
        </p:nvSpPr>
        <p:spPr>
          <a:xfrm>
            <a:off x="0" y="19054"/>
            <a:ext cx="10808413" cy="584775"/>
          </a:xfrm>
          <a:prstGeom prst="rect">
            <a:avLst/>
          </a:prstGeom>
          <a:solidFill>
            <a:schemeClr val="bg1"/>
          </a:solidFill>
        </p:spPr>
        <p:txBody>
          <a:bodyPr wrap="square" rtlCol="0">
            <a:spAutoFit/>
          </a:bodyPr>
          <a:lstStyle/>
          <a:p>
            <a:pPr algn="ctr"/>
            <a:r>
              <a:rPr lang="en-US" sz="3200" b="1" u="sng" dirty="0">
                <a:latin typeface="Arial" panose="020B0604020202020204" pitchFamily="34" charset="0"/>
                <a:cs typeface="Arial" panose="020B0604020202020204" pitchFamily="34" charset="0"/>
              </a:rPr>
              <a:t>DATA PRE-PROCESSING AND CLEANING</a:t>
            </a:r>
            <a:endParaRPr lang="en-IN" sz="3200" b="1" u="sng"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149D533-E71E-2166-244E-C8409E761C95}"/>
              </a:ext>
            </a:extLst>
          </p:cNvPr>
          <p:cNvSpPr txBox="1"/>
          <p:nvPr/>
        </p:nvSpPr>
        <p:spPr>
          <a:xfrm>
            <a:off x="0" y="1023217"/>
            <a:ext cx="12192000" cy="501675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dirty="0">
                <a:solidFill>
                  <a:srgbClr val="002060"/>
                </a:solidFill>
                <a:latin typeface="Arial" panose="020B0604020202020204" pitchFamily="34" charset="0"/>
                <a:cs typeface="Arial" panose="020B0604020202020204" pitchFamily="34" charset="0"/>
              </a:rPr>
              <a:t>Handled missing values row wise to ensure data consistency</a:t>
            </a:r>
          </a:p>
          <a:p>
            <a:pPr marL="285750" indent="-285750">
              <a:lnSpc>
                <a:spcPct val="150000"/>
              </a:lnSpc>
              <a:buFont typeface="Wingdings" panose="05000000000000000000" pitchFamily="2" charset="2"/>
              <a:buChar char="Ø"/>
            </a:pPr>
            <a:endParaRPr lang="en-US" sz="2000" dirty="0">
              <a:solidFill>
                <a:srgbClr val="002060"/>
              </a:solidFill>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Ø"/>
            </a:pPr>
            <a:endParaRPr lang="en-US" sz="2000" dirty="0">
              <a:solidFill>
                <a:srgbClr val="002060"/>
              </a:solidFill>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Ø"/>
            </a:pPr>
            <a:endParaRPr lang="en-US" sz="2000" dirty="0">
              <a:solidFill>
                <a:srgbClr val="002060"/>
              </a:solidFill>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Ø"/>
            </a:pPr>
            <a:endParaRPr lang="en-US" sz="2000" dirty="0">
              <a:solidFill>
                <a:srgbClr val="002060"/>
              </a:solidFill>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Ø"/>
            </a:pPr>
            <a:r>
              <a:rPr lang="en-US" sz="2000" dirty="0">
                <a:solidFill>
                  <a:srgbClr val="002060"/>
                </a:solidFill>
                <a:latin typeface="Arial" panose="020B0604020202020204" pitchFamily="34" charset="0"/>
                <a:cs typeface="Arial" panose="020B0604020202020204" pitchFamily="34" charset="0"/>
              </a:rPr>
              <a:t>Dropped the “file name” column and applied column wise imputation</a:t>
            </a:r>
          </a:p>
          <a:p>
            <a:pPr marL="285750" indent="-285750">
              <a:lnSpc>
                <a:spcPct val="150000"/>
              </a:lnSpc>
              <a:buFont typeface="Wingdings" panose="05000000000000000000" pitchFamily="2" charset="2"/>
              <a:buChar char="Ø"/>
            </a:pPr>
            <a:r>
              <a:rPr lang="en-US" sz="2000" dirty="0">
                <a:solidFill>
                  <a:srgbClr val="002060"/>
                </a:solidFill>
                <a:latin typeface="Arial" panose="020B0604020202020204" pitchFamily="34" charset="0"/>
                <a:cs typeface="Arial" panose="020B0604020202020204" pitchFamily="34" charset="0"/>
              </a:rPr>
              <a:t>Mapped text values in 'Class' and 'contains text' columns to numerical format</a:t>
            </a:r>
          </a:p>
          <a:p>
            <a:pPr marL="285750" indent="-285750">
              <a:lnSpc>
                <a:spcPct val="150000"/>
              </a:lnSpc>
              <a:buFont typeface="Wingdings" panose="05000000000000000000" pitchFamily="2" charset="2"/>
              <a:buChar char="Ø"/>
            </a:pPr>
            <a:r>
              <a:rPr lang="en-US" sz="2000" dirty="0">
                <a:solidFill>
                  <a:srgbClr val="002060"/>
                </a:solidFill>
                <a:latin typeface="Arial" panose="020B0604020202020204" pitchFamily="34" charset="0"/>
                <a:cs typeface="Arial" panose="020B0604020202020204" pitchFamily="34" charset="0"/>
              </a:rPr>
              <a:t>Applied Label Encoding to standardize header information</a:t>
            </a:r>
          </a:p>
          <a:p>
            <a:pPr marL="285750" indent="-285750">
              <a:lnSpc>
                <a:spcPct val="150000"/>
              </a:lnSpc>
              <a:buFont typeface="Wingdings" panose="05000000000000000000" pitchFamily="2" charset="2"/>
              <a:buChar char="Ø"/>
            </a:pPr>
            <a:r>
              <a:rPr lang="en-US" sz="2000" dirty="0">
                <a:solidFill>
                  <a:srgbClr val="002060"/>
                </a:solidFill>
                <a:latin typeface="Arial" panose="020B0604020202020204" pitchFamily="34" charset="0"/>
                <a:cs typeface="Arial" panose="020B0604020202020204" pitchFamily="34" charset="0"/>
              </a:rPr>
              <a:t>Converted all object-type values to numeric for ML compatibility</a:t>
            </a:r>
          </a:p>
          <a:p>
            <a:pPr marL="742950" lvl="1" indent="-285750">
              <a:lnSpc>
                <a:spcPct val="150000"/>
              </a:lnSpc>
              <a:buFont typeface="Wingdings" panose="05000000000000000000" pitchFamily="2" charset="2"/>
              <a:buChar char="ü"/>
            </a:pPr>
            <a:endParaRPr lang="en-US" sz="2000" b="1" dirty="0">
              <a:solidFill>
                <a:srgbClr val="002060"/>
              </a:solidFill>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ü"/>
            </a:pPr>
            <a:endParaRPr lang="en-US" sz="2000" dirty="0">
              <a:solidFill>
                <a:srgbClr val="002060"/>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AC8D675-F2D5-5C7F-A9F1-5751FF33E891}"/>
              </a:ext>
            </a:extLst>
          </p:cNvPr>
          <p:cNvSpPr/>
          <p:nvPr/>
        </p:nvSpPr>
        <p:spPr>
          <a:xfrm>
            <a:off x="0" y="6490619"/>
            <a:ext cx="12192000" cy="36738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l"/>
            <a:r>
              <a:rPr lang="en-US" b="1" i="0" dirty="0">
                <a:solidFill>
                  <a:schemeClr val="tx1"/>
                </a:solidFill>
                <a:effectLst/>
                <a:latin typeface="Arial" panose="020B0604020202020204" pitchFamily="34" charset="0"/>
              </a:rPr>
              <a:t>CS658A: </a:t>
            </a:r>
            <a:r>
              <a:rPr lang="en-US" b="1" dirty="0">
                <a:solidFill>
                  <a:schemeClr val="tx1"/>
                </a:solidFill>
                <a:latin typeface="Arial" panose="020B0604020202020204" pitchFamily="34" charset="0"/>
              </a:rPr>
              <a:t>Topics in Malware Analysis and Intrusion Detection </a:t>
            </a:r>
          </a:p>
        </p:txBody>
      </p:sp>
      <p:sp>
        <p:nvSpPr>
          <p:cNvPr id="18" name="Rectangle 1">
            <a:extLst>
              <a:ext uri="{FF2B5EF4-FFF2-40B4-BE49-F238E27FC236}">
                <a16:creationId xmlns:a16="http://schemas.microsoft.com/office/drawing/2014/main" id="{D8D82665-544B-D291-BAFD-94545BCAE14A}"/>
              </a:ext>
            </a:extLst>
          </p:cNvPr>
          <p:cNvSpPr>
            <a:spLocks noChangeArrowheads="1"/>
          </p:cNvSpPr>
          <p:nvPr/>
        </p:nvSpPr>
        <p:spPr bwMode="auto">
          <a:xfrm>
            <a:off x="838200" y="3087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7" name="Picture 6">
            <a:extLst>
              <a:ext uri="{FF2B5EF4-FFF2-40B4-BE49-F238E27FC236}">
                <a16:creationId xmlns:a16="http://schemas.microsoft.com/office/drawing/2014/main" id="{13792107-9FAF-9C97-B4AF-1DB4C256F6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072" y="1494878"/>
            <a:ext cx="11391856" cy="1905000"/>
          </a:xfrm>
          <a:prstGeom prst="rect">
            <a:avLst/>
          </a:prstGeom>
          <a:ln>
            <a:solidFill>
              <a:schemeClr val="accent1"/>
            </a:solidFill>
          </a:ln>
        </p:spPr>
      </p:pic>
    </p:spTree>
    <p:extLst>
      <p:ext uri="{BB962C8B-B14F-4D97-AF65-F5344CB8AC3E}">
        <p14:creationId xmlns:p14="http://schemas.microsoft.com/office/powerpoint/2010/main" val="2499437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anim calcmode="lin" valueType="num">
                                      <p:cBhvr additive="base">
                                        <p:cTn id="1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 calcmode="lin" valueType="num">
                                      <p:cBhvr additive="base">
                                        <p:cTn id="19"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 calcmode="lin" valueType="num">
                                      <p:cBhvr additive="base">
                                        <p:cTn id="25"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 calcmode="lin" valueType="num">
                                      <p:cBhvr additive="base">
                                        <p:cTn id="31"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D8AA86-9DB7-5634-EF6A-2B3109E20D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2501" y="19054"/>
            <a:ext cx="1109499" cy="1056436"/>
          </a:xfrm>
          <a:prstGeom prst="rect">
            <a:avLst/>
          </a:prstGeom>
        </p:spPr>
      </p:pic>
      <p:sp>
        <p:nvSpPr>
          <p:cNvPr id="2" name="TextBox 1">
            <a:extLst>
              <a:ext uri="{FF2B5EF4-FFF2-40B4-BE49-F238E27FC236}">
                <a16:creationId xmlns:a16="http://schemas.microsoft.com/office/drawing/2014/main" id="{8FB827EB-4BC1-AF4E-1924-9155E0431A9B}"/>
              </a:ext>
            </a:extLst>
          </p:cNvPr>
          <p:cNvSpPr txBox="1"/>
          <p:nvPr/>
        </p:nvSpPr>
        <p:spPr>
          <a:xfrm>
            <a:off x="0" y="19054"/>
            <a:ext cx="10808413" cy="584775"/>
          </a:xfrm>
          <a:prstGeom prst="rect">
            <a:avLst/>
          </a:prstGeom>
          <a:solidFill>
            <a:schemeClr val="bg1"/>
          </a:solidFill>
        </p:spPr>
        <p:txBody>
          <a:bodyPr wrap="square" rtlCol="0">
            <a:spAutoFit/>
          </a:bodyPr>
          <a:lstStyle/>
          <a:p>
            <a:pPr algn="ctr"/>
            <a:r>
              <a:rPr lang="en-US" sz="3200" b="1" u="sng" dirty="0">
                <a:latin typeface="Arial" panose="020B0604020202020204" pitchFamily="34" charset="0"/>
                <a:cs typeface="Arial" panose="020B0604020202020204" pitchFamily="34" charset="0"/>
              </a:rPr>
              <a:t>DATA ANALYSIS (SHAP)</a:t>
            </a:r>
            <a:endParaRPr lang="en-IN" sz="3200" b="1" u="sng"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AC8D675-F2D5-5C7F-A9F1-5751FF33E891}"/>
              </a:ext>
            </a:extLst>
          </p:cNvPr>
          <p:cNvSpPr/>
          <p:nvPr/>
        </p:nvSpPr>
        <p:spPr>
          <a:xfrm>
            <a:off x="0" y="6490619"/>
            <a:ext cx="12192000" cy="36738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l"/>
            <a:r>
              <a:rPr lang="en-US" b="1" i="0" dirty="0">
                <a:solidFill>
                  <a:schemeClr val="tx1"/>
                </a:solidFill>
                <a:effectLst/>
                <a:latin typeface="Arial" panose="020B0604020202020204" pitchFamily="34" charset="0"/>
              </a:rPr>
              <a:t>CS658A: </a:t>
            </a:r>
            <a:r>
              <a:rPr lang="en-US" b="1" dirty="0">
                <a:solidFill>
                  <a:schemeClr val="tx1"/>
                </a:solidFill>
                <a:latin typeface="Arial" panose="020B0604020202020204" pitchFamily="34" charset="0"/>
              </a:rPr>
              <a:t>Topics in Malware Analysis and Intrusion Detection </a:t>
            </a:r>
          </a:p>
        </p:txBody>
      </p:sp>
      <p:sp>
        <p:nvSpPr>
          <p:cNvPr id="18" name="Rectangle 1">
            <a:extLst>
              <a:ext uri="{FF2B5EF4-FFF2-40B4-BE49-F238E27FC236}">
                <a16:creationId xmlns:a16="http://schemas.microsoft.com/office/drawing/2014/main" id="{D8D82665-544B-D291-BAFD-94545BCAE14A}"/>
              </a:ext>
            </a:extLst>
          </p:cNvPr>
          <p:cNvSpPr>
            <a:spLocks noChangeArrowheads="1"/>
          </p:cNvSpPr>
          <p:nvPr/>
        </p:nvSpPr>
        <p:spPr bwMode="auto">
          <a:xfrm>
            <a:off x="838200" y="3087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8" name="Picture 7">
            <a:extLst>
              <a:ext uri="{FF2B5EF4-FFF2-40B4-BE49-F238E27FC236}">
                <a16:creationId xmlns:a16="http://schemas.microsoft.com/office/drawing/2014/main" id="{3AA443C5-50B1-F541-7E11-1EC856B176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5274" y="1368454"/>
            <a:ext cx="7760368" cy="4950995"/>
          </a:xfrm>
          <a:prstGeom prst="rect">
            <a:avLst/>
          </a:prstGeom>
        </p:spPr>
      </p:pic>
      <p:sp>
        <p:nvSpPr>
          <p:cNvPr id="10" name="TextBox 9">
            <a:extLst>
              <a:ext uri="{FF2B5EF4-FFF2-40B4-BE49-F238E27FC236}">
                <a16:creationId xmlns:a16="http://schemas.microsoft.com/office/drawing/2014/main" id="{7E5BF780-50AB-B881-F84B-9E5BF8AD696E}"/>
              </a:ext>
            </a:extLst>
          </p:cNvPr>
          <p:cNvSpPr txBox="1"/>
          <p:nvPr/>
        </p:nvSpPr>
        <p:spPr>
          <a:xfrm>
            <a:off x="136358" y="1368454"/>
            <a:ext cx="4158916" cy="4708981"/>
          </a:xfrm>
          <a:prstGeom prst="rect">
            <a:avLst/>
          </a:prstGeom>
          <a:noFill/>
        </p:spPr>
        <p:txBody>
          <a:bodyPr wrap="square">
            <a:spAutoFit/>
          </a:bodyPr>
          <a:lstStyle/>
          <a:p>
            <a:pPr marL="342900" indent="-342900">
              <a:buFont typeface="Wingdings" panose="05000000000000000000" pitchFamily="2" charset="2"/>
              <a:buChar char="Ø"/>
            </a:pPr>
            <a:r>
              <a:rPr lang="en-US" sz="2000" b="1" dirty="0">
                <a:solidFill>
                  <a:srgbClr val="002060"/>
                </a:solidFill>
                <a:latin typeface="Arial" panose="020B0604020202020204" pitchFamily="34" charset="0"/>
                <a:cs typeface="Arial" panose="020B0604020202020204" pitchFamily="34" charset="0"/>
              </a:rPr>
              <a:t>Implementing SHAP (</a:t>
            </a:r>
            <a:r>
              <a:rPr lang="en-US" sz="2000" b="1" dirty="0" err="1">
                <a:solidFill>
                  <a:srgbClr val="002060"/>
                </a:solidFill>
                <a:latin typeface="Arial" panose="020B0604020202020204" pitchFamily="34" charset="0"/>
                <a:cs typeface="Arial" panose="020B0604020202020204" pitchFamily="34" charset="0"/>
              </a:rPr>
              <a:t>SHapley</a:t>
            </a:r>
            <a:r>
              <a:rPr lang="en-US" sz="2000" b="1" dirty="0">
                <a:solidFill>
                  <a:srgbClr val="002060"/>
                </a:solidFill>
                <a:latin typeface="Arial" panose="020B0604020202020204" pitchFamily="34" charset="0"/>
                <a:cs typeface="Arial" panose="020B0604020202020204" pitchFamily="34" charset="0"/>
              </a:rPr>
              <a:t> Additive </a:t>
            </a:r>
            <a:r>
              <a:rPr lang="en-US" sz="2000" b="1" dirty="0" err="1">
                <a:solidFill>
                  <a:srgbClr val="002060"/>
                </a:solidFill>
                <a:latin typeface="Arial" panose="020B0604020202020204" pitchFamily="34" charset="0"/>
                <a:cs typeface="Arial" panose="020B0604020202020204" pitchFamily="34" charset="0"/>
              </a:rPr>
              <a:t>exPlanations</a:t>
            </a:r>
            <a:r>
              <a:rPr lang="en-US" sz="2000" b="1" dirty="0">
                <a:solidFill>
                  <a:srgbClr val="002060"/>
                </a:solidFill>
                <a:latin typeface="Arial" panose="020B0604020202020204" pitchFamily="34" charset="0"/>
                <a:cs typeface="Arial" panose="020B0604020202020204" pitchFamily="34" charset="0"/>
              </a:rPr>
              <a:t>) - </a:t>
            </a:r>
            <a:r>
              <a:rPr lang="en-US" sz="2000" b="1" dirty="0">
                <a:solidFill>
                  <a:srgbClr val="002060"/>
                </a:solidFill>
                <a:highlight>
                  <a:srgbClr val="FFFF00"/>
                </a:highlight>
                <a:latin typeface="Arial" panose="020B0604020202020204" pitchFamily="34" charset="0"/>
                <a:cs typeface="Arial" panose="020B0604020202020204" pitchFamily="34" charset="0"/>
              </a:rPr>
              <a:t>(Our third novel idea)</a:t>
            </a:r>
          </a:p>
          <a:p>
            <a:pPr marL="342900" indent="-342900">
              <a:buFont typeface="Wingdings" panose="05000000000000000000" pitchFamily="2" charset="2"/>
              <a:buChar char="Ø"/>
            </a:pPr>
            <a:endParaRPr lang="en-IN" sz="2000" b="1" dirty="0">
              <a:solidFill>
                <a:srgbClr val="00206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IN" sz="2000" b="1" dirty="0">
                <a:solidFill>
                  <a:srgbClr val="002060"/>
                </a:solidFill>
                <a:latin typeface="Arial" panose="020B0604020202020204" pitchFamily="34" charset="0"/>
                <a:cs typeface="Arial" panose="020B0604020202020204" pitchFamily="34" charset="0"/>
              </a:rPr>
              <a:t>SHAP Waterfall Plot Overview</a:t>
            </a:r>
          </a:p>
          <a:p>
            <a:endParaRPr lang="en-IN" sz="2000" dirty="0">
              <a:solidFill>
                <a:srgbClr val="002060"/>
              </a:solidFill>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ü"/>
            </a:pPr>
            <a:r>
              <a:rPr lang="en-IN" sz="2000" dirty="0">
                <a:solidFill>
                  <a:srgbClr val="002060"/>
                </a:solidFill>
                <a:latin typeface="Arial" panose="020B0604020202020204" pitchFamily="34" charset="0"/>
                <a:cs typeface="Arial" panose="020B0604020202020204" pitchFamily="34" charset="0"/>
              </a:rPr>
              <a:t>Visualizes feature contributions to a single prediction breaking down their impact</a:t>
            </a:r>
          </a:p>
          <a:p>
            <a:pPr marL="342900" indent="-342900">
              <a:buFont typeface="Wingdings" panose="05000000000000000000" pitchFamily="2" charset="2"/>
              <a:buChar char="ü"/>
            </a:pPr>
            <a:endParaRPr lang="en-IN" sz="2000" dirty="0">
              <a:solidFill>
                <a:srgbClr val="002060"/>
              </a:solidFill>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ü"/>
            </a:pPr>
            <a:r>
              <a:rPr lang="en-IN" sz="2000" dirty="0">
                <a:solidFill>
                  <a:srgbClr val="002060"/>
                </a:solidFill>
                <a:latin typeface="Arial" panose="020B0604020202020204" pitchFamily="34" charset="0"/>
                <a:cs typeface="Arial" panose="020B0604020202020204" pitchFamily="34" charset="0"/>
              </a:rPr>
              <a:t>Shows how each feature’s impact accumulates from the base value to reach the final prediction</a:t>
            </a:r>
          </a:p>
        </p:txBody>
      </p:sp>
    </p:spTree>
    <p:extLst>
      <p:ext uri="{BB962C8B-B14F-4D97-AF65-F5344CB8AC3E}">
        <p14:creationId xmlns:p14="http://schemas.microsoft.com/office/powerpoint/2010/main" val="96146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D8AA86-9DB7-5634-EF6A-2B3109E20D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2501" y="19054"/>
            <a:ext cx="1109499" cy="1056436"/>
          </a:xfrm>
          <a:prstGeom prst="rect">
            <a:avLst/>
          </a:prstGeom>
        </p:spPr>
      </p:pic>
      <p:sp>
        <p:nvSpPr>
          <p:cNvPr id="2" name="TextBox 1">
            <a:extLst>
              <a:ext uri="{FF2B5EF4-FFF2-40B4-BE49-F238E27FC236}">
                <a16:creationId xmlns:a16="http://schemas.microsoft.com/office/drawing/2014/main" id="{8FB827EB-4BC1-AF4E-1924-9155E0431A9B}"/>
              </a:ext>
            </a:extLst>
          </p:cNvPr>
          <p:cNvSpPr txBox="1"/>
          <p:nvPr/>
        </p:nvSpPr>
        <p:spPr>
          <a:xfrm>
            <a:off x="0" y="19054"/>
            <a:ext cx="10808413" cy="584775"/>
          </a:xfrm>
          <a:prstGeom prst="rect">
            <a:avLst/>
          </a:prstGeom>
          <a:solidFill>
            <a:schemeClr val="bg1"/>
          </a:solidFill>
        </p:spPr>
        <p:txBody>
          <a:bodyPr wrap="square" rtlCol="0">
            <a:spAutoFit/>
          </a:bodyPr>
          <a:lstStyle/>
          <a:p>
            <a:pPr algn="ctr"/>
            <a:r>
              <a:rPr lang="en-US" sz="3200" b="1" u="sng" dirty="0">
                <a:latin typeface="Arial" panose="020B0604020202020204" pitchFamily="34" charset="0"/>
                <a:cs typeface="Arial" panose="020B0604020202020204" pitchFamily="34" charset="0"/>
              </a:rPr>
              <a:t>DATA ANALYSIS (SHAP)</a:t>
            </a:r>
            <a:endParaRPr lang="en-IN" sz="3200" b="1" u="sng"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AC8D675-F2D5-5C7F-A9F1-5751FF33E891}"/>
              </a:ext>
            </a:extLst>
          </p:cNvPr>
          <p:cNvSpPr/>
          <p:nvPr/>
        </p:nvSpPr>
        <p:spPr>
          <a:xfrm>
            <a:off x="0" y="6490619"/>
            <a:ext cx="12192000" cy="36738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l"/>
            <a:r>
              <a:rPr lang="en-US" b="1" i="0" dirty="0">
                <a:solidFill>
                  <a:schemeClr val="tx1"/>
                </a:solidFill>
                <a:effectLst/>
                <a:latin typeface="Arial" panose="020B0604020202020204" pitchFamily="34" charset="0"/>
              </a:rPr>
              <a:t>CS658A: </a:t>
            </a:r>
            <a:r>
              <a:rPr lang="en-US" b="1" dirty="0">
                <a:solidFill>
                  <a:schemeClr val="tx1"/>
                </a:solidFill>
                <a:latin typeface="Arial" panose="020B0604020202020204" pitchFamily="34" charset="0"/>
              </a:rPr>
              <a:t>Topics in Malware Analysis and Intrusion Detection </a:t>
            </a:r>
          </a:p>
        </p:txBody>
      </p:sp>
      <p:sp>
        <p:nvSpPr>
          <p:cNvPr id="18" name="Rectangle 1">
            <a:extLst>
              <a:ext uri="{FF2B5EF4-FFF2-40B4-BE49-F238E27FC236}">
                <a16:creationId xmlns:a16="http://schemas.microsoft.com/office/drawing/2014/main" id="{D8D82665-544B-D291-BAFD-94545BCAE14A}"/>
              </a:ext>
            </a:extLst>
          </p:cNvPr>
          <p:cNvSpPr>
            <a:spLocks noChangeArrowheads="1"/>
          </p:cNvSpPr>
          <p:nvPr/>
        </p:nvSpPr>
        <p:spPr bwMode="auto">
          <a:xfrm>
            <a:off x="838200" y="3087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TextBox 9">
            <a:extLst>
              <a:ext uri="{FF2B5EF4-FFF2-40B4-BE49-F238E27FC236}">
                <a16:creationId xmlns:a16="http://schemas.microsoft.com/office/drawing/2014/main" id="{7E5BF780-50AB-B881-F84B-9E5BF8AD696E}"/>
              </a:ext>
            </a:extLst>
          </p:cNvPr>
          <p:cNvSpPr txBox="1"/>
          <p:nvPr/>
        </p:nvSpPr>
        <p:spPr>
          <a:xfrm>
            <a:off x="136358" y="1348750"/>
            <a:ext cx="4158916" cy="3477875"/>
          </a:xfrm>
          <a:prstGeom prst="rect">
            <a:avLst/>
          </a:prstGeom>
          <a:noFill/>
        </p:spPr>
        <p:txBody>
          <a:bodyPr wrap="square">
            <a:spAutoFit/>
          </a:bodyPr>
          <a:lstStyle/>
          <a:p>
            <a:pPr marL="342900" indent="-342900">
              <a:buFont typeface="Wingdings" panose="05000000000000000000" pitchFamily="2" charset="2"/>
              <a:buChar char="Ø"/>
            </a:pPr>
            <a:r>
              <a:rPr lang="en-US" sz="2000" dirty="0">
                <a:solidFill>
                  <a:srgbClr val="002060"/>
                </a:solidFill>
                <a:latin typeface="Arial" panose="020B0604020202020204" pitchFamily="34" charset="0"/>
                <a:cs typeface="Arial" panose="020B0604020202020204" pitchFamily="34" charset="0"/>
              </a:rPr>
              <a:t>The SHAP summary plot shows feature importance and impact on predictions across samples, with features ranked by influence</a:t>
            </a:r>
          </a:p>
          <a:p>
            <a:pPr marL="342900" indent="-342900">
              <a:buFont typeface="Wingdings" panose="05000000000000000000" pitchFamily="2" charset="2"/>
              <a:buChar char="Ø"/>
            </a:pPr>
            <a:endParaRPr lang="en-US" sz="2000" dirty="0">
              <a:solidFill>
                <a:srgbClr val="00206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000" dirty="0">
                <a:solidFill>
                  <a:srgbClr val="002060"/>
                </a:solidFill>
                <a:latin typeface="Arial" panose="020B0604020202020204" pitchFamily="34" charset="0"/>
                <a:cs typeface="Arial" panose="020B0604020202020204" pitchFamily="34" charset="0"/>
              </a:rPr>
              <a:t>Wider point spreads indicate more variable impacts, highlighting which features are most significant and how their values affect predictions</a:t>
            </a:r>
            <a:endParaRPr lang="en-IN" sz="2000" dirty="0">
              <a:solidFill>
                <a:srgbClr val="002060"/>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A7FA4B06-A062-A370-31CB-3D4C477F7A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9635" y="1167314"/>
            <a:ext cx="6687615" cy="5176336"/>
          </a:xfrm>
          <a:prstGeom prst="rect">
            <a:avLst/>
          </a:prstGeom>
        </p:spPr>
      </p:pic>
    </p:spTree>
    <p:extLst>
      <p:ext uri="{BB962C8B-B14F-4D97-AF65-F5344CB8AC3E}">
        <p14:creationId xmlns:p14="http://schemas.microsoft.com/office/powerpoint/2010/main" val="236536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80AF5-6FF2-003C-AD11-C19F398D9A50}"/>
              </a:ext>
            </a:extLst>
          </p:cNvPr>
          <p:cNvSpPr>
            <a:spLocks noGrp="1"/>
          </p:cNvSpPr>
          <p:nvPr>
            <p:ph type="title"/>
          </p:nvPr>
        </p:nvSpPr>
        <p:spPr>
          <a:xfrm>
            <a:off x="0" y="3049483"/>
            <a:ext cx="12192000" cy="759035"/>
          </a:xfrm>
          <a:solidFill>
            <a:srgbClr val="FFFF00"/>
          </a:solidFill>
        </p:spPr>
        <p:txBody>
          <a:bodyPr>
            <a:normAutofit/>
          </a:bodyPr>
          <a:lstStyle/>
          <a:p>
            <a:pPr algn="ctr"/>
            <a:r>
              <a:rPr lang="en-US" sz="3200" b="1" dirty="0">
                <a:latin typeface="Arial" panose="020B0604020202020204" pitchFamily="34" charset="0"/>
                <a:cs typeface="Arial" panose="020B0604020202020204" pitchFamily="34" charset="0"/>
              </a:rPr>
              <a:t>ML MODEL</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590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0E37A1EB-0B1B-8742-EA2A-3974BA874EC3}"/>
              </a:ext>
            </a:extLst>
          </p:cNvPr>
          <p:cNvSpPr txBox="1">
            <a:spLocks/>
          </p:cNvSpPr>
          <p:nvPr/>
        </p:nvSpPr>
        <p:spPr>
          <a:xfrm>
            <a:off x="1523997" y="4189141"/>
            <a:ext cx="9144000" cy="180358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300"/>
              </a:spcBef>
            </a:pPr>
            <a:endParaRPr lang="en-US" sz="2000" b="1" u="sng"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30896A18-7D6E-19D3-F5C5-DC16E37C1308}"/>
              </a:ext>
            </a:extLst>
          </p:cNvPr>
          <p:cNvSpPr/>
          <p:nvPr/>
        </p:nvSpPr>
        <p:spPr>
          <a:xfrm>
            <a:off x="0" y="6490619"/>
            <a:ext cx="12192000" cy="36738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l"/>
            <a:r>
              <a:rPr lang="en-US" b="1" i="0" dirty="0">
                <a:solidFill>
                  <a:schemeClr val="tx1"/>
                </a:solidFill>
                <a:effectLst/>
                <a:latin typeface="Arial" panose="020B0604020202020204" pitchFamily="34" charset="0"/>
              </a:rPr>
              <a:t>CS658A: </a:t>
            </a:r>
            <a:r>
              <a:rPr lang="en-US" b="1" dirty="0">
                <a:solidFill>
                  <a:schemeClr val="tx1"/>
                </a:solidFill>
                <a:latin typeface="Arial" panose="020B0604020202020204" pitchFamily="34" charset="0"/>
              </a:rPr>
              <a:t>Topics in Malware Analysis and Intrusion Detection </a:t>
            </a:r>
          </a:p>
        </p:txBody>
      </p:sp>
      <p:graphicFrame>
        <p:nvGraphicFramePr>
          <p:cNvPr id="6" name="Table 6">
            <a:extLst>
              <a:ext uri="{FF2B5EF4-FFF2-40B4-BE49-F238E27FC236}">
                <a16:creationId xmlns:a16="http://schemas.microsoft.com/office/drawing/2014/main" id="{DCA1EC3F-EEA2-9E6E-5D35-09225DDB447E}"/>
              </a:ext>
            </a:extLst>
          </p:cNvPr>
          <p:cNvGraphicFramePr>
            <a:graphicFrameLocks noGrp="1"/>
          </p:cNvGraphicFramePr>
          <p:nvPr>
            <p:extLst>
              <p:ext uri="{D42A27DB-BD31-4B8C-83A1-F6EECF244321}">
                <p14:modId xmlns:p14="http://schemas.microsoft.com/office/powerpoint/2010/main" val="1948166843"/>
              </p:ext>
            </p:extLst>
          </p:nvPr>
        </p:nvGraphicFramePr>
        <p:xfrm>
          <a:off x="2" y="1068805"/>
          <a:ext cx="12191996" cy="5421814"/>
        </p:xfrm>
        <a:graphic>
          <a:graphicData uri="http://schemas.openxmlformats.org/drawingml/2006/table">
            <a:tbl>
              <a:tblPr firstRow="1" bandRow="1">
                <a:tableStyleId>{5C22544A-7EE6-4342-B048-85BDC9FD1C3A}</a:tableStyleId>
              </a:tblPr>
              <a:tblGrid>
                <a:gridCol w="4287795">
                  <a:extLst>
                    <a:ext uri="{9D8B030D-6E8A-4147-A177-3AD203B41FA5}">
                      <a16:colId xmlns:a16="http://schemas.microsoft.com/office/drawing/2014/main" val="1505979356"/>
                    </a:ext>
                  </a:extLst>
                </a:gridCol>
                <a:gridCol w="7904201">
                  <a:extLst>
                    <a:ext uri="{9D8B030D-6E8A-4147-A177-3AD203B41FA5}">
                      <a16:colId xmlns:a16="http://schemas.microsoft.com/office/drawing/2014/main" val="3172453466"/>
                    </a:ext>
                  </a:extLst>
                </a:gridCol>
              </a:tblGrid>
              <a:tr h="809676">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u="sng" dirty="0">
                          <a:solidFill>
                            <a:srgbClr val="002060"/>
                          </a:solidFill>
                          <a:latin typeface="Arial" panose="020B0604020202020204" pitchFamily="34" charset="0"/>
                          <a:cs typeface="Arial" panose="020B0604020202020204" pitchFamily="34" charset="0"/>
                        </a:rPr>
                        <a:t>GROUP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903657387"/>
                  </a:ext>
                </a:extLst>
              </a:tr>
              <a:tr h="820921">
                <a:tc>
                  <a:txBody>
                    <a:bodyPr/>
                    <a:lstStyle/>
                    <a:p>
                      <a:pPr algn="ctr"/>
                      <a:r>
                        <a:rPr lang="en-US" b="1" u="sng" dirty="0">
                          <a:latin typeface="Arial" panose="020B0604020202020204" pitchFamily="34" charset="0"/>
                          <a:cs typeface="Arial" panose="020B0604020202020204" pitchFamily="34" charset="0"/>
                        </a:rPr>
                        <a:t>Group Members</a:t>
                      </a:r>
                      <a:endParaRPr lang="en-IN" b="1" u="sng"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b="1" u="sng" dirty="0">
                          <a:latin typeface="Arial" panose="020B0604020202020204" pitchFamily="34" charset="0"/>
                          <a:cs typeface="Arial" panose="020B0604020202020204" pitchFamily="34" charset="0"/>
                        </a:rPr>
                        <a:t>Responsibilities</a:t>
                      </a:r>
                      <a:endParaRPr lang="en-IN" b="1" u="sng"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13156378"/>
                  </a:ext>
                </a:extLst>
              </a:tr>
              <a:tr h="12637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C00000"/>
                          </a:solidFill>
                          <a:latin typeface="Arial" panose="020B0604020202020204" pitchFamily="34" charset="0"/>
                          <a:cs typeface="Arial" panose="020B0604020202020204" pitchFamily="34" charset="0"/>
                        </a:rPr>
                        <a:t>Himanshu Shekhar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sz="2000" dirty="0">
                          <a:latin typeface="Arial" panose="020B0604020202020204" pitchFamily="34" charset="0"/>
                          <a:cs typeface="Arial" panose="020B0604020202020204" pitchFamily="34" charset="0"/>
                        </a:rPr>
                        <a:t>Data Extraction, Coding, </a:t>
                      </a:r>
                      <a:r>
                        <a:rPr lang="en-IN" sz="2000" b="0" i="0" kern="1200" dirty="0">
                          <a:solidFill>
                            <a:schemeClr val="dk1"/>
                          </a:solidFill>
                          <a:effectLst/>
                          <a:latin typeface="Arial" panose="020B0604020202020204" pitchFamily="34" charset="0"/>
                          <a:ea typeface="+mn-ea"/>
                          <a:cs typeface="Arial" panose="020B0604020202020204" pitchFamily="34" charset="0"/>
                        </a:rPr>
                        <a:t>Training the Model, </a:t>
                      </a:r>
                      <a:r>
                        <a:rPr lang="en-US" sz="2000" kern="1200" dirty="0">
                          <a:solidFill>
                            <a:schemeClr val="dk1"/>
                          </a:solidFill>
                          <a:latin typeface="Arial" panose="020B0604020202020204" pitchFamily="34" charset="0"/>
                          <a:ea typeface="+mn-ea"/>
                          <a:cs typeface="Arial" panose="020B0604020202020204" pitchFamily="34" charset="0"/>
                        </a:rPr>
                        <a:t>Creation of Reports and Submissions, </a:t>
                      </a:r>
                      <a:r>
                        <a:rPr lang="en-IN" sz="2000" b="0" i="0" kern="1200" dirty="0">
                          <a:solidFill>
                            <a:schemeClr val="dk1"/>
                          </a:solidFill>
                          <a:effectLst/>
                          <a:latin typeface="Arial" panose="020B0604020202020204" pitchFamily="34" charset="0"/>
                          <a:ea typeface="+mn-ea"/>
                          <a:cs typeface="Arial" panose="020B0604020202020204" pitchFamily="34" charset="0"/>
                        </a:rPr>
                        <a:t>Presentation Preparation</a:t>
                      </a:r>
                      <a:endParaRPr lang="en-IN"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703504993"/>
                  </a:ext>
                </a:extLst>
              </a:tr>
              <a:tr h="12637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C00000"/>
                          </a:solidFill>
                          <a:latin typeface="Arial" panose="020B0604020202020204" pitchFamily="34" charset="0"/>
                          <a:cs typeface="Arial" panose="020B0604020202020204" pitchFamily="34" charset="0"/>
                        </a:rPr>
                        <a:t>Lokesh Yadav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sz="2000" dirty="0">
                          <a:latin typeface="Arial" panose="020B0604020202020204" pitchFamily="34" charset="0"/>
                          <a:cs typeface="Arial" panose="020B0604020202020204" pitchFamily="34" charset="0"/>
                        </a:rPr>
                        <a:t>Data pre-processing and Cleaning, Coding, Data Analysis, </a:t>
                      </a:r>
                      <a:r>
                        <a:rPr lang="en-US" sz="2000" kern="1200" dirty="0">
                          <a:solidFill>
                            <a:schemeClr val="dk1"/>
                          </a:solidFill>
                          <a:latin typeface="Arial" panose="020B0604020202020204" pitchFamily="34" charset="0"/>
                          <a:ea typeface="+mn-ea"/>
                          <a:cs typeface="Arial" panose="020B0604020202020204" pitchFamily="34" charset="0"/>
                        </a:rPr>
                        <a:t>Creation of Reports and Submissions, </a:t>
                      </a:r>
                      <a:r>
                        <a:rPr lang="en-IN" sz="2000" b="0" i="0" kern="1200" dirty="0">
                          <a:solidFill>
                            <a:schemeClr val="dk1"/>
                          </a:solidFill>
                          <a:effectLst/>
                          <a:latin typeface="Arial" panose="020B0604020202020204" pitchFamily="34" charset="0"/>
                          <a:ea typeface="+mn-ea"/>
                          <a:cs typeface="Arial" panose="020B0604020202020204" pitchFamily="34" charset="0"/>
                        </a:rPr>
                        <a:t>Presentation Preparation</a:t>
                      </a:r>
                      <a:endParaRPr lang="en-IN"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481862160"/>
                  </a:ext>
                </a:extLst>
              </a:tr>
              <a:tr h="12637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C00000"/>
                          </a:solidFill>
                          <a:latin typeface="Arial" panose="020B0604020202020204" pitchFamily="34" charset="0"/>
                          <a:cs typeface="Arial" panose="020B0604020202020204" pitchFamily="34" charset="0"/>
                        </a:rPr>
                        <a:t>Maj Kamal Kant Tripathi</a:t>
                      </a:r>
                      <a:endParaRPr lang="en-IN" sz="2000" b="1" dirty="0">
                        <a:solidFill>
                          <a:srgbClr val="C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sz="2000" dirty="0">
                          <a:latin typeface="Arial" panose="020B0604020202020204" pitchFamily="34" charset="0"/>
                          <a:cs typeface="Arial" panose="020B0604020202020204" pitchFamily="34" charset="0"/>
                        </a:rPr>
                        <a:t>Conceptualization, Data Analysis, Coding, </a:t>
                      </a:r>
                      <a:r>
                        <a:rPr lang="en-US" sz="2000" kern="1200" dirty="0">
                          <a:solidFill>
                            <a:schemeClr val="dk1"/>
                          </a:solidFill>
                          <a:latin typeface="Arial" panose="020B0604020202020204" pitchFamily="34" charset="0"/>
                          <a:ea typeface="+mn-ea"/>
                          <a:cs typeface="Arial" panose="020B0604020202020204" pitchFamily="34" charset="0"/>
                        </a:rPr>
                        <a:t>Creation of Reports and Submissions, Presentation Preparation</a:t>
                      </a:r>
                      <a:endParaRPr lang="en-IN" sz="2000" kern="1200" dirty="0">
                        <a:solidFill>
                          <a:schemeClr val="dk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886031822"/>
                  </a:ext>
                </a:extLst>
              </a:tr>
            </a:tbl>
          </a:graphicData>
        </a:graphic>
      </p:graphicFrame>
      <p:pic>
        <p:nvPicPr>
          <p:cNvPr id="9" name="Picture 8">
            <a:extLst>
              <a:ext uri="{FF2B5EF4-FFF2-40B4-BE49-F238E27FC236}">
                <a16:creationId xmlns:a16="http://schemas.microsoft.com/office/drawing/2014/main" id="{E14C9ADA-76B9-0E7B-D2D4-5BB00FE0D1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2501" y="12369"/>
            <a:ext cx="1109499" cy="1056436"/>
          </a:xfrm>
          <a:prstGeom prst="rect">
            <a:avLst/>
          </a:prstGeom>
        </p:spPr>
      </p:pic>
    </p:spTree>
    <p:extLst>
      <p:ext uri="{BB962C8B-B14F-4D97-AF65-F5344CB8AC3E}">
        <p14:creationId xmlns:p14="http://schemas.microsoft.com/office/powerpoint/2010/main" val="1227518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C6DF6-BB65-5CC3-D106-F94B444183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84EE1F-14CC-CFEA-BE84-43A40541BF68}"/>
              </a:ext>
            </a:extLst>
          </p:cNvPr>
          <p:cNvSpPr>
            <a:spLocks noGrp="1"/>
          </p:cNvSpPr>
          <p:nvPr>
            <p:ph type="ctrTitle"/>
          </p:nvPr>
        </p:nvSpPr>
        <p:spPr>
          <a:xfrm>
            <a:off x="0" y="7373"/>
            <a:ext cx="12192000" cy="520845"/>
          </a:xfrm>
        </p:spPr>
        <p:txBody>
          <a:bodyPr>
            <a:noAutofit/>
          </a:bodyPr>
          <a:lstStyle/>
          <a:p>
            <a:r>
              <a:rPr lang="en-US" sz="3200" b="1" u="sng" dirty="0">
                <a:latin typeface="Arial" panose="020B0604020202020204" pitchFamily="34" charset="0"/>
                <a:ea typeface="+mn-ea"/>
                <a:cs typeface="Arial" panose="020B0604020202020204" pitchFamily="34" charset="0"/>
              </a:rPr>
              <a:t>MODEL USED</a:t>
            </a:r>
            <a:endParaRPr lang="en-IN" sz="3200" b="1" u="sng" dirty="0">
              <a:latin typeface="Arial" panose="020B0604020202020204" pitchFamily="34" charset="0"/>
              <a:ea typeface="+mn-ea"/>
              <a:cs typeface="Arial" panose="020B0604020202020204" pitchFamily="34" charset="0"/>
            </a:endParaRPr>
          </a:p>
        </p:txBody>
      </p:sp>
      <p:sp>
        <p:nvSpPr>
          <p:cNvPr id="5" name="Rectangle 4">
            <a:extLst>
              <a:ext uri="{FF2B5EF4-FFF2-40B4-BE49-F238E27FC236}">
                <a16:creationId xmlns:a16="http://schemas.microsoft.com/office/drawing/2014/main" id="{578BA0F7-FB05-B83D-382F-CF8474DB29CF}"/>
              </a:ext>
            </a:extLst>
          </p:cNvPr>
          <p:cNvSpPr/>
          <p:nvPr/>
        </p:nvSpPr>
        <p:spPr>
          <a:xfrm>
            <a:off x="0" y="6490619"/>
            <a:ext cx="12192000" cy="36738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r>
              <a:rPr lang="en-US" b="1" i="0" dirty="0">
                <a:solidFill>
                  <a:schemeClr val="tx1"/>
                </a:solidFill>
                <a:effectLst/>
                <a:latin typeface="Arial" panose="020B0604020202020204" pitchFamily="34" charset="0"/>
              </a:rPr>
              <a:t>CS658A: </a:t>
            </a:r>
            <a:r>
              <a:rPr lang="en-US" b="1" dirty="0">
                <a:solidFill>
                  <a:schemeClr val="tx1"/>
                </a:solidFill>
                <a:latin typeface="Arial" panose="020B0604020202020204" pitchFamily="34" charset="0"/>
              </a:rPr>
              <a:t>Topics in Malware Analysis and Intrusion Detection </a:t>
            </a:r>
          </a:p>
        </p:txBody>
      </p:sp>
      <p:pic>
        <p:nvPicPr>
          <p:cNvPr id="6" name="Picture 5">
            <a:extLst>
              <a:ext uri="{FF2B5EF4-FFF2-40B4-BE49-F238E27FC236}">
                <a16:creationId xmlns:a16="http://schemas.microsoft.com/office/drawing/2014/main" id="{7CF217F8-81CA-617B-7CD6-6090D6FBA1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2501" y="0"/>
            <a:ext cx="1109499" cy="1056436"/>
          </a:xfrm>
          <a:prstGeom prst="rect">
            <a:avLst/>
          </a:prstGeom>
        </p:spPr>
      </p:pic>
      <p:sp>
        <p:nvSpPr>
          <p:cNvPr id="9" name="TextBox 5">
            <a:extLst>
              <a:ext uri="{FF2B5EF4-FFF2-40B4-BE49-F238E27FC236}">
                <a16:creationId xmlns:a16="http://schemas.microsoft.com/office/drawing/2014/main" id="{8406D45F-859E-E51A-77B9-65CE37BB761A}"/>
              </a:ext>
            </a:extLst>
          </p:cNvPr>
          <p:cNvSpPr txBox="1"/>
          <p:nvPr/>
        </p:nvSpPr>
        <p:spPr>
          <a:xfrm>
            <a:off x="0" y="1306933"/>
            <a:ext cx="12192000" cy="28623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sz="2000" b="1" dirty="0">
                <a:solidFill>
                  <a:srgbClr val="002060"/>
                </a:solidFill>
                <a:latin typeface="Arial" panose="020B0604020202020204" pitchFamily="34" charset="0"/>
                <a:cs typeface="Arial" panose="020B0604020202020204" pitchFamily="34" charset="0"/>
              </a:rPr>
              <a:t>Performed an exhaustive analysis for the model selection and the hyperparameters</a:t>
            </a:r>
          </a:p>
          <a:p>
            <a:pPr marL="285750" indent="-285750">
              <a:buFont typeface="Wingdings" panose="05000000000000000000" pitchFamily="2" charset="2"/>
              <a:buChar char="Ø"/>
            </a:pPr>
            <a:endParaRPr lang="en-US" sz="2000" b="1"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000" b="1" dirty="0">
                <a:solidFill>
                  <a:srgbClr val="002060"/>
                </a:solidFill>
                <a:latin typeface="Arial" panose="020B0604020202020204" pitchFamily="34" charset="0"/>
                <a:cs typeface="Arial" panose="020B0604020202020204" pitchFamily="34" charset="0"/>
              </a:rPr>
              <a:t>Used </a:t>
            </a:r>
            <a:r>
              <a:rPr lang="en-US" sz="2000" b="1" dirty="0" err="1">
                <a:solidFill>
                  <a:srgbClr val="002060"/>
                </a:solidFill>
                <a:latin typeface="Arial" panose="020B0604020202020204" pitchFamily="34" charset="0"/>
                <a:cs typeface="Arial" panose="020B0604020202020204" pitchFamily="34" charset="0"/>
              </a:rPr>
              <a:t>XGBoost</a:t>
            </a:r>
            <a:r>
              <a:rPr lang="en-US" sz="2000" b="1" dirty="0">
                <a:solidFill>
                  <a:srgbClr val="002060"/>
                </a:solidFill>
                <a:latin typeface="Arial" panose="020B0604020202020204" pitchFamily="34" charset="0"/>
                <a:cs typeface="Arial" panose="020B0604020202020204" pitchFamily="34" charset="0"/>
              </a:rPr>
              <a:t> as our final model with hyperparameter optimization</a:t>
            </a:r>
          </a:p>
          <a:p>
            <a:pPr marL="285750" indent="-285750">
              <a:buFont typeface="Wingdings" panose="05000000000000000000" pitchFamily="2" charset="2"/>
              <a:buChar char="Ø"/>
            </a:pPr>
            <a:endParaRPr lang="en-US" sz="2000" b="1"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000" b="1" dirty="0" err="1">
                <a:solidFill>
                  <a:srgbClr val="002060"/>
                </a:solidFill>
                <a:latin typeface="Arial" panose="020B0604020202020204" pitchFamily="34" charset="0"/>
                <a:cs typeface="Arial" panose="020B0604020202020204" pitchFamily="34" charset="0"/>
              </a:rPr>
              <a:t>XGBoost</a:t>
            </a:r>
            <a:r>
              <a:rPr lang="en-US" sz="2000" b="1" dirty="0">
                <a:solidFill>
                  <a:srgbClr val="002060"/>
                </a:solidFill>
                <a:latin typeface="Arial" panose="020B0604020202020204" pitchFamily="34" charset="0"/>
                <a:cs typeface="Arial" panose="020B0604020202020204" pitchFamily="34" charset="0"/>
              </a:rPr>
              <a:t> takes much lesser time for training and testing than the Stacking Model</a:t>
            </a:r>
          </a:p>
          <a:p>
            <a:pPr marL="285750" indent="-285750">
              <a:buFont typeface="Wingdings" panose="05000000000000000000" pitchFamily="2" charset="2"/>
              <a:buChar char="Ø"/>
            </a:pPr>
            <a:endParaRPr lang="en-US" sz="2000" b="1"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000" b="1" dirty="0">
                <a:solidFill>
                  <a:srgbClr val="002060"/>
                </a:solidFill>
                <a:latin typeface="Arial" panose="020B0604020202020204" pitchFamily="34" charset="0"/>
                <a:cs typeface="Arial" panose="020B0604020202020204" pitchFamily="34" charset="0"/>
              </a:rPr>
              <a:t>Consistently gave better results during validation as well as on the </a:t>
            </a:r>
            <a:r>
              <a:rPr lang="en-US" sz="2000" b="1" dirty="0" err="1">
                <a:solidFill>
                  <a:srgbClr val="002060"/>
                </a:solidFill>
                <a:latin typeface="Arial" panose="020B0604020202020204" pitchFamily="34" charset="0"/>
                <a:cs typeface="Arial" panose="020B0604020202020204" pitchFamily="34" charset="0"/>
              </a:rPr>
              <a:t>MalwareBazaar</a:t>
            </a:r>
            <a:r>
              <a:rPr lang="en-US" sz="2000" b="1" dirty="0">
                <a:solidFill>
                  <a:srgbClr val="002060"/>
                </a:solidFill>
                <a:latin typeface="Arial" panose="020B0604020202020204" pitchFamily="34" charset="0"/>
                <a:cs typeface="Arial" panose="020B0604020202020204" pitchFamily="34" charset="0"/>
              </a:rPr>
              <a:t> dataset</a:t>
            </a:r>
          </a:p>
          <a:p>
            <a:pPr marL="285750" indent="-285750">
              <a:buFont typeface="Wingdings" panose="05000000000000000000" pitchFamily="2" charset="2"/>
              <a:buChar char="Ø"/>
            </a:pPr>
            <a:endParaRPr lang="en-US" sz="2000" b="1"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000" b="1" dirty="0">
                <a:solidFill>
                  <a:srgbClr val="002060"/>
                </a:solidFill>
                <a:latin typeface="Arial" panose="020B0604020202020204" pitchFamily="34" charset="0"/>
                <a:cs typeface="Arial" panose="020B0604020202020204" pitchFamily="34" charset="0"/>
              </a:rPr>
              <a:t>For hyperparameter tuning, </a:t>
            </a:r>
            <a:r>
              <a:rPr lang="en-US" sz="2000" b="1" dirty="0" err="1">
                <a:solidFill>
                  <a:srgbClr val="002060"/>
                </a:solidFill>
                <a:latin typeface="Arial" panose="020B0604020202020204" pitchFamily="34" charset="0"/>
                <a:cs typeface="Arial" panose="020B0604020202020204" pitchFamily="34" charset="0"/>
              </a:rPr>
              <a:t>Optuna</a:t>
            </a:r>
            <a:r>
              <a:rPr lang="en-US" sz="2000" b="1" dirty="0">
                <a:solidFill>
                  <a:srgbClr val="002060"/>
                </a:solidFill>
                <a:latin typeface="Arial" panose="020B0604020202020204" pitchFamily="34" charset="0"/>
                <a:cs typeface="Arial" panose="020B0604020202020204" pitchFamily="34" charset="0"/>
              </a:rPr>
              <a:t> was used which is an open source tool</a:t>
            </a:r>
          </a:p>
        </p:txBody>
      </p:sp>
      <p:pic>
        <p:nvPicPr>
          <p:cNvPr id="4" name="Picture 3">
            <a:extLst>
              <a:ext uri="{FF2B5EF4-FFF2-40B4-BE49-F238E27FC236}">
                <a16:creationId xmlns:a16="http://schemas.microsoft.com/office/drawing/2014/main" id="{71E0D681-0279-28DF-3CDF-1B503BE058B9}"/>
              </a:ext>
            </a:extLst>
          </p:cNvPr>
          <p:cNvPicPr>
            <a:picLocks noChangeAspect="1"/>
          </p:cNvPicPr>
          <p:nvPr/>
        </p:nvPicPr>
        <p:blipFill>
          <a:blip r:embed="rId3"/>
          <a:stretch>
            <a:fillRect/>
          </a:stretch>
        </p:blipFill>
        <p:spPr>
          <a:xfrm>
            <a:off x="2277030" y="4266974"/>
            <a:ext cx="7637940" cy="2151629"/>
          </a:xfrm>
          <a:prstGeom prst="rect">
            <a:avLst/>
          </a:prstGeom>
        </p:spPr>
      </p:pic>
    </p:spTree>
    <p:extLst>
      <p:ext uri="{BB962C8B-B14F-4D97-AF65-F5344CB8AC3E}">
        <p14:creationId xmlns:p14="http://schemas.microsoft.com/office/powerpoint/2010/main" val="2018919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555AA-5049-A860-655F-3438B804A5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F1E9A5-C24B-2DC4-9A01-61031FC44817}"/>
              </a:ext>
            </a:extLst>
          </p:cNvPr>
          <p:cNvSpPr>
            <a:spLocks noGrp="1"/>
          </p:cNvSpPr>
          <p:nvPr>
            <p:ph type="ctrTitle"/>
          </p:nvPr>
        </p:nvSpPr>
        <p:spPr>
          <a:xfrm>
            <a:off x="-1" y="41140"/>
            <a:ext cx="12191999" cy="572216"/>
          </a:xfrm>
        </p:spPr>
        <p:txBody>
          <a:bodyPr>
            <a:normAutofit/>
          </a:bodyPr>
          <a:lstStyle/>
          <a:p>
            <a:r>
              <a:rPr lang="en-US" sz="3200" b="1" u="sng" dirty="0">
                <a:latin typeface="Arial" panose="020B0604020202020204" pitchFamily="34" charset="0"/>
                <a:ea typeface="+mn-ea"/>
                <a:cs typeface="Arial" panose="020B0604020202020204" pitchFamily="34" charset="0"/>
              </a:rPr>
              <a:t>WHY XGBOOST?</a:t>
            </a:r>
            <a:endParaRPr lang="en-IN" sz="3200" b="1" u="sng" dirty="0">
              <a:latin typeface="Arial" panose="020B0604020202020204" pitchFamily="34" charset="0"/>
              <a:ea typeface="+mn-ea"/>
              <a:cs typeface="Arial" panose="020B0604020202020204" pitchFamily="34" charset="0"/>
            </a:endParaRPr>
          </a:p>
        </p:txBody>
      </p:sp>
      <p:sp>
        <p:nvSpPr>
          <p:cNvPr id="5" name="Rectangle 4">
            <a:extLst>
              <a:ext uri="{FF2B5EF4-FFF2-40B4-BE49-F238E27FC236}">
                <a16:creationId xmlns:a16="http://schemas.microsoft.com/office/drawing/2014/main" id="{C01DF6A3-FF36-C1FA-C37F-527D4923081A}"/>
              </a:ext>
            </a:extLst>
          </p:cNvPr>
          <p:cNvSpPr/>
          <p:nvPr/>
        </p:nvSpPr>
        <p:spPr>
          <a:xfrm>
            <a:off x="0" y="6490619"/>
            <a:ext cx="12192000" cy="36738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r>
              <a:rPr lang="en-US" b="1" i="0" dirty="0">
                <a:solidFill>
                  <a:schemeClr val="tx1"/>
                </a:solidFill>
                <a:effectLst/>
                <a:latin typeface="Arial" panose="020B0604020202020204" pitchFamily="34" charset="0"/>
              </a:rPr>
              <a:t>CS658A: </a:t>
            </a:r>
            <a:r>
              <a:rPr lang="en-US" b="1" dirty="0">
                <a:solidFill>
                  <a:schemeClr val="tx1"/>
                </a:solidFill>
                <a:latin typeface="Arial" panose="020B0604020202020204" pitchFamily="34" charset="0"/>
              </a:rPr>
              <a:t>Topics in Malware Analysis and Intrusion Detection </a:t>
            </a:r>
          </a:p>
        </p:txBody>
      </p:sp>
      <p:pic>
        <p:nvPicPr>
          <p:cNvPr id="6" name="Picture 5">
            <a:extLst>
              <a:ext uri="{FF2B5EF4-FFF2-40B4-BE49-F238E27FC236}">
                <a16:creationId xmlns:a16="http://schemas.microsoft.com/office/drawing/2014/main" id="{871C0E6E-C09F-B905-FF47-6971D50056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2501" y="0"/>
            <a:ext cx="1109499" cy="1056436"/>
          </a:xfrm>
          <a:prstGeom prst="rect">
            <a:avLst/>
          </a:prstGeom>
        </p:spPr>
      </p:pic>
      <p:sp>
        <p:nvSpPr>
          <p:cNvPr id="9" name="TextBox 5">
            <a:extLst>
              <a:ext uri="{FF2B5EF4-FFF2-40B4-BE49-F238E27FC236}">
                <a16:creationId xmlns:a16="http://schemas.microsoft.com/office/drawing/2014/main" id="{6EF43172-4F22-A575-340B-9E10BC043171}"/>
              </a:ext>
            </a:extLst>
          </p:cNvPr>
          <p:cNvSpPr txBox="1"/>
          <p:nvPr/>
        </p:nvSpPr>
        <p:spPr>
          <a:xfrm>
            <a:off x="0" y="1306933"/>
            <a:ext cx="12192000"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sz="2000" b="1" dirty="0">
                <a:solidFill>
                  <a:srgbClr val="002060"/>
                </a:solidFill>
                <a:latin typeface="Arial" panose="020B0604020202020204" pitchFamily="34" charset="0"/>
                <a:cs typeface="Arial" panose="020B0604020202020204" pitchFamily="34" charset="0"/>
              </a:rPr>
              <a:t>Performance comparison showed that </a:t>
            </a:r>
            <a:r>
              <a:rPr lang="en-US" sz="2000" b="1" dirty="0" err="1">
                <a:solidFill>
                  <a:srgbClr val="002060"/>
                </a:solidFill>
                <a:latin typeface="Arial" panose="020B0604020202020204" pitchFamily="34" charset="0"/>
                <a:cs typeface="Arial" panose="020B0604020202020204" pitchFamily="34" charset="0"/>
              </a:rPr>
              <a:t>XGBoost</a:t>
            </a:r>
            <a:r>
              <a:rPr lang="en-US" sz="2000" b="1" dirty="0">
                <a:solidFill>
                  <a:srgbClr val="002060"/>
                </a:solidFill>
                <a:latin typeface="Arial" panose="020B0604020202020204" pitchFamily="34" charset="0"/>
                <a:cs typeface="Arial" panose="020B0604020202020204" pitchFamily="34" charset="0"/>
              </a:rPr>
              <a:t> performed better than other Classification algorithms on three different dataset splits and various combinations of features</a:t>
            </a:r>
          </a:p>
          <a:p>
            <a:pPr marL="285750" indent="-285750">
              <a:buFont typeface="Wingdings" panose="05000000000000000000" pitchFamily="2" charset="2"/>
              <a:buChar char="Ø"/>
            </a:pPr>
            <a:endParaRPr lang="en-US" sz="2000" b="1"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000" b="1" dirty="0" err="1">
                <a:solidFill>
                  <a:srgbClr val="002060"/>
                </a:solidFill>
                <a:latin typeface="Arial" panose="020B0604020202020204" pitchFamily="34" charset="0"/>
                <a:cs typeface="Arial" panose="020B0604020202020204" pitchFamily="34" charset="0"/>
              </a:rPr>
              <a:t>XGBoost</a:t>
            </a:r>
            <a:r>
              <a:rPr lang="en-US" sz="2000" b="1" dirty="0">
                <a:solidFill>
                  <a:srgbClr val="002060"/>
                </a:solidFill>
                <a:latin typeface="Arial" panose="020B0604020202020204" pitchFamily="34" charset="0"/>
                <a:cs typeface="Arial" panose="020B0604020202020204" pitchFamily="34" charset="0"/>
              </a:rPr>
              <a:t> is around 15 times faster than the Stacking Model!</a:t>
            </a:r>
          </a:p>
        </p:txBody>
      </p:sp>
      <p:pic>
        <p:nvPicPr>
          <p:cNvPr id="12" name="Picture 11">
            <a:extLst>
              <a:ext uri="{FF2B5EF4-FFF2-40B4-BE49-F238E27FC236}">
                <a16:creationId xmlns:a16="http://schemas.microsoft.com/office/drawing/2014/main" id="{4BEBC5F3-143B-7DC0-041B-B5A3263868F5}"/>
              </a:ext>
            </a:extLst>
          </p:cNvPr>
          <p:cNvPicPr>
            <a:picLocks noChangeAspect="1"/>
          </p:cNvPicPr>
          <p:nvPr/>
        </p:nvPicPr>
        <p:blipFill>
          <a:blip r:embed="rId3"/>
          <a:stretch>
            <a:fillRect/>
          </a:stretch>
        </p:blipFill>
        <p:spPr>
          <a:xfrm>
            <a:off x="4367536" y="3175617"/>
            <a:ext cx="3456927" cy="2313824"/>
          </a:xfrm>
          <a:prstGeom prst="rect">
            <a:avLst/>
          </a:prstGeom>
        </p:spPr>
      </p:pic>
      <p:pic>
        <p:nvPicPr>
          <p:cNvPr id="14" name="Picture 13">
            <a:extLst>
              <a:ext uri="{FF2B5EF4-FFF2-40B4-BE49-F238E27FC236}">
                <a16:creationId xmlns:a16="http://schemas.microsoft.com/office/drawing/2014/main" id="{C9E52EAE-5C7F-D229-BBF4-A71E4B871454}"/>
              </a:ext>
            </a:extLst>
          </p:cNvPr>
          <p:cNvPicPr>
            <a:picLocks noChangeAspect="1"/>
          </p:cNvPicPr>
          <p:nvPr/>
        </p:nvPicPr>
        <p:blipFill>
          <a:blip r:embed="rId4"/>
          <a:stretch>
            <a:fillRect/>
          </a:stretch>
        </p:blipFill>
        <p:spPr>
          <a:xfrm>
            <a:off x="8445909" y="3175617"/>
            <a:ext cx="3619092" cy="2313824"/>
          </a:xfrm>
          <a:prstGeom prst="rect">
            <a:avLst/>
          </a:prstGeom>
        </p:spPr>
      </p:pic>
      <p:sp>
        <p:nvSpPr>
          <p:cNvPr id="15" name="TextBox 14">
            <a:extLst>
              <a:ext uri="{FF2B5EF4-FFF2-40B4-BE49-F238E27FC236}">
                <a16:creationId xmlns:a16="http://schemas.microsoft.com/office/drawing/2014/main" id="{BA94D3E0-CE39-9A53-9AE5-1C5AAF777523}"/>
              </a:ext>
            </a:extLst>
          </p:cNvPr>
          <p:cNvSpPr txBox="1"/>
          <p:nvPr/>
        </p:nvSpPr>
        <p:spPr>
          <a:xfrm>
            <a:off x="294556" y="5673213"/>
            <a:ext cx="3283975" cy="369332"/>
          </a:xfrm>
          <a:prstGeom prst="rect">
            <a:avLst/>
          </a:prstGeom>
          <a:noFill/>
        </p:spPr>
        <p:txBody>
          <a:bodyPr wrap="square" rtlCol="0">
            <a:spAutoFit/>
          </a:bodyPr>
          <a:lstStyle/>
          <a:p>
            <a:pPr algn="ctr"/>
            <a:r>
              <a:rPr lang="en-US" dirty="0"/>
              <a:t>Testing on Balanced training data</a:t>
            </a:r>
            <a:endParaRPr lang="en-IN" dirty="0"/>
          </a:p>
        </p:txBody>
      </p:sp>
      <p:sp>
        <p:nvSpPr>
          <p:cNvPr id="16" name="TextBox 15">
            <a:extLst>
              <a:ext uri="{FF2B5EF4-FFF2-40B4-BE49-F238E27FC236}">
                <a16:creationId xmlns:a16="http://schemas.microsoft.com/office/drawing/2014/main" id="{6E67C5E4-CD28-9D52-FF92-C153C1229AE8}"/>
              </a:ext>
            </a:extLst>
          </p:cNvPr>
          <p:cNvSpPr txBox="1"/>
          <p:nvPr/>
        </p:nvSpPr>
        <p:spPr>
          <a:xfrm>
            <a:off x="4454011" y="5665354"/>
            <a:ext cx="3283975" cy="646331"/>
          </a:xfrm>
          <a:prstGeom prst="rect">
            <a:avLst/>
          </a:prstGeom>
          <a:noFill/>
        </p:spPr>
        <p:txBody>
          <a:bodyPr wrap="square" rtlCol="0">
            <a:spAutoFit/>
          </a:bodyPr>
          <a:lstStyle/>
          <a:p>
            <a:pPr algn="ctr"/>
            <a:r>
              <a:rPr lang="en-US" dirty="0"/>
              <a:t>Testing on Imbalanced training data</a:t>
            </a:r>
            <a:endParaRPr lang="en-IN" dirty="0"/>
          </a:p>
        </p:txBody>
      </p:sp>
      <p:sp>
        <p:nvSpPr>
          <p:cNvPr id="17" name="TextBox 16">
            <a:extLst>
              <a:ext uri="{FF2B5EF4-FFF2-40B4-BE49-F238E27FC236}">
                <a16:creationId xmlns:a16="http://schemas.microsoft.com/office/drawing/2014/main" id="{1C9AAA69-8D0C-A248-F288-88647704E704}"/>
              </a:ext>
            </a:extLst>
          </p:cNvPr>
          <p:cNvSpPr txBox="1"/>
          <p:nvPr/>
        </p:nvSpPr>
        <p:spPr>
          <a:xfrm>
            <a:off x="8613466" y="5673213"/>
            <a:ext cx="3283975" cy="369332"/>
          </a:xfrm>
          <a:prstGeom prst="rect">
            <a:avLst/>
          </a:prstGeom>
          <a:noFill/>
        </p:spPr>
        <p:txBody>
          <a:bodyPr wrap="square" rtlCol="0">
            <a:spAutoFit/>
          </a:bodyPr>
          <a:lstStyle/>
          <a:p>
            <a:pPr algn="ctr"/>
            <a:r>
              <a:rPr lang="en-US" dirty="0"/>
              <a:t>Testing on Balanced training data</a:t>
            </a:r>
            <a:endParaRPr lang="en-IN" dirty="0"/>
          </a:p>
        </p:txBody>
      </p:sp>
      <p:pic>
        <p:nvPicPr>
          <p:cNvPr id="4" name="Picture 3">
            <a:extLst>
              <a:ext uri="{FF2B5EF4-FFF2-40B4-BE49-F238E27FC236}">
                <a16:creationId xmlns:a16="http://schemas.microsoft.com/office/drawing/2014/main" id="{DB7F692F-9186-F2BF-3440-5BD193B513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2359" y="3175617"/>
            <a:ext cx="3548368" cy="2313824"/>
          </a:xfrm>
          <a:prstGeom prst="rect">
            <a:avLst/>
          </a:prstGeom>
        </p:spPr>
      </p:pic>
    </p:spTree>
    <p:extLst>
      <p:ext uri="{BB962C8B-B14F-4D97-AF65-F5344CB8AC3E}">
        <p14:creationId xmlns:p14="http://schemas.microsoft.com/office/powerpoint/2010/main" val="284937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16" grpId="0"/>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80AF5-6FF2-003C-AD11-C19F398D9A50}"/>
              </a:ext>
            </a:extLst>
          </p:cNvPr>
          <p:cNvSpPr>
            <a:spLocks noGrp="1"/>
          </p:cNvSpPr>
          <p:nvPr>
            <p:ph type="title"/>
          </p:nvPr>
        </p:nvSpPr>
        <p:spPr>
          <a:xfrm>
            <a:off x="0" y="3049483"/>
            <a:ext cx="12192000" cy="759035"/>
          </a:xfrm>
          <a:solidFill>
            <a:srgbClr val="FFFF00"/>
          </a:solidFill>
        </p:spPr>
        <p:txBody>
          <a:bodyPr>
            <a:normAutofit/>
          </a:bodyPr>
          <a:lstStyle/>
          <a:p>
            <a:pPr algn="ctr"/>
            <a:r>
              <a:rPr lang="en-US" sz="3200" b="1" dirty="0">
                <a:latin typeface="Arial" panose="020B0604020202020204" pitchFamily="34" charset="0"/>
                <a:cs typeface="Arial" panose="020B0604020202020204" pitchFamily="34" charset="0"/>
              </a:rPr>
              <a:t>COMPARATIVE ANALYSIS AND RESULTS </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9229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B827EB-4BC1-AF4E-1924-9155E0431A9B}"/>
              </a:ext>
            </a:extLst>
          </p:cNvPr>
          <p:cNvSpPr txBox="1"/>
          <p:nvPr/>
        </p:nvSpPr>
        <p:spPr>
          <a:xfrm>
            <a:off x="0" y="19054"/>
            <a:ext cx="12192000" cy="584775"/>
          </a:xfrm>
          <a:prstGeom prst="rect">
            <a:avLst/>
          </a:prstGeom>
          <a:solidFill>
            <a:schemeClr val="bg1"/>
          </a:solidFill>
        </p:spPr>
        <p:txBody>
          <a:bodyPr wrap="square" rtlCol="0">
            <a:spAutoFit/>
          </a:bodyPr>
          <a:lstStyle/>
          <a:p>
            <a:pPr algn="ctr"/>
            <a:r>
              <a:rPr lang="en-US" sz="3200" b="1" u="sng" dirty="0">
                <a:latin typeface="Arial" panose="020B0604020202020204" pitchFamily="34" charset="0"/>
                <a:cs typeface="Arial" panose="020B0604020202020204" pitchFamily="34" charset="0"/>
              </a:rPr>
              <a:t>COMPARATIVE ANALYSIS AND RESULTS</a:t>
            </a:r>
            <a:endParaRPr lang="en-IN" sz="3200" b="1" u="sng"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149D533-E71E-2166-244E-C8409E761C95}"/>
              </a:ext>
            </a:extLst>
          </p:cNvPr>
          <p:cNvSpPr txBox="1"/>
          <p:nvPr/>
        </p:nvSpPr>
        <p:spPr>
          <a:xfrm>
            <a:off x="0" y="603829"/>
            <a:ext cx="12192000" cy="4401205"/>
          </a:xfrm>
          <a:prstGeom prst="rect">
            <a:avLst/>
          </a:prstGeom>
          <a:noFill/>
        </p:spPr>
        <p:txBody>
          <a:bodyPr wrap="square" rtlCol="0">
            <a:spAutoFit/>
          </a:bodyPr>
          <a:lstStyle/>
          <a:p>
            <a:pPr marL="285750" indent="-285750">
              <a:buFont typeface="Wingdings" panose="05000000000000000000" pitchFamily="2" charset="2"/>
              <a:buChar char="Ø"/>
            </a:pPr>
            <a:r>
              <a:rPr lang="en-US" sz="2000" b="1" u="sng" dirty="0">
                <a:solidFill>
                  <a:srgbClr val="002060"/>
                </a:solidFill>
                <a:latin typeface="Arial" panose="020B0604020202020204" pitchFamily="34" charset="0"/>
                <a:cs typeface="Arial" panose="020B0604020202020204" pitchFamily="34" charset="0"/>
              </a:rPr>
              <a:t>Time taken on Enhanced and Diverse Dataset</a:t>
            </a:r>
            <a:r>
              <a:rPr lang="en-US" sz="2000" b="1" dirty="0">
                <a:solidFill>
                  <a:srgbClr val="002060"/>
                </a:solidFill>
                <a:latin typeface="Arial" panose="020B0604020202020204" pitchFamily="34" charset="0"/>
                <a:cs typeface="Arial" panose="020B0604020202020204" pitchFamily="34" charset="0"/>
              </a:rPr>
              <a:t> 	</a:t>
            </a:r>
          </a:p>
          <a:p>
            <a:pPr marL="285750" indent="-285750">
              <a:buFont typeface="Wingdings" panose="05000000000000000000" pitchFamily="2" charset="2"/>
              <a:buChar char="Ø"/>
            </a:pPr>
            <a:endParaRPr lang="en-US" sz="2000" b="1" dirty="0">
              <a:solidFill>
                <a:srgbClr val="002060"/>
              </a:solidFill>
              <a:latin typeface="Arial" panose="020B0604020202020204" pitchFamily="34" charset="0"/>
              <a:cs typeface="Arial" panose="020B0604020202020204" pitchFamily="34" charset="0"/>
            </a:endParaRPr>
          </a:p>
          <a:p>
            <a:pPr marL="742950" lvl="1" indent="-285750">
              <a:buFont typeface="Wingdings" panose="05000000000000000000" pitchFamily="2" charset="2"/>
              <a:buChar char="ü"/>
            </a:pPr>
            <a:r>
              <a:rPr lang="en-US" sz="2000" dirty="0">
                <a:solidFill>
                  <a:srgbClr val="002060"/>
                </a:solidFill>
                <a:latin typeface="Arial" panose="020B0604020202020204" pitchFamily="34" charset="0"/>
                <a:cs typeface="Arial" panose="020B0604020202020204" pitchFamily="34" charset="0"/>
              </a:rPr>
              <a:t>Our model performed exceedingly well in terms of time than the existing model </a:t>
            </a:r>
          </a:p>
          <a:p>
            <a:pPr marL="742950" lvl="1" indent="-285750">
              <a:buFont typeface="Wingdings" panose="05000000000000000000" pitchFamily="2" charset="2"/>
              <a:buChar char="ü"/>
            </a:pPr>
            <a:r>
              <a:rPr lang="en-US" sz="2000" dirty="0">
                <a:solidFill>
                  <a:srgbClr val="002060"/>
                </a:solidFill>
                <a:latin typeface="Arial" panose="020B0604020202020204" pitchFamily="34" charset="0"/>
                <a:cs typeface="Arial" panose="020B0604020202020204" pitchFamily="34" charset="0"/>
              </a:rPr>
              <a:t>The number of features used by us are less than that in the original paper and our model significantly outperforms their model even on live malware samples</a:t>
            </a:r>
          </a:p>
          <a:p>
            <a:endParaRPr lang="en-US" sz="2000" u="sng"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000" b="1" u="sng" dirty="0">
                <a:solidFill>
                  <a:srgbClr val="002060"/>
                </a:solidFill>
                <a:latin typeface="Arial" panose="020B0604020202020204" pitchFamily="34" charset="0"/>
                <a:cs typeface="Arial" panose="020B0604020202020204" pitchFamily="34" charset="0"/>
              </a:rPr>
              <a:t>Accuracy on most Updated Open Source Dataset</a:t>
            </a:r>
            <a:r>
              <a:rPr lang="en-US" sz="2000" b="1" dirty="0">
                <a:solidFill>
                  <a:srgbClr val="002060"/>
                </a:solidFill>
                <a:latin typeface="Arial" panose="020B0604020202020204" pitchFamily="34" charset="0"/>
                <a:cs typeface="Arial" panose="020B0604020202020204" pitchFamily="34" charset="0"/>
              </a:rPr>
              <a:t>	     </a:t>
            </a:r>
          </a:p>
          <a:p>
            <a:pPr marL="285750" indent="-285750">
              <a:buFont typeface="Wingdings" panose="05000000000000000000" pitchFamily="2" charset="2"/>
              <a:buChar char="Ø"/>
            </a:pPr>
            <a:endParaRPr lang="en-US" sz="2000" b="1" dirty="0">
              <a:solidFill>
                <a:srgbClr val="002060"/>
              </a:solidFill>
              <a:latin typeface="Arial" panose="020B0604020202020204" pitchFamily="34" charset="0"/>
              <a:cs typeface="Arial" panose="020B0604020202020204" pitchFamily="34" charset="0"/>
            </a:endParaRPr>
          </a:p>
          <a:p>
            <a:pPr marL="742950" lvl="1" indent="-285750">
              <a:buFont typeface="Wingdings" panose="05000000000000000000" pitchFamily="2" charset="2"/>
              <a:buChar char="ü"/>
            </a:pPr>
            <a:r>
              <a:rPr lang="en-US" sz="2000" dirty="0">
                <a:solidFill>
                  <a:srgbClr val="002060"/>
                </a:solidFill>
                <a:latin typeface="Arial" panose="020B0604020202020204" pitchFamily="34" charset="0"/>
                <a:cs typeface="Arial" panose="020B0604020202020204" pitchFamily="34" charset="0"/>
              </a:rPr>
              <a:t>Our model has achieved better accuracy than the existing model when tested on most updated open source dataset from </a:t>
            </a:r>
            <a:r>
              <a:rPr lang="en-US" sz="2000" dirty="0" err="1">
                <a:solidFill>
                  <a:srgbClr val="002060"/>
                </a:solidFill>
                <a:latin typeface="Arial" panose="020B0604020202020204" pitchFamily="34" charset="0"/>
                <a:cs typeface="Arial" panose="020B0604020202020204" pitchFamily="34" charset="0"/>
              </a:rPr>
              <a:t>MalwareBazaar</a:t>
            </a:r>
            <a:r>
              <a:rPr lang="en-US" sz="2000" dirty="0">
                <a:solidFill>
                  <a:srgbClr val="002060"/>
                </a:solidFill>
                <a:latin typeface="Arial" panose="020B0604020202020204" pitchFamily="34" charset="0"/>
                <a:cs typeface="Arial" panose="020B0604020202020204" pitchFamily="34" charset="0"/>
              </a:rPr>
              <a:t> as well as the original dataset. </a:t>
            </a:r>
          </a:p>
          <a:p>
            <a:pPr marL="742950" lvl="1" indent="-285750">
              <a:buFont typeface="Wingdings" panose="05000000000000000000" pitchFamily="2" charset="2"/>
              <a:buChar char="ü"/>
            </a:pPr>
            <a:r>
              <a:rPr lang="en-US" sz="2000" dirty="0">
                <a:solidFill>
                  <a:srgbClr val="002060"/>
                </a:solidFill>
                <a:latin typeface="Arial" panose="020B0604020202020204" pitchFamily="34" charset="0"/>
                <a:cs typeface="Arial" panose="020B0604020202020204" pitchFamily="34" charset="0"/>
              </a:rPr>
              <a:t>The accuracy of the paper’s model on the </a:t>
            </a:r>
            <a:r>
              <a:rPr lang="en-US" sz="2000" dirty="0" err="1">
                <a:solidFill>
                  <a:srgbClr val="002060"/>
                </a:solidFill>
                <a:latin typeface="Arial" panose="020B0604020202020204" pitchFamily="34" charset="0"/>
                <a:cs typeface="Arial" panose="020B0604020202020204" pitchFamily="34" charset="0"/>
              </a:rPr>
              <a:t>MalwareBazaar</a:t>
            </a:r>
            <a:r>
              <a:rPr lang="en-US" sz="2000" dirty="0">
                <a:solidFill>
                  <a:srgbClr val="002060"/>
                </a:solidFill>
                <a:latin typeface="Arial" panose="020B0604020202020204" pitchFamily="34" charset="0"/>
                <a:cs typeface="Arial" panose="020B0604020202020204" pitchFamily="34" charset="0"/>
              </a:rPr>
              <a:t> dataset was </a:t>
            </a:r>
            <a:r>
              <a:rPr lang="en-US" sz="2000" b="1" dirty="0">
                <a:solidFill>
                  <a:srgbClr val="002060"/>
                </a:solidFill>
                <a:latin typeface="Arial" panose="020B0604020202020204" pitchFamily="34" charset="0"/>
                <a:cs typeface="Arial" panose="020B0604020202020204" pitchFamily="34" charset="0"/>
              </a:rPr>
              <a:t>83.03%</a:t>
            </a:r>
            <a:r>
              <a:rPr lang="en-US" sz="2000" dirty="0">
                <a:solidFill>
                  <a:srgbClr val="002060"/>
                </a:solidFill>
                <a:latin typeface="Arial" panose="020B0604020202020204" pitchFamily="34" charset="0"/>
                <a:cs typeface="Arial" panose="020B0604020202020204" pitchFamily="34" charset="0"/>
              </a:rPr>
              <a:t> and on the Validation dataset was </a:t>
            </a:r>
            <a:r>
              <a:rPr lang="en-US" sz="2000" b="1" dirty="0">
                <a:solidFill>
                  <a:srgbClr val="002060"/>
                </a:solidFill>
                <a:latin typeface="Arial" panose="020B0604020202020204" pitchFamily="34" charset="0"/>
                <a:cs typeface="Arial" panose="020B0604020202020204" pitchFamily="34" charset="0"/>
              </a:rPr>
              <a:t>99.55%</a:t>
            </a:r>
          </a:p>
          <a:p>
            <a:pPr marL="742950" lvl="1" indent="-285750">
              <a:buFont typeface="Wingdings" panose="05000000000000000000" pitchFamily="2" charset="2"/>
              <a:buChar char="ü"/>
            </a:pPr>
            <a:r>
              <a:rPr lang="en-IN" sz="2000" dirty="0">
                <a:solidFill>
                  <a:srgbClr val="002060"/>
                </a:solidFill>
                <a:latin typeface="Arial" panose="020B0604020202020204" pitchFamily="34" charset="0"/>
                <a:cs typeface="Arial" panose="020B0604020202020204" pitchFamily="34" charset="0"/>
              </a:rPr>
              <a:t>The accuracy of our model on the </a:t>
            </a:r>
            <a:r>
              <a:rPr lang="en-IN" sz="2000" dirty="0" err="1">
                <a:solidFill>
                  <a:srgbClr val="002060"/>
                </a:solidFill>
                <a:latin typeface="Arial" panose="020B0604020202020204" pitchFamily="34" charset="0"/>
                <a:cs typeface="Arial" panose="020B0604020202020204" pitchFamily="34" charset="0"/>
              </a:rPr>
              <a:t>MalwareBazaar</a:t>
            </a:r>
            <a:r>
              <a:rPr lang="en-IN" sz="2000" dirty="0">
                <a:solidFill>
                  <a:srgbClr val="002060"/>
                </a:solidFill>
                <a:latin typeface="Arial" panose="020B0604020202020204" pitchFamily="34" charset="0"/>
                <a:cs typeface="Arial" panose="020B0604020202020204" pitchFamily="34" charset="0"/>
              </a:rPr>
              <a:t> dataset was </a:t>
            </a:r>
            <a:r>
              <a:rPr lang="en-IN" sz="2000" b="1" dirty="0">
                <a:solidFill>
                  <a:srgbClr val="002060"/>
                </a:solidFill>
                <a:latin typeface="Arial" panose="020B0604020202020204" pitchFamily="34" charset="0"/>
                <a:cs typeface="Arial" panose="020B0604020202020204" pitchFamily="34" charset="0"/>
              </a:rPr>
              <a:t>86.67% </a:t>
            </a:r>
            <a:r>
              <a:rPr lang="en-IN" sz="2000" dirty="0">
                <a:solidFill>
                  <a:srgbClr val="002060"/>
                </a:solidFill>
                <a:latin typeface="Arial" panose="020B0604020202020204" pitchFamily="34" charset="0"/>
                <a:cs typeface="Arial" panose="020B0604020202020204" pitchFamily="34" charset="0"/>
              </a:rPr>
              <a:t>and on the Validation dataset was </a:t>
            </a:r>
            <a:r>
              <a:rPr lang="en-IN" sz="2000" b="1" dirty="0">
                <a:solidFill>
                  <a:srgbClr val="002060"/>
                </a:solidFill>
                <a:latin typeface="Arial" panose="020B0604020202020204" pitchFamily="34" charset="0"/>
                <a:cs typeface="Arial" panose="020B0604020202020204" pitchFamily="34" charset="0"/>
              </a:rPr>
              <a:t>99.89%</a:t>
            </a:r>
          </a:p>
        </p:txBody>
      </p:sp>
      <p:sp>
        <p:nvSpPr>
          <p:cNvPr id="3" name="Rectangle 2">
            <a:extLst>
              <a:ext uri="{FF2B5EF4-FFF2-40B4-BE49-F238E27FC236}">
                <a16:creationId xmlns:a16="http://schemas.microsoft.com/office/drawing/2014/main" id="{3AC8D675-F2D5-5C7F-A9F1-5751FF33E891}"/>
              </a:ext>
            </a:extLst>
          </p:cNvPr>
          <p:cNvSpPr/>
          <p:nvPr/>
        </p:nvSpPr>
        <p:spPr>
          <a:xfrm>
            <a:off x="0" y="6490619"/>
            <a:ext cx="12192000" cy="36738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l"/>
            <a:r>
              <a:rPr lang="en-US" b="1" i="0" dirty="0">
                <a:solidFill>
                  <a:schemeClr val="tx1"/>
                </a:solidFill>
                <a:effectLst/>
                <a:latin typeface="Arial" panose="020B0604020202020204" pitchFamily="34" charset="0"/>
              </a:rPr>
              <a:t>CS658A: </a:t>
            </a:r>
            <a:r>
              <a:rPr lang="en-US" b="1" dirty="0">
                <a:solidFill>
                  <a:schemeClr val="tx1"/>
                </a:solidFill>
                <a:latin typeface="Arial" panose="020B0604020202020204" pitchFamily="34" charset="0"/>
              </a:rPr>
              <a:t>Topics in Malware Analysis and Intrusion Detection </a:t>
            </a:r>
          </a:p>
        </p:txBody>
      </p:sp>
      <p:pic>
        <p:nvPicPr>
          <p:cNvPr id="5" name="Picture 4">
            <a:extLst>
              <a:ext uri="{FF2B5EF4-FFF2-40B4-BE49-F238E27FC236}">
                <a16:creationId xmlns:a16="http://schemas.microsoft.com/office/drawing/2014/main" id="{0ED8AA86-9DB7-5634-EF6A-2B3109E20D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5306" y="222032"/>
            <a:ext cx="1109499" cy="1056436"/>
          </a:xfrm>
          <a:prstGeom prst="rect">
            <a:avLst/>
          </a:prstGeom>
        </p:spPr>
      </p:pic>
      <p:graphicFrame>
        <p:nvGraphicFramePr>
          <p:cNvPr id="4" name="Table 6">
            <a:extLst>
              <a:ext uri="{FF2B5EF4-FFF2-40B4-BE49-F238E27FC236}">
                <a16:creationId xmlns:a16="http://schemas.microsoft.com/office/drawing/2014/main" id="{C8C017EB-05C8-E9BE-B6B6-0997B45D3798}"/>
              </a:ext>
            </a:extLst>
          </p:cNvPr>
          <p:cNvGraphicFramePr>
            <a:graphicFrameLocks noGrp="1"/>
          </p:cNvGraphicFramePr>
          <p:nvPr>
            <p:extLst>
              <p:ext uri="{D42A27DB-BD31-4B8C-83A1-F6EECF244321}">
                <p14:modId xmlns:p14="http://schemas.microsoft.com/office/powerpoint/2010/main" val="2966246187"/>
              </p:ext>
            </p:extLst>
          </p:nvPr>
        </p:nvGraphicFramePr>
        <p:xfrm>
          <a:off x="852555" y="5023272"/>
          <a:ext cx="11142248" cy="1137920"/>
        </p:xfrm>
        <a:graphic>
          <a:graphicData uri="http://schemas.openxmlformats.org/drawingml/2006/table">
            <a:tbl>
              <a:tblPr firstRow="1" bandRow="1">
                <a:tableStyleId>{5C22544A-7EE6-4342-B048-85BDC9FD1C3A}</a:tableStyleId>
              </a:tblPr>
              <a:tblGrid>
                <a:gridCol w="2785562">
                  <a:extLst>
                    <a:ext uri="{9D8B030D-6E8A-4147-A177-3AD203B41FA5}">
                      <a16:colId xmlns:a16="http://schemas.microsoft.com/office/drawing/2014/main" val="2282162370"/>
                    </a:ext>
                  </a:extLst>
                </a:gridCol>
                <a:gridCol w="2785562">
                  <a:extLst>
                    <a:ext uri="{9D8B030D-6E8A-4147-A177-3AD203B41FA5}">
                      <a16:colId xmlns:a16="http://schemas.microsoft.com/office/drawing/2014/main" val="1438285285"/>
                    </a:ext>
                  </a:extLst>
                </a:gridCol>
                <a:gridCol w="2785562">
                  <a:extLst>
                    <a:ext uri="{9D8B030D-6E8A-4147-A177-3AD203B41FA5}">
                      <a16:colId xmlns:a16="http://schemas.microsoft.com/office/drawing/2014/main" val="594113309"/>
                    </a:ext>
                  </a:extLst>
                </a:gridCol>
                <a:gridCol w="2785562">
                  <a:extLst>
                    <a:ext uri="{9D8B030D-6E8A-4147-A177-3AD203B41FA5}">
                      <a16:colId xmlns:a16="http://schemas.microsoft.com/office/drawing/2014/main" val="330817608"/>
                    </a:ext>
                  </a:extLst>
                </a:gridCol>
              </a:tblGrid>
              <a:tr h="370840">
                <a:tc>
                  <a:txBody>
                    <a:bodyPr/>
                    <a:lstStyle/>
                    <a:p>
                      <a:pPr algn="ctr"/>
                      <a:r>
                        <a:rPr lang="en-US" sz="2000" dirty="0">
                          <a:solidFill>
                            <a:schemeClr val="tx1"/>
                          </a:solidFill>
                          <a:latin typeface="Arial" panose="020B0604020202020204" pitchFamily="34" charset="0"/>
                          <a:cs typeface="Arial" panose="020B0604020202020204" pitchFamily="34" charset="0"/>
                        </a:rPr>
                        <a:t>Model</a:t>
                      </a:r>
                      <a:endParaRPr lang="en-IN" sz="2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sz="2000" dirty="0">
                          <a:solidFill>
                            <a:schemeClr val="tx1"/>
                          </a:solidFill>
                          <a:latin typeface="Arial" panose="020B0604020202020204" pitchFamily="34" charset="0"/>
                          <a:cs typeface="Arial" panose="020B0604020202020204" pitchFamily="34" charset="0"/>
                        </a:rPr>
                        <a:t>Validation Dataset</a:t>
                      </a:r>
                      <a:endParaRPr lang="en-IN" sz="2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sz="2000" dirty="0" err="1">
                          <a:solidFill>
                            <a:schemeClr val="tx1"/>
                          </a:solidFill>
                          <a:latin typeface="Arial" panose="020B0604020202020204" pitchFamily="34" charset="0"/>
                          <a:cs typeface="Arial" panose="020B0604020202020204" pitchFamily="34" charset="0"/>
                        </a:rPr>
                        <a:t>MalwareBazaar</a:t>
                      </a:r>
                      <a:endParaRPr lang="en-IN" sz="2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sz="2000" dirty="0">
                          <a:solidFill>
                            <a:schemeClr val="tx1"/>
                          </a:solidFill>
                          <a:latin typeface="Arial" panose="020B0604020202020204" pitchFamily="34" charset="0"/>
                          <a:cs typeface="Arial" panose="020B0604020202020204" pitchFamily="34" charset="0"/>
                        </a:rPr>
                        <a:t>Execution Time</a:t>
                      </a:r>
                      <a:endParaRPr lang="en-IN" sz="2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69672799"/>
                  </a:ext>
                </a:extLst>
              </a:tr>
              <a:tr h="370840">
                <a:tc>
                  <a:txBody>
                    <a:bodyPr/>
                    <a:lstStyle/>
                    <a:p>
                      <a:pPr algn="ctr"/>
                      <a:r>
                        <a:rPr lang="en-US" dirty="0">
                          <a:solidFill>
                            <a:schemeClr val="tx1"/>
                          </a:solidFill>
                          <a:latin typeface="Arial" panose="020B0604020202020204" pitchFamily="34" charset="0"/>
                          <a:cs typeface="Arial" panose="020B0604020202020204" pitchFamily="34" charset="0"/>
                        </a:rPr>
                        <a:t>Stacking Model</a:t>
                      </a:r>
                      <a:endParaRPr lang="en-IN"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dirty="0">
                          <a:solidFill>
                            <a:schemeClr val="tx1"/>
                          </a:solidFill>
                          <a:latin typeface="Arial" panose="020B0604020202020204" pitchFamily="34" charset="0"/>
                          <a:cs typeface="Arial" panose="020B0604020202020204" pitchFamily="34" charset="0"/>
                        </a:rPr>
                        <a:t>99.55</a:t>
                      </a:r>
                      <a:endParaRPr lang="en-IN"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dirty="0">
                          <a:solidFill>
                            <a:schemeClr val="tx1"/>
                          </a:solidFill>
                          <a:latin typeface="Arial" panose="020B0604020202020204" pitchFamily="34" charset="0"/>
                          <a:cs typeface="Arial" panose="020B0604020202020204" pitchFamily="34" charset="0"/>
                        </a:rPr>
                        <a:t>83.03</a:t>
                      </a:r>
                      <a:endParaRPr lang="en-IN"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dirty="0">
                          <a:solidFill>
                            <a:schemeClr val="tx1"/>
                          </a:solidFill>
                          <a:latin typeface="Arial" panose="020B0604020202020204" pitchFamily="34" charset="0"/>
                          <a:cs typeface="Arial" panose="020B0604020202020204" pitchFamily="34" charset="0"/>
                        </a:rPr>
                        <a:t>15x</a:t>
                      </a:r>
                      <a:endParaRPr lang="en-IN"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873566986"/>
                  </a:ext>
                </a:extLst>
              </a:tr>
              <a:tr h="370840">
                <a:tc>
                  <a:txBody>
                    <a:bodyPr/>
                    <a:lstStyle/>
                    <a:p>
                      <a:pPr algn="ctr"/>
                      <a:r>
                        <a:rPr lang="en-US" dirty="0">
                          <a:solidFill>
                            <a:schemeClr val="tx1"/>
                          </a:solidFill>
                          <a:latin typeface="Arial" panose="020B0604020202020204" pitchFamily="34" charset="0"/>
                          <a:cs typeface="Arial" panose="020B0604020202020204" pitchFamily="34" charset="0"/>
                        </a:rPr>
                        <a:t>Own Model</a:t>
                      </a:r>
                      <a:endParaRPr lang="en-IN"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dirty="0">
                          <a:solidFill>
                            <a:schemeClr val="tx1"/>
                          </a:solidFill>
                          <a:latin typeface="Arial" panose="020B0604020202020204" pitchFamily="34" charset="0"/>
                          <a:cs typeface="Arial" panose="020B0604020202020204" pitchFamily="34" charset="0"/>
                        </a:rPr>
                        <a:t>99.57</a:t>
                      </a:r>
                      <a:endParaRPr lang="en-IN"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dirty="0">
                          <a:solidFill>
                            <a:schemeClr val="tx1"/>
                          </a:solidFill>
                          <a:latin typeface="Arial" panose="020B0604020202020204" pitchFamily="34" charset="0"/>
                          <a:cs typeface="Arial" panose="020B0604020202020204" pitchFamily="34" charset="0"/>
                        </a:rPr>
                        <a:t>86.67</a:t>
                      </a:r>
                      <a:endParaRPr lang="en-IN"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dirty="0">
                          <a:solidFill>
                            <a:schemeClr val="tx1"/>
                          </a:solidFill>
                          <a:latin typeface="Arial" panose="020B0604020202020204" pitchFamily="34" charset="0"/>
                          <a:cs typeface="Arial" panose="020B0604020202020204" pitchFamily="34" charset="0"/>
                        </a:rPr>
                        <a:t>x</a:t>
                      </a:r>
                      <a:endParaRPr lang="en-IN"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002958983"/>
                  </a:ext>
                </a:extLst>
              </a:tr>
            </a:tbl>
          </a:graphicData>
        </a:graphic>
      </p:graphicFrame>
    </p:spTree>
    <p:extLst>
      <p:ext uri="{BB962C8B-B14F-4D97-AF65-F5344CB8AC3E}">
        <p14:creationId xmlns:p14="http://schemas.microsoft.com/office/powerpoint/2010/main" val="171734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 calcmode="lin" valueType="num">
                                      <p:cBhvr additive="base">
                                        <p:cTn id="2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anim calcmode="lin" valueType="num">
                                      <p:cBhvr additive="base">
                                        <p:cTn id="31"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 calcmode="lin" valueType="num">
                                      <p:cBhvr additive="base">
                                        <p:cTn id="37"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anim calcmode="lin" valueType="num">
                                      <p:cBhvr additive="base">
                                        <p:cTn id="43"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566C96-CBFC-5E7C-2DC8-94D5CBFBD66F}"/>
              </a:ext>
            </a:extLst>
          </p:cNvPr>
          <p:cNvPicPr>
            <a:picLocks noChangeAspect="1"/>
          </p:cNvPicPr>
          <p:nvPr/>
        </p:nvPicPr>
        <p:blipFill>
          <a:blip r:embed="rId2"/>
          <a:stretch>
            <a:fillRect/>
          </a:stretch>
        </p:blipFill>
        <p:spPr>
          <a:xfrm>
            <a:off x="26504" y="36644"/>
            <a:ext cx="5936974" cy="6731704"/>
          </a:xfrm>
          <a:prstGeom prst="rect">
            <a:avLst/>
          </a:prstGeom>
          <a:ln>
            <a:solidFill>
              <a:schemeClr val="accent1"/>
            </a:solidFill>
          </a:ln>
        </p:spPr>
      </p:pic>
      <p:pic>
        <p:nvPicPr>
          <p:cNvPr id="7" name="Picture 6">
            <a:extLst>
              <a:ext uri="{FF2B5EF4-FFF2-40B4-BE49-F238E27FC236}">
                <a16:creationId xmlns:a16="http://schemas.microsoft.com/office/drawing/2014/main" id="{94800C9B-38B6-1F83-89B4-8E6104C1A220}"/>
              </a:ext>
            </a:extLst>
          </p:cNvPr>
          <p:cNvPicPr>
            <a:picLocks noChangeAspect="1"/>
          </p:cNvPicPr>
          <p:nvPr/>
        </p:nvPicPr>
        <p:blipFill>
          <a:blip r:embed="rId3"/>
          <a:stretch>
            <a:fillRect/>
          </a:stretch>
        </p:blipFill>
        <p:spPr>
          <a:xfrm>
            <a:off x="5963478" y="36644"/>
            <a:ext cx="6202018" cy="6731704"/>
          </a:xfrm>
          <a:prstGeom prst="rect">
            <a:avLst/>
          </a:prstGeom>
          <a:ln>
            <a:solidFill>
              <a:schemeClr val="accent1"/>
            </a:solidFill>
          </a:ln>
        </p:spPr>
      </p:pic>
    </p:spTree>
    <p:extLst>
      <p:ext uri="{BB962C8B-B14F-4D97-AF65-F5344CB8AC3E}">
        <p14:creationId xmlns:p14="http://schemas.microsoft.com/office/powerpoint/2010/main" val="156129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6F2051-AE30-421A-FA1E-F6F87A08B130}"/>
              </a:ext>
            </a:extLst>
          </p:cNvPr>
          <p:cNvPicPr>
            <a:picLocks noChangeAspect="1"/>
          </p:cNvPicPr>
          <p:nvPr/>
        </p:nvPicPr>
        <p:blipFill rotWithShape="1">
          <a:blip r:embed="rId2"/>
          <a:srcRect l="24891" t="40193" r="22500" b="36232"/>
          <a:stretch/>
        </p:blipFill>
        <p:spPr>
          <a:xfrm>
            <a:off x="3737114" y="0"/>
            <a:ext cx="8454886" cy="3207026"/>
          </a:xfrm>
          <a:prstGeom prst="rect">
            <a:avLst/>
          </a:prstGeom>
          <a:ln>
            <a:solidFill>
              <a:schemeClr val="accent1"/>
            </a:solidFill>
          </a:ln>
        </p:spPr>
      </p:pic>
      <p:pic>
        <p:nvPicPr>
          <p:cNvPr id="6" name="Picture 5">
            <a:extLst>
              <a:ext uri="{FF2B5EF4-FFF2-40B4-BE49-F238E27FC236}">
                <a16:creationId xmlns:a16="http://schemas.microsoft.com/office/drawing/2014/main" id="{70BEFF60-8704-60E2-3265-FC2C57CBA8DF}"/>
              </a:ext>
            </a:extLst>
          </p:cNvPr>
          <p:cNvPicPr>
            <a:picLocks noChangeAspect="1"/>
          </p:cNvPicPr>
          <p:nvPr/>
        </p:nvPicPr>
        <p:blipFill>
          <a:blip r:embed="rId3"/>
          <a:stretch>
            <a:fillRect/>
          </a:stretch>
        </p:blipFill>
        <p:spPr>
          <a:xfrm>
            <a:off x="-1" y="1"/>
            <a:ext cx="3737114" cy="6858000"/>
          </a:xfrm>
          <a:prstGeom prst="rect">
            <a:avLst/>
          </a:prstGeom>
        </p:spPr>
      </p:pic>
      <p:sp>
        <p:nvSpPr>
          <p:cNvPr id="8" name="TextBox 7">
            <a:extLst>
              <a:ext uri="{FF2B5EF4-FFF2-40B4-BE49-F238E27FC236}">
                <a16:creationId xmlns:a16="http://schemas.microsoft.com/office/drawing/2014/main" id="{027C01B2-E9E2-8085-C08A-622BE89C0B80}"/>
              </a:ext>
            </a:extLst>
          </p:cNvPr>
          <p:cNvSpPr txBox="1"/>
          <p:nvPr/>
        </p:nvSpPr>
        <p:spPr>
          <a:xfrm>
            <a:off x="4459358" y="4287019"/>
            <a:ext cx="7301948" cy="496996"/>
          </a:xfrm>
          <a:prstGeom prst="rect">
            <a:avLst/>
          </a:prstGeom>
          <a:solidFill>
            <a:srgbClr val="FFFF00"/>
          </a:solidFill>
        </p:spPr>
        <p:txBody>
          <a:bodyPr wrap="square" rtlCol="0">
            <a:spAutoFit/>
          </a:bodyPr>
          <a:lstStyle/>
          <a:p>
            <a:pPr algn="ctr">
              <a:lnSpc>
                <a:spcPct val="150000"/>
              </a:lnSpc>
            </a:pPr>
            <a:r>
              <a:rPr lang="en-US" sz="2000" b="1" dirty="0">
                <a:solidFill>
                  <a:srgbClr val="002060"/>
                </a:solidFill>
                <a:latin typeface="Arial" panose="020B0604020202020204" pitchFamily="34" charset="0"/>
                <a:cs typeface="Arial" panose="020B0604020202020204" pitchFamily="34" charset="0"/>
              </a:rPr>
              <a:t>13 out of 25 are different than those used in the Paper </a:t>
            </a:r>
            <a:endParaRPr lang="en-IN" sz="20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9067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B827EB-4BC1-AF4E-1924-9155E0431A9B}"/>
              </a:ext>
            </a:extLst>
          </p:cNvPr>
          <p:cNvSpPr txBox="1"/>
          <p:nvPr/>
        </p:nvSpPr>
        <p:spPr>
          <a:xfrm>
            <a:off x="0" y="19054"/>
            <a:ext cx="10808413" cy="584775"/>
          </a:xfrm>
          <a:prstGeom prst="rect">
            <a:avLst/>
          </a:prstGeom>
          <a:solidFill>
            <a:schemeClr val="bg1"/>
          </a:solidFill>
        </p:spPr>
        <p:txBody>
          <a:bodyPr wrap="square" rtlCol="0">
            <a:spAutoFit/>
          </a:bodyPr>
          <a:lstStyle/>
          <a:p>
            <a:pPr algn="ctr"/>
            <a:r>
              <a:rPr lang="en-US" sz="3200" b="1" u="sng" dirty="0">
                <a:latin typeface="Arial" panose="020B0604020202020204" pitchFamily="34" charset="0"/>
                <a:cs typeface="Arial" panose="020B0604020202020204" pitchFamily="34" charset="0"/>
              </a:rPr>
              <a:t>LIMITATIONS AND FUTURE SCOPE</a:t>
            </a:r>
            <a:endParaRPr lang="en-IN" sz="3200" b="1" u="sng"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149D533-E71E-2166-244E-C8409E761C95}"/>
              </a:ext>
            </a:extLst>
          </p:cNvPr>
          <p:cNvSpPr txBox="1"/>
          <p:nvPr/>
        </p:nvSpPr>
        <p:spPr>
          <a:xfrm>
            <a:off x="0" y="1278468"/>
            <a:ext cx="12192000" cy="419031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b="1" dirty="0">
                <a:solidFill>
                  <a:srgbClr val="002060"/>
                </a:solidFill>
                <a:latin typeface="Arial" panose="020B0604020202020204" pitchFamily="34" charset="0"/>
                <a:cs typeface="Arial" panose="020B0604020202020204" pitchFamily="34" charset="0"/>
              </a:rPr>
              <a:t> Accuracy need to be increased on most updated dataset from </a:t>
            </a:r>
            <a:r>
              <a:rPr lang="en-US" sz="2000" b="1" dirty="0" err="1">
                <a:solidFill>
                  <a:srgbClr val="002060"/>
                </a:solidFill>
                <a:latin typeface="Arial" panose="020B0604020202020204" pitchFamily="34" charset="0"/>
                <a:cs typeface="Arial" panose="020B0604020202020204" pitchFamily="34" charset="0"/>
              </a:rPr>
              <a:t>MalwareBazaar</a:t>
            </a:r>
            <a:r>
              <a:rPr lang="en-US" sz="2000" b="1" dirty="0">
                <a:solidFill>
                  <a:srgbClr val="002060"/>
                </a:solidFill>
                <a:latin typeface="Arial" panose="020B0604020202020204" pitchFamily="34" charset="0"/>
                <a:cs typeface="Arial" panose="020B0604020202020204" pitchFamily="34" charset="0"/>
              </a:rPr>
              <a:t>, we believe that after adding the entire </a:t>
            </a:r>
            <a:r>
              <a:rPr lang="en-US" sz="2000" b="1" dirty="0" err="1">
                <a:solidFill>
                  <a:srgbClr val="002060"/>
                </a:solidFill>
                <a:latin typeface="Arial" panose="020B0604020202020204" pitchFamily="34" charset="0"/>
                <a:cs typeface="Arial" panose="020B0604020202020204" pitchFamily="34" charset="0"/>
              </a:rPr>
              <a:t>VirusShare</a:t>
            </a:r>
            <a:r>
              <a:rPr lang="en-US" sz="2000" b="1" dirty="0">
                <a:solidFill>
                  <a:srgbClr val="002060"/>
                </a:solidFill>
                <a:latin typeface="Arial" panose="020B0604020202020204" pitchFamily="34" charset="0"/>
                <a:cs typeface="Arial" panose="020B0604020202020204" pitchFamily="34" charset="0"/>
              </a:rPr>
              <a:t> and </a:t>
            </a:r>
            <a:r>
              <a:rPr lang="en-US" sz="2000" b="1" dirty="0" err="1">
                <a:solidFill>
                  <a:srgbClr val="002060"/>
                </a:solidFill>
                <a:latin typeface="Arial" panose="020B0604020202020204" pitchFamily="34" charset="0"/>
                <a:cs typeface="Arial" panose="020B0604020202020204" pitchFamily="34" charset="0"/>
              </a:rPr>
              <a:t>GOVDocs</a:t>
            </a:r>
            <a:r>
              <a:rPr lang="en-US" sz="2000" b="1" dirty="0">
                <a:solidFill>
                  <a:srgbClr val="002060"/>
                </a:solidFill>
                <a:latin typeface="Arial" panose="020B0604020202020204" pitchFamily="34" charset="0"/>
                <a:cs typeface="Arial" panose="020B0604020202020204" pitchFamily="34" charset="0"/>
              </a:rPr>
              <a:t> data we could have achieved a score of 90+% accuracy.</a:t>
            </a:r>
          </a:p>
          <a:p>
            <a:pPr>
              <a:lnSpc>
                <a:spcPct val="150000"/>
              </a:lnSpc>
            </a:pPr>
            <a:endParaRPr lang="en-US" sz="2000" b="1" dirty="0">
              <a:solidFill>
                <a:srgbClr val="002060"/>
              </a:solidFill>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Ø"/>
            </a:pPr>
            <a:r>
              <a:rPr lang="en-US" sz="2000" b="1" dirty="0">
                <a:solidFill>
                  <a:srgbClr val="002060"/>
                </a:solidFill>
                <a:latin typeface="Arial" panose="020B0604020202020204" pitchFamily="34" charset="0"/>
                <a:cs typeface="Arial" panose="020B0604020202020204" pitchFamily="34" charset="0"/>
              </a:rPr>
              <a:t> Dynamic Malware Analysis: We can also add features extracted from sandbox environments to further increase the feature set for analysis and model robustness and performance.</a:t>
            </a:r>
          </a:p>
          <a:p>
            <a:pPr marL="285750" indent="-285750">
              <a:lnSpc>
                <a:spcPct val="150000"/>
              </a:lnSpc>
              <a:buFont typeface="Wingdings" panose="05000000000000000000" pitchFamily="2" charset="2"/>
              <a:buChar char="Ø"/>
            </a:pPr>
            <a:endParaRPr lang="en-US" sz="2000" b="1" dirty="0">
              <a:solidFill>
                <a:srgbClr val="002060"/>
              </a:solidFill>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Ø"/>
            </a:pPr>
            <a:r>
              <a:rPr lang="en-US" sz="2000" b="1" dirty="0">
                <a:solidFill>
                  <a:srgbClr val="002060"/>
                </a:solidFill>
                <a:latin typeface="Arial" panose="020B0604020202020204" pitchFamily="34" charset="0"/>
                <a:cs typeface="Arial" panose="020B0604020202020204" pitchFamily="34" charset="0"/>
              </a:rPr>
              <a:t> We did not try out Deep Learning methods due to lack of time and computational resources. Trying out such methods could have provided more insight of the data.</a:t>
            </a:r>
            <a:endParaRPr lang="en-IN" sz="2000" b="1" dirty="0">
              <a:solidFill>
                <a:srgbClr val="002060"/>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AC8D675-F2D5-5C7F-A9F1-5751FF33E891}"/>
              </a:ext>
            </a:extLst>
          </p:cNvPr>
          <p:cNvSpPr/>
          <p:nvPr/>
        </p:nvSpPr>
        <p:spPr>
          <a:xfrm>
            <a:off x="0" y="6490619"/>
            <a:ext cx="12192000" cy="36738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l"/>
            <a:r>
              <a:rPr lang="en-US" b="1" i="0" dirty="0">
                <a:solidFill>
                  <a:schemeClr val="tx1"/>
                </a:solidFill>
                <a:effectLst/>
                <a:latin typeface="Arial" panose="020B0604020202020204" pitchFamily="34" charset="0"/>
              </a:rPr>
              <a:t>CS658A: </a:t>
            </a:r>
            <a:r>
              <a:rPr lang="en-US" b="1" dirty="0">
                <a:solidFill>
                  <a:schemeClr val="tx1"/>
                </a:solidFill>
                <a:latin typeface="Arial" panose="020B0604020202020204" pitchFamily="34" charset="0"/>
              </a:rPr>
              <a:t>Topics in Malware Analysis and Intrusion Detection </a:t>
            </a:r>
          </a:p>
        </p:txBody>
      </p:sp>
      <p:pic>
        <p:nvPicPr>
          <p:cNvPr id="4" name="Picture 3">
            <a:extLst>
              <a:ext uri="{FF2B5EF4-FFF2-40B4-BE49-F238E27FC236}">
                <a16:creationId xmlns:a16="http://schemas.microsoft.com/office/drawing/2014/main" id="{66D06897-BA25-3C34-4F27-BD181581C8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5306" y="222032"/>
            <a:ext cx="1109499" cy="1056436"/>
          </a:xfrm>
          <a:prstGeom prst="rect">
            <a:avLst/>
          </a:prstGeom>
        </p:spPr>
      </p:pic>
    </p:spTree>
    <p:extLst>
      <p:ext uri="{BB962C8B-B14F-4D97-AF65-F5344CB8AC3E}">
        <p14:creationId xmlns:p14="http://schemas.microsoft.com/office/powerpoint/2010/main" val="225874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843097-1208-6B19-E68A-BE0CE655B5D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BE7A7A5-73C8-E215-1555-F16E953F84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5306" y="222032"/>
            <a:ext cx="1109499" cy="1056436"/>
          </a:xfrm>
          <a:prstGeom prst="rect">
            <a:avLst/>
          </a:prstGeom>
        </p:spPr>
      </p:pic>
      <p:sp>
        <p:nvSpPr>
          <p:cNvPr id="2" name="TextBox 1">
            <a:extLst>
              <a:ext uri="{FF2B5EF4-FFF2-40B4-BE49-F238E27FC236}">
                <a16:creationId xmlns:a16="http://schemas.microsoft.com/office/drawing/2014/main" id="{792C2E42-6F05-55C1-B430-C37D7BBB1BB9}"/>
              </a:ext>
            </a:extLst>
          </p:cNvPr>
          <p:cNvSpPr txBox="1"/>
          <p:nvPr/>
        </p:nvSpPr>
        <p:spPr>
          <a:xfrm>
            <a:off x="0" y="19054"/>
            <a:ext cx="10808413" cy="584775"/>
          </a:xfrm>
          <a:prstGeom prst="rect">
            <a:avLst/>
          </a:prstGeom>
          <a:solidFill>
            <a:schemeClr val="bg1"/>
          </a:solidFill>
        </p:spPr>
        <p:txBody>
          <a:bodyPr wrap="square" rtlCol="0">
            <a:spAutoFit/>
          </a:bodyPr>
          <a:lstStyle/>
          <a:p>
            <a:pPr algn="ctr"/>
            <a:r>
              <a:rPr lang="en-US" sz="3200" b="1" u="sng" dirty="0">
                <a:latin typeface="Arial" panose="020B0604020202020204" pitchFamily="34" charset="0"/>
                <a:cs typeface="Arial" panose="020B0604020202020204" pitchFamily="34" charset="0"/>
              </a:rPr>
              <a:t>BIBLIOGRAPHY</a:t>
            </a:r>
            <a:endParaRPr lang="en-IN" sz="3200" b="1" u="sng"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34344407-FE49-CF00-37C8-8594AB86443F}"/>
              </a:ext>
            </a:extLst>
          </p:cNvPr>
          <p:cNvSpPr txBox="1"/>
          <p:nvPr/>
        </p:nvSpPr>
        <p:spPr>
          <a:xfrm>
            <a:off x="276708" y="1278468"/>
            <a:ext cx="11591831" cy="419031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b="1" dirty="0">
                <a:solidFill>
                  <a:srgbClr val="002060"/>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PDF Malware Detection based on Stacking Learning</a:t>
            </a:r>
            <a:endParaRPr lang="en-US" sz="2000" b="1" dirty="0">
              <a:solidFill>
                <a:srgbClr val="002060"/>
              </a:solidFill>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Ø"/>
            </a:pPr>
            <a:r>
              <a:rPr lang="en-US" sz="2000" b="1" dirty="0">
                <a:solidFill>
                  <a:srgbClr val="002060"/>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PDF Malware Detection: Toward Machine Learning Modeling with Explainability Analysis</a:t>
            </a:r>
            <a:endParaRPr lang="en-US" sz="2000" b="1" dirty="0">
              <a:solidFill>
                <a:srgbClr val="002060"/>
              </a:solidFill>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Ø"/>
            </a:pPr>
            <a:r>
              <a:rPr lang="en-US" sz="2000" b="1" dirty="0">
                <a:solidFill>
                  <a:srgbClr val="002060"/>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XAI-PDF: A Robust Framework for Malicious PDF Detection Leveraging SHAP-Based Feature Engineering</a:t>
            </a:r>
            <a:endParaRPr lang="en-US" sz="2000" b="1" dirty="0">
              <a:solidFill>
                <a:srgbClr val="002060"/>
              </a:solidFill>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Ø"/>
            </a:pPr>
            <a:r>
              <a:rPr lang="en-US" sz="2000" b="1" dirty="0">
                <a:solidFill>
                  <a:srgbClr val="002060"/>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https://github.com/Youssef-AK/PDF-Evasive-Detector</a:t>
            </a:r>
            <a:endParaRPr lang="en-US" sz="2000" b="1" dirty="0">
              <a:solidFill>
                <a:srgbClr val="002060"/>
              </a:solidFill>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Ø"/>
            </a:pPr>
            <a:r>
              <a:rPr lang="en-US" sz="2000" b="1" dirty="0">
                <a:solidFill>
                  <a:srgbClr val="002060"/>
                </a:solidFill>
                <a:latin typeface="Arial" panose="020B0604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https://github.com/ahlashkari/PDFMalLyzer</a:t>
            </a:r>
            <a:endParaRPr lang="en-US" sz="2000" b="1" dirty="0">
              <a:solidFill>
                <a:srgbClr val="002060"/>
              </a:solidFill>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Ø"/>
            </a:pPr>
            <a:r>
              <a:rPr lang="en-US" sz="2000" b="1" dirty="0">
                <a:solidFill>
                  <a:srgbClr val="002060"/>
                </a:solidFill>
                <a:latin typeface="Arial" panose="020B0604020202020204" pitchFamily="34" charset="0"/>
                <a:cs typeface="Arial" panose="020B0604020202020204" pitchFamily="34" charset="0"/>
                <a:hlinkClick r:id="rId9">
                  <a:extLst>
                    <a:ext uri="{A12FA001-AC4F-418D-AE19-62706E023703}">
                      <ahyp:hlinkClr xmlns:ahyp="http://schemas.microsoft.com/office/drawing/2018/hyperlinkcolor" val="tx"/>
                    </a:ext>
                  </a:extLst>
                </a:hlinkClick>
              </a:rPr>
              <a:t>https://github.com/thanlau/PdfRep?tab=readme-ov-file</a:t>
            </a:r>
            <a:endParaRPr lang="en-US" sz="2000" b="1" dirty="0">
              <a:solidFill>
                <a:srgbClr val="002060"/>
              </a:solidFill>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Ø"/>
            </a:pPr>
            <a:r>
              <a:rPr lang="en-US" sz="2000" b="1" dirty="0" err="1">
                <a:solidFill>
                  <a:srgbClr val="002060"/>
                </a:solidFill>
                <a:latin typeface="Arial" panose="020B0604020202020204" pitchFamily="34" charset="0"/>
                <a:cs typeface="Arial" panose="020B0604020202020204" pitchFamily="34" charset="0"/>
                <a:hlinkClick r:id="rId10">
                  <a:extLst>
                    <a:ext uri="{A12FA001-AC4F-418D-AE19-62706E023703}">
                      <ahyp:hlinkClr xmlns:ahyp="http://schemas.microsoft.com/office/drawing/2018/hyperlinkcolor" val="tx"/>
                    </a:ext>
                  </a:extLst>
                </a:hlinkClick>
              </a:rPr>
              <a:t>MalwareBazaar</a:t>
            </a:r>
            <a:endParaRPr lang="en-US" sz="2000" b="1" dirty="0">
              <a:solidFill>
                <a:srgbClr val="002060"/>
              </a:solidFill>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Ø"/>
            </a:pPr>
            <a:endParaRPr lang="en-US" sz="2000" b="1" dirty="0">
              <a:solidFill>
                <a:srgbClr val="002060"/>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2622916B-D53C-5472-B686-E0CD3295412E}"/>
              </a:ext>
            </a:extLst>
          </p:cNvPr>
          <p:cNvSpPr/>
          <p:nvPr/>
        </p:nvSpPr>
        <p:spPr>
          <a:xfrm>
            <a:off x="0" y="6490619"/>
            <a:ext cx="12192000" cy="36738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l"/>
            <a:r>
              <a:rPr lang="en-US" b="1" i="0" dirty="0">
                <a:solidFill>
                  <a:schemeClr val="tx1"/>
                </a:solidFill>
                <a:effectLst/>
                <a:latin typeface="Arial" panose="020B0604020202020204" pitchFamily="34" charset="0"/>
              </a:rPr>
              <a:t>CS658A: </a:t>
            </a:r>
            <a:r>
              <a:rPr lang="en-US" b="1" dirty="0">
                <a:solidFill>
                  <a:schemeClr val="tx1"/>
                </a:solidFill>
                <a:latin typeface="Arial" panose="020B0604020202020204" pitchFamily="34" charset="0"/>
              </a:rPr>
              <a:t>Topics in Malware Analysis and Intrusion Detection </a:t>
            </a:r>
          </a:p>
        </p:txBody>
      </p:sp>
    </p:spTree>
    <p:extLst>
      <p:ext uri="{BB962C8B-B14F-4D97-AF65-F5344CB8AC3E}">
        <p14:creationId xmlns:p14="http://schemas.microsoft.com/office/powerpoint/2010/main" val="324373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12192000" cy="5976730"/>
          </a:xfrm>
          <a:prstGeom prst="roundRect">
            <a:avLst>
              <a:gd name="adj" fmla="val 0"/>
            </a:avLst>
          </a:prstGeom>
          <a:solidFill>
            <a:srgbClr val="FFFFFF">
              <a:shade val="85000"/>
            </a:srgbClr>
          </a:solidFill>
          <a:ln>
            <a:noFill/>
          </a:ln>
          <a:effectLst/>
        </p:spPr>
      </p:pic>
      <p:sp>
        <p:nvSpPr>
          <p:cNvPr id="3" name="TextBox 2">
            <a:extLst>
              <a:ext uri="{FF2B5EF4-FFF2-40B4-BE49-F238E27FC236}">
                <a16:creationId xmlns:a16="http://schemas.microsoft.com/office/drawing/2014/main" id="{D8AB102A-A305-0FAF-2862-8F70778F6208}"/>
              </a:ext>
            </a:extLst>
          </p:cNvPr>
          <p:cNvSpPr txBox="1"/>
          <p:nvPr/>
        </p:nvSpPr>
        <p:spPr>
          <a:xfrm>
            <a:off x="0" y="6004342"/>
            <a:ext cx="12192000" cy="830997"/>
          </a:xfrm>
          <a:prstGeom prst="rect">
            <a:avLst/>
          </a:prstGeom>
          <a:noFill/>
        </p:spPr>
        <p:txBody>
          <a:bodyPr wrap="square">
            <a:spAutoFit/>
          </a:bodyPr>
          <a:lstStyle/>
          <a:p>
            <a:pPr algn="ctr"/>
            <a:r>
              <a:rPr lang="en-US" sz="4800" b="1" kern="1200" dirty="0">
                <a:solidFill>
                  <a:schemeClr val="tx1"/>
                </a:solidFill>
                <a:latin typeface="Arial" panose="020B0604020202020204" pitchFamily="34" charset="0"/>
                <a:ea typeface="+mj-ea"/>
                <a:cs typeface="Arial" panose="020B0604020202020204" pitchFamily="34" charset="0"/>
              </a:rPr>
              <a:t>Questions?</a:t>
            </a:r>
            <a:endParaRPr lang="en-IN" sz="4800" b="1" dirty="0">
              <a:latin typeface="Arial" panose="020B0604020202020204" pitchFamily="34" charset="0"/>
              <a:cs typeface="Arial" panose="020B0604020202020204" pitchFamily="34"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D8AA86-9DB7-5634-EF6A-2B3109E20D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5306" y="222032"/>
            <a:ext cx="1109499" cy="1056436"/>
          </a:xfrm>
          <a:prstGeom prst="rect">
            <a:avLst/>
          </a:prstGeom>
        </p:spPr>
      </p:pic>
      <p:sp>
        <p:nvSpPr>
          <p:cNvPr id="2" name="TextBox 1">
            <a:extLst>
              <a:ext uri="{FF2B5EF4-FFF2-40B4-BE49-F238E27FC236}">
                <a16:creationId xmlns:a16="http://schemas.microsoft.com/office/drawing/2014/main" id="{8FB827EB-4BC1-AF4E-1924-9155E0431A9B}"/>
              </a:ext>
            </a:extLst>
          </p:cNvPr>
          <p:cNvSpPr txBox="1"/>
          <p:nvPr/>
        </p:nvSpPr>
        <p:spPr>
          <a:xfrm>
            <a:off x="0" y="19054"/>
            <a:ext cx="10808413" cy="584775"/>
          </a:xfrm>
          <a:prstGeom prst="rect">
            <a:avLst/>
          </a:prstGeom>
          <a:solidFill>
            <a:schemeClr val="bg1"/>
          </a:solidFill>
        </p:spPr>
        <p:txBody>
          <a:bodyPr wrap="square" rtlCol="0">
            <a:spAutoFit/>
          </a:bodyPr>
          <a:lstStyle/>
          <a:p>
            <a:pPr algn="ctr"/>
            <a:r>
              <a:rPr lang="en-US" sz="3200" b="1" u="sng" dirty="0">
                <a:latin typeface="Arial" panose="020B0604020202020204" pitchFamily="34" charset="0"/>
                <a:cs typeface="Arial" panose="020B0604020202020204" pitchFamily="34" charset="0"/>
              </a:rPr>
              <a:t>PREVIEW</a:t>
            </a:r>
            <a:endParaRPr lang="en-IN" sz="3200" b="1" u="sng"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149D533-E71E-2166-244E-C8409E761C95}"/>
              </a:ext>
            </a:extLst>
          </p:cNvPr>
          <p:cNvSpPr txBox="1"/>
          <p:nvPr/>
        </p:nvSpPr>
        <p:spPr>
          <a:xfrm>
            <a:off x="197194" y="1278468"/>
            <a:ext cx="11994805" cy="4093428"/>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solidFill>
                  <a:srgbClr val="002060"/>
                </a:solidFill>
                <a:latin typeface="Arial" panose="020B0604020202020204" pitchFamily="34" charset="0"/>
                <a:cs typeface="Arial" panose="020B0604020202020204" pitchFamily="34" charset="0"/>
              </a:rPr>
              <a:t>Background</a:t>
            </a:r>
          </a:p>
          <a:p>
            <a:pPr marL="285750" indent="-285750">
              <a:buFont typeface="Wingdings" panose="05000000000000000000" pitchFamily="2" charset="2"/>
              <a:buChar char="Ø"/>
            </a:pPr>
            <a:endParaRPr lang="en-US" sz="2000" b="1"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000" b="1" dirty="0">
                <a:solidFill>
                  <a:srgbClr val="002060"/>
                </a:solidFill>
                <a:latin typeface="Arial" panose="020B0604020202020204" pitchFamily="34" charset="0"/>
                <a:cs typeface="Arial" panose="020B0604020202020204" pitchFamily="34" charset="0"/>
              </a:rPr>
              <a:t>A brief on existing work on the subject</a:t>
            </a:r>
          </a:p>
          <a:p>
            <a:pPr marL="285750" indent="-285750">
              <a:buFont typeface="Wingdings" panose="05000000000000000000" pitchFamily="2" charset="2"/>
              <a:buChar char="Ø"/>
            </a:pPr>
            <a:endParaRPr lang="en-US" sz="2000" b="1"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000" b="1" dirty="0">
                <a:solidFill>
                  <a:srgbClr val="002060"/>
                </a:solidFill>
                <a:latin typeface="Arial" panose="020B0604020202020204" pitchFamily="34" charset="0"/>
                <a:cs typeface="Arial" panose="020B0604020202020204" pitchFamily="34" charset="0"/>
              </a:rPr>
              <a:t>Dataset and Feature Enhancement</a:t>
            </a:r>
          </a:p>
          <a:p>
            <a:pPr marL="285750" indent="-285750">
              <a:buFont typeface="Wingdings" panose="05000000000000000000" pitchFamily="2" charset="2"/>
              <a:buChar char="Ø"/>
            </a:pPr>
            <a:endParaRPr lang="en-US" sz="2000" b="1"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000" b="1" dirty="0">
                <a:solidFill>
                  <a:srgbClr val="002060"/>
                </a:solidFill>
                <a:latin typeface="Arial" panose="020B0604020202020204" pitchFamily="34" charset="0"/>
                <a:cs typeface="Arial" panose="020B0604020202020204" pitchFamily="34" charset="0"/>
              </a:rPr>
              <a:t>Data Pre-Processing and Analysis</a:t>
            </a:r>
          </a:p>
          <a:p>
            <a:pPr marL="285750" indent="-285750">
              <a:buFont typeface="Wingdings" panose="05000000000000000000" pitchFamily="2" charset="2"/>
              <a:buChar char="Ø"/>
            </a:pPr>
            <a:endParaRPr lang="en-US" sz="2000" b="1"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000" b="1" dirty="0">
                <a:solidFill>
                  <a:srgbClr val="002060"/>
                </a:solidFill>
                <a:latin typeface="Arial" panose="020B0604020202020204" pitchFamily="34" charset="0"/>
                <a:cs typeface="Arial" panose="020B0604020202020204" pitchFamily="34" charset="0"/>
              </a:rPr>
              <a:t>ML Model</a:t>
            </a:r>
          </a:p>
          <a:p>
            <a:pPr marL="285750" indent="-285750">
              <a:buFont typeface="Wingdings" panose="05000000000000000000" pitchFamily="2" charset="2"/>
              <a:buChar char="Ø"/>
            </a:pPr>
            <a:endParaRPr lang="en-IN" sz="2000" b="1"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2000" b="1" dirty="0">
                <a:solidFill>
                  <a:srgbClr val="002060"/>
                </a:solidFill>
                <a:latin typeface="Arial" panose="020B0604020202020204" pitchFamily="34" charset="0"/>
                <a:cs typeface="Arial" panose="020B0604020202020204" pitchFamily="34" charset="0"/>
              </a:rPr>
              <a:t>Comparative Analysis and Results</a:t>
            </a:r>
          </a:p>
          <a:p>
            <a:pPr marL="285750" indent="-285750">
              <a:buFont typeface="Wingdings" panose="05000000000000000000" pitchFamily="2" charset="2"/>
              <a:buChar char="Ø"/>
            </a:pPr>
            <a:endParaRPr lang="en-IN" sz="2000" b="1"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2000" b="1" dirty="0">
                <a:solidFill>
                  <a:srgbClr val="002060"/>
                </a:solidFill>
                <a:latin typeface="Arial" panose="020B0604020202020204" pitchFamily="34" charset="0"/>
                <a:cs typeface="Arial" panose="020B0604020202020204" pitchFamily="34" charset="0"/>
              </a:rPr>
              <a:t>Conclusion</a:t>
            </a:r>
          </a:p>
        </p:txBody>
      </p:sp>
      <p:sp>
        <p:nvSpPr>
          <p:cNvPr id="3" name="Rectangle 2">
            <a:extLst>
              <a:ext uri="{FF2B5EF4-FFF2-40B4-BE49-F238E27FC236}">
                <a16:creationId xmlns:a16="http://schemas.microsoft.com/office/drawing/2014/main" id="{3AC8D675-F2D5-5C7F-A9F1-5751FF33E891}"/>
              </a:ext>
            </a:extLst>
          </p:cNvPr>
          <p:cNvSpPr/>
          <p:nvPr/>
        </p:nvSpPr>
        <p:spPr>
          <a:xfrm>
            <a:off x="0" y="6490619"/>
            <a:ext cx="12192000" cy="36738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l"/>
            <a:r>
              <a:rPr lang="en-US" b="1" i="0" dirty="0">
                <a:solidFill>
                  <a:schemeClr val="tx1"/>
                </a:solidFill>
                <a:effectLst/>
                <a:latin typeface="Arial" panose="020B0604020202020204" pitchFamily="34" charset="0"/>
              </a:rPr>
              <a:t>CS658A: </a:t>
            </a:r>
            <a:r>
              <a:rPr lang="en-US" b="1" dirty="0">
                <a:solidFill>
                  <a:schemeClr val="tx1"/>
                </a:solidFill>
                <a:latin typeface="Arial" panose="020B0604020202020204" pitchFamily="34" charset="0"/>
              </a:rPr>
              <a:t>Topics in Malware Analysis and Intrusion Detection </a:t>
            </a:r>
          </a:p>
        </p:txBody>
      </p:sp>
    </p:spTree>
    <p:extLst>
      <p:ext uri="{BB962C8B-B14F-4D97-AF65-F5344CB8AC3E}">
        <p14:creationId xmlns:p14="http://schemas.microsoft.com/office/powerpoint/2010/main" val="391951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 calcmode="lin" valueType="num">
                                      <p:cBhvr additive="base">
                                        <p:cTn id="2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 calcmode="lin" valueType="num">
                                      <p:cBhvr additive="base">
                                        <p:cTn id="31"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anim calcmode="lin" valueType="num">
                                      <p:cBhvr additive="base">
                                        <p:cTn id="37"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anim calcmode="lin" valueType="num">
                                      <p:cBhvr additive="base">
                                        <p:cTn id="43"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D8AA86-9DB7-5634-EF6A-2B3109E20D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2501" y="19054"/>
            <a:ext cx="1109499" cy="1056436"/>
          </a:xfrm>
          <a:prstGeom prst="rect">
            <a:avLst/>
          </a:prstGeom>
        </p:spPr>
      </p:pic>
      <p:sp>
        <p:nvSpPr>
          <p:cNvPr id="2" name="TextBox 1">
            <a:extLst>
              <a:ext uri="{FF2B5EF4-FFF2-40B4-BE49-F238E27FC236}">
                <a16:creationId xmlns:a16="http://schemas.microsoft.com/office/drawing/2014/main" id="{8FB827EB-4BC1-AF4E-1924-9155E0431A9B}"/>
              </a:ext>
            </a:extLst>
          </p:cNvPr>
          <p:cNvSpPr txBox="1"/>
          <p:nvPr/>
        </p:nvSpPr>
        <p:spPr>
          <a:xfrm>
            <a:off x="0" y="19054"/>
            <a:ext cx="10808413" cy="584775"/>
          </a:xfrm>
          <a:prstGeom prst="rect">
            <a:avLst/>
          </a:prstGeom>
          <a:solidFill>
            <a:schemeClr val="bg1"/>
          </a:solidFill>
        </p:spPr>
        <p:txBody>
          <a:bodyPr wrap="square" rtlCol="0">
            <a:spAutoFit/>
          </a:bodyPr>
          <a:lstStyle/>
          <a:p>
            <a:pPr algn="ctr"/>
            <a:r>
              <a:rPr lang="en-US" sz="3200" b="1" u="sng" dirty="0">
                <a:latin typeface="Arial" panose="020B0604020202020204" pitchFamily="34" charset="0"/>
                <a:cs typeface="Arial" panose="020B0604020202020204" pitchFamily="34" charset="0"/>
              </a:rPr>
              <a:t>BACKGROUND</a:t>
            </a:r>
            <a:endParaRPr lang="en-IN" sz="3200" b="1" u="sng"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149D533-E71E-2166-244E-C8409E761C95}"/>
              </a:ext>
            </a:extLst>
          </p:cNvPr>
          <p:cNvSpPr txBox="1"/>
          <p:nvPr/>
        </p:nvSpPr>
        <p:spPr>
          <a:xfrm>
            <a:off x="145775" y="1195900"/>
            <a:ext cx="12192000" cy="419031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b="1" dirty="0">
                <a:solidFill>
                  <a:srgbClr val="002060"/>
                </a:solidFill>
                <a:latin typeface="Arial" panose="020B0604020202020204" pitchFamily="34" charset="0"/>
                <a:cs typeface="Arial" panose="020B0604020202020204" pitchFamily="34" charset="0"/>
              </a:rPr>
              <a:t>Problem Statement </a:t>
            </a:r>
          </a:p>
          <a:p>
            <a:pPr marL="800100" lvl="1" indent="-342900">
              <a:lnSpc>
                <a:spcPct val="150000"/>
              </a:lnSpc>
              <a:buFont typeface="Wingdings" panose="05000000000000000000" pitchFamily="2" charset="2"/>
              <a:buChar char="ü"/>
            </a:pPr>
            <a:r>
              <a:rPr lang="en-US" sz="2000" dirty="0">
                <a:solidFill>
                  <a:srgbClr val="002060"/>
                </a:solidFill>
                <a:latin typeface="Arial" panose="020B0604020202020204" pitchFamily="34" charset="0"/>
                <a:cs typeface="Arial" panose="020B0604020202020204" pitchFamily="34" charset="0"/>
              </a:rPr>
              <a:t>PDF is most popular content presenting format</a:t>
            </a:r>
          </a:p>
          <a:p>
            <a:pPr marL="800100" lvl="1" indent="-342900">
              <a:lnSpc>
                <a:spcPct val="150000"/>
              </a:lnSpc>
              <a:buFont typeface="Wingdings" panose="05000000000000000000" pitchFamily="2" charset="2"/>
              <a:buChar char="ü"/>
            </a:pPr>
            <a:r>
              <a:rPr lang="en-US" sz="2000" dirty="0">
                <a:solidFill>
                  <a:srgbClr val="002060"/>
                </a:solidFill>
                <a:latin typeface="Arial" panose="020B0604020202020204" pitchFamily="34" charset="0"/>
                <a:cs typeface="Arial" panose="020B0604020202020204" pitchFamily="34" charset="0"/>
              </a:rPr>
              <a:t>Advanced</a:t>
            </a:r>
            <a:r>
              <a:rPr lang="en-US" sz="2000" dirty="0"/>
              <a:t> </a:t>
            </a:r>
            <a:r>
              <a:rPr lang="en-US" sz="2000" dirty="0">
                <a:solidFill>
                  <a:srgbClr val="002060"/>
                </a:solidFill>
                <a:latin typeface="Arial" panose="020B0604020202020204" pitchFamily="34" charset="0"/>
                <a:cs typeface="Arial" panose="020B0604020202020204" pitchFamily="34" charset="0"/>
              </a:rPr>
              <a:t>features allows attackers to exploit it</a:t>
            </a:r>
          </a:p>
          <a:p>
            <a:pPr marL="800100" lvl="1" indent="-342900">
              <a:lnSpc>
                <a:spcPct val="150000"/>
              </a:lnSpc>
              <a:buFont typeface="Wingdings" panose="05000000000000000000" pitchFamily="2" charset="2"/>
              <a:buChar char="ü"/>
            </a:pPr>
            <a:r>
              <a:rPr lang="en-US" sz="2000" dirty="0">
                <a:solidFill>
                  <a:srgbClr val="002060"/>
                </a:solidFill>
                <a:latin typeface="Arial" panose="020B0604020202020204" pitchFamily="34" charset="0"/>
                <a:cs typeface="Arial" panose="020B0604020202020204" pitchFamily="34" charset="0"/>
              </a:rPr>
              <a:t>Majority</a:t>
            </a:r>
            <a:r>
              <a:rPr lang="en-US" sz="2000" dirty="0"/>
              <a:t> </a:t>
            </a:r>
            <a:r>
              <a:rPr lang="en-US" sz="2000" dirty="0">
                <a:solidFill>
                  <a:srgbClr val="002060"/>
                </a:solidFill>
                <a:latin typeface="Arial" panose="020B0604020202020204" pitchFamily="34" charset="0"/>
                <a:cs typeface="Arial" panose="020B0604020202020204" pitchFamily="34" charset="0"/>
              </a:rPr>
              <a:t>of PDF attacks target Adobe Reader</a:t>
            </a:r>
          </a:p>
          <a:p>
            <a:pPr marL="800100" lvl="1" indent="-342900">
              <a:lnSpc>
                <a:spcPct val="150000"/>
              </a:lnSpc>
              <a:buFont typeface="Wingdings" panose="05000000000000000000" pitchFamily="2" charset="2"/>
              <a:buChar char="ü"/>
            </a:pPr>
            <a:r>
              <a:rPr lang="en-US" sz="2000" dirty="0">
                <a:solidFill>
                  <a:srgbClr val="002060"/>
                </a:solidFill>
                <a:latin typeface="Arial" panose="020B0604020202020204" pitchFamily="34" charset="0"/>
                <a:cs typeface="Arial" panose="020B0604020202020204" pitchFamily="34" charset="0"/>
              </a:rPr>
              <a:t>Vulnerabilities found in Adobe Reader, such as </a:t>
            </a:r>
            <a:r>
              <a:rPr lang="en-US" sz="2000" b="1" dirty="0">
                <a:solidFill>
                  <a:srgbClr val="002060"/>
                </a:solidFill>
                <a:latin typeface="Arial" panose="020B0604020202020204" pitchFamily="34" charset="0"/>
                <a:cs typeface="Arial" panose="020B0604020202020204" pitchFamily="34" charset="0"/>
              </a:rPr>
              <a:t>API overflow and memory corruption - </a:t>
            </a:r>
            <a:r>
              <a:rPr lang="en-US" sz="2000" dirty="0">
                <a:solidFill>
                  <a:srgbClr val="002060"/>
                </a:solidFill>
                <a:latin typeface="Arial" panose="020B0604020202020204" pitchFamily="34" charset="0"/>
                <a:cs typeface="Arial" panose="020B0604020202020204" pitchFamily="34" charset="0"/>
              </a:rPr>
              <a:t>Often exploited by attackers, mainly through using </a:t>
            </a:r>
            <a:r>
              <a:rPr lang="en-US" sz="2000" b="1" dirty="0">
                <a:solidFill>
                  <a:srgbClr val="002060"/>
                </a:solidFill>
                <a:latin typeface="Arial" panose="020B0604020202020204" pitchFamily="34" charset="0"/>
                <a:cs typeface="Arial" panose="020B0604020202020204" pitchFamily="34" charset="0"/>
              </a:rPr>
              <a:t>JavaScript</a:t>
            </a:r>
          </a:p>
          <a:p>
            <a:pPr marL="800100" lvl="1" indent="-342900">
              <a:lnSpc>
                <a:spcPct val="150000"/>
              </a:lnSpc>
              <a:buFont typeface="Wingdings" panose="05000000000000000000" pitchFamily="2" charset="2"/>
              <a:buChar char="ü"/>
            </a:pPr>
            <a:r>
              <a:rPr lang="en-US" sz="2000" dirty="0"/>
              <a:t> </a:t>
            </a:r>
            <a:r>
              <a:rPr lang="en-US" sz="2000" dirty="0">
                <a:solidFill>
                  <a:srgbClr val="002060"/>
                </a:solidFill>
                <a:latin typeface="Arial" panose="020B0604020202020204" pitchFamily="34" charset="0"/>
                <a:cs typeface="Arial" panose="020B0604020202020204" pitchFamily="34" charset="0"/>
              </a:rPr>
              <a:t>Traditional automated detection methods are inefficient - </a:t>
            </a:r>
            <a:r>
              <a:rPr lang="en-US" sz="2000" b="1" dirty="0">
                <a:solidFill>
                  <a:srgbClr val="002060"/>
                </a:solidFill>
                <a:latin typeface="Arial" panose="020B0604020202020204" pitchFamily="34" charset="0"/>
                <a:cs typeface="Arial" panose="020B0604020202020204" pitchFamily="34" charset="0"/>
              </a:rPr>
              <a:t>signature</a:t>
            </a:r>
            <a:r>
              <a:rPr lang="en-US" sz="2000" dirty="0">
                <a:solidFill>
                  <a:srgbClr val="002060"/>
                </a:solidFill>
                <a:latin typeface="Arial" panose="020B0604020202020204" pitchFamily="34" charset="0"/>
                <a:cs typeface="Arial" panose="020B0604020202020204" pitchFamily="34" charset="0"/>
              </a:rPr>
              <a:t> </a:t>
            </a:r>
            <a:r>
              <a:rPr lang="en-US" sz="2000" b="1" dirty="0">
                <a:solidFill>
                  <a:srgbClr val="002060"/>
                </a:solidFill>
                <a:latin typeface="Arial" panose="020B0604020202020204" pitchFamily="34" charset="0"/>
                <a:cs typeface="Arial" panose="020B0604020202020204" pitchFamily="34" charset="0"/>
              </a:rPr>
              <a:t>based</a:t>
            </a:r>
          </a:p>
          <a:p>
            <a:pPr marL="800100" lvl="1" indent="-342900">
              <a:lnSpc>
                <a:spcPct val="150000"/>
              </a:lnSpc>
              <a:buFont typeface="Wingdings" panose="05000000000000000000" pitchFamily="2" charset="2"/>
              <a:buChar char="ü"/>
            </a:pPr>
            <a:r>
              <a:rPr lang="en-US" sz="2000" b="1" dirty="0">
                <a:solidFill>
                  <a:srgbClr val="002060"/>
                </a:solidFill>
                <a:latin typeface="Arial" panose="020B0604020202020204" pitchFamily="34" charset="0"/>
                <a:cs typeface="Arial" panose="020B0604020202020204" pitchFamily="34" charset="0"/>
              </a:rPr>
              <a:t> Impact on Cyber Security	</a:t>
            </a:r>
          </a:p>
          <a:p>
            <a:pPr marL="742950" lvl="1" indent="-285750">
              <a:lnSpc>
                <a:spcPct val="150000"/>
              </a:lnSpc>
              <a:buFont typeface="Wingdings" panose="05000000000000000000" pitchFamily="2" charset="2"/>
              <a:buChar char="Ø"/>
            </a:pPr>
            <a:endParaRPr lang="en-IN" sz="2000" b="1" dirty="0">
              <a:solidFill>
                <a:srgbClr val="002060"/>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AC8D675-F2D5-5C7F-A9F1-5751FF33E891}"/>
              </a:ext>
            </a:extLst>
          </p:cNvPr>
          <p:cNvSpPr/>
          <p:nvPr/>
        </p:nvSpPr>
        <p:spPr>
          <a:xfrm>
            <a:off x="0" y="6490619"/>
            <a:ext cx="12192000" cy="36738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l"/>
            <a:r>
              <a:rPr lang="en-US" b="1" i="0" dirty="0">
                <a:solidFill>
                  <a:schemeClr val="tx1"/>
                </a:solidFill>
                <a:effectLst/>
                <a:latin typeface="Arial" panose="020B0604020202020204" pitchFamily="34" charset="0"/>
              </a:rPr>
              <a:t>CS658A: </a:t>
            </a:r>
            <a:r>
              <a:rPr lang="en-US" b="1" dirty="0">
                <a:solidFill>
                  <a:schemeClr val="tx1"/>
                </a:solidFill>
                <a:latin typeface="Arial" panose="020B0604020202020204" pitchFamily="34" charset="0"/>
              </a:rPr>
              <a:t>Topics in Malware Analysis and Intrusion Detection </a:t>
            </a:r>
          </a:p>
        </p:txBody>
      </p:sp>
    </p:spTree>
    <p:extLst>
      <p:ext uri="{BB962C8B-B14F-4D97-AF65-F5344CB8AC3E}">
        <p14:creationId xmlns:p14="http://schemas.microsoft.com/office/powerpoint/2010/main" val="212229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80AF5-6FF2-003C-AD11-C19F398D9A50}"/>
              </a:ext>
            </a:extLst>
          </p:cNvPr>
          <p:cNvSpPr>
            <a:spLocks noGrp="1"/>
          </p:cNvSpPr>
          <p:nvPr>
            <p:ph type="title"/>
          </p:nvPr>
        </p:nvSpPr>
        <p:spPr>
          <a:xfrm>
            <a:off x="0" y="3049483"/>
            <a:ext cx="12192000" cy="759035"/>
          </a:xfrm>
          <a:solidFill>
            <a:srgbClr val="FFFF00"/>
          </a:solidFill>
        </p:spPr>
        <p:txBody>
          <a:bodyPr>
            <a:normAutofit/>
          </a:bodyPr>
          <a:lstStyle/>
          <a:p>
            <a:pPr algn="ctr"/>
            <a:r>
              <a:rPr lang="en-US" sz="3200" b="1" dirty="0">
                <a:latin typeface="Arial" panose="020B0604020202020204" pitchFamily="34" charset="0"/>
                <a:cs typeface="Arial" panose="020B0604020202020204" pitchFamily="34" charset="0"/>
              </a:rPr>
              <a:t>EXISTING WORK </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2721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D8AA86-9DB7-5634-EF6A-2B3109E20D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2501" y="19054"/>
            <a:ext cx="1109499" cy="1056436"/>
          </a:xfrm>
          <a:prstGeom prst="rect">
            <a:avLst/>
          </a:prstGeom>
        </p:spPr>
      </p:pic>
      <p:sp>
        <p:nvSpPr>
          <p:cNvPr id="2" name="TextBox 1">
            <a:extLst>
              <a:ext uri="{FF2B5EF4-FFF2-40B4-BE49-F238E27FC236}">
                <a16:creationId xmlns:a16="http://schemas.microsoft.com/office/drawing/2014/main" id="{8FB827EB-4BC1-AF4E-1924-9155E0431A9B}"/>
              </a:ext>
            </a:extLst>
          </p:cNvPr>
          <p:cNvSpPr txBox="1"/>
          <p:nvPr/>
        </p:nvSpPr>
        <p:spPr>
          <a:xfrm>
            <a:off x="0" y="19054"/>
            <a:ext cx="10808413" cy="584775"/>
          </a:xfrm>
          <a:prstGeom prst="rect">
            <a:avLst/>
          </a:prstGeom>
          <a:solidFill>
            <a:schemeClr val="bg1"/>
          </a:solidFill>
        </p:spPr>
        <p:txBody>
          <a:bodyPr wrap="square" rtlCol="0">
            <a:spAutoFit/>
          </a:bodyPr>
          <a:lstStyle/>
          <a:p>
            <a:pPr algn="ctr"/>
            <a:r>
              <a:rPr lang="en-US" sz="3200" b="1" u="sng" dirty="0">
                <a:latin typeface="Arial" panose="020B0604020202020204" pitchFamily="34" charset="0"/>
                <a:cs typeface="Arial" panose="020B0604020202020204" pitchFamily="34" charset="0"/>
              </a:rPr>
              <a:t>BRIEF ON EXISTING WORK</a:t>
            </a:r>
            <a:endParaRPr lang="en-IN" sz="3200" b="1" u="sng"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149D533-E71E-2166-244E-C8409E761C95}"/>
              </a:ext>
            </a:extLst>
          </p:cNvPr>
          <p:cNvSpPr txBox="1"/>
          <p:nvPr/>
        </p:nvSpPr>
        <p:spPr>
          <a:xfrm>
            <a:off x="0" y="1278468"/>
            <a:ext cx="12192000" cy="1631216"/>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solidFill>
                  <a:srgbClr val="002060"/>
                </a:solidFill>
                <a:latin typeface="Arial" panose="020B0604020202020204" pitchFamily="34" charset="0"/>
                <a:cs typeface="Arial" panose="020B0604020202020204" pitchFamily="34" charset="0"/>
              </a:rPr>
              <a:t> Proposed a novel evasive PDF malware detection approach based on </a:t>
            </a:r>
            <a:r>
              <a:rPr lang="en-US" sz="2000" b="1" dirty="0">
                <a:solidFill>
                  <a:srgbClr val="002060"/>
                </a:solidFill>
                <a:latin typeface="Arial" panose="020B0604020202020204" pitchFamily="34" charset="0"/>
                <a:cs typeface="Arial" panose="020B0604020202020204" pitchFamily="34" charset="0"/>
              </a:rPr>
              <a:t>Stacking Learning</a:t>
            </a:r>
          </a:p>
          <a:p>
            <a:pPr marL="285750" indent="-285750">
              <a:buFont typeface="Wingdings" panose="05000000000000000000" pitchFamily="2" charset="2"/>
              <a:buChar char="Ø"/>
            </a:pPr>
            <a:endParaRPr lang="en-US" sz="2000" dirty="0">
              <a:solidFill>
                <a:srgbClr val="00206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000" dirty="0">
                <a:solidFill>
                  <a:srgbClr val="002060"/>
                </a:solidFill>
                <a:latin typeface="Arial" panose="020B0604020202020204" pitchFamily="34" charset="0"/>
                <a:cs typeface="Arial" panose="020B0604020202020204" pitchFamily="34" charset="0"/>
              </a:rPr>
              <a:t> Analyzed the shortcomings of the ”</a:t>
            </a:r>
            <a:r>
              <a:rPr lang="en-US" sz="2000" b="1" dirty="0" err="1">
                <a:solidFill>
                  <a:srgbClr val="002060"/>
                </a:solidFill>
                <a:latin typeface="Arial" panose="020B0604020202020204" pitchFamily="34" charset="0"/>
                <a:cs typeface="Arial" panose="020B0604020202020204" pitchFamily="34" charset="0"/>
              </a:rPr>
              <a:t>Contagio</a:t>
            </a:r>
            <a:r>
              <a:rPr lang="en-US" sz="2000" dirty="0">
                <a:solidFill>
                  <a:srgbClr val="002060"/>
                </a:solidFill>
                <a:latin typeface="Arial" panose="020B0604020202020204" pitchFamily="34" charset="0"/>
                <a:cs typeface="Arial" panose="020B0604020202020204" pitchFamily="34" charset="0"/>
              </a:rPr>
              <a:t>” PDF dataset</a:t>
            </a:r>
          </a:p>
          <a:p>
            <a:pPr marL="342900" indent="-342900">
              <a:buFont typeface="Wingdings" panose="05000000000000000000" pitchFamily="2" charset="2"/>
              <a:buChar char="Ø"/>
            </a:pPr>
            <a:endParaRPr lang="en-US" sz="2000" dirty="0">
              <a:solidFill>
                <a:srgbClr val="00206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000" dirty="0">
                <a:solidFill>
                  <a:srgbClr val="002060"/>
                </a:solidFill>
                <a:latin typeface="Arial" panose="020B0604020202020204" pitchFamily="34" charset="0"/>
                <a:cs typeface="Arial" panose="020B0604020202020204" pitchFamily="34" charset="0"/>
              </a:rPr>
              <a:t>Internal structure of the PDF </a:t>
            </a:r>
            <a:endParaRPr lang="en-IN" sz="2000" dirty="0">
              <a:solidFill>
                <a:srgbClr val="002060"/>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AC8D675-F2D5-5C7F-A9F1-5751FF33E891}"/>
              </a:ext>
            </a:extLst>
          </p:cNvPr>
          <p:cNvSpPr/>
          <p:nvPr/>
        </p:nvSpPr>
        <p:spPr>
          <a:xfrm>
            <a:off x="0" y="6490619"/>
            <a:ext cx="12192000" cy="36738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l"/>
            <a:r>
              <a:rPr lang="en-US" b="1" i="0" dirty="0">
                <a:solidFill>
                  <a:schemeClr val="tx1"/>
                </a:solidFill>
                <a:effectLst/>
                <a:latin typeface="Arial" panose="020B0604020202020204" pitchFamily="34" charset="0"/>
              </a:rPr>
              <a:t>CS658A: </a:t>
            </a:r>
            <a:r>
              <a:rPr lang="en-US" b="1" dirty="0">
                <a:solidFill>
                  <a:schemeClr val="tx1"/>
                </a:solidFill>
                <a:latin typeface="Arial" panose="020B0604020202020204" pitchFamily="34" charset="0"/>
              </a:rPr>
              <a:t>Topics in Malware Analysis and Intrusion Detection </a:t>
            </a:r>
          </a:p>
        </p:txBody>
      </p:sp>
      <p:pic>
        <p:nvPicPr>
          <p:cNvPr id="7" name="Picture 6">
            <a:extLst>
              <a:ext uri="{FF2B5EF4-FFF2-40B4-BE49-F238E27FC236}">
                <a16:creationId xmlns:a16="http://schemas.microsoft.com/office/drawing/2014/main" id="{CCFD7B25-0676-3BD4-5091-AA8997CC6053}"/>
              </a:ext>
            </a:extLst>
          </p:cNvPr>
          <p:cNvPicPr>
            <a:picLocks noChangeAspect="1"/>
          </p:cNvPicPr>
          <p:nvPr/>
        </p:nvPicPr>
        <p:blipFill>
          <a:blip r:embed="rId4"/>
          <a:stretch>
            <a:fillRect/>
          </a:stretch>
        </p:blipFill>
        <p:spPr>
          <a:xfrm>
            <a:off x="361024" y="3232298"/>
            <a:ext cx="6537474" cy="2347234"/>
          </a:xfrm>
          <a:prstGeom prst="rect">
            <a:avLst/>
          </a:prstGeom>
        </p:spPr>
      </p:pic>
      <p:pic>
        <p:nvPicPr>
          <p:cNvPr id="4" name="Picture 3">
            <a:extLst>
              <a:ext uri="{FF2B5EF4-FFF2-40B4-BE49-F238E27FC236}">
                <a16:creationId xmlns:a16="http://schemas.microsoft.com/office/drawing/2014/main" id="{3A16C2BA-C4EA-41BE-836A-B1167A2FA30C}"/>
              </a:ext>
            </a:extLst>
          </p:cNvPr>
          <p:cNvPicPr>
            <a:picLocks noChangeAspect="1"/>
          </p:cNvPicPr>
          <p:nvPr/>
        </p:nvPicPr>
        <p:blipFill rotWithShape="1">
          <a:blip r:embed="rId5"/>
          <a:srcRect l="15869" t="18642" r="40543" b="8985"/>
          <a:stretch/>
        </p:blipFill>
        <p:spPr>
          <a:xfrm>
            <a:off x="7047214" y="1638637"/>
            <a:ext cx="4996070" cy="4787508"/>
          </a:xfrm>
          <a:prstGeom prst="rect">
            <a:avLst/>
          </a:prstGeom>
        </p:spPr>
      </p:pic>
    </p:spTree>
    <p:extLst>
      <p:ext uri="{BB962C8B-B14F-4D97-AF65-F5344CB8AC3E}">
        <p14:creationId xmlns:p14="http://schemas.microsoft.com/office/powerpoint/2010/main" val="4430178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D8AA86-9DB7-5634-EF6A-2B3109E20D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2501" y="19054"/>
            <a:ext cx="1109499" cy="1056436"/>
          </a:xfrm>
          <a:prstGeom prst="rect">
            <a:avLst/>
          </a:prstGeom>
        </p:spPr>
      </p:pic>
      <p:sp>
        <p:nvSpPr>
          <p:cNvPr id="2" name="TextBox 1">
            <a:extLst>
              <a:ext uri="{FF2B5EF4-FFF2-40B4-BE49-F238E27FC236}">
                <a16:creationId xmlns:a16="http://schemas.microsoft.com/office/drawing/2014/main" id="{8FB827EB-4BC1-AF4E-1924-9155E0431A9B}"/>
              </a:ext>
            </a:extLst>
          </p:cNvPr>
          <p:cNvSpPr txBox="1"/>
          <p:nvPr/>
        </p:nvSpPr>
        <p:spPr>
          <a:xfrm>
            <a:off x="0" y="19054"/>
            <a:ext cx="10808413" cy="584775"/>
          </a:xfrm>
          <a:prstGeom prst="rect">
            <a:avLst/>
          </a:prstGeom>
          <a:solidFill>
            <a:schemeClr val="bg1"/>
          </a:solidFill>
        </p:spPr>
        <p:txBody>
          <a:bodyPr wrap="square" rtlCol="0">
            <a:spAutoFit/>
          </a:bodyPr>
          <a:lstStyle/>
          <a:p>
            <a:pPr algn="ctr"/>
            <a:r>
              <a:rPr lang="en-US" sz="3200" b="1" u="sng" dirty="0">
                <a:latin typeface="Arial" panose="020B0604020202020204" pitchFamily="34" charset="0"/>
                <a:cs typeface="Arial" panose="020B0604020202020204" pitchFamily="34" charset="0"/>
              </a:rPr>
              <a:t>BRIEF ON EXISTING WORK</a:t>
            </a:r>
            <a:endParaRPr lang="en-IN" sz="3200" b="1" u="sng"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149D533-E71E-2166-244E-C8409E761C95}"/>
              </a:ext>
            </a:extLst>
          </p:cNvPr>
          <p:cNvSpPr txBox="1"/>
          <p:nvPr/>
        </p:nvSpPr>
        <p:spPr>
          <a:xfrm>
            <a:off x="0" y="1278468"/>
            <a:ext cx="12192000" cy="2123658"/>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solidFill>
                  <a:srgbClr val="002060"/>
                </a:solidFill>
                <a:latin typeface="Arial" panose="020B0604020202020204" pitchFamily="34" charset="0"/>
                <a:cs typeface="Arial" panose="020B0604020202020204" pitchFamily="34" charset="0"/>
              </a:rPr>
              <a:t> </a:t>
            </a:r>
            <a:r>
              <a:rPr lang="en-US" sz="2000" b="1" dirty="0">
                <a:solidFill>
                  <a:srgbClr val="002060"/>
                </a:solidFill>
                <a:latin typeface="Arial" panose="020B0604020202020204" pitchFamily="34" charset="0"/>
                <a:cs typeface="Arial" panose="020B0604020202020204" pitchFamily="34" charset="0"/>
              </a:rPr>
              <a:t>Proposed Approach</a:t>
            </a:r>
          </a:p>
          <a:p>
            <a:pPr marL="285750" indent="-285750">
              <a:buFont typeface="Wingdings" panose="05000000000000000000" pitchFamily="2" charset="2"/>
              <a:buChar char="Ø"/>
            </a:pPr>
            <a:endParaRPr lang="en-US" sz="2000" b="1" dirty="0">
              <a:solidFill>
                <a:srgbClr val="002060"/>
              </a:solidFill>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ü"/>
            </a:pPr>
            <a:r>
              <a:rPr lang="en-IN" dirty="0">
                <a:solidFill>
                  <a:srgbClr val="002060"/>
                </a:solidFill>
                <a:latin typeface="Arial" panose="020B0604020202020204" pitchFamily="34" charset="0"/>
                <a:cs typeface="Arial" panose="020B0604020202020204" pitchFamily="34" charset="0"/>
              </a:rPr>
              <a:t>Raw PDF Files</a:t>
            </a:r>
          </a:p>
          <a:p>
            <a:pPr marL="800100" lvl="1" indent="-342900">
              <a:buFont typeface="Wingdings" panose="05000000000000000000" pitchFamily="2" charset="2"/>
              <a:buChar char="ü"/>
            </a:pPr>
            <a:r>
              <a:rPr lang="en-IN" dirty="0">
                <a:solidFill>
                  <a:srgbClr val="002060"/>
                </a:solidFill>
                <a:latin typeface="Arial" panose="020B0604020202020204" pitchFamily="34" charset="0"/>
                <a:cs typeface="Arial" panose="020B0604020202020204" pitchFamily="34" charset="0"/>
              </a:rPr>
              <a:t>Feature Extraction</a:t>
            </a:r>
          </a:p>
          <a:p>
            <a:pPr marL="800100" lvl="1" indent="-342900">
              <a:buFont typeface="Wingdings" panose="05000000000000000000" pitchFamily="2" charset="2"/>
              <a:buChar char="ü"/>
            </a:pPr>
            <a:r>
              <a:rPr lang="en-IN" dirty="0">
                <a:solidFill>
                  <a:srgbClr val="002060"/>
                </a:solidFill>
                <a:latin typeface="Arial" panose="020B0604020202020204" pitchFamily="34" charset="0"/>
                <a:cs typeface="Arial" panose="020B0604020202020204" pitchFamily="34" charset="0"/>
              </a:rPr>
              <a:t>Detection Model</a:t>
            </a:r>
          </a:p>
          <a:p>
            <a:pPr marL="800100" lvl="1" indent="-342900">
              <a:buFont typeface="Wingdings" panose="05000000000000000000" pitchFamily="2" charset="2"/>
              <a:buChar char="ü"/>
            </a:pPr>
            <a:r>
              <a:rPr lang="en-IN" dirty="0">
                <a:solidFill>
                  <a:srgbClr val="002060"/>
                </a:solidFill>
                <a:latin typeface="Arial" panose="020B0604020202020204" pitchFamily="34" charset="0"/>
                <a:cs typeface="Arial" panose="020B0604020202020204" pitchFamily="34" charset="0"/>
              </a:rPr>
              <a:t>Prediction Results</a:t>
            </a:r>
            <a:endParaRPr lang="en-US" sz="2000" b="1"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2000" dirty="0">
              <a:solidFill>
                <a:srgbClr val="002060"/>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AC8D675-F2D5-5C7F-A9F1-5751FF33E891}"/>
              </a:ext>
            </a:extLst>
          </p:cNvPr>
          <p:cNvSpPr/>
          <p:nvPr/>
        </p:nvSpPr>
        <p:spPr>
          <a:xfrm>
            <a:off x="0" y="6490619"/>
            <a:ext cx="12192000" cy="36738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l"/>
            <a:r>
              <a:rPr lang="en-US" b="1" i="0" dirty="0">
                <a:solidFill>
                  <a:schemeClr val="tx1"/>
                </a:solidFill>
                <a:effectLst/>
                <a:latin typeface="Arial" panose="020B0604020202020204" pitchFamily="34" charset="0"/>
              </a:rPr>
              <a:t>CS658A: </a:t>
            </a:r>
            <a:r>
              <a:rPr lang="en-US" b="1" dirty="0">
                <a:solidFill>
                  <a:schemeClr val="tx1"/>
                </a:solidFill>
                <a:latin typeface="Arial" panose="020B0604020202020204" pitchFamily="34" charset="0"/>
              </a:rPr>
              <a:t>Topics in Malware Analysis and Intrusion Detection </a:t>
            </a:r>
          </a:p>
        </p:txBody>
      </p:sp>
      <p:pic>
        <p:nvPicPr>
          <p:cNvPr id="8" name="Picture 7">
            <a:extLst>
              <a:ext uri="{FF2B5EF4-FFF2-40B4-BE49-F238E27FC236}">
                <a16:creationId xmlns:a16="http://schemas.microsoft.com/office/drawing/2014/main" id="{01397980-64D4-570C-490E-292C4DD8D162}"/>
              </a:ext>
            </a:extLst>
          </p:cNvPr>
          <p:cNvPicPr>
            <a:picLocks noChangeAspect="1"/>
          </p:cNvPicPr>
          <p:nvPr/>
        </p:nvPicPr>
        <p:blipFill>
          <a:blip r:embed="rId4"/>
          <a:stretch>
            <a:fillRect/>
          </a:stretch>
        </p:blipFill>
        <p:spPr>
          <a:xfrm>
            <a:off x="3260059" y="1278468"/>
            <a:ext cx="8688925" cy="4838660"/>
          </a:xfrm>
          <a:prstGeom prst="rect">
            <a:avLst/>
          </a:prstGeom>
        </p:spPr>
      </p:pic>
    </p:spTree>
    <p:extLst>
      <p:ext uri="{BB962C8B-B14F-4D97-AF65-F5344CB8AC3E}">
        <p14:creationId xmlns:p14="http://schemas.microsoft.com/office/powerpoint/2010/main" val="3150470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D8AA86-9DB7-5634-EF6A-2B3109E20D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2501" y="19054"/>
            <a:ext cx="1109499" cy="1056436"/>
          </a:xfrm>
          <a:prstGeom prst="rect">
            <a:avLst/>
          </a:prstGeom>
        </p:spPr>
      </p:pic>
      <p:sp>
        <p:nvSpPr>
          <p:cNvPr id="2" name="TextBox 1">
            <a:extLst>
              <a:ext uri="{FF2B5EF4-FFF2-40B4-BE49-F238E27FC236}">
                <a16:creationId xmlns:a16="http://schemas.microsoft.com/office/drawing/2014/main" id="{8FB827EB-4BC1-AF4E-1924-9155E0431A9B}"/>
              </a:ext>
            </a:extLst>
          </p:cNvPr>
          <p:cNvSpPr txBox="1"/>
          <p:nvPr/>
        </p:nvSpPr>
        <p:spPr>
          <a:xfrm>
            <a:off x="0" y="19054"/>
            <a:ext cx="10808413" cy="584775"/>
          </a:xfrm>
          <a:prstGeom prst="rect">
            <a:avLst/>
          </a:prstGeom>
          <a:solidFill>
            <a:schemeClr val="bg1"/>
          </a:solidFill>
        </p:spPr>
        <p:txBody>
          <a:bodyPr wrap="square" rtlCol="0">
            <a:spAutoFit/>
          </a:bodyPr>
          <a:lstStyle/>
          <a:p>
            <a:pPr algn="ctr"/>
            <a:r>
              <a:rPr lang="en-US" sz="3200" b="1" u="sng" dirty="0">
                <a:latin typeface="Arial" panose="020B0604020202020204" pitchFamily="34" charset="0"/>
                <a:cs typeface="Arial" panose="020B0604020202020204" pitchFamily="34" charset="0"/>
              </a:rPr>
              <a:t>BRIEF ON EXISTING WORK</a:t>
            </a:r>
            <a:endParaRPr lang="en-IN" sz="3200" b="1" u="sng"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149D533-E71E-2166-244E-C8409E761C95}"/>
              </a:ext>
            </a:extLst>
          </p:cNvPr>
          <p:cNvSpPr txBox="1"/>
          <p:nvPr/>
        </p:nvSpPr>
        <p:spPr>
          <a:xfrm>
            <a:off x="0" y="1278468"/>
            <a:ext cx="12192000" cy="5478423"/>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solidFill>
                  <a:srgbClr val="002060"/>
                </a:solidFill>
                <a:latin typeface="Arial" panose="020B0604020202020204" pitchFamily="34" charset="0"/>
                <a:cs typeface="Arial" panose="020B0604020202020204" pitchFamily="34" charset="0"/>
              </a:rPr>
              <a:t>Dataset</a:t>
            </a:r>
          </a:p>
          <a:p>
            <a:pPr marL="285750" indent="-285750">
              <a:buFont typeface="Wingdings" panose="05000000000000000000" pitchFamily="2" charset="2"/>
              <a:buChar char="Ø"/>
            </a:pPr>
            <a:endParaRPr lang="en-US" sz="2000" b="1" dirty="0">
              <a:solidFill>
                <a:srgbClr val="002060"/>
              </a:solidFill>
              <a:latin typeface="Arial" panose="020B0604020202020204" pitchFamily="34" charset="0"/>
              <a:cs typeface="Arial" panose="020B0604020202020204" pitchFamily="34" charset="0"/>
            </a:endParaRPr>
          </a:p>
          <a:p>
            <a:pPr marL="742950" lvl="1" indent="-285750">
              <a:buFont typeface="Wingdings" panose="05000000000000000000" pitchFamily="2" charset="2"/>
              <a:buChar char="ü"/>
            </a:pPr>
            <a:r>
              <a:rPr lang="en-US" dirty="0">
                <a:solidFill>
                  <a:srgbClr val="002060"/>
                </a:solidFill>
                <a:latin typeface="Arial" panose="020B0604020202020204" pitchFamily="34" charset="0"/>
                <a:cs typeface="Arial" panose="020B0604020202020204" pitchFamily="34" charset="0"/>
              </a:rPr>
              <a:t>Available at </a:t>
            </a:r>
            <a:r>
              <a:rPr lang="en-IN" dirty="0"/>
              <a:t>https://www.unb.ca/cic/datasets/PDFMal-2022.html</a:t>
            </a:r>
            <a:endParaRPr lang="en-US" dirty="0">
              <a:solidFill>
                <a:srgbClr val="002060"/>
              </a:solidFill>
              <a:latin typeface="Arial" panose="020B0604020202020204" pitchFamily="34" charset="0"/>
              <a:cs typeface="Arial" panose="020B0604020202020204" pitchFamily="34" charset="0"/>
            </a:endParaRPr>
          </a:p>
          <a:p>
            <a:pPr marL="742950" lvl="1" indent="-285750">
              <a:buFont typeface="Wingdings" panose="05000000000000000000" pitchFamily="2" charset="2"/>
              <a:buChar char="ü"/>
            </a:pPr>
            <a:r>
              <a:rPr lang="en-US" dirty="0">
                <a:solidFill>
                  <a:srgbClr val="002060"/>
                </a:solidFill>
                <a:latin typeface="Arial" panose="020B0604020202020204" pitchFamily="34" charset="0"/>
                <a:cs typeface="Arial" panose="020B0604020202020204" pitchFamily="34" charset="0"/>
              </a:rPr>
              <a:t>Existing datasets for PDF Malware detection </a:t>
            </a:r>
            <a:r>
              <a:rPr lang="en-IN" dirty="0">
                <a:solidFill>
                  <a:srgbClr val="002060"/>
                </a:solidFill>
                <a:latin typeface="Arial" panose="020B0604020202020204" pitchFamily="34" charset="0"/>
                <a:cs typeface="Arial" panose="020B0604020202020204" pitchFamily="34" charset="0"/>
              </a:rPr>
              <a:t>were </a:t>
            </a:r>
            <a:r>
              <a:rPr lang="en-IN" dirty="0" err="1">
                <a:solidFill>
                  <a:srgbClr val="002060"/>
                </a:solidFill>
                <a:latin typeface="Arial" panose="020B0604020202020204" pitchFamily="34" charset="0"/>
                <a:cs typeface="Arial" panose="020B0604020202020204" pitchFamily="34" charset="0"/>
              </a:rPr>
              <a:t>analyzed</a:t>
            </a:r>
            <a:endParaRPr lang="en-IN" dirty="0">
              <a:solidFill>
                <a:srgbClr val="002060"/>
              </a:solidFill>
              <a:latin typeface="Arial" panose="020B0604020202020204" pitchFamily="34" charset="0"/>
              <a:cs typeface="Arial" panose="020B0604020202020204" pitchFamily="34" charset="0"/>
            </a:endParaRPr>
          </a:p>
          <a:p>
            <a:pPr marL="742950" lvl="1" indent="-285750">
              <a:buFont typeface="Wingdings" panose="05000000000000000000" pitchFamily="2" charset="2"/>
              <a:buChar char="ü"/>
            </a:pPr>
            <a:r>
              <a:rPr lang="en-IN" dirty="0">
                <a:solidFill>
                  <a:srgbClr val="002060"/>
                </a:solidFill>
                <a:latin typeface="Arial" panose="020B0604020202020204" pitchFamily="34" charset="0"/>
                <a:cs typeface="Arial" panose="020B0604020202020204" pitchFamily="34" charset="0"/>
              </a:rPr>
              <a:t>Improved the ”</a:t>
            </a:r>
            <a:r>
              <a:rPr lang="en-IN" dirty="0" err="1">
                <a:solidFill>
                  <a:srgbClr val="002060"/>
                </a:solidFill>
                <a:latin typeface="Arial" panose="020B0604020202020204" pitchFamily="34" charset="0"/>
                <a:cs typeface="Arial" panose="020B0604020202020204" pitchFamily="34" charset="0"/>
              </a:rPr>
              <a:t>Contagio</a:t>
            </a:r>
            <a:r>
              <a:rPr lang="en-IN" dirty="0">
                <a:solidFill>
                  <a:srgbClr val="002060"/>
                </a:solidFill>
                <a:latin typeface="Arial" panose="020B0604020202020204" pitchFamily="34" charset="0"/>
                <a:cs typeface="Arial" panose="020B0604020202020204" pitchFamily="34" charset="0"/>
              </a:rPr>
              <a:t>” dataset (</a:t>
            </a:r>
            <a:r>
              <a:rPr lang="en-US" dirty="0">
                <a:solidFill>
                  <a:srgbClr val="002060"/>
                </a:solidFill>
                <a:latin typeface="Arial" panose="020B0604020202020204" pitchFamily="34" charset="0"/>
                <a:cs typeface="Arial" panose="020B0604020202020204" pitchFamily="34" charset="0"/>
              </a:rPr>
              <a:t>11,173 malicious and 9,000 </a:t>
            </a:r>
            <a:r>
              <a:rPr lang="en-IN" dirty="0">
                <a:solidFill>
                  <a:srgbClr val="002060"/>
                </a:solidFill>
                <a:latin typeface="Arial" panose="020B0604020202020204" pitchFamily="34" charset="0"/>
                <a:cs typeface="Arial" panose="020B0604020202020204" pitchFamily="34" charset="0"/>
              </a:rPr>
              <a:t>benign PDF files)</a:t>
            </a:r>
          </a:p>
          <a:p>
            <a:pPr marL="742950" lvl="1" indent="-285750">
              <a:buFont typeface="Wingdings" panose="05000000000000000000" pitchFamily="2" charset="2"/>
              <a:buChar char="ü"/>
            </a:pPr>
            <a:r>
              <a:rPr lang="en-IN" b="1" dirty="0">
                <a:solidFill>
                  <a:srgbClr val="002060"/>
                </a:solidFill>
                <a:latin typeface="Arial" panose="020B0604020202020204" pitchFamily="34" charset="0"/>
                <a:cs typeface="Arial" panose="020B0604020202020204" pitchFamily="34" charset="0"/>
              </a:rPr>
              <a:t>Issues Resolved with the Dataset</a:t>
            </a:r>
          </a:p>
          <a:p>
            <a:pPr marL="742950" lvl="1" indent="-285750">
              <a:buFont typeface="Wingdings" panose="05000000000000000000" pitchFamily="2" charset="2"/>
              <a:buChar char="ü"/>
            </a:pPr>
            <a:endParaRPr lang="en-IN" dirty="0">
              <a:solidFill>
                <a:srgbClr val="002060"/>
              </a:solidFill>
              <a:latin typeface="Arial" panose="020B0604020202020204" pitchFamily="34" charset="0"/>
              <a:cs typeface="Arial" panose="020B0604020202020204" pitchFamily="34" charset="0"/>
            </a:endParaRPr>
          </a:p>
          <a:p>
            <a:pPr marL="1200150" lvl="2" indent="-285750">
              <a:buFont typeface="Wingdings" panose="05000000000000000000" pitchFamily="2" charset="2"/>
              <a:buChar char="v"/>
            </a:pPr>
            <a:r>
              <a:rPr lang="en-IN" b="1" u="sng" dirty="0">
                <a:solidFill>
                  <a:srgbClr val="002060"/>
                </a:solidFill>
                <a:latin typeface="Arial" panose="020B0604020202020204" pitchFamily="34" charset="0"/>
                <a:cs typeface="Arial" panose="020B0604020202020204" pitchFamily="34" charset="0"/>
              </a:rPr>
              <a:t>Duplicate Entries</a:t>
            </a:r>
            <a:r>
              <a:rPr lang="en-IN" dirty="0">
                <a:solidFill>
                  <a:srgbClr val="002060"/>
                </a:solidFill>
                <a:latin typeface="Arial" panose="020B0604020202020204" pitchFamily="34" charset="0"/>
                <a:cs typeface="Arial" panose="020B0604020202020204" pitchFamily="34" charset="0"/>
              </a:rPr>
              <a:t>	Extracted 28 out of 32 features from each file and found 44% duplicate entries in the Dataset</a:t>
            </a:r>
          </a:p>
          <a:p>
            <a:pPr marL="1200150" lvl="2" indent="-285750">
              <a:buFont typeface="Wingdings" panose="05000000000000000000" pitchFamily="2" charset="2"/>
              <a:buChar char="v"/>
            </a:pPr>
            <a:r>
              <a:rPr lang="en-IN" b="1" u="sng" dirty="0">
                <a:solidFill>
                  <a:srgbClr val="002060"/>
                </a:solidFill>
                <a:latin typeface="Arial" panose="020B0604020202020204" pitchFamily="34" charset="0"/>
                <a:cs typeface="Arial" panose="020B0604020202020204" pitchFamily="34" charset="0"/>
              </a:rPr>
              <a:t>Lack of Coverage</a:t>
            </a:r>
            <a:r>
              <a:rPr lang="en-IN" b="1" dirty="0">
                <a:solidFill>
                  <a:srgbClr val="002060"/>
                </a:solidFill>
                <a:latin typeface="Arial" panose="020B0604020202020204" pitchFamily="34" charset="0"/>
                <a:cs typeface="Arial" panose="020B0604020202020204" pitchFamily="34" charset="0"/>
              </a:rPr>
              <a:t>	</a:t>
            </a:r>
            <a:r>
              <a:rPr lang="en-IN" dirty="0">
                <a:solidFill>
                  <a:srgbClr val="002060"/>
                </a:solidFill>
                <a:latin typeface="Arial" panose="020B0604020202020204" pitchFamily="34" charset="0"/>
                <a:cs typeface="Arial" panose="020B0604020202020204" pitchFamily="34" charset="0"/>
              </a:rPr>
              <a:t>Low coefficient of variation indicating a low variation </a:t>
            </a:r>
            <a:r>
              <a:rPr lang="en-US" dirty="0">
                <a:solidFill>
                  <a:srgbClr val="002060"/>
                </a:solidFill>
                <a:latin typeface="Arial" panose="020B0604020202020204" pitchFamily="34" charset="0"/>
                <a:cs typeface="Arial" panose="020B0604020202020204" pitchFamily="34" charset="0"/>
              </a:rPr>
              <a:t>among malicious and benign PDF file classes in </a:t>
            </a:r>
            <a:r>
              <a:rPr lang="en-US" dirty="0" err="1">
                <a:solidFill>
                  <a:srgbClr val="002060"/>
                </a:solidFill>
                <a:latin typeface="Arial" panose="020B0604020202020204" pitchFamily="34" charset="0"/>
                <a:cs typeface="Arial" panose="020B0604020202020204" pitchFamily="34" charset="0"/>
              </a:rPr>
              <a:t>Contagio</a:t>
            </a:r>
            <a:r>
              <a:rPr lang="en-IN" b="1" dirty="0">
                <a:solidFill>
                  <a:srgbClr val="002060"/>
                </a:solidFill>
                <a:latin typeface="Arial" panose="020B0604020202020204" pitchFamily="34" charset="0"/>
                <a:cs typeface="Arial" panose="020B0604020202020204" pitchFamily="34" charset="0"/>
              </a:rPr>
              <a:t>, 0.83 </a:t>
            </a:r>
            <a:r>
              <a:rPr lang="en-IN" dirty="0">
                <a:solidFill>
                  <a:srgbClr val="002060"/>
                </a:solidFill>
                <a:latin typeface="Arial" panose="020B0604020202020204" pitchFamily="34" charset="0"/>
                <a:cs typeface="Arial" panose="020B0604020202020204" pitchFamily="34" charset="0"/>
              </a:rPr>
              <a:t>for </a:t>
            </a:r>
            <a:r>
              <a:rPr lang="en-IN" b="1" dirty="0">
                <a:solidFill>
                  <a:srgbClr val="002060"/>
                </a:solidFill>
                <a:latin typeface="Arial" panose="020B0604020202020204" pitchFamily="34" charset="0"/>
                <a:cs typeface="Arial" panose="020B0604020202020204" pitchFamily="34" charset="0"/>
              </a:rPr>
              <a:t>Malware</a:t>
            </a:r>
            <a:r>
              <a:rPr lang="en-IN" dirty="0">
                <a:solidFill>
                  <a:srgbClr val="002060"/>
                </a:solidFill>
                <a:latin typeface="Arial" panose="020B0604020202020204" pitchFamily="34" charset="0"/>
                <a:cs typeface="Arial" panose="020B0604020202020204" pitchFamily="34" charset="0"/>
              </a:rPr>
              <a:t> samples and </a:t>
            </a:r>
            <a:r>
              <a:rPr lang="en-IN" b="1" dirty="0">
                <a:solidFill>
                  <a:srgbClr val="002060"/>
                </a:solidFill>
                <a:latin typeface="Arial" panose="020B0604020202020204" pitchFamily="34" charset="0"/>
                <a:cs typeface="Arial" panose="020B0604020202020204" pitchFamily="34" charset="0"/>
              </a:rPr>
              <a:t>0.79</a:t>
            </a:r>
            <a:r>
              <a:rPr lang="en-IN" dirty="0">
                <a:solidFill>
                  <a:srgbClr val="002060"/>
                </a:solidFill>
                <a:latin typeface="Arial" panose="020B0604020202020204" pitchFamily="34" charset="0"/>
                <a:cs typeface="Arial" panose="020B0604020202020204" pitchFamily="34" charset="0"/>
              </a:rPr>
              <a:t> for </a:t>
            </a:r>
            <a:r>
              <a:rPr lang="en-IN" b="1" dirty="0">
                <a:solidFill>
                  <a:srgbClr val="002060"/>
                </a:solidFill>
                <a:latin typeface="Arial" panose="020B0604020202020204" pitchFamily="34" charset="0"/>
                <a:cs typeface="Arial" panose="020B0604020202020204" pitchFamily="34" charset="0"/>
              </a:rPr>
              <a:t>benign</a:t>
            </a:r>
          </a:p>
          <a:p>
            <a:pPr marL="1200150" lvl="2" indent="-285750">
              <a:buFont typeface="Wingdings" panose="05000000000000000000" pitchFamily="2" charset="2"/>
              <a:buChar char="v"/>
            </a:pPr>
            <a:r>
              <a:rPr lang="en-IN" b="1" u="sng" dirty="0">
                <a:solidFill>
                  <a:srgbClr val="002060"/>
                </a:solidFill>
                <a:latin typeface="Arial" panose="020B0604020202020204" pitchFamily="34" charset="0"/>
                <a:cs typeface="Arial" panose="020B0604020202020204" pitchFamily="34" charset="0"/>
              </a:rPr>
              <a:t>Data Bias</a:t>
            </a:r>
            <a:r>
              <a:rPr lang="en-IN" b="1" dirty="0">
                <a:solidFill>
                  <a:srgbClr val="002060"/>
                </a:solidFill>
                <a:latin typeface="Arial" panose="020B0604020202020204" pitchFamily="34" charset="0"/>
                <a:cs typeface="Arial" panose="020B0604020202020204" pitchFamily="34" charset="0"/>
              </a:rPr>
              <a:t>	</a:t>
            </a:r>
            <a:r>
              <a:rPr lang="en-US" dirty="0">
                <a:solidFill>
                  <a:srgbClr val="002060"/>
                </a:solidFill>
                <a:latin typeface="Arial" panose="020B0604020202020204" pitchFamily="34" charset="0"/>
                <a:cs typeface="Arial" panose="020B0604020202020204" pitchFamily="34" charset="0"/>
              </a:rPr>
              <a:t> More than </a:t>
            </a:r>
            <a:r>
              <a:rPr lang="en-US" b="1" dirty="0">
                <a:solidFill>
                  <a:srgbClr val="002060"/>
                </a:solidFill>
                <a:latin typeface="Arial" panose="020B0604020202020204" pitchFamily="34" charset="0"/>
                <a:cs typeface="Arial" panose="020B0604020202020204" pitchFamily="34" charset="0"/>
              </a:rPr>
              <a:t>0.74</a:t>
            </a:r>
            <a:r>
              <a:rPr lang="en-US" dirty="0">
                <a:solidFill>
                  <a:srgbClr val="002060"/>
                </a:solidFill>
                <a:latin typeface="Arial" panose="020B0604020202020204" pitchFamily="34" charset="0"/>
                <a:cs typeface="Arial" panose="020B0604020202020204" pitchFamily="34" charset="0"/>
              </a:rPr>
              <a:t> of the </a:t>
            </a:r>
            <a:r>
              <a:rPr lang="en-US" b="1" dirty="0">
                <a:solidFill>
                  <a:srgbClr val="002060"/>
                </a:solidFill>
                <a:latin typeface="Arial" panose="020B0604020202020204" pitchFamily="34" charset="0"/>
                <a:cs typeface="Arial" panose="020B0604020202020204" pitchFamily="34" charset="0"/>
              </a:rPr>
              <a:t>malicious</a:t>
            </a:r>
            <a:r>
              <a:rPr lang="en-US" dirty="0">
                <a:solidFill>
                  <a:srgbClr val="002060"/>
                </a:solidFill>
                <a:latin typeface="Arial" panose="020B0604020202020204" pitchFamily="34" charset="0"/>
                <a:cs typeface="Arial" panose="020B0604020202020204" pitchFamily="34" charset="0"/>
              </a:rPr>
              <a:t> data points have a value of more than 0 for the two features (“</a:t>
            </a:r>
            <a:r>
              <a:rPr lang="en-US" b="1" dirty="0">
                <a:solidFill>
                  <a:srgbClr val="002060"/>
                </a:solidFill>
                <a:latin typeface="Arial" panose="020B0604020202020204" pitchFamily="34" charset="0"/>
                <a:cs typeface="Arial" panose="020B0604020202020204" pitchFamily="34" charset="0"/>
              </a:rPr>
              <a:t>JavaScript</a:t>
            </a:r>
            <a:r>
              <a:rPr lang="en-US" dirty="0">
                <a:solidFill>
                  <a:srgbClr val="002060"/>
                </a:solidFill>
                <a:latin typeface="Arial" panose="020B0604020202020204" pitchFamily="34" charset="0"/>
                <a:cs typeface="Arial" panose="020B0604020202020204" pitchFamily="34" charset="0"/>
              </a:rPr>
              <a:t>“ and “</a:t>
            </a:r>
            <a:r>
              <a:rPr lang="en-US" b="1" dirty="0" err="1">
                <a:solidFill>
                  <a:srgbClr val="002060"/>
                </a:solidFill>
                <a:latin typeface="Arial" panose="020B0604020202020204" pitchFamily="34" charset="0"/>
                <a:cs typeface="Arial" panose="020B0604020202020204" pitchFamily="34" charset="0"/>
              </a:rPr>
              <a:t>OpenAction</a:t>
            </a:r>
            <a:r>
              <a:rPr lang="en-US" dirty="0">
                <a:solidFill>
                  <a:srgbClr val="002060"/>
                </a:solidFill>
                <a:latin typeface="Arial" panose="020B0604020202020204" pitchFamily="34" charset="0"/>
                <a:cs typeface="Arial" panose="020B0604020202020204" pitchFamily="34" charset="0"/>
              </a:rPr>
              <a:t>“), whereas only </a:t>
            </a:r>
            <a:r>
              <a:rPr lang="en-US" b="1" dirty="0">
                <a:solidFill>
                  <a:srgbClr val="002060"/>
                </a:solidFill>
                <a:latin typeface="Arial" panose="020B0604020202020204" pitchFamily="34" charset="0"/>
                <a:cs typeface="Arial" panose="020B0604020202020204" pitchFamily="34" charset="0"/>
              </a:rPr>
              <a:t>0.0007</a:t>
            </a:r>
            <a:r>
              <a:rPr lang="en-US" dirty="0">
                <a:solidFill>
                  <a:srgbClr val="002060"/>
                </a:solidFill>
                <a:latin typeface="Arial" panose="020B0604020202020204" pitchFamily="34" charset="0"/>
                <a:cs typeface="Arial" panose="020B0604020202020204" pitchFamily="34" charset="0"/>
              </a:rPr>
              <a:t> of the benign files have a value of more than 0 for both</a:t>
            </a:r>
            <a:endParaRPr lang="en-IN" dirty="0">
              <a:solidFill>
                <a:srgbClr val="002060"/>
              </a:solidFill>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ü"/>
            </a:pPr>
            <a:r>
              <a:rPr lang="en-US" b="1" dirty="0">
                <a:solidFill>
                  <a:srgbClr val="002060"/>
                </a:solidFill>
                <a:latin typeface="Arial" panose="020B0604020202020204" pitchFamily="34" charset="0"/>
                <a:cs typeface="Arial" panose="020B0604020202020204" pitchFamily="34" charset="0"/>
              </a:rPr>
              <a:t>Finally, after feature extraction and deduplication, following were left in Dataset</a:t>
            </a:r>
          </a:p>
          <a:p>
            <a:pPr marL="1257300" lvl="2" indent="-342900">
              <a:buFont typeface="Wingdings" panose="05000000000000000000" pitchFamily="2" charset="2"/>
              <a:buChar char="v"/>
            </a:pPr>
            <a:r>
              <a:rPr lang="en-US" dirty="0">
                <a:solidFill>
                  <a:srgbClr val="002060"/>
                </a:solidFill>
                <a:latin typeface="Arial" panose="020B0604020202020204" pitchFamily="34" charset="0"/>
                <a:cs typeface="Arial" panose="020B0604020202020204" pitchFamily="34" charset="0"/>
              </a:rPr>
              <a:t> 3,223 malicious files and 8,268 benign files from </a:t>
            </a:r>
            <a:r>
              <a:rPr lang="en-US" b="1" dirty="0" err="1">
                <a:solidFill>
                  <a:srgbClr val="002060"/>
                </a:solidFill>
                <a:latin typeface="Arial" panose="020B0604020202020204" pitchFamily="34" charset="0"/>
                <a:cs typeface="Arial" panose="020B0604020202020204" pitchFamily="34" charset="0"/>
              </a:rPr>
              <a:t>Contagio</a:t>
            </a:r>
            <a:r>
              <a:rPr lang="en-US" dirty="0">
                <a:solidFill>
                  <a:srgbClr val="002060"/>
                </a:solidFill>
                <a:latin typeface="Arial" panose="020B0604020202020204" pitchFamily="34" charset="0"/>
                <a:cs typeface="Arial" panose="020B0604020202020204" pitchFamily="34" charset="0"/>
              </a:rPr>
              <a:t> </a:t>
            </a:r>
          </a:p>
          <a:p>
            <a:pPr marL="1257300" lvl="2" indent="-342900">
              <a:buFont typeface="Wingdings" panose="05000000000000000000" pitchFamily="2" charset="2"/>
              <a:buChar char="v"/>
            </a:pPr>
            <a:r>
              <a:rPr lang="en-US" dirty="0">
                <a:solidFill>
                  <a:srgbClr val="002060"/>
                </a:solidFill>
                <a:latin typeface="Arial" panose="020B0604020202020204" pitchFamily="34" charset="0"/>
                <a:cs typeface="Arial" panose="020B0604020202020204" pitchFamily="34" charset="0"/>
              </a:rPr>
              <a:t> 4,868 malicious files from </a:t>
            </a:r>
            <a:r>
              <a:rPr lang="en-IN" b="1" dirty="0" err="1">
                <a:solidFill>
                  <a:srgbClr val="002060"/>
                </a:solidFill>
                <a:latin typeface="Arial" panose="020B0604020202020204" pitchFamily="34" charset="0"/>
                <a:cs typeface="Arial" panose="020B0604020202020204" pitchFamily="34" charset="0"/>
              </a:rPr>
              <a:t>VirusTotal</a:t>
            </a:r>
            <a:endParaRPr lang="en-US" b="1"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2000" b="1" dirty="0">
              <a:solidFill>
                <a:srgbClr val="002060"/>
              </a:solidFill>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ü"/>
            </a:pPr>
            <a:endParaRPr lang="en-US" sz="2000" dirty="0">
              <a:solidFill>
                <a:srgbClr val="002060"/>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AC8D675-F2D5-5C7F-A9F1-5751FF33E891}"/>
              </a:ext>
            </a:extLst>
          </p:cNvPr>
          <p:cNvSpPr/>
          <p:nvPr/>
        </p:nvSpPr>
        <p:spPr>
          <a:xfrm>
            <a:off x="0" y="6490619"/>
            <a:ext cx="12192000" cy="36738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l"/>
            <a:r>
              <a:rPr lang="en-US" b="1" i="0" dirty="0">
                <a:solidFill>
                  <a:schemeClr val="tx1"/>
                </a:solidFill>
                <a:effectLst/>
                <a:latin typeface="Arial" panose="020B0604020202020204" pitchFamily="34" charset="0"/>
              </a:rPr>
              <a:t>CS658A: </a:t>
            </a:r>
            <a:r>
              <a:rPr lang="en-US" b="1" dirty="0">
                <a:solidFill>
                  <a:schemeClr val="tx1"/>
                </a:solidFill>
                <a:latin typeface="Arial" panose="020B0604020202020204" pitchFamily="34" charset="0"/>
              </a:rPr>
              <a:t>Topics in Malware Analysis and Intrusion Detection </a:t>
            </a:r>
          </a:p>
        </p:txBody>
      </p:sp>
      <p:sp>
        <p:nvSpPr>
          <p:cNvPr id="4" name="Right Brace 3">
            <a:extLst>
              <a:ext uri="{FF2B5EF4-FFF2-40B4-BE49-F238E27FC236}">
                <a16:creationId xmlns:a16="http://schemas.microsoft.com/office/drawing/2014/main" id="{87AB4A7C-5393-768B-0813-EF7D48871184}"/>
              </a:ext>
            </a:extLst>
          </p:cNvPr>
          <p:cNvSpPr/>
          <p:nvPr/>
        </p:nvSpPr>
        <p:spPr>
          <a:xfrm>
            <a:off x="7474227" y="5566789"/>
            <a:ext cx="331304" cy="391007"/>
          </a:xfrm>
          <a:prstGeom prst="rightBrace">
            <a:avLst/>
          </a:prstGeom>
          <a:ln w="381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7" name="TextBox 6">
            <a:extLst>
              <a:ext uri="{FF2B5EF4-FFF2-40B4-BE49-F238E27FC236}">
                <a16:creationId xmlns:a16="http://schemas.microsoft.com/office/drawing/2014/main" id="{92D9FD65-21DD-A8E4-F51D-C458F9F061E7}"/>
              </a:ext>
            </a:extLst>
          </p:cNvPr>
          <p:cNvSpPr txBox="1"/>
          <p:nvPr/>
        </p:nvSpPr>
        <p:spPr>
          <a:xfrm>
            <a:off x="7951305" y="5566789"/>
            <a:ext cx="2411895" cy="367380"/>
          </a:xfrm>
          <a:prstGeom prst="rect">
            <a:avLst/>
          </a:prstGeom>
          <a:solidFill>
            <a:srgbClr val="FFFF00"/>
          </a:solidFill>
        </p:spPr>
        <p:txBody>
          <a:bodyPr wrap="square" rtlCol="0">
            <a:spAutoFit/>
          </a:bodyPr>
          <a:lstStyle/>
          <a:p>
            <a:r>
              <a:rPr lang="en-US" b="1" dirty="0">
                <a:latin typeface="Arial" panose="020B0604020202020204" pitchFamily="34" charset="0"/>
                <a:cs typeface="Arial" panose="020B0604020202020204" pitchFamily="34" charset="0"/>
              </a:rPr>
              <a:t>A balanced Dataset</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837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 calcmode="lin" valueType="num">
                                      <p:cBhvr additive="base">
                                        <p:cTn id="37"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anim calcmode="lin" valueType="num">
                                      <p:cBhvr additive="base">
                                        <p:cTn id="43"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9" end="9"/>
                                            </p:txEl>
                                          </p:spTgt>
                                        </p:tgtEl>
                                        <p:attrNameLst>
                                          <p:attrName>style.visibility</p:attrName>
                                        </p:attrNameLst>
                                      </p:cBhvr>
                                      <p:to>
                                        <p:strVal val="visible"/>
                                      </p:to>
                                    </p:set>
                                    <p:anim calcmode="lin" valueType="num">
                                      <p:cBhvr additive="base">
                                        <p:cTn id="49"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10" end="10"/>
                                            </p:txEl>
                                          </p:spTgt>
                                        </p:tgtEl>
                                        <p:attrNameLst>
                                          <p:attrName>style.visibility</p:attrName>
                                        </p:attrNameLst>
                                      </p:cBhvr>
                                      <p:to>
                                        <p:strVal val="visible"/>
                                      </p:to>
                                    </p:set>
                                    <p:anim calcmode="lin" valueType="num">
                                      <p:cBhvr additive="base">
                                        <p:cTn id="55"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xEl>
                                              <p:pRg st="11" end="11"/>
                                            </p:txEl>
                                          </p:spTgt>
                                        </p:tgtEl>
                                        <p:attrNameLst>
                                          <p:attrName>style.visibility</p:attrName>
                                        </p:attrNameLst>
                                      </p:cBhvr>
                                      <p:to>
                                        <p:strVal val="visible"/>
                                      </p:to>
                                    </p:set>
                                    <p:anim calcmode="lin" valueType="num">
                                      <p:cBhvr additive="base">
                                        <p:cTn id="61"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xEl>
                                              <p:pRg st="12" end="12"/>
                                            </p:txEl>
                                          </p:spTgt>
                                        </p:tgtEl>
                                        <p:attrNameLst>
                                          <p:attrName>style.visibility</p:attrName>
                                        </p:attrNameLst>
                                      </p:cBhvr>
                                      <p:to>
                                        <p:strVal val="visible"/>
                                      </p:to>
                                    </p:set>
                                    <p:anim calcmode="lin" valueType="num">
                                      <p:cBhvr additive="base">
                                        <p:cTn id="67"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7"/>
                                        </p:tgtEl>
                                        <p:attrNameLst>
                                          <p:attrName>style.visibility</p:attrName>
                                        </p:attrNameLst>
                                      </p:cBhvr>
                                      <p:to>
                                        <p:strVal val="visible"/>
                                      </p:to>
                                    </p:set>
                                    <p:anim calcmode="lin" valueType="num">
                                      <p:cBhvr additive="base">
                                        <p:cTn id="73" dur="500" fill="hold"/>
                                        <p:tgtEl>
                                          <p:spTgt spid="7"/>
                                        </p:tgtEl>
                                        <p:attrNameLst>
                                          <p:attrName>ppt_x</p:attrName>
                                        </p:attrNameLst>
                                      </p:cBhvr>
                                      <p:tavLst>
                                        <p:tav tm="0">
                                          <p:val>
                                            <p:strVal val="#ppt_x"/>
                                          </p:val>
                                        </p:tav>
                                        <p:tav tm="100000">
                                          <p:val>
                                            <p:strVal val="#ppt_x"/>
                                          </p:val>
                                        </p:tav>
                                      </p:tavLst>
                                    </p:anim>
                                    <p:anim calcmode="lin" valueType="num">
                                      <p:cBhvr additive="base">
                                        <p:cTn id="74" dur="500" fill="hold"/>
                                        <p:tgtEl>
                                          <p:spTgt spid="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4"/>
                                        </p:tgtEl>
                                        <p:attrNameLst>
                                          <p:attrName>style.visibility</p:attrName>
                                        </p:attrNameLst>
                                      </p:cBhvr>
                                      <p:to>
                                        <p:strVal val="visible"/>
                                      </p:to>
                                    </p:set>
                                    <p:anim calcmode="lin" valueType="num">
                                      <p:cBhvr additive="base">
                                        <p:cTn id="77" dur="500" fill="hold"/>
                                        <p:tgtEl>
                                          <p:spTgt spid="4"/>
                                        </p:tgtEl>
                                        <p:attrNameLst>
                                          <p:attrName>ppt_x</p:attrName>
                                        </p:attrNameLst>
                                      </p:cBhvr>
                                      <p:tavLst>
                                        <p:tav tm="0">
                                          <p:val>
                                            <p:strVal val="#ppt_x"/>
                                          </p:val>
                                        </p:tav>
                                        <p:tav tm="100000">
                                          <p:val>
                                            <p:strVal val="#ppt_x"/>
                                          </p:val>
                                        </p:tav>
                                      </p:tavLst>
                                    </p:anim>
                                    <p:anim calcmode="lin" valueType="num">
                                      <p:cBhvr additive="base">
                                        <p:cTn id="7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D8AA86-9DB7-5634-EF6A-2B3109E20D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2501" y="19054"/>
            <a:ext cx="1109499" cy="1056436"/>
          </a:xfrm>
          <a:prstGeom prst="rect">
            <a:avLst/>
          </a:prstGeom>
        </p:spPr>
      </p:pic>
      <p:sp>
        <p:nvSpPr>
          <p:cNvPr id="2" name="TextBox 1">
            <a:extLst>
              <a:ext uri="{FF2B5EF4-FFF2-40B4-BE49-F238E27FC236}">
                <a16:creationId xmlns:a16="http://schemas.microsoft.com/office/drawing/2014/main" id="{8FB827EB-4BC1-AF4E-1924-9155E0431A9B}"/>
              </a:ext>
            </a:extLst>
          </p:cNvPr>
          <p:cNvSpPr txBox="1"/>
          <p:nvPr/>
        </p:nvSpPr>
        <p:spPr>
          <a:xfrm>
            <a:off x="0" y="19054"/>
            <a:ext cx="10808413" cy="584775"/>
          </a:xfrm>
          <a:prstGeom prst="rect">
            <a:avLst/>
          </a:prstGeom>
          <a:solidFill>
            <a:schemeClr val="bg1"/>
          </a:solidFill>
        </p:spPr>
        <p:txBody>
          <a:bodyPr wrap="square" rtlCol="0">
            <a:spAutoFit/>
          </a:bodyPr>
          <a:lstStyle/>
          <a:p>
            <a:pPr algn="ctr"/>
            <a:r>
              <a:rPr lang="en-US" sz="3200" b="1" u="sng" dirty="0">
                <a:latin typeface="Arial" panose="020B0604020202020204" pitchFamily="34" charset="0"/>
                <a:cs typeface="Arial" panose="020B0604020202020204" pitchFamily="34" charset="0"/>
              </a:rPr>
              <a:t>BRIEF ON EXISTING WORK</a:t>
            </a:r>
            <a:endParaRPr lang="en-IN" sz="3200" b="1" u="sng"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149D533-E71E-2166-244E-C8409E761C95}"/>
              </a:ext>
            </a:extLst>
          </p:cNvPr>
          <p:cNvSpPr txBox="1"/>
          <p:nvPr/>
        </p:nvSpPr>
        <p:spPr>
          <a:xfrm>
            <a:off x="0" y="1023217"/>
            <a:ext cx="12192000" cy="4093428"/>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solidFill>
                  <a:srgbClr val="002060"/>
                </a:solidFill>
                <a:latin typeface="Arial" panose="020B0604020202020204" pitchFamily="34" charset="0"/>
                <a:cs typeface="Arial" panose="020B0604020202020204" pitchFamily="34" charset="0"/>
              </a:rPr>
              <a:t>The Proposed Model – Stacking Learning</a:t>
            </a:r>
          </a:p>
          <a:p>
            <a:pPr marL="285750" indent="-285750">
              <a:buFont typeface="Wingdings" panose="05000000000000000000" pitchFamily="2" charset="2"/>
              <a:buChar char="Ø"/>
            </a:pPr>
            <a:endParaRPr lang="en-US" sz="2000" b="1"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2000" b="1"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2000" b="1"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2000" b="1"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2000" b="1"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2000" b="1"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2000" b="1"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000" dirty="0">
                <a:solidFill>
                  <a:srgbClr val="002060"/>
                </a:solidFill>
                <a:latin typeface="Arial" panose="020B0604020202020204" pitchFamily="34" charset="0"/>
                <a:cs typeface="Arial" panose="020B0604020202020204" pitchFamily="34" charset="0"/>
              </a:rPr>
              <a:t>The best results were obtained by combining </a:t>
            </a:r>
            <a:r>
              <a:rPr lang="en-US" sz="2000" b="1" dirty="0">
                <a:solidFill>
                  <a:srgbClr val="002060"/>
                </a:solidFill>
                <a:latin typeface="Arial" panose="020B0604020202020204" pitchFamily="34" charset="0"/>
                <a:cs typeface="Arial" panose="020B0604020202020204" pitchFamily="34" charset="0"/>
              </a:rPr>
              <a:t>’MLP</a:t>
            </a:r>
            <a:r>
              <a:rPr lang="en-US" sz="2000" dirty="0">
                <a:solidFill>
                  <a:srgbClr val="002060"/>
                </a:solidFill>
                <a:latin typeface="Arial" panose="020B0604020202020204" pitchFamily="34" charset="0"/>
                <a:cs typeface="Arial" panose="020B0604020202020204" pitchFamily="34" charset="0"/>
              </a:rPr>
              <a:t>’, </a:t>
            </a:r>
            <a:r>
              <a:rPr lang="en-US" sz="2000" b="1" dirty="0">
                <a:solidFill>
                  <a:srgbClr val="002060"/>
                </a:solidFill>
                <a:latin typeface="Arial" panose="020B0604020202020204" pitchFamily="34" charset="0"/>
                <a:cs typeface="Arial" panose="020B0604020202020204" pitchFamily="34" charset="0"/>
              </a:rPr>
              <a:t>’Linear SVM</a:t>
            </a:r>
            <a:r>
              <a:rPr lang="en-US" sz="2000" dirty="0">
                <a:solidFill>
                  <a:srgbClr val="002060"/>
                </a:solidFill>
                <a:latin typeface="Arial" panose="020B0604020202020204" pitchFamily="34" charset="0"/>
                <a:cs typeface="Arial" panose="020B0604020202020204" pitchFamily="34" charset="0"/>
              </a:rPr>
              <a:t>’ and </a:t>
            </a:r>
            <a:r>
              <a:rPr lang="en-US" sz="2000" b="1" dirty="0">
                <a:solidFill>
                  <a:srgbClr val="002060"/>
                </a:solidFill>
                <a:latin typeface="Arial" panose="020B0604020202020204" pitchFamily="34" charset="0"/>
                <a:cs typeface="Arial" panose="020B0604020202020204" pitchFamily="34" charset="0"/>
              </a:rPr>
              <a:t>’RF</a:t>
            </a:r>
            <a:r>
              <a:rPr lang="en-US" sz="2000" dirty="0">
                <a:solidFill>
                  <a:srgbClr val="002060"/>
                </a:solidFill>
                <a:latin typeface="Arial" panose="020B0604020202020204" pitchFamily="34" charset="0"/>
                <a:cs typeface="Arial" panose="020B0604020202020204" pitchFamily="34" charset="0"/>
              </a:rPr>
              <a:t>’ as </a:t>
            </a:r>
            <a:r>
              <a:rPr lang="en-US" sz="2000" b="1" dirty="0">
                <a:solidFill>
                  <a:srgbClr val="002060"/>
                </a:solidFill>
                <a:latin typeface="Arial" panose="020B0604020202020204" pitchFamily="34" charset="0"/>
                <a:cs typeface="Arial" panose="020B0604020202020204" pitchFamily="34" charset="0"/>
              </a:rPr>
              <a:t>base learners,</a:t>
            </a:r>
          </a:p>
          <a:p>
            <a:r>
              <a:rPr lang="en-US" sz="2000" dirty="0">
                <a:solidFill>
                  <a:srgbClr val="002060"/>
                </a:solidFill>
                <a:latin typeface="Arial" panose="020B0604020202020204" pitchFamily="34" charset="0"/>
                <a:cs typeface="Arial" panose="020B0604020202020204" pitchFamily="34" charset="0"/>
              </a:rPr>
              <a:t>with using </a:t>
            </a:r>
            <a:r>
              <a:rPr lang="en-US" sz="2000" b="1" dirty="0">
                <a:solidFill>
                  <a:srgbClr val="002060"/>
                </a:solidFill>
                <a:latin typeface="Arial" panose="020B0604020202020204" pitchFamily="34" charset="0"/>
                <a:cs typeface="Arial" panose="020B0604020202020204" pitchFamily="34" charset="0"/>
              </a:rPr>
              <a:t>’Logistic Regression’ </a:t>
            </a:r>
            <a:r>
              <a:rPr lang="en-US" sz="2000" dirty="0">
                <a:solidFill>
                  <a:srgbClr val="002060"/>
                </a:solidFill>
                <a:latin typeface="Arial" panose="020B0604020202020204" pitchFamily="34" charset="0"/>
                <a:cs typeface="Arial" panose="020B0604020202020204" pitchFamily="34" charset="0"/>
              </a:rPr>
              <a:t>as the </a:t>
            </a:r>
            <a:r>
              <a:rPr lang="en-US" sz="2000" b="1" dirty="0">
                <a:solidFill>
                  <a:srgbClr val="002060"/>
                </a:solidFill>
                <a:latin typeface="Arial" panose="020B0604020202020204" pitchFamily="34" charset="0"/>
                <a:cs typeface="Arial" panose="020B0604020202020204" pitchFamily="34" charset="0"/>
              </a:rPr>
              <a:t>meta learner</a:t>
            </a:r>
          </a:p>
          <a:p>
            <a:pPr marL="285750" indent="-285750">
              <a:buFont typeface="Wingdings" panose="05000000000000000000" pitchFamily="2" charset="2"/>
              <a:buChar char="Ø"/>
            </a:pPr>
            <a:endParaRPr lang="en-US" sz="2000" b="1" dirty="0">
              <a:solidFill>
                <a:srgbClr val="002060"/>
              </a:solidFill>
              <a:latin typeface="Arial" panose="020B0604020202020204" pitchFamily="34" charset="0"/>
              <a:cs typeface="Arial" panose="020B0604020202020204" pitchFamily="34" charset="0"/>
            </a:endParaRPr>
          </a:p>
          <a:p>
            <a:pPr marL="742950" lvl="1" indent="-285750">
              <a:buFont typeface="Wingdings" panose="05000000000000000000" pitchFamily="2" charset="2"/>
              <a:buChar char="ü"/>
            </a:pPr>
            <a:endParaRPr lang="en-US" sz="2000" b="1" dirty="0">
              <a:solidFill>
                <a:srgbClr val="002060"/>
              </a:solidFill>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ü"/>
            </a:pPr>
            <a:endParaRPr lang="en-US" sz="2000" dirty="0">
              <a:solidFill>
                <a:srgbClr val="002060"/>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AC8D675-F2D5-5C7F-A9F1-5751FF33E891}"/>
              </a:ext>
            </a:extLst>
          </p:cNvPr>
          <p:cNvSpPr/>
          <p:nvPr/>
        </p:nvSpPr>
        <p:spPr>
          <a:xfrm>
            <a:off x="0" y="6490619"/>
            <a:ext cx="12192000" cy="36738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l"/>
            <a:r>
              <a:rPr lang="en-US" b="1" i="0" dirty="0">
                <a:solidFill>
                  <a:schemeClr val="tx1"/>
                </a:solidFill>
                <a:effectLst/>
                <a:latin typeface="Arial" panose="020B0604020202020204" pitchFamily="34" charset="0"/>
              </a:rPr>
              <a:t>CS658A: </a:t>
            </a:r>
            <a:r>
              <a:rPr lang="en-US" b="1" dirty="0">
                <a:solidFill>
                  <a:schemeClr val="tx1"/>
                </a:solidFill>
                <a:latin typeface="Arial" panose="020B0604020202020204" pitchFamily="34" charset="0"/>
              </a:rPr>
              <a:t>Topics in Malware Analysis and Intrusion Detection </a:t>
            </a:r>
          </a:p>
        </p:txBody>
      </p:sp>
      <p:graphicFrame>
        <p:nvGraphicFramePr>
          <p:cNvPr id="17" name="Table 16">
            <a:extLst>
              <a:ext uri="{FF2B5EF4-FFF2-40B4-BE49-F238E27FC236}">
                <a16:creationId xmlns:a16="http://schemas.microsoft.com/office/drawing/2014/main" id="{6BFF8F5C-26B0-01E1-3596-F1B58553B805}"/>
              </a:ext>
            </a:extLst>
          </p:cNvPr>
          <p:cNvGraphicFramePr>
            <a:graphicFrameLocks noGrp="1"/>
          </p:cNvGraphicFramePr>
          <p:nvPr>
            <p:extLst>
              <p:ext uri="{D42A27DB-BD31-4B8C-83A1-F6EECF244321}">
                <p14:modId xmlns:p14="http://schemas.microsoft.com/office/powerpoint/2010/main" val="169569128"/>
              </p:ext>
            </p:extLst>
          </p:nvPr>
        </p:nvGraphicFramePr>
        <p:xfrm>
          <a:off x="381000" y="1530803"/>
          <a:ext cx="10515600" cy="1828800"/>
        </p:xfrm>
        <a:graphic>
          <a:graphicData uri="http://schemas.openxmlformats.org/drawingml/2006/table">
            <a:tbl>
              <a:tblPr/>
              <a:tblGrid>
                <a:gridCol w="2103120">
                  <a:extLst>
                    <a:ext uri="{9D8B030D-6E8A-4147-A177-3AD203B41FA5}">
                      <a16:colId xmlns:a16="http://schemas.microsoft.com/office/drawing/2014/main" val="1620136324"/>
                    </a:ext>
                  </a:extLst>
                </a:gridCol>
                <a:gridCol w="2103120">
                  <a:extLst>
                    <a:ext uri="{9D8B030D-6E8A-4147-A177-3AD203B41FA5}">
                      <a16:colId xmlns:a16="http://schemas.microsoft.com/office/drawing/2014/main" val="1093836447"/>
                    </a:ext>
                  </a:extLst>
                </a:gridCol>
                <a:gridCol w="2103120">
                  <a:extLst>
                    <a:ext uri="{9D8B030D-6E8A-4147-A177-3AD203B41FA5}">
                      <a16:colId xmlns:a16="http://schemas.microsoft.com/office/drawing/2014/main" val="85292532"/>
                    </a:ext>
                  </a:extLst>
                </a:gridCol>
                <a:gridCol w="2103120">
                  <a:extLst>
                    <a:ext uri="{9D8B030D-6E8A-4147-A177-3AD203B41FA5}">
                      <a16:colId xmlns:a16="http://schemas.microsoft.com/office/drawing/2014/main" val="3968452175"/>
                    </a:ext>
                  </a:extLst>
                </a:gridCol>
                <a:gridCol w="2103120">
                  <a:extLst>
                    <a:ext uri="{9D8B030D-6E8A-4147-A177-3AD203B41FA5}">
                      <a16:colId xmlns:a16="http://schemas.microsoft.com/office/drawing/2014/main" val="413775208"/>
                    </a:ext>
                  </a:extLst>
                </a:gridCol>
              </a:tblGrid>
              <a:tr h="0">
                <a:tc>
                  <a:txBody>
                    <a:bodyPr/>
                    <a:lstStyle/>
                    <a:p>
                      <a:pPr algn="ctr"/>
                      <a:r>
                        <a:rPr lang="en-IN" b="1" dirty="0">
                          <a:latin typeface="Arial" panose="020B0604020202020204" pitchFamily="34" charset="0"/>
                          <a:cs typeface="Arial" panose="020B0604020202020204" pitchFamily="34" charset="0"/>
                        </a:rPr>
                        <a:t>Base Learner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1" dirty="0">
                          <a:latin typeface="Arial" panose="020B0604020202020204" pitchFamily="34" charset="0"/>
                          <a:cs typeface="Arial" panose="020B0604020202020204" pitchFamily="34" charset="0"/>
                        </a:rPr>
                        <a:t>Accuracy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1" dirty="0">
                          <a:latin typeface="Arial" panose="020B0604020202020204" pitchFamily="34" charset="0"/>
                          <a:cs typeface="Arial" panose="020B0604020202020204" pitchFamily="34" charset="0"/>
                        </a:rPr>
                        <a:t>Precision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1" dirty="0">
                          <a:latin typeface="Arial" panose="020B0604020202020204" pitchFamily="34" charset="0"/>
                          <a:cs typeface="Arial" panose="020B0604020202020204" pitchFamily="34" charset="0"/>
                        </a:rPr>
                        <a:t>Recall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1" dirty="0">
                          <a:latin typeface="Arial" panose="020B0604020202020204" pitchFamily="34" charset="0"/>
                          <a:cs typeface="Arial" panose="020B0604020202020204" pitchFamily="34" charset="0"/>
                        </a:rPr>
                        <a:t>F1-Score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6871427"/>
                  </a:ext>
                </a:extLst>
              </a:tr>
              <a:tr h="0">
                <a:tc>
                  <a:txBody>
                    <a:bodyPr/>
                    <a:lstStyle/>
                    <a:p>
                      <a:pPr algn="ctr"/>
                      <a:r>
                        <a:rPr lang="en-IN" dirty="0">
                          <a:latin typeface="Arial" panose="020B0604020202020204" pitchFamily="34" charset="0"/>
                          <a:cs typeface="Arial" panose="020B0604020202020204" pitchFamily="34" charset="0"/>
                        </a:rPr>
                        <a:t>RF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a:latin typeface="Arial" panose="020B0604020202020204" pitchFamily="34" charset="0"/>
                          <a:cs typeface="Arial" panose="020B0604020202020204" pitchFamily="34" charset="0"/>
                        </a:rPr>
                        <a:t>98.44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98.65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98.68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98.66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95710489"/>
                  </a:ext>
                </a:extLst>
              </a:tr>
              <a:tr h="0">
                <a:tc>
                  <a:txBody>
                    <a:bodyPr/>
                    <a:lstStyle/>
                    <a:p>
                      <a:pPr algn="ctr"/>
                      <a:r>
                        <a:rPr lang="en-IN">
                          <a:latin typeface="Arial" panose="020B0604020202020204" pitchFamily="34" charset="0"/>
                          <a:cs typeface="Arial" panose="020B0604020202020204" pitchFamily="34" charset="0"/>
                        </a:rPr>
                        <a:t>MLP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98.33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98.55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a:latin typeface="Arial" panose="020B0604020202020204" pitchFamily="34" charset="0"/>
                          <a:cs typeface="Arial" panose="020B0604020202020204" pitchFamily="34" charset="0"/>
                        </a:rPr>
                        <a:t>98.53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98.52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79440363"/>
                  </a:ext>
                </a:extLst>
              </a:tr>
              <a:tr h="0">
                <a:tc>
                  <a:txBody>
                    <a:bodyPr/>
                    <a:lstStyle/>
                    <a:p>
                      <a:pPr algn="ctr"/>
                      <a:r>
                        <a:rPr lang="en-IN">
                          <a:latin typeface="Arial" panose="020B0604020202020204" pitchFamily="34" charset="0"/>
                          <a:cs typeface="Arial" panose="020B0604020202020204" pitchFamily="34" charset="0"/>
                        </a:rPr>
                        <a:t>SVM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98.21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98.23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98.23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98.28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589891777"/>
                  </a:ext>
                </a:extLst>
              </a:tr>
              <a:tr h="0">
                <a:tc>
                  <a:txBody>
                    <a:bodyPr/>
                    <a:lstStyle/>
                    <a:p>
                      <a:pPr algn="ctr"/>
                      <a:r>
                        <a:rPr lang="en-IN">
                          <a:latin typeface="Arial" panose="020B0604020202020204" pitchFamily="34" charset="0"/>
                          <a:cs typeface="Arial" panose="020B0604020202020204" pitchFamily="34" charset="0"/>
                        </a:rPr>
                        <a:t>Adaboost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a:latin typeface="Arial" panose="020B0604020202020204" pitchFamily="34" charset="0"/>
                          <a:cs typeface="Arial" panose="020B0604020202020204" pitchFamily="34" charset="0"/>
                        </a:rPr>
                        <a:t>97.32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a:latin typeface="Arial" panose="020B0604020202020204" pitchFamily="34" charset="0"/>
                          <a:cs typeface="Arial" panose="020B0604020202020204" pitchFamily="34" charset="0"/>
                        </a:rPr>
                        <a:t>97.75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97.73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97.75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505921469"/>
                  </a:ext>
                </a:extLst>
              </a:tr>
            </a:tbl>
          </a:graphicData>
        </a:graphic>
      </p:graphicFrame>
      <p:sp>
        <p:nvSpPr>
          <p:cNvPr id="18" name="Rectangle 1">
            <a:extLst>
              <a:ext uri="{FF2B5EF4-FFF2-40B4-BE49-F238E27FC236}">
                <a16:creationId xmlns:a16="http://schemas.microsoft.com/office/drawing/2014/main" id="{D8D82665-544B-D291-BAFD-94545BCAE14A}"/>
              </a:ext>
            </a:extLst>
          </p:cNvPr>
          <p:cNvSpPr>
            <a:spLocks noChangeArrowheads="1"/>
          </p:cNvSpPr>
          <p:nvPr/>
        </p:nvSpPr>
        <p:spPr bwMode="auto">
          <a:xfrm>
            <a:off x="838200" y="3087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9" name="Table 39">
            <a:extLst>
              <a:ext uri="{FF2B5EF4-FFF2-40B4-BE49-F238E27FC236}">
                <a16:creationId xmlns:a16="http://schemas.microsoft.com/office/drawing/2014/main" id="{C77B660E-1A3C-5CA7-021F-7BCBB85C9BD4}"/>
              </a:ext>
            </a:extLst>
          </p:cNvPr>
          <p:cNvGraphicFramePr>
            <a:graphicFrameLocks noGrp="1"/>
          </p:cNvGraphicFramePr>
          <p:nvPr>
            <p:extLst>
              <p:ext uri="{D42A27DB-BD31-4B8C-83A1-F6EECF244321}">
                <p14:modId xmlns:p14="http://schemas.microsoft.com/office/powerpoint/2010/main" val="4027713616"/>
              </p:ext>
            </p:extLst>
          </p:nvPr>
        </p:nvGraphicFramePr>
        <p:xfrm>
          <a:off x="380999" y="4217031"/>
          <a:ext cx="10515600" cy="18542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603093952"/>
                    </a:ext>
                  </a:extLst>
                </a:gridCol>
                <a:gridCol w="5257800">
                  <a:extLst>
                    <a:ext uri="{9D8B030D-6E8A-4147-A177-3AD203B41FA5}">
                      <a16:colId xmlns:a16="http://schemas.microsoft.com/office/drawing/2014/main" val="1028122863"/>
                    </a:ext>
                  </a:extLst>
                </a:gridCol>
              </a:tblGrid>
              <a:tr h="370840">
                <a:tc>
                  <a:txBody>
                    <a:bodyPr/>
                    <a:lstStyle/>
                    <a:p>
                      <a:pPr marL="0" algn="ctr" defTabSz="914400" rtl="0" eaLnBrk="1" latinLnBrk="0" hangingPunct="1"/>
                      <a:r>
                        <a:rPr lang="en-IN" sz="1800" b="1" kern="1200" dirty="0">
                          <a:solidFill>
                            <a:schemeClr val="tx1"/>
                          </a:solidFill>
                          <a:latin typeface="Arial" panose="020B0604020202020204" pitchFamily="34" charset="0"/>
                          <a:ea typeface="+mn-ea"/>
                          <a:cs typeface="Arial" panose="020B0604020202020204" pitchFamily="34" charset="0"/>
                        </a:rPr>
                        <a:t>Metric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IN" sz="1800" b="1" kern="1200" dirty="0">
                          <a:solidFill>
                            <a:schemeClr val="tx1"/>
                          </a:solidFill>
                          <a:latin typeface="Arial" panose="020B0604020202020204" pitchFamily="34" charset="0"/>
                          <a:ea typeface="+mn-ea"/>
                          <a:cs typeface="Arial" panose="020B0604020202020204" pitchFamily="34" charset="0"/>
                        </a:rPr>
                        <a:t>Value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21914473"/>
                  </a:ext>
                </a:extLst>
              </a:tr>
              <a:tr h="370840">
                <a:tc>
                  <a:txBody>
                    <a:bodyPr/>
                    <a:lstStyle/>
                    <a:p>
                      <a:pPr marL="0" algn="ctr" defTabSz="914400" rtl="0" eaLnBrk="1" latinLnBrk="0" hangingPunct="1"/>
                      <a:r>
                        <a:rPr lang="en-US" sz="1800" b="0" kern="1200" dirty="0">
                          <a:solidFill>
                            <a:schemeClr val="tx1"/>
                          </a:solidFill>
                          <a:latin typeface="Arial" panose="020B0604020202020204" pitchFamily="34" charset="0"/>
                          <a:ea typeface="+mn-ea"/>
                          <a:cs typeface="Arial" panose="020B0604020202020204" pitchFamily="34" charset="0"/>
                        </a:rPr>
                        <a:t>Accuracy </a:t>
                      </a:r>
                      <a:endParaRPr lang="en-IN" sz="1800" b="0" kern="1200" dirty="0">
                        <a:solidFill>
                          <a:schemeClr val="tx1"/>
                        </a:solidFill>
                        <a:latin typeface="Arial" panose="020B0604020202020204" pitchFamily="34" charset="0"/>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latinLnBrk="0" hangingPunct="1"/>
                      <a:r>
                        <a:rPr lang="en-US" sz="1800" b="0" kern="1200" dirty="0">
                          <a:solidFill>
                            <a:schemeClr val="tx1"/>
                          </a:solidFill>
                          <a:latin typeface="Arial" panose="020B0604020202020204" pitchFamily="34" charset="0"/>
                          <a:ea typeface="+mn-ea"/>
                          <a:cs typeface="Arial" panose="020B0604020202020204" pitchFamily="34" charset="0"/>
                        </a:rPr>
                        <a:t>98.69</a:t>
                      </a:r>
                      <a:endParaRPr lang="en-IN" sz="1800" b="0" kern="12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788634239"/>
                  </a:ext>
                </a:extLst>
              </a:tr>
              <a:tr h="370840">
                <a:tc>
                  <a:txBody>
                    <a:bodyPr/>
                    <a:lstStyle/>
                    <a:p>
                      <a:pPr marL="0" algn="ctr" defTabSz="914400" rtl="0" eaLnBrk="1" latinLnBrk="0" hangingPunct="1"/>
                      <a:r>
                        <a:rPr lang="en-US" sz="1800" b="0" kern="1200" dirty="0">
                          <a:solidFill>
                            <a:schemeClr val="tx1"/>
                          </a:solidFill>
                          <a:latin typeface="Arial" panose="020B0604020202020204" pitchFamily="34" charset="0"/>
                          <a:ea typeface="+mn-ea"/>
                          <a:cs typeface="Arial" panose="020B0604020202020204" pitchFamily="34" charset="0"/>
                        </a:rPr>
                        <a:t>Precision</a:t>
                      </a:r>
                      <a:endParaRPr lang="en-IN" sz="1800" b="0" kern="12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latinLnBrk="0" hangingPunct="1"/>
                      <a:r>
                        <a:rPr lang="en-US" sz="1800" b="0" kern="1200" dirty="0">
                          <a:solidFill>
                            <a:schemeClr val="tx1"/>
                          </a:solidFill>
                          <a:latin typeface="Arial" panose="020B0604020202020204" pitchFamily="34" charset="0"/>
                          <a:ea typeface="+mn-ea"/>
                          <a:cs typeface="Arial" panose="020B0604020202020204" pitchFamily="34" charset="0"/>
                        </a:rPr>
                        <a:t>98.88</a:t>
                      </a:r>
                      <a:endParaRPr lang="en-IN" sz="1800" b="0" kern="12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706220002"/>
                  </a:ext>
                </a:extLst>
              </a:tr>
              <a:tr h="370840">
                <a:tc>
                  <a:txBody>
                    <a:bodyPr/>
                    <a:lstStyle/>
                    <a:p>
                      <a:pPr marL="0" algn="ctr" defTabSz="914400" rtl="0" eaLnBrk="1" latinLnBrk="0" hangingPunct="1"/>
                      <a:r>
                        <a:rPr lang="en-US" sz="1800" b="0" kern="1200" dirty="0">
                          <a:solidFill>
                            <a:schemeClr val="tx1"/>
                          </a:solidFill>
                          <a:latin typeface="Arial" panose="020B0604020202020204" pitchFamily="34" charset="0"/>
                          <a:ea typeface="+mn-ea"/>
                          <a:cs typeface="Arial" panose="020B0604020202020204" pitchFamily="34" charset="0"/>
                        </a:rPr>
                        <a:t>Recall</a:t>
                      </a:r>
                      <a:endParaRPr lang="en-IN" sz="1800" b="0" kern="12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latinLnBrk="0" hangingPunct="1"/>
                      <a:r>
                        <a:rPr lang="en-US" sz="1800" b="0" kern="1200" dirty="0">
                          <a:solidFill>
                            <a:schemeClr val="tx1"/>
                          </a:solidFill>
                          <a:latin typeface="Arial" panose="020B0604020202020204" pitchFamily="34" charset="0"/>
                          <a:ea typeface="+mn-ea"/>
                          <a:cs typeface="Arial" panose="020B0604020202020204" pitchFamily="34" charset="0"/>
                        </a:rPr>
                        <a:t>98.87</a:t>
                      </a:r>
                      <a:endParaRPr lang="en-IN" sz="1800" b="0" kern="12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085173899"/>
                  </a:ext>
                </a:extLst>
              </a:tr>
              <a:tr h="370840">
                <a:tc>
                  <a:txBody>
                    <a:bodyPr/>
                    <a:lstStyle/>
                    <a:p>
                      <a:pPr marL="0" algn="ctr" defTabSz="914400" rtl="0" eaLnBrk="1" latinLnBrk="0" hangingPunct="1"/>
                      <a:r>
                        <a:rPr lang="en-US" sz="1800" b="0" kern="1200" dirty="0">
                          <a:solidFill>
                            <a:schemeClr val="tx1"/>
                          </a:solidFill>
                          <a:latin typeface="Arial" panose="020B0604020202020204" pitchFamily="34" charset="0"/>
                          <a:ea typeface="+mn-ea"/>
                          <a:cs typeface="Arial" panose="020B0604020202020204" pitchFamily="34" charset="0"/>
                        </a:rPr>
                        <a:t>F1 Score</a:t>
                      </a:r>
                      <a:endParaRPr lang="en-IN" sz="1800" b="0" kern="12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latinLnBrk="0" hangingPunct="1"/>
                      <a:r>
                        <a:rPr lang="en-US" sz="1800" b="0" kern="1200" dirty="0">
                          <a:solidFill>
                            <a:schemeClr val="tx1"/>
                          </a:solidFill>
                          <a:latin typeface="Arial" panose="020B0604020202020204" pitchFamily="34" charset="0"/>
                          <a:ea typeface="+mn-ea"/>
                          <a:cs typeface="Arial" panose="020B0604020202020204" pitchFamily="34" charset="0"/>
                        </a:rPr>
                        <a:t>98.77</a:t>
                      </a:r>
                      <a:endParaRPr lang="en-IN" sz="1800" b="0" kern="12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632855561"/>
                  </a:ext>
                </a:extLst>
              </a:tr>
            </a:tbl>
          </a:graphicData>
        </a:graphic>
      </p:graphicFrame>
    </p:spTree>
    <p:extLst>
      <p:ext uri="{BB962C8B-B14F-4D97-AF65-F5344CB8AC3E}">
        <p14:creationId xmlns:p14="http://schemas.microsoft.com/office/powerpoint/2010/main" val="221187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9" end="9"/>
                                            </p:txEl>
                                          </p:spTgt>
                                        </p:tgtEl>
                                        <p:attrNameLst>
                                          <p:attrName>style.visibility</p:attrName>
                                        </p:attrNameLst>
                                      </p:cBhvr>
                                      <p:to>
                                        <p:strVal val="visible"/>
                                      </p:to>
                                    </p:set>
                                    <p:anim calcmode="lin" valueType="num">
                                      <p:cBhvr additive="base">
                                        <p:cTn id="13"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anim calcmode="lin" valueType="num">
                                      <p:cBhvr additive="base">
                                        <p:cTn id="1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7410</TotalTime>
  <Words>2015</Words>
  <Application>Microsoft Office PowerPoint</Application>
  <PresentationFormat>Widescreen</PresentationFormat>
  <Paragraphs>305</Paragraphs>
  <Slides>28</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Aptos</vt:lpstr>
      <vt:lpstr>Aptos Display</vt:lpstr>
      <vt:lpstr>Arial</vt:lpstr>
      <vt:lpstr>NimbusRomNo9L-Regu</vt:lpstr>
      <vt:lpstr>Wingdings</vt:lpstr>
      <vt:lpstr>Office Theme</vt:lpstr>
      <vt:lpstr>CS658 PROJECT : CIC-Evasive-PDFMal2022  (PDF Malware Detection)</vt:lpstr>
      <vt:lpstr>PowerPoint Presentation</vt:lpstr>
      <vt:lpstr>PowerPoint Presentation</vt:lpstr>
      <vt:lpstr>PowerPoint Presentation</vt:lpstr>
      <vt:lpstr>EXISTING WORK </vt:lpstr>
      <vt:lpstr>PowerPoint Presentation</vt:lpstr>
      <vt:lpstr>PowerPoint Presentation</vt:lpstr>
      <vt:lpstr>PowerPoint Presentation</vt:lpstr>
      <vt:lpstr>PowerPoint Presentation</vt:lpstr>
      <vt:lpstr>DATASET AND FEATURE ENHANCEMENT </vt:lpstr>
      <vt:lpstr>EVASIVE-PDFMal2022 DATASET</vt:lpstr>
      <vt:lpstr>EXTENDED DATASET</vt:lpstr>
      <vt:lpstr>FEATURES</vt:lpstr>
      <vt:lpstr>EXTENDED FEATURE SET</vt:lpstr>
      <vt:lpstr>DATA PRE-PROCESSING AND ANALYSIS</vt:lpstr>
      <vt:lpstr>PowerPoint Presentation</vt:lpstr>
      <vt:lpstr>PowerPoint Presentation</vt:lpstr>
      <vt:lpstr>PowerPoint Presentation</vt:lpstr>
      <vt:lpstr>ML MODEL</vt:lpstr>
      <vt:lpstr>MODEL USED</vt:lpstr>
      <vt:lpstr>WHY XGBOOST?</vt:lpstr>
      <vt:lpstr>COMPARATIVE ANALYSIS AND RESULTS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COORDINATES : A TOOL FOR VISUALIZING MULTI-DIMENSIONAL GEOMETRY</dc:title>
  <dc:creator>Mudit Sengar</dc:creator>
  <cp:lastModifiedBy>Himanshu Shekhar</cp:lastModifiedBy>
  <cp:revision>514</cp:revision>
  <dcterms:created xsi:type="dcterms:W3CDTF">2024-09-27T11:54:23Z</dcterms:created>
  <dcterms:modified xsi:type="dcterms:W3CDTF">2024-11-09T07:59:24Z</dcterms:modified>
</cp:coreProperties>
</file>