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6" r:id="rId1"/>
  </p:sldMasterIdLst>
  <p:notesMasterIdLst>
    <p:notesMasterId r:id="rId20"/>
  </p:notesMasterIdLst>
  <p:sldIdLst>
    <p:sldId id="257" r:id="rId2"/>
    <p:sldId id="258" r:id="rId3"/>
    <p:sldId id="259" r:id="rId4"/>
    <p:sldId id="260" r:id="rId5"/>
    <p:sldId id="261" r:id="rId6"/>
    <p:sldId id="262" r:id="rId7"/>
    <p:sldId id="264" r:id="rId8"/>
    <p:sldId id="265" r:id="rId9"/>
    <p:sldId id="266" r:id="rId10"/>
    <p:sldId id="267" r:id="rId11"/>
    <p:sldId id="270" r:id="rId12"/>
    <p:sldId id="269" r:id="rId13"/>
    <p:sldId id="271" r:id="rId14"/>
    <p:sldId id="279" r:id="rId15"/>
    <p:sldId id="280" r:id="rId16"/>
    <p:sldId id="283" r:id="rId17"/>
    <p:sldId id="281"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6" d="100"/>
          <a:sy n="76" d="100"/>
        </p:scale>
        <p:origin x="-29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190568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AAD7F78-C58D-445B-86B5-DAD2A2AB621D}" type="datetimeFigureOut">
              <a:rPr lang="en-US" smtClean="0"/>
              <a:t>5/14/2024</a:t>
            </a:fld>
            <a:endParaRPr lang="en-US"/>
          </a:p>
        </p:txBody>
      </p:sp>
      <p:sp>
        <p:nvSpPr>
          <p:cNvPr id="8" name="Slide Number Placeholder 7"/>
          <p:cNvSpPr>
            <a:spLocks noGrp="1"/>
          </p:cNvSpPr>
          <p:nvPr>
            <p:ph type="sldNum" sz="quarter" idx="11"/>
          </p:nvPr>
        </p:nvSpPr>
        <p:spPr/>
        <p:txBody>
          <a:bodyPr/>
          <a:lstStyle/>
          <a:p>
            <a:fld id="{4BDB5265-07CE-4763-8EA7-39E1E5EEFF7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D7F78-C58D-445B-86B5-DAD2A2AB621D}"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B5265-07CE-4763-8EA7-39E1E5EEFF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AD7F78-C58D-445B-86B5-DAD2A2AB621D}"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B5265-07CE-4763-8EA7-39E1E5EEFF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AD7F78-C58D-445B-86B5-DAD2A2AB621D}"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B5265-07CE-4763-8EA7-39E1E5EEFF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AD7F78-C58D-445B-86B5-DAD2A2AB621D}"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DB5265-07CE-4763-8EA7-39E1E5EEFF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AAD7F78-C58D-445B-86B5-DAD2A2AB621D}"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B5265-07CE-4763-8EA7-39E1E5EEFF79}" type="slidenum">
              <a:rPr lang="en-US" smtClean="0"/>
              <a:t>‹#›</a:t>
            </a:fld>
            <a:endParaRPr lang="en-US"/>
          </a:p>
        </p:txBody>
      </p:sp>
      <p:sp>
        <p:nvSpPr>
          <p:cNvPr id="9" name="Title 8"/>
          <p:cNvSpPr>
            <a:spLocks noGrp="1"/>
          </p:cNvSpPr>
          <p:nvPr>
            <p:ph type="title"/>
          </p:nvPr>
        </p:nvSpPr>
        <p:spPr>
          <a:xfrm>
            <a:off x="1219200" y="1544716"/>
            <a:ext cx="97536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42304" y="2743201"/>
            <a:ext cx="475488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AAD7F78-C58D-445B-86B5-DAD2A2AB621D}" type="datetimeFigureOut">
              <a:rPr lang="en-US"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DB5265-07CE-4763-8EA7-39E1E5EEFF79}" type="slidenum">
              <a:rPr lang="en-US" smtClean="0"/>
              <a:t>‹#›</a:t>
            </a:fld>
            <a:endParaRPr lang="en-US"/>
          </a:p>
        </p:txBody>
      </p:sp>
      <p:sp>
        <p:nvSpPr>
          <p:cNvPr id="10" name="Title 9"/>
          <p:cNvSpPr>
            <a:spLocks noGrp="1"/>
          </p:cNvSpPr>
          <p:nvPr>
            <p:ph type="title"/>
          </p:nvPr>
        </p:nvSpPr>
        <p:spPr>
          <a:xfrm>
            <a:off x="1219200" y="1544716"/>
            <a:ext cx="97536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AD7F78-C58D-445B-86B5-DAD2A2AB621D}" type="datetimeFigureOut">
              <a:rPr lang="en-US"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DB5265-07CE-4763-8EA7-39E1E5EEFF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D7F78-C58D-445B-86B5-DAD2A2AB621D}" type="datetimeFigureOut">
              <a:rPr lang="en-US"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DB5265-07CE-4763-8EA7-39E1E5EEFF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AD7F78-C58D-445B-86B5-DAD2A2AB621D}"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B5265-07CE-4763-8EA7-39E1E5EEFF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AD7F78-C58D-445B-86B5-DAD2A2AB621D}" type="datetimeFigureOut">
              <a:rPr lang="en-US"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DB5265-07CE-4763-8EA7-39E1E5EEFF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0AAD7F78-C58D-445B-86B5-DAD2A2AB621D}" type="datetimeFigureOut">
              <a:rPr lang="en-US" smtClean="0"/>
              <a:t>5/14/2024</a:t>
            </a:fld>
            <a:endParaRPr lang="en-US"/>
          </a:p>
        </p:txBody>
      </p:sp>
      <p:sp>
        <p:nvSpPr>
          <p:cNvPr id="6" name="Slide Number Placeholder 5"/>
          <p:cNvSpPr>
            <a:spLocks noGrp="1"/>
          </p:cNvSpPr>
          <p:nvPr>
            <p:ph type="sldNum" sz="quarter" idx="4"/>
          </p:nvPr>
        </p:nvSpPr>
        <p:spPr>
          <a:xfrm>
            <a:off x="9752554"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4BDB5265-07CE-4763-8EA7-39E1E5EEFF79}" type="slidenum">
              <a:rPr lang="en-US" smtClean="0"/>
              <a:t>‹#›</a:t>
            </a:fld>
            <a:endParaRPr lang="en-US"/>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38133" y="3309503"/>
            <a:ext cx="5711588" cy="1845310"/>
          </a:xfrm>
          <a:prstGeom prst="rect">
            <a:avLst/>
          </a:prstGeom>
          <a:noFill/>
        </p:spPr>
        <p:txBody>
          <a:bodyPr wrap="square">
            <a:spAutoFit/>
          </a:bodyPr>
          <a:lstStyle/>
          <a:p>
            <a:r>
              <a:rPr lang="en-US" sz="1800" b="1" i="0" dirty="0">
                <a:solidFill>
                  <a:srgbClr val="CC0000"/>
                </a:solidFill>
                <a:effectLst/>
                <a:latin typeface="Montserrat" panose="020F0502020204030204" pitchFamily="2" charset="0"/>
              </a:rPr>
              <a:t>                            </a:t>
            </a:r>
            <a:r>
              <a:rPr lang="en-US" sz="2400" b="1" i="0" dirty="0">
                <a:solidFill>
                  <a:srgbClr val="CC0000"/>
                </a:solidFill>
                <a:effectLst/>
                <a:latin typeface="Montserrat" panose="020F0502020204030204" pitchFamily="2" charset="0"/>
              </a:rPr>
              <a:t>  </a:t>
            </a:r>
            <a:r>
              <a:rPr lang="en-US" sz="2400" b="1" i="0" dirty="0">
                <a:solidFill>
                  <a:schemeClr val="accent2">
                    <a:lumMod val="40000"/>
                    <a:lumOff val="60000"/>
                  </a:schemeClr>
                </a:solidFill>
                <a:effectLst/>
                <a:latin typeface="Montserrat" panose="020F0502020204030204" pitchFamily="2" charset="0"/>
              </a:rPr>
              <a:t>Team Members</a:t>
            </a:r>
          </a:p>
          <a:p>
            <a:r>
              <a:rPr lang="en-US" sz="1800" b="1" i="0" u="sng" dirty="0">
                <a:solidFill>
                  <a:schemeClr val="accent2">
                    <a:lumMod val="40000"/>
                    <a:lumOff val="60000"/>
                  </a:schemeClr>
                </a:solidFill>
                <a:effectLst/>
                <a:latin typeface="Montserrat" panose="020F0502020204030204" pitchFamily="2" charset="0"/>
              </a:rPr>
              <a:t> </a:t>
            </a:r>
          </a:p>
          <a:p>
            <a:endParaRPr lang="en-US" b="1" u="sng" dirty="0">
              <a:solidFill>
                <a:srgbClr val="CC0000"/>
              </a:solidFill>
              <a:latin typeface="Montserrat" panose="020F0502020204030204" pitchFamily="2" charset="0"/>
            </a:endParaRPr>
          </a:p>
          <a:p>
            <a:pPr marL="342900" indent="-342900" algn="ctr">
              <a:buAutoNum type="arabicPeriod"/>
            </a:pPr>
            <a:r>
              <a:rPr lang="en-US" b="1" dirty="0">
                <a:latin typeface="Montserrat" panose="020F0502020204030204" pitchFamily="2" charset="0"/>
                <a:sym typeface="+mn-ea"/>
              </a:rPr>
              <a:t>  Heena                         2210990398</a:t>
            </a:r>
            <a:endParaRPr lang="en-US" b="1" dirty="0">
              <a:latin typeface="Montserrat" panose="020F0502020204030204" pitchFamily="2" charset="0"/>
            </a:endParaRPr>
          </a:p>
          <a:p>
            <a:pPr marL="342900" indent="-342900" algn="ctr">
              <a:buAutoNum type="arabicPeriod"/>
            </a:pPr>
            <a:r>
              <a:rPr lang="en-US" b="1" dirty="0">
                <a:latin typeface="Montserrat" panose="020F0502020204030204" pitchFamily="2" charset="0"/>
              </a:rPr>
              <a:t>  Himani                        2210990401</a:t>
            </a:r>
          </a:p>
          <a:p>
            <a:pPr marL="342900" indent="-342900" algn="ctr">
              <a:buFontTx/>
              <a:buAutoNum type="arabicPeriod"/>
            </a:pPr>
            <a:r>
              <a:rPr lang="en-US" sz="1800" b="1" i="0" dirty="0">
                <a:effectLst/>
                <a:latin typeface="Montserrat" panose="020F0502020204030204" pitchFamily="2" charset="0"/>
              </a:rPr>
              <a:t>  Himanshi </a:t>
            </a:r>
            <a:r>
              <a:rPr lang="en-US" b="1" dirty="0">
                <a:latin typeface="Montserrat" panose="020F0502020204030204" pitchFamily="2" charset="0"/>
              </a:rPr>
              <a:t> </a:t>
            </a:r>
            <a:r>
              <a:rPr lang="en-US" b="1" dirty="0">
                <a:solidFill>
                  <a:srgbClr val="CC0000"/>
                </a:solidFill>
                <a:latin typeface="Montserrat" panose="020F0502020204030204" pitchFamily="2" charset="0"/>
              </a:rPr>
              <a:t>                 </a:t>
            </a:r>
            <a:r>
              <a:rPr lang="en-US" b="1" dirty="0">
                <a:solidFill>
                  <a:schemeClr val="tx1"/>
                </a:solidFill>
                <a:latin typeface="Montserrat" panose="020F0502020204030204" pitchFamily="2" charset="0"/>
              </a:rPr>
              <a:t> 2210990403</a:t>
            </a:r>
            <a:r>
              <a:rPr lang="en-US" sz="1800" b="1" i="0" dirty="0">
                <a:solidFill>
                  <a:schemeClr val="tx1"/>
                </a:solidFill>
                <a:effectLst/>
                <a:latin typeface="Montserrat" panose="020F0502020204030204" pitchFamily="2" charset="0"/>
              </a:rPr>
              <a:t> </a:t>
            </a:r>
            <a:r>
              <a:rPr lang="en-US" sz="1800" b="1" i="0" dirty="0">
                <a:effectLst/>
                <a:latin typeface="Montserrat" panose="020F0502020204030204" pitchFamily="2" charset="0"/>
              </a:rPr>
              <a:t> </a:t>
            </a:r>
            <a:endParaRPr lang="en-US" dirty="0"/>
          </a:p>
        </p:txBody>
      </p:sp>
      <p:sp>
        <p:nvSpPr>
          <p:cNvPr id="5" name="TextBox 4"/>
          <p:cNvSpPr txBox="1"/>
          <p:nvPr/>
        </p:nvSpPr>
        <p:spPr>
          <a:xfrm>
            <a:off x="2202154" y="508736"/>
            <a:ext cx="7970771" cy="2800767"/>
          </a:xfrm>
          <a:prstGeom prst="rect">
            <a:avLst/>
          </a:prstGeom>
          <a:noFill/>
        </p:spPr>
        <p:txBody>
          <a:bodyPr wrap="square">
            <a:spAutoFit/>
          </a:bodyPr>
          <a:lstStyle/>
          <a:p>
            <a:pPr rtl="0">
              <a:spcBef>
                <a:spcPts val="0"/>
              </a:spcBef>
              <a:spcAft>
                <a:spcPts val="0"/>
              </a:spcAft>
            </a:pPr>
            <a:r>
              <a:rPr lang="en-US" sz="3000" b="1" i="0" u="none" strike="noStrike" dirty="0">
                <a:solidFill>
                  <a:srgbClr val="CC0000"/>
                </a:solidFill>
                <a:effectLst/>
                <a:latin typeface="Montserrat" panose="020F0502020204030204" pitchFamily="2" charset="0"/>
              </a:rPr>
              <a:t>                        </a:t>
            </a:r>
            <a:r>
              <a:rPr lang="en-US" sz="3600" b="1" i="0" u="none" strike="noStrike" dirty="0" smtClean="0">
                <a:solidFill>
                  <a:schemeClr val="tx2">
                    <a:lumMod val="40000"/>
                    <a:lumOff val="60000"/>
                  </a:schemeClr>
                </a:solidFill>
                <a:effectLst/>
                <a:latin typeface="Montserrat" panose="020F0502020204030204" pitchFamily="2" charset="0"/>
              </a:rPr>
              <a:t>AIML-</a:t>
            </a:r>
            <a:r>
              <a:rPr lang="en-US" sz="3000" b="1" i="0" u="none" strike="noStrike" dirty="0" smtClean="0">
                <a:solidFill>
                  <a:srgbClr val="CC0000"/>
                </a:solidFill>
                <a:effectLst/>
                <a:latin typeface="Montserrat" panose="020F0502020204030204" pitchFamily="2" charset="0"/>
              </a:rPr>
              <a:t> </a:t>
            </a:r>
            <a:r>
              <a:rPr lang="en-US" sz="4000" b="1" i="0" u="none" strike="noStrike" dirty="0" smtClean="0">
                <a:solidFill>
                  <a:schemeClr val="accent2">
                    <a:lumMod val="40000"/>
                    <a:lumOff val="60000"/>
                  </a:schemeClr>
                </a:solidFill>
                <a:effectLst/>
                <a:latin typeface="Montserrat" panose="020F0502020204030204" pitchFamily="2" charset="0"/>
              </a:rPr>
              <a:t>Project</a:t>
            </a:r>
            <a:endParaRPr lang="en-US" sz="4000" b="1" i="0" u="none" strike="noStrike" dirty="0">
              <a:solidFill>
                <a:schemeClr val="accent2">
                  <a:lumMod val="40000"/>
                  <a:lumOff val="60000"/>
                </a:schemeClr>
              </a:solidFill>
              <a:effectLst/>
              <a:latin typeface="Montserrat" panose="020F0502020204030204" pitchFamily="2" charset="0"/>
            </a:endParaRPr>
          </a:p>
          <a:p>
            <a:pPr rtl="0">
              <a:spcBef>
                <a:spcPts val="0"/>
              </a:spcBef>
              <a:spcAft>
                <a:spcPts val="0"/>
              </a:spcAft>
            </a:pPr>
            <a:endParaRPr lang="en-US" sz="3000" b="1" dirty="0">
              <a:solidFill>
                <a:srgbClr val="CC0000"/>
              </a:solidFill>
              <a:latin typeface="Montserrat" panose="020F0502020204030204" pitchFamily="2" charset="0"/>
            </a:endParaRPr>
          </a:p>
          <a:p>
            <a:pPr rtl="0">
              <a:spcBef>
                <a:spcPts val="0"/>
              </a:spcBef>
              <a:spcAft>
                <a:spcPts val="0"/>
              </a:spcAft>
            </a:pPr>
            <a:r>
              <a:rPr lang="en-US" sz="3000" b="1" i="0" u="none" strike="noStrike" dirty="0">
                <a:effectLst/>
                <a:latin typeface="Montserrat" panose="020F0502020204030204" pitchFamily="2" charset="0"/>
              </a:rPr>
              <a:t>    </a:t>
            </a:r>
            <a:r>
              <a:rPr lang="en-US" sz="4000" b="1" i="0" u="none" strike="noStrike" dirty="0">
                <a:effectLst/>
                <a:latin typeface="Montserrat" panose="020F0502020204030204" pitchFamily="2" charset="0"/>
              </a:rPr>
              <a:t> Calories Burnt Prediction</a:t>
            </a:r>
            <a:endParaRPr lang="en-US" sz="3000" b="1" i="0" u="none" strike="noStrike" dirty="0">
              <a:effectLst/>
              <a:latin typeface="Montserrat" panose="020F0502020204030204" pitchFamily="2" charset="0"/>
            </a:endParaRPr>
          </a:p>
          <a:p>
            <a:pPr rtl="0">
              <a:spcBef>
                <a:spcPts val="0"/>
              </a:spcBef>
              <a:spcAft>
                <a:spcPts val="0"/>
              </a:spcAft>
            </a:pPr>
            <a:endParaRPr lang="en-US" sz="3000" b="0" dirty="0">
              <a:effectLst/>
            </a:endParaRPr>
          </a:p>
          <a:p>
            <a:r>
              <a:rPr lang="en-US" dirty="0"/>
              <a:t/>
            </a:r>
            <a:br>
              <a:rPr lang="en-US" dirty="0"/>
            </a:b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88168" y="352926"/>
            <a:ext cx="8454190" cy="645160"/>
          </a:xfrm>
          <a:prstGeom prst="rect">
            <a:avLst/>
          </a:prstGeom>
          <a:noFill/>
        </p:spPr>
        <p:txBody>
          <a:bodyPr wrap="square" rtlCol="0">
            <a:spAutoFit/>
          </a:bodyPr>
          <a:lstStyle/>
          <a:p>
            <a:pPr algn="ctr"/>
            <a:r>
              <a:rPr lang="en-US" sz="3600" dirty="0">
                <a:solidFill>
                  <a:schemeClr val="accent2">
                    <a:lumMod val="40000"/>
                    <a:lumOff val="60000"/>
                  </a:schemeClr>
                </a:solidFill>
                <a:latin typeface="+mn-ea"/>
                <a:cs typeface="+mn-ea"/>
              </a:rPr>
              <a:t>Distribution of Age</a:t>
            </a:r>
          </a:p>
        </p:txBody>
      </p:sp>
      <p:pic>
        <p:nvPicPr>
          <p:cNvPr id="3" name="Picture 2" descr="distribution of age"/>
          <p:cNvPicPr>
            <a:picLocks noChangeAspect="1"/>
          </p:cNvPicPr>
          <p:nvPr/>
        </p:nvPicPr>
        <p:blipFill>
          <a:blip r:embed="rId2"/>
          <a:stretch>
            <a:fillRect/>
          </a:stretch>
        </p:blipFill>
        <p:spPr>
          <a:xfrm>
            <a:off x="375285" y="1716405"/>
            <a:ext cx="5330825" cy="3996055"/>
          </a:xfrm>
          <a:prstGeom prst="rect">
            <a:avLst/>
          </a:prstGeom>
        </p:spPr>
      </p:pic>
      <p:sp>
        <p:nvSpPr>
          <p:cNvPr id="4" name="Text Box 3"/>
          <p:cNvSpPr txBox="1"/>
          <p:nvPr/>
        </p:nvSpPr>
        <p:spPr>
          <a:xfrm>
            <a:off x="6375400" y="1823720"/>
            <a:ext cx="5273675" cy="3379470"/>
          </a:xfrm>
          <a:prstGeom prst="rect">
            <a:avLst/>
          </a:prstGeom>
          <a:noFill/>
        </p:spPr>
        <p:txBody>
          <a:bodyPr wrap="square" rtlCol="0">
            <a:noAutofit/>
          </a:bodyPr>
          <a:lstStyle/>
          <a:p>
            <a:r>
              <a:rPr lang="en-US">
                <a:cs typeface="+mn-lt"/>
              </a:rPr>
              <a:t>Here, the X axis represents the age of the person in the dataset and count means how much data is present for that particular age.</a:t>
            </a:r>
          </a:p>
          <a:p>
            <a:endParaRPr lang="en-US">
              <a:cs typeface="+mn-lt"/>
            </a:endParaRPr>
          </a:p>
          <a:p>
            <a:r>
              <a:rPr lang="en-US">
                <a:cs typeface="+mn-lt"/>
              </a:rPr>
              <a:t>so, you can see here we have more values in the range of 20 and 30 . the value is decreasing with the increase in age.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96995" y="337185"/>
            <a:ext cx="5535930" cy="645160"/>
          </a:xfrm>
          <a:prstGeom prst="rect">
            <a:avLst/>
          </a:prstGeom>
          <a:noFill/>
        </p:spPr>
        <p:txBody>
          <a:bodyPr wrap="square" rtlCol="0">
            <a:spAutoFit/>
          </a:bodyPr>
          <a:lstStyle/>
          <a:p>
            <a:r>
              <a:rPr lang="en-US" sz="3600" b="1" dirty="0">
                <a:solidFill>
                  <a:schemeClr val="accent2">
                    <a:lumMod val="40000"/>
                    <a:lumOff val="60000"/>
                  </a:schemeClr>
                </a:solidFill>
              </a:rPr>
              <a:t>Distribution of Height</a:t>
            </a:r>
          </a:p>
        </p:txBody>
      </p:sp>
      <p:pic>
        <p:nvPicPr>
          <p:cNvPr id="2" name="Picture 1" descr="distribution of height"/>
          <p:cNvPicPr>
            <a:picLocks noChangeAspect="1"/>
          </p:cNvPicPr>
          <p:nvPr/>
        </p:nvPicPr>
        <p:blipFill>
          <a:blip r:embed="rId2"/>
          <a:stretch>
            <a:fillRect/>
          </a:stretch>
        </p:blipFill>
        <p:spPr>
          <a:xfrm>
            <a:off x="620395" y="1595755"/>
            <a:ext cx="5257800" cy="3996055"/>
          </a:xfrm>
          <a:prstGeom prst="rect">
            <a:avLst/>
          </a:prstGeom>
        </p:spPr>
      </p:pic>
      <p:sp>
        <p:nvSpPr>
          <p:cNvPr id="5" name="Text Box 4"/>
          <p:cNvSpPr txBox="1"/>
          <p:nvPr/>
        </p:nvSpPr>
        <p:spPr>
          <a:xfrm>
            <a:off x="6562725" y="1768475"/>
            <a:ext cx="4921885" cy="3325495"/>
          </a:xfrm>
          <a:prstGeom prst="rect">
            <a:avLst/>
          </a:prstGeom>
          <a:noFill/>
        </p:spPr>
        <p:txBody>
          <a:bodyPr wrap="square" rtlCol="0">
            <a:noAutofit/>
          </a:bodyPr>
          <a:lstStyle/>
          <a:p>
            <a:r>
              <a:rPr lang="en-US"/>
              <a:t>Here, the X axis represents the height of the person and Y axis represents count.</a:t>
            </a:r>
          </a:p>
          <a:p>
            <a:endParaRPr lang="en-US"/>
          </a:p>
          <a:p>
            <a:r>
              <a:rPr lang="en-US"/>
              <a:t>so, you can see more people are present in the height of 160 and 180.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436966"/>
            <a:ext cx="6096000" cy="645160"/>
          </a:xfrm>
          <a:prstGeom prst="rect">
            <a:avLst/>
          </a:prstGeom>
          <a:noFill/>
        </p:spPr>
        <p:txBody>
          <a:bodyPr wrap="square">
            <a:spAutoFit/>
          </a:bodyPr>
          <a:lstStyle/>
          <a:p>
            <a:r>
              <a:rPr lang="en-US" sz="3600" b="1" dirty="0">
                <a:solidFill>
                  <a:schemeClr val="accent2">
                    <a:lumMod val="40000"/>
                    <a:lumOff val="60000"/>
                  </a:schemeClr>
                </a:solidFill>
              </a:rPr>
              <a:t>Distribution of Weight</a:t>
            </a:r>
          </a:p>
        </p:txBody>
      </p:sp>
      <p:pic>
        <p:nvPicPr>
          <p:cNvPr id="2" name="Picture 1" descr="distribution of weight"/>
          <p:cNvPicPr>
            <a:picLocks noChangeAspect="1"/>
          </p:cNvPicPr>
          <p:nvPr/>
        </p:nvPicPr>
        <p:blipFill>
          <a:blip r:embed="rId2"/>
          <a:stretch>
            <a:fillRect/>
          </a:stretch>
        </p:blipFill>
        <p:spPr>
          <a:xfrm>
            <a:off x="543560" y="1595755"/>
            <a:ext cx="5257800" cy="3996055"/>
          </a:xfrm>
          <a:prstGeom prst="rect">
            <a:avLst/>
          </a:prstGeom>
        </p:spPr>
      </p:pic>
      <p:sp>
        <p:nvSpPr>
          <p:cNvPr id="4" name="Text Box 3"/>
          <p:cNvSpPr txBox="1"/>
          <p:nvPr/>
        </p:nvSpPr>
        <p:spPr>
          <a:xfrm>
            <a:off x="6683375" y="1694180"/>
            <a:ext cx="4822190" cy="3387725"/>
          </a:xfrm>
          <a:prstGeom prst="rect">
            <a:avLst/>
          </a:prstGeom>
          <a:noFill/>
        </p:spPr>
        <p:txBody>
          <a:bodyPr wrap="square" rtlCol="0">
            <a:noAutofit/>
          </a:bodyPr>
          <a:lstStyle/>
          <a:p>
            <a:r>
              <a:rPr lang="en-US"/>
              <a:t>Here, the X axis represents the weight of the people and Y axis represents count.</a:t>
            </a:r>
          </a:p>
          <a:p>
            <a:endParaRPr lang="en-US"/>
          </a:p>
          <a:p>
            <a:r>
              <a:rPr lang="en-US"/>
              <a:t>so, you can see more people in the weight of around 60.</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0844" y="268605"/>
            <a:ext cx="8907046" cy="584775"/>
          </a:xfrm>
          <a:prstGeom prst="rect">
            <a:avLst/>
          </a:prstGeom>
          <a:noFill/>
        </p:spPr>
        <p:txBody>
          <a:bodyPr wrap="square">
            <a:spAutoFit/>
          </a:bodyPr>
          <a:lstStyle/>
          <a:p>
            <a:pPr algn="ctr"/>
            <a:r>
              <a:rPr lang="en-US" sz="3200" b="1" dirty="0">
                <a:solidFill>
                  <a:schemeClr val="accent2">
                    <a:lumMod val="40000"/>
                    <a:lumOff val="60000"/>
                  </a:schemeClr>
                </a:solidFill>
              </a:rPr>
              <a:t>Heatmap to understand the correlation</a:t>
            </a:r>
          </a:p>
        </p:txBody>
      </p:sp>
      <p:pic>
        <p:nvPicPr>
          <p:cNvPr id="2" name="Picture 1" descr="heatmap"/>
          <p:cNvPicPr>
            <a:picLocks noChangeAspect="1"/>
          </p:cNvPicPr>
          <p:nvPr/>
        </p:nvPicPr>
        <p:blipFill>
          <a:blip r:embed="rId3"/>
          <a:stretch>
            <a:fillRect/>
          </a:stretch>
        </p:blipFill>
        <p:spPr>
          <a:xfrm>
            <a:off x="503339" y="1275139"/>
            <a:ext cx="6182687" cy="4967546"/>
          </a:xfrm>
          <a:prstGeom prst="rect">
            <a:avLst/>
          </a:prstGeom>
        </p:spPr>
      </p:pic>
      <p:sp>
        <p:nvSpPr>
          <p:cNvPr id="4" name="Text Box 3"/>
          <p:cNvSpPr txBox="1"/>
          <p:nvPr/>
        </p:nvSpPr>
        <p:spPr>
          <a:xfrm>
            <a:off x="7310120" y="1725295"/>
            <a:ext cx="4228465" cy="3774440"/>
          </a:xfrm>
          <a:prstGeom prst="rect">
            <a:avLst/>
          </a:prstGeom>
          <a:noFill/>
        </p:spPr>
        <p:txBody>
          <a:bodyPr wrap="square" rtlCol="0">
            <a:noAutofit/>
          </a:bodyPr>
          <a:lstStyle/>
          <a:p>
            <a:r>
              <a:rPr lang="en-US"/>
              <a:t>Here, Each square represents the connection between two variables. The color of each square tells you how strong the relationship is: darker colors mean a stronger connection, while lighter colors mean a weaker one. The numbers inside the squares give you the exact strength of the connection.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67789" y="613429"/>
            <a:ext cx="6096000" cy="706755"/>
          </a:xfrm>
          <a:prstGeom prst="rect">
            <a:avLst/>
          </a:prstGeom>
          <a:noFill/>
        </p:spPr>
        <p:txBody>
          <a:bodyPr wrap="square">
            <a:spAutoFit/>
          </a:bodyPr>
          <a:lstStyle/>
          <a:p>
            <a:pPr algn="ctr"/>
            <a:r>
              <a:rPr lang="en-US" sz="4000" b="1" i="0" u="none" strike="noStrike" dirty="0">
                <a:solidFill>
                  <a:schemeClr val="accent2">
                    <a:lumMod val="40000"/>
                    <a:lumOff val="60000"/>
                  </a:schemeClr>
                </a:solidFill>
                <a:effectLst/>
              </a:rPr>
              <a:t>Challenges</a:t>
            </a:r>
          </a:p>
        </p:txBody>
      </p:sp>
      <p:sp>
        <p:nvSpPr>
          <p:cNvPr id="7" name="TextBox 6"/>
          <p:cNvSpPr txBox="1"/>
          <p:nvPr/>
        </p:nvSpPr>
        <p:spPr>
          <a:xfrm>
            <a:off x="529389" y="1526193"/>
            <a:ext cx="11285622" cy="4492625"/>
          </a:xfrm>
          <a:prstGeom prst="rect">
            <a:avLst/>
          </a:prstGeom>
          <a:noFill/>
        </p:spPr>
        <p:txBody>
          <a:bodyPr wrap="square">
            <a:spAutoFit/>
          </a:bodyPr>
          <a:lstStyle/>
          <a:p>
            <a:pPr marL="285750" indent="-285750">
              <a:buFont typeface="Wingdings" panose="05000000000000000000" pitchFamily="2" charset="2"/>
              <a:buChar char="q"/>
            </a:pPr>
            <a:r>
              <a:rPr lang="en-US" sz="2600" b="1" dirty="0"/>
              <a:t> Data Quality</a:t>
            </a:r>
            <a:r>
              <a:rPr lang="en-US" sz="2600" dirty="0"/>
              <a:t>: Ensuring the dataset is clean, accurate, and representative of the target population is crucial. Challenges may include dealing with missing values, outliers, and inconsistencies in the data.</a:t>
            </a:r>
          </a:p>
          <a:p>
            <a:pPr marL="285750" indent="-285750">
              <a:buFont typeface="Wingdings" panose="05000000000000000000" pitchFamily="2" charset="2"/>
              <a:buChar char="q"/>
            </a:pPr>
            <a:r>
              <a:rPr lang="en-US" sz="2600" dirty="0"/>
              <a:t> </a:t>
            </a:r>
            <a:r>
              <a:rPr lang="en-US" sz="2600" b="1" dirty="0"/>
              <a:t>Inter-Participant Variability</a:t>
            </a:r>
            <a:r>
              <a:rPr lang="en-US" sz="2600" dirty="0"/>
              <a:t>: Individuals vary significantly in terms of metabolism, fitness levels, and physiological characteristics. Accounting for this variability in the model and ensuring it can generalize well to unseen individuals is a challenge.</a:t>
            </a:r>
          </a:p>
          <a:p>
            <a:pPr marL="285750" indent="-285750">
              <a:buFont typeface="Wingdings" panose="05000000000000000000" pitchFamily="2" charset="2"/>
              <a:buChar char="q"/>
            </a:pPr>
            <a:r>
              <a:rPr lang="en-US" sz="2600" dirty="0"/>
              <a:t> </a:t>
            </a:r>
            <a:r>
              <a:rPr lang="en-US" sz="2600" b="1" dirty="0"/>
              <a:t>Nonlinear Relationships</a:t>
            </a:r>
            <a:r>
              <a:rPr lang="en-US" sz="2600" dirty="0"/>
              <a:t>: The relationship between activity features (such as duration, intensity) and calorie expenditure may be nonlinear and complex. Capturing these relationships effectively requires advanced modeling techniques and feature engineering.</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595" y="1619885"/>
            <a:ext cx="11622405" cy="4508500"/>
          </a:xfrm>
          <a:prstGeom prst="rect">
            <a:avLst/>
          </a:prstGeom>
          <a:noFill/>
        </p:spPr>
        <p:txBody>
          <a:bodyPr wrap="square">
            <a:noAutofit/>
          </a:bodyPr>
          <a:lstStyle/>
          <a:p>
            <a:pPr marL="457200" indent="-457200">
              <a:buFont typeface="Wingdings" panose="05000000000000000000" pitchFamily="2" charset="2"/>
              <a:buChar char="q"/>
            </a:pPr>
            <a:r>
              <a:rPr lang="en-US" sz="2600" b="1" dirty="0"/>
              <a:t>Data Quality</a:t>
            </a:r>
            <a:r>
              <a:rPr lang="en-US" sz="2600" dirty="0"/>
              <a:t>: Ensure data is diverse, clean, and validated.</a:t>
            </a:r>
          </a:p>
          <a:p>
            <a:pPr marL="457200" indent="-457200">
              <a:buFont typeface="Wingdings" panose="05000000000000000000" pitchFamily="2" charset="2"/>
              <a:buChar char="q"/>
            </a:pPr>
            <a:r>
              <a:rPr lang="en-US" sz="2600" b="1" dirty="0"/>
              <a:t>Feature Engineering</a:t>
            </a:r>
            <a:r>
              <a:rPr lang="en-US" sz="2600" dirty="0"/>
              <a:t>: Incorporate relevant features and transformations.</a:t>
            </a:r>
          </a:p>
          <a:p>
            <a:pPr marL="457200" indent="-457200">
              <a:buFont typeface="Wingdings" panose="05000000000000000000" pitchFamily="2" charset="2"/>
              <a:buChar char="q"/>
            </a:pPr>
            <a:r>
              <a:rPr lang="en-US" sz="2600" b="1" dirty="0"/>
              <a:t>Model Selection</a:t>
            </a:r>
            <a:r>
              <a:rPr lang="en-US" sz="2600" dirty="0"/>
              <a:t>: Experiment with various algorithms, balancing complexity and interpretability.</a:t>
            </a:r>
          </a:p>
          <a:p>
            <a:pPr marL="457200" indent="-457200">
              <a:buFont typeface="Wingdings" panose="05000000000000000000" pitchFamily="2" charset="2"/>
              <a:buChar char="q"/>
            </a:pPr>
            <a:r>
              <a:rPr lang="en-US" sz="2600" b="1" dirty="0"/>
              <a:t>Account for Variability</a:t>
            </a:r>
            <a:r>
              <a:rPr lang="en-US" sz="2600" dirty="0"/>
              <a:t>: Personalize models and strategies for individual differences.</a:t>
            </a:r>
          </a:p>
          <a:p>
            <a:pPr marL="457200" indent="-457200">
              <a:buFont typeface="Wingdings" panose="05000000000000000000" pitchFamily="2" charset="2"/>
              <a:buChar char="q"/>
            </a:pPr>
            <a:r>
              <a:rPr lang="en-US" sz="2600" b="1" dirty="0"/>
              <a:t>Nonlinear Relationships</a:t>
            </a:r>
            <a:r>
              <a:rPr lang="en-US" sz="2600" dirty="0"/>
              <a:t>: Explore nonlinear modeling techniques and feature selection.</a:t>
            </a:r>
          </a:p>
          <a:p>
            <a:pPr marL="457200" indent="-457200">
              <a:buFont typeface="Wingdings" panose="05000000000000000000" pitchFamily="2" charset="2"/>
              <a:buChar char="q"/>
            </a:pPr>
            <a:r>
              <a:rPr lang="en-US" sz="2600" b="1" dirty="0"/>
              <a:t>Evaluation</a:t>
            </a:r>
            <a:r>
              <a:rPr lang="en-US" sz="2600" dirty="0"/>
              <a:t>: Use appropriate metrics and validate model performance.</a:t>
            </a:r>
          </a:p>
          <a:p>
            <a:pPr marL="457200" indent="-457200">
              <a:buFont typeface="Wingdings" panose="05000000000000000000" pitchFamily="2" charset="2"/>
              <a:buChar char="q"/>
            </a:pPr>
            <a:r>
              <a:rPr lang="en-US" sz="2600" b="1" dirty="0"/>
              <a:t>User Engagement</a:t>
            </a:r>
            <a:r>
              <a:rPr lang="en-US" sz="2600" dirty="0"/>
              <a:t>: Design user-friendly interfaces with personalized recommendations.</a:t>
            </a:r>
          </a:p>
        </p:txBody>
      </p:sp>
      <p:sp>
        <p:nvSpPr>
          <p:cNvPr id="5" name="TextBox 4"/>
          <p:cNvSpPr txBox="1"/>
          <p:nvPr/>
        </p:nvSpPr>
        <p:spPr>
          <a:xfrm>
            <a:off x="2662990" y="503235"/>
            <a:ext cx="6096000" cy="706755"/>
          </a:xfrm>
          <a:prstGeom prst="rect">
            <a:avLst/>
          </a:prstGeom>
          <a:noFill/>
        </p:spPr>
        <p:txBody>
          <a:bodyPr wrap="square">
            <a:spAutoFit/>
          </a:bodyPr>
          <a:lstStyle/>
          <a:p>
            <a:pPr algn="ctr"/>
            <a:r>
              <a:rPr lang="en-US" sz="4000" b="1" i="0" u="none" strike="noStrike" dirty="0">
                <a:solidFill>
                  <a:schemeClr val="accent2">
                    <a:lumMod val="40000"/>
                    <a:lumOff val="60000"/>
                  </a:schemeClr>
                </a:solidFill>
                <a:effectLst/>
              </a:rPr>
              <a:t>Recommendations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15818" y="475805"/>
            <a:ext cx="2069797"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solidFill>
                  <a:schemeClr val="tx2">
                    <a:lumMod val="40000"/>
                    <a:lumOff val="60000"/>
                  </a:schemeClr>
                </a:solidFill>
                <a:effectLst/>
              </a:rPr>
              <a:t>result</a:t>
            </a:r>
            <a:endParaRPr lang="en-US" sz="5400" b="1" cap="none" spc="0" dirty="0">
              <a:ln w="10541" cmpd="sng">
                <a:solidFill>
                  <a:srgbClr val="7D7D7D">
                    <a:tint val="100000"/>
                    <a:shade val="100000"/>
                    <a:satMod val="110000"/>
                  </a:srgbClr>
                </a:solidFill>
                <a:prstDash val="solid"/>
              </a:ln>
              <a:solidFill>
                <a:schemeClr val="tx2">
                  <a:lumMod val="40000"/>
                  <a:lumOff val="60000"/>
                </a:schemeClr>
              </a:solidFill>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3002" y="1574721"/>
            <a:ext cx="51149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85519" y="4278385"/>
            <a:ext cx="8699818" cy="923330"/>
          </a:xfrm>
          <a:prstGeom prst="rect">
            <a:avLst/>
          </a:prstGeom>
          <a:noFill/>
        </p:spPr>
        <p:txBody>
          <a:bodyPr wrap="none" rtlCol="0">
            <a:spAutoFit/>
          </a:bodyPr>
          <a:lstStyle/>
          <a:p>
            <a:r>
              <a:rPr lang="en-US" dirty="0" smtClean="0"/>
              <a:t>Here after taking the input of different features that we have included in the project ,</a:t>
            </a:r>
          </a:p>
          <a:p>
            <a:r>
              <a:rPr lang="en-US" dirty="0" smtClean="0"/>
              <a:t>it predicts the calories  burnt according to them with a minute error which shows the</a:t>
            </a:r>
          </a:p>
          <a:p>
            <a:r>
              <a:rPr lang="en-US" dirty="0" smtClean="0"/>
              <a:t>Accuracy of the project.</a:t>
            </a:r>
            <a:endParaRPr lang="en-IN" dirty="0"/>
          </a:p>
        </p:txBody>
      </p:sp>
    </p:spTree>
    <p:extLst>
      <p:ext uri="{BB962C8B-B14F-4D97-AF65-F5344CB8AC3E}">
        <p14:creationId xmlns:p14="http://schemas.microsoft.com/office/powerpoint/2010/main" val="14999373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1320" y="2166620"/>
            <a:ext cx="11188700" cy="3122295"/>
          </a:xfrm>
          <a:prstGeom prst="rect">
            <a:avLst/>
          </a:prstGeom>
          <a:noFill/>
        </p:spPr>
        <p:txBody>
          <a:bodyPr wrap="square">
            <a:noAutofit/>
          </a:bodyPr>
          <a:lstStyle/>
          <a:p>
            <a:r>
              <a:rPr lang="en-US" sz="2600" b="1" dirty="0"/>
              <a:t>In conclusion, building an accurate predictive model for estimating calorie expenditure during physical activities requires prioritizing data quality, feature engineering, and model selection. Accounting for individual variability and nonlinear relationships enhances model effectiveness. Thorough evaluation and user engagement are crucial for practical utility and adoption. By integrating these recommendations, we can create a valuable tool for health and fitness monitoring.</a:t>
            </a:r>
          </a:p>
        </p:txBody>
      </p:sp>
      <p:sp>
        <p:nvSpPr>
          <p:cNvPr id="5" name="TextBox 4"/>
          <p:cNvSpPr txBox="1"/>
          <p:nvPr/>
        </p:nvSpPr>
        <p:spPr>
          <a:xfrm>
            <a:off x="2767264" y="950313"/>
            <a:ext cx="6096000" cy="706755"/>
          </a:xfrm>
          <a:prstGeom prst="rect">
            <a:avLst/>
          </a:prstGeom>
          <a:noFill/>
        </p:spPr>
        <p:txBody>
          <a:bodyPr wrap="square">
            <a:spAutoFit/>
          </a:bodyPr>
          <a:lstStyle/>
          <a:p>
            <a:pPr algn="ctr"/>
            <a:r>
              <a:rPr lang="en-US" sz="4000" b="1" dirty="0">
                <a:solidFill>
                  <a:schemeClr val="accent2">
                    <a:lumMod val="40000"/>
                    <a:lumOff val="60000"/>
                  </a:schemeClr>
                </a:solidFill>
              </a:rPr>
              <a:t>Conclusion</a:t>
            </a:r>
            <a:endParaRPr lang="en-US" sz="4000" dirty="0">
              <a:solidFill>
                <a:schemeClr val="accent2">
                  <a:lumMod val="40000"/>
                  <a:lumOff val="60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6639" y="1803633"/>
            <a:ext cx="5981349" cy="280076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8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askerville Old Face" pitchFamily="18" charset="0"/>
              </a:rPr>
              <a:t>Thank </a:t>
            </a:r>
          </a:p>
          <a:p>
            <a:pPr algn="ctr"/>
            <a:r>
              <a:rPr lang="en-US" sz="8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askerville Old Face" pitchFamily="18" charset="0"/>
              </a:rPr>
              <a:t>you</a:t>
            </a:r>
            <a:endParaRPr lang="en-US" sz="8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Baskerville Old Face" pitchFamily="18" charset="0"/>
            </a:endParaRPr>
          </a:p>
        </p:txBody>
      </p:sp>
    </p:spTree>
    <p:extLst>
      <p:ext uri="{BB962C8B-B14F-4D97-AF65-F5344CB8AC3E}">
        <p14:creationId xmlns:p14="http://schemas.microsoft.com/office/powerpoint/2010/main" val="1648564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76974" y="522714"/>
            <a:ext cx="6097554" cy="1477328"/>
          </a:xfrm>
          <a:prstGeom prst="rect">
            <a:avLst/>
          </a:prstGeom>
          <a:noFill/>
        </p:spPr>
        <p:txBody>
          <a:bodyPr wrap="square">
            <a:spAutoFit/>
          </a:bodyPr>
          <a:lstStyle/>
          <a:p>
            <a:pPr algn="ctr" rtl="0">
              <a:spcBef>
                <a:spcPts val="0"/>
              </a:spcBef>
              <a:spcAft>
                <a:spcPts val="0"/>
              </a:spcAft>
            </a:pPr>
            <a:r>
              <a:rPr lang="en-US" sz="3000" b="1" i="0" u="none" strike="noStrike" dirty="0">
                <a:solidFill>
                  <a:schemeClr val="accent2">
                    <a:lumMod val="40000"/>
                    <a:lumOff val="60000"/>
                  </a:schemeClr>
                </a:solidFill>
                <a:effectLst/>
                <a:latin typeface="Montserrat" panose="020F0502020204030204" pitchFamily="2" charset="0"/>
              </a:rPr>
              <a:t>CONTENT</a:t>
            </a:r>
            <a:endParaRPr lang="en-US" sz="3000" b="0" dirty="0">
              <a:solidFill>
                <a:schemeClr val="accent2">
                  <a:lumMod val="40000"/>
                  <a:lumOff val="60000"/>
                </a:schemeClr>
              </a:solidFill>
              <a:effectLst/>
            </a:endParaRPr>
          </a:p>
          <a:p>
            <a:r>
              <a:rPr lang="en-US" sz="3000" dirty="0"/>
              <a:t/>
            </a:r>
            <a:br>
              <a:rPr lang="en-US" sz="3000" dirty="0"/>
            </a:br>
            <a:endParaRPr lang="en-US" sz="3000" dirty="0"/>
          </a:p>
        </p:txBody>
      </p:sp>
      <p:sp>
        <p:nvSpPr>
          <p:cNvPr id="5" name="TextBox 4"/>
          <p:cNvSpPr txBox="1"/>
          <p:nvPr/>
        </p:nvSpPr>
        <p:spPr>
          <a:xfrm>
            <a:off x="994489" y="1748116"/>
            <a:ext cx="6097554" cy="3692525"/>
          </a:xfrm>
          <a:prstGeom prst="rect">
            <a:avLst/>
          </a:prstGeom>
          <a:noFill/>
        </p:spPr>
        <p:txBody>
          <a:bodyPr wrap="square">
            <a:spAutoFit/>
          </a:bodyPr>
          <a:lstStyle/>
          <a:p>
            <a:pPr marL="342900" indent="-342900" rtl="0" fontAlgn="base">
              <a:spcBef>
                <a:spcPts val="0"/>
              </a:spcBef>
              <a:spcAft>
                <a:spcPts val="0"/>
              </a:spcAft>
              <a:buFont typeface="Wingdings" panose="05000000000000000000" pitchFamily="2" charset="2"/>
              <a:buChar char="Ø"/>
            </a:pPr>
            <a:r>
              <a:rPr lang="en-US" sz="2600" b="1" i="0" u="none" strike="noStrike" dirty="0">
                <a:effectLst/>
                <a:latin typeface="Open Sans" panose="020F0502020204030204" pitchFamily="34" charset="0"/>
              </a:rPr>
              <a:t>Problem Statement</a:t>
            </a:r>
            <a:endParaRPr lang="en-US" sz="2600" b="1" i="0" u="none" strike="noStrike" dirty="0">
              <a:effectLst/>
              <a:latin typeface="Noto Sans Symbols"/>
            </a:endParaRPr>
          </a:p>
          <a:p>
            <a:pPr marL="342900" indent="-342900" rtl="0" fontAlgn="base">
              <a:spcBef>
                <a:spcPts val="0"/>
              </a:spcBef>
              <a:spcAft>
                <a:spcPts val="0"/>
              </a:spcAft>
              <a:buFont typeface="Wingdings" panose="05000000000000000000" pitchFamily="2" charset="2"/>
              <a:buChar char="Ø"/>
            </a:pPr>
            <a:r>
              <a:rPr lang="en-US" sz="2600" b="1" i="0" u="none" strike="noStrike" dirty="0">
                <a:effectLst/>
                <a:latin typeface="Open Sans" panose="020F0502020204030204" pitchFamily="34" charset="0"/>
              </a:rPr>
              <a:t>Objective</a:t>
            </a:r>
            <a:endParaRPr lang="en-US" sz="2600" b="1" i="0" u="none" strike="noStrike" dirty="0">
              <a:effectLst/>
              <a:latin typeface="Noto Sans Symbols"/>
            </a:endParaRPr>
          </a:p>
          <a:p>
            <a:pPr marL="342900" indent="-342900" rtl="0" fontAlgn="base">
              <a:spcBef>
                <a:spcPts val="0"/>
              </a:spcBef>
              <a:spcAft>
                <a:spcPts val="0"/>
              </a:spcAft>
              <a:buFont typeface="Wingdings" panose="05000000000000000000" pitchFamily="2" charset="2"/>
              <a:buChar char="Ø"/>
            </a:pPr>
            <a:r>
              <a:rPr lang="en-US" sz="2600" b="1" i="0" u="none" strike="noStrike" dirty="0">
                <a:effectLst/>
                <a:latin typeface="Open Sans" panose="020F0502020204030204" pitchFamily="34" charset="0"/>
              </a:rPr>
              <a:t>Tools Used</a:t>
            </a:r>
          </a:p>
          <a:p>
            <a:pPr marL="342900" indent="-342900" rtl="0" fontAlgn="base">
              <a:spcBef>
                <a:spcPts val="0"/>
              </a:spcBef>
              <a:spcAft>
                <a:spcPts val="0"/>
              </a:spcAft>
              <a:buFont typeface="Wingdings" panose="05000000000000000000" pitchFamily="2" charset="2"/>
              <a:buChar char="Ø"/>
            </a:pPr>
            <a:r>
              <a:rPr lang="en-US" sz="2600" b="1" i="0" u="none" strike="noStrike" dirty="0">
                <a:effectLst/>
                <a:latin typeface="Open Sans" panose="020F0502020204030204" pitchFamily="34" charset="0"/>
              </a:rPr>
              <a:t>Data Summary</a:t>
            </a:r>
            <a:endParaRPr lang="en-US" sz="2600" b="1" i="0" u="none" strike="noStrike" dirty="0">
              <a:effectLst/>
              <a:latin typeface="Noto Sans Symbols"/>
            </a:endParaRPr>
          </a:p>
          <a:p>
            <a:pPr marL="342900" indent="-342900" rtl="0" fontAlgn="base">
              <a:spcBef>
                <a:spcPts val="0"/>
              </a:spcBef>
              <a:spcAft>
                <a:spcPts val="0"/>
              </a:spcAft>
              <a:buFont typeface="Wingdings" panose="05000000000000000000" pitchFamily="2" charset="2"/>
              <a:buChar char="Ø"/>
            </a:pPr>
            <a:r>
              <a:rPr lang="en-US" sz="2600" b="1" i="0" u="none" strike="noStrike" dirty="0">
                <a:effectLst/>
                <a:latin typeface="Open Sans" panose="020F0502020204030204" pitchFamily="34" charset="0"/>
              </a:rPr>
              <a:t>Exploratory Data Analysis</a:t>
            </a:r>
            <a:endParaRPr lang="en-US" sz="2600" b="1" i="0" u="none" strike="noStrike" dirty="0">
              <a:effectLst/>
              <a:latin typeface="Noto Sans Symbols"/>
            </a:endParaRPr>
          </a:p>
          <a:p>
            <a:pPr marL="342900" indent="-342900" rtl="0" fontAlgn="base">
              <a:spcBef>
                <a:spcPts val="0"/>
              </a:spcBef>
              <a:spcAft>
                <a:spcPts val="0"/>
              </a:spcAft>
              <a:buFont typeface="Wingdings" panose="05000000000000000000" pitchFamily="2" charset="2"/>
              <a:buChar char="Ø"/>
            </a:pPr>
            <a:r>
              <a:rPr lang="en-US" sz="2600" b="1" i="0" u="none" strike="noStrike" dirty="0">
                <a:effectLst/>
                <a:latin typeface="Open Sans" panose="020F0502020204030204" pitchFamily="34" charset="0"/>
              </a:rPr>
              <a:t>Challenges</a:t>
            </a:r>
            <a:endParaRPr lang="en-US" sz="2600" b="1" i="0" u="none" strike="noStrike" dirty="0">
              <a:effectLst/>
              <a:latin typeface="Noto Sans Symbols"/>
            </a:endParaRPr>
          </a:p>
          <a:p>
            <a:pPr marL="342900" indent="-342900" rtl="0" fontAlgn="base">
              <a:spcBef>
                <a:spcPts val="0"/>
              </a:spcBef>
              <a:spcAft>
                <a:spcPts val="0"/>
              </a:spcAft>
              <a:buFont typeface="Wingdings" panose="05000000000000000000" pitchFamily="2" charset="2"/>
              <a:buChar char="Ø"/>
            </a:pPr>
            <a:r>
              <a:rPr lang="en-US" sz="2600" b="1" i="0" u="none" strike="noStrike" dirty="0">
                <a:effectLst/>
                <a:latin typeface="Open Sans" panose="020F0502020204030204" pitchFamily="34" charset="0"/>
              </a:rPr>
              <a:t>Recommendations</a:t>
            </a:r>
            <a:endParaRPr lang="en-US" sz="2600" b="1" i="0" u="none" strike="noStrike" dirty="0">
              <a:effectLst/>
              <a:latin typeface="Noto Sans Symbols"/>
            </a:endParaRPr>
          </a:p>
          <a:p>
            <a:pPr marL="342900" indent="-342900" rtl="0" fontAlgn="base">
              <a:spcBef>
                <a:spcPts val="0"/>
              </a:spcBef>
              <a:spcAft>
                <a:spcPts val="0"/>
              </a:spcAft>
              <a:buFont typeface="Wingdings" panose="05000000000000000000" pitchFamily="2" charset="2"/>
              <a:buChar char="Ø"/>
            </a:pPr>
            <a:r>
              <a:rPr lang="en-US" sz="2600" b="1" i="0" u="none" strike="noStrike" dirty="0">
                <a:effectLst/>
                <a:latin typeface="Open Sans" panose="020F0502020204030204" pitchFamily="34" charset="0"/>
              </a:rPr>
              <a:t>Conclusions</a:t>
            </a:r>
            <a:endParaRPr lang="en-US" sz="2600" b="1" i="0" u="none" strike="noStrike" dirty="0">
              <a:effectLst/>
              <a:latin typeface="Noto Sans Symbols"/>
            </a:endParaRPr>
          </a:p>
          <a:p>
            <a:pPr marL="342900" indent="-342900" rtl="0" fontAlgn="base">
              <a:spcBef>
                <a:spcPts val="0"/>
              </a:spcBef>
              <a:spcAft>
                <a:spcPts val="0"/>
              </a:spcAft>
              <a:buFont typeface="Wingdings" panose="05000000000000000000" pitchFamily="2" charset="2"/>
              <a:buChar char="Ø"/>
            </a:pPr>
            <a:endParaRPr lang="en-US" sz="2600" b="1" i="0" u="none" strike="noStrike" dirty="0">
              <a:effectLst/>
              <a:latin typeface="Noto Sans Symbol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480" y="463550"/>
            <a:ext cx="8706485" cy="645160"/>
          </a:xfrm>
          <a:prstGeom prst="rect">
            <a:avLst/>
          </a:prstGeom>
          <a:noFill/>
        </p:spPr>
        <p:txBody>
          <a:bodyPr wrap="square">
            <a:spAutoFit/>
          </a:bodyPr>
          <a:lstStyle/>
          <a:p>
            <a:r>
              <a:rPr lang="en-US" sz="3000" b="1" i="0" u="none" strike="noStrike" dirty="0">
                <a:solidFill>
                  <a:srgbClr val="CC0000"/>
                </a:solidFill>
                <a:effectLst/>
                <a:latin typeface="Arial" panose="020B0604020202020204" pitchFamily="34" charset="0"/>
              </a:rPr>
              <a:t>                   </a:t>
            </a:r>
            <a:r>
              <a:rPr lang="en-US" sz="3600" b="1" i="0" u="none" strike="noStrike" dirty="0">
                <a:solidFill>
                  <a:schemeClr val="accent2">
                    <a:lumMod val="40000"/>
                    <a:lumOff val="60000"/>
                  </a:schemeClr>
                </a:solidFill>
                <a:effectLst/>
                <a:latin typeface="Arial" panose="020B0604020202020204" pitchFamily="34" charset="0"/>
              </a:rPr>
              <a:t>PROBLEM STATEMENT</a:t>
            </a:r>
            <a:endParaRPr lang="en-US" sz="3600" dirty="0">
              <a:solidFill>
                <a:schemeClr val="accent2">
                  <a:lumMod val="40000"/>
                  <a:lumOff val="60000"/>
                </a:schemeClr>
              </a:solidFill>
            </a:endParaRPr>
          </a:p>
        </p:txBody>
      </p:sp>
      <p:sp>
        <p:nvSpPr>
          <p:cNvPr id="5" name="TextBox 4"/>
          <p:cNvSpPr txBox="1"/>
          <p:nvPr/>
        </p:nvSpPr>
        <p:spPr>
          <a:xfrm>
            <a:off x="315815" y="1671241"/>
            <a:ext cx="11560629" cy="4492625"/>
          </a:xfrm>
          <a:prstGeom prst="rect">
            <a:avLst/>
          </a:prstGeom>
          <a:noFill/>
        </p:spPr>
        <p:txBody>
          <a:bodyPr wrap="square">
            <a:spAutoFit/>
          </a:bodyPr>
          <a:lstStyle/>
          <a:p>
            <a:pPr algn="l"/>
            <a:r>
              <a:rPr lang="en-US" sz="2600" b="1" i="0" dirty="0">
                <a:effectLst/>
                <a:latin typeface="Times New Roman" panose="02020603050405020304" charset="0"/>
                <a:cs typeface="Times New Roman" panose="02020603050405020304" charset="0"/>
              </a:rPr>
              <a:t>Despite the growing interest in fitness and health monitoring, accurately estimating calories burnt during physical activities remains a challenge. Existing methods often lack precision due to individual variability and the complex interplay of factors such as activity type, intensity, and biometrics.</a:t>
            </a:r>
          </a:p>
          <a:p>
            <a:pPr algn="l"/>
            <a:endParaRPr lang="en-US" sz="2600" b="1" i="0" dirty="0">
              <a:effectLst/>
              <a:latin typeface="Times New Roman" panose="02020603050405020304" charset="0"/>
              <a:cs typeface="Times New Roman" panose="02020603050405020304" charset="0"/>
            </a:endParaRPr>
          </a:p>
          <a:p>
            <a:pPr algn="l"/>
            <a:r>
              <a:rPr lang="en-US" sz="2600" b="1" i="0" dirty="0">
                <a:effectLst/>
                <a:latin typeface="Times New Roman" panose="02020603050405020304" charset="0"/>
                <a:cs typeface="Times New Roman" panose="02020603050405020304" charset="0"/>
              </a:rPr>
              <a:t> Our project aims to address this challenge by developing a machine learning model capable of predicting calorie expenditure with high accuracy. By leveraging diverse datasets and advanced algorithms, we seek to overcome the limitations of traditional approaches and provide users with a reliable tool for tracking their fitness progress and making informed decisions about their health goals.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13530" y="198755"/>
            <a:ext cx="3371850" cy="1332865"/>
          </a:xfrm>
          <a:prstGeom prst="rect">
            <a:avLst/>
          </a:prstGeom>
          <a:noFill/>
        </p:spPr>
        <p:txBody>
          <a:bodyPr wrap="square">
            <a:noAutofit/>
          </a:bodyPr>
          <a:lstStyle/>
          <a:p>
            <a:r>
              <a:rPr lang="en-US" sz="3000" b="1" i="0" u="none" strike="noStrike" dirty="0">
                <a:solidFill>
                  <a:srgbClr val="CC0000"/>
                </a:solidFill>
                <a:effectLst/>
                <a:latin typeface="Arial" panose="020B0604020202020204" pitchFamily="34" charset="0"/>
              </a:rPr>
              <a:t>                              </a:t>
            </a:r>
            <a:r>
              <a:rPr lang="en-US" sz="4000" b="1" i="0" u="none" strike="noStrike" dirty="0">
                <a:solidFill>
                  <a:srgbClr val="CC0000"/>
                </a:solidFill>
                <a:effectLst/>
                <a:latin typeface="Arial" panose="020B0604020202020204" pitchFamily="34" charset="0"/>
              </a:rPr>
              <a:t> </a:t>
            </a:r>
            <a:r>
              <a:rPr lang="en-US" sz="4000" b="1" i="0" u="none" strike="noStrike" dirty="0">
                <a:solidFill>
                  <a:schemeClr val="accent2">
                    <a:lumMod val="40000"/>
                    <a:lumOff val="60000"/>
                  </a:schemeClr>
                </a:solidFill>
                <a:effectLst/>
                <a:latin typeface="Arial" panose="020B0604020202020204" pitchFamily="34" charset="0"/>
              </a:rPr>
              <a:t>OBJECTIVE</a:t>
            </a:r>
          </a:p>
        </p:txBody>
      </p:sp>
      <p:sp>
        <p:nvSpPr>
          <p:cNvPr id="7" name="TextBox 6"/>
          <p:cNvSpPr txBox="1"/>
          <p:nvPr/>
        </p:nvSpPr>
        <p:spPr>
          <a:xfrm>
            <a:off x="709295" y="2333625"/>
            <a:ext cx="10916920" cy="2299970"/>
          </a:xfrm>
          <a:prstGeom prst="rect">
            <a:avLst/>
          </a:prstGeom>
          <a:noFill/>
        </p:spPr>
        <p:txBody>
          <a:bodyPr wrap="square">
            <a:noAutofit/>
          </a:bodyPr>
          <a:lstStyle/>
          <a:p>
            <a:r>
              <a:rPr lang="en-US" sz="2600" b="1" i="0" dirty="0">
                <a:effectLst/>
                <a:latin typeface="Times New Roman" panose="02020603050405020304" charset="0"/>
                <a:cs typeface="Times New Roman" panose="02020603050405020304" charset="0"/>
              </a:rPr>
              <a:t>The primary objective of this project is To develop a machine learning model capable of accurately predicting calorie expenditure during physical activities, considering factors such as activity type, duration, intensity, and user biometrics.</a:t>
            </a:r>
          </a:p>
          <a:p>
            <a:endParaRPr lang="en-US" sz="2600" b="1" i="0" dirty="0">
              <a:solidFill>
                <a:srgbClr val="0D0D0D"/>
              </a:solidFill>
              <a:effectLst/>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3890" y="1974850"/>
            <a:ext cx="11066145" cy="3638550"/>
          </a:xfrm>
          <a:prstGeom prst="rect">
            <a:avLst/>
          </a:prstGeom>
          <a:noFill/>
        </p:spPr>
        <p:txBody>
          <a:bodyPr wrap="square">
            <a:noAutofit/>
          </a:bodyPr>
          <a:lstStyle/>
          <a:p>
            <a:pPr rtl="0" fontAlgn="base">
              <a:spcBef>
                <a:spcPts val="0"/>
              </a:spcBef>
              <a:spcAft>
                <a:spcPts val="0"/>
              </a:spcAft>
              <a:buFont typeface="Arial" panose="020B0604020202020204" pitchFamily="34" charset="0"/>
              <a:buChar char="•"/>
            </a:pPr>
            <a:r>
              <a:rPr lang="en-US" sz="2600" b="1" i="0" u="none" strike="noStrike" dirty="0">
                <a:effectLst/>
                <a:latin typeface="Calibri" panose="020F0502020204030204" charset="0"/>
              </a:rPr>
              <a:t>Google Colab is used as IDE.</a:t>
            </a:r>
            <a:endParaRPr lang="en-US" sz="26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600" b="1" i="0" u="none" strike="noStrike" dirty="0">
                <a:effectLst/>
                <a:latin typeface="Calibri" panose="020F0502020204030204" charset="0"/>
              </a:rPr>
              <a:t>Pandas and NumPy are used for Data Manipulation &amp; Pre-processing and Mathematical functions respectively.</a:t>
            </a:r>
            <a:endParaRPr lang="en-US" sz="26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600" b="1" i="0" u="none" strike="noStrike" dirty="0" smtClean="0">
                <a:effectLst/>
                <a:latin typeface="Calibri" panose="020F0502020204030204" charset="0"/>
              </a:rPr>
              <a:t>For </a:t>
            </a:r>
            <a:r>
              <a:rPr lang="en-US" sz="2600" b="1" i="0" u="none" strike="noStrike" dirty="0">
                <a:effectLst/>
                <a:latin typeface="Calibri" panose="020F0502020204030204" charset="0"/>
              </a:rPr>
              <a:t>visualization of the plots, Matplotlib, Seaborn, Plotty are used.</a:t>
            </a:r>
            <a:endParaRPr lang="en-US" sz="2600" b="1" i="0" u="none" strike="noStrike" dirty="0">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2400" b="1" i="0" u="none" strike="noStrike" dirty="0">
                <a:effectLst/>
                <a:latin typeface="Arial" panose="020B0604020202020204" pitchFamily="34" charset="0"/>
              </a:rPr>
              <a:t>XGBoost Regressor is used for supervised regression tasks.</a:t>
            </a:r>
          </a:p>
          <a:p>
            <a:pPr rtl="0" fontAlgn="base">
              <a:spcBef>
                <a:spcPts val="0"/>
              </a:spcBef>
              <a:spcAft>
                <a:spcPts val="0"/>
              </a:spcAft>
              <a:buFont typeface="Arial" panose="020B0604020202020204" pitchFamily="34" charset="0"/>
              <a:buChar char="•"/>
            </a:pPr>
            <a:r>
              <a:rPr lang="en-US" sz="2400" b="1" i="0" u="none" strike="noStrike" dirty="0">
                <a:effectLst/>
                <a:latin typeface="Arial" panose="020B0604020202020204" pitchFamily="34" charset="0"/>
              </a:rPr>
              <a:t>Scikit-learn is used for implementing machine learning algorithms and model evaluation.</a:t>
            </a:r>
          </a:p>
        </p:txBody>
      </p:sp>
      <p:sp>
        <p:nvSpPr>
          <p:cNvPr id="5" name="TextBox 4"/>
          <p:cNvSpPr txBox="1"/>
          <p:nvPr/>
        </p:nvSpPr>
        <p:spPr>
          <a:xfrm>
            <a:off x="2666365" y="625475"/>
            <a:ext cx="6097270" cy="895985"/>
          </a:xfrm>
          <a:prstGeom prst="rect">
            <a:avLst/>
          </a:prstGeom>
          <a:noFill/>
        </p:spPr>
        <p:txBody>
          <a:bodyPr wrap="square">
            <a:noAutofit/>
          </a:bodyPr>
          <a:lstStyle/>
          <a:p>
            <a:pPr algn="ctr" rtl="0">
              <a:spcBef>
                <a:spcPts val="0"/>
              </a:spcBef>
              <a:spcAft>
                <a:spcPts val="0"/>
              </a:spcAft>
            </a:pPr>
            <a:r>
              <a:rPr lang="en-US" sz="4000" b="1" i="0" u="none" strike="noStrike" dirty="0">
                <a:solidFill>
                  <a:schemeClr val="accent2">
                    <a:lumMod val="40000"/>
                    <a:lumOff val="60000"/>
                  </a:schemeClr>
                </a:solidFill>
                <a:effectLst/>
                <a:latin typeface="Arial" panose="020B0604020202020204" pitchFamily="34" charset="0"/>
              </a:rPr>
              <a:t>Tools Used</a:t>
            </a:r>
            <a:endParaRPr lang="en-US" sz="3000" b="0" dirty="0">
              <a:solidFill>
                <a:schemeClr val="accent2">
                  <a:lumMod val="40000"/>
                  <a:lumOff val="60000"/>
                </a:schemeClr>
              </a:solidFill>
              <a:effectLst/>
            </a:endParaRPr>
          </a:p>
          <a:p>
            <a:r>
              <a:rPr lang="en-US" sz="3000" dirty="0"/>
              <a:t/>
            </a:r>
            <a:br>
              <a:rPr lang="en-US" sz="3000" dirty="0"/>
            </a:br>
            <a:endParaRPr lang="en-US" sz="3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8750" y="100965"/>
            <a:ext cx="11905615" cy="6021705"/>
          </a:xfrm>
          <a:prstGeom prst="rect">
            <a:avLst/>
          </a:prstGeom>
          <a:noFill/>
        </p:spPr>
        <p:txBody>
          <a:bodyPr wrap="square">
            <a:noAutofit/>
          </a:bodyPr>
          <a:lstStyle/>
          <a:p>
            <a:pPr algn="ctr" rtl="0">
              <a:spcBef>
                <a:spcPts val="0"/>
              </a:spcBef>
              <a:spcAft>
                <a:spcPts val="0"/>
              </a:spcAft>
            </a:pPr>
            <a:r>
              <a:rPr lang="en-US" sz="4000" b="1" i="0" u="none" strike="noStrike" dirty="0">
                <a:solidFill>
                  <a:schemeClr val="accent2">
                    <a:lumMod val="40000"/>
                    <a:lumOff val="60000"/>
                  </a:schemeClr>
                </a:solidFill>
                <a:effectLst/>
                <a:latin typeface="Arial" panose="020B0604020202020204" pitchFamily="34" charset="0"/>
              </a:rPr>
              <a:t>Data Summary</a:t>
            </a:r>
            <a:endParaRPr lang="en-US" sz="4000" b="0" dirty="0">
              <a:solidFill>
                <a:schemeClr val="accent2">
                  <a:lumMod val="40000"/>
                  <a:lumOff val="60000"/>
                </a:schemeClr>
              </a:solidFill>
              <a:effectLst/>
            </a:endParaRPr>
          </a:p>
          <a:p>
            <a:pPr algn="l"/>
            <a:r>
              <a:rPr lang="en-US" sz="3000" b="1" i="0" dirty="0">
                <a:solidFill>
                  <a:srgbClr val="FF0000"/>
                </a:solidFill>
                <a:effectLst/>
                <a:latin typeface="Söhne"/>
              </a:rPr>
              <a:t> </a:t>
            </a:r>
            <a:r>
              <a:rPr lang="en-US" sz="2400" b="0" i="0" dirty="0">
                <a:effectLst/>
                <a:latin typeface="Times New Roman" panose="02020603050405020304" charset="0"/>
                <a:cs typeface="Times New Roman" panose="02020603050405020304" charset="0"/>
              </a:rPr>
              <a:t>Here's an example of how the data summary might look for each data type:</a:t>
            </a:r>
          </a:p>
          <a:p>
            <a:pPr algn="l"/>
            <a:endParaRPr lang="en-US" sz="2400" b="0" i="0" dirty="0">
              <a:effectLst/>
              <a:latin typeface="Times New Roman" panose="02020603050405020304" charset="0"/>
              <a:cs typeface="Times New Roman" panose="02020603050405020304" charset="0"/>
            </a:endParaRPr>
          </a:p>
          <a:p>
            <a:pPr algn="l">
              <a:buFont typeface="+mj-lt"/>
              <a:buAutoNum type="arabicPeriod"/>
            </a:pPr>
            <a:r>
              <a:rPr lang="en-US" sz="2000" b="1" i="0" dirty="0">
                <a:effectLst/>
                <a:latin typeface="Times New Roman" panose="02020603050405020304" charset="0"/>
                <a:cs typeface="Times New Roman" panose="02020603050405020304" charset="0"/>
              </a:rPr>
              <a:t>Categorical Data</a:t>
            </a:r>
            <a:r>
              <a:rPr lang="en-US" sz="2000" b="0" i="0" dirty="0">
                <a:effectLst/>
                <a:latin typeface="Times New Roman" panose="02020603050405020304" charset="0"/>
                <a:cs typeface="Times New Roman" panose="02020603050405020304" charset="0"/>
              </a:rPr>
              <a:t>:</a:t>
            </a:r>
          </a:p>
          <a:p>
            <a:pPr indent="0" algn="l">
              <a:buFont typeface="+mj-lt"/>
              <a:buNone/>
            </a:pPr>
            <a:endParaRPr lang="en-US" sz="2000" b="0" i="0" dirty="0">
              <a:effectLst/>
              <a:latin typeface="Times New Roman" panose="02020603050405020304" charset="0"/>
              <a:cs typeface="Times New Roman" panose="02020603050405020304" charset="0"/>
            </a:endParaRPr>
          </a:p>
          <a:p>
            <a:pPr indent="0" algn="l">
              <a:buFont typeface="+mj-lt"/>
              <a:buNone/>
            </a:pPr>
            <a:r>
              <a:rPr lang="en-US" sz="2000" dirty="0">
                <a:effectLst/>
                <a:latin typeface="Times New Roman" panose="02020603050405020304" charset="0"/>
                <a:cs typeface="Times New Roman" panose="02020603050405020304" charset="0"/>
                <a:sym typeface="+mn-ea"/>
              </a:rPr>
              <a:t>                1.User_ID: Categorical variable representing the unique identifier for each user.</a:t>
            </a:r>
          </a:p>
          <a:p>
            <a:pPr indent="0" algn="l">
              <a:buFont typeface="+mj-lt"/>
              <a:buNone/>
            </a:pPr>
            <a:r>
              <a:rPr lang="en-US" sz="2000" dirty="0">
                <a:effectLst/>
                <a:latin typeface="Times New Roman" panose="02020603050405020304" charset="0"/>
                <a:cs typeface="Times New Roman" panose="02020603050405020304" charset="0"/>
                <a:sym typeface="+mn-ea"/>
              </a:rPr>
              <a:t>                2.Gender: Categorical variable indicating the gender of the user.</a:t>
            </a:r>
            <a:endParaRPr lang="en-US" sz="2000" b="0" i="0" dirty="0">
              <a:effectLst/>
              <a:latin typeface="Times New Roman" panose="02020603050405020304" charset="0"/>
              <a:cs typeface="Times New Roman" panose="02020603050405020304" charset="0"/>
            </a:endParaRPr>
          </a:p>
          <a:p>
            <a:pPr marL="742950" lvl="1" indent="-285750" algn="l">
              <a:buFont typeface="+mj-lt"/>
              <a:buAutoNum type="arabicPeriod"/>
            </a:pPr>
            <a:endParaRPr lang="en-US" sz="2000" b="0" i="0" dirty="0">
              <a:effectLst/>
              <a:latin typeface="Times New Roman" panose="02020603050405020304" charset="0"/>
              <a:cs typeface="Times New Roman" panose="02020603050405020304" charset="0"/>
            </a:endParaRPr>
          </a:p>
          <a:p>
            <a:pPr indent="0" algn="l">
              <a:buFont typeface="+mj-lt"/>
              <a:buNone/>
            </a:pPr>
            <a:endParaRPr lang="en-US" sz="2000" b="0" i="0" dirty="0">
              <a:effectLst/>
              <a:latin typeface="Times New Roman" panose="02020603050405020304" charset="0"/>
              <a:cs typeface="Times New Roman" panose="02020603050405020304" charset="0"/>
            </a:endParaRPr>
          </a:p>
          <a:p>
            <a:pPr indent="0" algn="l">
              <a:buFont typeface="+mj-lt"/>
              <a:buNone/>
            </a:pPr>
            <a:r>
              <a:rPr lang="en-US" sz="2000" b="1" i="0" dirty="0">
                <a:effectLst/>
                <a:latin typeface="Times New Roman" panose="02020603050405020304" charset="0"/>
                <a:cs typeface="Times New Roman" panose="02020603050405020304" charset="0"/>
              </a:rPr>
              <a:t>2.Numerical data</a:t>
            </a:r>
            <a:endParaRPr lang="en-US" sz="2000" b="0" i="0" dirty="0">
              <a:effectLst/>
              <a:latin typeface="Times New Roman" panose="02020603050405020304" charset="0"/>
              <a:cs typeface="Times New Roman" panose="02020603050405020304" charset="0"/>
            </a:endParaRPr>
          </a:p>
          <a:p>
            <a:pPr indent="0" algn="l">
              <a:buFont typeface="+mj-lt"/>
              <a:buNone/>
            </a:pPr>
            <a:endParaRPr lang="en-US" sz="2000" b="0" i="0" dirty="0">
              <a:effectLst/>
              <a:latin typeface="Times New Roman" panose="02020603050405020304" charset="0"/>
              <a:cs typeface="Times New Roman" panose="02020603050405020304" charset="0"/>
            </a:endParaRPr>
          </a:p>
          <a:p>
            <a:pPr lvl="1" indent="0" algn="l">
              <a:buFont typeface="+mj-lt"/>
              <a:buNone/>
            </a:pPr>
            <a:r>
              <a:rPr lang="en-US" sz="2000" b="0" i="0" dirty="0">
                <a:effectLst/>
                <a:latin typeface="Times New Roman" panose="02020603050405020304" charset="0"/>
                <a:cs typeface="Times New Roman" panose="02020603050405020304" charset="0"/>
              </a:rPr>
              <a:t>         1.Age: Numeric variable representing the age of the user.</a:t>
            </a:r>
          </a:p>
          <a:p>
            <a:pPr lvl="1" indent="0" algn="l">
              <a:buFont typeface="+mj-lt"/>
              <a:buNone/>
            </a:pPr>
            <a:r>
              <a:rPr lang="en-US" sz="2000" b="0" i="0" dirty="0">
                <a:effectLst/>
                <a:latin typeface="Times New Roman" panose="02020603050405020304" charset="0"/>
                <a:cs typeface="Times New Roman" panose="02020603050405020304" charset="0"/>
              </a:rPr>
              <a:t>         2.Height: Numeric variable representing the height of the user.</a:t>
            </a:r>
          </a:p>
          <a:p>
            <a:pPr lvl="1" indent="0" algn="l">
              <a:buFont typeface="+mj-lt"/>
              <a:buNone/>
            </a:pPr>
            <a:r>
              <a:rPr lang="en-US" sz="2000" b="0" i="0" dirty="0">
                <a:effectLst/>
                <a:latin typeface="Times New Roman" panose="02020603050405020304" charset="0"/>
                <a:cs typeface="Times New Roman" panose="02020603050405020304" charset="0"/>
              </a:rPr>
              <a:t>         3.Weight: Numeric variable representing the weight of the user.</a:t>
            </a:r>
          </a:p>
          <a:p>
            <a:pPr lvl="1" indent="0" algn="l">
              <a:buFont typeface="+mj-lt"/>
              <a:buNone/>
            </a:pPr>
            <a:r>
              <a:rPr lang="en-US" sz="2000" b="0" i="0" dirty="0">
                <a:effectLst/>
                <a:latin typeface="Times New Roman" panose="02020603050405020304" charset="0"/>
                <a:cs typeface="Times New Roman" panose="02020603050405020304" charset="0"/>
              </a:rPr>
              <a:t>         4.Duration: Numeric variable representing the duration of physical activity in minutes.</a:t>
            </a:r>
          </a:p>
          <a:p>
            <a:pPr lvl="1" indent="0" algn="l">
              <a:buFont typeface="+mj-lt"/>
              <a:buNone/>
            </a:pPr>
            <a:r>
              <a:rPr lang="en-US" sz="2000" b="0" i="0" dirty="0">
                <a:effectLst/>
                <a:latin typeface="Times New Roman" panose="02020603050405020304" charset="0"/>
                <a:cs typeface="Times New Roman" panose="02020603050405020304" charset="0"/>
              </a:rPr>
              <a:t>         5.Heart_Rate: Numeric variable representing the heart rate during the activity.</a:t>
            </a:r>
          </a:p>
          <a:p>
            <a:pPr lvl="1" indent="0" algn="l">
              <a:buFont typeface="+mj-lt"/>
              <a:buNone/>
            </a:pPr>
            <a:r>
              <a:rPr lang="en-US" sz="2000" b="0" i="0" dirty="0">
                <a:effectLst/>
                <a:latin typeface="Times New Roman" panose="02020603050405020304" charset="0"/>
                <a:cs typeface="Times New Roman" panose="02020603050405020304" charset="0"/>
              </a:rPr>
              <a:t>         6.Body_Temp: Numeric variable representing the body temperature during the activity.</a:t>
            </a:r>
          </a:p>
          <a:p>
            <a:pPr lvl="1" indent="0" algn="l">
              <a:buFont typeface="+mj-lt"/>
              <a:buNone/>
            </a:pPr>
            <a:r>
              <a:rPr lang="en-US" sz="2000" b="0" i="0" dirty="0">
                <a:effectLst/>
                <a:latin typeface="Times New Roman" panose="02020603050405020304" charset="0"/>
                <a:cs typeface="Times New Roman" panose="02020603050405020304" charset="0"/>
              </a:rPr>
              <a:t>         7.Calories: Numeric variable representing the number of calories burnt during the activity.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83205" y="664210"/>
            <a:ext cx="6096000" cy="759460"/>
          </a:xfrm>
          <a:prstGeom prst="rect">
            <a:avLst/>
          </a:prstGeom>
          <a:noFill/>
        </p:spPr>
        <p:txBody>
          <a:bodyPr wrap="square">
            <a:noAutofit/>
          </a:bodyPr>
          <a:lstStyle/>
          <a:p>
            <a:pPr algn="ctr" rtl="0">
              <a:spcBef>
                <a:spcPts val="0"/>
              </a:spcBef>
              <a:spcAft>
                <a:spcPts val="0"/>
              </a:spcAft>
            </a:pPr>
            <a:r>
              <a:rPr lang="en-US" sz="3600" b="1" i="0" u="none" strike="noStrike" dirty="0">
                <a:solidFill>
                  <a:schemeClr val="accent2">
                    <a:lumMod val="40000"/>
                    <a:lumOff val="60000"/>
                  </a:schemeClr>
                </a:solidFill>
                <a:effectLst/>
                <a:latin typeface="Arial" panose="020B0604020202020204" pitchFamily="34" charset="0"/>
              </a:rPr>
              <a:t>FEATURES DESCRIPTION</a:t>
            </a:r>
            <a:endParaRPr lang="en-US" sz="3000" b="0" dirty="0">
              <a:solidFill>
                <a:schemeClr val="accent2">
                  <a:lumMod val="40000"/>
                  <a:lumOff val="60000"/>
                </a:schemeClr>
              </a:solidFill>
              <a:effectLst/>
            </a:endParaRPr>
          </a:p>
          <a:p>
            <a:r>
              <a:rPr lang="en-US" dirty="0"/>
              <a:t/>
            </a:r>
            <a:br>
              <a:rPr lang="en-US" dirty="0"/>
            </a:br>
            <a:endParaRPr lang="en-US" dirty="0"/>
          </a:p>
        </p:txBody>
      </p:sp>
      <p:sp>
        <p:nvSpPr>
          <p:cNvPr id="6" name="TextBox 5"/>
          <p:cNvSpPr txBox="1"/>
          <p:nvPr/>
        </p:nvSpPr>
        <p:spPr>
          <a:xfrm>
            <a:off x="138430" y="1906905"/>
            <a:ext cx="11011535" cy="4814570"/>
          </a:xfrm>
          <a:prstGeom prst="rect">
            <a:avLst/>
          </a:prstGeom>
          <a:noFill/>
        </p:spPr>
        <p:txBody>
          <a:bodyPr wrap="square" rtlCol="0">
            <a:noAutofit/>
          </a:bodyPr>
          <a:lstStyle/>
          <a:p>
            <a:pPr algn="l">
              <a:lnSpc>
                <a:spcPct val="90000"/>
              </a:lnSpc>
              <a:buFont typeface="+mj-lt"/>
              <a:buAutoNum type="arabicPeriod"/>
            </a:pPr>
            <a:r>
              <a:rPr lang="en-US" sz="2000" b="1" i="0" dirty="0">
                <a:effectLst/>
                <a:latin typeface="Times New Roman" panose="02020603050405020304" charset="0"/>
                <a:cs typeface="Times New Roman" panose="02020603050405020304" charset="0"/>
              </a:rPr>
              <a:t>User_ID</a:t>
            </a:r>
            <a:r>
              <a:rPr lang="en-US" sz="2000" i="0" dirty="0">
                <a:effectLst/>
                <a:latin typeface="Times New Roman" panose="02020603050405020304" charset="0"/>
                <a:cs typeface="Times New Roman" panose="02020603050405020304" charset="0"/>
              </a:rPr>
              <a:t>: A unique identifier for each user. This categorical feature helps differentiate between individual users in the dataset.</a:t>
            </a:r>
          </a:p>
          <a:p>
            <a:pPr algn="l">
              <a:lnSpc>
                <a:spcPct val="90000"/>
              </a:lnSpc>
              <a:buFont typeface="+mj-lt"/>
              <a:buAutoNum type="arabicPeriod"/>
            </a:pPr>
            <a:endParaRPr lang="en-US" sz="2000" i="0" dirty="0">
              <a:effectLst/>
              <a:latin typeface="Times New Roman" panose="02020603050405020304" charset="0"/>
              <a:cs typeface="Times New Roman" panose="02020603050405020304" charset="0"/>
            </a:endParaRPr>
          </a:p>
          <a:p>
            <a:pPr algn="l">
              <a:lnSpc>
                <a:spcPct val="90000"/>
              </a:lnSpc>
              <a:buFont typeface="+mj-lt"/>
              <a:buAutoNum type="arabicPeriod"/>
            </a:pPr>
            <a:r>
              <a:rPr lang="en-US" sz="2000" b="1" i="0" dirty="0">
                <a:effectLst/>
                <a:latin typeface="Times New Roman" panose="02020603050405020304" charset="0"/>
                <a:cs typeface="Times New Roman" panose="02020603050405020304" charset="0"/>
              </a:rPr>
              <a:t>Gender</a:t>
            </a:r>
            <a:r>
              <a:rPr lang="en-US" sz="2000" i="0" dirty="0">
                <a:effectLst/>
                <a:latin typeface="Times New Roman" panose="02020603050405020304" charset="0"/>
                <a:cs typeface="Times New Roman" panose="02020603050405020304" charset="0"/>
              </a:rPr>
              <a:t>: Categorical feature indicating the gender of the user. It helps categorize users into male or female groups.</a:t>
            </a:r>
          </a:p>
          <a:p>
            <a:pPr algn="l">
              <a:lnSpc>
                <a:spcPct val="90000"/>
              </a:lnSpc>
              <a:buFont typeface="+mj-lt"/>
              <a:buAutoNum type="arabicPeriod"/>
            </a:pPr>
            <a:endParaRPr lang="en-US" sz="2000" i="0" dirty="0">
              <a:effectLst/>
              <a:latin typeface="Times New Roman" panose="02020603050405020304" charset="0"/>
              <a:cs typeface="Times New Roman" panose="02020603050405020304" charset="0"/>
            </a:endParaRPr>
          </a:p>
          <a:p>
            <a:pPr algn="l">
              <a:lnSpc>
                <a:spcPct val="90000"/>
              </a:lnSpc>
              <a:buFont typeface="+mj-lt"/>
              <a:buAutoNum type="arabicPeriod"/>
            </a:pPr>
            <a:r>
              <a:rPr lang="en-US" sz="2000" b="1" i="0" dirty="0">
                <a:effectLst/>
                <a:latin typeface="Times New Roman" panose="02020603050405020304" charset="0"/>
                <a:cs typeface="Times New Roman" panose="02020603050405020304" charset="0"/>
              </a:rPr>
              <a:t>Age</a:t>
            </a:r>
            <a:r>
              <a:rPr lang="en-US" sz="2000" i="0" dirty="0">
                <a:effectLst/>
                <a:latin typeface="Times New Roman" panose="02020603050405020304" charset="0"/>
                <a:cs typeface="Times New Roman" panose="02020603050405020304" charset="0"/>
              </a:rPr>
              <a:t>: Numerical feature representing the age of the user in years. Age can influence factors such as metabolism and fitness levels.</a:t>
            </a:r>
          </a:p>
          <a:p>
            <a:pPr algn="l">
              <a:lnSpc>
                <a:spcPct val="90000"/>
              </a:lnSpc>
              <a:buFont typeface="+mj-lt"/>
              <a:buAutoNum type="arabicPeriod"/>
            </a:pPr>
            <a:endParaRPr lang="en-US" sz="2000" i="0" dirty="0">
              <a:effectLst/>
              <a:latin typeface="Times New Roman" panose="02020603050405020304" charset="0"/>
              <a:cs typeface="Times New Roman" panose="02020603050405020304" charset="0"/>
            </a:endParaRPr>
          </a:p>
          <a:p>
            <a:pPr algn="l">
              <a:lnSpc>
                <a:spcPct val="90000"/>
              </a:lnSpc>
              <a:buFont typeface="+mj-lt"/>
              <a:buAutoNum type="arabicPeriod"/>
            </a:pPr>
            <a:r>
              <a:rPr lang="en-US" sz="2000" b="1" i="0" dirty="0">
                <a:effectLst/>
                <a:latin typeface="Times New Roman" panose="02020603050405020304" charset="0"/>
                <a:cs typeface="Times New Roman" panose="02020603050405020304" charset="0"/>
              </a:rPr>
              <a:t>Height</a:t>
            </a:r>
            <a:r>
              <a:rPr lang="en-US" sz="2000" i="0" dirty="0">
                <a:effectLst/>
                <a:latin typeface="Times New Roman" panose="02020603050405020304" charset="0"/>
                <a:cs typeface="Times New Roman" panose="02020603050405020304" charset="0"/>
              </a:rPr>
              <a:t>: Numerical feature representing the height of the user in centimeters. Height is an important biometric factor that can affect calorie expenditure during physical activities.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40665" y="642620"/>
            <a:ext cx="11710670" cy="5760720"/>
          </a:xfrm>
          <a:prstGeom prst="rect">
            <a:avLst/>
          </a:prstGeom>
          <a:noFill/>
        </p:spPr>
        <p:txBody>
          <a:bodyPr wrap="square">
            <a:noAutofit/>
          </a:bodyPr>
          <a:lstStyle/>
          <a:p>
            <a:pPr indent="0" algn="l">
              <a:lnSpc>
                <a:spcPct val="90000"/>
              </a:lnSpc>
              <a:buFont typeface="+mj-lt"/>
              <a:buNone/>
            </a:pPr>
            <a:r>
              <a:rPr lang="en-US" sz="2000" i="0" dirty="0">
                <a:effectLst/>
                <a:latin typeface="Times New Roman" panose="02020603050405020304" charset="0"/>
                <a:cs typeface="Times New Roman" panose="02020603050405020304" charset="0"/>
              </a:rPr>
              <a:t>5.</a:t>
            </a:r>
            <a:r>
              <a:rPr lang="en-US" sz="2000" b="1" i="0" dirty="0">
                <a:effectLst/>
                <a:latin typeface="Times New Roman" panose="02020603050405020304" charset="0"/>
                <a:cs typeface="Times New Roman" panose="02020603050405020304" charset="0"/>
              </a:rPr>
              <a:t>Weight</a:t>
            </a:r>
            <a:r>
              <a:rPr lang="en-US" sz="2000" i="0" dirty="0">
                <a:effectLst/>
                <a:latin typeface="Times New Roman" panose="02020603050405020304" charset="0"/>
                <a:cs typeface="Times New Roman" panose="02020603050405020304" charset="0"/>
              </a:rPr>
              <a:t>: Numerical feature representing the weight of the user in kilograms. Weight is another crucial biometric factor influencing calorie expenditure.</a:t>
            </a:r>
          </a:p>
          <a:p>
            <a:pPr algn="l">
              <a:lnSpc>
                <a:spcPct val="90000"/>
              </a:lnSpc>
              <a:buFont typeface="+mj-lt"/>
              <a:buAutoNum type="arabicPeriod"/>
            </a:pPr>
            <a:endParaRPr lang="en-US" sz="2000" i="0" dirty="0">
              <a:effectLst/>
              <a:latin typeface="Times New Roman" panose="02020603050405020304" charset="0"/>
              <a:cs typeface="Times New Roman" panose="02020603050405020304" charset="0"/>
            </a:endParaRPr>
          </a:p>
          <a:p>
            <a:pPr indent="0" algn="l">
              <a:lnSpc>
                <a:spcPct val="90000"/>
              </a:lnSpc>
              <a:buFont typeface="+mj-lt"/>
              <a:buNone/>
            </a:pPr>
            <a:r>
              <a:rPr lang="en-US" sz="2000" i="0" dirty="0">
                <a:effectLst/>
                <a:latin typeface="Times New Roman" panose="02020603050405020304" charset="0"/>
                <a:cs typeface="Times New Roman" panose="02020603050405020304" charset="0"/>
              </a:rPr>
              <a:t>6.</a:t>
            </a:r>
            <a:r>
              <a:rPr lang="en-US" sz="2000" b="1" i="0" dirty="0">
                <a:effectLst/>
                <a:latin typeface="Times New Roman" panose="02020603050405020304" charset="0"/>
                <a:cs typeface="Times New Roman" panose="02020603050405020304" charset="0"/>
              </a:rPr>
              <a:t>Duration</a:t>
            </a:r>
            <a:r>
              <a:rPr lang="en-US" sz="2000" i="0" dirty="0">
                <a:effectLst/>
                <a:latin typeface="Times New Roman" panose="02020603050405020304" charset="0"/>
                <a:cs typeface="Times New Roman" panose="02020603050405020304" charset="0"/>
              </a:rPr>
              <a:t>: Numerical feature representing the duration of physical activity in minutes. This feature indicates how long each activity session lasted.</a:t>
            </a:r>
          </a:p>
          <a:p>
            <a:pPr algn="l">
              <a:lnSpc>
                <a:spcPct val="90000"/>
              </a:lnSpc>
              <a:buFont typeface="+mj-lt"/>
              <a:buAutoNum type="arabicPeriod"/>
            </a:pPr>
            <a:endParaRPr lang="en-US" sz="2000" i="0" dirty="0">
              <a:effectLst/>
              <a:latin typeface="Times New Roman" panose="02020603050405020304" charset="0"/>
              <a:cs typeface="Times New Roman" panose="02020603050405020304" charset="0"/>
            </a:endParaRPr>
          </a:p>
          <a:p>
            <a:pPr indent="0" algn="l">
              <a:lnSpc>
                <a:spcPct val="90000"/>
              </a:lnSpc>
              <a:buFont typeface="+mj-lt"/>
              <a:buNone/>
            </a:pPr>
            <a:r>
              <a:rPr lang="en-US" sz="2000" i="0" dirty="0">
                <a:effectLst/>
                <a:latin typeface="Times New Roman" panose="02020603050405020304" charset="0"/>
                <a:cs typeface="Times New Roman" panose="02020603050405020304" charset="0"/>
              </a:rPr>
              <a:t>7.</a:t>
            </a:r>
            <a:r>
              <a:rPr lang="en-US" sz="2000" b="1" i="0" dirty="0">
                <a:effectLst/>
                <a:latin typeface="Times New Roman" panose="02020603050405020304" charset="0"/>
                <a:cs typeface="Times New Roman" panose="02020603050405020304" charset="0"/>
              </a:rPr>
              <a:t>Heart_Rate</a:t>
            </a:r>
            <a:r>
              <a:rPr lang="en-US" sz="2000" i="0" dirty="0">
                <a:effectLst/>
                <a:latin typeface="Times New Roman" panose="02020603050405020304" charset="0"/>
                <a:cs typeface="Times New Roman" panose="02020603050405020304" charset="0"/>
              </a:rPr>
              <a:t>: Numerical feature representing the heart rate of the user during the activity. Heart rate provides insights into the intensity of the activity.</a:t>
            </a:r>
          </a:p>
          <a:p>
            <a:pPr algn="l">
              <a:lnSpc>
                <a:spcPct val="90000"/>
              </a:lnSpc>
              <a:buFont typeface="+mj-lt"/>
              <a:buAutoNum type="arabicPeriod"/>
            </a:pPr>
            <a:endParaRPr lang="en-US" sz="2000" i="0" dirty="0">
              <a:effectLst/>
              <a:latin typeface="Times New Roman" panose="02020603050405020304" charset="0"/>
              <a:cs typeface="Times New Roman" panose="02020603050405020304" charset="0"/>
            </a:endParaRPr>
          </a:p>
          <a:p>
            <a:pPr indent="0" algn="l">
              <a:lnSpc>
                <a:spcPct val="90000"/>
              </a:lnSpc>
              <a:buFont typeface="+mj-lt"/>
              <a:buNone/>
            </a:pPr>
            <a:r>
              <a:rPr lang="en-US" sz="2000" i="0" dirty="0">
                <a:effectLst/>
                <a:latin typeface="Times New Roman" panose="02020603050405020304" charset="0"/>
                <a:cs typeface="Times New Roman" panose="02020603050405020304" charset="0"/>
              </a:rPr>
              <a:t>8.</a:t>
            </a:r>
            <a:r>
              <a:rPr lang="en-US" sz="2000" b="1" i="0" dirty="0">
                <a:effectLst/>
                <a:latin typeface="Times New Roman" panose="02020603050405020304" charset="0"/>
                <a:cs typeface="Times New Roman" panose="02020603050405020304" charset="0"/>
              </a:rPr>
              <a:t>Body_Temp</a:t>
            </a:r>
            <a:r>
              <a:rPr lang="en-US" sz="2000" i="0" dirty="0">
                <a:effectLst/>
                <a:latin typeface="Times New Roman" panose="02020603050405020304" charset="0"/>
                <a:cs typeface="Times New Roman" panose="02020603050405020304" charset="0"/>
              </a:rPr>
              <a:t>: Numerical feature representing the body temperature of the user during the activity. Body temperature can vary depending on factors such as intensity and duration of the activity.</a:t>
            </a:r>
          </a:p>
          <a:p>
            <a:pPr algn="l">
              <a:lnSpc>
                <a:spcPct val="90000"/>
              </a:lnSpc>
              <a:buFont typeface="+mj-lt"/>
              <a:buAutoNum type="arabicPeriod"/>
            </a:pPr>
            <a:endParaRPr lang="en-US" sz="2000" i="0" dirty="0">
              <a:effectLst/>
              <a:latin typeface="Times New Roman" panose="02020603050405020304" charset="0"/>
              <a:cs typeface="Times New Roman" panose="02020603050405020304" charset="0"/>
            </a:endParaRPr>
          </a:p>
          <a:p>
            <a:pPr indent="0" algn="l">
              <a:lnSpc>
                <a:spcPct val="90000"/>
              </a:lnSpc>
              <a:buFont typeface="+mj-lt"/>
              <a:buNone/>
            </a:pPr>
            <a:r>
              <a:rPr lang="en-US" sz="2000" i="0" dirty="0">
                <a:effectLst/>
                <a:latin typeface="Times New Roman" panose="02020603050405020304" charset="0"/>
                <a:cs typeface="Times New Roman" panose="02020603050405020304" charset="0"/>
              </a:rPr>
              <a:t>9.</a:t>
            </a:r>
            <a:r>
              <a:rPr lang="en-US" sz="2000" b="1" i="0" dirty="0">
                <a:effectLst/>
                <a:latin typeface="Times New Roman" panose="02020603050405020304" charset="0"/>
                <a:cs typeface="Times New Roman" panose="02020603050405020304" charset="0"/>
              </a:rPr>
              <a:t>Calories</a:t>
            </a:r>
            <a:r>
              <a:rPr lang="en-US" sz="2000" i="0" dirty="0">
                <a:effectLst/>
                <a:latin typeface="Times New Roman" panose="02020603050405020304" charset="0"/>
                <a:cs typeface="Times New Roman" panose="02020603050405020304" charset="0"/>
              </a:rPr>
              <a:t>: The target variable, representing the number of calories burnt during the activity. This numerical feature is what we aim to predict based on the other features in the dataset.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87423" y="537210"/>
            <a:ext cx="7082155" cy="645160"/>
          </a:xfrm>
          <a:prstGeom prst="rect">
            <a:avLst/>
          </a:prstGeom>
          <a:noFill/>
        </p:spPr>
        <p:txBody>
          <a:bodyPr wrap="square" rtlCol="0">
            <a:spAutoFit/>
          </a:bodyPr>
          <a:lstStyle/>
          <a:p>
            <a:r>
              <a:rPr lang="en-US" sz="3600" b="1" dirty="0">
                <a:solidFill>
                  <a:schemeClr val="accent2">
                    <a:lumMod val="40000"/>
                    <a:lumOff val="60000"/>
                  </a:schemeClr>
                </a:solidFill>
              </a:rPr>
              <a:t>Gender Count</a:t>
            </a:r>
          </a:p>
        </p:txBody>
      </p:sp>
      <p:pic>
        <p:nvPicPr>
          <p:cNvPr id="2" name="Picture 1" descr="gender column"/>
          <p:cNvPicPr>
            <a:picLocks noChangeAspect="1"/>
          </p:cNvPicPr>
          <p:nvPr/>
        </p:nvPicPr>
        <p:blipFill>
          <a:blip r:embed="rId2"/>
          <a:stretch>
            <a:fillRect/>
          </a:stretch>
        </p:blipFill>
        <p:spPr>
          <a:xfrm>
            <a:off x="633095" y="1503680"/>
            <a:ext cx="5330825" cy="4178935"/>
          </a:xfrm>
          <a:prstGeom prst="rect">
            <a:avLst/>
          </a:prstGeom>
        </p:spPr>
      </p:pic>
      <p:sp>
        <p:nvSpPr>
          <p:cNvPr id="5" name="Text Box 4"/>
          <p:cNvSpPr txBox="1"/>
          <p:nvPr/>
        </p:nvSpPr>
        <p:spPr>
          <a:xfrm>
            <a:off x="6607175" y="1812925"/>
            <a:ext cx="4887595" cy="3412490"/>
          </a:xfrm>
          <a:prstGeom prst="rect">
            <a:avLst/>
          </a:prstGeom>
          <a:noFill/>
        </p:spPr>
        <p:txBody>
          <a:bodyPr wrap="square" rtlCol="0">
            <a:noAutofit/>
          </a:bodyPr>
          <a:lstStyle/>
          <a:p>
            <a:r>
              <a:rPr lang="en-US" sz="2000">
                <a:cs typeface="+mn-lt"/>
              </a:rPr>
              <a:t>Here you can see, the data marked in the blue color represents male data points and pink color represents female data points.</a:t>
            </a:r>
          </a:p>
          <a:p>
            <a:endParaRPr lang="en-US" sz="2000">
              <a:cs typeface="+mn-lt"/>
            </a:endParaRPr>
          </a:p>
          <a:p>
            <a:r>
              <a:rPr lang="en-US" sz="2000">
                <a:cs typeface="+mn-lt"/>
              </a:rPr>
              <a:t>The important thing that we are getting here is the data point is almost similar.</a:t>
            </a:r>
          </a:p>
          <a:p>
            <a:r>
              <a:rPr lang="en-US" sz="2000">
                <a:cs typeface="+mn-lt"/>
              </a:rPr>
              <a:t>we have equal distribuiton of male data points and female data points.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Perspective</Template>
  <TotalTime>254</TotalTime>
  <Words>1158</Words>
  <Application>Microsoft Office PowerPoint</Application>
  <PresentationFormat>Custom</PresentationFormat>
  <Paragraphs>109</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Perspective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khushi sikka</dc:creator>
  <cp:lastModifiedBy>WELCOME</cp:lastModifiedBy>
  <cp:revision>22</cp:revision>
  <dcterms:created xsi:type="dcterms:W3CDTF">2024-03-03T13:42:00Z</dcterms:created>
  <dcterms:modified xsi:type="dcterms:W3CDTF">2024-05-14T15:22:09Z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D9AA4FC92F424B02BDAF0F2C6AF3ADB8_12</vt:lpwstr>
  </property>
  <property fmtid="{D5CDD505-2E9C-101B-9397-08002B2CF9AE}" pid="3" name="KSOProductBuildVer">
    <vt:lpwstr>1033-12.2.0.16909</vt:lpwstr>
  </property>
</Properties>
</file>