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Bold" charset="0"/>
      <p:regular r:id="rId12"/>
    </p:embeddedFont>
    <p:embeddedFont>
      <p:font typeface="Oswald" charset="0"/>
      <p:regular r:id="rId13"/>
    </p:embeddedFont>
    <p:embeddedFont>
      <p:font typeface="Oswald Bold" charset="0"/>
      <p:regular r:id="rId14"/>
    </p:embeddedFont>
    <p:embeddedFont>
      <p:font typeface="DM Sans" charset="0"/>
      <p:regular r:id="rId15"/>
    </p:embeddedFont>
    <p:embeddedFont>
      <p:font typeface="Montserrat Classic Bold" charset="0"/>
      <p:regular r:id="rId16"/>
    </p:embeddedFont>
    <p:embeddedFont>
      <p:font typeface="Calibri"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6" d="100"/>
          <a:sy n="46" d="100"/>
        </p:scale>
        <p:origin x="-5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0.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4236347" y="4348786"/>
            <a:ext cx="9815307"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PROJECT</a:t>
            </a:r>
          </a:p>
        </p:txBody>
      </p:sp>
      <p:sp>
        <p:nvSpPr>
          <p:cNvPr id="10" name="TextBox 10"/>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FEE-II</a:t>
            </a:r>
          </a:p>
        </p:txBody>
      </p:sp>
      <p:sp>
        <p:nvSpPr>
          <p:cNvPr id="11" name="TextBox 11"/>
          <p:cNvSpPr txBox="1"/>
          <p:nvPr/>
        </p:nvSpPr>
        <p:spPr>
          <a:xfrm>
            <a:off x="6858000" y="8766807"/>
            <a:ext cx="3207647" cy="468526"/>
          </a:xfrm>
          <a:prstGeom prst="rect">
            <a:avLst/>
          </a:prstGeom>
        </p:spPr>
        <p:txBody>
          <a:bodyPr lIns="0" tIns="0" rIns="0" bIns="0" rtlCol="0" anchor="t">
            <a:spAutoFit/>
          </a:bodyPr>
          <a:lstStyle/>
          <a:p>
            <a:pPr marL="0" lvl="0" indent="0" algn="ctr">
              <a:lnSpc>
                <a:spcPts val="4117"/>
              </a:lnSpc>
              <a:spcBef>
                <a:spcPct val="0"/>
              </a:spcBef>
            </a:pPr>
            <a:endParaRPr lang="en-US" sz="2983" spc="292" dirty="0">
              <a:solidFill>
                <a:srgbClr val="231F20"/>
              </a:solidFill>
              <a:latin typeface="Montserrat Classic Bold"/>
            </a:endParaRPr>
          </a:p>
        </p:txBody>
      </p:sp>
      <p:pic>
        <p:nvPicPr>
          <p:cNvPr id="12" name="image1.png"/>
          <p:cNvPicPr/>
          <p:nvPr/>
        </p:nvPicPr>
        <p:blipFill>
          <a:blip r:embed="rId5" cstate="print"/>
          <a:stretch>
            <a:fillRect/>
          </a:stretch>
        </p:blipFill>
        <p:spPr>
          <a:xfrm>
            <a:off x="14706600" y="76200"/>
            <a:ext cx="3200400" cy="1752600"/>
          </a:xfrm>
          <a:prstGeom prst="rect">
            <a:avLst/>
          </a:prstGeom>
        </p:spPr>
      </p:pic>
      <p:sp>
        <p:nvSpPr>
          <p:cNvPr id="13" name="TextBox 12"/>
          <p:cNvSpPr txBox="1"/>
          <p:nvPr/>
        </p:nvSpPr>
        <p:spPr>
          <a:xfrm>
            <a:off x="2819400" y="8572500"/>
            <a:ext cx="12725400" cy="1354217"/>
          </a:xfrm>
          <a:prstGeom prst="rect">
            <a:avLst/>
          </a:prstGeom>
          <a:noFill/>
        </p:spPr>
        <p:txBody>
          <a:bodyPr wrap="square" rtlCol="0">
            <a:spAutoFit/>
          </a:bodyPr>
          <a:lstStyle/>
          <a:p>
            <a:r>
              <a:rPr lang="en-US" sz="3200" b="1" dirty="0" err="1">
                <a:solidFill>
                  <a:srgbClr val="FF0000"/>
                </a:solidFill>
                <a:latin typeface="Times New Roman" pitchFamily="18" charset="0"/>
                <a:cs typeface="Times New Roman" pitchFamily="18" charset="0"/>
              </a:rPr>
              <a:t>Chitkara</a:t>
            </a:r>
            <a:r>
              <a:rPr lang="en-US" sz="3200" b="1" dirty="0">
                <a:solidFill>
                  <a:srgbClr val="FF0000"/>
                </a:solidFill>
                <a:latin typeface="Times New Roman" pitchFamily="18" charset="0"/>
                <a:cs typeface="Times New Roman" pitchFamily="18" charset="0"/>
              </a:rPr>
              <a:t> University Institute of Engineering and Technology, </a:t>
            </a:r>
          </a:p>
          <a:p>
            <a:pPr algn="ctr"/>
            <a:r>
              <a:rPr lang="en-US" sz="3200" b="1" dirty="0" err="1">
                <a:solidFill>
                  <a:srgbClr val="FF0000"/>
                </a:solidFill>
                <a:latin typeface="Times New Roman" pitchFamily="18" charset="0"/>
                <a:cs typeface="Times New Roman" pitchFamily="18" charset="0"/>
              </a:rPr>
              <a:t>Chitkara</a:t>
            </a:r>
            <a:r>
              <a:rPr lang="en-US" sz="3200" b="1" dirty="0">
                <a:solidFill>
                  <a:srgbClr val="FF0000"/>
                </a:solidFill>
                <a:latin typeface="Times New Roman" pitchFamily="18" charset="0"/>
                <a:cs typeface="Times New Roman" pitchFamily="18" charset="0"/>
              </a:rPr>
              <a:t> University, Punjab</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3986589">
            <a:off x="5084777" y="6259532"/>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6464698" y="512350"/>
            <a:ext cx="7942168" cy="1396186"/>
          </a:xfrm>
          <a:prstGeom prst="rect">
            <a:avLst/>
          </a:prstGeom>
        </p:spPr>
        <p:txBody>
          <a:bodyPr lIns="0" tIns="0" rIns="0" bIns="0" rtlCol="0" anchor="t">
            <a:spAutoFit/>
          </a:bodyPr>
          <a:lstStyle/>
          <a:p>
            <a:pPr algn="l">
              <a:lnSpc>
                <a:spcPts val="11349"/>
              </a:lnSpc>
            </a:pPr>
            <a:r>
              <a:rPr lang="en-US" sz="8224" spc="806">
                <a:solidFill>
                  <a:srgbClr val="FFFFFF"/>
                </a:solidFill>
                <a:latin typeface="Oswald Bold"/>
              </a:rPr>
              <a:t>CONCLUSION</a:t>
            </a:r>
          </a:p>
        </p:txBody>
      </p:sp>
      <p:sp>
        <p:nvSpPr>
          <p:cNvPr id="8" name="TextBox 8"/>
          <p:cNvSpPr txBox="1"/>
          <p:nvPr/>
        </p:nvSpPr>
        <p:spPr>
          <a:xfrm>
            <a:off x="3967432" y="2719928"/>
            <a:ext cx="12128691" cy="4770944"/>
          </a:xfrm>
          <a:prstGeom prst="rect">
            <a:avLst/>
          </a:prstGeom>
        </p:spPr>
        <p:txBody>
          <a:bodyPr lIns="0" tIns="0" rIns="0" bIns="0" rtlCol="0" anchor="t">
            <a:spAutoFit/>
          </a:bodyPr>
          <a:lstStyle/>
          <a:p>
            <a:pPr algn="l">
              <a:lnSpc>
                <a:spcPts val="6323"/>
              </a:lnSpc>
            </a:pPr>
            <a:r>
              <a:rPr lang="en-US" sz="4582" spc="449">
                <a:solidFill>
                  <a:srgbClr val="F5FFF5"/>
                </a:solidFill>
                <a:latin typeface="DM Sans"/>
              </a:rPr>
              <a:t>our website contains basic features for appointment scheduling,doctors details, finding nearby hospitals, contact us page and basic login/signup page which helps user in a more convinient ans easy way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944683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HEALTH HUB</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INTRODUCTION</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PROBLEM STATEMENT</a:t>
            </a: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TECHNICAL DETAILS</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KEY FEATURES</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FUTURE SCOPE</a:t>
            </a:r>
          </a:p>
        </p:txBody>
      </p:sp>
      <p:sp>
        <p:nvSpPr>
          <p:cNvPr id="20" name="TextBox 20"/>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RESULTS</a:t>
            </a:r>
          </a:p>
        </p:txBody>
      </p:sp>
      <p:sp>
        <p:nvSpPr>
          <p:cNvPr id="21" name="TextBox 21"/>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7" name="Freeform 7"/>
          <p:cNvSpPr/>
          <p:nvPr/>
        </p:nvSpPr>
        <p:spPr>
          <a:xfrm>
            <a:off x="2142191" y="3655159"/>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9" name="Group 9"/>
          <p:cNvGrpSpPr/>
          <p:nvPr/>
        </p:nvGrpSpPr>
        <p:grpSpPr>
          <a:xfrm>
            <a:off x="387541" y="2574947"/>
            <a:ext cx="11364694" cy="5831241"/>
            <a:chOff x="0" y="0"/>
            <a:chExt cx="4354306" cy="2234201"/>
          </a:xfrm>
        </p:grpSpPr>
        <p:sp>
          <p:nvSpPr>
            <p:cNvPr id="10" name="Freeform 10"/>
            <p:cNvSpPr/>
            <p:nvPr/>
          </p:nvSpPr>
          <p:spPr>
            <a:xfrm>
              <a:off x="0" y="0"/>
              <a:ext cx="4354306" cy="2234201"/>
            </a:xfrm>
            <a:custGeom>
              <a:avLst/>
              <a:gdLst/>
              <a:ahLst/>
              <a:cxnLst/>
              <a:rect l="l" t="t" r="r" b="b"/>
              <a:pathLst>
                <a:path w="4354306" h="2234201">
                  <a:moveTo>
                    <a:pt x="0" y="0"/>
                  </a:moveTo>
                  <a:lnTo>
                    <a:pt x="4354306" y="0"/>
                  </a:lnTo>
                  <a:lnTo>
                    <a:pt x="4354306" y="2234201"/>
                  </a:lnTo>
                  <a:lnTo>
                    <a:pt x="0" y="2234201"/>
                  </a:lnTo>
                  <a:close/>
                </a:path>
              </a:pathLst>
            </a:custGeom>
            <a:solidFill>
              <a:srgbClr val="EFEFEF"/>
            </a:solidFill>
          </p:spPr>
        </p:sp>
        <p:sp>
          <p:nvSpPr>
            <p:cNvPr id="11" name="TextBox 11"/>
            <p:cNvSpPr txBox="1"/>
            <p:nvPr/>
          </p:nvSpPr>
          <p:spPr>
            <a:xfrm>
              <a:off x="0" y="-19050"/>
              <a:ext cx="4354306" cy="2253251"/>
            </a:xfrm>
            <a:prstGeom prst="rect">
              <a:avLst/>
            </a:prstGeom>
          </p:spPr>
          <p:txBody>
            <a:bodyPr lIns="50800" tIns="50800" rIns="50800" bIns="50800" rtlCol="0" anchor="ctr"/>
            <a:lstStyle/>
            <a:p>
              <a:pPr algn="ctr">
                <a:lnSpc>
                  <a:spcPts val="2859"/>
                </a:lnSpc>
              </a:pPr>
              <a:endParaRPr/>
            </a:p>
          </p:txBody>
        </p:sp>
      </p:grpSp>
      <p:sp>
        <p:nvSpPr>
          <p:cNvPr id="12" name="Freeform 12"/>
          <p:cNvSpPr/>
          <p:nvPr/>
        </p:nvSpPr>
        <p:spPr>
          <a:xfrm>
            <a:off x="11369537" y="2005535"/>
            <a:ext cx="6918463" cy="6679537"/>
          </a:xfrm>
          <a:custGeom>
            <a:avLst/>
            <a:gdLst/>
            <a:ahLst/>
            <a:cxnLst/>
            <a:rect l="l" t="t" r="r" b="b"/>
            <a:pathLst>
              <a:path w="6918463" h="6679537">
                <a:moveTo>
                  <a:pt x="0" y="0"/>
                </a:moveTo>
                <a:lnTo>
                  <a:pt x="6918463" y="0"/>
                </a:lnTo>
                <a:lnTo>
                  <a:pt x="6918463" y="6679537"/>
                </a:lnTo>
                <a:lnTo>
                  <a:pt x="0" y="6679537"/>
                </a:lnTo>
                <a:lnTo>
                  <a:pt x="0" y="0"/>
                </a:lnTo>
                <a:close/>
              </a:path>
            </a:pathLst>
          </a:custGeom>
          <a:blipFill>
            <a:blip r:embed="rId8"/>
            <a:stretch>
              <a:fillRect l="-36437" b="-13392"/>
            </a:stretch>
          </a:blipFill>
        </p:spPr>
      </p:sp>
      <p:sp>
        <p:nvSpPr>
          <p:cNvPr id="13" name="TextBox 13"/>
          <p:cNvSpPr txBox="1"/>
          <p:nvPr/>
        </p:nvSpPr>
        <p:spPr>
          <a:xfrm>
            <a:off x="387541" y="888605"/>
            <a:ext cx="9894094" cy="1686342"/>
          </a:xfrm>
          <a:prstGeom prst="rect">
            <a:avLst/>
          </a:prstGeom>
        </p:spPr>
        <p:txBody>
          <a:bodyPr lIns="0" tIns="0" rIns="0" bIns="0" rtlCol="0" anchor="t">
            <a:spAutoFit/>
          </a:bodyPr>
          <a:lstStyle/>
          <a:p>
            <a:pPr algn="l">
              <a:lnSpc>
                <a:spcPts val="13774"/>
              </a:lnSpc>
            </a:pPr>
            <a:r>
              <a:rPr lang="en-US" sz="9981" spc="978">
                <a:solidFill>
                  <a:srgbClr val="231F20"/>
                </a:solidFill>
                <a:latin typeface="Oswald Bold"/>
              </a:rPr>
              <a:t>INTRODUCTION</a:t>
            </a:r>
          </a:p>
        </p:txBody>
      </p:sp>
      <p:sp>
        <p:nvSpPr>
          <p:cNvPr id="14" name="TextBox 14"/>
          <p:cNvSpPr txBox="1"/>
          <p:nvPr/>
        </p:nvSpPr>
        <p:spPr>
          <a:xfrm>
            <a:off x="621816" y="2667253"/>
            <a:ext cx="10419263" cy="5387445"/>
          </a:xfrm>
          <a:prstGeom prst="rect">
            <a:avLst/>
          </a:prstGeom>
        </p:spPr>
        <p:txBody>
          <a:bodyPr lIns="0" tIns="0" rIns="0" bIns="0" rtlCol="0" anchor="t">
            <a:spAutoFit/>
          </a:bodyPr>
          <a:lstStyle/>
          <a:p>
            <a:pPr marL="0" lvl="0" indent="0" algn="l">
              <a:lnSpc>
                <a:spcPts val="3558"/>
              </a:lnSpc>
              <a:spcBef>
                <a:spcPct val="0"/>
              </a:spcBef>
            </a:pPr>
            <a:r>
              <a:rPr lang="en-US" sz="2578" spc="252">
                <a:solidFill>
                  <a:srgbClr val="231F20"/>
                </a:solidFill>
                <a:latin typeface="DM Sans"/>
              </a:rPr>
              <a:t>Welcome to our medical appointment scheduling website, where we are committed to enhancing the patient experience by providing healthcare information and convenient access to medical services. In today's fast-paced world, we understand the importance of easy access to healthcare for patients of all ages and backgrounds. Our website serves as a one-stop platform for patients to schedule appointments, connect with healthcare providers, and access vital information about doctors and hospitals. Through user-friendly interfaces and advanced features, we aim to simplify the process of accessing healthcare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774426" y="5082418"/>
            <a:ext cx="3474003" cy="647719"/>
            <a:chOff x="0" y="0"/>
            <a:chExt cx="914964" cy="170593"/>
          </a:xfrm>
        </p:grpSpPr>
        <p:sp>
          <p:nvSpPr>
            <p:cNvPr id="4" name="Freeform 4"/>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5" name="TextBox 5"/>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ea typeface="DM Sans Bold"/>
                </a:rPr>
                <a:t>solution n° 1</a:t>
              </a:r>
            </a:p>
          </p:txBody>
        </p:sp>
      </p:grpSp>
      <p:sp>
        <p:nvSpPr>
          <p:cNvPr id="6" name="TextBox 6"/>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PROBLEM STATEMENT</a:t>
            </a:r>
          </a:p>
        </p:txBody>
      </p:sp>
      <p:sp>
        <p:nvSpPr>
          <p:cNvPr id="7" name="TextBox 7"/>
          <p:cNvSpPr txBox="1"/>
          <p:nvPr/>
        </p:nvSpPr>
        <p:spPr>
          <a:xfrm>
            <a:off x="1774426" y="6399582"/>
            <a:ext cx="3360904" cy="27353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 Our website provides an intuitive appointment scheduling form that allows patients to easily select preferred dates and times for their appointments</a:t>
            </a:r>
          </a:p>
        </p:txBody>
      </p:sp>
      <p:grpSp>
        <p:nvGrpSpPr>
          <p:cNvPr id="8" name="Group 8"/>
          <p:cNvGrpSpPr/>
          <p:nvPr/>
        </p:nvGrpSpPr>
        <p:grpSpPr>
          <a:xfrm>
            <a:off x="6926657" y="5082418"/>
            <a:ext cx="3474003" cy="647719"/>
            <a:chOff x="0" y="0"/>
            <a:chExt cx="914964" cy="170593"/>
          </a:xfrm>
        </p:grpSpPr>
        <p:sp>
          <p:nvSpPr>
            <p:cNvPr id="9" name="Freeform 9"/>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0" name="TextBox 10"/>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ea typeface="DM Sans Bold"/>
                </a:rPr>
                <a:t>solution n° 2</a:t>
              </a:r>
            </a:p>
          </p:txBody>
        </p:sp>
      </p:grpSp>
      <p:sp>
        <p:nvSpPr>
          <p:cNvPr id="11" name="TextBox 11"/>
          <p:cNvSpPr txBox="1"/>
          <p:nvPr/>
        </p:nvSpPr>
        <p:spPr>
          <a:xfrm>
            <a:off x="6252348" y="6913932"/>
            <a:ext cx="6254887" cy="13637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Our website features detailed doctor profiles that include information about the doctor's background, education, specialties, and patient reviews</a:t>
            </a:r>
          </a:p>
        </p:txBody>
      </p:sp>
      <p:grpSp>
        <p:nvGrpSpPr>
          <p:cNvPr id="12" name="Group 12"/>
          <p:cNvGrpSpPr/>
          <p:nvPr/>
        </p:nvGrpSpPr>
        <p:grpSpPr>
          <a:xfrm>
            <a:off x="13227659" y="5143500"/>
            <a:ext cx="3474003" cy="647719"/>
            <a:chOff x="0" y="0"/>
            <a:chExt cx="914964" cy="170593"/>
          </a:xfrm>
        </p:grpSpPr>
        <p:sp>
          <p:nvSpPr>
            <p:cNvPr id="13" name="Freeform 13"/>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4" name="TextBox 14"/>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ea typeface="DM Sans Bold"/>
                </a:rPr>
                <a:t>solution n° 3</a:t>
              </a:r>
            </a:p>
          </p:txBody>
        </p:sp>
      </p:grpSp>
      <p:sp>
        <p:nvSpPr>
          <p:cNvPr id="15" name="TextBox 15"/>
          <p:cNvSpPr txBox="1"/>
          <p:nvPr/>
        </p:nvSpPr>
        <p:spPr>
          <a:xfrm>
            <a:off x="13340758" y="6598374"/>
            <a:ext cx="3360904" cy="2392442"/>
          </a:xfrm>
          <a:prstGeom prst="rect">
            <a:avLst/>
          </a:prstGeom>
        </p:spPr>
        <p:txBody>
          <a:bodyPr lIns="0" tIns="0" rIns="0" bIns="0" rtlCol="0" anchor="t">
            <a:spAutoFit/>
          </a:bodyPr>
          <a:lstStyle/>
          <a:p>
            <a:pPr marL="0" lvl="0" indent="0" algn="ctr">
              <a:lnSpc>
                <a:spcPts val="2774"/>
              </a:lnSpc>
              <a:spcBef>
                <a:spcPct val="0"/>
              </a:spcBef>
            </a:pPr>
            <a:r>
              <a:rPr lang="en-US" sz="2010" spc="197">
                <a:solidFill>
                  <a:srgbClr val="231F20"/>
                </a:solidFill>
                <a:latin typeface="DM Sans"/>
              </a:rPr>
              <a:t>Our website offers information about nearby hospitals and medical facilities, including location-based search easily and efficiently.</a:t>
            </a:r>
          </a:p>
        </p:txBody>
      </p:sp>
      <p:sp>
        <p:nvSpPr>
          <p:cNvPr id="16" name="Freeform 1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7" name="TextBox 17"/>
          <p:cNvSpPr txBox="1"/>
          <p:nvPr/>
        </p:nvSpPr>
        <p:spPr>
          <a:xfrm>
            <a:off x="1965051" y="2802413"/>
            <a:ext cx="13878130" cy="1575155"/>
          </a:xfrm>
          <a:prstGeom prst="rect">
            <a:avLst/>
          </a:prstGeom>
        </p:spPr>
        <p:txBody>
          <a:bodyPr lIns="0" tIns="0" rIns="0" bIns="0" rtlCol="0" anchor="t">
            <a:spAutoFit/>
          </a:bodyPr>
          <a:lstStyle/>
          <a:p>
            <a:pPr marL="0" lvl="0" indent="0" algn="ctr">
              <a:lnSpc>
                <a:spcPts val="3216"/>
              </a:lnSpc>
              <a:spcBef>
                <a:spcPct val="0"/>
              </a:spcBef>
            </a:pPr>
            <a:r>
              <a:rPr lang="en-US" sz="2331" spc="228">
                <a:solidFill>
                  <a:srgbClr val="231F20"/>
                </a:solidFill>
                <a:latin typeface="DM Sans"/>
              </a:rPr>
              <a:t>Traditional methods of scheduling medical appointments and accessing healthcare information are often inefficient and inconvenient for patients. Patients struggle to find available appointment slots, access comprehensive information about healthcare providers, and locate nearby hospitals and medical facilities.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720102" y="3030981"/>
            <a:ext cx="12823293" cy="1702517"/>
          </a:xfrm>
          <a:prstGeom prst="rect">
            <a:avLst/>
          </a:prstGeom>
        </p:spPr>
        <p:txBody>
          <a:bodyPr lIns="0" tIns="0" rIns="0" bIns="0" rtlCol="0" anchor="t">
            <a:spAutoFit/>
          </a:bodyPr>
          <a:lstStyle/>
          <a:p>
            <a:pPr algn="l">
              <a:lnSpc>
                <a:spcPts val="13948"/>
              </a:lnSpc>
            </a:pPr>
            <a:r>
              <a:rPr lang="en-US" sz="10107" spc="990">
                <a:solidFill>
                  <a:srgbClr val="FFFFFF"/>
                </a:solidFill>
                <a:latin typeface="Oswald Bold"/>
              </a:rPr>
              <a:t>TECHNICAL DETAILS</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2720102" y="5217749"/>
            <a:ext cx="10951206" cy="3522657"/>
          </a:xfrm>
          <a:prstGeom prst="rect">
            <a:avLst/>
          </a:prstGeom>
        </p:spPr>
        <p:txBody>
          <a:bodyPr lIns="0" tIns="0" rIns="0" bIns="0" rtlCol="0" anchor="t">
            <a:spAutoFit/>
          </a:bodyPr>
          <a:lstStyle/>
          <a:p>
            <a:pPr algn="l">
              <a:lnSpc>
                <a:spcPts val="3999"/>
              </a:lnSpc>
            </a:pPr>
            <a:r>
              <a:rPr lang="en-US" sz="2898" spc="284">
                <a:solidFill>
                  <a:srgbClr val="F5FFF5"/>
                </a:solidFill>
                <a:latin typeface="DM Sans"/>
              </a:rPr>
              <a:t>Our medical appointment scheduling website is built using modern web technologies to provide a seamless and intuitive user experience. The platform leverages front-end frameworks such as React.js for dynamic and responsive user interfaces, ensuring compatibility across various devices and screen sizes.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006082" y="6368245"/>
            <a:ext cx="3573794" cy="3550931"/>
          </a:xfrm>
          <a:prstGeom prst="rect">
            <a:avLst/>
          </a:prstGeom>
        </p:spPr>
        <p:txBody>
          <a:bodyPr lIns="0" tIns="0" rIns="0" bIns="0" rtlCol="0" anchor="t">
            <a:spAutoFit/>
          </a:bodyPr>
          <a:lstStyle/>
          <a:p>
            <a:pPr algn="ctr">
              <a:lnSpc>
                <a:spcPts val="2838"/>
              </a:lnSpc>
            </a:pPr>
            <a:r>
              <a:rPr lang="en-US" sz="2056" spc="201">
                <a:solidFill>
                  <a:srgbClr val="231F20"/>
                </a:solidFill>
                <a:latin typeface="DM Sans"/>
              </a:rPr>
              <a:t>HTML is the standard markup language used to create web pages. It provides the structure and content of a webpage by using a series of tags and elements to define different parts of the page, </a:t>
            </a:r>
          </a:p>
        </p:txBody>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TextBox 11"/>
          <p:cNvSpPr txBox="1"/>
          <p:nvPr/>
        </p:nvSpPr>
        <p:spPr>
          <a:xfrm>
            <a:off x="2059451" y="5941547"/>
            <a:ext cx="3467055" cy="48489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HTML</a:t>
            </a:r>
          </a:p>
        </p:txBody>
      </p:sp>
      <p:sp>
        <p:nvSpPr>
          <p:cNvPr id="12" name="Freeform 12"/>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3" name="Group 13"/>
          <p:cNvGrpSpPr/>
          <p:nvPr/>
        </p:nvGrpSpPr>
        <p:grpSpPr>
          <a:xfrm>
            <a:off x="7030737" y="5240576"/>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7" name="Freeform 17"/>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8" name="Group 18"/>
          <p:cNvGrpSpPr/>
          <p:nvPr/>
        </p:nvGrpSpPr>
        <p:grpSpPr>
          <a:xfrm>
            <a:off x="10521294" y="5240576"/>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2" name="Freeform 22"/>
          <p:cNvSpPr/>
          <p:nvPr/>
        </p:nvSpPr>
        <p:spPr>
          <a:xfrm>
            <a:off x="13248619"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23" name="Group 23"/>
          <p:cNvGrpSpPr/>
          <p:nvPr/>
        </p:nvGrpSpPr>
        <p:grpSpPr>
          <a:xfrm>
            <a:off x="14011851" y="5240576"/>
            <a:ext cx="501082" cy="50108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6" name="TextBox 26"/>
          <p:cNvSpPr txBox="1"/>
          <p:nvPr/>
        </p:nvSpPr>
        <p:spPr>
          <a:xfrm>
            <a:off x="13248619"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7" name="TextBox 27"/>
          <p:cNvSpPr txBox="1"/>
          <p:nvPr/>
        </p:nvSpPr>
        <p:spPr>
          <a:xfrm>
            <a:off x="5679015" y="6537441"/>
            <a:ext cx="3204526" cy="2540032"/>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Tailwind CSS is a utility-first CSS framework that provides a set of pre-designed utility classes to help you build custom designs without having to write custom CSS</a:t>
            </a:r>
          </a:p>
        </p:txBody>
      </p:sp>
      <p:sp>
        <p:nvSpPr>
          <p:cNvPr id="28" name="TextBox 28"/>
          <p:cNvSpPr txBox="1"/>
          <p:nvPr/>
        </p:nvSpPr>
        <p:spPr>
          <a:xfrm>
            <a:off x="5889722" y="5941547"/>
            <a:ext cx="3254278" cy="48489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TAILWIND CSS</a:t>
            </a:r>
          </a:p>
        </p:txBody>
      </p:sp>
      <p:sp>
        <p:nvSpPr>
          <p:cNvPr id="29" name="TextBox 29"/>
          <p:cNvSpPr txBox="1"/>
          <p:nvPr/>
        </p:nvSpPr>
        <p:spPr>
          <a:xfrm>
            <a:off x="9169572" y="6537441"/>
            <a:ext cx="2616036" cy="3381735"/>
          </a:xfrm>
          <a:prstGeom prst="rect">
            <a:avLst/>
          </a:prstGeom>
        </p:spPr>
        <p:txBody>
          <a:bodyPr lIns="0" tIns="0" rIns="0" bIns="0" rtlCol="0" anchor="t">
            <a:spAutoFit/>
          </a:bodyPr>
          <a:lstStyle/>
          <a:p>
            <a:pPr algn="ctr">
              <a:lnSpc>
                <a:spcPts val="2077"/>
              </a:lnSpc>
            </a:pPr>
            <a:r>
              <a:rPr lang="en-US" sz="1505" spc="147">
                <a:solidFill>
                  <a:srgbClr val="231F20"/>
                </a:solidFill>
                <a:latin typeface="DM Sans"/>
              </a:rPr>
              <a:t>JavaScript is a versatile programming language commonly used for client-side web development. It allows you to add interactivity, dynamic content, and behavior to web pages. JavaScript can be used to create interactive features such as form validation, animations, event handling,</a:t>
            </a:r>
          </a:p>
        </p:txBody>
      </p:sp>
      <p:sp>
        <p:nvSpPr>
          <p:cNvPr id="30" name="TextBox 30"/>
          <p:cNvSpPr txBox="1"/>
          <p:nvPr/>
        </p:nvSpPr>
        <p:spPr>
          <a:xfrm>
            <a:off x="9380279" y="5941547"/>
            <a:ext cx="2709833" cy="48489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JAVASCIPT</a:t>
            </a:r>
          </a:p>
        </p:txBody>
      </p:sp>
      <p:sp>
        <p:nvSpPr>
          <p:cNvPr id="31" name="TextBox 31"/>
          <p:cNvSpPr txBox="1"/>
          <p:nvPr/>
        </p:nvSpPr>
        <p:spPr>
          <a:xfrm>
            <a:off x="12660129" y="6538853"/>
            <a:ext cx="3204526"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React.js is a JavaScript library for building user interfaces, developed by Facebook. It allows you to create reusable UI components that can be composed together to build complex user interfaces. React.js follows a component-based architecture</a:t>
            </a:r>
          </a:p>
        </p:txBody>
      </p:sp>
      <p:sp>
        <p:nvSpPr>
          <p:cNvPr id="32" name="TextBox 32"/>
          <p:cNvSpPr txBox="1"/>
          <p:nvPr/>
        </p:nvSpPr>
        <p:spPr>
          <a:xfrm>
            <a:off x="12870836" y="5942960"/>
            <a:ext cx="2709833" cy="48489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REACTJS</a:t>
            </a:r>
          </a:p>
        </p:txBody>
      </p:sp>
      <p:sp>
        <p:nvSpPr>
          <p:cNvPr id="33" name="Freeform 3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5" name="Group 5"/>
          <p:cNvGrpSpPr/>
          <p:nvPr/>
        </p:nvGrpSpPr>
        <p:grpSpPr>
          <a:xfrm>
            <a:off x="11900353" y="3089496"/>
            <a:ext cx="5985477" cy="5676089"/>
            <a:chOff x="0" y="0"/>
            <a:chExt cx="1862246" cy="1765988"/>
          </a:xfrm>
        </p:grpSpPr>
        <p:sp>
          <p:nvSpPr>
            <p:cNvPr id="6" name="Freeform 6"/>
            <p:cNvSpPr/>
            <p:nvPr/>
          </p:nvSpPr>
          <p:spPr>
            <a:xfrm>
              <a:off x="0" y="0"/>
              <a:ext cx="1862246" cy="1765988"/>
            </a:xfrm>
            <a:custGeom>
              <a:avLst/>
              <a:gdLst/>
              <a:ahLst/>
              <a:cxnLst/>
              <a:rect l="l" t="t" r="r" b="b"/>
              <a:pathLst>
                <a:path w="1862246" h="1765988">
                  <a:moveTo>
                    <a:pt x="0" y="0"/>
                  </a:moveTo>
                  <a:lnTo>
                    <a:pt x="1862246" y="0"/>
                  </a:lnTo>
                  <a:lnTo>
                    <a:pt x="1862246" y="1765988"/>
                  </a:lnTo>
                  <a:lnTo>
                    <a:pt x="0" y="1765988"/>
                  </a:lnTo>
                  <a:close/>
                </a:path>
              </a:pathLst>
            </a:custGeom>
            <a:solidFill>
              <a:srgbClr val="1A1A1A"/>
            </a:solidFill>
          </p:spPr>
        </p:sp>
        <p:sp>
          <p:nvSpPr>
            <p:cNvPr id="7" name="TextBox 7"/>
            <p:cNvSpPr txBox="1"/>
            <p:nvPr/>
          </p:nvSpPr>
          <p:spPr>
            <a:xfrm>
              <a:off x="0" y="-57150"/>
              <a:ext cx="1862246" cy="1823138"/>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5"/>
            <a:stretch>
              <a:fillRect t="-86495"/>
            </a:stretch>
          </a:blipFill>
        </p:spPr>
      </p:sp>
      <p:grpSp>
        <p:nvGrpSpPr>
          <p:cNvPr id="9" name="Group 9"/>
          <p:cNvGrpSpPr/>
          <p:nvPr/>
        </p:nvGrpSpPr>
        <p:grpSpPr>
          <a:xfrm>
            <a:off x="6754616" y="3288073"/>
            <a:ext cx="4879119" cy="5477512"/>
            <a:chOff x="0" y="0"/>
            <a:chExt cx="1518028" cy="1704205"/>
          </a:xfrm>
        </p:grpSpPr>
        <p:sp>
          <p:nvSpPr>
            <p:cNvPr id="10" name="Freeform 10"/>
            <p:cNvSpPr/>
            <p:nvPr/>
          </p:nvSpPr>
          <p:spPr>
            <a:xfrm>
              <a:off x="0" y="0"/>
              <a:ext cx="1518028" cy="1704205"/>
            </a:xfrm>
            <a:custGeom>
              <a:avLst/>
              <a:gdLst/>
              <a:ahLst/>
              <a:cxnLst/>
              <a:rect l="l" t="t" r="r" b="b"/>
              <a:pathLst>
                <a:path w="1518028" h="1704205">
                  <a:moveTo>
                    <a:pt x="0" y="0"/>
                  </a:moveTo>
                  <a:lnTo>
                    <a:pt x="1518028" y="0"/>
                  </a:lnTo>
                  <a:lnTo>
                    <a:pt x="1518028" y="1704205"/>
                  </a:lnTo>
                  <a:lnTo>
                    <a:pt x="0" y="1704205"/>
                  </a:lnTo>
                  <a:close/>
                </a:path>
              </a:pathLst>
            </a:custGeom>
            <a:solidFill>
              <a:srgbClr val="1A1A1A"/>
            </a:solidFill>
          </p:spPr>
        </p:sp>
        <p:sp>
          <p:nvSpPr>
            <p:cNvPr id="11" name="TextBox 11"/>
            <p:cNvSpPr txBox="1"/>
            <p:nvPr/>
          </p:nvSpPr>
          <p:spPr>
            <a:xfrm>
              <a:off x="0" y="-57150"/>
              <a:ext cx="1518028" cy="176135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13" name="Group 13"/>
          <p:cNvGrpSpPr/>
          <p:nvPr/>
        </p:nvGrpSpPr>
        <p:grpSpPr>
          <a:xfrm>
            <a:off x="502118" y="3288073"/>
            <a:ext cx="5900372" cy="5477512"/>
            <a:chOff x="0" y="0"/>
            <a:chExt cx="1835768" cy="1704205"/>
          </a:xfrm>
        </p:grpSpPr>
        <p:sp>
          <p:nvSpPr>
            <p:cNvPr id="14" name="Freeform 14"/>
            <p:cNvSpPr/>
            <p:nvPr/>
          </p:nvSpPr>
          <p:spPr>
            <a:xfrm>
              <a:off x="0" y="0"/>
              <a:ext cx="1835768" cy="1704205"/>
            </a:xfrm>
            <a:custGeom>
              <a:avLst/>
              <a:gdLst/>
              <a:ahLst/>
              <a:cxnLst/>
              <a:rect l="l" t="t" r="r" b="b"/>
              <a:pathLst>
                <a:path w="1835768" h="1704205">
                  <a:moveTo>
                    <a:pt x="0" y="0"/>
                  </a:moveTo>
                  <a:lnTo>
                    <a:pt x="1835768" y="0"/>
                  </a:lnTo>
                  <a:lnTo>
                    <a:pt x="1835768" y="1704205"/>
                  </a:lnTo>
                  <a:lnTo>
                    <a:pt x="0" y="1704205"/>
                  </a:lnTo>
                  <a:close/>
                </a:path>
              </a:pathLst>
            </a:custGeom>
            <a:solidFill>
              <a:srgbClr val="1A1A1A"/>
            </a:solidFill>
          </p:spPr>
        </p:sp>
        <p:sp>
          <p:nvSpPr>
            <p:cNvPr id="15" name="TextBox 15"/>
            <p:cNvSpPr txBox="1"/>
            <p:nvPr/>
          </p:nvSpPr>
          <p:spPr>
            <a:xfrm>
              <a:off x="0" y="-57150"/>
              <a:ext cx="1835768" cy="176135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6" name="TextBox 16"/>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KEY FEATURES</a:t>
            </a:r>
          </a:p>
        </p:txBody>
      </p:sp>
      <p:sp>
        <p:nvSpPr>
          <p:cNvPr id="17" name="TextBox 17"/>
          <p:cNvSpPr txBox="1"/>
          <p:nvPr/>
        </p:nvSpPr>
        <p:spPr>
          <a:xfrm>
            <a:off x="1028700" y="4879987"/>
            <a:ext cx="4540189" cy="3781366"/>
          </a:xfrm>
          <a:prstGeom prst="rect">
            <a:avLst/>
          </a:prstGeom>
        </p:spPr>
        <p:txBody>
          <a:bodyPr lIns="0" tIns="0" rIns="0" bIns="0" rtlCol="0" anchor="t">
            <a:spAutoFit/>
          </a:bodyPr>
          <a:lstStyle/>
          <a:p>
            <a:pPr algn="ctr">
              <a:lnSpc>
                <a:spcPts val="3046"/>
              </a:lnSpc>
            </a:pPr>
            <a:r>
              <a:rPr lang="en-US" sz="2207" spc="216">
                <a:solidFill>
                  <a:srgbClr val="FFFBFB"/>
                </a:solidFill>
                <a:latin typeface="DM Sans"/>
              </a:rPr>
              <a:t>The login/signup page is the entry point for users to access online services, ensuring secure authentication and personalized experiences. Its design influences user trust and engagement, making it a critical aspect of any digital platform.</a:t>
            </a:r>
          </a:p>
        </p:txBody>
      </p:sp>
      <p:sp>
        <p:nvSpPr>
          <p:cNvPr id="18" name="TextBox 18"/>
          <p:cNvSpPr txBox="1"/>
          <p:nvPr/>
        </p:nvSpPr>
        <p:spPr>
          <a:xfrm>
            <a:off x="6997838" y="5036035"/>
            <a:ext cx="4635897" cy="3225812"/>
          </a:xfrm>
          <a:prstGeom prst="rect">
            <a:avLst/>
          </a:prstGeom>
        </p:spPr>
        <p:txBody>
          <a:bodyPr lIns="0" tIns="0" rIns="0" bIns="0" rtlCol="0" anchor="t">
            <a:spAutoFit/>
          </a:bodyPr>
          <a:lstStyle/>
          <a:p>
            <a:pPr algn="ctr">
              <a:lnSpc>
                <a:spcPts val="2894"/>
              </a:lnSpc>
            </a:pPr>
            <a:r>
              <a:rPr lang="en-US" sz="2097" spc="205">
                <a:solidFill>
                  <a:srgbClr val="FFFBFB"/>
                </a:solidFill>
                <a:latin typeface="DM Sans"/>
              </a:rPr>
              <a:t>The appointment form simplifies the process of scheduling medical appointments, offering patients a user-friendly interface to book healthcare services efficiently. By providing customizable fields and intuitive design</a:t>
            </a:r>
          </a:p>
        </p:txBody>
      </p:sp>
      <p:sp>
        <p:nvSpPr>
          <p:cNvPr id="19" name="TextBox 19"/>
          <p:cNvSpPr txBox="1"/>
          <p:nvPr/>
        </p:nvSpPr>
        <p:spPr>
          <a:xfrm>
            <a:off x="12814835" y="4784466"/>
            <a:ext cx="4333307" cy="3972409"/>
          </a:xfrm>
          <a:prstGeom prst="rect">
            <a:avLst/>
          </a:prstGeom>
        </p:spPr>
        <p:txBody>
          <a:bodyPr lIns="0" tIns="0" rIns="0" bIns="0" rtlCol="0" anchor="t">
            <a:spAutoFit/>
          </a:bodyPr>
          <a:lstStyle/>
          <a:p>
            <a:pPr algn="ctr">
              <a:lnSpc>
                <a:spcPts val="2908"/>
              </a:lnSpc>
            </a:pPr>
            <a:r>
              <a:rPr lang="en-US" sz="2107" spc="206">
                <a:solidFill>
                  <a:srgbClr val="FFFBFB"/>
                </a:solidFill>
                <a:latin typeface="DM Sans"/>
              </a:rPr>
              <a:t>Sorting doctors according to specificity optimizes patient-provider matching, ensuring tailored medical care. This feature enhances user experience by presenting patients with relevant healthcare professionals based on their specific needs and conditions</a:t>
            </a:r>
          </a:p>
        </p:txBody>
      </p:sp>
      <p:sp>
        <p:nvSpPr>
          <p:cNvPr id="20" name="TextBox 20"/>
          <p:cNvSpPr txBox="1"/>
          <p:nvPr/>
        </p:nvSpPr>
        <p:spPr>
          <a:xfrm>
            <a:off x="1811348" y="3502452"/>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LOGIN/SIGNUP PAGE</a:t>
            </a:r>
          </a:p>
        </p:txBody>
      </p:sp>
      <p:sp>
        <p:nvSpPr>
          <p:cNvPr id="21" name="TextBox 21"/>
          <p:cNvSpPr txBox="1"/>
          <p:nvPr/>
        </p:nvSpPr>
        <p:spPr>
          <a:xfrm>
            <a:off x="7656554" y="3502452"/>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APPOINTMENT FORM </a:t>
            </a:r>
          </a:p>
        </p:txBody>
      </p:sp>
      <p:sp>
        <p:nvSpPr>
          <p:cNvPr id="22" name="TextBox 22"/>
          <p:cNvSpPr txBox="1"/>
          <p:nvPr/>
        </p:nvSpPr>
        <p:spPr>
          <a:xfrm>
            <a:off x="13501759" y="3502452"/>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SPECIFIC DOCTORS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5" name="Group 5"/>
          <p:cNvGrpSpPr/>
          <p:nvPr/>
        </p:nvGrpSpPr>
        <p:grpSpPr>
          <a:xfrm>
            <a:off x="11900353" y="3089496"/>
            <a:ext cx="5985477" cy="5676089"/>
            <a:chOff x="0" y="0"/>
            <a:chExt cx="1862246" cy="1765988"/>
          </a:xfrm>
        </p:grpSpPr>
        <p:sp>
          <p:nvSpPr>
            <p:cNvPr id="6" name="Freeform 6"/>
            <p:cNvSpPr/>
            <p:nvPr/>
          </p:nvSpPr>
          <p:spPr>
            <a:xfrm>
              <a:off x="0" y="0"/>
              <a:ext cx="1862246" cy="1765988"/>
            </a:xfrm>
            <a:custGeom>
              <a:avLst/>
              <a:gdLst/>
              <a:ahLst/>
              <a:cxnLst/>
              <a:rect l="l" t="t" r="r" b="b"/>
              <a:pathLst>
                <a:path w="1862246" h="1765988">
                  <a:moveTo>
                    <a:pt x="0" y="0"/>
                  </a:moveTo>
                  <a:lnTo>
                    <a:pt x="1862246" y="0"/>
                  </a:lnTo>
                  <a:lnTo>
                    <a:pt x="1862246" y="1765988"/>
                  </a:lnTo>
                  <a:lnTo>
                    <a:pt x="0" y="1765988"/>
                  </a:lnTo>
                  <a:close/>
                </a:path>
              </a:pathLst>
            </a:custGeom>
            <a:solidFill>
              <a:srgbClr val="1A1A1A"/>
            </a:solidFill>
          </p:spPr>
        </p:sp>
        <p:sp>
          <p:nvSpPr>
            <p:cNvPr id="7" name="TextBox 7"/>
            <p:cNvSpPr txBox="1"/>
            <p:nvPr/>
          </p:nvSpPr>
          <p:spPr>
            <a:xfrm>
              <a:off x="0" y="-57150"/>
              <a:ext cx="1862246" cy="1823138"/>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5"/>
            <a:stretch>
              <a:fillRect t="-86495"/>
            </a:stretch>
          </a:blipFill>
        </p:spPr>
      </p:sp>
      <p:grpSp>
        <p:nvGrpSpPr>
          <p:cNvPr id="9" name="Group 9"/>
          <p:cNvGrpSpPr/>
          <p:nvPr/>
        </p:nvGrpSpPr>
        <p:grpSpPr>
          <a:xfrm>
            <a:off x="6754616" y="3288073"/>
            <a:ext cx="4879119" cy="5477512"/>
            <a:chOff x="0" y="0"/>
            <a:chExt cx="1518028" cy="1704205"/>
          </a:xfrm>
        </p:grpSpPr>
        <p:sp>
          <p:nvSpPr>
            <p:cNvPr id="10" name="Freeform 10"/>
            <p:cNvSpPr/>
            <p:nvPr/>
          </p:nvSpPr>
          <p:spPr>
            <a:xfrm>
              <a:off x="0" y="0"/>
              <a:ext cx="1518028" cy="1704205"/>
            </a:xfrm>
            <a:custGeom>
              <a:avLst/>
              <a:gdLst/>
              <a:ahLst/>
              <a:cxnLst/>
              <a:rect l="l" t="t" r="r" b="b"/>
              <a:pathLst>
                <a:path w="1518028" h="1704205">
                  <a:moveTo>
                    <a:pt x="0" y="0"/>
                  </a:moveTo>
                  <a:lnTo>
                    <a:pt x="1518028" y="0"/>
                  </a:lnTo>
                  <a:lnTo>
                    <a:pt x="1518028" y="1704205"/>
                  </a:lnTo>
                  <a:lnTo>
                    <a:pt x="0" y="1704205"/>
                  </a:lnTo>
                  <a:close/>
                </a:path>
              </a:pathLst>
            </a:custGeom>
            <a:solidFill>
              <a:srgbClr val="1A1A1A"/>
            </a:solidFill>
          </p:spPr>
        </p:sp>
        <p:sp>
          <p:nvSpPr>
            <p:cNvPr id="11" name="TextBox 11"/>
            <p:cNvSpPr txBox="1"/>
            <p:nvPr/>
          </p:nvSpPr>
          <p:spPr>
            <a:xfrm>
              <a:off x="0" y="-57150"/>
              <a:ext cx="1518028" cy="176135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13" name="Group 13"/>
          <p:cNvGrpSpPr/>
          <p:nvPr/>
        </p:nvGrpSpPr>
        <p:grpSpPr>
          <a:xfrm>
            <a:off x="502118" y="3288073"/>
            <a:ext cx="5900372" cy="5477512"/>
            <a:chOff x="0" y="0"/>
            <a:chExt cx="1835768" cy="1704205"/>
          </a:xfrm>
        </p:grpSpPr>
        <p:sp>
          <p:nvSpPr>
            <p:cNvPr id="14" name="Freeform 14"/>
            <p:cNvSpPr/>
            <p:nvPr/>
          </p:nvSpPr>
          <p:spPr>
            <a:xfrm>
              <a:off x="0" y="0"/>
              <a:ext cx="1835768" cy="1704205"/>
            </a:xfrm>
            <a:custGeom>
              <a:avLst/>
              <a:gdLst/>
              <a:ahLst/>
              <a:cxnLst/>
              <a:rect l="l" t="t" r="r" b="b"/>
              <a:pathLst>
                <a:path w="1835768" h="1704205">
                  <a:moveTo>
                    <a:pt x="0" y="0"/>
                  </a:moveTo>
                  <a:lnTo>
                    <a:pt x="1835768" y="0"/>
                  </a:lnTo>
                  <a:lnTo>
                    <a:pt x="1835768" y="1704205"/>
                  </a:lnTo>
                  <a:lnTo>
                    <a:pt x="0" y="1704205"/>
                  </a:lnTo>
                  <a:close/>
                </a:path>
              </a:pathLst>
            </a:custGeom>
            <a:solidFill>
              <a:srgbClr val="1A1A1A"/>
            </a:solidFill>
          </p:spPr>
        </p:sp>
        <p:sp>
          <p:nvSpPr>
            <p:cNvPr id="15" name="TextBox 15"/>
            <p:cNvSpPr txBox="1"/>
            <p:nvPr/>
          </p:nvSpPr>
          <p:spPr>
            <a:xfrm>
              <a:off x="0" y="-57150"/>
              <a:ext cx="1835768" cy="176135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6" name="TextBox 16"/>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KEY FEATURES</a:t>
            </a:r>
          </a:p>
        </p:txBody>
      </p:sp>
      <p:sp>
        <p:nvSpPr>
          <p:cNvPr id="17" name="TextBox 17"/>
          <p:cNvSpPr txBox="1"/>
          <p:nvPr/>
        </p:nvSpPr>
        <p:spPr>
          <a:xfrm>
            <a:off x="977438" y="4105261"/>
            <a:ext cx="4949731" cy="4530719"/>
          </a:xfrm>
          <a:prstGeom prst="rect">
            <a:avLst/>
          </a:prstGeom>
        </p:spPr>
        <p:txBody>
          <a:bodyPr lIns="0" tIns="0" rIns="0" bIns="0" rtlCol="0" anchor="t">
            <a:spAutoFit/>
          </a:bodyPr>
          <a:lstStyle/>
          <a:p>
            <a:pPr algn="ctr">
              <a:lnSpc>
                <a:spcPts val="3321"/>
              </a:lnSpc>
            </a:pPr>
            <a:r>
              <a:rPr lang="en-US" sz="2407" spc="235">
                <a:solidFill>
                  <a:srgbClr val="FFFBFB"/>
                </a:solidFill>
                <a:latin typeface="DM Sans"/>
              </a:rPr>
              <a:t>Sorting doctors according to specificity allows patients to find healthcare providers who specialize in their specific medical needs. By categorizing doctors based on their specialties and expertise, this feature streamlines the process of finding the most suitable healthcare professional </a:t>
            </a:r>
          </a:p>
        </p:txBody>
      </p:sp>
      <p:sp>
        <p:nvSpPr>
          <p:cNvPr id="18" name="TextBox 18"/>
          <p:cNvSpPr txBox="1"/>
          <p:nvPr/>
        </p:nvSpPr>
        <p:spPr>
          <a:xfrm>
            <a:off x="6704765" y="4509055"/>
            <a:ext cx="4878470" cy="4158794"/>
          </a:xfrm>
          <a:prstGeom prst="rect">
            <a:avLst/>
          </a:prstGeom>
        </p:spPr>
        <p:txBody>
          <a:bodyPr lIns="0" tIns="0" rIns="0" bIns="0" rtlCol="0" anchor="t">
            <a:spAutoFit/>
          </a:bodyPr>
          <a:lstStyle/>
          <a:p>
            <a:pPr algn="ctr">
              <a:lnSpc>
                <a:spcPts val="3046"/>
              </a:lnSpc>
            </a:pPr>
            <a:r>
              <a:rPr lang="en-US" sz="2207" spc="216">
                <a:solidFill>
                  <a:srgbClr val="FFFBFB"/>
                </a:solidFill>
                <a:latin typeface="DM Sans"/>
              </a:rPr>
              <a:t>The nearby hospitals feature provides patients with essential information about medical facilities in their vicinity, ensuring prompt access to healthcare services. By offering details such as location, , this feature enables patients to quickly locate and access medical assistance when needed.</a:t>
            </a:r>
          </a:p>
        </p:txBody>
      </p:sp>
      <p:sp>
        <p:nvSpPr>
          <p:cNvPr id="19" name="TextBox 19"/>
          <p:cNvSpPr txBox="1"/>
          <p:nvPr/>
        </p:nvSpPr>
        <p:spPr>
          <a:xfrm>
            <a:off x="12569033" y="4794805"/>
            <a:ext cx="4648116" cy="3085764"/>
          </a:xfrm>
          <a:prstGeom prst="rect">
            <a:avLst/>
          </a:prstGeom>
        </p:spPr>
        <p:txBody>
          <a:bodyPr lIns="0" tIns="0" rIns="0" bIns="0" rtlCol="0" anchor="t">
            <a:spAutoFit/>
          </a:bodyPr>
          <a:lstStyle/>
          <a:p>
            <a:pPr algn="ctr">
              <a:lnSpc>
                <a:spcPts val="3119"/>
              </a:lnSpc>
            </a:pPr>
            <a:r>
              <a:rPr lang="en-US" sz="2260" spc="221">
                <a:solidFill>
                  <a:srgbClr val="FFFBFB"/>
                </a:solidFill>
                <a:latin typeface="DM Sans"/>
              </a:rPr>
              <a:t>The Contact Us feature serves as a direct communication channel between users and the healthcare facility, facilitating inquiries, feedback, and support requests.</a:t>
            </a:r>
          </a:p>
        </p:txBody>
      </p:sp>
      <p:sp>
        <p:nvSpPr>
          <p:cNvPr id="20" name="TextBox 20"/>
          <p:cNvSpPr txBox="1"/>
          <p:nvPr/>
        </p:nvSpPr>
        <p:spPr>
          <a:xfrm>
            <a:off x="1811348" y="3502452"/>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SERVICES</a:t>
            </a:r>
          </a:p>
        </p:txBody>
      </p:sp>
      <p:sp>
        <p:nvSpPr>
          <p:cNvPr id="21" name="TextBox 21"/>
          <p:cNvSpPr txBox="1"/>
          <p:nvPr/>
        </p:nvSpPr>
        <p:spPr>
          <a:xfrm>
            <a:off x="7656554" y="3467591"/>
            <a:ext cx="2974893" cy="10542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NEARBY HOSPITALS</a:t>
            </a:r>
          </a:p>
        </p:txBody>
      </p:sp>
      <p:sp>
        <p:nvSpPr>
          <p:cNvPr id="22" name="TextBox 22"/>
          <p:cNvSpPr txBox="1"/>
          <p:nvPr/>
        </p:nvSpPr>
        <p:spPr>
          <a:xfrm>
            <a:off x="13501759" y="3502452"/>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CONTACT 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FUTURE SCOPE</a:t>
            </a:r>
          </a:p>
        </p:txBody>
      </p:sp>
      <p:grpSp>
        <p:nvGrpSpPr>
          <p:cNvPr id="9" name="Group 9"/>
          <p:cNvGrpSpPr/>
          <p:nvPr/>
        </p:nvGrpSpPr>
        <p:grpSpPr>
          <a:xfrm>
            <a:off x="2981087" y="3442596"/>
            <a:ext cx="11615933" cy="4896864"/>
            <a:chOff x="0" y="0"/>
            <a:chExt cx="2243226" cy="945664"/>
          </a:xfrm>
        </p:grpSpPr>
        <p:sp>
          <p:nvSpPr>
            <p:cNvPr id="10" name="Freeform 10"/>
            <p:cNvSpPr/>
            <p:nvPr/>
          </p:nvSpPr>
          <p:spPr>
            <a:xfrm>
              <a:off x="0" y="0"/>
              <a:ext cx="2243225" cy="945664"/>
            </a:xfrm>
            <a:custGeom>
              <a:avLst/>
              <a:gdLst/>
              <a:ahLst/>
              <a:cxnLst/>
              <a:rect l="l" t="t" r="r" b="b"/>
              <a:pathLst>
                <a:path w="2243225" h="945664">
                  <a:moveTo>
                    <a:pt x="0" y="0"/>
                  </a:moveTo>
                  <a:lnTo>
                    <a:pt x="2243225" y="0"/>
                  </a:lnTo>
                  <a:lnTo>
                    <a:pt x="2243225" y="945664"/>
                  </a:lnTo>
                  <a:lnTo>
                    <a:pt x="0" y="945664"/>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243226" cy="964714"/>
            </a:xfrm>
            <a:prstGeom prst="rect">
              <a:avLst/>
            </a:prstGeom>
          </p:spPr>
          <p:txBody>
            <a:bodyPr lIns="50800" tIns="50800" rIns="50800" bIns="50800" rtlCol="0" anchor="ctr"/>
            <a:lstStyle/>
            <a:p>
              <a:pPr algn="ctr">
                <a:lnSpc>
                  <a:spcPts val="2859"/>
                </a:lnSpc>
              </a:pPr>
              <a:r>
                <a:rPr lang="en-US" sz="2199">
                  <a:solidFill>
                    <a:srgbClr val="000000"/>
                  </a:solidFill>
                  <a:latin typeface="Open Sauce"/>
                </a:rPr>
                <a:t>Exploring the future scope of the medical appointment scheduling website unveils opportunities for expansion and enhancement. Potential areas for growth include integration with telemedicine services, implementation of AI-driven appointment scheduling algorithms for improved efficiency, and development of mobile applications for increased accessibility. In this presentation, we'll delve into the exciting possibilities for the platform's evolution and discuss strategies for staying at the forefront of innovation in the healthcare industry.</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787</Words>
  <Application>Microsoft Office PowerPoint</Application>
  <PresentationFormat>Custom</PresentationFormat>
  <Paragraphs>61</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DM Sans Bold</vt:lpstr>
      <vt:lpstr>Oswald</vt:lpstr>
      <vt:lpstr>Oswald Bold</vt:lpstr>
      <vt:lpstr>Oswald Bold Italics</vt:lpstr>
      <vt:lpstr>DM Sans</vt:lpstr>
      <vt:lpstr>Open Sauce</vt:lpstr>
      <vt:lpstr>Montserrat Classic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cp:lastModifiedBy>WELCOME</cp:lastModifiedBy>
  <cp:revision>2</cp:revision>
  <dcterms:created xsi:type="dcterms:W3CDTF">2006-08-16T00:00:00Z</dcterms:created>
  <dcterms:modified xsi:type="dcterms:W3CDTF">2024-05-25T07:21:16Z</dcterms:modified>
  <dc:identifier>DAGGIow9tA8</dc:identifier>
</cp:coreProperties>
</file>