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2" r:id="rId5"/>
    <p:sldId id="274" r:id="rId6"/>
    <p:sldId id="280" r:id="rId7"/>
    <p:sldId id="284" r:id="rId8"/>
    <p:sldId id="281" r:id="rId9"/>
    <p:sldId id="282" r:id="rId10"/>
    <p:sldId id="283" r:id="rId11"/>
    <p:sldId id="278"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p:scale>
          <a:sx n="72" d="100"/>
          <a:sy n="72" d="100"/>
        </p:scale>
        <p:origin x="-111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shavi bansal" userId="a667c8e9be36eba8" providerId="LiveId" clId="{45B63BD1-63C2-49E7-989A-0FA2F0B017E2}"/>
    <pc:docChg chg="modSld">
      <pc:chgData name="vaishavi bansal" userId="a667c8e9be36eba8" providerId="LiveId" clId="{45B63BD1-63C2-49E7-989A-0FA2F0B017E2}" dt="2024-03-13T13:19:29.915" v="94" actId="20577"/>
      <pc:docMkLst>
        <pc:docMk/>
      </pc:docMkLst>
      <pc:sldChg chg="modSp mod">
        <pc:chgData name="vaishavi bansal" userId="a667c8e9be36eba8" providerId="LiveId" clId="{45B63BD1-63C2-49E7-989A-0FA2F0B017E2}" dt="2024-03-13T13:19:29.915" v="94" actId="20577"/>
        <pc:sldMkLst>
          <pc:docMk/>
          <pc:sldMk cId="0" sldId="268"/>
        </pc:sldMkLst>
        <pc:spChg chg="mod">
          <ac:chgData name="vaishavi bansal" userId="a667c8e9be36eba8" providerId="LiveId" clId="{45B63BD1-63C2-49E7-989A-0FA2F0B017E2}" dt="2024-03-13T13:19:29.915" v="94" actId="20577"/>
          <ac:spMkLst>
            <pc:docMk/>
            <pc:sldMk cId="0" sldId="268"/>
            <ac:spMk id="6" creationId="{39596CC0-0544-9FD2-7AFD-B23ECB7AE8F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3/18/2024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3/18/2024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3/18/2024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3/18/2024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 xmlns:a16="http://schemas.microsoft.com/office/drawing/2014/main" id="{39596CC0-0544-9FD2-7AFD-B23ECB7AE8F4}"/>
              </a:ext>
            </a:extLst>
          </p:cNvPr>
          <p:cNvSpPr txBox="1"/>
          <p:nvPr/>
        </p:nvSpPr>
        <p:spPr>
          <a:xfrm>
            <a:off x="2195736" y="2852936"/>
            <a:ext cx="5112568" cy="2185214"/>
          </a:xfrm>
          <a:prstGeom prst="rect">
            <a:avLst/>
          </a:prstGeom>
          <a:solidFill>
            <a:schemeClr val="accent6">
              <a:lumMod val="60000"/>
              <a:lumOff val="40000"/>
            </a:schemeClr>
          </a:solidFill>
        </p:spPr>
        <p:txBody>
          <a:bodyPr wrap="square" rtlCol="0">
            <a:spAutoFit/>
          </a:bodyPr>
          <a:lstStyle/>
          <a:p>
            <a:r>
              <a:rPr lang="en-US" sz="2000" dirty="0"/>
              <a:t>Team Details:</a:t>
            </a:r>
          </a:p>
          <a:p>
            <a:r>
              <a:rPr lang="en-US" sz="2000" dirty="0" smtClean="0"/>
              <a:t>2210990401  </a:t>
            </a:r>
            <a:r>
              <a:rPr lang="en-US" sz="2000" dirty="0" err="1" smtClean="0"/>
              <a:t>Himani</a:t>
            </a:r>
            <a:endParaRPr lang="en-US" sz="2000" dirty="0"/>
          </a:p>
          <a:p>
            <a:r>
              <a:rPr lang="en-US" sz="2000" dirty="0" smtClean="0"/>
              <a:t>2210990403  </a:t>
            </a:r>
            <a:r>
              <a:rPr lang="en-US" sz="2000" dirty="0" err="1" smtClean="0"/>
              <a:t>Himanshi</a:t>
            </a:r>
            <a:endParaRPr lang="en-US" sz="2000" dirty="0"/>
          </a:p>
          <a:p>
            <a:r>
              <a:rPr lang="en-US" sz="2000" dirty="0" smtClean="0"/>
              <a:t>2210990398  </a:t>
            </a:r>
            <a:r>
              <a:rPr lang="en-US" sz="2000" dirty="0" err="1" smtClean="0"/>
              <a:t>Heena</a:t>
            </a:r>
            <a:endParaRPr lang="en-US" sz="2000" dirty="0"/>
          </a:p>
          <a:p>
            <a:endParaRPr lang="en-US" dirty="0">
              <a:solidFill>
                <a:schemeClr val="bg1"/>
              </a:solidFill>
            </a:endParaRPr>
          </a:p>
          <a:p>
            <a:r>
              <a:rPr lang="en-US" sz="2000" dirty="0">
                <a:latin typeface="Times New Roman" pitchFamily="18" charset="0"/>
                <a:cs typeface="Times New Roman" pitchFamily="18" charset="0"/>
              </a:rPr>
              <a:t>Faculty Coordinator:</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863582"/>
            <a:ext cx="5472608" cy="283130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152" y="1052736"/>
            <a:ext cx="3103968" cy="2880319"/>
          </a:xfrm>
          <a:prstGeom prst="rect">
            <a:avLst/>
          </a:prstGeom>
        </p:spPr>
      </p:pic>
    </p:spTree>
    <p:extLst>
      <p:ext uri="{BB962C8B-B14F-4D97-AF65-F5344CB8AC3E}">
        <p14:creationId xmlns:p14="http://schemas.microsoft.com/office/powerpoint/2010/main" val="2358398727"/>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95536" y="1196752"/>
            <a:ext cx="8136904" cy="2308324"/>
          </a:xfrm>
          <a:prstGeom prst="rect">
            <a:avLst/>
          </a:prstGeom>
        </p:spPr>
        <p:txBody>
          <a:bodyPr wrap="square">
            <a:spAutoFit/>
          </a:bodyPr>
          <a:lstStyle/>
          <a:p>
            <a:r>
              <a:rPr lang="en-US" sz="2400" dirty="0" smtClean="0">
                <a:latin typeface="Times New Roman" pitchFamily="18" charset="0"/>
                <a:cs typeface="Times New Roman" pitchFamily="18" charset="0"/>
              </a:rPr>
              <a:t>This site is a fun way of exploring world while sitting on home only . We can see different peoples’ posts , like the posts which include our interests , share them to our near and dears and make friends. The site also toggles to dark and light mode which the user can modify according to their needs. So delve into the fun of world using our site “</a:t>
            </a:r>
            <a:r>
              <a:rPr lang="en-US" sz="2400" dirty="0" err="1" smtClean="0">
                <a:latin typeface="Times New Roman" pitchFamily="18" charset="0"/>
                <a:cs typeface="Times New Roman" pitchFamily="18" charset="0"/>
              </a:rPr>
              <a:t>FunBook</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251520" y="980727"/>
            <a:ext cx="6912768" cy="2677656"/>
          </a:xfrm>
          <a:prstGeom prst="rect">
            <a:avLst/>
          </a:prstGeom>
          <a:noFill/>
        </p:spPr>
        <p:txBody>
          <a:bodyPr wrap="square" rtlCol="0">
            <a:spAutoFit/>
          </a:bodyPr>
          <a:lstStyle/>
          <a:p>
            <a:pPr>
              <a:buFont typeface="Arial" pitchFamily="34" charset="0"/>
              <a:buChar char="•"/>
            </a:pPr>
            <a:r>
              <a:rPr lang="en-US" sz="2800" dirty="0" smtClean="0">
                <a:latin typeface="Times New Roman" pitchFamily="18" charset="0"/>
                <a:cs typeface="Times New Roman" pitchFamily="18" charset="0"/>
              </a:rPr>
              <a:t>Introduction</a:t>
            </a:r>
            <a:endParaRPr lang="en-US" sz="2800" dirty="0">
              <a:latin typeface="Times New Roman" pitchFamily="18" charset="0"/>
              <a:cs typeface="Times New Roman" pitchFamily="18" charset="0"/>
            </a:endParaRP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endParaRPr lang="en-US" sz="2800" dirty="0" smtClean="0">
              <a:latin typeface="Times New Roman" pitchFamily="18" charset="0"/>
              <a:cs typeface="Times New Roman" pitchFamily="18" charset="0"/>
            </a:endParaRPr>
          </a:p>
          <a:p>
            <a:pPr>
              <a:buFont typeface="Arial" pitchFamily="34" charset="0"/>
              <a:buChar char="•"/>
            </a:pPr>
            <a:r>
              <a:rPr lang="en-US" sz="2800" dirty="0" smtClean="0">
                <a:latin typeface="Times New Roman" pitchFamily="18" charset="0"/>
                <a:cs typeface="Times New Roman" pitchFamily="18" charset="0"/>
              </a:rPr>
              <a:t>Results</a:t>
            </a:r>
            <a:endParaRPr lang="en-US" sz="2800" dirty="0">
              <a:latin typeface="Times New Roman" pitchFamily="18" charset="0"/>
              <a:cs typeface="Times New Roman" pitchFamily="18" charset="0"/>
            </a:endParaRPr>
          </a:p>
          <a:p>
            <a:pPr>
              <a:buFont typeface="Arial" pitchFamily="34" charset="0"/>
              <a:buChar char="•"/>
            </a:pPr>
            <a:r>
              <a:rPr lang="en-US" sz="2800" dirty="0" smtClean="0">
                <a:latin typeface="Times New Roman" pitchFamily="18" charset="0"/>
                <a:cs typeface="Times New Roman" pitchFamily="18" charset="0"/>
              </a:rPr>
              <a:t>Conclusion</a:t>
            </a: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Group members</a:t>
            </a:r>
            <a:endParaRPr lang="en-US" sz="3200" dirty="0">
              <a:latin typeface="Times New Roman" pitchFamily="18" charset="0"/>
              <a:cs typeface="Times New Roman" pitchFamily="18" charset="0"/>
            </a:endParaRPr>
          </a:p>
        </p:txBody>
      </p:sp>
      <p:sp>
        <p:nvSpPr>
          <p:cNvPr id="3" name="Rectangle 2"/>
          <p:cNvSpPr/>
          <p:nvPr/>
        </p:nvSpPr>
        <p:spPr>
          <a:xfrm>
            <a:off x="395536" y="1196752"/>
            <a:ext cx="8136904" cy="3642023"/>
          </a:xfrm>
          <a:prstGeom prst="rect">
            <a:avLst/>
          </a:prstGeom>
        </p:spPr>
        <p:txBody>
          <a:bodyPr wrap="square">
            <a:spAutoFit/>
          </a:bodyPr>
          <a:lstStyle/>
          <a:p>
            <a:pPr algn="ctr"/>
            <a:r>
              <a:rPr lang="en-IN" sz="1600" b="1" kern="100" dirty="0" err="1" smtClean="0">
                <a:effectLst/>
                <a:latin typeface="Times New Roman" panose="02020603050405020304" pitchFamily="18" charset="0"/>
                <a:ea typeface="Calibri" panose="020F0502020204030204" pitchFamily="34" charset="0"/>
                <a:cs typeface="Cordia New" panose="020B0304020202020204" pitchFamily="34" charset="-34"/>
              </a:rPr>
              <a:t>FunBook</a:t>
            </a:r>
            <a:endParaRPr lang="en-IN" sz="1600" b="1" kern="100" dirty="0">
              <a:effectLst/>
              <a:latin typeface="Times New Roman" panose="02020603050405020304" pitchFamily="18" charset="0"/>
              <a:ea typeface="Calibri" panose="020F0502020204030204" pitchFamily="34" charset="0"/>
              <a:cs typeface="Cordia New" panose="020B0304020202020204" pitchFamily="34" charset="-34"/>
            </a:endParaRPr>
          </a:p>
          <a:p>
            <a:pPr algn="ctr"/>
            <a:endParaRPr lang="en-IN" sz="1600" b="1" kern="100" dirty="0">
              <a:effectLst/>
              <a:latin typeface="Times New Roman" panose="02020603050405020304" pitchFamily="18" charset="0"/>
              <a:ea typeface="Calibri" panose="020F0502020204030204" pitchFamily="34" charset="0"/>
              <a:cs typeface="Cordia New" panose="020B0304020202020204" pitchFamily="34" charset="-34"/>
            </a:endParaRPr>
          </a:p>
          <a:p>
            <a:endParaRPr lang="en-IN" sz="1600" b="1" kern="100" dirty="0">
              <a:effectLst/>
              <a:latin typeface="Times New Roman" panose="02020603050405020304" pitchFamily="18" charset="0"/>
              <a:ea typeface="Calibri" panose="020F0502020204030204" pitchFamily="34" charset="0"/>
              <a:cs typeface="Cordia New" panose="020B0304020202020204" pitchFamily="34" charset="-34"/>
            </a:endParaRPr>
          </a:p>
          <a:p>
            <a:pPr algn="just">
              <a:lnSpc>
                <a:spcPct val="150000"/>
              </a:lnSpc>
              <a:spcAft>
                <a:spcPts val="800"/>
              </a:spcAft>
            </a:pPr>
            <a:r>
              <a:rPr lang="en-IN" sz="1800" kern="100" dirty="0" smtClean="0">
                <a:effectLst/>
                <a:latin typeface="Times New Roman" panose="02020603050405020304" pitchFamily="18" charset="0"/>
                <a:ea typeface="Calibri" panose="020F0502020204030204" pitchFamily="34" charset="0"/>
                <a:cs typeface="Cordia New" panose="020B0304020202020204" pitchFamily="34" charset="-34"/>
              </a:rPr>
              <a:t>Himani-2210990401(G-30)</a:t>
            </a:r>
            <a:endParaRPr lang="en-IN" sz="1800" kern="100" dirty="0">
              <a:effectLst/>
              <a:latin typeface="Times New Roman" panose="02020603050405020304" pitchFamily="18" charset="0"/>
              <a:ea typeface="Calibri" panose="020F0502020204030204" pitchFamily="34" charset="0"/>
              <a:cs typeface="Cordia New" panose="020B0304020202020204" pitchFamily="34" charset="-34"/>
            </a:endParaRPr>
          </a:p>
          <a:p>
            <a:pPr algn="just">
              <a:lnSpc>
                <a:spcPct val="150000"/>
              </a:lnSpc>
              <a:spcAft>
                <a:spcPts val="800"/>
              </a:spcAft>
            </a:pPr>
            <a:r>
              <a:rPr lang="en-IN" sz="1800" kern="100" dirty="0" smtClean="0">
                <a:solidFill>
                  <a:srgbClr val="000000"/>
                </a:solidFill>
                <a:effectLst/>
                <a:latin typeface="Times New Roman" panose="02020603050405020304" pitchFamily="18" charset="0"/>
                <a:ea typeface="DengXian Light" panose="02010600030101010101" pitchFamily="2" charset="-122"/>
                <a:cs typeface="Cordia New" panose="020B0304020202020204" pitchFamily="34" charset="-34"/>
              </a:rPr>
              <a:t>Himanshi-2210990403(G-30)</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algn="just">
              <a:lnSpc>
                <a:spcPct val="150000"/>
              </a:lnSpc>
              <a:spcAft>
                <a:spcPts val="800"/>
              </a:spcAft>
            </a:pPr>
            <a:r>
              <a:rPr lang="en-IN" kern="100" dirty="0" smtClean="0">
                <a:solidFill>
                  <a:srgbClr val="000000"/>
                </a:solidFill>
                <a:latin typeface="Times New Roman" panose="02020603050405020304" pitchFamily="18" charset="0"/>
                <a:ea typeface="DengXian Light" panose="02010600030101010101" pitchFamily="2" charset="-122"/>
                <a:cs typeface="Cordia New" panose="020B0304020202020204" pitchFamily="34" charset="-34"/>
              </a:rPr>
              <a:t>Heena</a:t>
            </a:r>
            <a:r>
              <a:rPr lang="en-IN" sz="1800" kern="100" dirty="0" smtClean="0">
                <a:solidFill>
                  <a:srgbClr val="000000"/>
                </a:solidFill>
                <a:effectLst/>
                <a:latin typeface="Times New Roman" panose="02020603050405020304" pitchFamily="18" charset="0"/>
                <a:ea typeface="DengXian Light" panose="02010600030101010101" pitchFamily="2" charset="-122"/>
                <a:cs typeface="Cordia New" panose="020B0304020202020204" pitchFamily="34" charset="-34"/>
              </a:rPr>
              <a:t>-2210990398(G-30)</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algn="just">
              <a:lnSpc>
                <a:spcPct val="150000"/>
              </a:lnSpc>
              <a:spcAft>
                <a:spcPts val="800"/>
              </a:spcAft>
            </a:pP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algn="ct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p>
            <a:r>
              <a:rPr lang="en-US" sz="3200" dirty="0">
                <a:latin typeface="Times New Roman" pitchFamily="18" charset="0"/>
                <a:cs typeface="Times New Roman" pitchFamily="18" charset="0"/>
              </a:rPr>
              <a:t>.</a:t>
            </a: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Introduction</a:t>
            </a:r>
            <a:endParaRPr lang="en-US" sz="3200" dirty="0">
              <a:latin typeface="Times New Roman" pitchFamily="18" charset="0"/>
              <a:cs typeface="Times New Roman" pitchFamily="18" charset="0"/>
            </a:endParaRPr>
          </a:p>
        </p:txBody>
      </p:sp>
      <p:sp>
        <p:nvSpPr>
          <p:cNvPr id="3" name="Rectangle 2"/>
          <p:cNvSpPr/>
          <p:nvPr/>
        </p:nvSpPr>
        <p:spPr>
          <a:xfrm>
            <a:off x="395536" y="1196752"/>
            <a:ext cx="8136904" cy="2677656"/>
          </a:xfrm>
          <a:prstGeom prst="rect">
            <a:avLst/>
          </a:prstGeom>
        </p:spPr>
        <p:txBody>
          <a:bodyPr wrap="square">
            <a:spAutoFit/>
          </a:bodyPr>
          <a:lstStyle/>
          <a:p>
            <a:pPr algn="just">
              <a:lnSpc>
                <a:spcPct val="150000"/>
              </a:lnSpc>
              <a:spcAft>
                <a:spcPts val="800"/>
              </a:spcAft>
            </a:pPr>
            <a:r>
              <a:rPr lang="en-IN" sz="1600" kern="100" dirty="0" smtClean="0">
                <a:solidFill>
                  <a:srgbClr val="0D0D0D"/>
                </a:solidFill>
                <a:effectLst/>
                <a:latin typeface="Times New Roman" panose="02020603050405020304" pitchFamily="18" charset="0"/>
                <a:ea typeface="Calibri" panose="020F0502020204030204" pitchFamily="34" charset="0"/>
                <a:cs typeface="Cordia New" panose="020B0304020202020204" pitchFamily="34" charset="-34"/>
              </a:rPr>
              <a:t>The proposed design/methodology for the social media dashboard involves a main page which displays posts and they have been made dynamic with th</a:t>
            </a:r>
            <a:r>
              <a:rPr lang="en-IN" sz="1600" kern="100" dirty="0" smtClean="0">
                <a:solidFill>
                  <a:srgbClr val="0D0D0D"/>
                </a:solidFill>
                <a:latin typeface="Times New Roman" panose="02020603050405020304" pitchFamily="18" charset="0"/>
                <a:ea typeface="Calibri" panose="020F0502020204030204" pitchFamily="34" charset="0"/>
                <a:cs typeface="Cordia New" panose="020B0304020202020204" pitchFamily="34" charset="-34"/>
              </a:rPr>
              <a:t>e use of </a:t>
            </a:r>
            <a:r>
              <a:rPr lang="en-IN" sz="1600" kern="100" dirty="0" err="1" smtClean="0">
                <a:solidFill>
                  <a:srgbClr val="0D0D0D"/>
                </a:solidFill>
                <a:latin typeface="Times New Roman" panose="02020603050405020304" pitchFamily="18" charset="0"/>
                <a:ea typeface="Calibri" panose="020F0502020204030204" pitchFamily="34" charset="0"/>
                <a:cs typeface="Cordia New" panose="020B0304020202020204" pitchFamily="34" charset="-34"/>
              </a:rPr>
              <a:t>javascript</a:t>
            </a:r>
            <a:r>
              <a:rPr lang="en-IN" sz="1600" kern="100" dirty="0" smtClean="0">
                <a:solidFill>
                  <a:srgbClr val="0D0D0D"/>
                </a:solidFill>
                <a:latin typeface="Times New Roman" panose="02020603050405020304" pitchFamily="18" charset="0"/>
                <a:ea typeface="Calibri" panose="020F0502020204030204" pitchFamily="34" charset="0"/>
                <a:cs typeface="Cordia New" panose="020B0304020202020204" pitchFamily="34" charset="-34"/>
              </a:rPr>
              <a:t>, moreover we also included a profile page and stories which flaunt </a:t>
            </a:r>
            <a:r>
              <a:rPr lang="en-IN" sz="1600" kern="100" dirty="0" err="1" smtClean="0">
                <a:solidFill>
                  <a:srgbClr val="0D0D0D"/>
                </a:solidFill>
                <a:latin typeface="Times New Roman" panose="02020603050405020304" pitchFamily="18" charset="0"/>
                <a:ea typeface="Calibri" panose="020F0502020204030204" pitchFamily="34" charset="0"/>
                <a:cs typeface="Cordia New" panose="020B0304020202020204" pitchFamily="34" charset="-34"/>
              </a:rPr>
              <a:t>javascript</a:t>
            </a:r>
            <a:r>
              <a:rPr lang="en-IN" sz="1600" kern="100" dirty="0" smtClean="0">
                <a:solidFill>
                  <a:srgbClr val="0D0D0D"/>
                </a:solidFill>
                <a:latin typeface="Times New Roman" panose="02020603050405020304" pitchFamily="18" charset="0"/>
                <a:ea typeface="Calibri" panose="020F0502020204030204" pitchFamily="34" charset="0"/>
                <a:cs typeface="Cordia New" panose="020B0304020202020204" pitchFamily="34" charset="-34"/>
              </a:rPr>
              <a:t> used. These </a:t>
            </a:r>
            <a:r>
              <a:rPr lang="en-IN" sz="1600" kern="100" dirty="0" smtClean="0">
                <a:solidFill>
                  <a:srgbClr val="0D0D0D"/>
                </a:solidFill>
                <a:effectLst/>
                <a:latin typeface="Times New Roman" panose="02020603050405020304" pitchFamily="18" charset="0"/>
                <a:ea typeface="Calibri" panose="020F0502020204030204" pitchFamily="34" charset="0"/>
                <a:cs typeface="Cordia New" panose="020B0304020202020204" pitchFamily="34" charset="-34"/>
              </a:rPr>
              <a:t>have been made using HTML, CSS and JavaScript. HTML forms the structural backbone, defining the content and layout of the application. CSS is employed for styling, ensuring a visually appealing and user-friendly interface. JavaScript, being a versatile scripting language, introduces dynamic elements and interactivity, enhancing the overall functionality. </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251520" y="845423"/>
            <a:ext cx="8136904" cy="6006773"/>
          </a:xfrm>
          <a:prstGeom prst="rect">
            <a:avLst/>
          </a:prstGeom>
        </p:spPr>
        <p:txBody>
          <a:bodyPr wrap="square">
            <a:spAutoFit/>
          </a:bodyPr>
          <a:lstStyle/>
          <a:p>
            <a:pPr algn="just">
              <a:lnSpc>
                <a:spcPct val="150000"/>
              </a:lnSpc>
              <a:spcAft>
                <a:spcPts val="800"/>
              </a:spcAft>
            </a:pPr>
            <a:r>
              <a:rPr lang="en-IN" sz="1800" b="1" kern="100" dirty="0" smtClean="0">
                <a:solidFill>
                  <a:srgbClr val="0D0D0D"/>
                </a:solidFill>
                <a:effectLst/>
                <a:latin typeface="Times New Roman" panose="02020603050405020304" pitchFamily="18" charset="0"/>
                <a:ea typeface="Calibri" panose="020F0502020204030204" pitchFamily="34" charset="0"/>
                <a:cs typeface="Cordia New" panose="020B0304020202020204" pitchFamily="34" charset="-34"/>
              </a:rPr>
              <a:t>Homepage</a:t>
            </a:r>
            <a:r>
              <a:rPr lang="en-IN" sz="1800" b="1" kern="100" dirty="0">
                <a:solidFill>
                  <a:srgbClr val="0D0D0D"/>
                </a:solidFill>
                <a:effectLst/>
                <a:latin typeface="Times New Roman" panose="02020603050405020304" pitchFamily="18" charset="0"/>
                <a:ea typeface="Calibri" panose="020F0502020204030204" pitchFamily="34" charset="0"/>
                <a:cs typeface="Cordia New" panose="020B0304020202020204" pitchFamily="34" charset="-34"/>
              </a:rPr>
              <a:t>:</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algn="just">
              <a:lnSpc>
                <a:spcPct val="150000"/>
              </a:lnSpc>
              <a:spcAft>
                <a:spcPts val="800"/>
              </a:spcAft>
            </a:pPr>
            <a:r>
              <a:rPr lang="en-IN" sz="1800" kern="100" dirty="0" smtClean="0">
                <a:solidFill>
                  <a:srgbClr val="0D0D0D"/>
                </a:solidFill>
                <a:effectLst/>
                <a:latin typeface="Times New Roman" panose="02020603050405020304" pitchFamily="18" charset="0"/>
                <a:ea typeface="Calibri" panose="020F0502020204030204" pitchFamily="34" charset="0"/>
                <a:cs typeface="Cordia New" panose="020B0304020202020204" pitchFamily="34" charset="-34"/>
              </a:rPr>
              <a:t>We have </a:t>
            </a:r>
            <a:r>
              <a:rPr lang="en-IN" kern="100" dirty="0" smtClean="0">
                <a:solidFill>
                  <a:srgbClr val="0D0D0D"/>
                </a:solidFill>
                <a:latin typeface="Times New Roman" panose="02020603050405020304" pitchFamily="18" charset="0"/>
                <a:ea typeface="Calibri" panose="020F0502020204030204" pitchFamily="34" charset="0"/>
                <a:cs typeface="Cordia New" panose="020B0304020202020204" pitchFamily="34" charset="-34"/>
              </a:rPr>
              <a:t>created the structure of the main page which includes the navigation bar , left sidebar, right-sidebar and the main content. The main content includes posts which with the use of </a:t>
            </a:r>
            <a:r>
              <a:rPr lang="en-IN" kern="100" dirty="0" err="1" smtClean="0">
                <a:solidFill>
                  <a:srgbClr val="0D0D0D"/>
                </a:solidFill>
                <a:latin typeface="Times New Roman" panose="02020603050405020304" pitchFamily="18" charset="0"/>
                <a:ea typeface="Calibri" panose="020F0502020204030204" pitchFamily="34" charset="0"/>
                <a:cs typeface="Cordia New" panose="020B0304020202020204" pitchFamily="34" charset="-34"/>
              </a:rPr>
              <a:t>api</a:t>
            </a:r>
            <a:r>
              <a:rPr lang="en-IN" kern="100" dirty="0" smtClean="0">
                <a:solidFill>
                  <a:srgbClr val="0D0D0D"/>
                </a:solidFill>
                <a:latin typeface="Times New Roman" panose="02020603050405020304" pitchFamily="18" charset="0"/>
                <a:ea typeface="Calibri" panose="020F0502020204030204" pitchFamily="34" charset="0"/>
                <a:cs typeface="Cordia New" panose="020B0304020202020204" pitchFamily="34" charset="-34"/>
              </a:rPr>
              <a:t> generates random images and text , the posts with the use of </a:t>
            </a:r>
            <a:r>
              <a:rPr lang="en-IN" kern="100" dirty="0" err="1" smtClean="0">
                <a:solidFill>
                  <a:srgbClr val="0D0D0D"/>
                </a:solidFill>
                <a:latin typeface="Times New Roman" panose="02020603050405020304" pitchFamily="18" charset="0"/>
                <a:ea typeface="Calibri" panose="020F0502020204030204" pitchFamily="34" charset="0"/>
                <a:cs typeface="Cordia New" panose="020B0304020202020204" pitchFamily="34" charset="-34"/>
              </a:rPr>
              <a:t>javascript</a:t>
            </a:r>
            <a:r>
              <a:rPr lang="en-IN" kern="100" dirty="0" smtClean="0">
                <a:solidFill>
                  <a:srgbClr val="0D0D0D"/>
                </a:solidFill>
                <a:latin typeface="Times New Roman" panose="02020603050405020304" pitchFamily="18" charset="0"/>
                <a:ea typeface="Calibri" panose="020F0502020204030204" pitchFamily="34" charset="0"/>
                <a:cs typeface="Cordia New" panose="020B0304020202020204" pitchFamily="34" charset="-34"/>
              </a:rPr>
              <a:t> perform functions like liking the posts or sharing it. The left sidebar includes icons and text which on clicking can take us to the desired page. Although the right side-bar ,includes chats, events and advertisements , are not functional , we will try to make all of them functional in the further development of our project.</a:t>
            </a:r>
            <a:endParaRPr lang="en-IN" sz="1800" kern="100" dirty="0" smtClean="0">
              <a:solidFill>
                <a:srgbClr val="0D0D0D"/>
              </a:solidFill>
              <a:effectLst/>
              <a:latin typeface="Times New Roman" panose="02020603050405020304" pitchFamily="18" charset="0"/>
              <a:ea typeface="Calibri" panose="020F0502020204030204" pitchFamily="34" charset="0"/>
              <a:cs typeface="Cordia New" panose="020B0304020202020204" pitchFamily="34" charset="-34"/>
            </a:endParaRPr>
          </a:p>
          <a:p>
            <a:pPr algn="just">
              <a:lnSpc>
                <a:spcPct val="150000"/>
              </a:lnSpc>
              <a:spcAft>
                <a:spcPts val="800"/>
              </a:spcAft>
            </a:pPr>
            <a:r>
              <a:rPr lang="en-IN" sz="2000" b="1" kern="100" dirty="0" smtClean="0">
                <a:solidFill>
                  <a:srgbClr val="0D0D0D"/>
                </a:solidFill>
                <a:effectLst/>
                <a:latin typeface="Times New Roman" panose="02020603050405020304" pitchFamily="18" charset="0"/>
                <a:ea typeface="Calibri" panose="020F0502020204030204" pitchFamily="34" charset="0"/>
                <a:cs typeface="Cordia New" panose="020B0304020202020204" pitchFamily="34" charset="-34"/>
              </a:rPr>
              <a:t>Profile page:</a:t>
            </a:r>
          </a:p>
          <a:p>
            <a:pPr algn="just">
              <a:lnSpc>
                <a:spcPct val="150000"/>
              </a:lnSpc>
              <a:spcAft>
                <a:spcPts val="800"/>
              </a:spcAft>
            </a:pPr>
            <a:r>
              <a:rPr lang="en-US" kern="100" dirty="0" smtClean="0">
                <a:solidFill>
                  <a:srgbClr val="0D0D0D"/>
                </a:solidFill>
                <a:latin typeface="Times New Roman" panose="02020603050405020304" pitchFamily="18" charset="0"/>
                <a:ea typeface="Calibri" panose="020F0502020204030204" pitchFamily="34" charset="0"/>
                <a:cs typeface="Cordia New" panose="020B0304020202020204" pitchFamily="34" charset="-34"/>
              </a:rPr>
              <a:t>This page includes profile picture of the account holder, personal information of the user , people connected and suggestions of people the user may know.</a:t>
            </a:r>
            <a:endParaRPr lang="en-IN" sz="1800" kern="100" dirty="0" smtClean="0">
              <a:solidFill>
                <a:srgbClr val="0D0D0D"/>
              </a:solidFill>
              <a:effectLst/>
              <a:latin typeface="Times New Roman" panose="02020603050405020304" pitchFamily="18" charset="0"/>
              <a:ea typeface="Calibri" panose="020F0502020204030204" pitchFamily="34" charset="0"/>
              <a:cs typeface="Cordia New" panose="020B0304020202020204" pitchFamily="34" charset="-34"/>
            </a:endParaRPr>
          </a:p>
          <a:p>
            <a:pPr algn="just">
              <a:lnSpc>
                <a:spcPct val="150000"/>
              </a:lnSpc>
              <a:spcAft>
                <a:spcPts val="800"/>
              </a:spcAft>
            </a:pPr>
            <a:endParaRPr lang="en-IN" sz="1800" kern="100" dirty="0">
              <a:solidFill>
                <a:srgbClr val="0D0D0D"/>
              </a:solidFill>
              <a:effectLst/>
              <a:latin typeface="Times New Roman" panose="02020603050405020304" pitchFamily="18" charset="0"/>
              <a:ea typeface="Calibri" panose="020F0502020204030204" pitchFamily="34" charset="0"/>
              <a:cs typeface="Cordia New" panose="020B0304020202020204" pitchFamily="34" charset="-34"/>
            </a:endParaRPr>
          </a:p>
          <a:p>
            <a:pPr algn="just">
              <a:lnSpc>
                <a:spcPct val="150000"/>
              </a:lnSpc>
              <a:spcAft>
                <a:spcPts val="800"/>
              </a:spcAft>
            </a:pP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03782A7-AC7F-5034-78B2-176A6BD99BF6}"/>
              </a:ext>
            </a:extLst>
          </p:cNvPr>
          <p:cNvSpPr txBox="1"/>
          <p:nvPr/>
        </p:nvSpPr>
        <p:spPr>
          <a:xfrm>
            <a:off x="539552" y="1209765"/>
            <a:ext cx="8064896" cy="3774751"/>
          </a:xfrm>
          <a:prstGeom prst="rect">
            <a:avLst/>
          </a:prstGeom>
          <a:noFill/>
        </p:spPr>
        <p:txBody>
          <a:bodyPr wrap="square">
            <a:spAutoFit/>
          </a:bodyPr>
          <a:lstStyle/>
          <a:p>
            <a:pPr>
              <a:lnSpc>
                <a:spcPct val="107000"/>
              </a:lnSpc>
              <a:spcAft>
                <a:spcPts val="800"/>
              </a:spcAft>
            </a:pPr>
            <a:r>
              <a:rPr lang="en-US" sz="1800" b="1" kern="100" dirty="0" smtClean="0">
                <a:effectLst/>
                <a:latin typeface="Times New Roman" panose="02020603050405020304" pitchFamily="18" charset="0"/>
                <a:ea typeface="Calibri" panose="020F0502020204030204" pitchFamily="34" charset="0"/>
                <a:cs typeface="Cordia New" panose="020B0304020202020204" pitchFamily="34" charset="-34"/>
              </a:rPr>
              <a:t>Top of the main page:</a:t>
            </a:r>
          </a:p>
          <a:p>
            <a:pPr>
              <a:lnSpc>
                <a:spcPct val="107000"/>
              </a:lnSpc>
              <a:spcAft>
                <a:spcPts val="800"/>
              </a:spcAft>
            </a:pPr>
            <a:r>
              <a:rPr lang="en-US" kern="100" dirty="0" smtClean="0">
                <a:latin typeface="Times New Roman" panose="02020603050405020304" pitchFamily="18" charset="0"/>
                <a:ea typeface="Calibri" panose="020F0502020204030204" pitchFamily="34" charset="0"/>
                <a:cs typeface="Cordia New" panose="020B0304020202020204" pitchFamily="34" charset="-34"/>
              </a:rPr>
              <a:t>On the top of the main content we have included stories of the people which with the use of </a:t>
            </a:r>
            <a:r>
              <a:rPr lang="en-US" kern="100" dirty="0" err="1" smtClean="0">
                <a:latin typeface="Times New Roman" panose="02020603050405020304" pitchFamily="18" charset="0"/>
                <a:ea typeface="Calibri" panose="020F0502020204030204" pitchFamily="34" charset="0"/>
                <a:cs typeface="Cordia New" panose="020B0304020202020204" pitchFamily="34" charset="-34"/>
              </a:rPr>
              <a:t>javascript</a:t>
            </a:r>
            <a:r>
              <a:rPr lang="en-US" kern="100" dirty="0" smtClean="0">
                <a:latin typeface="Times New Roman" panose="02020603050405020304" pitchFamily="18" charset="0"/>
                <a:ea typeface="Calibri" panose="020F0502020204030204" pitchFamily="34" charset="0"/>
                <a:cs typeface="Cordia New" panose="020B0304020202020204" pitchFamily="34" charset="-34"/>
              </a:rPr>
              <a:t> have been made functional and on clicking shows peoples’ photos and videos. It also includes a card which takes input from the user with the placeholder named “what’s on your mind”</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algn="just">
              <a:lnSpc>
                <a:spcPct val="150000"/>
              </a:lnSpc>
              <a:spcAft>
                <a:spcPts val="800"/>
              </a:spcAft>
            </a:pPr>
            <a:r>
              <a:rPr lang="en-US" b="1" kern="100" dirty="0" err="1" smtClean="0">
                <a:effectLst/>
                <a:latin typeface="Calibri" panose="020F0502020204030204" pitchFamily="34" charset="0"/>
                <a:ea typeface="Calibri" panose="020F0502020204030204" pitchFamily="34" charset="0"/>
                <a:cs typeface="Cordia New" panose="020B0304020202020204" pitchFamily="34" charset="-34"/>
              </a:rPr>
              <a:t>Navbar</a:t>
            </a:r>
            <a:r>
              <a:rPr lang="en-US" b="1" kern="100" dirty="0" smtClean="0">
                <a:effectLst/>
                <a:latin typeface="Calibri" panose="020F0502020204030204" pitchFamily="34" charset="0"/>
                <a:ea typeface="Calibri" panose="020F0502020204030204" pitchFamily="34" charset="0"/>
                <a:cs typeface="Cordia New" panose="020B0304020202020204" pitchFamily="34" charset="-34"/>
              </a:rPr>
              <a:t>:</a:t>
            </a:r>
          </a:p>
          <a:p>
            <a:pPr algn="just">
              <a:lnSpc>
                <a:spcPct val="150000"/>
              </a:lnSpc>
              <a:spcAft>
                <a:spcPts val="800"/>
              </a:spcAft>
            </a:pPr>
            <a:r>
              <a:rPr lang="en-US" sz="1600" kern="100" dirty="0" smtClean="0">
                <a:latin typeface="Calibri" panose="020F0502020204030204" pitchFamily="34" charset="0"/>
                <a:ea typeface="Calibri" panose="020F0502020204030204" pitchFamily="34" charset="0"/>
                <a:cs typeface="Cordia New" panose="020B0304020202020204" pitchFamily="34" charset="-34"/>
              </a:rPr>
              <a:t>The </a:t>
            </a:r>
            <a:r>
              <a:rPr lang="en-US" sz="1600" kern="100" dirty="0" err="1" smtClean="0">
                <a:latin typeface="Calibri" panose="020F0502020204030204" pitchFamily="34" charset="0"/>
                <a:ea typeface="Calibri" panose="020F0502020204030204" pitchFamily="34" charset="0"/>
                <a:cs typeface="Cordia New" panose="020B0304020202020204" pitchFamily="34" charset="-34"/>
              </a:rPr>
              <a:t>navbar</a:t>
            </a:r>
            <a:r>
              <a:rPr lang="en-US" sz="1600" kern="100" dirty="0" smtClean="0">
                <a:latin typeface="Calibri" panose="020F0502020204030204" pitchFamily="34" charset="0"/>
                <a:ea typeface="Calibri" panose="020F0502020204030204" pitchFamily="34" charset="0"/>
                <a:cs typeface="Cordia New" panose="020B0304020202020204" pitchFamily="34" charset="-34"/>
              </a:rPr>
              <a:t> includes a search bar , icons of( homepage, groups to explore , people you may know). These icons on clicking take us to the respective pages. The </a:t>
            </a:r>
            <a:r>
              <a:rPr lang="en-US" sz="1600" kern="100" dirty="0" err="1" smtClean="0">
                <a:latin typeface="Calibri" panose="020F0502020204030204" pitchFamily="34" charset="0"/>
                <a:ea typeface="Calibri" panose="020F0502020204030204" pitchFamily="34" charset="0"/>
                <a:cs typeface="Cordia New" panose="020B0304020202020204" pitchFamily="34" charset="-34"/>
              </a:rPr>
              <a:t>navbar</a:t>
            </a:r>
            <a:r>
              <a:rPr lang="en-US" sz="1600" kern="100" dirty="0" smtClean="0">
                <a:latin typeface="Calibri" panose="020F0502020204030204" pitchFamily="34" charset="0"/>
                <a:ea typeface="Calibri" panose="020F0502020204030204" pitchFamily="34" charset="0"/>
                <a:cs typeface="Cordia New" panose="020B0304020202020204" pitchFamily="34" charset="-34"/>
              </a:rPr>
              <a:t> also includes some icons and settings-menu . The settings-menu contains different functions  including a toggle button for dark mode which the user can use it accordingly.</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642721777"/>
      </p:ext>
    </p:extLst>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2740ED28-B848-A414-7995-8322EB5CEF8A}"/>
              </a:ext>
            </a:extLst>
          </p:cNvPr>
          <p:cNvSpPr txBox="1"/>
          <p:nvPr/>
        </p:nvSpPr>
        <p:spPr>
          <a:xfrm>
            <a:off x="539552" y="116632"/>
            <a:ext cx="4968552" cy="584775"/>
          </a:xfrm>
          <a:prstGeom prst="rect">
            <a:avLst/>
          </a:prstGeom>
          <a:noFill/>
        </p:spPr>
        <p:txBody>
          <a:bodyPr wrap="square">
            <a:spAutoFit/>
          </a:bodyPr>
          <a:lstStyle/>
          <a:p>
            <a:r>
              <a:rPr lang="en-US" sz="3200" b="1" dirty="0">
                <a:latin typeface="Times New Roman" pitchFamily="18" charset="0"/>
                <a:cs typeface="Times New Roman" pitchFamily="18" charset="0"/>
              </a:rPr>
              <a:t>Results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792859"/>
            <a:ext cx="6552728" cy="30243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3817195"/>
            <a:ext cx="6552728" cy="2780157"/>
          </a:xfrm>
          <a:prstGeom prst="rect">
            <a:avLst/>
          </a:prstGeom>
        </p:spPr>
      </p:pic>
      <p:sp>
        <p:nvSpPr>
          <p:cNvPr id="6" name="Title 5"/>
          <p:cNvSpPr>
            <a:spLocks noGrp="1"/>
          </p:cNvSpPr>
          <p:nvPr>
            <p:ph type="title"/>
          </p:nvPr>
        </p:nvSpPr>
        <p:spPr/>
        <p:txBody>
          <a:bodyPr/>
          <a:lstStyle/>
          <a:p>
            <a:endParaRPr lang="en-IN"/>
          </a:p>
        </p:txBody>
      </p:sp>
    </p:spTree>
    <p:extLst>
      <p:ext uri="{BB962C8B-B14F-4D97-AF65-F5344CB8AC3E}">
        <p14:creationId xmlns:p14="http://schemas.microsoft.com/office/powerpoint/2010/main" val="185453653"/>
      </p:ext>
    </p:extLst>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965366"/>
            <a:ext cx="7704856" cy="4811416"/>
          </a:xfrm>
          <a:prstGeom prst="rect">
            <a:avLst/>
          </a:prstGeom>
        </p:spPr>
      </p:pic>
    </p:spTree>
    <p:extLst>
      <p:ext uri="{BB962C8B-B14F-4D97-AF65-F5344CB8AC3E}">
        <p14:creationId xmlns:p14="http://schemas.microsoft.com/office/powerpoint/2010/main" val="2232727046"/>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5656" y="902438"/>
            <a:ext cx="5724128" cy="2805911"/>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5656" y="3719927"/>
            <a:ext cx="5832648" cy="2881911"/>
          </a:xfrm>
          <a:prstGeom prst="rect">
            <a:avLst/>
          </a:prstGeom>
        </p:spPr>
      </p:pic>
    </p:spTree>
    <p:extLst>
      <p:ext uri="{BB962C8B-B14F-4D97-AF65-F5344CB8AC3E}">
        <p14:creationId xmlns:p14="http://schemas.microsoft.com/office/powerpoint/2010/main" val="2511846519"/>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824</TotalTime>
  <Words>493</Words>
  <Application>Microsoft Office PowerPoint</Application>
  <PresentationFormat>On-screen Show (4:3)</PresentationFormat>
  <Paragraphs>40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WELCOME</cp:lastModifiedBy>
  <cp:revision>44</cp:revision>
  <dcterms:created xsi:type="dcterms:W3CDTF">2022-12-12T14:14:34Z</dcterms:created>
  <dcterms:modified xsi:type="dcterms:W3CDTF">2024-03-18T11:32:23Z</dcterms:modified>
</cp:coreProperties>
</file>