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87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58BF-CAC6-E858-77BF-329C5AA34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9648A-2792-1CE4-1D17-172C0813B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D5D3-4CA7-B52A-481C-8A26D2A8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64A0-5AB0-40D4-A27F-9D9C71EEDADA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E0CF-01E9-97A9-CDC0-D69E93A4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6885-F50A-C3C7-D96C-A77BA7F9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347F-F712-4963-9EF1-4A562FD6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9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58CB-A4FB-3307-F398-9D64B9F8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1D4FD-6A00-2301-0EFA-6CBD67814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A86B-944F-2C11-2D18-0BA8DE4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64A0-5AB0-40D4-A27F-9D9C71EEDADA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0A76-816C-B109-3150-6C71CE8E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5E8F-91FC-24CE-EBBB-F0478F1E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347F-F712-4963-9EF1-4A562FD6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9C02B-15ED-95AD-586F-DBB7B529D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9E6FF-51DD-2FC3-CB75-4B3D31CF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10A84-1BAD-8016-F971-7100B0B4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64A0-5AB0-40D4-A27F-9D9C71EEDADA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9D5EF-8752-6910-873E-F54BF057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6C87-2052-A29E-E5D7-BE4121FA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347F-F712-4963-9EF1-4A562FD6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2068-CA31-42D0-3F83-AFF108D4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3A49-1AAB-3309-56FD-B905D429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714F-6138-80DC-B7F6-BA560C72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64A0-5AB0-40D4-A27F-9D9C71EEDADA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9662-5E4F-4318-5E89-7A2CAAE1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0E3C0-B129-F195-C515-D72B421F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347F-F712-4963-9EF1-4A562FD6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BEE7-C9A0-6278-A253-BAB2A80F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66AB-45FC-0FC4-B112-A590D178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A539-FF6E-8321-5893-96B6E3D3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64A0-5AB0-40D4-A27F-9D9C71EEDADA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D33C-E2B4-835B-FD72-F4C2A83A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D5E3-9317-52E4-DB11-581E5FD7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347F-F712-4963-9EF1-4A562FD6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9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EA48-3C41-9307-F752-9FE2FC39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F72E-BDE2-07B9-BBF4-1082B9607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AC9A1-8902-14BF-C91A-B21D1E061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3057-8D82-15B6-3A28-9F8995E4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64A0-5AB0-40D4-A27F-9D9C71EEDADA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33E94-2910-9C6A-29BF-829195EE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F58DC-110A-5703-F9E7-F451C73A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347F-F712-4963-9EF1-4A562FD6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54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96B6-F52D-970F-D8ED-8D898613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49BD-6A7D-34FA-57B2-F4A8F99B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8F014-DDB3-BEC9-D2DB-6DECB32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829B5-6FCF-ADD3-6113-C805125C1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B3920-F3F6-36F5-987B-C89C30492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44B02-BBDB-B48C-8C75-00E1033C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64A0-5AB0-40D4-A27F-9D9C71EEDADA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AE02C-1D4F-6FBF-A7B9-E28C1206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391CF-DC2A-D7A3-B8ED-A53958AC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347F-F712-4963-9EF1-4A562FD6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4CC1-2A80-91A3-9D69-0246FE12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0D182-8A60-48FA-3AE7-9DEAB1DC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64A0-5AB0-40D4-A27F-9D9C71EEDADA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1EE85-C7D6-507B-C698-A40C3746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D9E77-3251-994D-0B99-B11236CD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347F-F712-4963-9EF1-4A562FD6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9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F874B-B7FF-CB03-6E67-E4C2FD28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64A0-5AB0-40D4-A27F-9D9C71EEDADA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E86D8-BFB1-408F-D82E-8565C776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61512-4768-5D18-9A2D-7CFB6FA8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347F-F712-4963-9EF1-4A562FD6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4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0AA0-981C-A1EC-27F4-D3503FC2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BA75-FFD5-D805-9617-309EAA1F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76E1-4D4B-B291-70F7-496E8C60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5B533-7808-1E80-E351-BFB633C6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64A0-5AB0-40D4-A27F-9D9C71EEDADA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D68D4-C413-916A-7C2C-236A658B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B0328-9059-ACB5-163E-A658502D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347F-F712-4963-9EF1-4A562FD6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5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9127-63BA-AA34-8A74-501777B2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41CE2-011D-EB87-C237-32E5F2A17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78CE7-ED68-E061-4DAA-2D40BA6D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19D93-1AD0-EC90-82C3-8E29D604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64A0-5AB0-40D4-A27F-9D9C71EEDADA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BEE36-E47F-4AC2-40AA-7CEA9EEF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87863-0183-A9BA-FA9D-6D41A4C0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347F-F712-4963-9EF1-4A562FD6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66569-E54E-2A4D-868D-3CD649F7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5E758-1792-654A-2F28-3B570D78B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14ED-93DF-25ED-C36C-B16DF54CC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64A0-5AB0-40D4-A27F-9D9C71EEDADA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26EE-B12B-9A8F-CE3D-832371708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41D2-B180-B471-E924-F8C8088DD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7347F-F712-4963-9EF1-4A562FD65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0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4DC8-6BF5-30A5-77E9-17C6B120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Aptos Narrow" panose="020B0004020202020204" pitchFamily="34" charset="0"/>
              </a:rPr>
              <a:t>SALES PERFORMANCE ANALYSIS OF WALMART STORES USING ADVANCED MYSQL TECHNIQUES</a:t>
            </a:r>
            <a:endParaRPr lang="en-IN" sz="2000" b="1" dirty="0">
              <a:latin typeface="Aptos Narrow" panose="020B00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4BA2-B19C-B576-F3F9-9F40401E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Aptos Narrow" panose="020B0004020202020204" pitchFamily="34" charset="0"/>
                <a:ea typeface="+mj-ea"/>
                <a:cs typeface="+mj-cs"/>
              </a:rPr>
              <a:t>Introduction:</a:t>
            </a:r>
          </a:p>
          <a:p>
            <a:r>
              <a:rPr lang="en-US" dirty="0"/>
              <a:t>Walmart, a major retail chain, operates across several cities, offering a wide range of products. The dataset</a:t>
            </a:r>
          </a:p>
          <a:p>
            <a:r>
              <a:rPr lang="en-US" dirty="0"/>
              <a:t>provided contains detailed transaction data, including customer demographics, product lines, sales figures, and</a:t>
            </a:r>
          </a:p>
          <a:p>
            <a:r>
              <a:rPr lang="en-US" dirty="0"/>
              <a:t>payment methods. This project will use advanced SQL techniques to uncover actionable insights into sales</a:t>
            </a:r>
          </a:p>
          <a:p>
            <a:r>
              <a:rPr lang="en-US" dirty="0"/>
              <a:t>performance, customer behavior, and operational efficiencies.</a:t>
            </a:r>
          </a:p>
          <a:p>
            <a:pPr marL="0" indent="0">
              <a:buNone/>
            </a:pPr>
            <a:r>
              <a:rPr lang="en-US" sz="3200" b="1" dirty="0">
                <a:latin typeface="Aptos Narrow" panose="020B0004020202020204" pitchFamily="34" charset="0"/>
                <a:ea typeface="+mj-ea"/>
                <a:cs typeface="+mj-cs"/>
              </a:rPr>
              <a:t>Business Problem:</a:t>
            </a:r>
          </a:p>
          <a:p>
            <a:r>
              <a:rPr lang="en-US" dirty="0"/>
              <a:t>Walmart wants to optimize its sales strategies by analyzing historical transaction data across branches,</a:t>
            </a:r>
          </a:p>
          <a:p>
            <a:r>
              <a:rPr lang="en-US" dirty="0"/>
              <a:t>customer types, payment methods, and product lines. To achieve this, advanced MySQL queries will be</a:t>
            </a:r>
          </a:p>
          <a:p>
            <a:r>
              <a:rPr lang="en-US" dirty="0"/>
              <a:t>employed to answer challenging business questions related to sales performance, customer segmentation, and</a:t>
            </a:r>
          </a:p>
          <a:p>
            <a:r>
              <a:rPr lang="en-US" dirty="0"/>
              <a:t>product trends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52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EB1B5A-6C66-8B61-665C-50CF0407F298}"/>
              </a:ext>
            </a:extLst>
          </p:cNvPr>
          <p:cNvSpPr txBox="1"/>
          <p:nvPr/>
        </p:nvSpPr>
        <p:spPr>
          <a:xfrm>
            <a:off x="493986" y="219982"/>
            <a:ext cx="1120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Task 5: Most Popular Payment Method by City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B92AC-0151-4F8B-915A-D8875D3A1984}"/>
              </a:ext>
            </a:extLst>
          </p:cNvPr>
          <p:cNvSpPr txBox="1"/>
          <p:nvPr/>
        </p:nvSpPr>
        <p:spPr>
          <a:xfrm>
            <a:off x="1156138" y="589314"/>
            <a:ext cx="10731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Walmart needs to determine the most popular payment method in each city to tailor marketing strategies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1CF95-F900-6012-5788-9261C6F0046D}"/>
              </a:ext>
            </a:extLst>
          </p:cNvPr>
          <p:cNvSpPr txBox="1"/>
          <p:nvPr/>
        </p:nvSpPr>
        <p:spPr>
          <a:xfrm>
            <a:off x="1334813" y="1327978"/>
            <a:ext cx="731520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1400" dirty="0"/>
              <a:t> </a:t>
            </a:r>
            <a:r>
              <a:rPr lang="en-US" sz="1400" dirty="0" err="1"/>
              <a:t>PaymentCounts</a:t>
            </a:r>
            <a:r>
              <a:rPr lang="en-US" sz="1400" dirty="0"/>
              <a:t> AS (</a:t>
            </a:r>
          </a:p>
          <a:p>
            <a:r>
              <a:rPr lang="en-US" sz="1400" dirty="0"/>
              <a:t>    SELECT</a:t>
            </a:r>
          </a:p>
          <a:p>
            <a:r>
              <a:rPr lang="en-US" sz="1400" dirty="0"/>
              <a:t>        City,</a:t>
            </a:r>
          </a:p>
          <a:p>
            <a:r>
              <a:rPr lang="en-US" sz="1400" dirty="0"/>
              <a:t>        Payment,</a:t>
            </a:r>
          </a:p>
          <a:p>
            <a:r>
              <a:rPr lang="en-US" sz="1400" dirty="0"/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COUNT(*) AS </a:t>
            </a:r>
            <a:r>
              <a:rPr lang="en-US" sz="1400" dirty="0" err="1"/>
              <a:t>PaymentCount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ROW_NUMBER() OVER (PARTITION BY </a:t>
            </a:r>
            <a:r>
              <a:rPr lang="en-US" sz="1400" dirty="0"/>
              <a:t>City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sz="1400" dirty="0"/>
              <a:t>COUNT(*)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DESC) AS </a:t>
            </a:r>
            <a:r>
              <a:rPr lang="en-US" sz="1400" dirty="0" err="1"/>
              <a:t>rn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walmartsales</a:t>
            </a:r>
            <a:r>
              <a:rPr lang="en-US" sz="1400" dirty="0"/>
              <a:t> </a:t>
            </a:r>
          </a:p>
          <a:p>
            <a:r>
              <a:rPr lang="en-US" sz="14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GROUP BY</a:t>
            </a:r>
          </a:p>
          <a:p>
            <a:r>
              <a:rPr lang="en-US" sz="1400" dirty="0"/>
              <a:t>        City,</a:t>
            </a:r>
          </a:p>
          <a:p>
            <a:r>
              <a:rPr lang="en-US" sz="1400" dirty="0"/>
              <a:t>        Payment</a:t>
            </a:r>
          </a:p>
          <a:p>
            <a:r>
              <a:rPr lang="en-US" sz="1400" dirty="0"/>
              <a:t>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  <a:p>
            <a:r>
              <a:rPr lang="en-US" sz="1400" dirty="0"/>
              <a:t>    City,</a:t>
            </a:r>
          </a:p>
          <a:p>
            <a:r>
              <a:rPr lang="en-US" sz="1400" dirty="0"/>
              <a:t>    Payment AS </a:t>
            </a:r>
            <a:r>
              <a:rPr lang="en-US" sz="1400" dirty="0" err="1"/>
              <a:t>MostPopularPaymentMethod</a:t>
            </a:r>
            <a:endParaRPr lang="en-US" sz="1400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PaymentCounts</a:t>
            </a:r>
            <a:endParaRPr lang="en-US" sz="1400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rn</a:t>
            </a:r>
            <a:r>
              <a:rPr lang="en-US" sz="1400" dirty="0"/>
              <a:t> = 1;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6099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9D381-3E13-9328-3350-4B175504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4" y="357351"/>
            <a:ext cx="3822581" cy="1912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8D43E-91F6-9577-B2D4-73DBDEDA1339}"/>
              </a:ext>
            </a:extLst>
          </p:cNvPr>
          <p:cNvSpPr txBox="1"/>
          <p:nvPr/>
        </p:nvSpPr>
        <p:spPr>
          <a:xfrm>
            <a:off x="4540469" y="199696"/>
            <a:ext cx="624314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CTE: </a:t>
            </a:r>
            <a:r>
              <a:rPr lang="en-US" sz="1600" b="1" dirty="0" err="1"/>
              <a:t>PaymentCounts</a:t>
            </a:r>
            <a:r>
              <a:rPr lang="en-US" sz="1600" b="1" dirty="0"/>
              <a:t> </a:t>
            </a:r>
          </a:p>
          <a:p>
            <a:r>
              <a:rPr lang="en-US" sz="1600" dirty="0"/>
              <a:t>          What it does: </a:t>
            </a:r>
          </a:p>
          <a:p>
            <a:r>
              <a:rPr lang="en-US" sz="1600" dirty="0"/>
              <a:t>               Groups data by City and Payment method.</a:t>
            </a:r>
          </a:p>
          <a:p>
            <a:r>
              <a:rPr lang="en-US" sz="1600" dirty="0"/>
              <a:t>               Counts how many times each payment method was used in each city.</a:t>
            </a:r>
          </a:p>
          <a:p>
            <a:r>
              <a:rPr lang="en-US" sz="1600" dirty="0"/>
              <a:t>               Uses ROW_NUMBER() to rank payment methods by frequency within each city.</a:t>
            </a:r>
          </a:p>
          <a:p>
            <a:r>
              <a:rPr lang="en-US" sz="1600" dirty="0"/>
              <a:t>       Why it's done:</a:t>
            </a:r>
          </a:p>
          <a:p>
            <a:r>
              <a:rPr lang="en-US" sz="1600" dirty="0"/>
              <a:t>           To determine the most commonly used payment method per city.</a:t>
            </a:r>
          </a:p>
          <a:p>
            <a:r>
              <a:rPr lang="en-US" sz="1600" dirty="0"/>
              <a:t>            Prepares data for filtering only the top-ranked method in each city.</a:t>
            </a:r>
          </a:p>
          <a:p>
            <a:r>
              <a:rPr lang="en-US" sz="1600" b="1" dirty="0"/>
              <a:t>2. Final SELECT</a:t>
            </a:r>
          </a:p>
          <a:p>
            <a:r>
              <a:rPr lang="en-US" sz="1600" dirty="0"/>
              <a:t>      What it does:</a:t>
            </a:r>
          </a:p>
          <a:p>
            <a:r>
              <a:rPr lang="en-US" sz="1600" dirty="0"/>
              <a:t>            Filters the ranked data to get only row number = 1, i.e., the most used    payment method per city.</a:t>
            </a:r>
          </a:p>
          <a:p>
            <a:r>
              <a:rPr lang="en-US" sz="1600" dirty="0"/>
              <a:t>       Why it's done:</a:t>
            </a:r>
          </a:p>
          <a:p>
            <a:r>
              <a:rPr lang="en-US" sz="1600" dirty="0"/>
              <a:t>             To present the most popular payment method in each city in a clean and focused way.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201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8D224A-E96E-E8C5-B7FE-3457C296FF2D}"/>
              </a:ext>
            </a:extLst>
          </p:cNvPr>
          <p:cNvSpPr txBox="1"/>
          <p:nvPr/>
        </p:nvSpPr>
        <p:spPr>
          <a:xfrm>
            <a:off x="515007" y="833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Task 6: Monthly Sales Distribution by Gender 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C3EED-6EBD-AD9E-7079-6F1BE423D277}"/>
              </a:ext>
            </a:extLst>
          </p:cNvPr>
          <p:cNvSpPr txBox="1"/>
          <p:nvPr/>
        </p:nvSpPr>
        <p:spPr>
          <a:xfrm>
            <a:off x="1271752" y="578804"/>
            <a:ext cx="10331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Walmart wants to understand the sales distribution between male and female customers on a monthly basis.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7BC31-8D3D-1D0E-D962-169911BD5311}"/>
              </a:ext>
            </a:extLst>
          </p:cNvPr>
          <p:cNvSpPr txBox="1"/>
          <p:nvPr/>
        </p:nvSpPr>
        <p:spPr>
          <a:xfrm>
            <a:off x="1271752" y="1120676"/>
            <a:ext cx="78722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extract</a:t>
            </a:r>
            <a:r>
              <a:rPr lang="en-US" sz="1400" dirty="0"/>
              <a:t>(</a:t>
            </a:r>
            <a:r>
              <a:rPr lang="en-US" sz="1600" dirty="0"/>
              <a:t>month from </a:t>
            </a:r>
            <a:r>
              <a:rPr lang="en-US" sz="1600" dirty="0" err="1"/>
              <a:t>sale_date</a:t>
            </a:r>
            <a:r>
              <a:rPr lang="en-US" sz="1600" dirty="0"/>
              <a:t>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1600" dirty="0"/>
              <a:t> </a:t>
            </a:r>
            <a:r>
              <a:rPr lang="en-US" sz="1600" dirty="0" err="1"/>
              <a:t>salemonthly</a:t>
            </a:r>
            <a:r>
              <a:rPr lang="en-US" sz="1600" dirty="0"/>
              <a:t> , </a:t>
            </a:r>
          </a:p>
          <a:p>
            <a:r>
              <a:rPr lang="en-US" sz="1600" dirty="0"/>
              <a:t>gender,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ROUND(SUM</a:t>
            </a:r>
            <a:r>
              <a:rPr lang="en-US" sz="1600" dirty="0"/>
              <a:t>(Total), 2)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1600" dirty="0"/>
              <a:t> </a:t>
            </a:r>
            <a:r>
              <a:rPr lang="en-US" sz="1600" dirty="0" err="1"/>
              <a:t>totalSales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1600" dirty="0" err="1"/>
              <a:t>walmartsales</a:t>
            </a:r>
            <a:r>
              <a:rPr lang="en-US" sz="1600" dirty="0"/>
              <a:t> 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lang="en-US" sz="1600" dirty="0"/>
              <a:t>extract(month from </a:t>
            </a:r>
            <a:r>
              <a:rPr lang="en-US" sz="1600" dirty="0" err="1"/>
              <a:t>sale_date</a:t>
            </a:r>
            <a:r>
              <a:rPr lang="en-US" sz="1600" dirty="0"/>
              <a:t>)   ,gender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ORDER BY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SaleMonthly</a:t>
            </a:r>
            <a:r>
              <a:rPr lang="en-US" sz="1600" dirty="0"/>
              <a:t>,</a:t>
            </a:r>
          </a:p>
          <a:p>
            <a:r>
              <a:rPr lang="en-US" sz="1600" dirty="0"/>
              <a:t>    Gender;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9402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416046-ADD8-C05C-BA6F-8010DB03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5" y="295135"/>
            <a:ext cx="2934109" cy="2000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8BC23C-0821-EA0A-5D33-60CB16A84609}"/>
              </a:ext>
            </a:extLst>
          </p:cNvPr>
          <p:cNvSpPr txBox="1"/>
          <p:nvPr/>
        </p:nvSpPr>
        <p:spPr>
          <a:xfrm>
            <a:off x="3951888" y="493986"/>
            <a:ext cx="649539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.</a:t>
            </a:r>
            <a:r>
              <a:rPr lang="en-US" sz="1600" b="1" dirty="0"/>
              <a:t>1 SELECT Clause</a:t>
            </a:r>
          </a:p>
          <a:p>
            <a:r>
              <a:rPr lang="en-US" sz="1600" b="1" dirty="0"/>
              <a:t>        </a:t>
            </a:r>
            <a:r>
              <a:rPr lang="en-US" sz="1600" dirty="0"/>
              <a:t>What it does: </a:t>
            </a:r>
          </a:p>
          <a:p>
            <a:r>
              <a:rPr lang="en-US" sz="1600" dirty="0"/>
              <a:t>            Extracts the month from the </a:t>
            </a:r>
            <a:r>
              <a:rPr lang="en-US" sz="1600" dirty="0" err="1"/>
              <a:t>sale_date</a:t>
            </a:r>
            <a:r>
              <a:rPr lang="en-US" sz="1600" dirty="0"/>
              <a:t> column and names it </a:t>
            </a:r>
            <a:r>
              <a:rPr lang="en-US" sz="1600" dirty="0" err="1"/>
              <a:t>SaleMonthly</a:t>
            </a:r>
            <a:endParaRPr lang="en-US" sz="1600" dirty="0"/>
          </a:p>
          <a:p>
            <a:r>
              <a:rPr lang="en-US" sz="1600" dirty="0"/>
              <a:t>            Groups the data by gender.</a:t>
            </a:r>
          </a:p>
          <a:p>
            <a:r>
              <a:rPr lang="en-US" sz="1600" dirty="0"/>
              <a:t>            Calculates and rounds the total sales for each gender per month.</a:t>
            </a:r>
          </a:p>
          <a:p>
            <a:r>
              <a:rPr lang="en-US" sz="1600" dirty="0"/>
              <a:t>       Why it's done:</a:t>
            </a:r>
          </a:p>
          <a:p>
            <a:r>
              <a:rPr lang="en-US" sz="1600" dirty="0"/>
              <a:t>           To analyze monthly sales trends broken down by gender.</a:t>
            </a:r>
          </a:p>
          <a:p>
            <a:r>
              <a:rPr lang="en-US" sz="1600" dirty="0"/>
              <a:t>            Helps compare how male vs. female customers contributed to sales over time</a:t>
            </a:r>
          </a:p>
          <a:p>
            <a:r>
              <a:rPr lang="en-US" sz="1600" dirty="0"/>
              <a:t>.</a:t>
            </a:r>
            <a:r>
              <a:rPr lang="en-US" sz="1600" b="1" dirty="0"/>
              <a:t>2. GROUP BY Clause</a:t>
            </a:r>
          </a:p>
          <a:p>
            <a:r>
              <a:rPr lang="en-US" sz="1600" dirty="0"/>
              <a:t>         What it does:</a:t>
            </a:r>
          </a:p>
          <a:p>
            <a:r>
              <a:rPr lang="en-US" sz="1600" dirty="0"/>
              <a:t>              Groups the data by month and gender to aggregate totals correctly.</a:t>
            </a:r>
          </a:p>
          <a:p>
            <a:r>
              <a:rPr lang="en-US" sz="1600" dirty="0"/>
              <a:t>         Why it's done:</a:t>
            </a:r>
          </a:p>
          <a:p>
            <a:r>
              <a:rPr lang="en-US" sz="1600" dirty="0"/>
              <a:t>               Enables separate sales totals for each gender in each month.</a:t>
            </a:r>
          </a:p>
          <a:p>
            <a:r>
              <a:rPr lang="en-US" sz="1600" b="1" dirty="0"/>
              <a:t>3. ORDER BY Clause</a:t>
            </a:r>
          </a:p>
          <a:p>
            <a:r>
              <a:rPr lang="en-US" sz="1600" dirty="0"/>
              <a:t>        What it does:</a:t>
            </a:r>
          </a:p>
          <a:p>
            <a:r>
              <a:rPr lang="en-US" sz="1600" dirty="0"/>
              <a:t>             Sorts the result first by month, then by gender.</a:t>
            </a:r>
          </a:p>
          <a:p>
            <a:r>
              <a:rPr lang="en-US" sz="1600" dirty="0"/>
              <a:t>         Why it's done:</a:t>
            </a:r>
          </a:p>
          <a:p>
            <a:r>
              <a:rPr lang="en-US" sz="1600" dirty="0"/>
              <a:t>              Ensures the output is organized chronologically and cleanly grouped by gender</a:t>
            </a:r>
            <a:r>
              <a:rPr lang="en-US" sz="1400" dirty="0"/>
              <a:t>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2635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E4E627-24A7-68A2-9021-F98EC15AF309}"/>
              </a:ext>
            </a:extLst>
          </p:cNvPr>
          <p:cNvSpPr txBox="1"/>
          <p:nvPr/>
        </p:nvSpPr>
        <p:spPr>
          <a:xfrm>
            <a:off x="357351" y="113099"/>
            <a:ext cx="11992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Task 7: Best Product Line by Customer Type 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555E8-43B6-7B17-76A6-55A0FBCDE912}"/>
              </a:ext>
            </a:extLst>
          </p:cNvPr>
          <p:cNvSpPr txBox="1"/>
          <p:nvPr/>
        </p:nvSpPr>
        <p:spPr>
          <a:xfrm>
            <a:off x="998482" y="1139123"/>
            <a:ext cx="60960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1600" dirty="0"/>
              <a:t> </a:t>
            </a:r>
            <a:r>
              <a:rPr lang="en-US" sz="1600" dirty="0" err="1"/>
              <a:t>ProductLineFrequencyByType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1600" dirty="0"/>
              <a:t> (</a:t>
            </a:r>
          </a:p>
          <a:p>
            <a:r>
              <a:rPr lang="en-US" sz="1600" dirty="0"/>
              <a:t>  </a:t>
            </a:r>
            <a:r>
              <a:rPr lang="en-US" sz="1400" dirty="0"/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  <a:p>
            <a:r>
              <a:rPr lang="en-US" sz="1400" dirty="0"/>
              <a:t>        `</a:t>
            </a:r>
            <a:r>
              <a:rPr lang="en-US" sz="1600" dirty="0"/>
              <a:t>Customer</a:t>
            </a:r>
            <a:r>
              <a:rPr lang="en-US" sz="1400" dirty="0"/>
              <a:t> type`,</a:t>
            </a:r>
          </a:p>
          <a:p>
            <a:r>
              <a:rPr lang="en-US" sz="1400" dirty="0"/>
              <a:t>        `</a:t>
            </a:r>
            <a:r>
              <a:rPr lang="en-US" sz="1600" dirty="0"/>
              <a:t>Product</a:t>
            </a:r>
            <a:r>
              <a:rPr lang="en-US" sz="1400" dirty="0"/>
              <a:t> line`,</a:t>
            </a:r>
          </a:p>
          <a:p>
            <a:r>
              <a:rPr lang="en-US" sz="1400" dirty="0"/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COUNT(*) AS </a:t>
            </a:r>
            <a:r>
              <a:rPr lang="en-US" sz="1600" dirty="0" err="1"/>
              <a:t>PurchaseFrequency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ROW_NUMBER() OVER (PARTITION BY </a:t>
            </a:r>
            <a:r>
              <a:rPr lang="en-US" sz="1400" dirty="0"/>
              <a:t>`Customer type`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ORDER BY COUNT(*) DESC) AS</a:t>
            </a:r>
            <a:r>
              <a:rPr lang="en-US" sz="1400" dirty="0"/>
              <a:t> </a:t>
            </a:r>
            <a:r>
              <a:rPr lang="en-US" sz="1400" dirty="0" err="1"/>
              <a:t>rn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</a:p>
          <a:p>
            <a:r>
              <a:rPr lang="en-US" sz="1400" dirty="0"/>
              <a:t>        </a:t>
            </a:r>
            <a:r>
              <a:rPr lang="en-US" sz="1600" dirty="0" err="1"/>
              <a:t>walmartsales</a:t>
            </a:r>
            <a:endParaRPr lang="en-US" sz="1600" dirty="0"/>
          </a:p>
          <a:p>
            <a:r>
              <a:rPr lang="en-US" sz="14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GROUP BY</a:t>
            </a:r>
          </a:p>
          <a:p>
            <a:r>
              <a:rPr lang="en-US" sz="1400" dirty="0"/>
              <a:t>        `Customer </a:t>
            </a:r>
            <a:r>
              <a:rPr lang="en-US" sz="1600" dirty="0"/>
              <a:t>type</a:t>
            </a:r>
            <a:r>
              <a:rPr lang="en-US" sz="1400" dirty="0"/>
              <a:t>`,</a:t>
            </a:r>
          </a:p>
          <a:p>
            <a:r>
              <a:rPr lang="en-US" sz="1400" dirty="0"/>
              <a:t>        `</a:t>
            </a:r>
            <a:r>
              <a:rPr lang="en-US" sz="1600" dirty="0"/>
              <a:t>Product</a:t>
            </a:r>
            <a:r>
              <a:rPr lang="en-US" sz="1400" dirty="0"/>
              <a:t> line`</a:t>
            </a:r>
          </a:p>
          <a:p>
            <a:r>
              <a:rPr lang="en-US" sz="1400" dirty="0"/>
              <a:t>)</a:t>
            </a:r>
            <a:endParaRPr lang="en-US" sz="1600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  <a:p>
            <a:r>
              <a:rPr lang="en-US" sz="1400" dirty="0"/>
              <a:t>    `</a:t>
            </a:r>
            <a:r>
              <a:rPr lang="en-US" sz="1600" dirty="0"/>
              <a:t>Customer</a:t>
            </a:r>
            <a:r>
              <a:rPr lang="en-US" sz="1400" dirty="0"/>
              <a:t> </a:t>
            </a:r>
            <a:r>
              <a:rPr lang="en-US" sz="1600" dirty="0"/>
              <a:t>type</a:t>
            </a:r>
            <a:r>
              <a:rPr lang="en-US" sz="1400" dirty="0"/>
              <a:t>`,</a:t>
            </a:r>
          </a:p>
          <a:p>
            <a:r>
              <a:rPr lang="en-US" sz="1400" dirty="0"/>
              <a:t>    `Product </a:t>
            </a:r>
            <a:r>
              <a:rPr lang="en-US" sz="1600" dirty="0"/>
              <a:t>line</a:t>
            </a:r>
            <a:r>
              <a:rPr lang="en-US" sz="1400" dirty="0"/>
              <a:t>`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1400" dirty="0"/>
              <a:t> </a:t>
            </a:r>
            <a:r>
              <a:rPr lang="en-US" sz="1600" dirty="0" err="1"/>
              <a:t>MostFrequentProductLine</a:t>
            </a:r>
            <a:r>
              <a:rPr lang="en-US" sz="1400" dirty="0"/>
              <a:t>,</a:t>
            </a:r>
          </a:p>
          <a:p>
            <a:r>
              <a:rPr lang="en-US" sz="1400" dirty="0"/>
              <a:t>    </a:t>
            </a:r>
            <a:r>
              <a:rPr lang="en-US" sz="1600" dirty="0" err="1"/>
              <a:t>PurchaseFrequency</a:t>
            </a:r>
            <a:endParaRPr lang="en-US" sz="1600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endParaRPr lang="en-US" sz="1600" dirty="0"/>
          </a:p>
          <a:p>
            <a:r>
              <a:rPr lang="en-US" sz="1400" dirty="0"/>
              <a:t>    </a:t>
            </a:r>
            <a:r>
              <a:rPr lang="en-US" sz="1600" dirty="0" err="1"/>
              <a:t>ProductLineFrequencyByType</a:t>
            </a:r>
            <a:endParaRPr lang="en-US" sz="1600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</a:p>
          <a:p>
            <a:r>
              <a:rPr lang="en-US" sz="1400" dirty="0"/>
              <a:t>    </a:t>
            </a:r>
            <a:r>
              <a:rPr lang="en-US" sz="1600" dirty="0" err="1"/>
              <a:t>rn</a:t>
            </a:r>
            <a:r>
              <a:rPr lang="en-US" sz="1400" dirty="0"/>
              <a:t> = </a:t>
            </a:r>
            <a:r>
              <a:rPr lang="en-US" sz="1600" dirty="0"/>
              <a:t>1</a:t>
            </a:r>
            <a:r>
              <a:rPr lang="en-US" sz="1400" dirty="0"/>
              <a:t>; 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F0588-1B83-5D15-C1CD-286F3571557A}"/>
              </a:ext>
            </a:extLst>
          </p:cNvPr>
          <p:cNvSpPr txBox="1"/>
          <p:nvPr/>
        </p:nvSpPr>
        <p:spPr>
          <a:xfrm>
            <a:off x="998482" y="570721"/>
            <a:ext cx="8271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Walmart wants to know which product lines are preferred by different customer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82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AB1170-7AFB-A225-4A12-4A1B4B9C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8" y="168226"/>
            <a:ext cx="5468113" cy="1476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FD436F-610B-6083-A5CF-888F4ECA0049}"/>
              </a:ext>
            </a:extLst>
          </p:cNvPr>
          <p:cNvSpPr txBox="1"/>
          <p:nvPr/>
        </p:nvSpPr>
        <p:spPr>
          <a:xfrm>
            <a:off x="5738649" y="609660"/>
            <a:ext cx="6096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CTE: Product Line Frequency By Type </a:t>
            </a:r>
          </a:p>
          <a:p>
            <a:r>
              <a:rPr lang="en-US" sz="1600" dirty="0"/>
              <a:t>        What it does:</a:t>
            </a:r>
          </a:p>
          <a:p>
            <a:r>
              <a:rPr lang="en-US" sz="1600" dirty="0"/>
              <a:t>             Groups data by Customer type (e.g., Member or Normal) and Product line.</a:t>
            </a:r>
          </a:p>
          <a:p>
            <a:r>
              <a:rPr lang="en-US" sz="1600" dirty="0"/>
              <a:t>             Counts how many times each product line was purchased per customer type.</a:t>
            </a:r>
          </a:p>
          <a:p>
            <a:r>
              <a:rPr lang="en-US" sz="1600" dirty="0"/>
              <a:t>              Ranks product lines within each customer type using ROW_NUMBER() based on purchase frequency (most to least).</a:t>
            </a:r>
          </a:p>
          <a:p>
            <a:r>
              <a:rPr lang="en-US" sz="1600" dirty="0"/>
              <a:t>       Why it's done:</a:t>
            </a:r>
          </a:p>
          <a:p>
            <a:r>
              <a:rPr lang="en-US" sz="1600" dirty="0"/>
              <a:t>            To find out which product line is most frequently purchased by each type of customer.</a:t>
            </a:r>
          </a:p>
          <a:p>
            <a:r>
              <a:rPr lang="en-US" sz="1600" dirty="0"/>
              <a:t>              Prepares for filtering just the top product line per customer category.</a:t>
            </a:r>
          </a:p>
          <a:p>
            <a:r>
              <a:rPr lang="en-US" sz="1600" b="1" dirty="0"/>
              <a:t>2. Final SELECT</a:t>
            </a:r>
          </a:p>
          <a:p>
            <a:r>
              <a:rPr lang="en-US" sz="1600" dirty="0"/>
              <a:t>        What it does:</a:t>
            </a:r>
          </a:p>
          <a:p>
            <a:r>
              <a:rPr lang="en-US" sz="1600" dirty="0"/>
              <a:t>             Filters to include only rank 1 entries (most purchased product line per customer type).</a:t>
            </a:r>
          </a:p>
          <a:p>
            <a:r>
              <a:rPr lang="en-US" sz="1600" dirty="0"/>
              <a:t>             Displays customer type, the most frequent product line, and its purchase count.</a:t>
            </a:r>
          </a:p>
          <a:p>
            <a:r>
              <a:rPr lang="en-US" sz="1600" dirty="0"/>
              <a:t>        Why it's done:</a:t>
            </a:r>
          </a:p>
          <a:p>
            <a:r>
              <a:rPr lang="en-US" sz="1600" dirty="0"/>
              <a:t>             To highlight the top product preference of each customer type for targeted marketing or stocking strategies.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625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FFED58-1688-A8B5-134E-B207BE1A92A3}"/>
              </a:ext>
            </a:extLst>
          </p:cNvPr>
          <p:cNvSpPr txBox="1"/>
          <p:nvPr/>
        </p:nvSpPr>
        <p:spPr>
          <a:xfrm>
            <a:off x="241738" y="2304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Task 8: Identifying Repeat Customers 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05B6B-32DA-33E3-815A-D8DCD9503695}"/>
              </a:ext>
            </a:extLst>
          </p:cNvPr>
          <p:cNvSpPr txBox="1"/>
          <p:nvPr/>
        </p:nvSpPr>
        <p:spPr>
          <a:xfrm>
            <a:off x="1008992" y="599824"/>
            <a:ext cx="11550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Walmart needs to identify customers who made repeat purchases within a specific time frame (e.g., within 30</a:t>
            </a:r>
          </a:p>
          <a:p>
            <a:r>
              <a:rPr lang="en-US" dirty="0"/>
              <a:t>days).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139A1-FFA6-2705-158B-8DFEC45F3851}"/>
              </a:ext>
            </a:extLst>
          </p:cNvPr>
          <p:cNvSpPr txBox="1"/>
          <p:nvPr/>
        </p:nvSpPr>
        <p:spPr>
          <a:xfrm>
            <a:off x="1103585" y="1615487"/>
            <a:ext cx="627993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sz="1600" dirty="0" err="1"/>
              <a:t>CustomerPurchases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1600" dirty="0"/>
              <a:t> (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sz="1600" dirty="0"/>
              <a:t> `Customer ID, </a:t>
            </a:r>
            <a:r>
              <a:rPr lang="en-US" sz="1600" dirty="0" err="1"/>
              <a:t>sale_date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ROW_NUMBER() OVER (PARTITION BY</a:t>
            </a:r>
            <a:r>
              <a:rPr lang="en-US" sz="1600" dirty="0"/>
              <a:t> `Customer ID`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sz="1600" dirty="0" err="1"/>
              <a:t>sale_date</a:t>
            </a:r>
            <a:r>
              <a:rPr lang="en-US" sz="1600" dirty="0"/>
              <a:t>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 </a:t>
            </a:r>
            <a:r>
              <a:rPr lang="en-US" sz="1600" dirty="0" err="1"/>
              <a:t>PurchaseNumber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LAG</a:t>
            </a:r>
            <a:r>
              <a:rPr lang="en-US" sz="1600" dirty="0"/>
              <a:t>(</a:t>
            </a:r>
            <a:r>
              <a:rPr lang="en-US" sz="1600" dirty="0" err="1"/>
              <a:t>sale_date</a:t>
            </a:r>
            <a:r>
              <a:rPr lang="en-US" sz="1600" dirty="0"/>
              <a:t>, 1,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n-US" sz="1600" dirty="0"/>
              <a:t>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OVER (PARTITION BY </a:t>
            </a:r>
            <a:r>
              <a:rPr lang="en-US" sz="1600" dirty="0"/>
              <a:t>`Customer ID`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BY</a:t>
            </a:r>
            <a:r>
              <a:rPr lang="en-US" sz="1600" dirty="0"/>
              <a:t> </a:t>
            </a:r>
            <a:r>
              <a:rPr lang="en-US" sz="1600" dirty="0" err="1"/>
              <a:t>sale_date</a:t>
            </a:r>
            <a:r>
              <a:rPr lang="en-US" sz="1600" dirty="0"/>
              <a:t>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1600" dirty="0"/>
              <a:t> </a:t>
            </a:r>
            <a:r>
              <a:rPr lang="en-US" sz="1600" dirty="0" err="1"/>
              <a:t>PreviousPurchaseDate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1600" dirty="0"/>
              <a:t> </a:t>
            </a:r>
            <a:r>
              <a:rPr lang="en-US" sz="1600" dirty="0" err="1"/>
              <a:t>walmartsales</a:t>
            </a:r>
            <a:r>
              <a:rPr lang="en-US" sz="1600" dirty="0"/>
              <a:t>),</a:t>
            </a:r>
          </a:p>
          <a:p>
            <a:r>
              <a:rPr lang="en-US" sz="1600" dirty="0" err="1"/>
              <a:t>RepeatPurchaseDates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1600" dirty="0"/>
              <a:t> (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sz="1600" dirty="0"/>
              <a:t> `Customer ID`, </a:t>
            </a:r>
            <a:r>
              <a:rPr lang="en-US" sz="1600" dirty="0" err="1"/>
              <a:t>sale_date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DATEDIFF</a:t>
            </a:r>
            <a:r>
              <a:rPr lang="en-US" sz="1600" dirty="0"/>
              <a:t>(</a:t>
            </a:r>
            <a:r>
              <a:rPr lang="en-US" sz="1600" dirty="0" err="1"/>
              <a:t>sale_date</a:t>
            </a:r>
            <a:r>
              <a:rPr lang="en-US" sz="1600" dirty="0"/>
              <a:t>, </a:t>
            </a:r>
            <a:r>
              <a:rPr lang="en-US" sz="1600" dirty="0" err="1"/>
              <a:t>PreviousPurchaseDate</a:t>
            </a:r>
            <a:r>
              <a:rPr lang="en-US" sz="1600" dirty="0"/>
              <a:t>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 </a:t>
            </a:r>
            <a:r>
              <a:rPr lang="en-US" sz="1600" dirty="0" err="1"/>
              <a:t>DaysSinceLastPurchase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1600" dirty="0" err="1"/>
              <a:t>CustomerPurchases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sz="1600" dirty="0"/>
              <a:t> </a:t>
            </a:r>
            <a:r>
              <a:rPr lang="en-US" sz="1600" dirty="0" err="1"/>
              <a:t>PurchaseNumber</a:t>
            </a:r>
            <a:r>
              <a:rPr lang="en-US" sz="1600" dirty="0"/>
              <a:t> &gt; 1)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SELECT DISTINT</a:t>
            </a:r>
            <a:r>
              <a:rPr lang="en-US" sz="1600" dirty="0"/>
              <a:t> `Customer ID`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1600" dirty="0"/>
              <a:t> </a:t>
            </a:r>
            <a:r>
              <a:rPr lang="en-US" sz="1600" dirty="0" err="1"/>
              <a:t>RepeatPurchaseDates</a:t>
            </a:r>
            <a:r>
              <a:rPr lang="en-US" sz="1600" dirty="0"/>
              <a:t>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sz="1600" dirty="0"/>
              <a:t> </a:t>
            </a:r>
            <a:r>
              <a:rPr lang="en-US" sz="1600" dirty="0" err="1"/>
              <a:t>DaysSinceLastPurchase</a:t>
            </a:r>
            <a:r>
              <a:rPr lang="en-US" sz="1600" dirty="0"/>
              <a:t> &lt;= 30;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600" dirty="0"/>
          </a:p>
          <a:p>
            <a:r>
              <a:rPr lang="en-US" sz="1600" dirty="0"/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495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2837E-C3D9-BB88-84A0-C141F044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5" y="328664"/>
            <a:ext cx="1438476" cy="3972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8C1BB-7299-304B-0834-E7F7EA3D6DEE}"/>
              </a:ext>
            </a:extLst>
          </p:cNvPr>
          <p:cNvSpPr txBox="1"/>
          <p:nvPr/>
        </p:nvSpPr>
        <p:spPr>
          <a:xfrm>
            <a:off x="3888828" y="328664"/>
            <a:ext cx="6096000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CTE 1: </a:t>
            </a:r>
            <a:r>
              <a:rPr lang="en-US" sz="1600" b="1" dirty="0" err="1"/>
              <a:t>CustomerPurchases</a:t>
            </a:r>
            <a:r>
              <a:rPr lang="en-US" sz="1600" b="1" dirty="0"/>
              <a:t> </a:t>
            </a:r>
          </a:p>
          <a:p>
            <a:r>
              <a:rPr lang="en-US" sz="1600" dirty="0"/>
              <a:t>         What it does:</a:t>
            </a:r>
          </a:p>
          <a:p>
            <a:r>
              <a:rPr lang="en-US" sz="1600" dirty="0"/>
              <a:t>              For each Customer ID, assigns a purchase number using ROW_NUMBER()  (ordered by </a:t>
            </a:r>
            <a:r>
              <a:rPr lang="en-US" sz="1600" dirty="0" err="1"/>
              <a:t>sale_date</a:t>
            </a:r>
            <a:r>
              <a:rPr lang="en-US" sz="1600" dirty="0"/>
              <a:t>).Uses LAG() to get the date of the previous purchase for each customer.</a:t>
            </a:r>
          </a:p>
          <a:p>
            <a:r>
              <a:rPr lang="en-US" sz="1600" dirty="0"/>
              <a:t>          Why it's done:</a:t>
            </a:r>
          </a:p>
          <a:p>
            <a:r>
              <a:rPr lang="en-US" sz="1600" dirty="0"/>
              <a:t>                To track the sequence of purchases and calculate the time between repeat purchases.</a:t>
            </a:r>
          </a:p>
          <a:p>
            <a:r>
              <a:rPr lang="en-US" sz="1600" b="1" dirty="0"/>
              <a:t>2. CTE 2: </a:t>
            </a:r>
            <a:r>
              <a:rPr lang="en-US" sz="1600" b="1" dirty="0" err="1"/>
              <a:t>RepeatPurchaseDates</a:t>
            </a:r>
            <a:endParaRPr lang="en-US" sz="1600" b="1" dirty="0"/>
          </a:p>
          <a:p>
            <a:r>
              <a:rPr lang="en-US" sz="1600" dirty="0"/>
              <a:t>           What it does:</a:t>
            </a:r>
          </a:p>
          <a:p>
            <a:r>
              <a:rPr lang="en-US" sz="1600" dirty="0"/>
              <a:t>                  Calculates the number of days between current and previous purchase using DATEDIFF().</a:t>
            </a:r>
          </a:p>
          <a:p>
            <a:r>
              <a:rPr lang="en-US" sz="1600" dirty="0"/>
              <a:t>           Why it's done:</a:t>
            </a:r>
          </a:p>
          <a:p>
            <a:r>
              <a:rPr lang="en-US" sz="1600" dirty="0"/>
              <a:t>                 To identify how soon a customer returns after a purchase — useful for tracking loyalty or buying habits.</a:t>
            </a:r>
          </a:p>
          <a:p>
            <a:r>
              <a:rPr lang="en-US" sz="1600" b="1" dirty="0"/>
              <a:t>3. Final SELECT</a:t>
            </a:r>
          </a:p>
          <a:p>
            <a:r>
              <a:rPr lang="en-US" sz="1600" dirty="0"/>
              <a:t>         What it does:</a:t>
            </a:r>
          </a:p>
          <a:p>
            <a:r>
              <a:rPr lang="en-US" sz="1600" dirty="0"/>
              <a:t>              Filters and returns distinct customers who made repeat purchases within 30 days.</a:t>
            </a:r>
          </a:p>
          <a:p>
            <a:r>
              <a:rPr lang="en-US" sz="1600" dirty="0"/>
              <a:t>       Why it's done:</a:t>
            </a:r>
          </a:p>
          <a:p>
            <a:r>
              <a:rPr lang="en-US" sz="1600" dirty="0"/>
              <a:t>             To identify engaged or loyal customers based on repeat buying within a short period.</a:t>
            </a:r>
          </a:p>
          <a:p>
            <a:endParaRPr lang="en-US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39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85CF8-7F9F-4365-6BCC-B1EDB3A32F66}"/>
              </a:ext>
            </a:extLst>
          </p:cNvPr>
          <p:cNvSpPr txBox="1"/>
          <p:nvPr/>
        </p:nvSpPr>
        <p:spPr>
          <a:xfrm>
            <a:off x="1324303" y="128576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  <a:p>
            <a:r>
              <a:rPr lang="en-US" dirty="0"/>
              <a:t>    `Customer ID`,</a:t>
            </a:r>
          </a:p>
          <a:p>
            <a:r>
              <a:rPr lang="en-US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round</a:t>
            </a:r>
            <a:r>
              <a:rPr lang="en-US" dirty="0"/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en-US" dirty="0"/>
              <a:t>(Total),2)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TotalRevenue</a:t>
            </a:r>
            <a:endParaRPr lang="en-US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walmartsales</a:t>
            </a:r>
            <a:endParaRPr lang="en-US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BY</a:t>
            </a:r>
          </a:p>
          <a:p>
            <a:r>
              <a:rPr lang="en-US" dirty="0"/>
              <a:t>    `Customer ID`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BY</a:t>
            </a:r>
          </a:p>
          <a:p>
            <a:r>
              <a:rPr lang="en-US" dirty="0"/>
              <a:t>    </a:t>
            </a:r>
            <a:r>
              <a:rPr lang="en-US" dirty="0" err="1"/>
              <a:t>TotalRevenue</a:t>
            </a:r>
            <a:r>
              <a:rPr lang="en-US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DESC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LIMIT</a:t>
            </a:r>
            <a:r>
              <a:rPr lang="en-US" dirty="0"/>
              <a:t> 5;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60E11-B400-3192-BAD3-99F5DF4E143C}"/>
              </a:ext>
            </a:extLst>
          </p:cNvPr>
          <p:cNvSpPr txBox="1"/>
          <p:nvPr/>
        </p:nvSpPr>
        <p:spPr>
          <a:xfrm>
            <a:off x="578069" y="1358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Task 9: Finding Top 5 Customers by Sales Volume (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08829-8C44-B72B-B6CF-E3C238348D14}"/>
              </a:ext>
            </a:extLst>
          </p:cNvPr>
          <p:cNvSpPr txBox="1"/>
          <p:nvPr/>
        </p:nvSpPr>
        <p:spPr>
          <a:xfrm>
            <a:off x="1324303" y="626013"/>
            <a:ext cx="933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Walmart wants to reward its top 5 customers who have generated the most sales Revenue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487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C537A-CF6C-89B7-ECAA-A0C6BA1B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5" y="232429"/>
            <a:ext cx="2381582" cy="1600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E572AF-F343-87C0-430E-3702922E278E}"/>
              </a:ext>
            </a:extLst>
          </p:cNvPr>
          <p:cNvSpPr txBox="1"/>
          <p:nvPr/>
        </p:nvSpPr>
        <p:spPr>
          <a:xfrm>
            <a:off x="4099034" y="232429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SELECT Clause </a:t>
            </a:r>
          </a:p>
          <a:p>
            <a:r>
              <a:rPr lang="en-US" sz="1600" b="1" dirty="0"/>
              <a:t>    </a:t>
            </a:r>
            <a:r>
              <a:rPr lang="en-US" sz="1600" dirty="0"/>
              <a:t>What it does:</a:t>
            </a:r>
          </a:p>
          <a:p>
            <a:r>
              <a:rPr lang="en-US" sz="1600" dirty="0"/>
              <a:t>        Retrieves each Customer ID.</a:t>
            </a:r>
          </a:p>
          <a:p>
            <a:r>
              <a:rPr lang="en-US" sz="1600" dirty="0"/>
              <a:t>         Calculates and rounds the total revenue they generated using SUM(Total).</a:t>
            </a:r>
          </a:p>
          <a:p>
            <a:r>
              <a:rPr lang="en-US" sz="1600" dirty="0"/>
              <a:t>     Why it's done:</a:t>
            </a:r>
          </a:p>
          <a:p>
            <a:r>
              <a:rPr lang="en-US" sz="1600" dirty="0"/>
              <a:t>         To find out how much each customer has contributed to overall sales.</a:t>
            </a:r>
          </a:p>
          <a:p>
            <a:r>
              <a:rPr lang="en-US" sz="1600" b="1" dirty="0"/>
              <a:t>2. GROUP BY Clause</a:t>
            </a:r>
          </a:p>
          <a:p>
            <a:r>
              <a:rPr lang="en-US" sz="1600" dirty="0"/>
              <a:t>      What it does:</a:t>
            </a:r>
          </a:p>
          <a:p>
            <a:r>
              <a:rPr lang="en-US" sz="1600" dirty="0"/>
              <a:t>           Groups data by Customer ID to aggregate revenue per customer.</a:t>
            </a:r>
          </a:p>
          <a:p>
            <a:r>
              <a:rPr lang="en-US" sz="1600" dirty="0"/>
              <a:t>      Why it's done:</a:t>
            </a:r>
          </a:p>
          <a:p>
            <a:r>
              <a:rPr lang="en-US" sz="1600" dirty="0"/>
              <a:t>          Ensures accurate total revenue per individual customer.</a:t>
            </a:r>
          </a:p>
          <a:p>
            <a:r>
              <a:rPr lang="en-US" sz="1600" b="1" dirty="0"/>
              <a:t>3. ORDER BY &amp; LIMIT</a:t>
            </a:r>
          </a:p>
          <a:p>
            <a:r>
              <a:rPr lang="en-US" sz="1600" dirty="0"/>
              <a:t>      What it does:</a:t>
            </a:r>
          </a:p>
          <a:p>
            <a:r>
              <a:rPr lang="en-US" sz="1600" dirty="0"/>
              <a:t>          Sorts customers by highest revenue first.</a:t>
            </a:r>
          </a:p>
          <a:p>
            <a:r>
              <a:rPr lang="en-US" sz="1600" dirty="0"/>
              <a:t>           Limits the result to top 5 highest-spending customers.</a:t>
            </a:r>
          </a:p>
          <a:p>
            <a:r>
              <a:rPr lang="en-US" sz="1600" dirty="0"/>
              <a:t>      Why it's done:</a:t>
            </a:r>
          </a:p>
          <a:p>
            <a:r>
              <a:rPr lang="en-US" sz="1600" dirty="0"/>
              <a:t>            To highlight the most valuable customers based on revenue contribution.</a:t>
            </a:r>
            <a:r>
              <a:rPr lang="en-US" sz="1400" dirty="0"/>
              <a:t>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584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0D1E81-2854-99C2-0016-19339CA1A58C}"/>
              </a:ext>
            </a:extLst>
          </p:cNvPr>
          <p:cNvSpPr txBox="1"/>
          <p:nvPr/>
        </p:nvSpPr>
        <p:spPr>
          <a:xfrm>
            <a:off x="331245" y="180427"/>
            <a:ext cx="1173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Task 1: Identifying the Top Branch by Sales Growth Rate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2B97C-6995-46A8-568E-E18F5EAB6BD8}"/>
              </a:ext>
            </a:extLst>
          </p:cNvPr>
          <p:cNvSpPr txBox="1"/>
          <p:nvPr/>
        </p:nvSpPr>
        <p:spPr>
          <a:xfrm>
            <a:off x="904568" y="688258"/>
            <a:ext cx="1128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Walmart wants to identify which branch has exhibited the highest sales growth over time. Analyze the total sales</a:t>
            </a:r>
          </a:p>
          <a:p>
            <a:r>
              <a:rPr lang="en-US" dirty="0">
                <a:latin typeface="Aptos" panose="020B0004020202020204" pitchFamily="34" charset="0"/>
              </a:rPr>
              <a:t>for each branch and compare the growth rate across months to find the top performer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C23256-2E31-78A2-5CCB-EB947A93C371}"/>
              </a:ext>
            </a:extLst>
          </p:cNvPr>
          <p:cNvSpPr txBox="1"/>
          <p:nvPr/>
        </p:nvSpPr>
        <p:spPr>
          <a:xfrm>
            <a:off x="1009671" y="1334589"/>
            <a:ext cx="985619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1200" dirty="0" err="1"/>
              <a:t>onthlysales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1200" dirty="0"/>
              <a:t>(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sz="1200" dirty="0"/>
              <a:t> branch,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EXTRACT(</a:t>
            </a:r>
            <a:r>
              <a:rPr lang="en-US" sz="1200" dirty="0"/>
              <a:t>MONTH FROM </a:t>
            </a:r>
            <a:r>
              <a:rPr lang="en-US" sz="1200" dirty="0" err="1"/>
              <a:t>sale_date</a:t>
            </a:r>
            <a:r>
              <a:rPr lang="en-US" sz="1200" dirty="0"/>
              <a:t>) AS </a:t>
            </a:r>
            <a:r>
              <a:rPr lang="en-US" sz="1200" dirty="0" err="1"/>
              <a:t>SaleMonth</a:t>
            </a:r>
            <a:r>
              <a:rPr lang="en-US" sz="1200" dirty="0"/>
              <a:t> ,</a:t>
            </a:r>
          </a:p>
          <a:p>
            <a:r>
              <a:rPr lang="en-US" sz="1200" dirty="0"/>
              <a:t>    round(sum(total),2)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AS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1200" dirty="0" err="1"/>
              <a:t>otal_sales</a:t>
            </a:r>
            <a:endParaRPr lang="en-US" sz="1200" dirty="0"/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1200" dirty="0"/>
              <a:t> </a:t>
            </a:r>
            <a:r>
              <a:rPr lang="en-US" sz="1200" dirty="0" err="1"/>
              <a:t>walmartsales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lang="en-US" sz="1200" dirty="0"/>
              <a:t>branch ,EXTRACT(MONTH FROM </a:t>
            </a:r>
            <a:r>
              <a:rPr lang="en-US" sz="1200" dirty="0" err="1"/>
              <a:t>sale_date</a:t>
            </a:r>
            <a:r>
              <a:rPr lang="en-US" sz="1200" dirty="0"/>
              <a:t>) 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sz="1200" dirty="0" err="1"/>
              <a:t>SaleMonth</a:t>
            </a:r>
            <a:r>
              <a:rPr lang="en-US" sz="1200" dirty="0"/>
              <a:t>),</a:t>
            </a:r>
          </a:p>
          <a:p>
            <a:r>
              <a:rPr lang="en-US" sz="1200" dirty="0" err="1"/>
              <a:t>SalesGrowth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1200" dirty="0"/>
              <a:t> (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SELECT </a:t>
            </a:r>
            <a:r>
              <a:rPr lang="en-US" sz="1200" dirty="0"/>
              <a:t>Branch, </a:t>
            </a:r>
            <a:r>
              <a:rPr lang="en-US" sz="1200" dirty="0" err="1"/>
              <a:t>SaleMonth</a:t>
            </a:r>
            <a:r>
              <a:rPr lang="en-US" sz="1200" dirty="0"/>
              <a:t>, </a:t>
            </a:r>
            <a:r>
              <a:rPr lang="en-US" sz="1200" dirty="0" err="1"/>
              <a:t>total_sales</a:t>
            </a:r>
            <a:r>
              <a:rPr lang="en-US" sz="1200" dirty="0"/>
              <a:t>,  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LAG</a:t>
            </a:r>
            <a:r>
              <a:rPr lang="en-US" sz="1200" dirty="0"/>
              <a:t>(</a:t>
            </a:r>
            <a:r>
              <a:rPr lang="en-US" sz="1200" dirty="0" err="1"/>
              <a:t>total_sales</a:t>
            </a:r>
            <a:r>
              <a:rPr lang="en-US" sz="1200" dirty="0"/>
              <a:t>, 1, 0)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OVER </a:t>
            </a:r>
            <a:r>
              <a:rPr lang="en-US" sz="1200" dirty="0"/>
              <a:t>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PARTITION BY Branch ORDER BY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SaleMonth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PreviousMonthSales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    CASE</a:t>
            </a:r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WHEN LAG</a:t>
            </a:r>
            <a:r>
              <a:rPr lang="en-US" sz="1200" dirty="0"/>
              <a:t>(</a:t>
            </a:r>
            <a:r>
              <a:rPr lang="en-US" sz="1200" dirty="0" err="1"/>
              <a:t>total_sales</a:t>
            </a:r>
            <a:r>
              <a:rPr lang="en-US" sz="1200" dirty="0"/>
              <a:t>, 1, 0)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OVER (PARTITION BY </a:t>
            </a:r>
            <a:r>
              <a:rPr lang="en-US" sz="1200" dirty="0"/>
              <a:t>Branch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ORDER BY</a:t>
            </a:r>
            <a:r>
              <a:rPr lang="en-US" sz="1200" dirty="0"/>
              <a:t> </a:t>
            </a:r>
            <a:r>
              <a:rPr lang="en-US" sz="1200" dirty="0" err="1"/>
              <a:t>SaleMonth</a:t>
            </a:r>
            <a:r>
              <a:rPr lang="en-US" sz="1200" dirty="0"/>
              <a:t>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 NULL OR LAG</a:t>
            </a:r>
            <a:r>
              <a:rPr lang="en-US" sz="1200" dirty="0"/>
              <a:t>(</a:t>
            </a:r>
            <a:r>
              <a:rPr lang="en-US" sz="1200" dirty="0" err="1"/>
              <a:t>total_sales</a:t>
            </a:r>
            <a:r>
              <a:rPr lang="en-US" sz="1200" dirty="0"/>
              <a:t>, 1, 0)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OVER (PARTITION BY </a:t>
            </a:r>
            <a:r>
              <a:rPr lang="en-US" sz="1200" dirty="0"/>
              <a:t>Branch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BY</a:t>
            </a:r>
            <a:r>
              <a:rPr lang="en-US" sz="1200" dirty="0"/>
              <a:t> </a:t>
            </a:r>
            <a:r>
              <a:rPr lang="en-US" sz="1200" dirty="0" err="1"/>
              <a:t>SaleMonth</a:t>
            </a:r>
            <a:r>
              <a:rPr lang="en-US" sz="1200" dirty="0"/>
              <a:t>) = 0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sz="1200" dirty="0"/>
              <a:t> 0</a:t>
            </a:r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sz="1200" dirty="0"/>
              <a:t> (</a:t>
            </a:r>
            <a:r>
              <a:rPr lang="en-US" sz="1200" dirty="0" err="1"/>
              <a:t>total_sales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- LAG</a:t>
            </a:r>
            <a:r>
              <a:rPr lang="en-US" sz="1200" dirty="0"/>
              <a:t>(</a:t>
            </a:r>
            <a:r>
              <a:rPr lang="en-US" sz="1200" dirty="0" err="1"/>
              <a:t>total_sales</a:t>
            </a:r>
            <a:r>
              <a:rPr lang="en-US" sz="1200" dirty="0"/>
              <a:t>, 1, 0)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OVER (PARTITION B</a:t>
            </a:r>
            <a:r>
              <a:rPr lang="en-US" sz="1200" dirty="0"/>
              <a:t>Y Branch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sz="1200" dirty="0" err="1"/>
              <a:t>SaleMonth</a:t>
            </a:r>
            <a:r>
              <a:rPr lang="en-US" sz="1200" dirty="0"/>
              <a:t>))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/ LAG</a:t>
            </a:r>
            <a:r>
              <a:rPr lang="en-US" sz="1200" dirty="0"/>
              <a:t>(</a:t>
            </a:r>
            <a:r>
              <a:rPr lang="en-US" sz="1200" dirty="0" err="1"/>
              <a:t>total_sales</a:t>
            </a:r>
            <a:r>
              <a:rPr lang="en-US" sz="1200" dirty="0"/>
              <a:t>, 1, 0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) OVER (PARTITION BY </a:t>
            </a:r>
            <a:r>
              <a:rPr lang="en-US" sz="1200" dirty="0"/>
              <a:t>Branch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sz="1200" dirty="0" err="1"/>
              <a:t>SaleMonth</a:t>
            </a:r>
            <a:r>
              <a:rPr lang="en-US" sz="1200" dirty="0"/>
              <a:t>) * 100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END AS </a:t>
            </a:r>
            <a:r>
              <a:rPr lang="en-US" sz="1200" dirty="0" err="1"/>
              <a:t>GrowthRate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MonthlySales</a:t>
            </a:r>
            <a:r>
              <a:rPr lang="en-US" sz="1200" dirty="0"/>
              <a:t>),</a:t>
            </a:r>
          </a:p>
          <a:p>
            <a:r>
              <a:rPr lang="en-US" sz="1200" dirty="0" err="1"/>
              <a:t>FinalResult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AS </a:t>
            </a:r>
            <a:r>
              <a:rPr lang="en-US" sz="1200" dirty="0"/>
              <a:t>(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sz="1200" dirty="0"/>
              <a:t> Branch,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</a:t>
            </a:r>
            <a:r>
              <a:rPr lang="en-US" sz="1200" dirty="0"/>
              <a:t>(</a:t>
            </a:r>
            <a:r>
              <a:rPr lang="en-US" sz="1200" dirty="0" err="1"/>
              <a:t>GrowthRate</a:t>
            </a:r>
            <a:r>
              <a:rPr lang="en-US" sz="1200" dirty="0"/>
              <a:t>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AverageGrowthRate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1200" dirty="0"/>
              <a:t> </a:t>
            </a:r>
            <a:r>
              <a:rPr lang="en-US" sz="1200" dirty="0" err="1"/>
              <a:t>SalesGrowth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BY</a:t>
            </a:r>
            <a:r>
              <a:rPr lang="en-US" sz="1200" dirty="0"/>
              <a:t> Branch)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  <a:p>
            <a:r>
              <a:rPr lang="en-US" sz="1200" dirty="0"/>
              <a:t>    Branch,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ROUND</a:t>
            </a:r>
            <a:r>
              <a:rPr lang="en-US" sz="1200" dirty="0"/>
              <a:t>(</a:t>
            </a:r>
            <a:r>
              <a:rPr lang="en-US" sz="1200" dirty="0" err="1"/>
              <a:t>AverageGrowthRate</a:t>
            </a:r>
            <a:r>
              <a:rPr lang="en-US" sz="1200" dirty="0"/>
              <a:t>, 2)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AverageGrowthRate</a:t>
            </a:r>
            <a:endParaRPr lang="en-US" sz="1200" dirty="0"/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1200" dirty="0"/>
              <a:t> </a:t>
            </a:r>
            <a:r>
              <a:rPr lang="en-US" sz="1200" dirty="0" err="1"/>
              <a:t>FinalResult</a:t>
            </a:r>
            <a:endParaRPr lang="en-US" sz="1200" dirty="0"/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sz="1200" dirty="0" err="1"/>
              <a:t>AverageGrowthRate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DESC</a:t>
            </a:r>
            <a:r>
              <a:rPr lang="en-US" sz="1200" dirty="0"/>
              <a:t>;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368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C5F819-CD31-7214-A34F-1738506D8978}"/>
              </a:ext>
            </a:extLst>
          </p:cNvPr>
          <p:cNvSpPr txBox="1"/>
          <p:nvPr/>
        </p:nvSpPr>
        <p:spPr>
          <a:xfrm>
            <a:off x="325820" y="198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Task 10: Analyzing Sales Trends by Day of the Week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D268E-BE6C-1C48-49FD-0A0BA962753E}"/>
              </a:ext>
            </a:extLst>
          </p:cNvPr>
          <p:cNvSpPr txBox="1"/>
          <p:nvPr/>
        </p:nvSpPr>
        <p:spPr>
          <a:xfrm>
            <a:off x="1061544" y="752959"/>
            <a:ext cx="10541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Walmart wants to analyze the sales patterns to determine which day of the week  brings the highest sales.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44A6F-316F-2BF8-981D-758156B89ED5}"/>
              </a:ext>
            </a:extLst>
          </p:cNvPr>
          <p:cNvSpPr txBox="1"/>
          <p:nvPr/>
        </p:nvSpPr>
        <p:spPr>
          <a:xfrm>
            <a:off x="1061544" y="130695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  <a:p>
            <a:r>
              <a:rPr lang="en-US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WEEKDAY</a:t>
            </a:r>
            <a:r>
              <a:rPr lang="en-US" dirty="0"/>
              <a:t>(</a:t>
            </a:r>
            <a:r>
              <a:rPr lang="en-US" dirty="0" err="1"/>
              <a:t>sale_Date</a:t>
            </a:r>
            <a:r>
              <a:rPr lang="en-US" dirty="0"/>
              <a:t>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DayIndex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round</a:t>
            </a:r>
            <a:r>
              <a:rPr lang="en-US" dirty="0"/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en-US" dirty="0"/>
              <a:t>(Total),2)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TotalSales</a:t>
            </a:r>
            <a:endParaRPr lang="en-US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walmartsales</a:t>
            </a:r>
            <a:endParaRPr lang="en-US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BY</a:t>
            </a:r>
          </a:p>
          <a:p>
            <a:r>
              <a:rPr lang="en-US" dirty="0"/>
              <a:t>    </a:t>
            </a:r>
            <a:r>
              <a:rPr lang="en-US" dirty="0" err="1"/>
              <a:t>DayIndex</a:t>
            </a:r>
            <a:endParaRPr lang="en-US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BY</a:t>
            </a:r>
          </a:p>
          <a:p>
            <a:r>
              <a:rPr lang="en-US" dirty="0"/>
              <a:t>    </a:t>
            </a:r>
            <a:r>
              <a:rPr lang="en-US" dirty="0" err="1"/>
              <a:t>TotalSales</a:t>
            </a:r>
            <a:r>
              <a:rPr lang="en-US" dirty="0"/>
              <a:t> DESC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LIMIT</a:t>
            </a:r>
            <a:r>
              <a:rPr lang="en-US" dirty="0"/>
              <a:t> 1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en-US" dirty="0"/>
              <a:t> 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4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8E794B-1C6A-0720-8E41-B8817FBD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1" y="350325"/>
            <a:ext cx="2181529" cy="1848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148AE2-AC5C-8DD9-8E18-65E1EEA5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1" y="3326962"/>
            <a:ext cx="2534004" cy="771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B0B99-A9DC-A537-A417-E0E41EECD852}"/>
              </a:ext>
            </a:extLst>
          </p:cNvPr>
          <p:cNvSpPr txBox="1"/>
          <p:nvPr/>
        </p:nvSpPr>
        <p:spPr>
          <a:xfrm>
            <a:off x="5118538" y="222353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SELECT Clause </a:t>
            </a:r>
          </a:p>
          <a:p>
            <a:r>
              <a:rPr lang="en-US" sz="1600" dirty="0"/>
              <a:t>    What it does:</a:t>
            </a:r>
          </a:p>
          <a:p>
            <a:r>
              <a:rPr lang="en-US" sz="1600" dirty="0"/>
              <a:t>        Uses WEEKDAY(</a:t>
            </a:r>
            <a:r>
              <a:rPr lang="en-US" sz="1600" dirty="0" err="1"/>
              <a:t>sale_date</a:t>
            </a:r>
            <a:r>
              <a:rPr lang="en-US" sz="1600" dirty="0"/>
              <a:t>) to get the day index (0 = Monday, 6 = Sunday).</a:t>
            </a:r>
          </a:p>
          <a:p>
            <a:r>
              <a:rPr lang="en-US" sz="1600" dirty="0"/>
              <a:t>       Calculates total sales for each day index and rounds it.</a:t>
            </a:r>
          </a:p>
          <a:p>
            <a:r>
              <a:rPr lang="en-US" sz="1600" dirty="0"/>
              <a:t>   Why it's done:</a:t>
            </a:r>
          </a:p>
          <a:p>
            <a:r>
              <a:rPr lang="en-US" sz="1600" dirty="0"/>
              <a:t>        To analyze sales volume by day of the week using numerical day values.</a:t>
            </a:r>
          </a:p>
          <a:p>
            <a:r>
              <a:rPr lang="en-US" sz="1600" b="1" dirty="0"/>
              <a:t>2. GROUP BY Clause</a:t>
            </a:r>
          </a:p>
          <a:p>
            <a:r>
              <a:rPr lang="en-US" sz="1600" dirty="0"/>
              <a:t>       What it does:</a:t>
            </a:r>
          </a:p>
          <a:p>
            <a:r>
              <a:rPr lang="en-US" sz="1600" dirty="0"/>
              <a:t>           Groups transactions by day index to sum up sales per weekday.</a:t>
            </a:r>
          </a:p>
          <a:p>
            <a:r>
              <a:rPr lang="en-US" sz="1600" dirty="0"/>
              <a:t>    Why it's done:</a:t>
            </a:r>
          </a:p>
          <a:p>
            <a:r>
              <a:rPr lang="en-US" sz="1600" dirty="0"/>
              <a:t>        To compare sales performance for each day.</a:t>
            </a:r>
          </a:p>
          <a:p>
            <a:r>
              <a:rPr lang="en-US" sz="1600" b="1" dirty="0"/>
              <a:t>3. ORDER BY &amp; LIMIT</a:t>
            </a:r>
          </a:p>
          <a:p>
            <a:r>
              <a:rPr lang="en-US" sz="1600" dirty="0"/>
              <a:t>       What it does:</a:t>
            </a:r>
          </a:p>
          <a:p>
            <a:r>
              <a:rPr lang="en-US" sz="1600" dirty="0"/>
              <a:t>           Sorts days based on highest total sales.</a:t>
            </a:r>
          </a:p>
          <a:p>
            <a:r>
              <a:rPr lang="en-US" sz="1600" dirty="0"/>
              <a:t>            Returns only the top-performing day (highest sales).</a:t>
            </a:r>
          </a:p>
          <a:p>
            <a:r>
              <a:rPr lang="en-US" sz="1600" dirty="0"/>
              <a:t>      Why it's done:</a:t>
            </a:r>
          </a:p>
          <a:p>
            <a:r>
              <a:rPr lang="en-US" sz="1600" dirty="0"/>
              <a:t>           To quickly identify which day has the highest revenue, aiding in scheduling and planning.</a:t>
            </a:r>
            <a:r>
              <a:rPr lang="en-US" sz="1600" b="1" dirty="0"/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8478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E8754-C3AC-8FC1-88F7-62CAAD4D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3" y="96982"/>
            <a:ext cx="3486637" cy="2361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B6E096-6A86-2BBB-0E4F-089C4A0CF296}"/>
              </a:ext>
            </a:extLst>
          </p:cNvPr>
          <p:cNvSpPr txBox="1"/>
          <p:nvPr/>
        </p:nvSpPr>
        <p:spPr>
          <a:xfrm>
            <a:off x="3899338" y="96983"/>
            <a:ext cx="8032889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CTE 1: </a:t>
            </a:r>
            <a:r>
              <a:rPr lang="en-US" sz="1400" b="1" dirty="0" err="1"/>
              <a:t>monthlysales</a:t>
            </a:r>
            <a:endParaRPr lang="en-US" sz="1400" b="1" dirty="0"/>
          </a:p>
          <a:p>
            <a:r>
              <a:rPr lang="en-US" sz="1400" dirty="0"/>
              <a:t>   What it does:</a:t>
            </a:r>
          </a:p>
          <a:p>
            <a:r>
              <a:rPr lang="en-US" sz="1400" dirty="0"/>
              <a:t>      Groups sales data by branch and month.</a:t>
            </a:r>
          </a:p>
          <a:p>
            <a:r>
              <a:rPr lang="en-US" sz="1400" dirty="0"/>
              <a:t>      Calculates the monthly total sales per branch.</a:t>
            </a:r>
          </a:p>
          <a:p>
            <a:r>
              <a:rPr lang="en-US" sz="1400" dirty="0"/>
              <a:t>     Extracts the month number (1–12) from the sale date.</a:t>
            </a:r>
          </a:p>
          <a:p>
            <a:r>
              <a:rPr lang="en-US" sz="1400" dirty="0"/>
              <a:t>    Rounds total sales to 2 decimal places.</a:t>
            </a:r>
          </a:p>
          <a:p>
            <a:r>
              <a:rPr lang="en-US" sz="1400" dirty="0"/>
              <a:t> Why it's done:</a:t>
            </a:r>
          </a:p>
          <a:p>
            <a:r>
              <a:rPr lang="en-US" sz="1400" dirty="0"/>
              <a:t>    To prepare a clean, monthly view of total sales by each </a:t>
            </a:r>
            <a:r>
              <a:rPr lang="en-US" sz="1400" dirty="0" err="1"/>
              <a:t>branch.This</a:t>
            </a:r>
            <a:r>
              <a:rPr lang="en-US" sz="1400" dirty="0"/>
              <a:t> serves as the base for calculating        month-over-month growth.</a:t>
            </a:r>
          </a:p>
          <a:p>
            <a:r>
              <a:rPr lang="en-US" sz="1400" b="1" dirty="0"/>
              <a:t>CTE 2: </a:t>
            </a:r>
            <a:r>
              <a:rPr lang="en-US" sz="1400" b="1" dirty="0" err="1"/>
              <a:t>SalesGrowth</a:t>
            </a:r>
            <a:endParaRPr lang="en-US" sz="1400" b="1" dirty="0"/>
          </a:p>
          <a:p>
            <a:r>
              <a:rPr lang="en-US" sz="1400" dirty="0"/>
              <a:t>  What it does:</a:t>
            </a:r>
          </a:p>
          <a:p>
            <a:r>
              <a:rPr lang="en-US" sz="1400" dirty="0"/>
              <a:t>      Retrieves previous month's sales using the LAG() function for each branch.</a:t>
            </a:r>
          </a:p>
          <a:p>
            <a:r>
              <a:rPr lang="en-US" sz="1400" dirty="0"/>
              <a:t>     Computes the growth rate : </a:t>
            </a:r>
            <a:r>
              <a:rPr lang="en-US" sz="1400" dirty="0" err="1"/>
              <a:t>GrowthRate</a:t>
            </a:r>
            <a:r>
              <a:rPr lang="en-US" sz="1400" dirty="0"/>
              <a:t>= Current Sales−Previous </a:t>
            </a:r>
            <a:r>
              <a:rPr lang="en-US" sz="1400" dirty="0" err="1"/>
              <a:t>SalesPrevious</a:t>
            </a:r>
            <a:r>
              <a:rPr lang="en-US" sz="1400" dirty="0"/>
              <a:t> Sales×100GrowthRate=     Previous </a:t>
            </a:r>
            <a:r>
              <a:rPr lang="en-US" sz="1400" dirty="0" err="1"/>
              <a:t>SalesCurrent</a:t>
            </a:r>
            <a:r>
              <a:rPr lang="en-US" sz="1400" dirty="0"/>
              <a:t> Sales−Previous Sales​ ×100Sets growth to 0 if no previous month exists or if previous sales = 0.</a:t>
            </a:r>
          </a:p>
          <a:p>
            <a:r>
              <a:rPr lang="en-US" sz="1400" dirty="0"/>
              <a:t>   Why it's done:</a:t>
            </a:r>
          </a:p>
          <a:p>
            <a:r>
              <a:rPr lang="en-US" sz="1400" dirty="0"/>
              <a:t>       To track how sales have grown or declined month-over-</a:t>
            </a:r>
            <a:r>
              <a:rPr lang="en-US" sz="1400" dirty="0" err="1"/>
              <a:t>month.Helps</a:t>
            </a:r>
            <a:r>
              <a:rPr lang="en-US" sz="1400" dirty="0"/>
              <a:t> compare performance within each     branch over time.</a:t>
            </a:r>
          </a:p>
          <a:p>
            <a:r>
              <a:rPr lang="en-US" sz="1400" dirty="0"/>
              <a:t> </a:t>
            </a:r>
            <a:r>
              <a:rPr lang="en-US" sz="1400" b="1" dirty="0"/>
              <a:t>CTE 3: </a:t>
            </a:r>
            <a:r>
              <a:rPr lang="en-US" sz="1400" b="1" dirty="0" err="1"/>
              <a:t>FinalResult</a:t>
            </a:r>
            <a:endParaRPr lang="en-US" sz="1400" b="1" dirty="0"/>
          </a:p>
          <a:p>
            <a:r>
              <a:rPr lang="en-US" sz="1400" dirty="0"/>
              <a:t>      What it does:</a:t>
            </a:r>
          </a:p>
          <a:p>
            <a:r>
              <a:rPr lang="en-US" sz="1400" dirty="0"/>
              <a:t>           Takes all monthly growth rates per </a:t>
            </a:r>
            <a:r>
              <a:rPr lang="en-US" sz="1400" dirty="0" err="1"/>
              <a:t>branch.Calculates</a:t>
            </a:r>
            <a:r>
              <a:rPr lang="en-US" sz="1400" dirty="0"/>
              <a:t> the average growth rate per branch.</a:t>
            </a:r>
          </a:p>
          <a:p>
            <a:r>
              <a:rPr lang="en-US" sz="1400" dirty="0"/>
              <a:t>          Why it's </a:t>
            </a:r>
            <a:r>
              <a:rPr lang="en-US" sz="1400" dirty="0" err="1"/>
              <a:t>done:To</a:t>
            </a:r>
            <a:r>
              <a:rPr lang="en-US" sz="1400" dirty="0"/>
              <a:t> understand the overall performance trend of each branch.</a:t>
            </a:r>
          </a:p>
          <a:p>
            <a:r>
              <a:rPr lang="en-US" sz="1400" dirty="0"/>
              <a:t>           Useful for identifying consistently growing or underperforming branches.</a:t>
            </a:r>
          </a:p>
          <a:p>
            <a:r>
              <a:rPr lang="en-US" sz="1400" dirty="0"/>
              <a:t> </a:t>
            </a:r>
            <a:r>
              <a:rPr lang="en-US" sz="1400" b="1" dirty="0"/>
              <a:t>Final SELECT</a:t>
            </a:r>
          </a:p>
          <a:p>
            <a:r>
              <a:rPr lang="en-US" sz="1400" dirty="0"/>
              <a:t>      What it does:</a:t>
            </a:r>
          </a:p>
          <a:p>
            <a:r>
              <a:rPr lang="en-US" sz="1400" dirty="0"/>
              <a:t>          Selects each branch with its rounded average growth rate.</a:t>
            </a:r>
          </a:p>
          <a:p>
            <a:r>
              <a:rPr lang="en-US" sz="1400" dirty="0"/>
              <a:t>          Sorts the branches in descending order of growth.</a:t>
            </a:r>
          </a:p>
          <a:p>
            <a:r>
              <a:rPr lang="en-US" sz="1400" dirty="0"/>
              <a:t>       Why it's done:</a:t>
            </a:r>
          </a:p>
          <a:p>
            <a:r>
              <a:rPr lang="en-US" sz="1400" dirty="0"/>
              <a:t>           T o present final results </a:t>
            </a:r>
            <a:r>
              <a:rPr lang="en-US" sz="1400" dirty="0" err="1"/>
              <a:t>clearly.Helps</a:t>
            </a:r>
            <a:r>
              <a:rPr lang="en-US" sz="1400" dirty="0"/>
              <a:t> in spotting the top-performing branches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54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823F0-52F2-97AC-F987-36F037CC6497}"/>
              </a:ext>
            </a:extLst>
          </p:cNvPr>
          <p:cNvSpPr txBox="1"/>
          <p:nvPr/>
        </p:nvSpPr>
        <p:spPr>
          <a:xfrm>
            <a:off x="294290" y="241738"/>
            <a:ext cx="1201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Task 2: Finding the Most Profitable Product Line for Each Branch 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BD2D5-AC7E-183D-CDFD-702B81294DD5}"/>
              </a:ext>
            </a:extLst>
          </p:cNvPr>
          <p:cNvSpPr txBox="1"/>
          <p:nvPr/>
        </p:nvSpPr>
        <p:spPr>
          <a:xfrm>
            <a:off x="1040524" y="746234"/>
            <a:ext cx="1072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Walmart needs to determine which product line contributes the highest profit to each branch . The profit  margin</a:t>
            </a:r>
          </a:p>
          <a:p>
            <a:r>
              <a:rPr lang="en-US" dirty="0">
                <a:latin typeface="Aptos" panose="020B0004020202020204" pitchFamily="34" charset="0"/>
              </a:rPr>
              <a:t>should be calculated based on the difference between the gross income and cost of goods sold.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E5812-80D6-82DE-5CCE-E0A1FCF450ED}"/>
              </a:ext>
            </a:extLst>
          </p:cNvPr>
          <p:cNvSpPr txBox="1"/>
          <p:nvPr/>
        </p:nvSpPr>
        <p:spPr>
          <a:xfrm>
            <a:off x="1127115" y="1845725"/>
            <a:ext cx="1106488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1600" dirty="0"/>
              <a:t> </a:t>
            </a:r>
            <a:r>
              <a:rPr lang="en-US" sz="1600" dirty="0" err="1"/>
              <a:t>ProfitData</a:t>
            </a:r>
            <a:r>
              <a:rPr lang="en-US" sz="1600" dirty="0"/>
              <a:t> AS (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sz="1600" dirty="0"/>
              <a:t>branch ,</a:t>
            </a:r>
          </a:p>
          <a:p>
            <a:r>
              <a:rPr lang="en-US" sz="1600" dirty="0"/>
              <a:t>        `Product line`, 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round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en-US" sz="1600" dirty="0"/>
              <a:t>(`gross income`),2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 AS</a:t>
            </a:r>
            <a:r>
              <a:rPr lang="en-US" sz="1600" dirty="0"/>
              <a:t> </a:t>
            </a:r>
            <a:r>
              <a:rPr lang="en-US" sz="1600" dirty="0" err="1"/>
              <a:t>total_profit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1600" dirty="0"/>
              <a:t> </a:t>
            </a:r>
            <a:r>
              <a:rPr lang="en-US" sz="1600" dirty="0" err="1"/>
              <a:t>walmartsales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GROUP BY  </a:t>
            </a:r>
            <a:r>
              <a:rPr lang="en-US" sz="1600" dirty="0"/>
              <a:t>`Product </a:t>
            </a:r>
            <a:r>
              <a:rPr lang="en-US" sz="1600" dirty="0" err="1"/>
              <a:t>line`,branch</a:t>
            </a:r>
            <a:r>
              <a:rPr lang="en-US" sz="1600" dirty="0"/>
              <a:t>),</a:t>
            </a:r>
          </a:p>
          <a:p>
            <a:r>
              <a:rPr lang="en-US" sz="1600" dirty="0" err="1"/>
              <a:t>RankedProfit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1600" dirty="0"/>
              <a:t> (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sz="1600" dirty="0"/>
              <a:t>*,</a:t>
            </a:r>
          </a:p>
          <a:p>
            <a:r>
              <a:rPr lang="en-US" sz="1600" dirty="0"/>
              <a:t>   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RANK</a:t>
            </a:r>
            <a:r>
              <a:rPr lang="en-US" sz="1600" dirty="0"/>
              <a:t>()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OVER (PARTITION BY</a:t>
            </a:r>
            <a:r>
              <a:rPr lang="en-US" sz="1600" dirty="0"/>
              <a:t> Branch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sz="1600" dirty="0" err="1"/>
              <a:t>total_profit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DESC</a:t>
            </a:r>
            <a:r>
              <a:rPr lang="en-US" sz="1600" dirty="0"/>
              <a:t>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 ranks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1600" dirty="0"/>
              <a:t> </a:t>
            </a:r>
            <a:r>
              <a:rPr lang="en-US" sz="1600" dirty="0" err="1"/>
              <a:t>ProfitData</a:t>
            </a:r>
            <a:r>
              <a:rPr lang="en-US" sz="1600" dirty="0"/>
              <a:t>)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sz="1600" dirty="0"/>
              <a:t>branch , `Product line`, </a:t>
            </a:r>
            <a:r>
              <a:rPr lang="en-US" sz="1600" dirty="0" err="1"/>
              <a:t>total_profit</a:t>
            </a:r>
            <a:r>
              <a:rPr lang="en-US" sz="1600" dirty="0"/>
              <a:t>, 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CASE 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WHEN </a:t>
            </a:r>
            <a:r>
              <a:rPr lang="en-US" sz="1600" dirty="0" err="1"/>
              <a:t>total_profit</a:t>
            </a:r>
            <a:r>
              <a:rPr lang="en-US" sz="1600" dirty="0"/>
              <a:t> &gt;= 1000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sz="1600" dirty="0"/>
              <a:t> 'High'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US" sz="1600" dirty="0"/>
              <a:t> </a:t>
            </a:r>
            <a:r>
              <a:rPr lang="en-US" sz="1600" dirty="0" err="1"/>
              <a:t>total_profit</a:t>
            </a:r>
            <a:r>
              <a:rPr lang="en-US" sz="1600" dirty="0"/>
              <a:t> &gt;= 500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sz="1600" dirty="0"/>
              <a:t> 'Medium'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sz="1600" dirty="0"/>
              <a:t> 'Low'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END AS </a:t>
            </a:r>
            <a:r>
              <a:rPr lang="en-US" sz="1600" dirty="0" err="1"/>
              <a:t>profit_margin_group</a:t>
            </a:r>
            <a:endParaRPr lang="en-US" sz="1600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1600" dirty="0"/>
              <a:t> </a:t>
            </a:r>
            <a:r>
              <a:rPr lang="en-US" sz="1600" dirty="0" err="1"/>
              <a:t>RankedProfit</a:t>
            </a:r>
            <a:endParaRPr lang="en-US" sz="1600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WHERE rank </a:t>
            </a:r>
            <a:r>
              <a:rPr lang="en-US" sz="1600" dirty="0"/>
              <a:t> = 1;</a:t>
            </a:r>
          </a:p>
          <a:p>
            <a:r>
              <a:rPr lang="en-US" sz="1200" dirty="0"/>
              <a:t>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3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C472F-EE6B-3B7C-8E18-8C6D9B54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8" y="-1"/>
            <a:ext cx="5048971" cy="2417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F138FD-9839-1B74-A89E-8AAF39FA8B28}"/>
              </a:ext>
            </a:extLst>
          </p:cNvPr>
          <p:cNvSpPr txBox="1"/>
          <p:nvPr/>
        </p:nvSpPr>
        <p:spPr>
          <a:xfrm>
            <a:off x="5276193" y="262761"/>
            <a:ext cx="635875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CTE 1: </a:t>
            </a:r>
            <a:r>
              <a:rPr lang="en-US" sz="1400" b="1" dirty="0" err="1"/>
              <a:t>ProfitData</a:t>
            </a:r>
            <a:endParaRPr lang="en-US" sz="1400" b="1" dirty="0"/>
          </a:p>
          <a:p>
            <a:r>
              <a:rPr lang="en-US" sz="1400" b="1" dirty="0"/>
              <a:t>   </a:t>
            </a:r>
            <a:r>
              <a:rPr lang="en-US" sz="1400" dirty="0"/>
              <a:t>What it does:</a:t>
            </a:r>
          </a:p>
          <a:p>
            <a:r>
              <a:rPr lang="en-US" sz="1400" dirty="0"/>
              <a:t>      Groups data by branch and product line.</a:t>
            </a:r>
          </a:p>
          <a:p>
            <a:r>
              <a:rPr lang="en-US" sz="1400" dirty="0"/>
              <a:t>      Calculates total profit (gross income) for each product line within each     </a:t>
            </a:r>
            <a:r>
              <a:rPr lang="en-US" sz="1400" dirty="0" err="1"/>
              <a:t>branch.Rounds</a:t>
            </a:r>
            <a:r>
              <a:rPr lang="en-US" sz="1400" dirty="0"/>
              <a:t> the profit to 2 decimal places.</a:t>
            </a:r>
          </a:p>
          <a:p>
            <a:r>
              <a:rPr lang="en-US" sz="1400" dirty="0"/>
              <a:t>   Why it's done:</a:t>
            </a:r>
          </a:p>
          <a:p>
            <a:r>
              <a:rPr lang="en-US" sz="1400" dirty="0"/>
              <a:t>      To understand how much profit each product line contributes in every    branch.</a:t>
            </a:r>
          </a:p>
          <a:p>
            <a:r>
              <a:rPr lang="en-US" sz="1400" dirty="0"/>
              <a:t>       Prepares data for ranking and profit categorization.</a:t>
            </a:r>
          </a:p>
          <a:p>
            <a:r>
              <a:rPr lang="en-US" sz="1400" b="1" dirty="0"/>
              <a:t>2. CTE 2: </a:t>
            </a:r>
            <a:r>
              <a:rPr lang="en-US" sz="1400" b="1" dirty="0" err="1"/>
              <a:t>RankedProfit</a:t>
            </a:r>
            <a:endParaRPr lang="en-US" sz="1400" b="1" dirty="0"/>
          </a:p>
          <a:p>
            <a:r>
              <a:rPr lang="en-US" sz="1400" dirty="0"/>
              <a:t>        What it does:</a:t>
            </a:r>
          </a:p>
          <a:p>
            <a:r>
              <a:rPr lang="en-US" sz="1400" dirty="0"/>
              <a:t>            Assigns a rank to each product line within a branch based on total profit, in    descending order.</a:t>
            </a:r>
          </a:p>
          <a:p>
            <a:r>
              <a:rPr lang="en-US" sz="1400" dirty="0"/>
              <a:t>           Uses RANK() function to find the most profitable product line per branch.</a:t>
            </a:r>
          </a:p>
          <a:p>
            <a:r>
              <a:rPr lang="en-US" sz="1400" dirty="0"/>
              <a:t>     Why it's done:</a:t>
            </a:r>
          </a:p>
          <a:p>
            <a:r>
              <a:rPr lang="en-US" sz="1400" dirty="0"/>
              <a:t>        to identify the top-earning product line in each </a:t>
            </a:r>
            <a:r>
              <a:rPr lang="en-US" sz="1400" dirty="0" err="1"/>
              <a:t>branch.Enables</a:t>
            </a:r>
            <a:r>
              <a:rPr lang="en-US" sz="1400" dirty="0"/>
              <a:t> filtering later to focus only on highest contributors.</a:t>
            </a:r>
          </a:p>
          <a:p>
            <a:r>
              <a:rPr lang="en-US" sz="1400" b="1" dirty="0"/>
              <a:t>3. Final SELECT</a:t>
            </a:r>
          </a:p>
          <a:p>
            <a:r>
              <a:rPr lang="en-US" sz="1400" dirty="0"/>
              <a:t>        What it does:</a:t>
            </a:r>
          </a:p>
          <a:p>
            <a:r>
              <a:rPr lang="en-US" sz="1400" dirty="0"/>
              <a:t>            Filters to only show product lines that are ranked 1 (most profitable) in each   branch.</a:t>
            </a:r>
          </a:p>
          <a:p>
            <a:r>
              <a:rPr lang="en-US" sz="1400" dirty="0"/>
              <a:t>           Adds a profit margin </a:t>
            </a:r>
            <a:r>
              <a:rPr lang="en-US" sz="1400" dirty="0" err="1"/>
              <a:t>group:High</a:t>
            </a:r>
            <a:r>
              <a:rPr lang="en-US" sz="1400" dirty="0"/>
              <a:t> if profit ≥ 1000Medium if profit ≥ 500Low if profit &lt; 500</a:t>
            </a:r>
          </a:p>
          <a:p>
            <a:r>
              <a:rPr lang="en-US" sz="1400" dirty="0"/>
              <a:t>      Why it's done:</a:t>
            </a:r>
          </a:p>
          <a:p>
            <a:r>
              <a:rPr lang="en-US" sz="1400" dirty="0"/>
              <a:t>         To highlight the most profitable product line in each branch.</a:t>
            </a:r>
          </a:p>
          <a:p>
            <a:r>
              <a:rPr lang="en-US" sz="1400" dirty="0"/>
              <a:t>         Categorizes them for easier comparison and business decision-making.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4002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0896A-0E17-654C-9D5A-FC9204513432}"/>
              </a:ext>
            </a:extLst>
          </p:cNvPr>
          <p:cNvSpPr txBox="1"/>
          <p:nvPr/>
        </p:nvSpPr>
        <p:spPr>
          <a:xfrm>
            <a:off x="147145" y="168166"/>
            <a:ext cx="1211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Task 3: Analyzing Customer Segmentation Based on Spending 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7F843-B66A-970A-27C0-A74991307457}"/>
              </a:ext>
            </a:extLst>
          </p:cNvPr>
          <p:cNvSpPr txBox="1"/>
          <p:nvPr/>
        </p:nvSpPr>
        <p:spPr>
          <a:xfrm>
            <a:off x="966952" y="630621"/>
            <a:ext cx="11151476" cy="64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Walmart wants to segment customers based on their average spending behavior. Classify customers into three</a:t>
            </a:r>
          </a:p>
          <a:p>
            <a:r>
              <a:rPr lang="en-US" dirty="0"/>
              <a:t>tiers: High, Medium, and Low spenders based on their total purchase amounts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4F5B1-CCDF-DD7F-4B21-EC65F9D83E2D}"/>
              </a:ext>
            </a:extLst>
          </p:cNvPr>
          <p:cNvSpPr txBox="1"/>
          <p:nvPr/>
        </p:nvSpPr>
        <p:spPr>
          <a:xfrm>
            <a:off x="966952" y="1433945"/>
            <a:ext cx="109825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IN" sz="1200" dirty="0" err="1"/>
              <a:t>CustomerSpending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IN" sz="1200" dirty="0"/>
              <a:t> (</a:t>
            </a:r>
          </a:p>
          <a:p>
            <a:r>
              <a:rPr lang="en-IN" sz="1200" dirty="0"/>
              <a:t>   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  <a:p>
            <a:r>
              <a:rPr lang="en-IN" sz="1200" dirty="0"/>
              <a:t>        `Customer ID`,</a:t>
            </a:r>
          </a:p>
          <a:p>
            <a:r>
              <a:rPr lang="en-IN" sz="1200" dirty="0"/>
              <a:t>       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round(sum</a:t>
            </a:r>
            <a:r>
              <a:rPr lang="en-IN" sz="1200" dirty="0"/>
              <a:t>(Total))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AS </a:t>
            </a:r>
            <a:r>
              <a:rPr lang="en-IN" sz="1200" dirty="0" err="1"/>
              <a:t>TotalSpending</a:t>
            </a:r>
            <a:endParaRPr lang="en-IN" sz="1200" dirty="0"/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    FROM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walmartsales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GROUP BY</a:t>
            </a:r>
          </a:p>
          <a:p>
            <a:r>
              <a:rPr lang="en-IN" sz="1200" dirty="0"/>
              <a:t>        `Customer ID`</a:t>
            </a:r>
          </a:p>
          <a:p>
            <a:r>
              <a:rPr lang="en-IN" sz="1200" dirty="0"/>
              <a:t>),</a:t>
            </a:r>
          </a:p>
          <a:p>
            <a:r>
              <a:rPr lang="en-IN" sz="1200" dirty="0" err="1"/>
              <a:t>SpendingPercentiles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AS </a:t>
            </a:r>
            <a:r>
              <a:rPr lang="en-IN" sz="1200" dirty="0"/>
              <a:t>(</a:t>
            </a:r>
          </a:p>
          <a:p>
            <a:r>
              <a:rPr lang="en-IN" sz="1200" dirty="0"/>
              <a:t>   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TotalSpending</a:t>
            </a:r>
            <a:r>
              <a:rPr lang="en-IN" sz="1200" dirty="0"/>
              <a:t>,</a:t>
            </a:r>
          </a:p>
          <a:p>
            <a:r>
              <a:rPr lang="en-IN" sz="1200" dirty="0"/>
              <a:t>       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PERCENT_RANK() OVER (ORDER BY</a:t>
            </a:r>
            <a:r>
              <a:rPr lang="en-IN" sz="1200" dirty="0"/>
              <a:t> </a:t>
            </a:r>
            <a:r>
              <a:rPr lang="en-IN" sz="1200" dirty="0" err="1"/>
              <a:t>TotalSpending</a:t>
            </a:r>
            <a:r>
              <a:rPr lang="en-IN" sz="1200" dirty="0"/>
              <a:t>)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AS </a:t>
            </a:r>
            <a:r>
              <a:rPr lang="en-IN" sz="1200" dirty="0" err="1"/>
              <a:t>SpendingRank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IN" sz="1200" dirty="0" err="1"/>
              <a:t>CustomerSpending</a:t>
            </a:r>
            <a:r>
              <a:rPr lang="en-IN" sz="1200" dirty="0"/>
              <a:t> )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cs.`Customer</a:t>
            </a:r>
            <a:r>
              <a:rPr lang="en-IN" sz="1200" dirty="0"/>
              <a:t> ID`,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cs.TotalSpending</a:t>
            </a:r>
            <a:r>
              <a:rPr lang="en-IN" sz="1200" dirty="0"/>
              <a:t>,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    CASE</a:t>
            </a:r>
          </a:p>
          <a:p>
            <a:r>
              <a:rPr lang="en-IN" sz="1200" dirty="0"/>
              <a:t>       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WHEN </a:t>
            </a:r>
            <a:r>
              <a:rPr lang="en-IN" sz="1200" dirty="0" err="1"/>
              <a:t>sp.SpendingRank</a:t>
            </a:r>
            <a:r>
              <a:rPr lang="en-IN" sz="1200" dirty="0"/>
              <a:t> &gt;= 0.75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IN" sz="1200" dirty="0"/>
              <a:t> 'High Spender'</a:t>
            </a:r>
          </a:p>
          <a:p>
            <a:r>
              <a:rPr lang="en-IN" sz="1200" dirty="0"/>
              <a:t>       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IN" sz="1200" dirty="0"/>
              <a:t> </a:t>
            </a:r>
            <a:r>
              <a:rPr lang="en-IN" sz="1200" dirty="0" err="1"/>
              <a:t>sp.SpendingRank</a:t>
            </a:r>
            <a:r>
              <a:rPr lang="en-IN" sz="1200" dirty="0"/>
              <a:t> &gt;= 0.25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IN" sz="1200" dirty="0"/>
              <a:t> </a:t>
            </a:r>
            <a:r>
              <a:rPr lang="en-IN" sz="1200" dirty="0" err="1"/>
              <a:t>sp.SpendingRank</a:t>
            </a:r>
            <a:r>
              <a:rPr lang="en-IN" sz="1200" dirty="0"/>
              <a:t> &lt; 0.75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IN" sz="1200" dirty="0"/>
              <a:t> 'Medium Spender'</a:t>
            </a:r>
          </a:p>
          <a:p>
            <a:r>
              <a:rPr lang="en-IN" sz="1200" dirty="0"/>
              <a:t>       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IN" sz="1200" dirty="0"/>
              <a:t> 'Low Spender'</a:t>
            </a:r>
          </a:p>
          <a:p>
            <a:r>
              <a:rPr lang="en-IN" sz="1200" dirty="0"/>
              <a:t>   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END AS </a:t>
            </a:r>
            <a:r>
              <a:rPr lang="en-IN" sz="1200" dirty="0" err="1"/>
              <a:t>SpendingSegment</a:t>
            </a:r>
            <a:endParaRPr lang="en-IN" sz="1200" dirty="0"/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IN" sz="1200" dirty="0"/>
              <a:t> </a:t>
            </a:r>
            <a:r>
              <a:rPr lang="en-IN" sz="1200" dirty="0" err="1"/>
              <a:t>CustomerSpending</a:t>
            </a:r>
            <a:r>
              <a:rPr lang="en-IN" sz="1200" dirty="0"/>
              <a:t> cs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JOIN</a:t>
            </a:r>
          </a:p>
          <a:p>
            <a:r>
              <a:rPr lang="en-IN" dirty="0"/>
              <a:t>    </a:t>
            </a:r>
            <a:r>
              <a:rPr lang="en-IN" sz="1200" dirty="0" err="1"/>
              <a:t>SpendingPercentiles</a:t>
            </a:r>
            <a:r>
              <a:rPr lang="en-IN" sz="1200" dirty="0"/>
              <a:t> </a:t>
            </a:r>
            <a:r>
              <a:rPr lang="en-IN" sz="1200" dirty="0" err="1"/>
              <a:t>sp</a:t>
            </a:r>
            <a:r>
              <a:rPr lang="en-IN" sz="1200" dirty="0"/>
              <a:t> ON </a:t>
            </a:r>
            <a:r>
              <a:rPr lang="en-IN" sz="1200" dirty="0" err="1"/>
              <a:t>cs.TotalSpending</a:t>
            </a:r>
            <a:r>
              <a:rPr lang="en-IN" sz="1200" dirty="0"/>
              <a:t> = </a:t>
            </a:r>
            <a:r>
              <a:rPr lang="en-IN" sz="1200" dirty="0" err="1"/>
              <a:t>sp.TotalSpending</a:t>
            </a:r>
            <a:endParaRPr lang="en-IN" sz="1200" dirty="0"/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ORDER BY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cs.TotalSpending</a:t>
            </a:r>
            <a:r>
              <a:rPr lang="en-IN" sz="1200" dirty="0"/>
              <a:t> DESC;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0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4129C-E048-5355-2541-A2F8E73C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04138" cy="47191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5781BF-2775-F28A-5E6E-70DC7E4A56A4}"/>
              </a:ext>
            </a:extLst>
          </p:cNvPr>
          <p:cNvSpPr txBox="1"/>
          <p:nvPr/>
        </p:nvSpPr>
        <p:spPr>
          <a:xfrm>
            <a:off x="4540827" y="228600"/>
            <a:ext cx="73775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CTE 1: Customer Spending</a:t>
            </a:r>
          </a:p>
          <a:p>
            <a:r>
              <a:rPr lang="en-US" sz="1600" dirty="0"/>
              <a:t>     What it does:</a:t>
            </a:r>
          </a:p>
          <a:p>
            <a:r>
              <a:rPr lang="en-US" sz="1600" dirty="0"/>
              <a:t>          Groups data by Customer ID . Calculates and rounds the total amount spent by each customer</a:t>
            </a:r>
          </a:p>
          <a:p>
            <a:r>
              <a:rPr lang="en-US" sz="1600" dirty="0"/>
              <a:t>.     Why it's done:</a:t>
            </a:r>
          </a:p>
          <a:p>
            <a:r>
              <a:rPr lang="en-US" sz="1600" dirty="0"/>
              <a:t>          To get a summary of how much each customer has spent overall.</a:t>
            </a:r>
          </a:p>
          <a:p>
            <a:r>
              <a:rPr lang="en-US" sz="1600" dirty="0"/>
              <a:t>           This becomes the basis for customer segmentation</a:t>
            </a:r>
          </a:p>
          <a:p>
            <a:r>
              <a:rPr lang="en-US" sz="1600" dirty="0"/>
              <a:t>.</a:t>
            </a:r>
            <a:r>
              <a:rPr lang="en-US" sz="1600" b="1" dirty="0"/>
              <a:t>2. CTE 2: Spending Percentiles</a:t>
            </a:r>
          </a:p>
          <a:p>
            <a:r>
              <a:rPr lang="en-US" sz="1600" b="1" dirty="0"/>
              <a:t>       </a:t>
            </a:r>
            <a:r>
              <a:rPr lang="en-US" sz="1600" dirty="0"/>
              <a:t>What it does:</a:t>
            </a:r>
          </a:p>
          <a:p>
            <a:r>
              <a:rPr lang="en-US" sz="1600" dirty="0"/>
              <a:t>          Uses PERCENT_RANK() to assign a percentile rank based on total spending.</a:t>
            </a:r>
          </a:p>
          <a:p>
            <a:r>
              <a:rPr lang="en-US" sz="1600" dirty="0"/>
              <a:t>           Ranks customers from lowest to highest spender.</a:t>
            </a:r>
          </a:p>
          <a:p>
            <a:r>
              <a:rPr lang="en-US" sz="1600" dirty="0"/>
              <a:t>       Why it's done:</a:t>
            </a:r>
          </a:p>
          <a:p>
            <a:r>
              <a:rPr lang="en-US" sz="1600" dirty="0"/>
              <a:t>          To evaluate each customer’s spending in relation to others. </a:t>
            </a:r>
          </a:p>
          <a:p>
            <a:r>
              <a:rPr lang="en-US" sz="1600" dirty="0"/>
              <a:t>           Prepares for assigning them into different spending tiers.</a:t>
            </a:r>
          </a:p>
          <a:p>
            <a:r>
              <a:rPr lang="en-US" sz="1600" b="1" dirty="0"/>
              <a:t>3. Final SELECT</a:t>
            </a:r>
          </a:p>
          <a:p>
            <a:r>
              <a:rPr lang="en-US" sz="1600" dirty="0"/>
              <a:t>      What it does:</a:t>
            </a:r>
          </a:p>
          <a:p>
            <a:r>
              <a:rPr lang="en-US" sz="1600" dirty="0"/>
              <a:t>         Joins total spending with percentile ranks.</a:t>
            </a:r>
          </a:p>
          <a:p>
            <a:r>
              <a:rPr lang="en-US" sz="1600" dirty="0"/>
              <a:t>          Segments customers </a:t>
            </a:r>
            <a:r>
              <a:rPr lang="en-US" sz="1600" dirty="0" err="1"/>
              <a:t>as:High</a:t>
            </a:r>
            <a:r>
              <a:rPr lang="en-US" sz="1600" dirty="0"/>
              <a:t> Spender: top 25%Medium Spender: middle 50%Low Spender:          bottom 25%Sorts customers from highest to lowest spending.</a:t>
            </a:r>
          </a:p>
          <a:p>
            <a:r>
              <a:rPr lang="en-US" sz="1600" dirty="0"/>
              <a:t>       Why it's done:</a:t>
            </a:r>
          </a:p>
          <a:p>
            <a:r>
              <a:rPr lang="en-US" sz="1600" dirty="0"/>
              <a:t>            To classify customers into value segments for marketing, loyalty programs, or targeted offers</a:t>
            </a:r>
            <a:r>
              <a:rPr lang="en-US" sz="1400" dirty="0"/>
              <a:t>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646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5442A0-1FD0-57AD-F4BE-397B7779304B}"/>
              </a:ext>
            </a:extLst>
          </p:cNvPr>
          <p:cNvSpPr txBox="1"/>
          <p:nvPr/>
        </p:nvSpPr>
        <p:spPr>
          <a:xfrm>
            <a:off x="231228" y="315310"/>
            <a:ext cx="1171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Task 4: Detecting Anomalies in Sales Transactions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1774F-D248-A311-F4DD-F288F3967841}"/>
              </a:ext>
            </a:extLst>
          </p:cNvPr>
          <p:cNvSpPr txBox="1"/>
          <p:nvPr/>
        </p:nvSpPr>
        <p:spPr>
          <a:xfrm>
            <a:off x="1072055" y="684642"/>
            <a:ext cx="108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Walmart suspects that some transactions have unusually high or low sales compared to the average for the</a:t>
            </a:r>
          </a:p>
          <a:p>
            <a:r>
              <a:rPr lang="en-US" dirty="0"/>
              <a:t>product line. Identify these anomalies.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3A257-700E-B6AE-33A3-E90A4D076A9B}"/>
              </a:ext>
            </a:extLst>
          </p:cNvPr>
          <p:cNvSpPr txBox="1"/>
          <p:nvPr/>
        </p:nvSpPr>
        <p:spPr>
          <a:xfrm>
            <a:off x="1324303" y="1700305"/>
            <a:ext cx="60960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IN" sz="1400" dirty="0"/>
              <a:t> </a:t>
            </a:r>
            <a:r>
              <a:rPr lang="en-IN" sz="1400" dirty="0" err="1"/>
              <a:t>ProductLineStats</a:t>
            </a:r>
            <a:r>
              <a:rPr lang="en-IN" sz="1400" dirty="0"/>
              <a:t>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IN" sz="1400" dirty="0"/>
              <a:t> (</a:t>
            </a:r>
          </a:p>
          <a:p>
            <a:r>
              <a:rPr lang="en-IN" sz="1400" dirty="0"/>
              <a:t>   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IN" sz="1400" dirty="0"/>
              <a:t> `Product </a:t>
            </a:r>
            <a:r>
              <a:rPr lang="en-IN" sz="1400" dirty="0" err="1"/>
              <a:t>line`,</a:t>
            </a:r>
            <a:r>
              <a:rPr lang="en-IN" sz="1600" dirty="0" err="1">
                <a:solidFill>
                  <a:schemeClr val="accent1">
                    <a:lumMod val="75000"/>
                  </a:schemeClr>
                </a:solidFill>
              </a:rPr>
              <a:t>AVG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(Total) AS </a:t>
            </a:r>
            <a:r>
              <a:rPr lang="en-IN" sz="1400" dirty="0" err="1"/>
              <a:t>AvgSales</a:t>
            </a:r>
            <a:r>
              <a:rPr lang="en-IN" sz="1400" dirty="0"/>
              <a:t>,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STDDEV_SAMP(Total) AS </a:t>
            </a:r>
            <a:r>
              <a:rPr lang="en-IN" sz="1400" dirty="0" err="1"/>
              <a:t>StdDevSales</a:t>
            </a:r>
            <a:r>
              <a:rPr lang="en-IN" sz="1400" dirty="0"/>
              <a:t> </a:t>
            </a:r>
          </a:p>
          <a:p>
            <a:r>
              <a:rPr lang="en-IN" sz="1400" dirty="0"/>
              <a:t>   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IN" sz="1400" dirty="0" err="1"/>
              <a:t>walmartsales</a:t>
            </a:r>
            <a:endParaRPr lang="en-IN" sz="1400" dirty="0"/>
          </a:p>
          <a:p>
            <a:r>
              <a:rPr lang="en-IN" sz="1400" dirty="0"/>
              <a:t>   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IN" sz="1600" dirty="0" err="1">
                <a:solidFill>
                  <a:schemeClr val="accent1">
                    <a:lumMod val="75000"/>
                  </a:schemeClr>
                </a:solidFill>
              </a:rPr>
              <a:t>BY</a:t>
            </a:r>
            <a:r>
              <a:rPr lang="en-IN" sz="1400" dirty="0" err="1"/>
              <a:t>`Product</a:t>
            </a:r>
            <a:r>
              <a:rPr lang="en-IN" sz="1400" dirty="0"/>
              <a:t> line),</a:t>
            </a:r>
          </a:p>
          <a:p>
            <a:r>
              <a:rPr lang="en-IN" sz="1400" dirty="0" err="1"/>
              <a:t>AnomalyTransactions</a:t>
            </a:r>
            <a:r>
              <a:rPr lang="en-IN" sz="1400" dirty="0"/>
              <a:t>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IN" sz="1400" dirty="0"/>
              <a:t> (</a:t>
            </a:r>
          </a:p>
          <a:p>
            <a:r>
              <a:rPr lang="en-IN" sz="1400" dirty="0"/>
              <a:t>   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IN" sz="1400" dirty="0"/>
              <a:t> </a:t>
            </a:r>
            <a:r>
              <a:rPr lang="en-IN" sz="1400" dirty="0" err="1"/>
              <a:t>ws</a:t>
            </a:r>
            <a:r>
              <a:rPr lang="en-IN" sz="1400" dirty="0"/>
              <a:t>.`Invoice ID`, </a:t>
            </a:r>
            <a:r>
              <a:rPr lang="en-IN" sz="1400" dirty="0" err="1"/>
              <a:t>ws</a:t>
            </a:r>
            <a:r>
              <a:rPr lang="en-IN" sz="1400" dirty="0"/>
              <a:t>.`Product line`,</a:t>
            </a:r>
            <a:r>
              <a:rPr lang="en-IN" sz="1400" dirty="0" err="1"/>
              <a:t>ws.Total,pls.AvgSales,pls.StdDevSales</a:t>
            </a:r>
            <a:r>
              <a:rPr lang="en-IN" sz="1400" dirty="0"/>
              <a:t>,</a:t>
            </a:r>
          </a:p>
          <a:p>
            <a:r>
              <a:rPr lang="en-IN" sz="1400" dirty="0"/>
              <a:t>       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CASE</a:t>
            </a:r>
          </a:p>
          <a:p>
            <a:r>
              <a:rPr lang="en-IN" sz="1400" dirty="0"/>
              <a:t>           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IN" sz="1400" dirty="0"/>
              <a:t> </a:t>
            </a:r>
            <a:r>
              <a:rPr lang="en-IN" sz="1400" dirty="0" err="1"/>
              <a:t>ws.Total</a:t>
            </a:r>
            <a:r>
              <a:rPr lang="en-IN" sz="1400" dirty="0"/>
              <a:t> &gt; (</a:t>
            </a:r>
            <a:r>
              <a:rPr lang="en-IN" sz="1400" dirty="0" err="1"/>
              <a:t>pls.AvgSales</a:t>
            </a:r>
            <a:r>
              <a:rPr lang="en-IN" sz="1400" dirty="0"/>
              <a:t> + 3 * </a:t>
            </a:r>
            <a:r>
              <a:rPr lang="en-IN" sz="1400" dirty="0" err="1"/>
              <a:t>pls.StdDevSales</a:t>
            </a:r>
            <a:r>
              <a:rPr lang="en-IN" sz="1400" dirty="0"/>
              <a:t>)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IN" sz="1400" dirty="0"/>
              <a:t> 'High Anomaly' </a:t>
            </a:r>
          </a:p>
          <a:p>
            <a:r>
              <a:rPr lang="en-IN" sz="1400" dirty="0"/>
              <a:t>  anomalies</a:t>
            </a:r>
          </a:p>
          <a:p>
            <a:r>
              <a:rPr lang="en-IN" sz="1400" dirty="0"/>
              <a:t>           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IN" sz="1400" dirty="0"/>
              <a:t> </a:t>
            </a:r>
            <a:r>
              <a:rPr lang="en-IN" sz="1400" dirty="0" err="1"/>
              <a:t>ws.Total</a:t>
            </a:r>
            <a:r>
              <a:rPr lang="en-IN" sz="1400" dirty="0"/>
              <a:t> &lt; (</a:t>
            </a:r>
            <a:r>
              <a:rPr lang="en-IN" sz="1400" dirty="0" err="1"/>
              <a:t>pls.AvgSales</a:t>
            </a:r>
            <a:r>
              <a:rPr lang="en-IN" sz="1400" dirty="0"/>
              <a:t> - 3 * </a:t>
            </a:r>
            <a:r>
              <a:rPr lang="en-IN" sz="1400" dirty="0" err="1"/>
              <a:t>pls.StdDevSales</a:t>
            </a:r>
            <a:r>
              <a:rPr lang="en-IN" sz="1400" dirty="0"/>
              <a:t>)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IN" sz="1400" dirty="0"/>
              <a:t> 'Low Anomaly' </a:t>
            </a: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            ELSE </a:t>
            </a:r>
            <a:r>
              <a:rPr lang="en-IN" sz="1400" dirty="0"/>
              <a:t>'Normal'</a:t>
            </a:r>
          </a:p>
          <a:p>
            <a:r>
              <a:rPr lang="en-IN" sz="1400" dirty="0"/>
              <a:t>       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END AS </a:t>
            </a:r>
            <a:r>
              <a:rPr lang="en-IN" sz="1400" dirty="0" err="1"/>
              <a:t>AnomalyStatus</a:t>
            </a:r>
            <a:endParaRPr lang="en-IN" sz="1400" dirty="0"/>
          </a:p>
          <a:p>
            <a:r>
              <a:rPr lang="en-IN" sz="1400" dirty="0"/>
              <a:t>   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IN" sz="1400" dirty="0"/>
              <a:t> </a:t>
            </a:r>
            <a:r>
              <a:rPr lang="en-IN" sz="1400" dirty="0" err="1"/>
              <a:t>walmartsales</a:t>
            </a:r>
            <a:r>
              <a:rPr lang="en-IN" sz="1400" dirty="0"/>
              <a:t> </a:t>
            </a:r>
            <a:r>
              <a:rPr lang="en-IN" sz="1400" dirty="0" err="1"/>
              <a:t>ws</a:t>
            </a:r>
            <a:endParaRPr lang="en-IN" sz="1400" dirty="0"/>
          </a:p>
          <a:p>
            <a:r>
              <a:rPr lang="en-IN" sz="1400" dirty="0"/>
              <a:t>   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n-IN" sz="1400" dirty="0"/>
              <a:t> </a:t>
            </a:r>
            <a:r>
              <a:rPr lang="en-IN" sz="1400" dirty="0" err="1"/>
              <a:t>ProductLineStats</a:t>
            </a:r>
            <a:r>
              <a:rPr lang="en-IN" sz="1400" dirty="0"/>
              <a:t> pls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ON </a:t>
            </a:r>
            <a:r>
              <a:rPr lang="en-IN" sz="1400" dirty="0" err="1"/>
              <a:t>ws</a:t>
            </a:r>
            <a:r>
              <a:rPr lang="en-IN" sz="1400" dirty="0"/>
              <a:t>.`Product line` = </a:t>
            </a:r>
            <a:r>
              <a:rPr lang="en-IN" sz="1400" dirty="0" err="1"/>
              <a:t>pls.`Product</a:t>
            </a:r>
            <a:r>
              <a:rPr lang="en-IN" sz="1400" dirty="0"/>
              <a:t> line`)</a:t>
            </a: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IN" sz="1400" dirty="0"/>
              <a:t> `Invoice ID`, `Product line, </a:t>
            </a:r>
            <a:r>
              <a:rPr lang="en-IN" sz="1400" dirty="0" err="1"/>
              <a:t>Total,AvgSales</a:t>
            </a:r>
            <a:r>
              <a:rPr lang="en-IN" sz="1400" dirty="0"/>
              <a:t>, </a:t>
            </a:r>
            <a:r>
              <a:rPr lang="en-IN" sz="1400" dirty="0" err="1"/>
              <a:t>StdDevSales</a:t>
            </a:r>
            <a:r>
              <a:rPr lang="en-IN" sz="1400" dirty="0"/>
              <a:t>, </a:t>
            </a:r>
            <a:r>
              <a:rPr lang="en-IN" sz="1400" dirty="0" err="1"/>
              <a:t>AnomalyStatus</a:t>
            </a:r>
            <a:endParaRPr lang="en-IN" sz="1400" dirty="0"/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IN" sz="1400" dirty="0"/>
              <a:t> </a:t>
            </a:r>
            <a:r>
              <a:rPr lang="en-IN" sz="1400" dirty="0" err="1"/>
              <a:t>AnomalyTransactions</a:t>
            </a:r>
            <a:endParaRPr lang="en-IN" sz="1400" dirty="0"/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IN" sz="1400" dirty="0"/>
              <a:t> </a:t>
            </a:r>
            <a:r>
              <a:rPr lang="en-IN" sz="1400" dirty="0" err="1"/>
              <a:t>AnomalyStatus</a:t>
            </a:r>
            <a:r>
              <a:rPr lang="en-IN" sz="1400" dirty="0"/>
              <a:t> &lt;&gt; 'Normal'; </a:t>
            </a:r>
          </a:p>
        </p:txBody>
      </p:sp>
    </p:spTree>
    <p:extLst>
      <p:ext uri="{BB962C8B-B14F-4D97-AF65-F5344CB8AC3E}">
        <p14:creationId xmlns:p14="http://schemas.microsoft.com/office/powerpoint/2010/main" val="397502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D4CC1-8F3A-78EB-2739-5874EB16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5" y="171535"/>
            <a:ext cx="7056574" cy="1362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1C1C4-7980-2497-D997-AE62A6925E7C}"/>
              </a:ext>
            </a:extLst>
          </p:cNvPr>
          <p:cNvSpPr txBox="1"/>
          <p:nvPr/>
        </p:nvSpPr>
        <p:spPr>
          <a:xfrm>
            <a:off x="441433" y="1608083"/>
            <a:ext cx="108571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1CTE 1: Product Line Stats </a:t>
            </a:r>
          </a:p>
          <a:p>
            <a:r>
              <a:rPr lang="en-US" sz="1400" dirty="0"/>
              <a:t>     What it does:</a:t>
            </a:r>
          </a:p>
          <a:p>
            <a:r>
              <a:rPr lang="en-US" sz="1400" dirty="0"/>
              <a:t>         Calculates the average sale amount (</a:t>
            </a:r>
            <a:r>
              <a:rPr lang="en-US" sz="1400" dirty="0" err="1"/>
              <a:t>AvgSales</a:t>
            </a:r>
            <a:r>
              <a:rPr lang="en-US" sz="1400" dirty="0"/>
              <a:t>) for each product line.</a:t>
            </a:r>
          </a:p>
          <a:p>
            <a:r>
              <a:rPr lang="en-US" sz="1400" dirty="0"/>
              <a:t>          Calculates the standard deviation (</a:t>
            </a:r>
            <a:r>
              <a:rPr lang="en-US" sz="1400" dirty="0" err="1"/>
              <a:t>StdDevSales</a:t>
            </a:r>
            <a:r>
              <a:rPr lang="en-US" sz="1400" dirty="0"/>
              <a:t>) of total sales within each product line.</a:t>
            </a:r>
          </a:p>
          <a:p>
            <a:r>
              <a:rPr lang="en-US" sz="1400" dirty="0"/>
              <a:t>     Why it's done:</a:t>
            </a:r>
          </a:p>
          <a:p>
            <a:r>
              <a:rPr lang="en-US" sz="1400" dirty="0"/>
              <a:t>        To establish a statistical baseline for detecting unusually high or low sales.</a:t>
            </a:r>
          </a:p>
          <a:p>
            <a:r>
              <a:rPr lang="en-US" sz="1400" dirty="0"/>
              <a:t>        Provides metrics needed to define outliers (anomalies).</a:t>
            </a:r>
          </a:p>
          <a:p>
            <a:r>
              <a:rPr lang="en-US" sz="1400" b="1" dirty="0"/>
              <a:t>2. CTE 2: Anomaly Transactions</a:t>
            </a:r>
          </a:p>
          <a:p>
            <a:r>
              <a:rPr lang="en-US" sz="1400" dirty="0"/>
              <a:t>       What it does:</a:t>
            </a:r>
          </a:p>
          <a:p>
            <a:r>
              <a:rPr lang="en-US" sz="1400" dirty="0"/>
              <a:t>           Joins individual transactions with their product line </a:t>
            </a:r>
            <a:r>
              <a:rPr lang="en-US" sz="1400" dirty="0" err="1"/>
              <a:t>stats.Flags</a:t>
            </a:r>
            <a:r>
              <a:rPr lang="en-US" sz="1400" dirty="0"/>
              <a:t> each transaction </a:t>
            </a:r>
            <a:r>
              <a:rPr lang="en-US" sz="1400" dirty="0" err="1"/>
              <a:t>as:High</a:t>
            </a:r>
            <a:r>
              <a:rPr lang="en-US" sz="1400" dirty="0"/>
              <a:t> Anomaly: </a:t>
            </a:r>
          </a:p>
          <a:p>
            <a:r>
              <a:rPr lang="en-US" sz="1400" dirty="0"/>
              <a:t>          if it exceeds Avg + 3×StdDevLow Anomaly: if it falls below Avg − 3×StdDevNormal: if within the expected range</a:t>
            </a:r>
          </a:p>
          <a:p>
            <a:r>
              <a:rPr lang="en-US" sz="1400" dirty="0"/>
              <a:t>     Why it's done:</a:t>
            </a:r>
          </a:p>
          <a:p>
            <a:r>
              <a:rPr lang="en-US" sz="1400" dirty="0"/>
              <a:t>        To detect outlier transactions that significantly deviate from typical behavior.</a:t>
            </a:r>
          </a:p>
          <a:p>
            <a:r>
              <a:rPr lang="en-US" sz="1400" dirty="0"/>
              <a:t>         Helps identify potential data issues, fraud, or rare events.</a:t>
            </a:r>
          </a:p>
          <a:p>
            <a:r>
              <a:rPr lang="en-US" sz="1400" b="1" dirty="0"/>
              <a:t>3. Final SELECT</a:t>
            </a:r>
          </a:p>
          <a:p>
            <a:r>
              <a:rPr lang="en-US" sz="1400" dirty="0"/>
              <a:t>       Retrieves only the anomalous transactions.</a:t>
            </a:r>
          </a:p>
          <a:p>
            <a:r>
              <a:rPr lang="en-US" sz="1400" dirty="0"/>
              <a:t>        Displays relevant details: invoice ID, product line, actual total, average, standard deviation, and status.</a:t>
            </a:r>
          </a:p>
          <a:p>
            <a:r>
              <a:rPr lang="en-US" sz="1400" dirty="0"/>
              <a:t>     Why it's done:</a:t>
            </a:r>
          </a:p>
          <a:p>
            <a:r>
              <a:rPr lang="en-US" sz="1400" b="1" dirty="0"/>
              <a:t>          To</a:t>
            </a:r>
            <a:r>
              <a:rPr lang="en-US" sz="1400" dirty="0"/>
              <a:t> focus analysis on unusual sales activity.</a:t>
            </a:r>
          </a:p>
          <a:p>
            <a:r>
              <a:rPr lang="en-US" sz="1400" dirty="0"/>
              <a:t>          Supports investigation or corrective action where needed. 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031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3260</Words>
  <Application>Microsoft Office PowerPoint</Application>
  <PresentationFormat>Widescreen</PresentationFormat>
  <Paragraphs>385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Narrow</vt:lpstr>
      <vt:lpstr>Arial</vt:lpstr>
      <vt:lpstr>Calibri</vt:lpstr>
      <vt:lpstr>Calibri Light</vt:lpstr>
      <vt:lpstr>Office Theme</vt:lpstr>
      <vt:lpstr>SALES PERFORMANCE ANALYSIS OF WALMART STORES USING ADVANCED MYSQL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himani b</dc:creator>
  <cp:lastModifiedBy>himani b</cp:lastModifiedBy>
  <cp:revision>11</cp:revision>
  <dcterms:created xsi:type="dcterms:W3CDTF">2025-05-03T10:51:46Z</dcterms:created>
  <dcterms:modified xsi:type="dcterms:W3CDTF">2025-05-04T11:33:58Z</dcterms:modified>
</cp:coreProperties>
</file>