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4" r:id="rId5"/>
    <p:sldId id="275" r:id="rId6"/>
    <p:sldId id="259" r:id="rId7"/>
    <p:sldId id="260" r:id="rId8"/>
    <p:sldId id="261" r:id="rId9"/>
    <p:sldId id="262" r:id="rId10"/>
    <p:sldId id="268" r:id="rId11"/>
    <p:sldId id="263" r:id="rId12"/>
    <p:sldId id="264" r:id="rId13"/>
    <p:sldId id="265" r:id="rId14"/>
    <p:sldId id="266" r:id="rId15"/>
    <p:sldId id="272" r:id="rId16"/>
    <p:sldId id="273" r:id="rId17"/>
    <p:sldId id="267" r:id="rId18"/>
    <p:sldId id="276" r:id="rId19"/>
    <p:sldId id="278" r:id="rId20"/>
    <p:sldId id="277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0F4CA-31D4-4338-B550-EF520CC8FF95}" v="65" dt="2019-04-05T01:49:09.57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/>
      <a:tcStyle>
        <a:tcBdr/>
        <a:fill>
          <a:solidFill>
            <a:srgbClr val="F0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DCB"/>
          </a:solidFill>
        </a:fill>
      </a:tcStyle>
    </a:wholeTbl>
    <a:band2H>
      <a:tcTxStyle/>
      <a:tcStyle>
        <a:tcBdr/>
        <a:fill>
          <a:solidFill>
            <a:srgbClr val="F9EF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6CE"/>
          </a:solidFill>
        </a:fill>
      </a:tcStyle>
    </a:wholeTbl>
    <a:band2H>
      <a:tcTxStyle/>
      <a:tcStyle>
        <a:tcBdr/>
        <a:fill>
          <a:solidFill>
            <a:srgbClr val="F2EC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Trebuchet MS"/>
      </a:defRPr>
    </a:lvl1pPr>
    <a:lvl2pPr indent="228600" defTabSz="457200" latinLnBrk="0">
      <a:defRPr sz="1200">
        <a:latin typeface="+mj-lt"/>
        <a:ea typeface="+mj-ea"/>
        <a:cs typeface="+mj-cs"/>
        <a:sym typeface="Trebuchet MS"/>
      </a:defRPr>
    </a:lvl2pPr>
    <a:lvl3pPr indent="457200" defTabSz="457200" latinLnBrk="0">
      <a:defRPr sz="1200">
        <a:latin typeface="+mj-lt"/>
        <a:ea typeface="+mj-ea"/>
        <a:cs typeface="+mj-cs"/>
        <a:sym typeface="Trebuchet MS"/>
      </a:defRPr>
    </a:lvl3pPr>
    <a:lvl4pPr indent="685800" defTabSz="457200" latinLnBrk="0">
      <a:defRPr sz="1200">
        <a:latin typeface="+mj-lt"/>
        <a:ea typeface="+mj-ea"/>
        <a:cs typeface="+mj-cs"/>
        <a:sym typeface="Trebuchet MS"/>
      </a:defRPr>
    </a:lvl4pPr>
    <a:lvl5pPr indent="914400" defTabSz="457200" latinLnBrk="0">
      <a:defRPr sz="1200">
        <a:latin typeface="+mj-lt"/>
        <a:ea typeface="+mj-ea"/>
        <a:cs typeface="+mj-cs"/>
        <a:sym typeface="Trebuchet MS"/>
      </a:defRPr>
    </a:lvl5pPr>
    <a:lvl6pPr indent="1143000" defTabSz="457200" latinLnBrk="0">
      <a:defRPr sz="1200">
        <a:latin typeface="+mj-lt"/>
        <a:ea typeface="+mj-ea"/>
        <a:cs typeface="+mj-cs"/>
        <a:sym typeface="Trebuchet MS"/>
      </a:defRPr>
    </a:lvl6pPr>
    <a:lvl7pPr indent="1371600" defTabSz="457200" latinLnBrk="0">
      <a:defRPr sz="1200">
        <a:latin typeface="+mj-lt"/>
        <a:ea typeface="+mj-ea"/>
        <a:cs typeface="+mj-cs"/>
        <a:sym typeface="Trebuchet MS"/>
      </a:defRPr>
    </a:lvl7pPr>
    <a:lvl8pPr indent="1600200" defTabSz="457200" latinLnBrk="0">
      <a:defRPr sz="1200">
        <a:latin typeface="+mj-lt"/>
        <a:ea typeface="+mj-ea"/>
        <a:cs typeface="+mj-cs"/>
        <a:sym typeface="Trebuchet MS"/>
      </a:defRPr>
    </a:lvl8pPr>
    <a:lvl9pPr indent="1828800" defTabSz="457200" latinLnBrk="0">
      <a:defRPr sz="1200">
        <a:latin typeface="+mj-lt"/>
        <a:ea typeface="+mj-ea"/>
        <a:cs typeface="+mj-cs"/>
        <a:sym typeface="Trebuchet M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arnumber=6527442&amp;tag=1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https://ieeexplore.ieee.org/stamp/stamp.jsp?arnumber=6527442&amp;tag=1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2522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967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785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2" name="Straight Connector 31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Isosceles Triangle 26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4211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F6E4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Isosceles Triangle 30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Isosceles Triangle 18"/>
            <p:cNvSpPr/>
            <p:nvPr/>
          </p:nvSpPr>
          <p:spPr>
            <a:xfrm rot="10800000">
              <a:off x="-1" y="8466"/>
              <a:ext cx="842597" cy="566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470400"/>
            <a:ext cx="8596670" cy="1570963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  <a:endParaRPr/>
          </a:p>
        </p:txBody>
      </p:sp>
      <p:sp>
        <p:nvSpPr>
          <p:cNvPr id="126" name="TextBox 19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EF6E4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27" name="TextBox 21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EF6E4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147" name="TextBox 23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EF6E4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EF6E4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  <a:endParaRPr/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0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4211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F6E4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" name="Isosceles Triangle 28"/>
            <p:cNvSpPr/>
            <p:nvPr/>
          </p:nvSpPr>
          <p:spPr>
            <a:xfrm>
              <a:off x="-1" y="4021666"/>
              <a:ext cx="448734" cy="28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7853656" cy="5316146"/>
          </a:xfrm>
          <a:prstGeom prst="rect">
            <a:avLst/>
          </a:prstGeom>
        </p:spPr>
        <p:txBody>
          <a:bodyPr/>
          <a:lstStyle/>
          <a:p>
            <a:r>
              <a:rPr dirty="0"/>
              <a:t>SOEN 6611</a:t>
            </a:r>
            <a:br>
              <a:rPr dirty="0"/>
            </a:br>
            <a:r>
              <a:rPr dirty="0"/>
              <a:t>Software Measurement</a:t>
            </a:r>
            <a:br>
              <a:rPr lang="en-CA" dirty="0"/>
            </a:br>
            <a:r>
              <a:rPr lang="en-CA" dirty="0"/>
              <a:t>-</a:t>
            </a:r>
            <a:r>
              <a:rPr lang="en-CA" sz="3600" dirty="0"/>
              <a:t>By Team F</a:t>
            </a:r>
            <a:br>
              <a:rPr dirty="0"/>
            </a:br>
            <a:endParaRPr dirty="0"/>
          </a:p>
        </p:txBody>
      </p:sp>
      <p:pic>
        <p:nvPicPr>
          <p:cNvPr id="16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3391" y="303687"/>
            <a:ext cx="8214264" cy="2514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306560-F037-4906-BB9F-EC889AB2C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04055"/>
              </p:ext>
            </p:extLst>
          </p:nvPr>
        </p:nvGraphicFramePr>
        <p:xfrm>
          <a:off x="2054958" y="2291593"/>
          <a:ext cx="5588488" cy="32815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28027">
                  <a:extLst>
                    <a:ext uri="{9D8B030D-6E8A-4147-A177-3AD203B41FA5}">
                      <a16:colId xmlns:a16="http://schemas.microsoft.com/office/drawing/2014/main" val="1956609531"/>
                    </a:ext>
                  </a:extLst>
                </a:gridCol>
                <a:gridCol w="2460461">
                  <a:extLst>
                    <a:ext uri="{9D8B030D-6E8A-4147-A177-3AD203B41FA5}">
                      <a16:colId xmlns:a16="http://schemas.microsoft.com/office/drawing/2014/main" val="2372008508"/>
                    </a:ext>
                  </a:extLst>
                </a:gridCol>
              </a:tblGrid>
              <a:tr h="108571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Spearman Correlation Coefficient between Mutation Score and Statement Coverage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0593817"/>
                  </a:ext>
                </a:extLst>
              </a:tr>
              <a:tr h="41056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Commons Collection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0950701"/>
                  </a:ext>
                </a:extLst>
              </a:tr>
              <a:tr h="41056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Commons IO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0218111"/>
                  </a:ext>
                </a:extLst>
              </a:tr>
              <a:tr h="41056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Commons Configuration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172463"/>
                  </a:ext>
                </a:extLst>
              </a:tr>
              <a:tr h="41056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JFreeChart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0132751"/>
                  </a:ext>
                </a:extLst>
              </a:tr>
              <a:tr h="41056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 Client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09981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6B0E51A4-E331-41ED-B499-7F7FB628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Spearman Correlation Coefficient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7687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891669" cy="1320800"/>
          </a:xfrm>
          <a:prstGeom prst="rect">
            <a:avLst/>
          </a:prstGeom>
        </p:spPr>
        <p:txBody>
          <a:bodyPr/>
          <a:lstStyle/>
          <a:p>
            <a:r>
              <a:t>Correlations:</a:t>
            </a:r>
            <a:br/>
            <a:r>
              <a:rPr sz="2700"/>
              <a:t>Code coverage and code complexity (Metric 1,2 &amp; 4)</a:t>
            </a:r>
          </a:p>
        </p:txBody>
      </p:sp>
      <p:sp>
        <p:nvSpPr>
          <p:cNvPr id="189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77333" y="1609858"/>
            <a:ext cx="8596670" cy="4431505"/>
          </a:xfrm>
          <a:prstGeom prst="rect">
            <a:avLst/>
          </a:prstGeom>
        </p:spPr>
        <p:txBody>
          <a:bodyPr/>
          <a:lstStyle/>
          <a:p>
            <a:endParaRPr dirty="0"/>
          </a:p>
          <a:p>
            <a:pPr marL="0" indent="0">
              <a:buSzTx/>
              <a:buNone/>
            </a:pPr>
            <a:r>
              <a:rPr lang="en-US" dirty="0"/>
              <a:t> </a:t>
            </a:r>
            <a:r>
              <a:rPr lang="en-US" i="1" dirty="0"/>
              <a:t>“Classes with higher complexity are less likely to have high coverage test suites”</a:t>
            </a:r>
            <a:r>
              <a:rPr lang="en-US" dirty="0"/>
              <a:t> </a:t>
            </a:r>
            <a:endParaRPr dirty="0"/>
          </a:p>
          <a:p>
            <a:pPr marL="0" indent="0">
              <a:buSzTx/>
              <a:buFont typeface="Wingdings 3"/>
              <a:buNone/>
            </a:pPr>
            <a:endParaRPr dirty="0"/>
          </a:p>
          <a:p>
            <a:pPr marL="0" indent="0">
              <a:buSzTx/>
              <a:buFont typeface="Wingdings 3"/>
              <a:buNone/>
              <a:defRPr sz="2400"/>
            </a:pPr>
            <a:r>
              <a:rPr dirty="0"/>
              <a:t>Tools used to calculate:</a:t>
            </a:r>
          </a:p>
          <a:p>
            <a:r>
              <a:rPr dirty="0" err="1"/>
              <a:t>Jacoco</a:t>
            </a:r>
            <a:r>
              <a:rPr dirty="0"/>
              <a:t> (</a:t>
            </a:r>
            <a:r>
              <a:rPr dirty="0" err="1"/>
              <a:t>EclEmma</a:t>
            </a:r>
            <a:r>
              <a:rPr dirty="0"/>
              <a:t>) to calculate the statement and branch coverage and cyclomatic complexity (Metric 1</a:t>
            </a:r>
            <a:r>
              <a:rPr lang="en-CA" dirty="0"/>
              <a:t>-4</a:t>
            </a:r>
            <a:r>
              <a:rPr dirty="0"/>
              <a:t>)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 txBox="1">
            <a:spLocks noGrp="1"/>
          </p:cNvSpPr>
          <p:nvPr>
            <p:ph type="title"/>
          </p:nvPr>
        </p:nvSpPr>
        <p:spPr>
          <a:xfrm>
            <a:off x="118533" y="-12701"/>
            <a:ext cx="8596670" cy="716926"/>
          </a:xfrm>
          <a:prstGeom prst="rect">
            <a:avLst/>
          </a:prstGeom>
        </p:spPr>
        <p:txBody>
          <a:bodyPr/>
          <a:lstStyle/>
          <a:p>
            <a:r>
              <a:t>Correlation between 1-2 &amp; 4</a:t>
            </a:r>
          </a:p>
        </p:txBody>
      </p:sp>
      <p:graphicFrame>
        <p:nvGraphicFramePr>
          <p:cNvPr id="192" name="Content Placeholder 3"/>
          <p:cNvGraphicFramePr/>
          <p:nvPr>
            <p:extLst>
              <p:ext uri="{D42A27DB-BD31-4B8C-83A1-F6EECF244321}">
                <p14:modId xmlns:p14="http://schemas.microsoft.com/office/powerpoint/2010/main" val="3040177023"/>
              </p:ext>
            </p:extLst>
          </p:nvPr>
        </p:nvGraphicFramePr>
        <p:xfrm>
          <a:off x="440023" y="917139"/>
          <a:ext cx="9059899" cy="517291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9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9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9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091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Project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Statement coverage (1)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Branch Coverage (2)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Average Cyclomatic complexity (3)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Spearman Correlation (1&amp;3)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FFFFFF"/>
                          </a:solidFill>
                        </a:rPr>
                        <a:t>Spearman Correlation</a:t>
                      </a:r>
                      <a:r>
                        <a:rPr lang="en-CA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b="1" dirty="0">
                          <a:solidFill>
                            <a:srgbClr val="FFFFFF"/>
                          </a:solidFill>
                        </a:rPr>
                        <a:t>(2&amp;3)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91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Apache Commons Collections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86%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49%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-0.278</a:t>
                      </a:r>
                    </a:p>
                  </a:txBody>
                  <a:tcPr marL="57150" marR="57150" marT="57150" marB="5715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0.469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91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Apache HttpComponents Client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53%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23%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0.0458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0.497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91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JFreeChart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72%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35%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-0.506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0.488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91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Apache Commons IO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90%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45%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-0.400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-0.0369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91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Apache Commons Configurations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91%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56%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17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-0.369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0.533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creen Shot 2019-04-03 at 9.50.59 PM.png" descr="Screen Shot 2019-04-03 at 9.50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3821" y="637083"/>
            <a:ext cx="5286582" cy="3018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creen Shot 2019-04-03 at 9.51.49 PM.png" descr="Screen Shot 2019-04-03 at 9.51.4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3726" y="3900991"/>
            <a:ext cx="5286581" cy="290105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Apache Commons Collections"/>
          <p:cNvSpPr txBox="1"/>
          <p:nvPr/>
        </p:nvSpPr>
        <p:spPr>
          <a:xfrm>
            <a:off x="3067900" y="443392"/>
            <a:ext cx="309402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Apache Commons Collections</a:t>
            </a:r>
          </a:p>
        </p:txBody>
      </p:sp>
      <p:sp>
        <p:nvSpPr>
          <p:cNvPr id="197" name="Apache Commons IO"/>
          <p:cNvSpPr txBox="1"/>
          <p:nvPr/>
        </p:nvSpPr>
        <p:spPr>
          <a:xfrm>
            <a:off x="3523091" y="3681892"/>
            <a:ext cx="218364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Apache Commons IO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891669" cy="13208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/>
              <a:t>Correlations:</a:t>
            </a:r>
            <a:br>
              <a:rPr dirty="0"/>
            </a:br>
            <a:r>
              <a:rPr sz="2400" dirty="0"/>
              <a:t>Code coverage and Post-release defect density (Metric 1,2 &amp; 6)</a:t>
            </a:r>
          </a:p>
        </p:txBody>
      </p:sp>
      <p:sp>
        <p:nvSpPr>
          <p:cNvPr id="20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77333" y="1609858"/>
            <a:ext cx="8596670" cy="443150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 3"/>
              <a:buNone/>
            </a:pPr>
            <a:r>
              <a:rPr lang="en-US" i="1" dirty="0"/>
              <a:t>“Classes with low test coverage contain more bugs”.</a:t>
            </a:r>
            <a:endParaRPr i="1" dirty="0"/>
          </a:p>
          <a:p>
            <a:pPr marL="0" indent="0">
              <a:buSzTx/>
              <a:buFont typeface="Wingdings 3"/>
              <a:buNone/>
            </a:pPr>
            <a:endParaRPr dirty="0"/>
          </a:p>
          <a:p>
            <a:pPr marL="0" indent="0">
              <a:buSzTx/>
              <a:buFont typeface="Wingdings 3"/>
              <a:buNone/>
            </a:pPr>
            <a:endParaRPr dirty="0"/>
          </a:p>
          <a:p>
            <a:pPr marL="0" indent="0">
              <a:buSzTx/>
              <a:buFont typeface="Wingdings 3"/>
              <a:buNone/>
              <a:defRPr sz="2400"/>
            </a:pPr>
            <a:r>
              <a:rPr dirty="0"/>
              <a:t>Tools used to calculate:</a:t>
            </a:r>
          </a:p>
          <a:p>
            <a:r>
              <a:rPr dirty="0" err="1"/>
              <a:t>Jacoco</a:t>
            </a:r>
            <a:r>
              <a:rPr dirty="0"/>
              <a:t> (</a:t>
            </a:r>
            <a:r>
              <a:rPr dirty="0" err="1"/>
              <a:t>EclEmma</a:t>
            </a:r>
            <a:r>
              <a:rPr dirty="0"/>
              <a:t>) to calculate the statement and branch coverage </a:t>
            </a:r>
            <a:br>
              <a:rPr dirty="0"/>
            </a:br>
            <a:r>
              <a:rPr dirty="0"/>
              <a:t>(Metric 1&amp;2)</a:t>
            </a:r>
          </a:p>
          <a:p>
            <a:r>
              <a:rPr dirty="0"/>
              <a:t>JIRA and </a:t>
            </a:r>
            <a:r>
              <a:rPr dirty="0" err="1"/>
              <a:t>BugZilla</a:t>
            </a:r>
            <a:r>
              <a:rPr dirty="0"/>
              <a:t> as issue trackers to get the bug reports for projects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14D193-2736-4484-9366-9BB12AA4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46" y="1374669"/>
            <a:ext cx="5439614" cy="465684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1874EA-1C1E-4FD6-BE02-EE1123E930EE}"/>
              </a:ext>
            </a:extLst>
          </p:cNvPr>
          <p:cNvGraphicFramePr>
            <a:graphicFrameLocks noGrp="1"/>
          </p:cNvGraphicFramePr>
          <p:nvPr/>
        </p:nvGraphicFramePr>
        <p:xfrm>
          <a:off x="4958499" y="3855563"/>
          <a:ext cx="2743199" cy="548797"/>
        </p:xfrm>
        <a:graphic>
          <a:graphicData uri="http://schemas.openxmlformats.org/drawingml/2006/table">
            <a:tbl>
              <a:tblPr/>
              <a:tblGrid>
                <a:gridCol w="2743199">
                  <a:extLst>
                    <a:ext uri="{9D8B030D-6E8A-4147-A177-3AD203B41FA5}">
                      <a16:colId xmlns:a16="http://schemas.microsoft.com/office/drawing/2014/main" val="3484312671"/>
                    </a:ext>
                  </a:extLst>
                </a:gridCol>
              </a:tblGrid>
              <a:tr h="268560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360980"/>
                  </a:ext>
                </a:extLst>
              </a:tr>
              <a:tr h="280237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9476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23ACB5-6A20-430A-84B1-24B5A29EE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74461"/>
              </p:ext>
            </p:extLst>
          </p:nvPr>
        </p:nvGraphicFramePr>
        <p:xfrm>
          <a:off x="6545659" y="1374669"/>
          <a:ext cx="1938779" cy="1601017"/>
        </p:xfrm>
        <a:graphic>
          <a:graphicData uri="http://schemas.openxmlformats.org/drawingml/2006/table">
            <a:tbl>
              <a:tblPr/>
              <a:tblGrid>
                <a:gridCol w="1938779">
                  <a:extLst>
                    <a:ext uri="{9D8B030D-6E8A-4147-A177-3AD203B41FA5}">
                      <a16:colId xmlns:a16="http://schemas.microsoft.com/office/drawing/2014/main" val="465851440"/>
                    </a:ext>
                  </a:extLst>
                </a:gridCol>
              </a:tblGrid>
              <a:tr h="952736">
                <a:tc>
                  <a:txBody>
                    <a:bodyPr/>
                    <a:lstStyle/>
                    <a:p>
                      <a:pPr algn="l" fontAlgn="b"/>
                      <a:r>
                        <a:rPr lang="en-CA" sz="123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Spearman coefficient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571251"/>
                  </a:ext>
                </a:extLst>
              </a:tr>
              <a:tr h="3875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3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rho= 0.9 (Strong)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632431"/>
                  </a:ext>
                </a:extLst>
              </a:tr>
              <a:tr h="260766">
                <a:tc>
                  <a:txBody>
                    <a:bodyPr/>
                    <a:lstStyle/>
                    <a:p>
                      <a:pPr algn="l" fontAlgn="b"/>
                      <a:endParaRPr lang="en-CA" sz="1230" b="0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9406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12CFD71-8896-416F-978A-6098FDC852E9}"/>
              </a:ext>
            </a:extLst>
          </p:cNvPr>
          <p:cNvSpPr/>
          <p:nvPr/>
        </p:nvSpPr>
        <p:spPr>
          <a:xfrm>
            <a:off x="514146" y="563422"/>
            <a:ext cx="8640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5300F"/>
                </a:solidFill>
              </a:rPr>
              <a:t>Statement coverage with Post-release defect density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D32A7-356A-41B4-B53E-2D798F0691A2}"/>
              </a:ext>
            </a:extLst>
          </p:cNvPr>
          <p:cNvSpPr txBox="1"/>
          <p:nvPr/>
        </p:nvSpPr>
        <p:spPr>
          <a:xfrm flipH="1">
            <a:off x="6330098" y="3143652"/>
            <a:ext cx="3274193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rebuchet MS"/>
              </a:rPr>
              <a:t>Apache Commons IO does not follow the trend as </a:t>
            </a:r>
            <a:r>
              <a:rPr lang="en-CA" dirty="0"/>
              <a:t>it comparatively a very small project and was released in a very quick succession.</a:t>
            </a:r>
            <a:endParaRPr kumimoji="0" lang="en-CA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6795139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8B962E-9884-402F-80CA-49F626668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70" y="1368905"/>
            <a:ext cx="5916890" cy="504645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C0C40D-A970-4170-BD51-8300186DC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584203"/>
              </p:ext>
            </p:extLst>
          </p:nvPr>
        </p:nvGraphicFramePr>
        <p:xfrm>
          <a:off x="6502400" y="1767840"/>
          <a:ext cx="2580640" cy="1070140"/>
        </p:xfrm>
        <a:graphic>
          <a:graphicData uri="http://schemas.openxmlformats.org/drawingml/2006/table">
            <a:tbl>
              <a:tblPr/>
              <a:tblGrid>
                <a:gridCol w="2580640">
                  <a:extLst>
                    <a:ext uri="{9D8B030D-6E8A-4147-A177-3AD203B41FA5}">
                      <a16:colId xmlns:a16="http://schemas.microsoft.com/office/drawing/2014/main" val="1576468017"/>
                    </a:ext>
                  </a:extLst>
                </a:gridCol>
              </a:tblGrid>
              <a:tr h="78232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        Spearman coefficient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63449"/>
                  </a:ext>
                </a:extLst>
              </a:tr>
              <a:tr h="28782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             rho= 0.5 (Medium)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47697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7C53ABD-C2A1-4840-B231-6987E9260537}"/>
              </a:ext>
            </a:extLst>
          </p:cNvPr>
          <p:cNvSpPr/>
          <p:nvPr/>
        </p:nvSpPr>
        <p:spPr>
          <a:xfrm>
            <a:off x="610230" y="615440"/>
            <a:ext cx="6938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300F"/>
                </a:solidFill>
              </a:rPr>
              <a:t>Branch coverage with Post-release defect density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32870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891669" cy="13208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/>
              <a:t>Correlations:</a:t>
            </a:r>
            <a:br>
              <a:rPr dirty="0"/>
            </a:br>
            <a:r>
              <a:rPr sz="2400" dirty="0"/>
              <a:t>Maintainability index and Post-release defect density </a:t>
            </a:r>
            <a:br>
              <a:rPr sz="2400" dirty="0"/>
            </a:br>
            <a:r>
              <a:rPr sz="2400" dirty="0"/>
              <a:t>(Metric 5 &amp; 6)</a:t>
            </a:r>
          </a:p>
        </p:txBody>
      </p:sp>
      <p:sp>
        <p:nvSpPr>
          <p:cNvPr id="20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77333" y="1609858"/>
            <a:ext cx="8596670" cy="443150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 3"/>
              <a:buNone/>
            </a:pPr>
            <a:endParaRPr dirty="0"/>
          </a:p>
          <a:p>
            <a:pPr marL="0" indent="0">
              <a:buSzTx/>
              <a:buFont typeface="Wingdings 3"/>
              <a:buNone/>
            </a:pPr>
            <a:r>
              <a:rPr lang="en-CA" i="1" dirty="0"/>
              <a:t>“Higher the maintainability index results in less number of post release defects”</a:t>
            </a:r>
          </a:p>
          <a:p>
            <a:pPr marL="0" indent="0">
              <a:buSzTx/>
              <a:buFont typeface="Wingdings 3"/>
              <a:buNone/>
            </a:pPr>
            <a:r>
              <a:rPr lang="en-CA" dirty="0"/>
              <a:t> </a:t>
            </a:r>
            <a:endParaRPr dirty="0"/>
          </a:p>
          <a:p>
            <a:pPr marL="0" indent="0">
              <a:buSzTx/>
              <a:buFont typeface="Wingdings 3"/>
              <a:buNone/>
            </a:pPr>
            <a:endParaRPr dirty="0"/>
          </a:p>
          <a:p>
            <a:pPr marL="0" indent="0">
              <a:buSzTx/>
              <a:buFont typeface="Wingdings 3"/>
              <a:buNone/>
              <a:defRPr sz="2400"/>
            </a:pPr>
            <a:r>
              <a:rPr dirty="0"/>
              <a:t>Tools used to calculate:</a:t>
            </a:r>
          </a:p>
          <a:p>
            <a:r>
              <a:rPr dirty="0"/>
              <a:t>Use of</a:t>
            </a:r>
            <a:r>
              <a:rPr lang="en-CA" dirty="0"/>
              <a:t> </a:t>
            </a:r>
            <a:r>
              <a:rPr lang="en-CA" dirty="0" err="1"/>
              <a:t>Prest</a:t>
            </a:r>
            <a:r>
              <a:rPr lang="en-CA" dirty="0"/>
              <a:t> for</a:t>
            </a:r>
            <a:r>
              <a:rPr dirty="0"/>
              <a:t> Halstead volume</a:t>
            </a:r>
            <a:r>
              <a:rPr lang="en-CA" dirty="0"/>
              <a:t> and Sci-tools for </a:t>
            </a:r>
            <a:r>
              <a:rPr dirty="0"/>
              <a:t>cyclomatic complexity</a:t>
            </a:r>
            <a:r>
              <a:rPr lang="en-CA" dirty="0"/>
              <a:t> &amp;</a:t>
            </a:r>
            <a:r>
              <a:rPr dirty="0"/>
              <a:t> </a:t>
            </a:r>
            <a:r>
              <a:rPr lang="en-CA" dirty="0"/>
              <a:t>S</a:t>
            </a:r>
            <a:r>
              <a:rPr dirty="0"/>
              <a:t>LOC</a:t>
            </a:r>
          </a:p>
          <a:p>
            <a:r>
              <a:rPr dirty="0"/>
              <a:t>JIRA and </a:t>
            </a:r>
            <a:r>
              <a:rPr dirty="0" err="1"/>
              <a:t>BugZilla</a:t>
            </a:r>
            <a:r>
              <a:rPr dirty="0"/>
              <a:t> as issue trackers to get the bug reports for projects</a:t>
            </a:r>
            <a:r>
              <a:rPr lang="en-CA" dirty="0"/>
              <a:t> as all the projects use this as their issue tracking system.</a:t>
            </a:r>
          </a:p>
          <a:p>
            <a:r>
              <a:rPr lang="en-CA" dirty="0"/>
              <a:t>We use JIRA and </a:t>
            </a:r>
            <a:r>
              <a:rPr lang="en-CA" dirty="0" err="1"/>
              <a:t>BugZilla</a:t>
            </a:r>
            <a:r>
              <a:rPr lang="en-CA" dirty="0"/>
              <a:t> GUI for finding the bugs from this issue trackers over all the other ways e.g. Using their API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6B024C-2A6B-4282-AE9B-DE08C94DDAEB}"/>
              </a:ext>
            </a:extLst>
          </p:cNvPr>
          <p:cNvSpPr txBox="1"/>
          <p:nvPr/>
        </p:nvSpPr>
        <p:spPr>
          <a:xfrm>
            <a:off x="179012" y="230956"/>
            <a:ext cx="69098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Maintainability index with Post-release defect density</a:t>
            </a:r>
            <a:endParaRPr kumimoji="0" lang="en-CA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E07E4-9BC8-40D0-AACE-8C6E14B825CE}"/>
              </a:ext>
            </a:extLst>
          </p:cNvPr>
          <p:cNvSpPr txBox="1"/>
          <p:nvPr/>
        </p:nvSpPr>
        <p:spPr>
          <a:xfrm>
            <a:off x="6171415" y="2762833"/>
            <a:ext cx="2587658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fontAlgn="b"/>
            <a:r>
              <a:rPr lang="en-CA" b="1" dirty="0"/>
              <a:t>Spearman coefficient</a:t>
            </a:r>
            <a:endParaRPr lang="en-CA" dirty="0"/>
          </a:p>
          <a:p>
            <a:pPr fontAlgn="b"/>
            <a:r>
              <a:rPr lang="en-CA" sz="1400" b="1" dirty="0"/>
              <a:t>      rho= -0.9 (Strong)</a:t>
            </a:r>
            <a:endParaRPr lang="en-CA" sz="1400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4E06E4-726B-4AEF-A983-563DB0DD2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82" y="808152"/>
            <a:ext cx="5288534" cy="457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2597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30F8-27BE-4D28-B652-9E3484CB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Observations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85A40-F515-4EF0-9271-75B408FF57E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CA" dirty="0"/>
              <a:t>Higher code coverage might not necessarily mean that the project will have less bugs. Instead, coverage ensures there are no/less errors.</a:t>
            </a:r>
          </a:p>
          <a:p>
            <a:r>
              <a:rPr lang="en-CA" dirty="0"/>
              <a:t> Having a better/higher maintainability index ensures less software maintenance costs. However, it might not always ensure a bug free system.</a:t>
            </a:r>
          </a:p>
          <a:p>
            <a:r>
              <a:rPr lang="en-CA" dirty="0"/>
              <a:t>Higher code coverage ensures the efficiency of the project and also has a correlation with complexity. However, the effectiveness of test suite used for coverage has a role to play.</a:t>
            </a:r>
          </a:p>
          <a:p>
            <a:r>
              <a:rPr lang="en-CA" dirty="0"/>
              <a:t>Testing the effectiveness of the test suite largely depends on expertise test professionals, knowledge of the test suite developers as well as the technologies and test automation used. </a:t>
            </a:r>
          </a:p>
        </p:txBody>
      </p:sp>
    </p:spTree>
    <p:extLst>
      <p:ext uri="{BB962C8B-B14F-4D97-AF65-F5344CB8AC3E}">
        <p14:creationId xmlns:p14="http://schemas.microsoft.com/office/powerpoint/2010/main" val="22107696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Content</a:t>
            </a:r>
          </a:p>
        </p:txBody>
      </p:sp>
      <p:sp>
        <p:nvSpPr>
          <p:cNvPr id="17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77333" y="2137892"/>
            <a:ext cx="8596670" cy="3903471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dirty="0"/>
              <a:t>Projects: Overview</a:t>
            </a:r>
          </a:p>
          <a:p>
            <a:pPr>
              <a:defRPr sz="2400"/>
            </a:pPr>
            <a:r>
              <a:rPr dirty="0"/>
              <a:t>Metrics</a:t>
            </a:r>
          </a:p>
          <a:p>
            <a:pPr>
              <a:defRPr sz="2400"/>
            </a:pPr>
            <a:r>
              <a:rPr dirty="0"/>
              <a:t>Metric-wise analysis of projects</a:t>
            </a:r>
          </a:p>
          <a:p>
            <a:pPr>
              <a:defRPr sz="2400"/>
            </a:pPr>
            <a:r>
              <a:rPr dirty="0"/>
              <a:t>Correlation among the metrics</a:t>
            </a:r>
          </a:p>
          <a:p>
            <a:pPr>
              <a:defRPr sz="2400"/>
            </a:pPr>
            <a:r>
              <a:rPr dirty="0"/>
              <a:t>Conclusion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A81AE2-1BA9-4C33-89AF-7D511200C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64613"/>
              </p:ext>
            </p:extLst>
          </p:nvPr>
        </p:nvGraphicFramePr>
        <p:xfrm>
          <a:off x="986906" y="3214541"/>
          <a:ext cx="8298493" cy="298829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98348">
                  <a:extLst>
                    <a:ext uri="{9D8B030D-6E8A-4147-A177-3AD203B41FA5}">
                      <a16:colId xmlns:a16="http://schemas.microsoft.com/office/drawing/2014/main" val="1633619613"/>
                    </a:ext>
                  </a:extLst>
                </a:gridCol>
                <a:gridCol w="2633980">
                  <a:extLst>
                    <a:ext uri="{9D8B030D-6E8A-4147-A177-3AD203B41FA5}">
                      <a16:colId xmlns:a16="http://schemas.microsoft.com/office/drawing/2014/main" val="2880185351"/>
                    </a:ext>
                  </a:extLst>
                </a:gridCol>
                <a:gridCol w="2766165">
                  <a:extLst>
                    <a:ext uri="{9D8B030D-6E8A-4147-A177-3AD203B41FA5}">
                      <a16:colId xmlns:a16="http://schemas.microsoft.com/office/drawing/2014/main" val="2181604783"/>
                    </a:ext>
                  </a:extLst>
                </a:gridCol>
              </a:tblGrid>
              <a:tr h="4568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  <a:tab pos="1828800" algn="l"/>
                        </a:tabLs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  <a:tab pos="1828800" algn="l"/>
                        </a:tabLst>
                      </a:pPr>
                      <a:r>
                        <a:rPr lang="en-US" sz="1600">
                          <a:effectLst/>
                        </a:rPr>
                        <a:t>Student ID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  <a:tab pos="1828800" algn="l"/>
                        </a:tabLst>
                      </a:pPr>
                      <a:r>
                        <a:rPr lang="en-US" sz="1600">
                          <a:effectLst/>
                        </a:rPr>
                        <a:t>Email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15455113"/>
                  </a:ext>
                </a:extLst>
              </a:tr>
              <a:tr h="550357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865"/>
                        </a:spcAft>
                      </a:pPr>
                      <a:r>
                        <a:rPr lang="en-CA" sz="11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Sukesh</a:t>
                      </a:r>
                      <a:r>
                        <a:rPr lang="en-CA" sz="1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Kumar </a:t>
                      </a:r>
                      <a:r>
                        <a:rPr lang="en-CA" sz="11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Mudrakola</a:t>
                      </a:r>
                      <a:endParaRPr lang="en-CA" sz="1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  <a:tab pos="1828800" algn="l"/>
                        </a:tabLst>
                      </a:pPr>
                      <a:r>
                        <a:rPr lang="en-US" sz="1200" dirty="0">
                          <a:effectLst/>
                        </a:rPr>
                        <a:t>40079835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  <a:tab pos="1828800" algn="l"/>
                        </a:tabLst>
                      </a:pPr>
                      <a:r>
                        <a:rPr lang="en-US" sz="1100" dirty="0">
                          <a:effectLst/>
                        </a:rPr>
                        <a:t>sukeshkumar.1995@gmail.com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8611639"/>
                  </a:ext>
                </a:extLst>
              </a:tr>
              <a:tr h="456861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865"/>
                        </a:spcAft>
                      </a:pPr>
                      <a:r>
                        <a:rPr lang="en-CA" sz="1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Pruthvi Raju Nallaparaju</a:t>
                      </a:r>
                      <a:endParaRPr lang="en-CA" sz="1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  <a:tab pos="1828800" algn="l"/>
                        </a:tabLst>
                      </a:pPr>
                      <a:r>
                        <a:rPr lang="en-US" sz="1200" dirty="0">
                          <a:effectLst/>
                        </a:rPr>
                        <a:t>40076735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  <a:tab pos="1828800" algn="l"/>
                        </a:tabLst>
                      </a:pPr>
                      <a:r>
                        <a:rPr lang="en-US" sz="1100" dirty="0">
                          <a:effectLst/>
                        </a:rPr>
                        <a:t>npraju999@gmail.com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36773880"/>
                  </a:ext>
                </a:extLst>
              </a:tr>
              <a:tr h="456861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865"/>
                        </a:spcAft>
                      </a:pPr>
                      <a:r>
                        <a:rPr lang="en-CA" sz="1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Bhavana </a:t>
                      </a:r>
                      <a:r>
                        <a:rPr lang="en-CA" sz="11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Bomma</a:t>
                      </a:r>
                      <a:endParaRPr lang="en-CA" sz="1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  <a:tab pos="1828800" algn="l"/>
                        </a:tabLst>
                      </a:pPr>
                      <a:r>
                        <a:rPr lang="en-US" sz="1200" dirty="0">
                          <a:effectLst/>
                        </a:rPr>
                        <a:t>40071320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  <a:tab pos="1828800" algn="l"/>
                        </a:tabLst>
                      </a:pPr>
                      <a:r>
                        <a:rPr lang="en-US" sz="1200" dirty="0">
                          <a:effectLst/>
                        </a:rPr>
                        <a:t>bomma08@gmail.com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60331982"/>
                  </a:ext>
                </a:extLst>
              </a:tr>
              <a:tr h="533679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865"/>
                        </a:spcAft>
                      </a:pPr>
                      <a:r>
                        <a:rPr lang="en-CA" sz="11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Birva</a:t>
                      </a:r>
                      <a:r>
                        <a:rPr lang="en-CA" sz="1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Shah</a:t>
                      </a:r>
                      <a:endParaRPr lang="en-CA" sz="1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  <a:tab pos="1828800" algn="l"/>
                        </a:tabLst>
                      </a:pPr>
                      <a:r>
                        <a:rPr lang="en-US" sz="1200" dirty="0">
                          <a:effectLst/>
                        </a:rPr>
                        <a:t>40070973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  <a:tab pos="1828800" algn="l"/>
                        </a:tabLst>
                      </a:pPr>
                      <a:r>
                        <a:rPr lang="en-US" sz="1100" dirty="0">
                          <a:effectLst/>
                        </a:rPr>
                        <a:t>birvashah.shah3@gmail.com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3921520"/>
                  </a:ext>
                </a:extLst>
              </a:tr>
              <a:tr h="533679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865"/>
                        </a:spcAft>
                      </a:pPr>
                      <a:r>
                        <a:rPr lang="it-IT" sz="11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Himani Patel</a:t>
                      </a:r>
                      <a:endParaRPr lang="en-CA" sz="1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  <a:tab pos="1828800" algn="l"/>
                        </a:tabLst>
                      </a:pPr>
                      <a:r>
                        <a:rPr lang="en-US" sz="1200" dirty="0">
                          <a:effectLst/>
                        </a:rPr>
                        <a:t>40071101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914400" algn="l"/>
                          <a:tab pos="1828800" algn="l"/>
                        </a:tabLst>
                      </a:pPr>
                      <a:r>
                        <a:rPr lang="en-US" sz="1100" dirty="0">
                          <a:effectLst/>
                        </a:rPr>
                        <a:t>himanip1996@gmail.com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011086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D813B7-00EE-498B-AACB-93C854B05F2F}"/>
              </a:ext>
            </a:extLst>
          </p:cNvPr>
          <p:cNvSpPr txBox="1"/>
          <p:nvPr/>
        </p:nvSpPr>
        <p:spPr>
          <a:xfrm>
            <a:off x="3439328" y="1282045"/>
            <a:ext cx="339365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rebuchet MS"/>
              </a:rPr>
              <a:t>Thanking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38911-6DF5-40C6-BCF6-F650F8AFD197}"/>
              </a:ext>
            </a:extLst>
          </p:cNvPr>
          <p:cNvSpPr txBox="1"/>
          <p:nvPr/>
        </p:nvSpPr>
        <p:spPr>
          <a:xfrm>
            <a:off x="1062322" y="2710879"/>
            <a:ext cx="53701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rebuchet MS"/>
              </a:rPr>
              <a:t>Submitted By: Group F</a:t>
            </a:r>
          </a:p>
        </p:txBody>
      </p:sp>
    </p:spTree>
    <p:extLst>
      <p:ext uri="{BB962C8B-B14F-4D97-AF65-F5344CB8AC3E}">
        <p14:creationId xmlns:p14="http://schemas.microsoft.com/office/powerpoint/2010/main" val="401802586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819955"/>
          </a:xfrm>
          <a:prstGeom prst="rect">
            <a:avLst/>
          </a:prstGeom>
        </p:spPr>
        <p:txBody>
          <a:bodyPr/>
          <a:lstStyle/>
          <a:p>
            <a:r>
              <a:t>Projects Selected: Overview</a:t>
            </a:r>
          </a:p>
        </p:txBody>
      </p:sp>
      <p:graphicFrame>
        <p:nvGraphicFramePr>
          <p:cNvPr id="175" name="Content Placeholder 5"/>
          <p:cNvGraphicFramePr/>
          <p:nvPr/>
        </p:nvGraphicFramePr>
        <p:xfrm>
          <a:off x="677862" y="1828800"/>
          <a:ext cx="8596311" cy="388942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02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237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S.no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Project Name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Size of the project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23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Apache Commons Collections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132K LOC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23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Apache HttpComponents Client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70K LOC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23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JFreeChart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167K LOC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23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Apache Commons IO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33.9K LOC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23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Apache Commons Configurations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847K LOC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AE3C-1D62-459A-B7F0-27C0ABE2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Metric calculations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534A-D752-4CC1-ABD5-1A4094F91E0E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CA" b="1" dirty="0"/>
              <a:t>Metric 1</a:t>
            </a:r>
            <a:br>
              <a:rPr lang="en-CA" dirty="0"/>
            </a:br>
            <a:r>
              <a:rPr lang="en-US" b="1" u="sng" dirty="0"/>
              <a:t>Statement coverage:</a:t>
            </a:r>
            <a:br>
              <a:rPr lang="en-US" dirty="0"/>
            </a:br>
            <a:r>
              <a:rPr lang="en-US" dirty="0"/>
              <a:t>(Number of statements executed/Total number of statements) *100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Metric 2</a:t>
            </a:r>
            <a:br>
              <a:rPr lang="en-US" dirty="0"/>
            </a:br>
            <a:r>
              <a:rPr lang="en-US" b="1" u="sng" dirty="0"/>
              <a:t>Branch Coverage:</a:t>
            </a:r>
            <a:br>
              <a:rPr lang="en-US" dirty="0"/>
            </a:br>
            <a:r>
              <a:rPr lang="en-US" dirty="0"/>
              <a:t>(Number of branches executed/Total number of branches) *100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Metric3: Test Suite Effectiveness</a:t>
            </a:r>
            <a:br>
              <a:rPr lang="en-CA" b="1" dirty="0"/>
            </a:br>
            <a:r>
              <a:rPr lang="en-CA" b="1" u="sng" dirty="0"/>
              <a:t>Mutation Score:</a:t>
            </a:r>
            <a:br>
              <a:rPr lang="en-CA" dirty="0"/>
            </a:br>
            <a:r>
              <a:rPr lang="en-CA" dirty="0"/>
              <a:t>(Number of mutants killed/Total number of mutants) * 100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3637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5350-00DF-4560-AACC-DC78C86A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72720"/>
            <a:ext cx="8596670" cy="589280"/>
          </a:xfrm>
        </p:spPr>
        <p:txBody>
          <a:bodyPr>
            <a:normAutofit fontScale="90000"/>
          </a:bodyPr>
          <a:lstStyle/>
          <a:p>
            <a:r>
              <a:rPr lang="en-CA" dirty="0"/>
              <a:t>Metric calculations</a:t>
            </a:r>
            <a:br>
              <a:rPr lang="en-CA" dirty="0"/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681C3-B091-4DFA-A3B7-808A06051CD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77333" y="762000"/>
            <a:ext cx="8596670" cy="5587999"/>
          </a:xfrm>
        </p:spPr>
        <p:txBody>
          <a:bodyPr>
            <a:normAutofit/>
          </a:bodyPr>
          <a:lstStyle/>
          <a:p>
            <a:r>
              <a:rPr lang="en-CA" b="1" dirty="0"/>
              <a:t>Metric 4</a:t>
            </a:r>
            <a:br>
              <a:rPr lang="en-CA" b="1" u="sng" dirty="0"/>
            </a:br>
            <a:r>
              <a:rPr lang="en-CA" b="1" u="sng" dirty="0"/>
              <a:t>McCabe’s Cyclomatic Complexity:</a:t>
            </a:r>
            <a:br>
              <a:rPr lang="en-CA" b="1" u="sng" dirty="0"/>
            </a:br>
            <a:r>
              <a:rPr lang="en-US" dirty="0"/>
              <a:t>measure of linearly independent paths for a program is.</a:t>
            </a:r>
            <a:endParaRPr lang="en-CA" dirty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b="1" dirty="0"/>
              <a:t>	M = E - N + 2P. </a:t>
            </a:r>
            <a:r>
              <a:rPr lang="en-US" sz="1200" dirty="0"/>
              <a:t>where,</a:t>
            </a:r>
            <a:br>
              <a:rPr lang="en-CA" sz="1200" dirty="0"/>
            </a:br>
            <a:r>
              <a:rPr lang="en-CA" sz="1200" dirty="0"/>
              <a:t>		</a:t>
            </a:r>
            <a:r>
              <a:rPr lang="en-US" sz="1200" dirty="0"/>
              <a:t>E-Number of edges in the graph </a:t>
            </a:r>
            <a:br>
              <a:rPr lang="en-CA" sz="1200" dirty="0"/>
            </a:br>
            <a:r>
              <a:rPr lang="en-CA" sz="1200" dirty="0"/>
              <a:t>		</a:t>
            </a:r>
            <a:r>
              <a:rPr lang="en-US" sz="1200" dirty="0"/>
              <a:t>N-Number of Nodes in the graph </a:t>
            </a:r>
            <a:br>
              <a:rPr lang="en-CA" sz="1200" dirty="0"/>
            </a:br>
            <a:r>
              <a:rPr lang="en-CA" sz="1200" dirty="0"/>
              <a:t>		</a:t>
            </a:r>
            <a:r>
              <a:rPr lang="en-US" sz="1200" dirty="0"/>
              <a:t>P-Number of connected components. </a:t>
            </a:r>
          </a:p>
          <a:p>
            <a:r>
              <a:rPr lang="en-CA" b="1" dirty="0"/>
              <a:t>Metric 5</a:t>
            </a:r>
            <a:br>
              <a:rPr lang="en-CA" dirty="0"/>
            </a:br>
            <a:r>
              <a:rPr lang="en-CA" b="1" u="sng" dirty="0"/>
              <a:t>Maintainability Index: </a:t>
            </a:r>
            <a:br>
              <a:rPr lang="en-CA" dirty="0"/>
            </a:br>
            <a:r>
              <a:rPr lang="en-CA" dirty="0"/>
              <a:t>Measures how maintainable the project is.</a:t>
            </a:r>
            <a:br>
              <a:rPr lang="en-US" dirty="0"/>
            </a:br>
            <a:r>
              <a:rPr lang="en-US" dirty="0"/>
              <a:t>		</a:t>
            </a:r>
            <a:r>
              <a:rPr lang="en-US" sz="1200" b="1" dirty="0"/>
              <a:t>MI = 171 – (5.2 * ln(V) + 0.23 * (G) + 16.2 * ln(LOC))</a:t>
            </a:r>
            <a:br>
              <a:rPr lang="en-US" sz="1100" dirty="0"/>
            </a:br>
            <a:r>
              <a:rPr lang="en-US" sz="1100" dirty="0"/>
              <a:t>		</a:t>
            </a:r>
            <a:r>
              <a:rPr lang="en-US" sz="1100" i="1" dirty="0"/>
              <a:t>V =</a:t>
            </a:r>
            <a:r>
              <a:rPr lang="en-US" sz="1100" dirty="0"/>
              <a:t> Halstead Volume</a:t>
            </a:r>
            <a:br>
              <a:rPr lang="en-US" sz="1100" dirty="0"/>
            </a:br>
            <a:r>
              <a:rPr lang="en-US" sz="1100" dirty="0"/>
              <a:t>		</a:t>
            </a:r>
            <a:r>
              <a:rPr lang="en-US" sz="1100" i="1" dirty="0"/>
              <a:t>G = </a:t>
            </a:r>
            <a:r>
              <a:rPr lang="en-US" sz="1100" dirty="0"/>
              <a:t>Cyclomatic Complexity</a:t>
            </a:r>
            <a:br>
              <a:rPr lang="en-US" sz="1100" dirty="0"/>
            </a:br>
            <a:r>
              <a:rPr lang="en-US" sz="1100" dirty="0"/>
              <a:t>		</a:t>
            </a:r>
            <a:r>
              <a:rPr lang="en-US" sz="1100" i="1" dirty="0"/>
              <a:t>LOC = </a:t>
            </a:r>
            <a:r>
              <a:rPr lang="en-US" sz="1100" dirty="0"/>
              <a:t>count of source Lines Of Code (SLOC)</a:t>
            </a:r>
            <a:br>
              <a:rPr lang="en-US" sz="1100" dirty="0"/>
            </a:br>
            <a:r>
              <a:rPr lang="en-US" sz="1100" dirty="0"/>
              <a:t>		</a:t>
            </a:r>
            <a:r>
              <a:rPr lang="en-US" sz="1100" i="1" dirty="0"/>
              <a:t>CM = </a:t>
            </a:r>
            <a:r>
              <a:rPr lang="en-US" sz="1100" dirty="0"/>
              <a:t>percent of lines of Comment (optional)</a:t>
            </a:r>
            <a:endParaRPr lang="en-CA" dirty="0"/>
          </a:p>
          <a:p>
            <a:r>
              <a:rPr lang="en-CA" b="1" dirty="0"/>
              <a:t>Metric 6</a:t>
            </a:r>
            <a:br>
              <a:rPr lang="en-CA" dirty="0"/>
            </a:br>
            <a:r>
              <a:rPr lang="en-CA" b="1" u="sng" dirty="0"/>
              <a:t>Post Release Defect Density:</a:t>
            </a:r>
            <a:br>
              <a:rPr lang="en-CA" dirty="0"/>
            </a:br>
            <a:r>
              <a:rPr lang="en-US" dirty="0"/>
              <a:t>post-release Defect Density is a quality indicator of a project and considers the number of bugs after a release.</a:t>
            </a:r>
            <a:br>
              <a:rPr lang="en-CA" dirty="0"/>
            </a:br>
            <a:r>
              <a:rPr lang="en-CA" dirty="0"/>
              <a:t>		</a:t>
            </a:r>
            <a:r>
              <a:rPr lang="en-CA" sz="1200" b="1" dirty="0"/>
              <a:t>Defect Density = Number of known defects (bugs) / SLOC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11923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>
            <a:spLocks noGrp="1"/>
          </p:cNvSpPr>
          <p:nvPr>
            <p:ph type="title"/>
          </p:nvPr>
        </p:nvSpPr>
        <p:spPr>
          <a:xfrm>
            <a:off x="677333" y="296213"/>
            <a:ext cx="8596670" cy="837131"/>
          </a:xfrm>
          <a:prstGeom prst="rect">
            <a:avLst/>
          </a:prstGeom>
        </p:spPr>
        <p:txBody>
          <a:bodyPr/>
          <a:lstStyle/>
          <a:p>
            <a:r>
              <a:t>Metrics</a:t>
            </a:r>
          </a:p>
        </p:txBody>
      </p:sp>
      <p:graphicFrame>
        <p:nvGraphicFramePr>
          <p:cNvPr id="178" name="Content Placeholder 5"/>
          <p:cNvGraphicFramePr/>
          <p:nvPr>
            <p:extLst>
              <p:ext uri="{D42A27DB-BD31-4B8C-83A1-F6EECF244321}">
                <p14:modId xmlns:p14="http://schemas.microsoft.com/office/powerpoint/2010/main" val="3836001292"/>
              </p:ext>
            </p:extLst>
          </p:nvPr>
        </p:nvGraphicFramePr>
        <p:xfrm>
          <a:off x="450761" y="1133343"/>
          <a:ext cx="8603089" cy="538386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4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0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424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Metric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Based 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Level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92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Metric 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Statement Coverage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The number of statements executed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Class Wise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74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Metric 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Branch Coverage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The number of branches executed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Class Wise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74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Metric 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Test Suite Effectiveness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Mutation score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CA" dirty="0"/>
                        <a:t>Package</a:t>
                      </a:r>
                      <a:r>
                        <a:rPr dirty="0"/>
                        <a:t> Wise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74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Metric 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Complexity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number of linearly independent paths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Class Wise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943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Metric 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Maintainability Index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Based on halstead volume, cyclomatic complexity, LOC, and commented code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Project Wise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418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Metric 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Post-release defect density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Based on the bugs reported in issue trackers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Version Wise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xfrm>
            <a:off x="677333" y="309093"/>
            <a:ext cx="8596670" cy="1287887"/>
          </a:xfrm>
          <a:prstGeom prst="rect">
            <a:avLst/>
          </a:prstGeom>
        </p:spPr>
        <p:txBody>
          <a:bodyPr/>
          <a:lstStyle/>
          <a:p>
            <a:r>
              <a:t>Metric-Wise Analysis of projects</a:t>
            </a:r>
          </a:p>
        </p:txBody>
      </p:sp>
      <p:graphicFrame>
        <p:nvGraphicFramePr>
          <p:cNvPr id="181" name="Content Placeholder 3"/>
          <p:cNvGraphicFramePr/>
          <p:nvPr>
            <p:extLst>
              <p:ext uri="{D42A27DB-BD31-4B8C-83A1-F6EECF244321}">
                <p14:modId xmlns:p14="http://schemas.microsoft.com/office/powerpoint/2010/main" val="1578564425"/>
              </p:ext>
            </p:extLst>
          </p:nvPr>
        </p:nvGraphicFramePr>
        <p:xfrm>
          <a:off x="420623" y="1121746"/>
          <a:ext cx="10178688" cy="460434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49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63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35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6334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Project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Size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Code Coverage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Branch Coverage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Mutation Score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Average Complexity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dirty="0"/>
                        <a:t>Maintainability Index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Post-release Defect Density (for latest version)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25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/>
                        <a:t>Apache Commons Collections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132K LOC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65%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61%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43%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14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CA" dirty="0"/>
                        <a:t>76.3</a:t>
                      </a:r>
                      <a:endParaRPr dirty="0"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/>
                        <a:t>0.00004789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71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Apache HttpComponents Client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70K LOC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69%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48%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53%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11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CA" dirty="0"/>
                        <a:t>79.1</a:t>
                      </a:r>
                      <a:endParaRPr dirty="0"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/>
                        <a:t>0.00002627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77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JFreeChart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167K LOC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72%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46%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33%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24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CA" dirty="0"/>
                        <a:t>81</a:t>
                      </a:r>
                      <a:endParaRPr dirty="0"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CA" dirty="0"/>
                        <a:t>0.00002078</a:t>
                      </a: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825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Apache Commons IO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33.9K LOC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90%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80%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80%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16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CA" dirty="0"/>
                        <a:t>74.94</a:t>
                      </a:r>
                      <a:endParaRPr dirty="0"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/>
                        <a:t>0.0008232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825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Apache Commons Configurations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847K LOC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86%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82%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80%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18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CA" dirty="0"/>
                        <a:t>64.15</a:t>
                      </a:r>
                      <a:endParaRPr dirty="0"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/>
                        <a:t>0.00008942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2" name="TextBox 4"/>
          <p:cNvSpPr txBox="1"/>
          <p:nvPr/>
        </p:nvSpPr>
        <p:spPr>
          <a:xfrm>
            <a:off x="399244" y="5732679"/>
            <a:ext cx="847533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Note: All the numbers above are rounded-off except for post-release defect density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891669" cy="13208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Correlations:</a:t>
            </a:r>
            <a:br/>
            <a:r>
              <a:rPr sz="2400"/>
              <a:t>Code coverage and test suite effectiveness (Metric 1,2 &amp; 3)</a:t>
            </a:r>
          </a:p>
        </p:txBody>
      </p:sp>
      <p:sp>
        <p:nvSpPr>
          <p:cNvPr id="18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77333" y="1609858"/>
            <a:ext cx="8596670" cy="4431505"/>
          </a:xfrm>
          <a:prstGeom prst="rect">
            <a:avLst/>
          </a:prstGeom>
        </p:spPr>
        <p:txBody>
          <a:bodyPr/>
          <a:lstStyle/>
          <a:p>
            <a:endParaRPr dirty="0"/>
          </a:p>
          <a:p>
            <a:r>
              <a:rPr dirty="0"/>
              <a:t>In the 5 open source projects we have selected, we have noticed that:</a:t>
            </a:r>
          </a:p>
          <a:p>
            <a:pPr marL="0" indent="0">
              <a:buSzTx/>
              <a:buFont typeface="Wingdings 3"/>
              <a:buNone/>
              <a:defRPr i="1"/>
            </a:pPr>
            <a:r>
              <a:rPr dirty="0"/>
              <a:t>“With Higher code coverage, we have achieved a better test suite effectiveness”</a:t>
            </a:r>
          </a:p>
          <a:p>
            <a:pPr marL="0" indent="0">
              <a:buSzTx/>
              <a:buFont typeface="Wingdings 3"/>
              <a:buNone/>
            </a:pPr>
            <a:endParaRPr dirty="0"/>
          </a:p>
          <a:p>
            <a:pPr marL="0" indent="0">
              <a:buSzTx/>
              <a:buFont typeface="Wingdings 3"/>
              <a:buNone/>
              <a:defRPr sz="2400"/>
            </a:pPr>
            <a:r>
              <a:rPr dirty="0"/>
              <a:t>Tools used to calculate:</a:t>
            </a:r>
          </a:p>
          <a:p>
            <a:r>
              <a:rPr dirty="0" err="1"/>
              <a:t>Jacoco</a:t>
            </a:r>
            <a:r>
              <a:rPr dirty="0"/>
              <a:t> (</a:t>
            </a:r>
            <a:r>
              <a:rPr dirty="0" err="1"/>
              <a:t>EclEmma</a:t>
            </a:r>
            <a:r>
              <a:rPr dirty="0"/>
              <a:t>) to calculate the statement and branch coverage </a:t>
            </a:r>
            <a:br>
              <a:rPr dirty="0"/>
            </a:br>
            <a:r>
              <a:rPr dirty="0"/>
              <a:t>(Metric 1&amp;2)</a:t>
            </a:r>
          </a:p>
          <a:p>
            <a:r>
              <a:rPr dirty="0" err="1"/>
              <a:t>PITClipse</a:t>
            </a:r>
            <a:r>
              <a:rPr dirty="0"/>
              <a:t> to perform PIT testing to get the test suite effectiveness</a:t>
            </a:r>
            <a:br>
              <a:rPr dirty="0"/>
            </a:br>
            <a:r>
              <a:rPr dirty="0"/>
              <a:t>(Metric 3)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7443A-6448-41D5-AB06-C9160959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43" y="461742"/>
            <a:ext cx="9133155" cy="523567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0000FF"/>
      </a:hlink>
      <a:folHlink>
        <a:srgbClr val="FF00FF"/>
      </a:folHlink>
    </a:clrScheme>
    <a:fontScheme name="Facet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0000FF"/>
      </a:hlink>
      <a:folHlink>
        <a:srgbClr val="FF00FF"/>
      </a:folHlink>
    </a:clrScheme>
    <a:fontScheme name="Facet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839</Words>
  <Application>Microsoft Office PowerPoint</Application>
  <PresentationFormat>Widescreen</PresentationFormat>
  <Paragraphs>234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Times New Roman</vt:lpstr>
      <vt:lpstr>Trebuchet MS</vt:lpstr>
      <vt:lpstr>Wingdings 3</vt:lpstr>
      <vt:lpstr>Facet</vt:lpstr>
      <vt:lpstr>SOEN 6611 Software Measurement -By Team F </vt:lpstr>
      <vt:lpstr>Content</vt:lpstr>
      <vt:lpstr>Projects Selected: Overview</vt:lpstr>
      <vt:lpstr>Metric calculations</vt:lpstr>
      <vt:lpstr>Metric calculations </vt:lpstr>
      <vt:lpstr>Metrics</vt:lpstr>
      <vt:lpstr>Metric-Wise Analysis of projects</vt:lpstr>
      <vt:lpstr>Correlations: Code coverage and test suite effectiveness (Metric 1,2 &amp; 3)</vt:lpstr>
      <vt:lpstr>PowerPoint Presentation</vt:lpstr>
      <vt:lpstr>Spearman Correlation Coefficient </vt:lpstr>
      <vt:lpstr>Correlations: Code coverage and code complexity (Metric 1,2 &amp; 4)</vt:lpstr>
      <vt:lpstr>Correlation between 1-2 &amp; 4</vt:lpstr>
      <vt:lpstr>PowerPoint Presentation</vt:lpstr>
      <vt:lpstr>Correlations: Code coverage and Post-release defect density (Metric 1,2 &amp; 6)</vt:lpstr>
      <vt:lpstr>PowerPoint Presentation</vt:lpstr>
      <vt:lpstr>PowerPoint Presentation</vt:lpstr>
      <vt:lpstr>Correlations: Maintainability index and Post-release defect density  (Metric 5 &amp; 6)</vt:lpstr>
      <vt:lpstr>PowerPoint Presentation</vt:lpstr>
      <vt:lpstr>Observations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SOEN 6611 Software Measurement</dc:title>
  <dc:creator>pruthvi raju</dc:creator>
  <cp:lastModifiedBy>pruthvi raju</cp:lastModifiedBy>
  <cp:revision>8</cp:revision>
  <dcterms:modified xsi:type="dcterms:W3CDTF">2019-04-05T01:52:24Z</dcterms:modified>
</cp:coreProperties>
</file>