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56D0-8AD1-2B25-DE7B-03018BBBD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138BCD-09C6-E374-C0F7-DFC8F352C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949CFF-3ED2-CC21-FA82-D75C289D2199}"/>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EDDEAD26-A4C3-0454-4D3D-125DC7A84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B4747-FEEF-0401-27AB-36F1455F5143}"/>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41238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EBB-9001-9849-7080-CA97FFE806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8E4FC3-5D1D-BF62-6C92-992384C265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9B13EC-CA44-550C-91A3-57A9DD4ADCD7}"/>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80D43BD5-BE2E-1427-32C9-5270016CD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E4813-13E9-ADCB-9A51-D78D0CFAC319}"/>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301512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F155E-41A9-4225-7753-C7D4789579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3EE39-C64E-81FB-6952-9592CFD38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09F05-3959-CD48-1F75-27251EE8ED48}"/>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A421A200-1936-C2F5-2F5C-10905053D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364C8-DCA3-6EC9-D339-1391BF581F31}"/>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10651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C965-42D7-0634-D8A4-BF711ADEC6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78AEAE-3849-18B9-E796-C7B44B14E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4AEC9-15D8-2AAE-2BA9-DC3A3ABD7A9A}"/>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15B4C4C1-B710-DB82-FC10-CFEC6023A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585FC-9E6F-7E13-E44B-9796CAF877A5}"/>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238676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9126-BC04-836B-B362-11EF4C56C1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2207E7-0E04-16D6-A0E4-47313E356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A81E7A-78F9-16C6-0534-16D465B50757}"/>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1DDBEDEA-DEBE-99CA-D15C-C1D5AED8C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1019B-78EE-7D04-E207-7D224E4559DF}"/>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262091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04AB-9837-C047-4512-BCDB6C3F9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B3513-EEB1-1740-C05B-ECFE1E9A0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C7DAA-2F97-DFBD-F250-3C9C14949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E16052-5B53-FFA6-4BDB-A8D8A3163D45}"/>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6" name="Footer Placeholder 5">
            <a:extLst>
              <a:ext uri="{FF2B5EF4-FFF2-40B4-BE49-F238E27FC236}">
                <a16:creationId xmlns:a16="http://schemas.microsoft.com/office/drawing/2014/main" id="{FC8E471D-3F4B-D263-7D19-C05A63C3A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A3F652-8028-A063-1283-2E1C47DEE226}"/>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389841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32A8-913D-D7A1-E34B-6AC3E85C17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033C2E-C4F5-2A97-6D92-7388EC105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80B80-D287-93AC-159C-7A8F9E030D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13CF4-D195-6964-81AC-56ED59A7B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0746F-B15B-018F-3ADE-543580508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16692D-2A91-46F4-F54A-F74E0CFE73AB}"/>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8" name="Footer Placeholder 7">
            <a:extLst>
              <a:ext uri="{FF2B5EF4-FFF2-40B4-BE49-F238E27FC236}">
                <a16:creationId xmlns:a16="http://schemas.microsoft.com/office/drawing/2014/main" id="{25383D4D-9FF1-B426-54AB-0EE1FFE23F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1CD389-5CD2-1D8B-32F5-0E555C50A4D5}"/>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206977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D371-BF55-1475-2110-628F70470E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48AF68-36BE-9FBE-A234-7CFBA165BF02}"/>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4" name="Footer Placeholder 3">
            <a:extLst>
              <a:ext uri="{FF2B5EF4-FFF2-40B4-BE49-F238E27FC236}">
                <a16:creationId xmlns:a16="http://schemas.microsoft.com/office/drawing/2014/main" id="{39DB0038-2820-9020-8239-751B26CDD5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35A639-D2CD-1A64-63BA-572A8F55A2D8}"/>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14512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95AD0-18C4-6336-6E5D-9D233FC9613C}"/>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3" name="Footer Placeholder 2">
            <a:extLst>
              <a:ext uri="{FF2B5EF4-FFF2-40B4-BE49-F238E27FC236}">
                <a16:creationId xmlns:a16="http://schemas.microsoft.com/office/drawing/2014/main" id="{61A8B5F8-0B8F-25F0-3A96-A454AF42EB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8E96DC-96E7-52A0-8C9B-3727BD4F325A}"/>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412071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BB6D-3439-6277-2501-1EAE799A2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A283C5-71E6-8578-ED1C-92D8D2517F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8DB1C8-4BB4-05F6-FC96-1EE46C48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0DBC5-364C-96DD-54CE-7F9E9F495809}"/>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6" name="Footer Placeholder 5">
            <a:extLst>
              <a:ext uri="{FF2B5EF4-FFF2-40B4-BE49-F238E27FC236}">
                <a16:creationId xmlns:a16="http://schemas.microsoft.com/office/drawing/2014/main" id="{6B187691-3585-2821-3E85-CCC4CFE40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5146E-A125-3E6F-E781-82257A50FAA0}"/>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315263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79B6-6418-180A-E121-85FC70DAC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1F2F28-FC7E-3450-6DE3-FA25F5CC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9C4B53-F9CF-D548-4142-168305D21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78F0-A8D3-FF01-0B54-D3FA3215EA34}"/>
              </a:ext>
            </a:extLst>
          </p:cNvPr>
          <p:cNvSpPr>
            <a:spLocks noGrp="1"/>
          </p:cNvSpPr>
          <p:nvPr>
            <p:ph type="dt" sz="half" idx="10"/>
          </p:nvPr>
        </p:nvSpPr>
        <p:spPr/>
        <p:txBody>
          <a:bodyPr/>
          <a:lstStyle/>
          <a:p>
            <a:fld id="{C0F36276-7029-4423-BB04-9BDB54BFC832}" type="datetimeFigureOut">
              <a:rPr lang="en-IN" smtClean="0"/>
              <a:t>03-12-2024</a:t>
            </a:fld>
            <a:endParaRPr lang="en-IN"/>
          </a:p>
        </p:txBody>
      </p:sp>
      <p:sp>
        <p:nvSpPr>
          <p:cNvPr id="6" name="Footer Placeholder 5">
            <a:extLst>
              <a:ext uri="{FF2B5EF4-FFF2-40B4-BE49-F238E27FC236}">
                <a16:creationId xmlns:a16="http://schemas.microsoft.com/office/drawing/2014/main" id="{1CCC9B06-F0AE-FE77-4DC0-107448066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68161-2121-DA05-9396-BF62A5421802}"/>
              </a:ext>
            </a:extLst>
          </p:cNvPr>
          <p:cNvSpPr>
            <a:spLocks noGrp="1"/>
          </p:cNvSpPr>
          <p:nvPr>
            <p:ph type="sldNum" sz="quarter" idx="12"/>
          </p:nvPr>
        </p:nvSpPr>
        <p:spPr/>
        <p:txBody>
          <a:bodyPr/>
          <a:lstStyle/>
          <a:p>
            <a:fld id="{0E228889-E7A1-464C-9787-7BD2DD14AB66}" type="slidenum">
              <a:rPr lang="en-IN" smtClean="0"/>
              <a:t>‹#›</a:t>
            </a:fld>
            <a:endParaRPr lang="en-IN"/>
          </a:p>
        </p:txBody>
      </p:sp>
    </p:spTree>
    <p:extLst>
      <p:ext uri="{BB962C8B-B14F-4D97-AF65-F5344CB8AC3E}">
        <p14:creationId xmlns:p14="http://schemas.microsoft.com/office/powerpoint/2010/main" val="3637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220B9-8800-5E50-879D-EA6E200EC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9FABE7-4BE7-D8A3-42A4-A9EDC229A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7C089-EB60-C99C-6D45-E85426F43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36276-7029-4423-BB04-9BDB54BFC832}" type="datetimeFigureOut">
              <a:rPr lang="en-IN" smtClean="0"/>
              <a:t>03-12-2024</a:t>
            </a:fld>
            <a:endParaRPr lang="en-IN"/>
          </a:p>
        </p:txBody>
      </p:sp>
      <p:sp>
        <p:nvSpPr>
          <p:cNvPr id="5" name="Footer Placeholder 4">
            <a:extLst>
              <a:ext uri="{FF2B5EF4-FFF2-40B4-BE49-F238E27FC236}">
                <a16:creationId xmlns:a16="http://schemas.microsoft.com/office/drawing/2014/main" id="{E32984E7-4736-D7AD-AB15-C28A8BD64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CDA1A9-376B-E75E-6D21-F9DACFDCB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28889-E7A1-464C-9787-7BD2DD14AB66}" type="slidenum">
              <a:rPr lang="en-IN" smtClean="0"/>
              <a:t>‹#›</a:t>
            </a:fld>
            <a:endParaRPr lang="en-IN"/>
          </a:p>
        </p:txBody>
      </p:sp>
    </p:spTree>
    <p:extLst>
      <p:ext uri="{BB962C8B-B14F-4D97-AF65-F5344CB8AC3E}">
        <p14:creationId xmlns:p14="http://schemas.microsoft.com/office/powerpoint/2010/main" val="332887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B4D5-1ACF-E4E6-83BF-A09A13C4BA4C}"/>
              </a:ext>
            </a:extLst>
          </p:cNvPr>
          <p:cNvSpPr>
            <a:spLocks noGrp="1"/>
          </p:cNvSpPr>
          <p:nvPr>
            <p:ph type="ctrTitle"/>
          </p:nvPr>
        </p:nvSpPr>
        <p:spPr>
          <a:xfrm>
            <a:off x="1219201" y="457345"/>
            <a:ext cx="9144000" cy="976600"/>
          </a:xfrm>
        </p:spPr>
        <p:txBody>
          <a:bodyPr/>
          <a:lstStyle/>
          <a:p>
            <a:r>
              <a:rPr lang="en-GB" dirty="0">
                <a:solidFill>
                  <a:srgbClr val="C00000"/>
                </a:solidFill>
                <a:latin typeface="Algerian" panose="04020705040A02060702" pitchFamily="82" charset="0"/>
              </a:rPr>
              <a:t>UBER DATA ANALYSIS</a:t>
            </a:r>
            <a:endParaRPr lang="en-IN" dirty="0">
              <a:solidFill>
                <a:srgbClr val="C00000"/>
              </a:solidFill>
              <a:latin typeface="Algerian" panose="04020705040A02060702" pitchFamily="82" charset="0"/>
            </a:endParaRPr>
          </a:p>
        </p:txBody>
      </p:sp>
      <p:pic>
        <p:nvPicPr>
          <p:cNvPr id="5" name="Picture 4">
            <a:extLst>
              <a:ext uri="{FF2B5EF4-FFF2-40B4-BE49-F238E27FC236}">
                <a16:creationId xmlns:a16="http://schemas.microsoft.com/office/drawing/2014/main" id="{D4B05020-AE09-AA82-9207-6F160A6A1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29" y="1651145"/>
            <a:ext cx="7606144" cy="5036099"/>
          </a:xfrm>
          <a:prstGeom prst="rect">
            <a:avLst/>
          </a:prstGeom>
        </p:spPr>
      </p:pic>
    </p:spTree>
    <p:extLst>
      <p:ext uri="{BB962C8B-B14F-4D97-AF65-F5344CB8AC3E}">
        <p14:creationId xmlns:p14="http://schemas.microsoft.com/office/powerpoint/2010/main" val="402473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14C4-8633-8F53-C48A-574D5C91EA31}"/>
              </a:ext>
            </a:extLst>
          </p:cNvPr>
          <p:cNvSpPr>
            <a:spLocks noGrp="1"/>
          </p:cNvSpPr>
          <p:nvPr>
            <p:ph type="title"/>
          </p:nvPr>
        </p:nvSpPr>
        <p:spPr>
          <a:xfrm>
            <a:off x="838200" y="365125"/>
            <a:ext cx="10515600" cy="1027257"/>
          </a:xfrm>
        </p:spPr>
        <p:txBody>
          <a:bodyPr>
            <a:normAutofit/>
          </a:bodyPr>
          <a:lstStyle/>
          <a:p>
            <a:pPr algn="ctr"/>
            <a:r>
              <a:rPr lang="en-GB" sz="3600" dirty="0">
                <a:solidFill>
                  <a:schemeClr val="accent6">
                    <a:lumMod val="50000"/>
                  </a:schemeClr>
                </a:solidFill>
                <a:latin typeface="Algerian" panose="04020705040A02060702" pitchFamily="82" charset="0"/>
                <a:cs typeface="Arial" panose="020B0604020202020204" pitchFamily="34" charset="0"/>
              </a:rPr>
              <a:t>At what time people book cab the most?</a:t>
            </a:r>
            <a:endParaRPr lang="en-IN" sz="36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3EF4868A-CE94-F313-5038-5914B7A03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133" y="2033444"/>
            <a:ext cx="5642462" cy="4351338"/>
          </a:xfrm>
        </p:spPr>
      </p:pic>
      <p:sp>
        <p:nvSpPr>
          <p:cNvPr id="6" name="Title 1">
            <a:extLst>
              <a:ext uri="{FF2B5EF4-FFF2-40B4-BE49-F238E27FC236}">
                <a16:creationId xmlns:a16="http://schemas.microsoft.com/office/drawing/2014/main" id="{012591FF-058D-FFA9-6D8D-74195D8104C6}"/>
              </a:ext>
            </a:extLst>
          </p:cNvPr>
          <p:cNvSpPr txBox="1">
            <a:spLocks/>
          </p:cNvSpPr>
          <p:nvPr/>
        </p:nvSpPr>
        <p:spPr>
          <a:xfrm>
            <a:off x="6837217" y="2221635"/>
            <a:ext cx="3910445" cy="3150465"/>
          </a:xfrm>
          <a:prstGeom prst="rect">
            <a:avLst/>
          </a:prstGeom>
          <a:solidFill>
            <a:schemeClr val="accent6">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i="1" dirty="0">
                <a:solidFill>
                  <a:srgbClr val="FF0000"/>
                </a:solidFill>
                <a:latin typeface="Arial Narrow" panose="020B0606020202030204" pitchFamily="34" charset="0"/>
              </a:rPr>
              <a:t>In </a:t>
            </a:r>
            <a:r>
              <a:rPr lang="en-GB" sz="3600" b="1" i="1" dirty="0">
                <a:solidFill>
                  <a:srgbClr val="FF0000"/>
                </a:solidFill>
                <a:highlight>
                  <a:srgbClr val="FFFF00"/>
                </a:highlight>
                <a:latin typeface="Arial Narrow" panose="020B0606020202030204" pitchFamily="34" charset="0"/>
              </a:rPr>
              <a:t> Afternoon </a:t>
            </a:r>
            <a:r>
              <a:rPr lang="en-GB" sz="3600" b="1" i="1" dirty="0">
                <a:solidFill>
                  <a:srgbClr val="FF0000"/>
                </a:solidFill>
                <a:latin typeface="Arial Narrow" panose="020B0606020202030204" pitchFamily="34" charset="0"/>
              </a:rPr>
              <a:t>and Evening Uber rides are booked the most followed by Night and then Morning.</a:t>
            </a:r>
            <a:endParaRPr lang="en-IN" sz="3600" b="1" i="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3292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5A3B-FB3C-2000-AF5A-3796CBB5B4D7}"/>
              </a:ext>
            </a:extLst>
          </p:cNvPr>
          <p:cNvSpPr>
            <a:spLocks noGrp="1"/>
          </p:cNvSpPr>
          <p:nvPr>
            <p:ph type="title"/>
          </p:nvPr>
        </p:nvSpPr>
        <p:spPr/>
        <p:txBody>
          <a:bodyPr>
            <a:normAutofit/>
          </a:bodyPr>
          <a:lstStyle/>
          <a:p>
            <a:pPr algn="ctr"/>
            <a:r>
              <a:rPr lang="en-GB" sz="3600" b="1" dirty="0">
                <a:solidFill>
                  <a:srgbClr val="FF0000"/>
                </a:solidFill>
                <a:latin typeface="Algerian" panose="04020705040A02060702" pitchFamily="82" charset="0"/>
                <a:cs typeface="Arial" panose="020B0604020202020204" pitchFamily="34" charset="0"/>
              </a:rPr>
              <a:t>In which month people book Uber rides more and less frequently?</a:t>
            </a:r>
            <a:endParaRPr lang="en-IN" sz="3600"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AE0010E7-6F16-8C17-DD9A-BF8445462D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81977"/>
          <a:stretch/>
        </p:blipFill>
        <p:spPr>
          <a:xfrm>
            <a:off x="838200" y="2194646"/>
            <a:ext cx="10515600" cy="865476"/>
          </a:xfrm>
        </p:spPr>
      </p:pic>
      <p:pic>
        <p:nvPicPr>
          <p:cNvPr id="7" name="Picture 6">
            <a:extLst>
              <a:ext uri="{FF2B5EF4-FFF2-40B4-BE49-F238E27FC236}">
                <a16:creationId xmlns:a16="http://schemas.microsoft.com/office/drawing/2014/main" id="{FF297C91-9572-EB3F-78F3-3DAE2A74FBC7}"/>
              </a:ext>
            </a:extLst>
          </p:cNvPr>
          <p:cNvPicPr>
            <a:picLocks noChangeAspect="1"/>
          </p:cNvPicPr>
          <p:nvPr/>
        </p:nvPicPr>
        <p:blipFill>
          <a:blip r:embed="rId3">
            <a:extLst>
              <a:ext uri="{28A0092B-C50C-407E-A947-70E740481C1C}">
                <a14:useLocalDpi xmlns:a14="http://schemas.microsoft.com/office/drawing/2010/main" val="0"/>
              </a:ext>
            </a:extLst>
          </a:blip>
          <a:srcRect b="74243"/>
          <a:stretch/>
        </p:blipFill>
        <p:spPr>
          <a:xfrm>
            <a:off x="838200" y="3564081"/>
            <a:ext cx="10515600" cy="1766455"/>
          </a:xfrm>
          <a:prstGeom prst="rect">
            <a:avLst/>
          </a:prstGeom>
        </p:spPr>
      </p:pic>
      <p:sp>
        <p:nvSpPr>
          <p:cNvPr id="8" name="Title 1">
            <a:extLst>
              <a:ext uri="{FF2B5EF4-FFF2-40B4-BE49-F238E27FC236}">
                <a16:creationId xmlns:a16="http://schemas.microsoft.com/office/drawing/2014/main" id="{3AE6B277-C8AA-5D9A-6D14-A5A46E026F78}"/>
              </a:ext>
            </a:extLst>
          </p:cNvPr>
          <p:cNvSpPr txBox="1">
            <a:spLocks/>
          </p:cNvSpPr>
          <p:nvPr/>
        </p:nvSpPr>
        <p:spPr>
          <a:xfrm>
            <a:off x="2909455" y="5559136"/>
            <a:ext cx="6722917" cy="752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u="sng" dirty="0">
                <a:solidFill>
                  <a:schemeClr val="accent5">
                    <a:lumMod val="50000"/>
                  </a:schemeClr>
                </a:solidFill>
                <a:latin typeface="Algerian" panose="04020705040A02060702" pitchFamily="82" charset="0"/>
              </a:rPr>
              <a:t>Procedure Followed for retrieving the insights</a:t>
            </a:r>
            <a:endParaRPr lang="en-IN" sz="2000" u="sng" dirty="0">
              <a:solidFill>
                <a:schemeClr val="accent5">
                  <a:lumMod val="50000"/>
                </a:schemeClr>
              </a:solidFill>
              <a:latin typeface="Algerian" panose="04020705040A02060702" pitchFamily="82" charset="0"/>
            </a:endParaRPr>
          </a:p>
        </p:txBody>
      </p:sp>
    </p:spTree>
    <p:extLst>
      <p:ext uri="{BB962C8B-B14F-4D97-AF65-F5344CB8AC3E}">
        <p14:creationId xmlns:p14="http://schemas.microsoft.com/office/powerpoint/2010/main" val="95561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BE30-C57F-77A1-BA0B-B2A283481031}"/>
              </a:ext>
            </a:extLst>
          </p:cNvPr>
          <p:cNvSpPr>
            <a:spLocks noGrp="1"/>
          </p:cNvSpPr>
          <p:nvPr>
            <p:ph type="title"/>
          </p:nvPr>
        </p:nvSpPr>
        <p:spPr/>
        <p:txBody>
          <a:bodyPr>
            <a:normAutofit fontScale="90000"/>
          </a:bodyPr>
          <a:lstStyle/>
          <a:p>
            <a:r>
              <a:rPr lang="en-GB" sz="2800" b="1" dirty="0">
                <a:solidFill>
                  <a:schemeClr val="accent5">
                    <a:lumMod val="50000"/>
                  </a:schemeClr>
                </a:solidFill>
              </a:rPr>
              <a:t>Most of the Rides were booked in the month of </a:t>
            </a:r>
            <a:r>
              <a:rPr lang="en-GB" sz="2800" b="1" dirty="0">
                <a:solidFill>
                  <a:schemeClr val="accent5">
                    <a:lumMod val="50000"/>
                  </a:schemeClr>
                </a:solidFill>
                <a:highlight>
                  <a:srgbClr val="FFFF00"/>
                </a:highlight>
              </a:rPr>
              <a:t>November</a:t>
            </a:r>
            <a:r>
              <a:rPr lang="en-GB" sz="2800" b="1" dirty="0">
                <a:solidFill>
                  <a:schemeClr val="accent5">
                    <a:lumMod val="50000"/>
                  </a:schemeClr>
                </a:solidFill>
              </a:rPr>
              <a:t> and least rides were booked during </a:t>
            </a:r>
            <a:r>
              <a:rPr lang="en-GB" sz="2800" b="1" dirty="0">
                <a:solidFill>
                  <a:schemeClr val="accent5">
                    <a:lumMod val="50000"/>
                  </a:schemeClr>
                </a:solidFill>
                <a:highlight>
                  <a:srgbClr val="FFFF00"/>
                </a:highlight>
              </a:rPr>
              <a:t>September</a:t>
            </a:r>
            <a:r>
              <a:rPr lang="en-GB" sz="2800" b="1" dirty="0">
                <a:solidFill>
                  <a:schemeClr val="accent5">
                    <a:lumMod val="50000"/>
                  </a:schemeClr>
                </a:solidFill>
              </a:rPr>
              <a:t>.</a:t>
            </a:r>
            <a:br>
              <a:rPr lang="en-GB" sz="2800" b="1" dirty="0">
                <a:solidFill>
                  <a:schemeClr val="accent5">
                    <a:lumMod val="50000"/>
                  </a:schemeClr>
                </a:solidFill>
              </a:rPr>
            </a:br>
            <a:r>
              <a:rPr lang="en-GB" sz="2800" b="1" dirty="0">
                <a:solidFill>
                  <a:schemeClr val="accent5">
                    <a:lumMod val="50000"/>
                  </a:schemeClr>
                </a:solidFill>
              </a:rPr>
              <a:t>In </a:t>
            </a:r>
            <a:r>
              <a:rPr lang="en-GB" sz="2800" b="1" dirty="0">
                <a:solidFill>
                  <a:schemeClr val="accent5">
                    <a:lumMod val="50000"/>
                  </a:schemeClr>
                </a:solidFill>
                <a:highlight>
                  <a:srgbClr val="FFFF00"/>
                </a:highlight>
              </a:rPr>
              <a:t>April</a:t>
            </a:r>
            <a:r>
              <a:rPr lang="en-GB" sz="2800" b="1" dirty="0">
                <a:solidFill>
                  <a:schemeClr val="accent5">
                    <a:lumMod val="50000"/>
                  </a:schemeClr>
                </a:solidFill>
              </a:rPr>
              <a:t> , Most distant places were travelled and in </a:t>
            </a:r>
            <a:r>
              <a:rPr lang="en-GB" sz="2800" b="1" dirty="0">
                <a:solidFill>
                  <a:schemeClr val="accent5">
                    <a:lumMod val="50000"/>
                  </a:schemeClr>
                </a:solidFill>
                <a:highlight>
                  <a:srgbClr val="FFFF00"/>
                </a:highlight>
              </a:rPr>
              <a:t>December</a:t>
            </a:r>
            <a:r>
              <a:rPr lang="en-GB" sz="2800" b="1" dirty="0">
                <a:solidFill>
                  <a:schemeClr val="accent5">
                    <a:lumMod val="50000"/>
                  </a:schemeClr>
                </a:solidFill>
              </a:rPr>
              <a:t> ,people booked Uber to even travel less miles.</a:t>
            </a:r>
            <a:endParaRPr lang="en-IN" sz="2800" b="1" dirty="0">
              <a:solidFill>
                <a:schemeClr val="accent5">
                  <a:lumMod val="50000"/>
                </a:schemeClr>
              </a:solidFill>
            </a:endParaRPr>
          </a:p>
        </p:txBody>
      </p:sp>
      <p:pic>
        <p:nvPicPr>
          <p:cNvPr id="5" name="Content Placeholder 4">
            <a:extLst>
              <a:ext uri="{FF2B5EF4-FFF2-40B4-BE49-F238E27FC236}">
                <a16:creationId xmlns:a16="http://schemas.microsoft.com/office/drawing/2014/main" id="{C7D90924-435F-DD10-F6F9-40DD13517F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9445" r="17959"/>
          <a:stretch/>
        </p:blipFill>
        <p:spPr>
          <a:xfrm>
            <a:off x="2121477" y="2169767"/>
            <a:ext cx="7949045" cy="4323108"/>
          </a:xfrm>
        </p:spPr>
      </p:pic>
    </p:spTree>
    <p:extLst>
      <p:ext uri="{BB962C8B-B14F-4D97-AF65-F5344CB8AC3E}">
        <p14:creationId xmlns:p14="http://schemas.microsoft.com/office/powerpoint/2010/main" val="319324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220A-4F2D-FBBC-8A20-C6F015E216D6}"/>
              </a:ext>
            </a:extLst>
          </p:cNvPr>
          <p:cNvSpPr>
            <a:spLocks noGrp="1"/>
          </p:cNvSpPr>
          <p:nvPr>
            <p:ph type="title"/>
          </p:nvPr>
        </p:nvSpPr>
        <p:spPr/>
        <p:txBody>
          <a:bodyPr>
            <a:normAutofit/>
          </a:bodyPr>
          <a:lstStyle/>
          <a:p>
            <a:pPr algn="ctr"/>
            <a:r>
              <a:rPr lang="en-GB" sz="3600" b="1" dirty="0">
                <a:solidFill>
                  <a:srgbClr val="FF0000"/>
                </a:solidFill>
                <a:latin typeface="Algerian" panose="04020705040A02060702" pitchFamily="82" charset="0"/>
                <a:cs typeface="Arial" panose="020B0604020202020204" pitchFamily="34" charset="0"/>
              </a:rPr>
              <a:t>On which days of the weeks uber rides were booked the most?</a:t>
            </a:r>
            <a:endParaRPr lang="en-IN" sz="3600" b="1"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FF1D35A7-4D18-E638-8B19-47C64DB4C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09" y="1595727"/>
            <a:ext cx="6695209" cy="4897148"/>
          </a:xfrm>
        </p:spPr>
      </p:pic>
      <p:sp>
        <p:nvSpPr>
          <p:cNvPr id="6" name="Title 1">
            <a:extLst>
              <a:ext uri="{FF2B5EF4-FFF2-40B4-BE49-F238E27FC236}">
                <a16:creationId xmlns:a16="http://schemas.microsoft.com/office/drawing/2014/main" id="{AE9E2263-B325-5FE1-FA81-90BB156B3F79}"/>
              </a:ext>
            </a:extLst>
          </p:cNvPr>
          <p:cNvSpPr txBox="1">
            <a:spLocks/>
          </p:cNvSpPr>
          <p:nvPr/>
        </p:nvSpPr>
        <p:spPr>
          <a:xfrm>
            <a:off x="7335981" y="2367108"/>
            <a:ext cx="3910445" cy="3150465"/>
          </a:xfrm>
          <a:prstGeom prst="rect">
            <a:avLst/>
          </a:prstGeom>
          <a:solidFill>
            <a:schemeClr val="accent6">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i="1" dirty="0">
                <a:solidFill>
                  <a:srgbClr val="FF0000"/>
                </a:solidFill>
                <a:latin typeface="Arial Narrow" panose="020B0606020202030204" pitchFamily="34" charset="0"/>
              </a:rPr>
              <a:t>On </a:t>
            </a:r>
            <a:r>
              <a:rPr lang="en-GB" sz="3200" b="1" i="1" dirty="0">
                <a:solidFill>
                  <a:srgbClr val="FF0000"/>
                </a:solidFill>
                <a:highlight>
                  <a:srgbClr val="FFFF00"/>
                </a:highlight>
                <a:latin typeface="Arial Narrow" panose="020B0606020202030204" pitchFamily="34" charset="0"/>
              </a:rPr>
              <a:t>Friday</a:t>
            </a:r>
            <a:r>
              <a:rPr lang="en-GB" sz="3200" b="1" i="1" dirty="0">
                <a:solidFill>
                  <a:srgbClr val="FF0000"/>
                </a:solidFill>
                <a:latin typeface="Arial Narrow" panose="020B0606020202030204" pitchFamily="34" charset="0"/>
              </a:rPr>
              <a:t>, Uber Rides are booked the most and least Rides are booked on </a:t>
            </a:r>
            <a:r>
              <a:rPr lang="en-GB" sz="3200" b="1" i="1" dirty="0">
                <a:solidFill>
                  <a:srgbClr val="FF0000"/>
                </a:solidFill>
                <a:highlight>
                  <a:srgbClr val="FFFF00"/>
                </a:highlight>
                <a:latin typeface="Arial Narrow" panose="020B0606020202030204" pitchFamily="34" charset="0"/>
              </a:rPr>
              <a:t>Sunday</a:t>
            </a:r>
            <a:r>
              <a:rPr lang="en-GB" sz="3200" b="1" i="1" dirty="0">
                <a:solidFill>
                  <a:srgbClr val="FF0000"/>
                </a:solidFill>
                <a:latin typeface="Arial Narrow" panose="020B0606020202030204" pitchFamily="34" charset="0"/>
              </a:rPr>
              <a:t>.</a:t>
            </a:r>
            <a:endParaRPr lang="en-IN" sz="3200" b="1" i="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45283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7D6C-8386-F130-9302-550A68D456C0}"/>
              </a:ext>
            </a:extLst>
          </p:cNvPr>
          <p:cNvSpPr>
            <a:spLocks noGrp="1"/>
          </p:cNvSpPr>
          <p:nvPr>
            <p:ph type="title"/>
          </p:nvPr>
        </p:nvSpPr>
        <p:spPr>
          <a:xfrm>
            <a:off x="1418359" y="333952"/>
            <a:ext cx="9355282" cy="1325563"/>
          </a:xfrm>
        </p:spPr>
        <p:txBody>
          <a:bodyPr>
            <a:normAutofit/>
          </a:bodyPr>
          <a:lstStyle/>
          <a:p>
            <a:pPr algn="ctr"/>
            <a:r>
              <a:rPr lang="en-GB" sz="3600" b="1" dirty="0">
                <a:solidFill>
                  <a:srgbClr val="FF0000"/>
                </a:solidFill>
                <a:latin typeface="Algerian" panose="04020705040A02060702" pitchFamily="82" charset="0"/>
                <a:cs typeface="Arial" panose="020B0604020202020204" pitchFamily="34" charset="0"/>
              </a:rPr>
              <a:t>For how many miles people usually books Uber for?</a:t>
            </a:r>
            <a:endParaRPr lang="en-IN" sz="3600"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F2D57F0C-AA45-E9BA-97A0-770D43685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440" y="1659514"/>
            <a:ext cx="5483752" cy="4714103"/>
          </a:xfrm>
        </p:spPr>
      </p:pic>
      <p:pic>
        <p:nvPicPr>
          <p:cNvPr id="7" name="Picture 6">
            <a:extLst>
              <a:ext uri="{FF2B5EF4-FFF2-40B4-BE49-F238E27FC236}">
                <a16:creationId xmlns:a16="http://schemas.microsoft.com/office/drawing/2014/main" id="{464BE00E-CDDA-0E0E-AA9B-C9093EDFE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9514"/>
            <a:ext cx="5574444" cy="4714103"/>
          </a:xfrm>
          <a:prstGeom prst="rect">
            <a:avLst/>
          </a:prstGeom>
        </p:spPr>
      </p:pic>
    </p:spTree>
    <p:extLst>
      <p:ext uri="{BB962C8B-B14F-4D97-AF65-F5344CB8AC3E}">
        <p14:creationId xmlns:p14="http://schemas.microsoft.com/office/powerpoint/2010/main" val="67956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606A-7FC9-BF12-FB60-68D001CBC73D}"/>
              </a:ext>
            </a:extLst>
          </p:cNvPr>
          <p:cNvSpPr>
            <a:spLocks noGrp="1"/>
          </p:cNvSpPr>
          <p:nvPr>
            <p:ph type="title"/>
          </p:nvPr>
        </p:nvSpPr>
        <p:spPr>
          <a:xfrm>
            <a:off x="3002972" y="396297"/>
            <a:ext cx="6186055" cy="1325563"/>
          </a:xfrm>
        </p:spPr>
        <p:txBody>
          <a:bodyPr/>
          <a:lstStyle/>
          <a:p>
            <a:r>
              <a:rPr lang="en-GB" dirty="0">
                <a:solidFill>
                  <a:schemeClr val="accent6">
                    <a:lumMod val="50000"/>
                  </a:schemeClr>
                </a:solidFill>
                <a:latin typeface="Algerian" panose="04020705040A02060702" pitchFamily="82" charset="0"/>
              </a:rPr>
              <a:t>ABOUT THE ANALYSIS:</a:t>
            </a:r>
            <a:endParaRPr lang="en-IN" dirty="0">
              <a:solidFill>
                <a:schemeClr val="accent6">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6339A63-7FDC-BB4C-79AE-7F127E74D0D0}"/>
              </a:ext>
            </a:extLst>
          </p:cNvPr>
          <p:cNvSpPr>
            <a:spLocks noGrp="1"/>
          </p:cNvSpPr>
          <p:nvPr>
            <p:ph idx="1"/>
          </p:nvPr>
        </p:nvSpPr>
        <p:spPr>
          <a:xfrm>
            <a:off x="838200" y="1825625"/>
            <a:ext cx="5801591" cy="4351338"/>
          </a:xfrm>
        </p:spPr>
        <p:txBody>
          <a:bodyPr>
            <a:normAutofit/>
          </a:bodyPr>
          <a:lstStyle/>
          <a:p>
            <a:r>
              <a:rPr lang="en-GB" sz="2400" dirty="0">
                <a:solidFill>
                  <a:srgbClr val="FF0000"/>
                </a:solidFill>
                <a:latin typeface="Algerian" panose="04020705040A02060702" pitchFamily="82" charset="0"/>
              </a:rPr>
              <a:t>Uber is a multi national company that provides transportation services worldwide with a net revenue of $37.2 billion in 2023.</a:t>
            </a:r>
          </a:p>
          <a:p>
            <a:r>
              <a:rPr lang="en-GB" sz="2400" dirty="0">
                <a:solidFill>
                  <a:srgbClr val="FF0000"/>
                </a:solidFill>
                <a:latin typeface="Algerian" panose="04020705040A02060702" pitchFamily="82" charset="0"/>
              </a:rPr>
              <a:t>It is currently facing problems like:</a:t>
            </a:r>
          </a:p>
          <a:p>
            <a:pPr marL="0" indent="0">
              <a:buNone/>
            </a:pPr>
            <a:r>
              <a:rPr lang="en-IN" sz="2000" dirty="0">
                <a:solidFill>
                  <a:srgbClr val="FF0000"/>
                </a:solidFill>
                <a:latin typeface="Algerian" panose="04020705040A02060702" pitchFamily="82" charset="0"/>
              </a:rPr>
              <a:t>	ETA Estimation</a:t>
            </a:r>
          </a:p>
          <a:p>
            <a:pPr marL="0" indent="0">
              <a:buNone/>
            </a:pPr>
            <a:r>
              <a:rPr lang="en-IN" sz="2000" dirty="0">
                <a:solidFill>
                  <a:srgbClr val="FF0000"/>
                </a:solidFill>
                <a:latin typeface="Algerian" panose="04020705040A02060702" pitchFamily="82" charset="0"/>
              </a:rPr>
              <a:t>	Dynamic Pricing</a:t>
            </a:r>
          </a:p>
          <a:p>
            <a:pPr marL="0" indent="0">
              <a:buNone/>
            </a:pPr>
            <a:r>
              <a:rPr lang="en-IN" sz="2000" dirty="0">
                <a:solidFill>
                  <a:srgbClr val="FF0000"/>
                </a:solidFill>
                <a:latin typeface="Algerian" panose="04020705040A02060702" pitchFamily="82" charset="0"/>
              </a:rPr>
              <a:t>	Route Optimisation </a:t>
            </a:r>
          </a:p>
          <a:p>
            <a:pPr marL="0" indent="0">
              <a:buNone/>
            </a:pPr>
            <a:r>
              <a:rPr lang="en-IN" sz="2000" dirty="0">
                <a:solidFill>
                  <a:srgbClr val="FF0000"/>
                </a:solidFill>
                <a:latin typeface="Algerian" panose="04020705040A02060702" pitchFamily="82" charset="0"/>
              </a:rPr>
              <a:t>	Fraud Detection</a:t>
            </a:r>
          </a:p>
          <a:p>
            <a:pPr marL="0" indent="0">
              <a:buNone/>
            </a:pPr>
            <a:r>
              <a:rPr lang="en-IN" sz="2000" dirty="0">
                <a:solidFill>
                  <a:srgbClr val="FF0000"/>
                </a:solidFill>
                <a:latin typeface="Algerian" panose="04020705040A02060702" pitchFamily="82" charset="0"/>
              </a:rPr>
              <a:t>	</a:t>
            </a:r>
          </a:p>
        </p:txBody>
      </p:sp>
      <p:pic>
        <p:nvPicPr>
          <p:cNvPr id="5" name="Picture 4">
            <a:extLst>
              <a:ext uri="{FF2B5EF4-FFF2-40B4-BE49-F238E27FC236}">
                <a16:creationId xmlns:a16="http://schemas.microsoft.com/office/drawing/2014/main" id="{DD6A2299-5F65-D46D-749D-2ABDD518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255" y="2150123"/>
            <a:ext cx="4601217" cy="3263539"/>
          </a:xfrm>
          <a:prstGeom prst="rect">
            <a:avLst/>
          </a:prstGeom>
        </p:spPr>
      </p:pic>
    </p:spTree>
    <p:extLst>
      <p:ext uri="{BB962C8B-B14F-4D97-AF65-F5344CB8AC3E}">
        <p14:creationId xmlns:p14="http://schemas.microsoft.com/office/powerpoint/2010/main" val="53764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04E-7566-A324-1B45-FD322202827B}"/>
              </a:ext>
            </a:extLst>
          </p:cNvPr>
          <p:cNvSpPr>
            <a:spLocks noGrp="1"/>
          </p:cNvSpPr>
          <p:nvPr>
            <p:ph type="title"/>
          </p:nvPr>
        </p:nvSpPr>
        <p:spPr>
          <a:xfrm>
            <a:off x="838200" y="365125"/>
            <a:ext cx="5257800" cy="1325563"/>
          </a:xfrm>
        </p:spPr>
        <p:txBody>
          <a:bodyPr/>
          <a:lstStyle/>
          <a:p>
            <a:r>
              <a:rPr lang="en-GB" dirty="0">
                <a:solidFill>
                  <a:srgbClr val="C00000"/>
                </a:solidFill>
                <a:latin typeface="Algerian" panose="04020705040A02060702" pitchFamily="82" charset="0"/>
              </a:rPr>
              <a:t>About The Data:-</a:t>
            </a:r>
            <a:endParaRPr lang="en-IN" dirty="0">
              <a:solidFill>
                <a:srgbClr val="C00000"/>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69000DDC-9326-9D09-9EFB-60D600AFFB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842" y="1867189"/>
            <a:ext cx="5891349" cy="4351338"/>
          </a:xfrm>
        </p:spPr>
      </p:pic>
      <p:sp>
        <p:nvSpPr>
          <p:cNvPr id="4" name="Title 1">
            <a:extLst>
              <a:ext uri="{FF2B5EF4-FFF2-40B4-BE49-F238E27FC236}">
                <a16:creationId xmlns:a16="http://schemas.microsoft.com/office/drawing/2014/main" id="{76BDBEE3-804C-354F-B719-39E70C7729D1}"/>
              </a:ext>
            </a:extLst>
          </p:cNvPr>
          <p:cNvSpPr txBox="1">
            <a:spLocks/>
          </p:cNvSpPr>
          <p:nvPr/>
        </p:nvSpPr>
        <p:spPr>
          <a:xfrm>
            <a:off x="6217227" y="2889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solidFill>
                <a:srgbClr val="C00000"/>
              </a:solidFill>
              <a:latin typeface="Algerian" panose="04020705040A02060702" pitchFamily="82" charset="0"/>
            </a:endParaRPr>
          </a:p>
        </p:txBody>
      </p:sp>
      <p:sp>
        <p:nvSpPr>
          <p:cNvPr id="9" name="Title 1">
            <a:extLst>
              <a:ext uri="{FF2B5EF4-FFF2-40B4-BE49-F238E27FC236}">
                <a16:creationId xmlns:a16="http://schemas.microsoft.com/office/drawing/2014/main" id="{68672E17-B82B-5E28-4312-F69088988CF7}"/>
              </a:ext>
            </a:extLst>
          </p:cNvPr>
          <p:cNvSpPr txBox="1">
            <a:spLocks/>
          </p:cNvSpPr>
          <p:nvPr/>
        </p:nvSpPr>
        <p:spPr>
          <a:xfrm>
            <a:off x="6532418" y="365125"/>
            <a:ext cx="5257800" cy="24715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100" b="1" dirty="0">
                <a:latin typeface="Arial" panose="020B0604020202020204" pitchFamily="34" charset="0"/>
                <a:cs typeface="Arial" panose="020B0604020202020204" pitchFamily="34" charset="0"/>
              </a:rPr>
              <a:t>The Data consists of start date and end date of the journey, category of Uber Rides, start and stop locations of the Rides, Miles are the distance covered of the Ride and Purpose of the Ride.</a:t>
            </a:r>
          </a:p>
          <a:p>
            <a:r>
              <a:rPr lang="en-GB" sz="2100" b="1" dirty="0">
                <a:latin typeface="Arial" panose="020B0604020202020204" pitchFamily="34" charset="0"/>
                <a:cs typeface="Arial" panose="020B0604020202020204" pitchFamily="34" charset="0"/>
              </a:rPr>
              <a:t>The Dataset have 1156 rows and seven columns. The information of all variables in Dataset:</a:t>
            </a:r>
            <a:endParaRPr lang="en-GB" sz="1050" b="0" dirty="0">
              <a:solidFill>
                <a:srgbClr val="FFFFFF"/>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0DA1B322-52C7-74EC-EBC5-EFF64F205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762" y="2835275"/>
            <a:ext cx="5049396" cy="3657600"/>
          </a:xfrm>
          <a:prstGeom prst="rect">
            <a:avLst/>
          </a:prstGeom>
        </p:spPr>
      </p:pic>
    </p:spTree>
    <p:extLst>
      <p:ext uri="{BB962C8B-B14F-4D97-AF65-F5344CB8AC3E}">
        <p14:creationId xmlns:p14="http://schemas.microsoft.com/office/powerpoint/2010/main" val="92076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D65F-6AE7-B003-7279-B9CDDEAEA838}"/>
              </a:ext>
            </a:extLst>
          </p:cNvPr>
          <p:cNvSpPr>
            <a:spLocks noGrp="1"/>
          </p:cNvSpPr>
          <p:nvPr>
            <p:ph type="title"/>
          </p:nvPr>
        </p:nvSpPr>
        <p:spPr>
          <a:xfrm>
            <a:off x="495300" y="811934"/>
            <a:ext cx="4866409" cy="1325563"/>
          </a:xfrm>
        </p:spPr>
        <p:txBody>
          <a:bodyPr/>
          <a:lstStyle/>
          <a:p>
            <a:r>
              <a:rPr lang="en-GB" dirty="0">
                <a:solidFill>
                  <a:srgbClr val="C00000"/>
                </a:solidFill>
                <a:latin typeface="Algerian" panose="04020705040A02060702" pitchFamily="82" charset="0"/>
              </a:rPr>
              <a:t>DATA CLEANING:-</a:t>
            </a:r>
            <a:endParaRPr lang="en-IN"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5B7FAC9-1FEE-1B5F-5FB4-BAE313991DA5}"/>
              </a:ext>
            </a:extLst>
          </p:cNvPr>
          <p:cNvSpPr>
            <a:spLocks noGrp="1"/>
          </p:cNvSpPr>
          <p:nvPr>
            <p:ph idx="1"/>
          </p:nvPr>
        </p:nvSpPr>
        <p:spPr>
          <a:xfrm>
            <a:off x="578428" y="2473036"/>
            <a:ext cx="4866409" cy="4019838"/>
          </a:xfrm>
        </p:spPr>
        <p:txBody>
          <a:bodyPr>
            <a:noAutofit/>
          </a:bodyPr>
          <a:lstStyle/>
          <a:p>
            <a:pPr marL="514350" indent="-514350">
              <a:buFont typeface="+mj-lt"/>
              <a:buAutoNum type="arabicPeriod"/>
            </a:pPr>
            <a:r>
              <a:rPr lang="en-GB" sz="2100" b="1" dirty="0">
                <a:solidFill>
                  <a:schemeClr val="accent6">
                    <a:lumMod val="50000"/>
                  </a:schemeClr>
                </a:solidFill>
                <a:latin typeface="Arial" panose="020B0604020202020204" pitchFamily="34" charset="0"/>
                <a:cs typeface="Arial" panose="020B0604020202020204" pitchFamily="34" charset="0"/>
              </a:rPr>
              <a:t>We have removed unknown values in “PURPOSE*” Column with NOT.</a:t>
            </a:r>
          </a:p>
          <a:p>
            <a:pPr marL="514350" indent="-514350">
              <a:buFont typeface="+mj-lt"/>
              <a:buAutoNum type="arabicPeriod"/>
            </a:pPr>
            <a:r>
              <a:rPr lang="en-GB" sz="2100" b="1" dirty="0">
                <a:solidFill>
                  <a:schemeClr val="accent6">
                    <a:lumMod val="50000"/>
                  </a:schemeClr>
                </a:solidFill>
                <a:latin typeface="Arial" panose="020B0604020202020204" pitchFamily="34" charset="0"/>
                <a:cs typeface="Arial" panose="020B0604020202020204" pitchFamily="34" charset="0"/>
              </a:rPr>
              <a:t>The Datatypes of starting and Ending Dates are changed.</a:t>
            </a:r>
          </a:p>
          <a:p>
            <a:pPr marL="514350" indent="-514350">
              <a:buFont typeface="+mj-lt"/>
              <a:buAutoNum type="arabicPeriod"/>
            </a:pPr>
            <a:r>
              <a:rPr lang="en-GB" sz="2100" b="1" dirty="0">
                <a:solidFill>
                  <a:schemeClr val="accent6">
                    <a:lumMod val="50000"/>
                  </a:schemeClr>
                </a:solidFill>
                <a:latin typeface="Arial" panose="020B0604020202020204" pitchFamily="34" charset="0"/>
                <a:cs typeface="Arial" panose="020B0604020202020204" pitchFamily="34" charset="0"/>
              </a:rPr>
              <a:t>A new column in introduced to define at what time Ubers are mostly booked .</a:t>
            </a:r>
          </a:p>
          <a:p>
            <a:pPr marL="514350" indent="-514350">
              <a:buFont typeface="+mj-lt"/>
              <a:buAutoNum type="arabicPeriod"/>
            </a:pPr>
            <a:r>
              <a:rPr lang="en-GB" sz="2100" b="1" dirty="0">
                <a:solidFill>
                  <a:schemeClr val="accent6">
                    <a:lumMod val="50000"/>
                  </a:schemeClr>
                </a:solidFill>
                <a:latin typeface="Arial" panose="020B0604020202020204" pitchFamily="34" charset="0"/>
                <a:cs typeface="Arial" panose="020B0604020202020204" pitchFamily="34" charset="0"/>
              </a:rPr>
              <a:t>All the null values </a:t>
            </a:r>
            <a:r>
              <a:rPr lang="en-GB" sz="2100" b="1" dirty="0" err="1">
                <a:solidFill>
                  <a:schemeClr val="accent6">
                    <a:lumMod val="50000"/>
                  </a:schemeClr>
                </a:solidFill>
                <a:latin typeface="Arial" panose="020B0604020202020204" pitchFamily="34" charset="0"/>
                <a:cs typeface="Arial" panose="020B0604020202020204" pitchFamily="34" charset="0"/>
              </a:rPr>
              <a:t>ie</a:t>
            </a:r>
            <a:r>
              <a:rPr lang="en-GB" sz="2100" b="1" dirty="0">
                <a:solidFill>
                  <a:schemeClr val="accent6">
                    <a:lumMod val="50000"/>
                  </a:schemeClr>
                </a:solidFill>
                <a:latin typeface="Arial" panose="020B0604020202020204" pitchFamily="34" charset="0"/>
                <a:cs typeface="Arial" panose="020B0604020202020204" pitchFamily="34" charset="0"/>
              </a:rPr>
              <a:t>. Undefined information is dropped.</a:t>
            </a:r>
            <a:endParaRPr lang="en-IN" sz="2100" b="1" dirty="0">
              <a:solidFill>
                <a:schemeClr val="accent6">
                  <a:lumMod val="50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99A0426-494A-A0E3-F2D3-97EA2C321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397" y="529937"/>
            <a:ext cx="6210276" cy="6078681"/>
          </a:xfrm>
          <a:prstGeom prst="rect">
            <a:avLst/>
          </a:prstGeom>
        </p:spPr>
      </p:pic>
    </p:spTree>
    <p:extLst>
      <p:ext uri="{BB962C8B-B14F-4D97-AF65-F5344CB8AC3E}">
        <p14:creationId xmlns:p14="http://schemas.microsoft.com/office/powerpoint/2010/main" val="122633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EA1E97-259B-4AD1-3D64-AD9DE8DDC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696" y="488373"/>
            <a:ext cx="10171194" cy="5268191"/>
          </a:xfrm>
        </p:spPr>
      </p:pic>
      <p:pic>
        <p:nvPicPr>
          <p:cNvPr id="7" name="Picture 6">
            <a:extLst>
              <a:ext uri="{FF2B5EF4-FFF2-40B4-BE49-F238E27FC236}">
                <a16:creationId xmlns:a16="http://schemas.microsoft.com/office/drawing/2014/main" id="{7306D90D-A06A-E317-EA29-96B1F12C3C65}"/>
              </a:ext>
            </a:extLst>
          </p:cNvPr>
          <p:cNvPicPr>
            <a:picLocks noChangeAspect="1"/>
          </p:cNvPicPr>
          <p:nvPr/>
        </p:nvPicPr>
        <p:blipFill>
          <a:blip r:embed="rId3">
            <a:extLst>
              <a:ext uri="{28A0092B-C50C-407E-A947-70E740481C1C}">
                <a14:useLocalDpi xmlns:a14="http://schemas.microsoft.com/office/drawing/2010/main" val="0"/>
              </a:ext>
            </a:extLst>
          </a:blip>
          <a:srcRect b="88927"/>
          <a:stretch/>
        </p:blipFill>
        <p:spPr>
          <a:xfrm>
            <a:off x="890696" y="5964016"/>
            <a:ext cx="10071713" cy="582258"/>
          </a:xfrm>
          <a:prstGeom prst="rect">
            <a:avLst/>
          </a:prstGeom>
        </p:spPr>
      </p:pic>
    </p:spTree>
    <p:extLst>
      <p:ext uri="{BB962C8B-B14F-4D97-AF65-F5344CB8AC3E}">
        <p14:creationId xmlns:p14="http://schemas.microsoft.com/office/powerpoint/2010/main" val="170599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CD6C-100B-42C5-BE14-A7B516328734}"/>
              </a:ext>
            </a:extLst>
          </p:cNvPr>
          <p:cNvSpPr>
            <a:spLocks noGrp="1"/>
          </p:cNvSpPr>
          <p:nvPr>
            <p:ph type="title"/>
          </p:nvPr>
        </p:nvSpPr>
        <p:spPr/>
        <p:txBody>
          <a:bodyPr/>
          <a:lstStyle/>
          <a:p>
            <a:pPr algn="ctr"/>
            <a:r>
              <a:rPr lang="en-GB" dirty="0">
                <a:solidFill>
                  <a:srgbClr val="C00000"/>
                </a:solidFill>
                <a:latin typeface="Algerian" panose="04020705040A02060702" pitchFamily="82" charset="0"/>
              </a:rPr>
              <a:t>DATA VISUALIZATION:-</a:t>
            </a:r>
            <a:endParaRPr lang="en-IN"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F7B1C91-1AF7-861D-21B7-B3FF5F46BB80}"/>
              </a:ext>
            </a:extLst>
          </p:cNvPr>
          <p:cNvSpPr>
            <a:spLocks noGrp="1"/>
          </p:cNvSpPr>
          <p:nvPr>
            <p:ph idx="1"/>
          </p:nvPr>
        </p:nvSpPr>
        <p:spPr/>
        <p:txBody>
          <a:bodyPr>
            <a:normAutofit lnSpcReduction="10000"/>
          </a:bodyPr>
          <a:lstStyle/>
          <a:p>
            <a:r>
              <a:rPr lang="en-GB" b="1" dirty="0">
                <a:solidFill>
                  <a:schemeClr val="accent6">
                    <a:lumMod val="50000"/>
                  </a:schemeClr>
                </a:solidFill>
                <a:latin typeface="Arial Narrow" panose="020B0606020202030204" pitchFamily="34" charset="0"/>
                <a:cs typeface="Arial" panose="020B0604020202020204" pitchFamily="34" charset="0"/>
              </a:rPr>
              <a:t>What was the Most frequent route taken by Uber Riders?</a:t>
            </a:r>
          </a:p>
          <a:p>
            <a:r>
              <a:rPr lang="en-GB" b="1" dirty="0">
                <a:solidFill>
                  <a:schemeClr val="accent6">
                    <a:lumMod val="50000"/>
                  </a:schemeClr>
                </a:solidFill>
                <a:latin typeface="Arial Narrow" panose="020B0606020202030204" pitchFamily="34" charset="0"/>
                <a:cs typeface="Arial" panose="020B0604020202020204" pitchFamily="34" charset="0"/>
              </a:rPr>
              <a:t>For which purpose was Uber Rides booked the most, based on Miles travelled?</a:t>
            </a:r>
          </a:p>
          <a:p>
            <a:r>
              <a:rPr lang="en-GB" b="1" dirty="0">
                <a:solidFill>
                  <a:schemeClr val="accent6">
                    <a:lumMod val="50000"/>
                  </a:schemeClr>
                </a:solidFill>
                <a:latin typeface="Arial Narrow" panose="020B0606020202030204" pitchFamily="34" charset="0"/>
                <a:cs typeface="Arial" panose="020B0604020202020204" pitchFamily="34" charset="0"/>
              </a:rPr>
              <a:t>For which category Uber Rides were booked the most?</a:t>
            </a:r>
          </a:p>
          <a:p>
            <a:r>
              <a:rPr lang="en-GB" b="1" dirty="0">
                <a:solidFill>
                  <a:schemeClr val="accent6">
                    <a:lumMod val="50000"/>
                  </a:schemeClr>
                </a:solidFill>
                <a:latin typeface="Arial Narrow" panose="020B0606020202030204" pitchFamily="34" charset="0"/>
                <a:cs typeface="Arial" panose="020B0604020202020204" pitchFamily="34" charset="0"/>
              </a:rPr>
              <a:t>At what time people book cab the most?</a:t>
            </a:r>
          </a:p>
          <a:p>
            <a:r>
              <a:rPr lang="en-GB" b="1" dirty="0">
                <a:solidFill>
                  <a:schemeClr val="accent6">
                    <a:lumMod val="50000"/>
                  </a:schemeClr>
                </a:solidFill>
                <a:latin typeface="Arial Narrow" panose="020B0606020202030204" pitchFamily="34" charset="0"/>
                <a:cs typeface="Arial" panose="020B0604020202020204" pitchFamily="34" charset="0"/>
              </a:rPr>
              <a:t>In which month people book Uber rides more and less frequently?</a:t>
            </a:r>
          </a:p>
          <a:p>
            <a:r>
              <a:rPr lang="en-GB" b="1" dirty="0">
                <a:solidFill>
                  <a:schemeClr val="accent6">
                    <a:lumMod val="50000"/>
                  </a:schemeClr>
                </a:solidFill>
                <a:latin typeface="Arial Narrow" panose="020B0606020202030204" pitchFamily="34" charset="0"/>
                <a:cs typeface="Arial" panose="020B0604020202020204" pitchFamily="34" charset="0"/>
              </a:rPr>
              <a:t>On which days of the weeks uber rides were booked the most?</a:t>
            </a:r>
          </a:p>
          <a:p>
            <a:r>
              <a:rPr lang="en-GB" b="1" dirty="0">
                <a:solidFill>
                  <a:schemeClr val="accent6">
                    <a:lumMod val="50000"/>
                  </a:schemeClr>
                </a:solidFill>
                <a:latin typeface="Arial Narrow" panose="020B0606020202030204" pitchFamily="34" charset="0"/>
                <a:cs typeface="Arial" panose="020B0604020202020204" pitchFamily="34" charset="0"/>
              </a:rPr>
              <a:t>For how many miles people usually books Uber for?</a:t>
            </a:r>
          </a:p>
          <a:p>
            <a:pPr marL="0" indent="0">
              <a:buNone/>
            </a:pPr>
            <a:r>
              <a:rPr lang="en-GB" b="1" dirty="0">
                <a:solidFill>
                  <a:srgbClr val="FF0000"/>
                </a:solidFill>
                <a:latin typeface="Arial Narrow" panose="020B0606020202030204" pitchFamily="34" charset="0"/>
                <a:cs typeface="Arial" panose="020B0604020202020204" pitchFamily="34" charset="0"/>
              </a:rPr>
              <a:t>We answered all these Questions through Data Visualization</a:t>
            </a:r>
            <a:r>
              <a:rPr lang="en-GB" b="1" dirty="0">
                <a:solidFill>
                  <a:srgbClr val="FF0000"/>
                </a:solidFill>
                <a:latin typeface="Arial Narrow" panose="020B0606020202030204" pitchFamily="34" charset="0"/>
                <a:cs typeface="Arial" panose="020B0604020202020204" pitchFamily="34" charset="0"/>
                <a:sym typeface="Wingdings" panose="05000000000000000000" pitchFamily="2" charset="2"/>
              </a:rPr>
              <a:t></a:t>
            </a:r>
            <a:endParaRPr lang="en-IN" b="1" dirty="0">
              <a:solidFill>
                <a:srgbClr val="FF0000"/>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0293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B535-6E1B-1413-AD8A-7446278689C4}"/>
              </a:ext>
            </a:extLst>
          </p:cNvPr>
          <p:cNvSpPr>
            <a:spLocks noGrp="1"/>
          </p:cNvSpPr>
          <p:nvPr>
            <p:ph type="title"/>
          </p:nvPr>
        </p:nvSpPr>
        <p:spPr/>
        <p:txBody>
          <a:bodyPr>
            <a:noAutofit/>
          </a:bodyPr>
          <a:lstStyle/>
          <a:p>
            <a:pPr algn="ctr"/>
            <a:r>
              <a:rPr lang="en-GB" sz="3600" b="1" dirty="0">
                <a:solidFill>
                  <a:srgbClr val="FF0000"/>
                </a:solidFill>
                <a:latin typeface="Algerian" panose="04020705040A02060702" pitchFamily="82" charset="0"/>
                <a:cs typeface="Arial" panose="020B0604020202020204" pitchFamily="34" charset="0"/>
              </a:rPr>
              <a:t>What was the Most frequent route taken by Uber Riders?</a:t>
            </a:r>
            <a:endParaRPr lang="en-IN" sz="3600"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D3D29A7B-0F26-523A-5BAA-5B796ABED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740" y="1990894"/>
            <a:ext cx="9181205" cy="3921534"/>
          </a:xfrm>
        </p:spPr>
      </p:pic>
    </p:spTree>
    <p:extLst>
      <p:ext uri="{BB962C8B-B14F-4D97-AF65-F5344CB8AC3E}">
        <p14:creationId xmlns:p14="http://schemas.microsoft.com/office/powerpoint/2010/main" val="315065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9D82-2C63-469B-05AD-EC615EABA65B}"/>
              </a:ext>
            </a:extLst>
          </p:cNvPr>
          <p:cNvSpPr>
            <a:spLocks noGrp="1"/>
          </p:cNvSpPr>
          <p:nvPr>
            <p:ph type="title"/>
          </p:nvPr>
        </p:nvSpPr>
        <p:spPr>
          <a:xfrm>
            <a:off x="838200" y="286183"/>
            <a:ext cx="10515600" cy="1365971"/>
          </a:xfrm>
        </p:spPr>
        <p:txBody>
          <a:bodyPr>
            <a:noAutofit/>
          </a:bodyPr>
          <a:lstStyle/>
          <a:p>
            <a:pPr algn="ctr"/>
            <a:r>
              <a:rPr lang="en-GB" sz="3200" b="1" dirty="0">
                <a:solidFill>
                  <a:srgbClr val="FF0000"/>
                </a:solidFill>
                <a:latin typeface="Algerian" panose="04020705040A02060702" pitchFamily="82" charset="0"/>
                <a:cs typeface="Arial" panose="020B0604020202020204" pitchFamily="34" charset="0"/>
              </a:rPr>
              <a:t>For which purpose was Uber Rides booked the most, based on Miles travelled?</a:t>
            </a:r>
            <a:endParaRPr lang="en-IN" sz="3200" dirty="0">
              <a:solidFill>
                <a:srgbClr val="FF0000"/>
              </a:solidFill>
              <a:latin typeface="Algerian" panose="04020705040A02060702" pitchFamily="82" charset="0"/>
            </a:endParaRPr>
          </a:p>
        </p:txBody>
      </p:sp>
      <p:pic>
        <p:nvPicPr>
          <p:cNvPr id="15" name="Content Placeholder 14">
            <a:extLst>
              <a:ext uri="{FF2B5EF4-FFF2-40B4-BE49-F238E27FC236}">
                <a16:creationId xmlns:a16="http://schemas.microsoft.com/office/drawing/2014/main" id="{27B76963-D1CD-FD66-2D2D-4D80DBB74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55" y="1652153"/>
            <a:ext cx="4911436" cy="4919663"/>
          </a:xfrm>
        </p:spPr>
      </p:pic>
      <p:pic>
        <p:nvPicPr>
          <p:cNvPr id="17" name="Picture 16">
            <a:extLst>
              <a:ext uri="{FF2B5EF4-FFF2-40B4-BE49-F238E27FC236}">
                <a16:creationId xmlns:a16="http://schemas.microsoft.com/office/drawing/2014/main" id="{A4A5C14C-6E27-787D-C15A-980E137F4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155" y="1652154"/>
            <a:ext cx="6139067" cy="3990110"/>
          </a:xfrm>
          <a:prstGeom prst="rect">
            <a:avLst/>
          </a:prstGeom>
        </p:spPr>
      </p:pic>
      <p:sp>
        <p:nvSpPr>
          <p:cNvPr id="18" name="Title 1">
            <a:extLst>
              <a:ext uri="{FF2B5EF4-FFF2-40B4-BE49-F238E27FC236}">
                <a16:creationId xmlns:a16="http://schemas.microsoft.com/office/drawing/2014/main" id="{A2680666-45EF-535D-AA7D-EF1016905CB8}"/>
              </a:ext>
            </a:extLst>
          </p:cNvPr>
          <p:cNvSpPr txBox="1">
            <a:spLocks/>
          </p:cNvSpPr>
          <p:nvPr/>
        </p:nvSpPr>
        <p:spPr>
          <a:xfrm>
            <a:off x="5226627" y="5309755"/>
            <a:ext cx="6722917" cy="13659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solidFill>
                  <a:schemeClr val="accent6">
                    <a:lumMod val="50000"/>
                  </a:schemeClr>
                </a:solidFill>
                <a:latin typeface="Algerian" panose="04020705040A02060702" pitchFamily="82" charset="0"/>
              </a:rPr>
              <a:t>For </a:t>
            </a:r>
            <a:r>
              <a:rPr lang="en-GB" sz="2000" dirty="0">
                <a:solidFill>
                  <a:srgbClr val="FF0000"/>
                </a:solidFill>
                <a:highlight>
                  <a:srgbClr val="FFFF00"/>
                </a:highlight>
                <a:latin typeface="Algerian" panose="04020705040A02060702" pitchFamily="82" charset="0"/>
              </a:rPr>
              <a:t>meetings</a:t>
            </a:r>
            <a:r>
              <a:rPr lang="en-GB" sz="2000" dirty="0">
                <a:solidFill>
                  <a:schemeClr val="accent6">
                    <a:lumMod val="50000"/>
                  </a:schemeClr>
                </a:solidFill>
                <a:latin typeface="Algerian" panose="04020705040A02060702" pitchFamily="82" charset="0"/>
              </a:rPr>
              <a:t> ,Ubers are booked the most</a:t>
            </a:r>
            <a:endParaRPr lang="en-IN" sz="2000" dirty="0">
              <a:solidFill>
                <a:schemeClr val="accent6">
                  <a:lumMod val="50000"/>
                </a:schemeClr>
              </a:solidFill>
              <a:latin typeface="Algerian" panose="04020705040A02060702" pitchFamily="82" charset="0"/>
            </a:endParaRPr>
          </a:p>
        </p:txBody>
      </p:sp>
    </p:spTree>
    <p:extLst>
      <p:ext uri="{BB962C8B-B14F-4D97-AF65-F5344CB8AC3E}">
        <p14:creationId xmlns:p14="http://schemas.microsoft.com/office/powerpoint/2010/main" val="190908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D296-0EC1-AB15-E67B-F3F2F8FC4105}"/>
              </a:ext>
            </a:extLst>
          </p:cNvPr>
          <p:cNvSpPr>
            <a:spLocks noGrp="1"/>
          </p:cNvSpPr>
          <p:nvPr>
            <p:ph type="title"/>
          </p:nvPr>
        </p:nvSpPr>
        <p:spPr/>
        <p:txBody>
          <a:bodyPr>
            <a:noAutofit/>
          </a:bodyPr>
          <a:lstStyle/>
          <a:p>
            <a:pPr algn="ctr"/>
            <a:r>
              <a:rPr lang="en-GB" sz="3600" b="1" dirty="0">
                <a:solidFill>
                  <a:srgbClr val="FF0000"/>
                </a:solidFill>
                <a:latin typeface="Algerian" panose="04020705040A02060702" pitchFamily="82" charset="0"/>
                <a:cs typeface="Arial" panose="020B0604020202020204" pitchFamily="34" charset="0"/>
              </a:rPr>
              <a:t>For which category Uber Rides were booked the most?</a:t>
            </a:r>
            <a:endParaRPr lang="en-IN" sz="3600"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05623D93-2865-B671-31EF-1296C173F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858" y="1765011"/>
            <a:ext cx="7039776" cy="4925291"/>
          </a:xfrm>
        </p:spPr>
      </p:pic>
    </p:spTree>
    <p:extLst>
      <p:ext uri="{BB962C8B-B14F-4D97-AF65-F5344CB8AC3E}">
        <p14:creationId xmlns:p14="http://schemas.microsoft.com/office/powerpoint/2010/main" val="130974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Narrow</vt:lpstr>
      <vt:lpstr>Calibri</vt:lpstr>
      <vt:lpstr>Calibri Light</vt:lpstr>
      <vt:lpstr>Consolas</vt:lpstr>
      <vt:lpstr>Office Theme</vt:lpstr>
      <vt:lpstr>UBER DATA ANALYSIS</vt:lpstr>
      <vt:lpstr>ABOUT THE ANALYSIS:</vt:lpstr>
      <vt:lpstr>About The Data:-</vt:lpstr>
      <vt:lpstr>DATA CLEANING:-</vt:lpstr>
      <vt:lpstr>PowerPoint Presentation</vt:lpstr>
      <vt:lpstr>DATA VISUALIZATION:-</vt:lpstr>
      <vt:lpstr>What was the Most frequent route taken by Uber Riders?</vt:lpstr>
      <vt:lpstr>For which purpose was Uber Rides booked the most, based on Miles travelled?</vt:lpstr>
      <vt:lpstr>For which category Uber Rides were booked the most?</vt:lpstr>
      <vt:lpstr>At what time people book cab the most?</vt:lpstr>
      <vt:lpstr>In which month people book Uber rides more and less frequently?</vt:lpstr>
      <vt:lpstr>Most of the Rides were booked in the month of November and least rides were booked during September. In April , Most distant places were travelled and in December ,people booked Uber to even travel less miles.</vt:lpstr>
      <vt:lpstr>On which days of the weeks uber rides were booked the most?</vt:lpstr>
      <vt:lpstr>For how many miles people usually books Uber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1</cp:revision>
  <dcterms:created xsi:type="dcterms:W3CDTF">2024-12-03T17:04:04Z</dcterms:created>
  <dcterms:modified xsi:type="dcterms:W3CDTF">2024-12-03T17:04:10Z</dcterms:modified>
</cp:coreProperties>
</file>