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2E2EB0-F41D-4C55-A777-4C7D3217FF73}"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2C652-8917-406D-99AD-D6467CFCCF71}" type="slidenum">
              <a:rPr lang="en-IN" smtClean="0"/>
              <a:t>‹#›</a:t>
            </a:fld>
            <a:endParaRPr lang="en-IN"/>
          </a:p>
        </p:txBody>
      </p:sp>
    </p:spTree>
    <p:extLst>
      <p:ext uri="{BB962C8B-B14F-4D97-AF65-F5344CB8AC3E}">
        <p14:creationId xmlns:p14="http://schemas.microsoft.com/office/powerpoint/2010/main" val="345111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C2C652-8917-406D-99AD-D6467CFCCF71}" type="slidenum">
              <a:rPr lang="en-IN" smtClean="0"/>
              <a:t>1</a:t>
            </a:fld>
            <a:endParaRPr lang="en-IN"/>
          </a:p>
        </p:txBody>
      </p:sp>
    </p:spTree>
    <p:extLst>
      <p:ext uri="{BB962C8B-B14F-4D97-AF65-F5344CB8AC3E}">
        <p14:creationId xmlns:p14="http://schemas.microsoft.com/office/powerpoint/2010/main" val="4218001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4371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1916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81533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081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7/24/2024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2841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3038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5925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652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9230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3983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7/24/2024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5385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7/24/2024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724846064"/>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0446DA1-EACB-5C44-CF6F-49F405E75E53}"/>
              </a:ext>
            </a:extLst>
          </p:cNvPr>
          <p:cNvSpPr>
            <a:spLocks noGrp="1"/>
          </p:cNvSpPr>
          <p:nvPr>
            <p:ph type="ctrTitle"/>
          </p:nvPr>
        </p:nvSpPr>
        <p:spPr>
          <a:xfrm>
            <a:off x="540000" y="540000"/>
            <a:ext cx="4500561" cy="4259814"/>
          </a:xfrm>
        </p:spPr>
        <p:txBody>
          <a:bodyPr>
            <a:normAutofit/>
          </a:bodyPr>
          <a:lstStyle/>
          <a:p>
            <a:r>
              <a:rPr lang="en-IN" sz="7500" dirty="0"/>
              <a:t>Flight Data Analysis Report</a:t>
            </a:r>
          </a:p>
        </p:txBody>
      </p:sp>
      <p:pic>
        <p:nvPicPr>
          <p:cNvPr id="4" name="Picture 3" descr="Graph on document with pen">
            <a:extLst>
              <a:ext uri="{FF2B5EF4-FFF2-40B4-BE49-F238E27FC236}">
                <a16:creationId xmlns:a16="http://schemas.microsoft.com/office/drawing/2014/main" id="{40B144ED-8435-2B71-66A5-12DA317AF841}"/>
              </a:ext>
            </a:extLst>
          </p:cNvPr>
          <p:cNvPicPr>
            <a:picLocks noChangeAspect="1"/>
          </p:cNvPicPr>
          <p:nvPr/>
        </p:nvPicPr>
        <p:blipFill>
          <a:blip r:embed="rId3"/>
          <a:srcRect l="25498" r="11775" b="-1"/>
          <a:stretch/>
        </p:blipFill>
        <p:spPr>
          <a:xfrm>
            <a:off x="5747424" y="10"/>
            <a:ext cx="6444576" cy="6857990"/>
          </a:xfrm>
          <a:prstGeom prst="rect">
            <a:avLst/>
          </a:prstGeom>
        </p:spPr>
      </p:pic>
    </p:spTree>
    <p:extLst>
      <p:ext uri="{BB962C8B-B14F-4D97-AF65-F5344CB8AC3E}">
        <p14:creationId xmlns:p14="http://schemas.microsoft.com/office/powerpoint/2010/main" val="74950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blue circle with a triangle in the center&#10;&#10;Description automatically generated">
            <a:extLst>
              <a:ext uri="{FF2B5EF4-FFF2-40B4-BE49-F238E27FC236}">
                <a16:creationId xmlns:a16="http://schemas.microsoft.com/office/drawing/2014/main" id="{737E6C0A-454E-1602-E271-8F371B0A73C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298132" y="1069557"/>
            <a:ext cx="5058481" cy="4363059"/>
          </a:xfrm>
        </p:spPr>
      </p:pic>
    </p:spTree>
    <p:extLst>
      <p:ext uri="{BB962C8B-B14F-4D97-AF65-F5344CB8AC3E}">
        <p14:creationId xmlns:p14="http://schemas.microsoft.com/office/powerpoint/2010/main" val="116197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2B7C-3123-846E-F249-6D2531495567}"/>
              </a:ext>
            </a:extLst>
          </p:cNvPr>
          <p:cNvSpPr>
            <a:spLocks noGrp="1"/>
          </p:cNvSpPr>
          <p:nvPr>
            <p:ph type="title"/>
          </p:nvPr>
        </p:nvSpPr>
        <p:spPr>
          <a:xfrm>
            <a:off x="540000" y="540000"/>
            <a:ext cx="11101135" cy="994886"/>
          </a:xfrm>
        </p:spPr>
        <p:txBody>
          <a:bodyPr/>
          <a:lstStyle/>
          <a:p>
            <a:r>
              <a:rPr lang="en-IN" dirty="0"/>
              <a:t>Conclusion</a:t>
            </a:r>
          </a:p>
        </p:txBody>
      </p:sp>
      <p:sp>
        <p:nvSpPr>
          <p:cNvPr id="3" name="Content Placeholder 2">
            <a:extLst>
              <a:ext uri="{FF2B5EF4-FFF2-40B4-BE49-F238E27FC236}">
                <a16:creationId xmlns:a16="http://schemas.microsoft.com/office/drawing/2014/main" id="{BB27DDC4-6531-555D-1AD5-2B2803EA7543}"/>
              </a:ext>
            </a:extLst>
          </p:cNvPr>
          <p:cNvSpPr>
            <a:spLocks noGrp="1"/>
          </p:cNvSpPr>
          <p:nvPr>
            <p:ph idx="1"/>
          </p:nvPr>
        </p:nvSpPr>
        <p:spPr>
          <a:xfrm>
            <a:off x="539999" y="1393371"/>
            <a:ext cx="11101136" cy="4924629"/>
          </a:xfrm>
        </p:spPr>
        <p:txBody>
          <a:bodyPr>
            <a:noAutofit/>
          </a:bodyPr>
          <a:lstStyle/>
          <a:p>
            <a:pPr marL="0" indent="0" algn="l">
              <a:buNone/>
            </a:pPr>
            <a:r>
              <a:rPr lang="en-US" b="0" i="0" dirty="0">
                <a:effectLst/>
                <a:latin typeface="ui-sans-serif"/>
              </a:rPr>
              <a:t>The analysis of the flight data revealed several important insights:</a:t>
            </a:r>
          </a:p>
          <a:p>
            <a:pPr marL="0" indent="0" algn="l">
              <a:buNone/>
            </a:pPr>
            <a:r>
              <a:rPr lang="en-US" b="1" i="0" dirty="0">
                <a:effectLst/>
                <a:latin typeface="ui-sans-serif"/>
              </a:rPr>
              <a:t>Data Cleaning:</a:t>
            </a:r>
            <a:r>
              <a:rPr lang="en-US" b="0" i="0" dirty="0">
                <a:effectLst/>
                <a:latin typeface="ui-sans-serif"/>
              </a:rPr>
              <a:t> The data was effectively cleaned by removing unnecessary columns and handling missing values. The 'date' column, which had a high percentage of missing values, was dropped.</a:t>
            </a:r>
          </a:p>
          <a:p>
            <a:pPr marL="0" indent="0" algn="l">
              <a:buNone/>
            </a:pPr>
            <a:r>
              <a:rPr lang="en-US" b="1" i="0" dirty="0">
                <a:effectLst/>
                <a:latin typeface="ui-sans-serif"/>
              </a:rPr>
              <a:t>Outlier Removal:</a:t>
            </a:r>
            <a:r>
              <a:rPr lang="en-US" b="0" i="0" dirty="0">
                <a:effectLst/>
                <a:latin typeface="ui-sans-serif"/>
              </a:rPr>
              <a:t> Outliers in the 'price' and 'duration' columns were identified and removed using the interquartile range (IQR) method. This ensured that the analysis focused on the most relevant data points.</a:t>
            </a:r>
          </a:p>
          <a:p>
            <a:pPr marL="0" indent="0" algn="l">
              <a:buNone/>
            </a:pPr>
            <a:r>
              <a:rPr lang="en-US" b="1" i="0" dirty="0">
                <a:effectLst/>
                <a:latin typeface="ui-sans-serif"/>
              </a:rPr>
              <a:t>Data Insights:</a:t>
            </a:r>
            <a:r>
              <a:rPr lang="en-US" b="0" i="0" dirty="0">
                <a:effectLst/>
                <a:latin typeface="ui-sans-serif"/>
              </a:rPr>
              <a:t> Visualizations provided valuable insights into the distribution of key variables. The analysis revealed that flight prices and durations exhibited certain patterns, with some extreme values identified as outliers.</a:t>
            </a:r>
          </a:p>
          <a:p>
            <a:pPr marL="0" indent="0" algn="l">
              <a:buNone/>
            </a:pPr>
            <a:r>
              <a:rPr lang="en-US" b="1" i="0" dirty="0">
                <a:effectLst/>
                <a:latin typeface="ui-sans-serif"/>
              </a:rPr>
              <a:t>Booking Trends:</a:t>
            </a:r>
            <a:r>
              <a:rPr lang="en-US" b="0" i="0" dirty="0">
                <a:effectLst/>
                <a:latin typeface="ui-sans-serif"/>
              </a:rPr>
              <a:t> The relationship between the number of days left before the flight and the price was explored, indicating that prices tend to be higher for flights booked closer to the departure date.</a:t>
            </a:r>
          </a:p>
          <a:p>
            <a:pPr marL="0" indent="0" algn="l">
              <a:buNone/>
            </a:pPr>
            <a:r>
              <a:rPr lang="en-US" b="0" i="0" dirty="0">
                <a:effectLst/>
                <a:latin typeface="ui-sans-serif"/>
              </a:rPr>
              <a:t>Overall, this project demonstrated the importance of data cleaning and visualization in uncovering meaningful insights from complex datasets. The findings can inform decision-making for airlines, travel agencies, and passengers, helping to optimize flight pricing and improve travel planning.</a:t>
            </a:r>
          </a:p>
          <a:p>
            <a:pPr marL="0" indent="0">
              <a:buNone/>
            </a:pPr>
            <a:br>
              <a:rPr lang="en-US" dirty="0"/>
            </a:br>
            <a:endParaRPr lang="en-IN" dirty="0"/>
          </a:p>
        </p:txBody>
      </p:sp>
    </p:spTree>
    <p:extLst>
      <p:ext uri="{BB962C8B-B14F-4D97-AF65-F5344CB8AC3E}">
        <p14:creationId xmlns:p14="http://schemas.microsoft.com/office/powerpoint/2010/main" val="3649668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ECD27-D991-2BF0-5135-42A68EC31F9D}"/>
              </a:ext>
            </a:extLst>
          </p:cNvPr>
          <p:cNvSpPr>
            <a:spLocks noGrp="1"/>
          </p:cNvSpPr>
          <p:nvPr>
            <p:ph type="title"/>
          </p:nvPr>
        </p:nvSpPr>
        <p:spPr>
          <a:xfrm>
            <a:off x="7086315" y="4132800"/>
            <a:ext cx="4554821" cy="2186096"/>
          </a:xfrm>
        </p:spPr>
        <p:txBody>
          <a:bodyPr anchor="b">
            <a:normAutofit/>
          </a:bodyPr>
          <a:lstStyle/>
          <a:p>
            <a:r>
              <a:rPr lang="en-IN" dirty="0"/>
              <a:t>Introduction</a:t>
            </a:r>
          </a:p>
        </p:txBody>
      </p:sp>
      <p:sp>
        <p:nvSpPr>
          <p:cNvPr id="3" name="Content Placeholder 2">
            <a:extLst>
              <a:ext uri="{FF2B5EF4-FFF2-40B4-BE49-F238E27FC236}">
                <a16:creationId xmlns:a16="http://schemas.microsoft.com/office/drawing/2014/main" id="{36F847CB-078E-B8E5-4AD3-E4EE3276469D}"/>
              </a:ext>
            </a:extLst>
          </p:cNvPr>
          <p:cNvSpPr>
            <a:spLocks noGrp="1"/>
          </p:cNvSpPr>
          <p:nvPr>
            <p:ph idx="1"/>
          </p:nvPr>
        </p:nvSpPr>
        <p:spPr>
          <a:xfrm>
            <a:off x="7104063" y="540000"/>
            <a:ext cx="4537073" cy="3361604"/>
          </a:xfrm>
        </p:spPr>
        <p:txBody>
          <a:bodyPr anchor="t">
            <a:normAutofit/>
          </a:bodyPr>
          <a:lstStyle/>
          <a:p>
            <a:pPr marL="0" indent="0">
              <a:lnSpc>
                <a:spcPct val="115000"/>
              </a:lnSpc>
              <a:buNone/>
            </a:pPr>
            <a:r>
              <a:rPr lang="en-US" sz="1500" b="0" i="0" dirty="0">
                <a:effectLst/>
                <a:latin typeface="ui-sans-serif"/>
              </a:rPr>
              <a:t>This report presents an analysis of flight data aimed at extracting insightful trends and patterns. The dataset comprises various details about flights, including airlines, source and destination cities, flight duration, and pricing information. By examining this data, the analysis seeks to provide valuable insights for stakeholders such as airlines, travel agencies, and passengers. The report covers data preprocessing, exploratory data analysis (EDA), and data visualization to uncover significant trends and anomalies.</a:t>
            </a:r>
            <a:endParaRPr lang="en-IN" sz="1500" dirty="0"/>
          </a:p>
        </p:txBody>
      </p:sp>
      <p:grpSp>
        <p:nvGrpSpPr>
          <p:cNvPr id="11" name="Group 10">
            <a:extLst>
              <a:ext uri="{FF2B5EF4-FFF2-40B4-BE49-F238E27FC236}">
                <a16:creationId xmlns:a16="http://schemas.microsoft.com/office/drawing/2014/main" id="{29CAC6BF-498D-4340-90E8-B315749527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12" name="Oval 11">
              <a:extLst>
                <a:ext uri="{FF2B5EF4-FFF2-40B4-BE49-F238E27FC236}">
                  <a16:creationId xmlns:a16="http://schemas.microsoft.com/office/drawing/2014/main" id="{D45B5AD0-CCB8-4560-97D1-64730E91C3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8C60EFA-0E1E-4013-96D3-782965C89A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4E4E3FC-623F-4D97-96EA-B9028797928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Plane on tarmac">
            <a:extLst>
              <a:ext uri="{FF2B5EF4-FFF2-40B4-BE49-F238E27FC236}">
                <a16:creationId xmlns:a16="http://schemas.microsoft.com/office/drawing/2014/main" id="{AE917B31-9F63-0F53-3207-BB47D098EE19}"/>
              </a:ext>
            </a:extLst>
          </p:cNvPr>
          <p:cNvPicPr>
            <a:picLocks noChangeAspect="1"/>
          </p:cNvPicPr>
          <p:nvPr/>
        </p:nvPicPr>
        <p:blipFill>
          <a:blip r:embed="rId2"/>
          <a:srcRect l="29341" r="3908" b="-2"/>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85755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C7F4-ED87-3F65-5B59-95CF217F4D4E}"/>
              </a:ext>
            </a:extLst>
          </p:cNvPr>
          <p:cNvSpPr>
            <a:spLocks noGrp="1"/>
          </p:cNvSpPr>
          <p:nvPr>
            <p:ph type="title"/>
          </p:nvPr>
        </p:nvSpPr>
        <p:spPr/>
        <p:txBody>
          <a:bodyPr/>
          <a:lstStyle/>
          <a:p>
            <a:r>
              <a:rPr lang="en-IN" dirty="0"/>
              <a:t>Project Goals</a:t>
            </a:r>
          </a:p>
        </p:txBody>
      </p:sp>
      <p:sp>
        <p:nvSpPr>
          <p:cNvPr id="3" name="Content Placeholder 2">
            <a:extLst>
              <a:ext uri="{FF2B5EF4-FFF2-40B4-BE49-F238E27FC236}">
                <a16:creationId xmlns:a16="http://schemas.microsoft.com/office/drawing/2014/main" id="{E58160E6-BA2D-E502-740A-928427E35DDA}"/>
              </a:ext>
            </a:extLst>
          </p:cNvPr>
          <p:cNvSpPr>
            <a:spLocks noGrp="1"/>
          </p:cNvSpPr>
          <p:nvPr>
            <p:ph idx="1"/>
          </p:nvPr>
        </p:nvSpPr>
        <p:spPr/>
        <p:txBody>
          <a:bodyPr/>
          <a:lstStyle/>
          <a:p>
            <a:pPr marL="0" indent="0" algn="l">
              <a:buNone/>
            </a:pPr>
            <a:r>
              <a:rPr lang="en-US" b="0" i="0" dirty="0">
                <a:effectLst/>
                <a:latin typeface="ui-sans-serif"/>
              </a:rPr>
              <a:t>The primary goals of this project are:</a:t>
            </a:r>
          </a:p>
          <a:p>
            <a:pPr marL="0" indent="0" algn="l">
              <a:buNone/>
            </a:pPr>
            <a:r>
              <a:rPr lang="en-US" b="1" i="0" dirty="0">
                <a:effectLst/>
                <a:latin typeface="ui-sans-serif"/>
              </a:rPr>
              <a:t>Data Cleaning and Preprocessing:</a:t>
            </a:r>
            <a:r>
              <a:rPr lang="en-US" b="0" i="0" dirty="0">
                <a:effectLst/>
                <a:latin typeface="ui-sans-serif"/>
              </a:rPr>
              <a:t> To clean and preprocess the flight data by handling missing values, removing unnecessary columns, and addressing outliers.</a:t>
            </a:r>
          </a:p>
          <a:p>
            <a:pPr marL="0" indent="0" algn="l">
              <a:buNone/>
            </a:pPr>
            <a:r>
              <a:rPr lang="en-US" b="1" i="0" dirty="0">
                <a:effectLst/>
                <a:latin typeface="ui-sans-serif"/>
              </a:rPr>
              <a:t>Exploratory Data Analysis (EDA):</a:t>
            </a:r>
            <a:r>
              <a:rPr lang="en-US" b="0" i="0" dirty="0">
                <a:effectLst/>
                <a:latin typeface="ui-sans-serif"/>
              </a:rPr>
              <a:t> To conduct an in-depth analysis of the data to identify patterns, trends, and anomalies.</a:t>
            </a:r>
          </a:p>
          <a:p>
            <a:pPr marL="0" indent="0" algn="l">
              <a:buNone/>
            </a:pPr>
            <a:r>
              <a:rPr lang="en-US" b="1" i="0" dirty="0">
                <a:effectLst/>
                <a:latin typeface="ui-sans-serif"/>
              </a:rPr>
              <a:t>Data Visualization:</a:t>
            </a:r>
            <a:r>
              <a:rPr lang="en-US" b="0" i="0" dirty="0">
                <a:effectLst/>
                <a:latin typeface="ui-sans-serif"/>
              </a:rPr>
              <a:t> To create visual representations of the data that highlight key insights and make the data easier to understand.</a:t>
            </a:r>
          </a:p>
          <a:p>
            <a:pPr marL="0" indent="0" algn="l">
              <a:buNone/>
            </a:pPr>
            <a:r>
              <a:rPr lang="en-US" b="1" i="0" dirty="0">
                <a:effectLst/>
                <a:latin typeface="ui-sans-serif"/>
              </a:rPr>
              <a:t>Insights Extraction:</a:t>
            </a:r>
            <a:r>
              <a:rPr lang="en-US" b="0" i="0" dirty="0">
                <a:effectLst/>
                <a:latin typeface="ui-sans-serif"/>
              </a:rPr>
              <a:t> To draw actionable insights from the data that can inform decision-making for airlines, travel agencies, and passengers.</a:t>
            </a:r>
          </a:p>
          <a:p>
            <a:pPr marL="0" indent="0">
              <a:buNone/>
            </a:pPr>
            <a:endParaRPr lang="en-IN" dirty="0"/>
          </a:p>
        </p:txBody>
      </p:sp>
    </p:spTree>
    <p:extLst>
      <p:ext uri="{BB962C8B-B14F-4D97-AF65-F5344CB8AC3E}">
        <p14:creationId xmlns:p14="http://schemas.microsoft.com/office/powerpoint/2010/main" val="12417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8BBA-3E84-570E-6DA5-FEB48E366A35}"/>
              </a:ext>
            </a:extLst>
          </p:cNvPr>
          <p:cNvSpPr>
            <a:spLocks noGrp="1"/>
          </p:cNvSpPr>
          <p:nvPr>
            <p:ph type="title"/>
          </p:nvPr>
        </p:nvSpPr>
        <p:spPr>
          <a:xfrm>
            <a:off x="457200" y="261258"/>
            <a:ext cx="11183935" cy="1077686"/>
          </a:xfrm>
        </p:spPr>
        <p:txBody>
          <a:bodyPr/>
          <a:lstStyle/>
          <a:p>
            <a:r>
              <a:rPr lang="en-IN" dirty="0"/>
              <a:t>Methodology</a:t>
            </a:r>
          </a:p>
        </p:txBody>
      </p:sp>
      <p:sp>
        <p:nvSpPr>
          <p:cNvPr id="3" name="Content Placeholder 2">
            <a:extLst>
              <a:ext uri="{FF2B5EF4-FFF2-40B4-BE49-F238E27FC236}">
                <a16:creationId xmlns:a16="http://schemas.microsoft.com/office/drawing/2014/main" id="{75E57CA2-B51B-914A-261F-B9ADAF167DD7}"/>
              </a:ext>
            </a:extLst>
          </p:cNvPr>
          <p:cNvSpPr>
            <a:spLocks noGrp="1"/>
          </p:cNvSpPr>
          <p:nvPr>
            <p:ph idx="1"/>
          </p:nvPr>
        </p:nvSpPr>
        <p:spPr>
          <a:xfrm>
            <a:off x="540000" y="1415143"/>
            <a:ext cx="11101136" cy="5442857"/>
          </a:xfrm>
        </p:spPr>
        <p:txBody>
          <a:bodyPr>
            <a:normAutofit fontScale="85000" lnSpcReduction="10000"/>
          </a:bodyPr>
          <a:lstStyle/>
          <a:p>
            <a:pPr marL="0" indent="0" algn="l">
              <a:buNone/>
            </a:pPr>
            <a:r>
              <a:rPr lang="en-US" b="1" i="0" dirty="0">
                <a:effectLst/>
                <a:latin typeface="ui-sans-serif"/>
              </a:rPr>
              <a:t>Data Loading and Initial Exploration:</a:t>
            </a:r>
            <a:endParaRPr lang="en-US" b="0" i="0" dirty="0">
              <a:effectLst/>
              <a:latin typeface="ui-sans-serif"/>
            </a:endParaRPr>
          </a:p>
          <a:p>
            <a:pPr marL="0" indent="0" algn="l">
              <a:buNone/>
            </a:pPr>
            <a:r>
              <a:rPr lang="en-US" b="1" i="0" dirty="0">
                <a:effectLst/>
                <a:latin typeface="ui-sans-serif"/>
              </a:rPr>
              <a:t>Libraries Used:</a:t>
            </a:r>
            <a:r>
              <a:rPr lang="en-US" b="0" i="0" dirty="0">
                <a:effectLst/>
                <a:latin typeface="ui-sans-serif"/>
              </a:rPr>
              <a:t> The analysis utilized various Python libraries such as Pandas for data manipulation, NumPy for numerical operations, Matplotlib and Seaborn for data visualization, and warnings were filtered to improve readability.</a:t>
            </a:r>
          </a:p>
          <a:p>
            <a:pPr marL="0" indent="0" algn="l">
              <a:buNone/>
            </a:pPr>
            <a:r>
              <a:rPr lang="en-US" b="1" i="0" dirty="0">
                <a:effectLst/>
                <a:latin typeface="ui-sans-serif"/>
              </a:rPr>
              <a:t>Data Loading:</a:t>
            </a:r>
            <a:r>
              <a:rPr lang="en-US" b="0" i="0" dirty="0">
                <a:effectLst/>
                <a:latin typeface="ui-sans-serif"/>
              </a:rPr>
              <a:t> The dataset was loaded using Pandas, with an initial shape of 301,206 rows and 13 columns.</a:t>
            </a:r>
          </a:p>
          <a:p>
            <a:pPr marL="0" indent="0" algn="l">
              <a:buNone/>
            </a:pPr>
            <a:r>
              <a:rPr lang="en-US" b="1" i="0" dirty="0">
                <a:effectLst/>
                <a:latin typeface="ui-sans-serif"/>
              </a:rPr>
              <a:t>Data Cleaning:</a:t>
            </a:r>
            <a:endParaRPr lang="en-US" b="0" i="0" dirty="0">
              <a:effectLst/>
              <a:latin typeface="ui-sans-serif"/>
            </a:endParaRPr>
          </a:p>
          <a:p>
            <a:pPr marL="0" indent="0" algn="l">
              <a:buNone/>
            </a:pPr>
            <a:r>
              <a:rPr lang="en-US" b="1" i="0" dirty="0">
                <a:effectLst/>
                <a:latin typeface="ui-sans-serif"/>
              </a:rPr>
              <a:t>Column Removal:</a:t>
            </a:r>
            <a:r>
              <a:rPr lang="en-US" b="0" i="0" dirty="0">
                <a:effectLst/>
                <a:latin typeface="ui-sans-serif"/>
              </a:rPr>
              <a:t> Unnecessary columns such as 'Unnamed: 0' were removed to streamline the dataset.</a:t>
            </a:r>
          </a:p>
          <a:p>
            <a:pPr marL="0" indent="0" algn="l">
              <a:buNone/>
            </a:pPr>
            <a:r>
              <a:rPr lang="en-US" b="1" i="0" dirty="0">
                <a:effectLst/>
                <a:latin typeface="ui-sans-serif"/>
              </a:rPr>
              <a:t>Handling Missing Values:</a:t>
            </a:r>
            <a:r>
              <a:rPr lang="en-US" b="0" i="0" dirty="0">
                <a:effectLst/>
                <a:latin typeface="ui-sans-serif"/>
              </a:rPr>
              <a:t> The dataset had several columns with missing values. The 'date' column, which was almost entirely empty, was dropped. Other columns with missing values, such as 'price' and 'duration', were addressed appropriately.</a:t>
            </a:r>
          </a:p>
          <a:p>
            <a:pPr marL="0" indent="0" algn="l">
              <a:buNone/>
            </a:pPr>
            <a:r>
              <a:rPr lang="en-US" b="1" i="0" dirty="0">
                <a:effectLst/>
                <a:latin typeface="ui-sans-serif"/>
              </a:rPr>
              <a:t>Handling Outliers:</a:t>
            </a:r>
            <a:endParaRPr lang="en-US" b="0" i="0" dirty="0">
              <a:effectLst/>
              <a:latin typeface="ui-sans-serif"/>
            </a:endParaRPr>
          </a:p>
          <a:p>
            <a:pPr marL="0" indent="0" algn="l">
              <a:buNone/>
            </a:pPr>
            <a:r>
              <a:rPr lang="en-US" b="1" i="0" dirty="0">
                <a:effectLst/>
                <a:latin typeface="ui-sans-serif"/>
              </a:rPr>
              <a:t>Outlier Identification:</a:t>
            </a:r>
            <a:r>
              <a:rPr lang="en-US" b="0" i="0" dirty="0">
                <a:effectLst/>
                <a:latin typeface="ui-sans-serif"/>
              </a:rPr>
              <a:t> Box plots were used to identify outliers in key variables like 'price' and 'duration'.</a:t>
            </a:r>
          </a:p>
          <a:p>
            <a:pPr marL="0" indent="0" algn="l">
              <a:buNone/>
            </a:pPr>
            <a:r>
              <a:rPr lang="en-US" b="1" i="0" dirty="0">
                <a:effectLst/>
                <a:latin typeface="ui-sans-serif"/>
              </a:rPr>
              <a:t>Outlier Removal:</a:t>
            </a:r>
            <a:r>
              <a:rPr lang="en-US" b="0" i="0" dirty="0">
                <a:effectLst/>
                <a:latin typeface="ui-sans-serif"/>
              </a:rPr>
              <a:t> The interquartile range (IQR) method was employed to remove outliers, ensuring the analysis focused on the most relevant data points.</a:t>
            </a:r>
          </a:p>
          <a:p>
            <a:pPr marL="0" indent="0" algn="l">
              <a:buNone/>
            </a:pPr>
            <a:r>
              <a:rPr lang="en-US" b="1" i="0" dirty="0">
                <a:effectLst/>
                <a:latin typeface="ui-sans-serif"/>
              </a:rPr>
              <a:t>Exploratory Data Analysis (EDA):</a:t>
            </a:r>
            <a:endParaRPr lang="en-US" b="0" i="0" dirty="0">
              <a:effectLst/>
              <a:latin typeface="ui-sans-serif"/>
            </a:endParaRPr>
          </a:p>
          <a:p>
            <a:pPr marL="0" indent="0" algn="l">
              <a:buNone/>
            </a:pPr>
            <a:r>
              <a:rPr lang="en-US" b="1" i="0" dirty="0">
                <a:effectLst/>
                <a:latin typeface="ui-sans-serif"/>
              </a:rPr>
              <a:t>Descriptive Statistics:</a:t>
            </a:r>
            <a:r>
              <a:rPr lang="en-US" b="0" i="0" dirty="0">
                <a:effectLst/>
                <a:latin typeface="ui-sans-serif"/>
              </a:rPr>
              <a:t> Summary statistics were calculated to understand the central tendency and dispersion of key variables.</a:t>
            </a:r>
          </a:p>
          <a:p>
            <a:pPr marL="0" indent="0" algn="l">
              <a:buNone/>
            </a:pPr>
            <a:r>
              <a:rPr lang="en-US" b="1" i="0" dirty="0">
                <a:effectLst/>
                <a:latin typeface="ui-sans-serif"/>
              </a:rPr>
              <a:t>Visualizations:</a:t>
            </a:r>
            <a:r>
              <a:rPr lang="en-US" b="0" i="0" dirty="0">
                <a:effectLst/>
                <a:latin typeface="ui-sans-serif"/>
              </a:rPr>
              <a:t> Various plots and graphs were created to visualize the data and uncover patterns.</a:t>
            </a:r>
          </a:p>
          <a:p>
            <a:pPr marL="0" indent="0">
              <a:buNone/>
            </a:pPr>
            <a:endParaRPr lang="en-IN" dirty="0"/>
          </a:p>
        </p:txBody>
      </p:sp>
    </p:spTree>
    <p:extLst>
      <p:ext uri="{BB962C8B-B14F-4D97-AF65-F5344CB8AC3E}">
        <p14:creationId xmlns:p14="http://schemas.microsoft.com/office/powerpoint/2010/main" val="40548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5B46-E6A5-F7C2-0361-3644FE087874}"/>
              </a:ext>
            </a:extLst>
          </p:cNvPr>
          <p:cNvSpPr>
            <a:spLocks noGrp="1"/>
          </p:cNvSpPr>
          <p:nvPr>
            <p:ph type="title"/>
          </p:nvPr>
        </p:nvSpPr>
        <p:spPr/>
        <p:txBody>
          <a:bodyPr/>
          <a:lstStyle/>
          <a:p>
            <a:r>
              <a:rPr lang="en-IN" dirty="0"/>
              <a:t>Data Visualization</a:t>
            </a:r>
          </a:p>
        </p:txBody>
      </p:sp>
      <p:pic>
        <p:nvPicPr>
          <p:cNvPr id="6" name="Content Placeholder 5" descr="A group of graphs with different sizes and shapes&#10;&#10;Description automatically generated with medium confidence">
            <a:extLst>
              <a:ext uri="{FF2B5EF4-FFF2-40B4-BE49-F238E27FC236}">
                <a16:creationId xmlns:a16="http://schemas.microsoft.com/office/drawing/2014/main" id="{B4F21D8A-E818-888C-BFD6-C354F55866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750" y="2100205"/>
            <a:ext cx="5437188" cy="4043478"/>
          </a:xfrm>
        </p:spPr>
      </p:pic>
      <p:pic>
        <p:nvPicPr>
          <p:cNvPr id="8" name="Content Placeholder 7" descr="A graph of a number of blue bars&#10;&#10;Description automatically generated">
            <a:extLst>
              <a:ext uri="{FF2B5EF4-FFF2-40B4-BE49-F238E27FC236}">
                <a16:creationId xmlns:a16="http://schemas.microsoft.com/office/drawing/2014/main" id="{2DF7C376-2710-B3F1-9D32-B8B4928CE3E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3950" y="2055519"/>
            <a:ext cx="5437188" cy="4132849"/>
          </a:xfrm>
        </p:spPr>
      </p:pic>
    </p:spTree>
    <p:extLst>
      <p:ext uri="{BB962C8B-B14F-4D97-AF65-F5344CB8AC3E}">
        <p14:creationId xmlns:p14="http://schemas.microsoft.com/office/powerpoint/2010/main" val="24572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flight duration distribution&#10;&#10;Description automatically generated">
            <a:extLst>
              <a:ext uri="{FF2B5EF4-FFF2-40B4-BE49-F238E27FC236}">
                <a16:creationId xmlns:a16="http://schemas.microsoft.com/office/drawing/2014/main" id="{C7A7F5C3-22FD-1FF5-7659-127706E159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6238" y="1037759"/>
            <a:ext cx="5437187" cy="4187170"/>
          </a:xfrm>
        </p:spPr>
      </p:pic>
      <p:pic>
        <p:nvPicPr>
          <p:cNvPr id="8" name="Content Placeholder 7">
            <a:extLst>
              <a:ext uri="{FF2B5EF4-FFF2-40B4-BE49-F238E27FC236}">
                <a16:creationId xmlns:a16="http://schemas.microsoft.com/office/drawing/2014/main" id="{8B1CC82A-E96B-302F-AA23-F286C47B05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92838" y="1174809"/>
            <a:ext cx="5437187" cy="4006732"/>
          </a:xfrm>
        </p:spPr>
      </p:pic>
    </p:spTree>
    <p:extLst>
      <p:ext uri="{BB962C8B-B14F-4D97-AF65-F5344CB8AC3E}">
        <p14:creationId xmlns:p14="http://schemas.microsoft.com/office/powerpoint/2010/main" val="3629502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bars&#10;&#10;Description automatically generated with medium confidence">
            <a:extLst>
              <a:ext uri="{FF2B5EF4-FFF2-40B4-BE49-F238E27FC236}">
                <a16:creationId xmlns:a16="http://schemas.microsoft.com/office/drawing/2014/main" id="{D4F787FC-2E36-2DE8-051D-5DB71ED513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857" y="1314134"/>
            <a:ext cx="5987143" cy="4525006"/>
          </a:xfrm>
        </p:spPr>
      </p:pic>
      <p:pic>
        <p:nvPicPr>
          <p:cNvPr id="8" name="Content Placeholder 7" descr="A pie chart with text on it&#10;&#10;Description automatically generated">
            <a:extLst>
              <a:ext uri="{FF2B5EF4-FFF2-40B4-BE49-F238E27FC236}">
                <a16:creationId xmlns:a16="http://schemas.microsoft.com/office/drawing/2014/main" id="{312B9378-DDEA-3E5C-8E88-6F0DF4E5782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66415" y="1314134"/>
            <a:ext cx="5240527" cy="4525006"/>
          </a:xfrm>
        </p:spPr>
      </p:pic>
    </p:spTree>
    <p:extLst>
      <p:ext uri="{BB962C8B-B14F-4D97-AF65-F5344CB8AC3E}">
        <p14:creationId xmlns:p14="http://schemas.microsoft.com/office/powerpoint/2010/main" val="154872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squares&#10;&#10;Description automatically generated">
            <a:extLst>
              <a:ext uri="{FF2B5EF4-FFF2-40B4-BE49-F238E27FC236}">
                <a16:creationId xmlns:a16="http://schemas.microsoft.com/office/drawing/2014/main" id="{EBACA37D-EFB7-DC41-33CC-ABAE180EEF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6315" y="819150"/>
            <a:ext cx="5103418" cy="4384675"/>
          </a:xfrm>
        </p:spPr>
      </p:pic>
      <p:pic>
        <p:nvPicPr>
          <p:cNvPr id="8" name="Content Placeholder 7" descr="A comparison of a graph&#10;&#10;Description automatically generated with medium confidence">
            <a:extLst>
              <a:ext uri="{FF2B5EF4-FFF2-40B4-BE49-F238E27FC236}">
                <a16:creationId xmlns:a16="http://schemas.microsoft.com/office/drawing/2014/main" id="{D9B718ED-FDA3-92F4-A8EC-745A926B27F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819151"/>
            <a:ext cx="5878286" cy="4384674"/>
          </a:xfrm>
        </p:spPr>
      </p:pic>
    </p:spTree>
    <p:extLst>
      <p:ext uri="{BB962C8B-B14F-4D97-AF65-F5344CB8AC3E}">
        <p14:creationId xmlns:p14="http://schemas.microsoft.com/office/powerpoint/2010/main" val="3130035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with green and orange lines&#10;&#10;Description automatically generated">
            <a:extLst>
              <a:ext uri="{FF2B5EF4-FFF2-40B4-BE49-F238E27FC236}">
                <a16:creationId xmlns:a16="http://schemas.microsoft.com/office/drawing/2014/main" id="{8D5CC021-3341-C328-F908-7404722F03A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750" y="1297823"/>
            <a:ext cx="5437188" cy="4262354"/>
          </a:xfrm>
        </p:spPr>
      </p:pic>
      <p:pic>
        <p:nvPicPr>
          <p:cNvPr id="8" name="Content Placeholder 7" descr="A graph showing the price trend&#10;&#10;Description automatically generated">
            <a:extLst>
              <a:ext uri="{FF2B5EF4-FFF2-40B4-BE49-F238E27FC236}">
                <a16:creationId xmlns:a16="http://schemas.microsoft.com/office/drawing/2014/main" id="{30694DEC-F064-BDF6-7F4A-FF1524C9C07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5063" y="1425703"/>
            <a:ext cx="5437187" cy="4120894"/>
          </a:xfrm>
        </p:spPr>
      </p:pic>
    </p:spTree>
    <p:extLst>
      <p:ext uri="{BB962C8B-B14F-4D97-AF65-F5344CB8AC3E}">
        <p14:creationId xmlns:p14="http://schemas.microsoft.com/office/powerpoint/2010/main" val="4102693180"/>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C2732"/>
      </a:dk2>
      <a:lt2>
        <a:srgbClr val="F0F3F1"/>
      </a:lt2>
      <a:accent1>
        <a:srgbClr val="C34DB4"/>
      </a:accent1>
      <a:accent2>
        <a:srgbClr val="903BB1"/>
      </a:accent2>
      <a:accent3>
        <a:srgbClr val="704DC3"/>
      </a:accent3>
      <a:accent4>
        <a:srgbClr val="3F4DB3"/>
      </a:accent4>
      <a:accent5>
        <a:srgbClr val="4D8CC3"/>
      </a:accent5>
      <a:accent6>
        <a:srgbClr val="3BACB1"/>
      </a:accent6>
      <a:hlink>
        <a:srgbClr val="3F6E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613</Words>
  <Application>Microsoft Office PowerPoint</Application>
  <PresentationFormat>Widescreen</PresentationFormat>
  <Paragraphs>32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Avenir Next LT Pro</vt:lpstr>
      <vt:lpstr>Bell MT</vt:lpstr>
      <vt:lpstr>ui-sans-serif</vt:lpstr>
      <vt:lpstr>GlowVTI</vt:lpstr>
      <vt:lpstr>Flight Data Analysis Report</vt:lpstr>
      <vt:lpstr>Introduction</vt:lpstr>
      <vt:lpstr>Project Goals</vt:lpstr>
      <vt:lpstr>Methodology</vt:lpstr>
      <vt:lpstr>Data Visualization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Himani Singh</dc:creator>
  <cp:lastModifiedBy>Himani Singh</cp:lastModifiedBy>
  <cp:revision>1</cp:revision>
  <dcterms:created xsi:type="dcterms:W3CDTF">2024-07-24T17:49:31Z</dcterms:created>
  <dcterms:modified xsi:type="dcterms:W3CDTF">2024-07-24T18:17:07Z</dcterms:modified>
</cp:coreProperties>
</file>