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Lato-bold.fntdata"/><Relationship Id="rId10" Type="http://schemas.openxmlformats.org/officeDocument/2006/relationships/slide" Target="slides/slide4.xml"/><Relationship Id="rId21" Type="http://schemas.openxmlformats.org/officeDocument/2006/relationships/font" Target="fonts/Lato-regular.fntdata"/><Relationship Id="rId13" Type="http://schemas.openxmlformats.org/officeDocument/2006/relationships/slide" Target="slides/slide7.xml"/><Relationship Id="rId24" Type="http://schemas.openxmlformats.org/officeDocument/2006/relationships/font" Target="fonts/Lato-boldItalic.fntdata"/><Relationship Id="rId12" Type="http://schemas.openxmlformats.org/officeDocument/2006/relationships/slide" Target="slides/slide6.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e8916bfc51_1_2: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g2e8916bfc51_1_2: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55" name="Google Shape;55;g2e8916bfc51_1_2: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8a3666399_1_11: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2e8a3666399_1_11: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42" name="Google Shape;142;g2e8a3666399_1_11: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8a3666399_1_21: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2e8a3666399_1_21: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52" name="Google Shape;152;g2e8a3666399_1_21: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4ca9d2a0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4ca9d2a0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8a3666399_1_42: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e8a3666399_1_42: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69" name="Google Shape;169;g2e8a3666399_1_42: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ca9d2a0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4ca9d2a0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8916bfc51_1_13: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g2e8916bfc51_1_13: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65" name="Google Shape;65;g2e8916bfc51_1_13: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8916bfc51_1_33: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g2e8916bfc51_1_33: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77" name="Google Shape;77;g2e8916bfc51_1_33: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8916bfc51_1_48: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g2e8916bfc51_1_48: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88" name="Google Shape;88;g2e8916bfc51_1_48: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8916bfc51_1_73: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2e8916bfc51_1_73: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98" name="Google Shape;98;g2e8916bfc51_1_73: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8916bfc51_1_93: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2e8916bfc51_1_93: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10" name="Google Shape;110;g2e8916bfc51_1_93: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4ca9d2a0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4ca9d2a0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4ca9d2a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4ca9d2a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8a3666399_1_0: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2e8a3666399_1_0: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32" name="Google Shape;132;g2e8a3666399_1_0: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5"/>
          <p:cNvSpPr/>
          <p:nvPr/>
        </p:nvSpPr>
        <p:spPr>
          <a:xfrm>
            <a:off x="0" y="0"/>
            <a:ext cx="9144000" cy="5143500"/>
          </a:xfrm>
          <a:prstGeom prst="rect">
            <a:avLst/>
          </a:prstGeom>
          <a:solidFill>
            <a:srgbClr val="DDD6C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58" name="Google Shape;58;p15"/>
          <p:cNvSpPr/>
          <p:nvPr/>
        </p:nvSpPr>
        <p:spPr>
          <a:xfrm>
            <a:off x="0" y="0"/>
            <a:ext cx="9144000" cy="5143500"/>
          </a:xfrm>
          <a:prstGeom prst="rect">
            <a:avLst/>
          </a:prstGeom>
          <a:solidFill>
            <a:srgbClr val="EFECE6"/>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59" name="Google Shape;59;p15"/>
          <p:cNvPicPr preferRelativeResize="0"/>
          <p:nvPr/>
        </p:nvPicPr>
        <p:blipFill rotWithShape="1">
          <a:blip r:embed="rId3">
            <a:alphaModFix/>
          </a:blip>
          <a:srcRect b="0" l="0" r="0" t="0"/>
          <a:stretch/>
        </p:blipFill>
        <p:spPr>
          <a:xfrm>
            <a:off x="0" y="0"/>
            <a:ext cx="3429000" cy="5143500"/>
          </a:xfrm>
          <a:prstGeom prst="rect">
            <a:avLst/>
          </a:prstGeom>
          <a:noFill/>
          <a:ln>
            <a:noFill/>
          </a:ln>
        </p:spPr>
      </p:pic>
      <p:sp>
        <p:nvSpPr>
          <p:cNvPr id="60" name="Google Shape;60;p15"/>
          <p:cNvSpPr/>
          <p:nvPr/>
        </p:nvSpPr>
        <p:spPr>
          <a:xfrm>
            <a:off x="4011600" y="210952"/>
            <a:ext cx="4549800" cy="2154900"/>
          </a:xfrm>
          <a:prstGeom prst="rect">
            <a:avLst/>
          </a:prstGeom>
          <a:noFill/>
          <a:ln>
            <a:noFill/>
          </a:ln>
        </p:spPr>
        <p:txBody>
          <a:bodyPr anchorCtr="0" anchor="t" bIns="28575" lIns="57150" spcFirstLastPara="1" rIns="57150" wrap="square" tIns="28575">
            <a:noAutofit/>
          </a:bodyPr>
          <a:lstStyle/>
          <a:p>
            <a:pPr indent="0" lvl="0" marL="0" marR="0" rtl="0" algn="l">
              <a:lnSpc>
                <a:spcPct val="124986"/>
              </a:lnSpc>
              <a:spcBef>
                <a:spcPts val="0"/>
              </a:spcBef>
              <a:spcAft>
                <a:spcPts val="0"/>
              </a:spcAft>
              <a:buClr>
                <a:srgbClr val="282824"/>
              </a:buClr>
              <a:buSzPts val="4500"/>
              <a:buFont typeface="Lato"/>
              <a:buNone/>
            </a:pPr>
            <a:r>
              <a:rPr b="1" lang="en-GB" sz="2900">
                <a:solidFill>
                  <a:srgbClr val="282824"/>
                </a:solidFill>
                <a:latin typeface="Lato"/>
                <a:ea typeface="Lato"/>
                <a:cs typeface="Lato"/>
                <a:sym typeface="Lato"/>
              </a:rPr>
              <a:t>Project -1</a:t>
            </a:r>
            <a:endParaRPr b="1" sz="2900">
              <a:solidFill>
                <a:srgbClr val="282824"/>
              </a:solidFill>
              <a:latin typeface="Lato"/>
              <a:ea typeface="Lato"/>
              <a:cs typeface="Lato"/>
              <a:sym typeface="Lato"/>
            </a:endParaRPr>
          </a:p>
          <a:p>
            <a:pPr indent="0" lvl="0" marL="0" marR="0" rtl="0" algn="l">
              <a:lnSpc>
                <a:spcPct val="124986"/>
              </a:lnSpc>
              <a:spcBef>
                <a:spcPts val="0"/>
              </a:spcBef>
              <a:spcAft>
                <a:spcPts val="0"/>
              </a:spcAft>
              <a:buClr>
                <a:srgbClr val="282824"/>
              </a:buClr>
              <a:buSzPts val="4500"/>
              <a:buFont typeface="Lato"/>
              <a:buNone/>
            </a:pPr>
            <a:r>
              <a:rPr b="1" i="0" lang="en-GB" sz="4500" u="none" cap="none" strike="noStrike">
                <a:solidFill>
                  <a:srgbClr val="282824"/>
                </a:solidFill>
                <a:latin typeface="Lato"/>
                <a:ea typeface="Lato"/>
                <a:cs typeface="Lato"/>
                <a:sym typeface="Lato"/>
              </a:rPr>
              <a:t>Crop Production in India</a:t>
            </a:r>
            <a:endParaRPr b="0" i="0" sz="4500" u="none" cap="none" strike="noStrike">
              <a:solidFill>
                <a:schemeClr val="dk1"/>
              </a:solidFill>
              <a:latin typeface="Calibri"/>
              <a:ea typeface="Calibri"/>
              <a:cs typeface="Calibri"/>
              <a:sym typeface="Calibri"/>
            </a:endParaRPr>
          </a:p>
        </p:txBody>
      </p:sp>
      <p:sp>
        <p:nvSpPr>
          <p:cNvPr id="61" name="Google Shape;61;p15"/>
          <p:cNvSpPr/>
          <p:nvPr/>
        </p:nvSpPr>
        <p:spPr>
          <a:xfrm>
            <a:off x="4011588" y="2615431"/>
            <a:ext cx="4549824" cy="1597968"/>
          </a:xfrm>
          <a:prstGeom prst="rect">
            <a:avLst/>
          </a:prstGeom>
          <a:noFill/>
          <a:ln>
            <a:noFill/>
          </a:ln>
        </p:spPr>
        <p:txBody>
          <a:bodyPr anchorCtr="0" anchor="t" bIns="28575" lIns="57150" spcFirstLastPara="1" rIns="57150" wrap="square" tIns="28575">
            <a:noAutofit/>
          </a:bodyPr>
          <a:lstStyle/>
          <a:p>
            <a:pPr indent="0" lvl="0" marL="0" marR="0" rtl="0" algn="l">
              <a:lnSpc>
                <a:spcPct val="160038"/>
              </a:lnSpc>
              <a:spcBef>
                <a:spcPts val="0"/>
              </a:spcBef>
              <a:spcAft>
                <a:spcPts val="0"/>
              </a:spcAft>
              <a:buClr>
                <a:srgbClr val="4A4A45"/>
              </a:buClr>
              <a:buSzPts val="1300"/>
              <a:buFont typeface="Lato"/>
              <a:buNone/>
            </a:pPr>
            <a:r>
              <a:rPr b="0" i="0" lang="en-GB" sz="1300" u="none" cap="none" strike="noStrike">
                <a:solidFill>
                  <a:srgbClr val="4A4A45"/>
                </a:solidFill>
                <a:latin typeface="Lato"/>
                <a:ea typeface="Lato"/>
                <a:cs typeface="Lato"/>
                <a:sym typeface="Lato"/>
              </a:rPr>
              <a:t> Problem Statement: Given dataset provides a huge amount of information on crop production in India ranging from several years. Based on the Information the ultimate goal would be to predict crop production and find important insights highlighting key indicators and metrics that influence crop production.</a:t>
            </a:r>
            <a:endParaRPr b="0" i="0" sz="13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p:nvPr/>
        </p:nvSpPr>
        <p:spPr>
          <a:xfrm>
            <a:off x="0" y="0"/>
            <a:ext cx="9144000" cy="5143500"/>
          </a:xfrm>
          <a:prstGeom prst="rect">
            <a:avLst/>
          </a:prstGeom>
          <a:solidFill>
            <a:srgbClr val="DDD6C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5" name="Google Shape;145;p24"/>
          <p:cNvSpPr/>
          <p:nvPr/>
        </p:nvSpPr>
        <p:spPr>
          <a:xfrm>
            <a:off x="0" y="0"/>
            <a:ext cx="9144000" cy="5143500"/>
          </a:xfrm>
          <a:prstGeom prst="rect">
            <a:avLst/>
          </a:prstGeom>
          <a:solidFill>
            <a:srgbClr val="EFECE6"/>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6" name="Google Shape;146;p24"/>
          <p:cNvSpPr/>
          <p:nvPr/>
        </p:nvSpPr>
        <p:spPr>
          <a:xfrm>
            <a:off x="355148" y="-11"/>
            <a:ext cx="3857700" cy="482100"/>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282824"/>
              </a:buClr>
              <a:buSzPts val="3000"/>
              <a:buFont typeface="Lato"/>
              <a:buNone/>
            </a:pPr>
            <a:r>
              <a:rPr b="1" i="0" lang="en-GB" sz="3000" u="none" cap="none" strike="noStrike">
                <a:solidFill>
                  <a:srgbClr val="282824"/>
                </a:solidFill>
                <a:latin typeface="Lato"/>
                <a:ea typeface="Lato"/>
                <a:cs typeface="Lato"/>
                <a:sym typeface="Lato"/>
              </a:rPr>
              <a:t>Data Details</a:t>
            </a:r>
            <a:endParaRPr b="0" i="0" sz="3000" u="none" cap="none" strike="noStrike">
              <a:solidFill>
                <a:schemeClr val="dk1"/>
              </a:solidFill>
              <a:latin typeface="Calibri"/>
              <a:ea typeface="Calibri"/>
              <a:cs typeface="Calibri"/>
              <a:sym typeface="Calibri"/>
            </a:endParaRPr>
          </a:p>
        </p:txBody>
      </p:sp>
      <p:sp>
        <p:nvSpPr>
          <p:cNvPr id="147" name="Google Shape;147;p24"/>
          <p:cNvSpPr/>
          <p:nvPr/>
        </p:nvSpPr>
        <p:spPr>
          <a:xfrm>
            <a:off x="355150" y="765675"/>
            <a:ext cx="6334500" cy="4184400"/>
          </a:xfrm>
          <a:prstGeom prst="rect">
            <a:avLst/>
          </a:prstGeom>
          <a:noFill/>
          <a:ln>
            <a:noFill/>
          </a:ln>
        </p:spPr>
        <p:txBody>
          <a:bodyPr anchorCtr="0" anchor="t" bIns="28575" lIns="57150" spcFirstLastPara="1" rIns="57150" wrap="square" tIns="28575">
            <a:noAutofit/>
          </a:bodyPr>
          <a:lstStyle/>
          <a:p>
            <a:pPr indent="0" lvl="0" marL="0" marR="0" rtl="0" algn="l">
              <a:lnSpc>
                <a:spcPct val="159979"/>
              </a:lnSpc>
              <a:spcBef>
                <a:spcPts val="0"/>
              </a:spcBef>
              <a:spcAft>
                <a:spcPts val="0"/>
              </a:spcAft>
              <a:buClr>
                <a:srgbClr val="4A4A45"/>
              </a:buClr>
              <a:buSzPts val="1200"/>
              <a:buFont typeface="Lato"/>
              <a:buNone/>
            </a:pPr>
            <a:r>
              <a:rPr b="0" i="0" lang="en-GB" u="none" cap="none" strike="noStrike">
                <a:solidFill>
                  <a:srgbClr val="4A4A45"/>
                </a:solidFill>
                <a:latin typeface="Lato"/>
                <a:ea typeface="Lato"/>
                <a:cs typeface="Lato"/>
                <a:sym typeface="Lato"/>
              </a:rPr>
              <a:t>The dataset includes features such as </a:t>
            </a:r>
            <a:r>
              <a:rPr lang="en-GB">
                <a:solidFill>
                  <a:srgbClr val="4A4A45"/>
                </a:solidFill>
                <a:latin typeface="Lato"/>
                <a:ea typeface="Lato"/>
                <a:cs typeface="Lato"/>
                <a:sym typeface="Lato"/>
              </a:rPr>
              <a:t>:</a:t>
            </a:r>
            <a:endParaRPr>
              <a:solidFill>
                <a:srgbClr val="4A4A45"/>
              </a:solidFill>
              <a:latin typeface="Lato"/>
              <a:ea typeface="Lato"/>
              <a:cs typeface="Lato"/>
              <a:sym typeface="Lato"/>
            </a:endParaRPr>
          </a:p>
          <a:p>
            <a:pPr indent="-317500" lvl="0" marL="457200" rtl="0" algn="l">
              <a:lnSpc>
                <a:spcPct val="159979"/>
              </a:lnSpc>
              <a:spcBef>
                <a:spcPts val="0"/>
              </a:spcBef>
              <a:spcAft>
                <a:spcPts val="0"/>
              </a:spcAft>
              <a:buClr>
                <a:srgbClr val="4A4A45"/>
              </a:buClr>
              <a:buSzPts val="1400"/>
              <a:buFont typeface="Lato"/>
              <a:buAutoNum type="arabicPeriod"/>
            </a:pPr>
            <a:r>
              <a:rPr lang="en-GB">
                <a:solidFill>
                  <a:srgbClr val="4A4A45"/>
                </a:solidFill>
                <a:latin typeface="Lato"/>
                <a:ea typeface="Lato"/>
                <a:cs typeface="Lato"/>
                <a:sym typeface="Lato"/>
              </a:rPr>
              <a:t>Age , Sex</a:t>
            </a:r>
            <a:endParaRPr>
              <a:solidFill>
                <a:srgbClr val="4A4A45"/>
              </a:solidFill>
              <a:latin typeface="Lato"/>
              <a:ea typeface="Lato"/>
              <a:cs typeface="Lato"/>
              <a:sym typeface="Lato"/>
            </a:endParaRPr>
          </a:p>
          <a:p>
            <a:pPr indent="-317500" lvl="0" marL="457200" rtl="0" algn="l">
              <a:lnSpc>
                <a:spcPct val="159979"/>
              </a:lnSpc>
              <a:spcBef>
                <a:spcPts val="0"/>
              </a:spcBef>
              <a:spcAft>
                <a:spcPts val="0"/>
              </a:spcAft>
              <a:buClr>
                <a:srgbClr val="4A4A45"/>
              </a:buClr>
              <a:buSzPts val="1400"/>
              <a:buFont typeface="Lato"/>
              <a:buAutoNum type="arabicPeriod"/>
            </a:pPr>
            <a:r>
              <a:rPr lang="en-GB">
                <a:solidFill>
                  <a:srgbClr val="4A4A45"/>
                </a:solidFill>
                <a:latin typeface="Lato"/>
                <a:ea typeface="Lato"/>
                <a:cs typeface="Lato"/>
                <a:sym typeface="Lato"/>
              </a:rPr>
              <a:t>Chest pain type</a:t>
            </a:r>
            <a:endParaRPr>
              <a:solidFill>
                <a:srgbClr val="4A4A45"/>
              </a:solidFill>
              <a:latin typeface="Lato"/>
              <a:ea typeface="Lato"/>
              <a:cs typeface="Lato"/>
              <a:sym typeface="Lato"/>
            </a:endParaRPr>
          </a:p>
          <a:p>
            <a:pPr indent="-317500" lvl="0" marL="457200" rtl="0" algn="l">
              <a:lnSpc>
                <a:spcPct val="159979"/>
              </a:lnSpc>
              <a:spcBef>
                <a:spcPts val="0"/>
              </a:spcBef>
              <a:spcAft>
                <a:spcPts val="0"/>
              </a:spcAft>
              <a:buClr>
                <a:srgbClr val="4A4A45"/>
              </a:buClr>
              <a:buSzPts val="1400"/>
              <a:buFont typeface="Lato"/>
              <a:buAutoNum type="arabicPeriod"/>
            </a:pPr>
            <a:r>
              <a:rPr lang="en-GB">
                <a:solidFill>
                  <a:srgbClr val="4A4A45"/>
                </a:solidFill>
                <a:latin typeface="Lato"/>
                <a:ea typeface="Lato"/>
                <a:cs typeface="Lato"/>
                <a:sym typeface="Lato"/>
              </a:rPr>
              <a:t>Resting blood pressure</a:t>
            </a:r>
            <a:endParaRPr>
              <a:solidFill>
                <a:srgbClr val="4A4A45"/>
              </a:solidFill>
              <a:latin typeface="Lato"/>
              <a:ea typeface="Lato"/>
              <a:cs typeface="Lato"/>
              <a:sym typeface="Lato"/>
            </a:endParaRPr>
          </a:p>
          <a:p>
            <a:pPr indent="-317500" lvl="0" marL="457200" rtl="0" algn="l">
              <a:lnSpc>
                <a:spcPct val="159979"/>
              </a:lnSpc>
              <a:spcBef>
                <a:spcPts val="0"/>
              </a:spcBef>
              <a:spcAft>
                <a:spcPts val="0"/>
              </a:spcAft>
              <a:buClr>
                <a:srgbClr val="4A4A45"/>
              </a:buClr>
              <a:buSzPts val="1400"/>
              <a:buFont typeface="Lato"/>
              <a:buAutoNum type="arabicPeriod"/>
            </a:pPr>
            <a:r>
              <a:rPr lang="en-GB">
                <a:solidFill>
                  <a:srgbClr val="4A4A45"/>
                </a:solidFill>
                <a:latin typeface="Lato"/>
                <a:ea typeface="Lato"/>
                <a:cs typeface="Lato"/>
                <a:sym typeface="Lato"/>
              </a:rPr>
              <a:t>Serum </a:t>
            </a:r>
            <a:r>
              <a:rPr lang="en-GB">
                <a:solidFill>
                  <a:srgbClr val="4A4A45"/>
                </a:solidFill>
                <a:latin typeface="Lato"/>
                <a:ea typeface="Lato"/>
                <a:cs typeface="Lato"/>
                <a:sym typeface="Lato"/>
              </a:rPr>
              <a:t>cholesterol</a:t>
            </a:r>
            <a:r>
              <a:rPr lang="en-GB">
                <a:solidFill>
                  <a:srgbClr val="4A4A45"/>
                </a:solidFill>
                <a:latin typeface="Lato"/>
                <a:ea typeface="Lato"/>
                <a:cs typeface="Lato"/>
                <a:sym typeface="Lato"/>
              </a:rPr>
              <a:t> in mg/dl</a:t>
            </a:r>
            <a:endParaRPr>
              <a:solidFill>
                <a:srgbClr val="4A4A45"/>
              </a:solidFill>
              <a:latin typeface="Lato"/>
              <a:ea typeface="Lato"/>
              <a:cs typeface="Lato"/>
              <a:sym typeface="Lato"/>
            </a:endParaRPr>
          </a:p>
          <a:p>
            <a:pPr indent="-317500" lvl="0" marL="457200" rtl="0" algn="l">
              <a:lnSpc>
                <a:spcPct val="159979"/>
              </a:lnSpc>
              <a:spcBef>
                <a:spcPts val="0"/>
              </a:spcBef>
              <a:spcAft>
                <a:spcPts val="0"/>
              </a:spcAft>
              <a:buClr>
                <a:srgbClr val="4A4A45"/>
              </a:buClr>
              <a:buSzPts val="1400"/>
              <a:buFont typeface="Lato"/>
              <a:buAutoNum type="arabicPeriod"/>
            </a:pPr>
            <a:r>
              <a:rPr lang="en-GB">
                <a:solidFill>
                  <a:srgbClr val="4A4A45"/>
                </a:solidFill>
                <a:latin typeface="Lato"/>
                <a:ea typeface="Lato"/>
                <a:cs typeface="Lato"/>
                <a:sym typeface="Lato"/>
              </a:rPr>
              <a:t>Fasting blood sugar &gt; 120 mg/dl</a:t>
            </a:r>
            <a:endParaRPr>
              <a:solidFill>
                <a:srgbClr val="4A4A45"/>
              </a:solidFill>
              <a:latin typeface="Lato"/>
              <a:ea typeface="Lato"/>
              <a:cs typeface="Lato"/>
              <a:sym typeface="Lato"/>
            </a:endParaRPr>
          </a:p>
          <a:p>
            <a:pPr indent="-317500" lvl="0" marL="457200" rtl="0" algn="l">
              <a:lnSpc>
                <a:spcPct val="159979"/>
              </a:lnSpc>
              <a:spcBef>
                <a:spcPts val="0"/>
              </a:spcBef>
              <a:spcAft>
                <a:spcPts val="0"/>
              </a:spcAft>
              <a:buClr>
                <a:srgbClr val="4A4A45"/>
              </a:buClr>
              <a:buSzPts val="1400"/>
              <a:buFont typeface="Lato"/>
              <a:buAutoNum type="arabicPeriod"/>
            </a:pPr>
            <a:r>
              <a:rPr lang="en-GB">
                <a:solidFill>
                  <a:srgbClr val="4A4A45"/>
                </a:solidFill>
                <a:latin typeface="Lato"/>
                <a:ea typeface="Lato"/>
                <a:cs typeface="Lato"/>
                <a:sym typeface="Lato"/>
              </a:rPr>
              <a:t>Resting electrocardiographic results (values 0,1,2)</a:t>
            </a:r>
            <a:endParaRPr>
              <a:solidFill>
                <a:srgbClr val="4A4A45"/>
              </a:solidFill>
              <a:latin typeface="Lato"/>
              <a:ea typeface="Lato"/>
              <a:cs typeface="Lato"/>
              <a:sym typeface="Lato"/>
            </a:endParaRPr>
          </a:p>
          <a:p>
            <a:pPr indent="-317500" lvl="0" marL="457200" rtl="0" algn="l">
              <a:lnSpc>
                <a:spcPct val="159979"/>
              </a:lnSpc>
              <a:spcBef>
                <a:spcPts val="0"/>
              </a:spcBef>
              <a:spcAft>
                <a:spcPts val="0"/>
              </a:spcAft>
              <a:buClr>
                <a:srgbClr val="4A4A45"/>
              </a:buClr>
              <a:buSzPts val="1400"/>
              <a:buFont typeface="Lato"/>
              <a:buAutoNum type="arabicPeriod"/>
            </a:pPr>
            <a:r>
              <a:rPr lang="en-GB">
                <a:solidFill>
                  <a:srgbClr val="4A4A45"/>
                </a:solidFill>
                <a:latin typeface="Lato"/>
                <a:ea typeface="Lato"/>
                <a:cs typeface="Lato"/>
                <a:sym typeface="Lato"/>
              </a:rPr>
              <a:t>Maximum heart rate achieved</a:t>
            </a:r>
            <a:endParaRPr>
              <a:solidFill>
                <a:srgbClr val="4A4A45"/>
              </a:solidFill>
              <a:latin typeface="Lato"/>
              <a:ea typeface="Lato"/>
              <a:cs typeface="Lato"/>
              <a:sym typeface="Lato"/>
            </a:endParaRPr>
          </a:p>
          <a:p>
            <a:pPr indent="-317500" lvl="0" marL="457200" rtl="0" algn="l">
              <a:lnSpc>
                <a:spcPct val="159979"/>
              </a:lnSpc>
              <a:spcBef>
                <a:spcPts val="0"/>
              </a:spcBef>
              <a:spcAft>
                <a:spcPts val="0"/>
              </a:spcAft>
              <a:buClr>
                <a:srgbClr val="4A4A45"/>
              </a:buClr>
              <a:buSzPts val="1400"/>
              <a:buFont typeface="Lato"/>
              <a:buAutoNum type="arabicPeriod"/>
            </a:pPr>
            <a:r>
              <a:rPr lang="en-GB">
                <a:solidFill>
                  <a:srgbClr val="4A4A45"/>
                </a:solidFill>
                <a:latin typeface="Lato"/>
                <a:ea typeface="Lato"/>
                <a:cs typeface="Lato"/>
                <a:sym typeface="Lato"/>
              </a:rPr>
              <a:t>Exercise induced angina</a:t>
            </a:r>
            <a:endParaRPr>
              <a:solidFill>
                <a:srgbClr val="4A4A45"/>
              </a:solidFill>
              <a:latin typeface="Lato"/>
              <a:ea typeface="Lato"/>
              <a:cs typeface="Lato"/>
              <a:sym typeface="Lato"/>
            </a:endParaRPr>
          </a:p>
          <a:p>
            <a:pPr indent="-317500" lvl="0" marL="457200" rtl="0" algn="l">
              <a:lnSpc>
                <a:spcPct val="159979"/>
              </a:lnSpc>
              <a:spcBef>
                <a:spcPts val="0"/>
              </a:spcBef>
              <a:spcAft>
                <a:spcPts val="0"/>
              </a:spcAft>
              <a:buClr>
                <a:srgbClr val="4A4A45"/>
              </a:buClr>
              <a:buSzPts val="1400"/>
              <a:buFont typeface="Lato"/>
              <a:buAutoNum type="arabicPeriod"/>
            </a:pPr>
            <a:r>
              <a:rPr lang="en-GB">
                <a:solidFill>
                  <a:srgbClr val="4A4A45"/>
                </a:solidFill>
                <a:latin typeface="Lato"/>
                <a:ea typeface="Lato"/>
                <a:cs typeface="Lato"/>
                <a:sym typeface="Lato"/>
              </a:rPr>
              <a:t>ST depression induced by exercise relative to rest</a:t>
            </a:r>
            <a:endParaRPr>
              <a:solidFill>
                <a:srgbClr val="4A4A45"/>
              </a:solidFill>
              <a:latin typeface="Lato"/>
              <a:ea typeface="Lato"/>
              <a:cs typeface="Lato"/>
              <a:sym typeface="Lato"/>
            </a:endParaRPr>
          </a:p>
          <a:p>
            <a:pPr indent="-317500" lvl="0" marL="457200" rtl="0" algn="l">
              <a:lnSpc>
                <a:spcPct val="159979"/>
              </a:lnSpc>
              <a:spcBef>
                <a:spcPts val="0"/>
              </a:spcBef>
              <a:spcAft>
                <a:spcPts val="0"/>
              </a:spcAft>
              <a:buClr>
                <a:srgbClr val="4A4A45"/>
              </a:buClr>
              <a:buSzPts val="1400"/>
              <a:buFont typeface="Lato"/>
              <a:buAutoNum type="arabicPeriod"/>
            </a:pPr>
            <a:r>
              <a:rPr lang="en-GB">
                <a:solidFill>
                  <a:srgbClr val="4A4A45"/>
                </a:solidFill>
                <a:latin typeface="Lato"/>
                <a:ea typeface="Lato"/>
                <a:cs typeface="Lato"/>
                <a:sym typeface="Lato"/>
              </a:rPr>
              <a:t>The slope of the peak exercise ST segment</a:t>
            </a:r>
            <a:endParaRPr>
              <a:solidFill>
                <a:srgbClr val="4A4A45"/>
              </a:solidFill>
              <a:latin typeface="Lato"/>
              <a:ea typeface="Lato"/>
              <a:cs typeface="Lato"/>
              <a:sym typeface="Lato"/>
            </a:endParaRPr>
          </a:p>
          <a:p>
            <a:pPr indent="-317500" lvl="0" marL="457200" rtl="0" algn="l">
              <a:lnSpc>
                <a:spcPct val="159979"/>
              </a:lnSpc>
              <a:spcBef>
                <a:spcPts val="0"/>
              </a:spcBef>
              <a:spcAft>
                <a:spcPts val="0"/>
              </a:spcAft>
              <a:buClr>
                <a:srgbClr val="4A4A45"/>
              </a:buClr>
              <a:buSzPts val="1400"/>
              <a:buFont typeface="Lato"/>
              <a:buAutoNum type="arabicPeriod"/>
            </a:pPr>
            <a:r>
              <a:rPr lang="en-GB">
                <a:solidFill>
                  <a:srgbClr val="4A4A45"/>
                </a:solidFill>
                <a:latin typeface="Lato"/>
                <a:ea typeface="Lato"/>
                <a:cs typeface="Lato"/>
                <a:sym typeface="Lato"/>
              </a:rPr>
              <a:t>Number of major vessels </a:t>
            </a:r>
            <a:endParaRPr>
              <a:solidFill>
                <a:srgbClr val="4A4A45"/>
              </a:solidFill>
              <a:latin typeface="Lato"/>
              <a:ea typeface="Lato"/>
              <a:cs typeface="Lato"/>
              <a:sym typeface="Lato"/>
            </a:endParaRPr>
          </a:p>
          <a:p>
            <a:pPr indent="0" lvl="0" marL="457200" rtl="0" algn="l">
              <a:lnSpc>
                <a:spcPct val="159979"/>
              </a:lnSpc>
              <a:spcBef>
                <a:spcPts val="0"/>
              </a:spcBef>
              <a:spcAft>
                <a:spcPts val="0"/>
              </a:spcAft>
              <a:buNone/>
            </a:pPr>
            <a:r>
              <a:t/>
            </a:r>
            <a:endParaRPr>
              <a:solidFill>
                <a:srgbClr val="4A4A45"/>
              </a:solidFill>
              <a:latin typeface="Lato"/>
              <a:ea typeface="Lato"/>
              <a:cs typeface="Lato"/>
              <a:sym typeface="Lato"/>
            </a:endParaRPr>
          </a:p>
          <a:p>
            <a:pPr indent="0" lvl="0" marL="0" rtl="0" algn="l">
              <a:lnSpc>
                <a:spcPct val="159979"/>
              </a:lnSpc>
              <a:spcBef>
                <a:spcPts val="0"/>
              </a:spcBef>
              <a:spcAft>
                <a:spcPts val="0"/>
              </a:spcAft>
              <a:buNone/>
            </a:pPr>
            <a:r>
              <a:t/>
            </a:r>
            <a:endParaRPr>
              <a:solidFill>
                <a:srgbClr val="4A4A45"/>
              </a:solidFill>
              <a:latin typeface="Lato"/>
              <a:ea typeface="Lato"/>
              <a:cs typeface="Lato"/>
              <a:sym typeface="Lato"/>
            </a:endParaRPr>
          </a:p>
        </p:txBody>
      </p:sp>
      <p:pic>
        <p:nvPicPr>
          <p:cNvPr descr="preencoded.png" id="148" name="Google Shape;148;p24"/>
          <p:cNvPicPr preferRelativeResize="0"/>
          <p:nvPr/>
        </p:nvPicPr>
        <p:blipFill rotWithShape="1">
          <a:blip r:embed="rId3">
            <a:alphaModFix/>
          </a:blip>
          <a:srcRect b="0" l="0" r="0" t="0"/>
          <a:stretch/>
        </p:blipFill>
        <p:spPr>
          <a:xfrm>
            <a:off x="6858000" y="0"/>
            <a:ext cx="2286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p:nvPr/>
        </p:nvSpPr>
        <p:spPr>
          <a:xfrm>
            <a:off x="0" y="0"/>
            <a:ext cx="9144000" cy="5143500"/>
          </a:xfrm>
          <a:prstGeom prst="rect">
            <a:avLst/>
          </a:prstGeom>
          <a:solidFill>
            <a:srgbClr val="DDD6C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5" name="Google Shape;155;p25"/>
          <p:cNvSpPr/>
          <p:nvPr/>
        </p:nvSpPr>
        <p:spPr>
          <a:xfrm>
            <a:off x="0" y="0"/>
            <a:ext cx="9144000" cy="5143500"/>
          </a:xfrm>
          <a:prstGeom prst="rect">
            <a:avLst/>
          </a:prstGeom>
          <a:solidFill>
            <a:srgbClr val="EFECE6"/>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6" name="Google Shape;156;p25"/>
          <p:cNvSpPr/>
          <p:nvPr/>
        </p:nvSpPr>
        <p:spPr>
          <a:xfrm>
            <a:off x="1331397" y="203850"/>
            <a:ext cx="6481200" cy="482100"/>
          </a:xfrm>
          <a:prstGeom prst="rect">
            <a:avLst/>
          </a:prstGeom>
          <a:noFill/>
          <a:ln>
            <a:noFill/>
          </a:ln>
        </p:spPr>
        <p:txBody>
          <a:bodyPr anchorCtr="0" anchor="t" bIns="28575" lIns="57150" spcFirstLastPara="1" rIns="57150" wrap="square" tIns="28575">
            <a:noAutofit/>
          </a:bodyPr>
          <a:lstStyle/>
          <a:p>
            <a:pPr indent="0" lvl="0" marL="0" marR="0" rtl="0" algn="ctr">
              <a:lnSpc>
                <a:spcPct val="125000"/>
              </a:lnSpc>
              <a:spcBef>
                <a:spcPts val="0"/>
              </a:spcBef>
              <a:spcAft>
                <a:spcPts val="0"/>
              </a:spcAft>
              <a:buClr>
                <a:srgbClr val="282824"/>
              </a:buClr>
              <a:buSzPts val="3000"/>
              <a:buFont typeface="Lato"/>
              <a:buNone/>
            </a:pPr>
            <a:r>
              <a:rPr b="1" i="0" lang="en-GB" sz="3000" u="none" cap="none" strike="noStrike">
                <a:solidFill>
                  <a:srgbClr val="282824"/>
                </a:solidFill>
                <a:latin typeface="Lato"/>
                <a:ea typeface="Lato"/>
                <a:cs typeface="Lato"/>
                <a:sym typeface="Lato"/>
              </a:rPr>
              <a:t>Exploratory Data Analysis</a:t>
            </a:r>
            <a:endParaRPr b="0" i="0" sz="3000" u="none" cap="none" strike="noStrike">
              <a:solidFill>
                <a:schemeClr val="dk1"/>
              </a:solidFill>
              <a:latin typeface="Calibri"/>
              <a:ea typeface="Calibri"/>
              <a:cs typeface="Calibri"/>
              <a:sym typeface="Calibri"/>
            </a:endParaRPr>
          </a:p>
        </p:txBody>
      </p:sp>
      <p:sp>
        <p:nvSpPr>
          <p:cNvPr id="157" name="Google Shape;157;p25"/>
          <p:cNvSpPr txBox="1"/>
          <p:nvPr/>
        </p:nvSpPr>
        <p:spPr>
          <a:xfrm>
            <a:off x="371650" y="982475"/>
            <a:ext cx="3664800" cy="3422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Statistical Analysis shows  that </a:t>
            </a:r>
            <a:r>
              <a:rPr lang="en-GB"/>
              <a:t>number</a:t>
            </a:r>
            <a:r>
              <a:rPr lang="en-GB"/>
              <a:t> of people with Heart Disease are more than the people who do not have it.</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n-GB"/>
              <a:t>Interpretation of age data</a:t>
            </a:r>
            <a:r>
              <a:rPr lang="en-GB"/>
              <a:t> shows that the data of elderly people is more but number of people having Heart disease are mostly the middle age people in their 40s and 50s.</a:t>
            </a:r>
            <a:endParaRPr/>
          </a:p>
          <a:p>
            <a:pPr indent="0" lvl="0" marL="0" rtl="0" algn="l">
              <a:spcBef>
                <a:spcPts val="0"/>
              </a:spcBef>
              <a:spcAft>
                <a:spcPts val="0"/>
              </a:spcAft>
              <a:buNone/>
            </a:pPr>
            <a:r>
              <a:t/>
            </a:r>
            <a:endParaRPr/>
          </a:p>
        </p:txBody>
      </p:sp>
      <p:pic>
        <p:nvPicPr>
          <p:cNvPr id="158" name="Google Shape;158;p25"/>
          <p:cNvPicPr preferRelativeResize="0"/>
          <p:nvPr/>
        </p:nvPicPr>
        <p:blipFill>
          <a:blip r:embed="rId3">
            <a:alphaModFix/>
          </a:blip>
          <a:stretch>
            <a:fillRect/>
          </a:stretch>
        </p:blipFill>
        <p:spPr>
          <a:xfrm>
            <a:off x="5061150" y="982476"/>
            <a:ext cx="3760000" cy="3961800"/>
          </a:xfrm>
          <a:prstGeom prst="rect">
            <a:avLst/>
          </a:prstGeom>
          <a:solidFill>
            <a:srgbClr val="EFECE6"/>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CE6"/>
        </a:solidFill>
      </p:bgPr>
    </p:bg>
    <p:spTree>
      <p:nvGrpSpPr>
        <p:cNvPr id="162" name="Shape 162"/>
        <p:cNvGrpSpPr/>
        <p:nvPr/>
      </p:nvGrpSpPr>
      <p:grpSpPr>
        <a:xfrm>
          <a:off x="0" y="0"/>
          <a:ext cx="0" cy="0"/>
          <a:chOff x="0" y="0"/>
          <a:chExt cx="0" cy="0"/>
        </a:xfrm>
      </p:grpSpPr>
      <p:sp>
        <p:nvSpPr>
          <p:cNvPr id="163" name="Google Shape;163;p26"/>
          <p:cNvSpPr txBox="1"/>
          <p:nvPr/>
        </p:nvSpPr>
        <p:spPr>
          <a:xfrm>
            <a:off x="488575" y="1026800"/>
            <a:ext cx="4268400" cy="290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GB"/>
              <a:t>Analysis of sex data </a:t>
            </a:r>
            <a:r>
              <a:rPr lang="en-GB"/>
              <a:t>gives the information that Males are more prone to Heart diseases than Females.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Cholesterol</a:t>
            </a:r>
            <a:r>
              <a:rPr lang="en-GB"/>
              <a:t> level is found to be more in Females whereas the ST depression is more in Males.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Blood pressure and cholesterol are found to be more in middle age group i.e in their 50s-60s.</a:t>
            </a:r>
            <a:endParaRPr/>
          </a:p>
        </p:txBody>
      </p:sp>
      <p:pic>
        <p:nvPicPr>
          <p:cNvPr id="164" name="Google Shape;164;p26"/>
          <p:cNvPicPr preferRelativeResize="0"/>
          <p:nvPr/>
        </p:nvPicPr>
        <p:blipFill>
          <a:blip r:embed="rId3">
            <a:alphaModFix/>
          </a:blip>
          <a:stretch>
            <a:fillRect/>
          </a:stretch>
        </p:blipFill>
        <p:spPr>
          <a:xfrm>
            <a:off x="5735975" y="0"/>
            <a:ext cx="3408024" cy="2627019"/>
          </a:xfrm>
          <a:prstGeom prst="rect">
            <a:avLst/>
          </a:prstGeom>
          <a:noFill/>
          <a:ln>
            <a:noFill/>
          </a:ln>
        </p:spPr>
      </p:pic>
      <p:pic>
        <p:nvPicPr>
          <p:cNvPr id="165" name="Google Shape;165;p26"/>
          <p:cNvPicPr preferRelativeResize="0"/>
          <p:nvPr/>
        </p:nvPicPr>
        <p:blipFill>
          <a:blip r:embed="rId4">
            <a:alphaModFix/>
          </a:blip>
          <a:stretch>
            <a:fillRect/>
          </a:stretch>
        </p:blipFill>
        <p:spPr>
          <a:xfrm>
            <a:off x="5930150" y="2704750"/>
            <a:ext cx="3019650" cy="243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p:nvPr/>
        </p:nvSpPr>
        <p:spPr>
          <a:xfrm>
            <a:off x="0" y="0"/>
            <a:ext cx="9144000" cy="5143500"/>
          </a:xfrm>
          <a:prstGeom prst="rect">
            <a:avLst/>
          </a:prstGeom>
          <a:solidFill>
            <a:srgbClr val="DDD6C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72" name="Google Shape;172;p27"/>
          <p:cNvSpPr/>
          <p:nvPr/>
        </p:nvSpPr>
        <p:spPr>
          <a:xfrm>
            <a:off x="0" y="0"/>
            <a:ext cx="9144000" cy="5143500"/>
          </a:xfrm>
          <a:prstGeom prst="rect">
            <a:avLst/>
          </a:prstGeom>
          <a:solidFill>
            <a:srgbClr val="EFECE6"/>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73" name="Google Shape;173;p27"/>
          <p:cNvSpPr/>
          <p:nvPr/>
        </p:nvSpPr>
        <p:spPr>
          <a:xfrm>
            <a:off x="245650" y="283325"/>
            <a:ext cx="8478900" cy="735900"/>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282824"/>
              </a:buClr>
              <a:buSzPts val="3000"/>
              <a:buFont typeface="Lato"/>
              <a:buNone/>
            </a:pPr>
            <a:r>
              <a:rPr b="1" i="0" lang="en-GB" sz="3000" u="none" cap="none" strike="noStrike">
                <a:solidFill>
                  <a:srgbClr val="282824"/>
                </a:solidFill>
                <a:latin typeface="Lato"/>
                <a:ea typeface="Lato"/>
                <a:cs typeface="Lato"/>
                <a:sym typeface="Lato"/>
              </a:rPr>
              <a:t>Model Training and Evaluation</a:t>
            </a:r>
            <a:endParaRPr b="0" i="0" sz="3000" u="none" cap="none" strike="noStrike">
              <a:solidFill>
                <a:schemeClr val="dk1"/>
              </a:solidFill>
              <a:latin typeface="Calibri"/>
              <a:ea typeface="Calibri"/>
              <a:cs typeface="Calibri"/>
              <a:sym typeface="Calibri"/>
            </a:endParaRPr>
          </a:p>
        </p:txBody>
      </p:sp>
      <p:pic>
        <p:nvPicPr>
          <p:cNvPr id="174" name="Google Shape;174;p27"/>
          <p:cNvPicPr preferRelativeResize="0"/>
          <p:nvPr/>
        </p:nvPicPr>
        <p:blipFill>
          <a:blip r:embed="rId3">
            <a:alphaModFix/>
          </a:blip>
          <a:stretch>
            <a:fillRect/>
          </a:stretch>
        </p:blipFill>
        <p:spPr>
          <a:xfrm>
            <a:off x="665538" y="1019225"/>
            <a:ext cx="3515175" cy="2767125"/>
          </a:xfrm>
          <a:prstGeom prst="rect">
            <a:avLst/>
          </a:prstGeom>
          <a:solidFill>
            <a:srgbClr val="EFECE6"/>
          </a:solidFill>
          <a:ln>
            <a:noFill/>
          </a:ln>
        </p:spPr>
      </p:pic>
      <p:pic>
        <p:nvPicPr>
          <p:cNvPr id="175" name="Google Shape;175;p27"/>
          <p:cNvPicPr preferRelativeResize="0"/>
          <p:nvPr/>
        </p:nvPicPr>
        <p:blipFill>
          <a:blip r:embed="rId4">
            <a:alphaModFix/>
          </a:blip>
          <a:stretch>
            <a:fillRect/>
          </a:stretch>
        </p:blipFill>
        <p:spPr>
          <a:xfrm>
            <a:off x="5544325" y="973399"/>
            <a:ext cx="3071675" cy="2858775"/>
          </a:xfrm>
          <a:prstGeom prst="rect">
            <a:avLst/>
          </a:prstGeom>
          <a:solidFill>
            <a:srgbClr val="EFECE6"/>
          </a:solidFill>
          <a:ln>
            <a:noFill/>
          </a:ln>
        </p:spPr>
      </p:pic>
      <p:sp>
        <p:nvSpPr>
          <p:cNvPr id="176" name="Google Shape;176;p27"/>
          <p:cNvSpPr txBox="1"/>
          <p:nvPr/>
        </p:nvSpPr>
        <p:spPr>
          <a:xfrm>
            <a:off x="647625" y="3963025"/>
            <a:ext cx="3515100" cy="8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t>Linear Regression:</a:t>
            </a:r>
            <a:endParaRPr b="1" sz="1700"/>
          </a:p>
          <a:p>
            <a:pPr indent="0" lvl="0" marL="0" rtl="0" algn="l">
              <a:spcBef>
                <a:spcPts val="0"/>
              </a:spcBef>
              <a:spcAft>
                <a:spcPts val="0"/>
              </a:spcAft>
              <a:buNone/>
            </a:pPr>
            <a:r>
              <a:t/>
            </a:r>
            <a:endParaRPr/>
          </a:p>
          <a:p>
            <a:pPr indent="0" lvl="0" marL="0" rtl="0" algn="l">
              <a:spcBef>
                <a:spcPts val="0"/>
              </a:spcBef>
              <a:spcAft>
                <a:spcPts val="0"/>
              </a:spcAft>
              <a:buNone/>
            </a:pPr>
            <a:r>
              <a:rPr lang="en-GB"/>
              <a:t>R-squared score: 0.507136</a:t>
            </a:r>
            <a:endParaRPr/>
          </a:p>
        </p:txBody>
      </p:sp>
      <p:sp>
        <p:nvSpPr>
          <p:cNvPr id="177" name="Google Shape;177;p27"/>
          <p:cNvSpPr txBox="1"/>
          <p:nvPr/>
        </p:nvSpPr>
        <p:spPr>
          <a:xfrm>
            <a:off x="-88300" y="-2402825"/>
            <a:ext cx="91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8" name="Google Shape;178;p27"/>
          <p:cNvSpPr txBox="1"/>
          <p:nvPr/>
        </p:nvSpPr>
        <p:spPr>
          <a:xfrm>
            <a:off x="5397125" y="4102850"/>
            <a:ext cx="31131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t>Logistic Regression:</a:t>
            </a:r>
            <a:endParaRPr b="1" sz="1700"/>
          </a:p>
          <a:p>
            <a:pPr indent="0" lvl="0" marL="0" rtl="0" algn="l">
              <a:spcBef>
                <a:spcPts val="0"/>
              </a:spcBef>
              <a:spcAft>
                <a:spcPts val="0"/>
              </a:spcAft>
              <a:buNone/>
            </a:pPr>
            <a:r>
              <a:t/>
            </a:r>
            <a:endParaRPr/>
          </a:p>
          <a:p>
            <a:pPr indent="0" lvl="0" marL="0" rtl="0" algn="l">
              <a:spcBef>
                <a:spcPts val="0"/>
              </a:spcBef>
              <a:spcAft>
                <a:spcPts val="0"/>
              </a:spcAft>
              <a:buNone/>
            </a:pPr>
            <a:r>
              <a:rPr lang="en-GB"/>
              <a:t>R-squared score: 0.40833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CE6"/>
        </a:solidFill>
      </p:bgPr>
    </p:bg>
    <p:spTree>
      <p:nvGrpSpPr>
        <p:cNvPr id="182" name="Shape 182"/>
        <p:cNvGrpSpPr/>
        <p:nvPr/>
      </p:nvGrpSpPr>
      <p:grpSpPr>
        <a:xfrm>
          <a:off x="0" y="0"/>
          <a:ext cx="0" cy="0"/>
          <a:chOff x="0" y="0"/>
          <a:chExt cx="0" cy="0"/>
        </a:xfrm>
      </p:grpSpPr>
      <p:pic>
        <p:nvPicPr>
          <p:cNvPr id="183" name="Google Shape;183;p28"/>
          <p:cNvPicPr preferRelativeResize="0"/>
          <p:nvPr/>
        </p:nvPicPr>
        <p:blipFill>
          <a:blip r:embed="rId3">
            <a:alphaModFix/>
          </a:blip>
          <a:stretch>
            <a:fillRect/>
          </a:stretch>
        </p:blipFill>
        <p:spPr>
          <a:xfrm>
            <a:off x="3574500" y="512774"/>
            <a:ext cx="5131625" cy="4117950"/>
          </a:xfrm>
          <a:prstGeom prst="rect">
            <a:avLst/>
          </a:prstGeom>
          <a:noFill/>
          <a:ln>
            <a:noFill/>
          </a:ln>
        </p:spPr>
      </p:pic>
      <p:sp>
        <p:nvSpPr>
          <p:cNvPr id="184" name="Google Shape;184;p28"/>
          <p:cNvSpPr txBox="1"/>
          <p:nvPr/>
        </p:nvSpPr>
        <p:spPr>
          <a:xfrm>
            <a:off x="316450" y="559300"/>
            <a:ext cx="3111000" cy="20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Random Forest </a:t>
            </a:r>
            <a:r>
              <a:rPr b="1" lang="en-GB" sz="1800"/>
              <a:t>Algorithm</a:t>
            </a:r>
            <a:r>
              <a:rPr b="1" lang="en-GB" sz="1800"/>
              <a:t>:</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R-squared score: 0.971819</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p:nvPr/>
        </p:nvSpPr>
        <p:spPr>
          <a:xfrm>
            <a:off x="0" y="0"/>
            <a:ext cx="9144000" cy="5143500"/>
          </a:xfrm>
          <a:prstGeom prst="rect">
            <a:avLst/>
          </a:prstGeom>
          <a:solidFill>
            <a:srgbClr val="DDD6C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68" name="Google Shape;68;p16"/>
          <p:cNvSpPr/>
          <p:nvPr/>
        </p:nvSpPr>
        <p:spPr>
          <a:xfrm>
            <a:off x="0" y="0"/>
            <a:ext cx="9144000" cy="5388471"/>
          </a:xfrm>
          <a:prstGeom prst="rect">
            <a:avLst/>
          </a:prstGeom>
          <a:solidFill>
            <a:srgbClr val="EFECE6"/>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69" name="Google Shape;69;p16"/>
          <p:cNvSpPr/>
          <p:nvPr/>
        </p:nvSpPr>
        <p:spPr>
          <a:xfrm>
            <a:off x="582588" y="457721"/>
            <a:ext cx="4161681" cy="520229"/>
          </a:xfrm>
          <a:prstGeom prst="rect">
            <a:avLst/>
          </a:prstGeom>
          <a:noFill/>
          <a:ln>
            <a:noFill/>
          </a:ln>
        </p:spPr>
        <p:txBody>
          <a:bodyPr anchorCtr="0" anchor="t" bIns="28575" lIns="57150" spcFirstLastPara="1" rIns="57150" wrap="square" tIns="28575">
            <a:noAutofit/>
          </a:bodyPr>
          <a:lstStyle/>
          <a:p>
            <a:pPr indent="0" lvl="0" marL="0" marR="0" rtl="0" algn="l">
              <a:lnSpc>
                <a:spcPct val="125004"/>
              </a:lnSpc>
              <a:spcBef>
                <a:spcPts val="0"/>
              </a:spcBef>
              <a:spcAft>
                <a:spcPts val="0"/>
              </a:spcAft>
              <a:buClr>
                <a:srgbClr val="282824"/>
              </a:buClr>
              <a:buSzPts val="3300"/>
              <a:buFont typeface="Lato"/>
              <a:buNone/>
            </a:pPr>
            <a:r>
              <a:rPr b="1" i="0" lang="en-GB" sz="3300" u="none" cap="none" strike="noStrike">
                <a:solidFill>
                  <a:srgbClr val="282824"/>
                </a:solidFill>
                <a:latin typeface="Lato"/>
                <a:ea typeface="Lato"/>
                <a:cs typeface="Lato"/>
                <a:sym typeface="Lato"/>
              </a:rPr>
              <a:t>Details of data</a:t>
            </a:r>
            <a:endParaRPr b="0" i="0" sz="3300" u="none" cap="none" strike="noStrike">
              <a:solidFill>
                <a:schemeClr val="dk1"/>
              </a:solidFill>
              <a:latin typeface="Calibri"/>
              <a:ea typeface="Calibri"/>
              <a:cs typeface="Calibri"/>
              <a:sym typeface="Calibri"/>
            </a:endParaRPr>
          </a:p>
        </p:txBody>
      </p:sp>
      <p:sp>
        <p:nvSpPr>
          <p:cNvPr id="70" name="Google Shape;70;p16"/>
          <p:cNvSpPr/>
          <p:nvPr/>
        </p:nvSpPr>
        <p:spPr>
          <a:xfrm>
            <a:off x="582588" y="1227609"/>
            <a:ext cx="4549824" cy="266328"/>
          </a:xfrm>
          <a:prstGeom prst="rect">
            <a:avLst/>
          </a:prstGeom>
          <a:noFill/>
          <a:ln>
            <a:noFill/>
          </a:ln>
        </p:spPr>
        <p:txBody>
          <a:bodyPr anchorCtr="0" anchor="t" bIns="28575" lIns="57150" spcFirstLastPara="1" rIns="57150" wrap="square" tIns="28575">
            <a:noAutofit/>
          </a:bodyPr>
          <a:lstStyle/>
          <a:p>
            <a:pPr indent="0" lvl="0" marL="0" marR="0" rtl="0" algn="l">
              <a:lnSpc>
                <a:spcPct val="160038"/>
              </a:lnSpc>
              <a:spcBef>
                <a:spcPts val="0"/>
              </a:spcBef>
              <a:spcAft>
                <a:spcPts val="0"/>
              </a:spcAft>
              <a:buClr>
                <a:srgbClr val="4A4A45"/>
              </a:buClr>
              <a:buSzPts val="1300"/>
              <a:buFont typeface="Lato"/>
              <a:buNone/>
            </a:pPr>
            <a:r>
              <a:rPr b="1" i="0" lang="en-GB" sz="1600" u="none" cap="none" strike="noStrike">
                <a:solidFill>
                  <a:srgbClr val="4A4A45"/>
                </a:solidFill>
                <a:latin typeface="Lato"/>
                <a:ea typeface="Lato"/>
                <a:cs typeface="Lato"/>
                <a:sym typeface="Lato"/>
              </a:rPr>
              <a:t>Parameters used in the dataset:</a:t>
            </a:r>
            <a:endParaRPr b="0" i="0" sz="1600" u="none" cap="none" strike="noStrike">
              <a:solidFill>
                <a:schemeClr val="dk1"/>
              </a:solidFill>
              <a:latin typeface="Calibri"/>
              <a:ea typeface="Calibri"/>
              <a:cs typeface="Calibri"/>
              <a:sym typeface="Calibri"/>
            </a:endParaRPr>
          </a:p>
        </p:txBody>
      </p:sp>
      <p:sp>
        <p:nvSpPr>
          <p:cNvPr id="71" name="Google Shape;71;p16"/>
          <p:cNvSpPr/>
          <p:nvPr/>
        </p:nvSpPr>
        <p:spPr>
          <a:xfrm>
            <a:off x="582600" y="1844425"/>
            <a:ext cx="4758900" cy="2742900"/>
          </a:xfrm>
          <a:prstGeom prst="rect">
            <a:avLst/>
          </a:prstGeom>
          <a:noFill/>
          <a:ln>
            <a:noFill/>
          </a:ln>
        </p:spPr>
        <p:txBody>
          <a:bodyPr anchorCtr="0" anchor="t" bIns="28575" lIns="57150" spcFirstLastPara="1" rIns="57150" wrap="square" tIns="28575">
            <a:noAutofit/>
          </a:bodyPr>
          <a:lstStyle/>
          <a:p>
            <a:pPr indent="-222250" lvl="0" marL="215900" marR="0" rtl="0" algn="l">
              <a:lnSpc>
                <a:spcPct val="160038"/>
              </a:lnSpc>
              <a:spcBef>
                <a:spcPts val="0"/>
              </a:spcBef>
              <a:spcAft>
                <a:spcPts val="0"/>
              </a:spcAft>
              <a:buClr>
                <a:srgbClr val="4A4A45"/>
              </a:buClr>
              <a:buSzPts val="1500"/>
              <a:buFont typeface="Lato"/>
              <a:buChar char="•"/>
            </a:pPr>
            <a:r>
              <a:rPr b="0" i="0" lang="en-GB" sz="1500" u="none" cap="none" strike="noStrike">
                <a:solidFill>
                  <a:srgbClr val="4A4A45"/>
                </a:solidFill>
                <a:latin typeface="Lato"/>
                <a:ea typeface="Lato"/>
                <a:cs typeface="Lato"/>
                <a:sym typeface="Lato"/>
              </a:rPr>
              <a:t>State </a:t>
            </a:r>
            <a:r>
              <a:rPr lang="en-GB" sz="1500">
                <a:solidFill>
                  <a:srgbClr val="4A4A45"/>
                </a:solidFill>
                <a:latin typeface="Lato"/>
                <a:ea typeface="Lato"/>
                <a:cs typeface="Lato"/>
                <a:sym typeface="Lato"/>
              </a:rPr>
              <a:t>wise major crop production</a:t>
            </a:r>
            <a:endParaRPr sz="1500">
              <a:solidFill>
                <a:srgbClr val="4A4A45"/>
              </a:solidFill>
              <a:latin typeface="Lato"/>
              <a:ea typeface="Lato"/>
              <a:cs typeface="Lato"/>
              <a:sym typeface="Lato"/>
            </a:endParaRPr>
          </a:p>
          <a:p>
            <a:pPr indent="0" lvl="0" marL="457200" marR="0" rtl="0" algn="l">
              <a:lnSpc>
                <a:spcPct val="160038"/>
              </a:lnSpc>
              <a:spcBef>
                <a:spcPts val="0"/>
              </a:spcBef>
              <a:spcAft>
                <a:spcPts val="0"/>
              </a:spcAft>
              <a:buNone/>
            </a:pPr>
            <a:r>
              <a:t/>
            </a:r>
            <a:endParaRPr sz="1500">
              <a:solidFill>
                <a:srgbClr val="4A4A45"/>
              </a:solidFill>
              <a:latin typeface="Lato"/>
              <a:ea typeface="Lato"/>
              <a:cs typeface="Lato"/>
              <a:sym typeface="Lato"/>
            </a:endParaRPr>
          </a:p>
          <a:p>
            <a:pPr indent="-222250" lvl="0" marL="215900" marR="0" rtl="0" algn="l">
              <a:lnSpc>
                <a:spcPct val="160038"/>
              </a:lnSpc>
              <a:spcBef>
                <a:spcPts val="0"/>
              </a:spcBef>
              <a:spcAft>
                <a:spcPts val="0"/>
              </a:spcAft>
              <a:buClr>
                <a:srgbClr val="4A4A45"/>
              </a:buClr>
              <a:buSzPts val="1500"/>
              <a:buFont typeface="Lato"/>
              <a:buChar char="•"/>
            </a:pPr>
            <a:r>
              <a:rPr lang="en-GB" sz="1500">
                <a:solidFill>
                  <a:srgbClr val="4A4A45"/>
                </a:solidFill>
                <a:latin typeface="Lato"/>
                <a:ea typeface="Lato"/>
                <a:cs typeface="Lato"/>
                <a:sym typeface="Lato"/>
              </a:rPr>
              <a:t>Yearly data of the seasonal crops</a:t>
            </a:r>
            <a:endParaRPr sz="1500">
              <a:solidFill>
                <a:srgbClr val="4A4A45"/>
              </a:solidFill>
              <a:latin typeface="Lato"/>
              <a:ea typeface="Lato"/>
              <a:cs typeface="Lato"/>
              <a:sym typeface="Lato"/>
            </a:endParaRPr>
          </a:p>
          <a:p>
            <a:pPr indent="0" lvl="0" marL="457200" marR="0" rtl="0" algn="l">
              <a:lnSpc>
                <a:spcPct val="160038"/>
              </a:lnSpc>
              <a:spcBef>
                <a:spcPts val="0"/>
              </a:spcBef>
              <a:spcAft>
                <a:spcPts val="0"/>
              </a:spcAft>
              <a:buNone/>
            </a:pPr>
            <a:r>
              <a:t/>
            </a:r>
            <a:endParaRPr sz="1500">
              <a:solidFill>
                <a:srgbClr val="4A4A45"/>
              </a:solidFill>
              <a:latin typeface="Lato"/>
              <a:ea typeface="Lato"/>
              <a:cs typeface="Lato"/>
              <a:sym typeface="Lato"/>
            </a:endParaRPr>
          </a:p>
          <a:p>
            <a:pPr indent="-222250" lvl="0" marL="215900" marR="0" rtl="0" algn="l">
              <a:lnSpc>
                <a:spcPct val="160038"/>
              </a:lnSpc>
              <a:spcBef>
                <a:spcPts val="0"/>
              </a:spcBef>
              <a:spcAft>
                <a:spcPts val="0"/>
              </a:spcAft>
              <a:buClr>
                <a:srgbClr val="4A4A45"/>
              </a:buClr>
              <a:buSzPts val="1500"/>
              <a:buFont typeface="Lato"/>
              <a:buChar char="•"/>
            </a:pPr>
            <a:r>
              <a:rPr lang="en-GB" sz="1500">
                <a:solidFill>
                  <a:srgbClr val="4A4A45"/>
                </a:solidFill>
                <a:latin typeface="Lato"/>
                <a:ea typeface="Lato"/>
                <a:cs typeface="Lato"/>
                <a:sym typeface="Lato"/>
              </a:rPr>
              <a:t>Production dependence on the area of </a:t>
            </a:r>
            <a:r>
              <a:rPr lang="en-GB" sz="1500">
                <a:solidFill>
                  <a:srgbClr val="4A4A45"/>
                </a:solidFill>
                <a:latin typeface="Lato"/>
                <a:ea typeface="Lato"/>
                <a:cs typeface="Lato"/>
                <a:sym typeface="Lato"/>
              </a:rPr>
              <a:t>cultivation</a:t>
            </a:r>
            <a:endParaRPr sz="1500">
              <a:solidFill>
                <a:srgbClr val="4A4A45"/>
              </a:solidFill>
              <a:latin typeface="Lato"/>
              <a:ea typeface="Lato"/>
              <a:cs typeface="Lato"/>
              <a:sym typeface="Lato"/>
            </a:endParaRPr>
          </a:p>
          <a:p>
            <a:pPr indent="0" lvl="0" marL="457200" marR="0" rtl="0" algn="l">
              <a:lnSpc>
                <a:spcPct val="160038"/>
              </a:lnSpc>
              <a:spcBef>
                <a:spcPts val="0"/>
              </a:spcBef>
              <a:spcAft>
                <a:spcPts val="0"/>
              </a:spcAft>
              <a:buNone/>
            </a:pPr>
            <a:r>
              <a:t/>
            </a:r>
            <a:endParaRPr sz="1500">
              <a:solidFill>
                <a:srgbClr val="4A4A45"/>
              </a:solidFill>
              <a:latin typeface="Lato"/>
              <a:ea typeface="Lato"/>
              <a:cs typeface="Lato"/>
              <a:sym typeface="Lato"/>
            </a:endParaRPr>
          </a:p>
          <a:p>
            <a:pPr indent="-222250" lvl="0" marL="215900" marR="0" rtl="0" algn="l">
              <a:lnSpc>
                <a:spcPct val="160038"/>
              </a:lnSpc>
              <a:spcBef>
                <a:spcPts val="0"/>
              </a:spcBef>
              <a:spcAft>
                <a:spcPts val="0"/>
              </a:spcAft>
              <a:buClr>
                <a:srgbClr val="4A4A45"/>
              </a:buClr>
              <a:buSzPts val="1500"/>
              <a:buFont typeface="Lato"/>
              <a:buChar char="•"/>
            </a:pPr>
            <a:r>
              <a:rPr lang="en-GB" sz="1500">
                <a:solidFill>
                  <a:srgbClr val="4A4A45"/>
                </a:solidFill>
                <a:latin typeface="Lato"/>
                <a:ea typeface="Lato"/>
                <a:cs typeface="Lato"/>
                <a:sym typeface="Lato"/>
              </a:rPr>
              <a:t>State-wise production of </a:t>
            </a:r>
            <a:r>
              <a:rPr lang="en-GB" sz="1500">
                <a:solidFill>
                  <a:srgbClr val="4A4A45"/>
                </a:solidFill>
                <a:latin typeface="Lato"/>
                <a:ea typeface="Lato"/>
                <a:cs typeface="Lato"/>
                <a:sym typeface="Lato"/>
              </a:rPr>
              <a:t>variety</a:t>
            </a:r>
            <a:r>
              <a:rPr lang="en-GB" sz="1500">
                <a:solidFill>
                  <a:srgbClr val="4A4A45"/>
                </a:solidFill>
                <a:latin typeface="Lato"/>
                <a:ea typeface="Lato"/>
                <a:cs typeface="Lato"/>
                <a:sym typeface="Lato"/>
              </a:rPr>
              <a:t> of crops </a:t>
            </a:r>
            <a:endParaRPr sz="1500">
              <a:solidFill>
                <a:srgbClr val="4A4A45"/>
              </a:solidFill>
              <a:latin typeface="Lato"/>
              <a:ea typeface="Lato"/>
              <a:cs typeface="Lato"/>
              <a:sym typeface="Lato"/>
            </a:endParaRPr>
          </a:p>
        </p:txBody>
      </p:sp>
      <p:pic>
        <p:nvPicPr>
          <p:cNvPr id="72" name="Google Shape;72;p16"/>
          <p:cNvPicPr preferRelativeResize="0"/>
          <p:nvPr/>
        </p:nvPicPr>
        <p:blipFill>
          <a:blip r:embed="rId3">
            <a:alphaModFix/>
          </a:blip>
          <a:stretch>
            <a:fillRect/>
          </a:stretch>
        </p:blipFill>
        <p:spPr>
          <a:xfrm>
            <a:off x="5067300" y="0"/>
            <a:ext cx="4076700" cy="2990850"/>
          </a:xfrm>
          <a:prstGeom prst="rect">
            <a:avLst/>
          </a:prstGeom>
          <a:solidFill>
            <a:srgbClr val="EFECE6"/>
          </a:solidFill>
          <a:ln>
            <a:noFill/>
          </a:ln>
        </p:spPr>
      </p:pic>
      <p:pic>
        <p:nvPicPr>
          <p:cNvPr id="73" name="Google Shape;73;p16"/>
          <p:cNvPicPr preferRelativeResize="0"/>
          <p:nvPr/>
        </p:nvPicPr>
        <p:blipFill>
          <a:blip r:embed="rId4">
            <a:alphaModFix/>
          </a:blip>
          <a:stretch>
            <a:fillRect/>
          </a:stretch>
        </p:blipFill>
        <p:spPr>
          <a:xfrm>
            <a:off x="5100025" y="4381300"/>
            <a:ext cx="4011250" cy="904875"/>
          </a:xfrm>
          <a:prstGeom prst="rect">
            <a:avLst/>
          </a:prstGeom>
          <a:solidFill>
            <a:srgbClr val="EFECE6"/>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p:nvPr/>
        </p:nvSpPr>
        <p:spPr>
          <a:xfrm>
            <a:off x="0" y="0"/>
            <a:ext cx="9144000" cy="5143500"/>
          </a:xfrm>
          <a:prstGeom prst="rect">
            <a:avLst/>
          </a:prstGeom>
          <a:solidFill>
            <a:srgbClr val="DDD6C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80" name="Google Shape;80;p17"/>
          <p:cNvSpPr/>
          <p:nvPr/>
        </p:nvSpPr>
        <p:spPr>
          <a:xfrm>
            <a:off x="0" y="0"/>
            <a:ext cx="9144000" cy="5143500"/>
          </a:xfrm>
          <a:prstGeom prst="rect">
            <a:avLst/>
          </a:prstGeom>
          <a:solidFill>
            <a:srgbClr val="EFECE6"/>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81" name="Google Shape;81;p17"/>
          <p:cNvSpPr/>
          <p:nvPr/>
        </p:nvSpPr>
        <p:spPr>
          <a:xfrm>
            <a:off x="2868600" y="66849"/>
            <a:ext cx="5692800" cy="600900"/>
          </a:xfrm>
          <a:prstGeom prst="rect">
            <a:avLst/>
          </a:prstGeom>
          <a:noFill/>
          <a:ln>
            <a:noFill/>
          </a:ln>
        </p:spPr>
        <p:txBody>
          <a:bodyPr anchorCtr="0" anchor="t" bIns="28575" lIns="57150" spcFirstLastPara="1" rIns="57150" wrap="square" tIns="28575">
            <a:noAutofit/>
          </a:bodyPr>
          <a:lstStyle/>
          <a:p>
            <a:pPr indent="0" lvl="0" marL="0" marR="0" rtl="0" algn="l">
              <a:lnSpc>
                <a:spcPct val="125004"/>
              </a:lnSpc>
              <a:spcBef>
                <a:spcPts val="0"/>
              </a:spcBef>
              <a:spcAft>
                <a:spcPts val="0"/>
              </a:spcAft>
              <a:buClr>
                <a:srgbClr val="282824"/>
              </a:buClr>
              <a:buSzPts val="3300"/>
              <a:buFont typeface="Lato"/>
              <a:buNone/>
            </a:pPr>
            <a:r>
              <a:rPr b="1" lang="en-GB" sz="3300">
                <a:solidFill>
                  <a:srgbClr val="282824"/>
                </a:solidFill>
                <a:latin typeface="Lato"/>
                <a:ea typeface="Lato"/>
                <a:cs typeface="Lato"/>
                <a:sym typeface="Lato"/>
              </a:rPr>
              <a:t>Highlights from EDA:</a:t>
            </a:r>
            <a:endParaRPr b="1" sz="3300">
              <a:solidFill>
                <a:srgbClr val="282824"/>
              </a:solidFill>
              <a:latin typeface="Lato"/>
              <a:ea typeface="Lato"/>
              <a:cs typeface="Lato"/>
              <a:sym typeface="Lato"/>
            </a:endParaRPr>
          </a:p>
        </p:txBody>
      </p:sp>
      <p:sp>
        <p:nvSpPr>
          <p:cNvPr id="82" name="Google Shape;82;p17"/>
          <p:cNvSpPr/>
          <p:nvPr/>
        </p:nvSpPr>
        <p:spPr>
          <a:xfrm>
            <a:off x="2868588" y="4092624"/>
            <a:ext cx="5692824" cy="266328"/>
          </a:xfrm>
          <a:prstGeom prst="rect">
            <a:avLst/>
          </a:prstGeom>
          <a:noFill/>
          <a:ln>
            <a:noFill/>
          </a:ln>
        </p:spPr>
        <p:txBody>
          <a:bodyPr anchorCtr="0" anchor="t" bIns="28575" lIns="57150" spcFirstLastPara="1" rIns="57150" wrap="square" tIns="28575">
            <a:noAutofit/>
          </a:bodyPr>
          <a:lstStyle/>
          <a:p>
            <a:pPr indent="0" lvl="0" marL="0" marR="0" rtl="0" algn="l">
              <a:lnSpc>
                <a:spcPct val="160038"/>
              </a:lnSpc>
              <a:spcBef>
                <a:spcPts val="0"/>
              </a:spcBef>
              <a:spcAft>
                <a:spcPts val="0"/>
              </a:spcAft>
              <a:buClr>
                <a:schemeClr val="dk1"/>
              </a:buClr>
              <a:buSzPts val="1300"/>
              <a:buFont typeface="Calibri"/>
              <a:buNone/>
            </a:pPr>
            <a:r>
              <a:t/>
            </a:r>
            <a:endParaRPr b="0" i="0" sz="1300" u="none" cap="none" strike="noStrike">
              <a:solidFill>
                <a:schemeClr val="dk1"/>
              </a:solidFill>
              <a:latin typeface="Calibri"/>
              <a:ea typeface="Calibri"/>
              <a:cs typeface="Calibri"/>
              <a:sym typeface="Calibri"/>
            </a:endParaRPr>
          </a:p>
        </p:txBody>
      </p:sp>
      <p:pic>
        <p:nvPicPr>
          <p:cNvPr id="83" name="Google Shape;83;p17"/>
          <p:cNvPicPr preferRelativeResize="0"/>
          <p:nvPr/>
        </p:nvPicPr>
        <p:blipFill>
          <a:blip r:embed="rId3">
            <a:alphaModFix/>
          </a:blip>
          <a:stretch>
            <a:fillRect/>
          </a:stretch>
        </p:blipFill>
        <p:spPr>
          <a:xfrm>
            <a:off x="0" y="0"/>
            <a:ext cx="2784549" cy="5143499"/>
          </a:xfrm>
          <a:prstGeom prst="rect">
            <a:avLst/>
          </a:prstGeom>
          <a:noFill/>
          <a:ln>
            <a:noFill/>
          </a:ln>
        </p:spPr>
      </p:pic>
      <p:sp>
        <p:nvSpPr>
          <p:cNvPr id="84" name="Google Shape;84;p17"/>
          <p:cNvSpPr txBox="1"/>
          <p:nvPr/>
        </p:nvSpPr>
        <p:spPr>
          <a:xfrm>
            <a:off x="3057800" y="982475"/>
            <a:ext cx="5243700" cy="3661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Crop choice: Rice is the most popular choice followed by Maize and Moong.</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Crop yield statistics: Punjab (highest in Patiala) is the highest yielding state followed by West Bengal (highest in Birbhum). Palakkad, Kerala has the minimum yield.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Crop variety: Uttar Pradesh is the state producing most variety of crops from which Sugarcane has the highest production.</a:t>
            </a:r>
            <a:endParaRPr/>
          </a:p>
          <a:p>
            <a:pPr indent="0" lvl="0" marL="457200" rtl="0" algn="l">
              <a:spcBef>
                <a:spcPts val="0"/>
              </a:spcBef>
              <a:spcAft>
                <a:spcPts val="0"/>
              </a:spcAft>
              <a:buNone/>
            </a:pPr>
            <a:r>
              <a:rPr lang="en-GB"/>
              <a:t>Among the crops Punjab </a:t>
            </a:r>
            <a:r>
              <a:rPr lang="en-GB"/>
              <a:t>producer</a:t>
            </a:r>
            <a:r>
              <a:rPr lang="en-GB"/>
              <a:t>, Sugarcane has the highest production.</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p:nvPr/>
        </p:nvSpPr>
        <p:spPr>
          <a:xfrm>
            <a:off x="0" y="0"/>
            <a:ext cx="9144000" cy="5143500"/>
          </a:xfrm>
          <a:prstGeom prst="rect">
            <a:avLst/>
          </a:prstGeom>
          <a:solidFill>
            <a:srgbClr val="DDD6C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91" name="Google Shape;91;p18"/>
          <p:cNvSpPr/>
          <p:nvPr/>
        </p:nvSpPr>
        <p:spPr>
          <a:xfrm>
            <a:off x="0" y="0"/>
            <a:ext cx="9144000" cy="6481391"/>
          </a:xfrm>
          <a:prstGeom prst="rect">
            <a:avLst/>
          </a:prstGeom>
          <a:solidFill>
            <a:srgbClr val="EFECE6"/>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92" name="Google Shape;92;p18"/>
          <p:cNvSpPr/>
          <p:nvPr/>
        </p:nvSpPr>
        <p:spPr>
          <a:xfrm>
            <a:off x="759805" y="1997423"/>
            <a:ext cx="144810" cy="249734"/>
          </a:xfrm>
          <a:prstGeom prst="rect">
            <a:avLst/>
          </a:prstGeom>
          <a:noFill/>
          <a:ln>
            <a:noFill/>
          </a:ln>
        </p:spPr>
        <p:txBody>
          <a:bodyPr anchorCtr="0" anchor="t" bIns="28575" lIns="57150" spcFirstLastPara="1" rIns="57150" wrap="square" tIns="28575">
            <a:noAutofit/>
          </a:bodyPr>
          <a:lstStyle/>
          <a:p>
            <a:pPr indent="0" lvl="0" marL="0" marR="0" rtl="0" algn="ctr">
              <a:lnSpc>
                <a:spcPct val="100000"/>
              </a:lnSpc>
              <a:spcBef>
                <a:spcPts val="0"/>
              </a:spcBef>
              <a:spcAft>
                <a:spcPts val="0"/>
              </a:spcAft>
              <a:buClr>
                <a:srgbClr val="282824"/>
              </a:buClr>
              <a:buSzPts val="2000"/>
              <a:buFont typeface="Lato"/>
              <a:buNone/>
            </a:pPr>
            <a:r>
              <a:t/>
            </a:r>
            <a:endParaRPr b="0" i="0" sz="2000" u="none" cap="none" strike="noStrike">
              <a:solidFill>
                <a:schemeClr val="dk1"/>
              </a:solidFill>
              <a:latin typeface="Calibri"/>
              <a:ea typeface="Calibri"/>
              <a:cs typeface="Calibri"/>
              <a:sym typeface="Calibri"/>
            </a:endParaRPr>
          </a:p>
        </p:txBody>
      </p:sp>
      <p:sp>
        <p:nvSpPr>
          <p:cNvPr id="93" name="Google Shape;93;p18"/>
          <p:cNvSpPr txBox="1"/>
          <p:nvPr/>
        </p:nvSpPr>
        <p:spPr>
          <a:xfrm>
            <a:off x="215400" y="943601"/>
            <a:ext cx="4356600" cy="2823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Cultivation of crops through the years 1997-2015:</a:t>
            </a:r>
            <a:endParaRPr/>
          </a:p>
          <a:p>
            <a:pPr indent="0" lvl="0" marL="457200" rtl="0" algn="l">
              <a:spcBef>
                <a:spcPts val="0"/>
              </a:spcBef>
              <a:spcAft>
                <a:spcPts val="0"/>
              </a:spcAft>
              <a:buNone/>
            </a:pPr>
            <a:r>
              <a:rPr lang="en-GB"/>
              <a:t>Highest yield is </a:t>
            </a:r>
            <a:r>
              <a:rPr lang="en-GB"/>
              <a:t>achieved</a:t>
            </a:r>
            <a:r>
              <a:rPr lang="en-GB"/>
              <a:t> in the year 2011.</a:t>
            </a:r>
            <a:endParaRPr/>
          </a:p>
          <a:p>
            <a:pPr indent="0" lvl="0" marL="457200" rtl="0" algn="l">
              <a:spcBef>
                <a:spcPts val="0"/>
              </a:spcBef>
              <a:spcAft>
                <a:spcPts val="0"/>
              </a:spcAft>
              <a:buNone/>
            </a:pPr>
            <a:r>
              <a:rPr lang="en-GB"/>
              <a:t>2003 saw the highest variety of crops.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Production dependency on Season:</a:t>
            </a:r>
            <a:endParaRPr/>
          </a:p>
          <a:p>
            <a:pPr indent="0" lvl="0" marL="457200" rtl="0" algn="l">
              <a:spcBef>
                <a:spcPts val="0"/>
              </a:spcBef>
              <a:spcAft>
                <a:spcPts val="0"/>
              </a:spcAft>
              <a:buNone/>
            </a:pPr>
            <a:r>
              <a:rPr lang="en-GB"/>
              <a:t>Highest yielding crops are the one that are grown the whole year followed by Kharif crops.</a:t>
            </a:r>
            <a:endParaRPr/>
          </a:p>
          <a:p>
            <a:pPr indent="0" lvl="0" marL="0" rtl="0" algn="l">
              <a:spcBef>
                <a:spcPts val="0"/>
              </a:spcBef>
              <a:spcAft>
                <a:spcPts val="0"/>
              </a:spcAft>
              <a:buNone/>
            </a:pPr>
            <a:r>
              <a:t/>
            </a:r>
            <a:endParaRPr/>
          </a:p>
        </p:txBody>
      </p:sp>
      <p:pic>
        <p:nvPicPr>
          <p:cNvPr id="94" name="Google Shape;94;p18"/>
          <p:cNvPicPr preferRelativeResize="0"/>
          <p:nvPr/>
        </p:nvPicPr>
        <p:blipFill>
          <a:blip r:embed="rId3">
            <a:alphaModFix/>
          </a:blip>
          <a:stretch>
            <a:fillRect/>
          </a:stretch>
        </p:blipFill>
        <p:spPr>
          <a:xfrm>
            <a:off x="4678075" y="0"/>
            <a:ext cx="4465925" cy="37671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p:nvPr/>
        </p:nvSpPr>
        <p:spPr>
          <a:xfrm>
            <a:off x="0" y="0"/>
            <a:ext cx="9144000" cy="5143500"/>
          </a:xfrm>
          <a:prstGeom prst="rect">
            <a:avLst/>
          </a:prstGeom>
          <a:solidFill>
            <a:srgbClr val="DDD6C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01" name="Google Shape;101;p19"/>
          <p:cNvSpPr/>
          <p:nvPr/>
        </p:nvSpPr>
        <p:spPr>
          <a:xfrm>
            <a:off x="0" y="0"/>
            <a:ext cx="9144000" cy="5143500"/>
          </a:xfrm>
          <a:prstGeom prst="rect">
            <a:avLst/>
          </a:prstGeom>
          <a:solidFill>
            <a:srgbClr val="EFECE6"/>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id="102" name="Google Shape;102;p19"/>
          <p:cNvPicPr preferRelativeResize="0"/>
          <p:nvPr/>
        </p:nvPicPr>
        <p:blipFill>
          <a:blip r:embed="rId3">
            <a:alphaModFix/>
          </a:blip>
          <a:stretch>
            <a:fillRect/>
          </a:stretch>
        </p:blipFill>
        <p:spPr>
          <a:xfrm>
            <a:off x="0" y="1342250"/>
            <a:ext cx="3981925" cy="3748975"/>
          </a:xfrm>
          <a:prstGeom prst="rect">
            <a:avLst/>
          </a:prstGeom>
          <a:solidFill>
            <a:srgbClr val="EFECE6"/>
          </a:solidFill>
          <a:ln>
            <a:noFill/>
          </a:ln>
        </p:spPr>
      </p:pic>
      <p:pic>
        <p:nvPicPr>
          <p:cNvPr id="103" name="Google Shape;103;p19"/>
          <p:cNvPicPr preferRelativeResize="0"/>
          <p:nvPr/>
        </p:nvPicPr>
        <p:blipFill>
          <a:blip r:embed="rId4">
            <a:alphaModFix/>
          </a:blip>
          <a:stretch>
            <a:fillRect/>
          </a:stretch>
        </p:blipFill>
        <p:spPr>
          <a:xfrm>
            <a:off x="4145400" y="1808100"/>
            <a:ext cx="4998600" cy="2522875"/>
          </a:xfrm>
          <a:prstGeom prst="rect">
            <a:avLst/>
          </a:prstGeom>
          <a:solidFill>
            <a:srgbClr val="EFECE6"/>
          </a:solidFill>
          <a:ln>
            <a:noFill/>
          </a:ln>
        </p:spPr>
      </p:pic>
      <p:sp>
        <p:nvSpPr>
          <p:cNvPr id="104" name="Google Shape;104;p19"/>
          <p:cNvSpPr txBox="1"/>
          <p:nvPr/>
        </p:nvSpPr>
        <p:spPr>
          <a:xfrm>
            <a:off x="574025" y="320125"/>
            <a:ext cx="8095200" cy="5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t>DATA VISUALIZATION :</a:t>
            </a:r>
            <a:endParaRPr b="1" sz="2400"/>
          </a:p>
        </p:txBody>
      </p:sp>
      <p:sp>
        <p:nvSpPr>
          <p:cNvPr id="105" name="Google Shape;105;p19"/>
          <p:cNvSpPr txBox="1"/>
          <p:nvPr/>
        </p:nvSpPr>
        <p:spPr>
          <a:xfrm>
            <a:off x="241400" y="863400"/>
            <a:ext cx="32733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t>Relationship of </a:t>
            </a:r>
            <a:r>
              <a:rPr lang="en-GB" sz="1300"/>
              <a:t>yield</a:t>
            </a:r>
            <a:r>
              <a:rPr lang="en-GB" sz="1300"/>
              <a:t> with the season</a:t>
            </a:r>
            <a:endParaRPr sz="1300"/>
          </a:p>
        </p:txBody>
      </p:sp>
      <p:sp>
        <p:nvSpPr>
          <p:cNvPr id="106" name="Google Shape;106;p19"/>
          <p:cNvSpPr txBox="1"/>
          <p:nvPr/>
        </p:nvSpPr>
        <p:spPr>
          <a:xfrm>
            <a:off x="4852075" y="1160713"/>
            <a:ext cx="40560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Relationship</a:t>
            </a:r>
            <a:r>
              <a:rPr lang="en-GB"/>
              <a:t> of the production with the Area of </a:t>
            </a:r>
            <a:r>
              <a:rPr lang="en-GB"/>
              <a:t>cultivation</a:t>
            </a:r>
            <a:r>
              <a:rPr lang="en-GB"/>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p:nvPr/>
        </p:nvSpPr>
        <p:spPr>
          <a:xfrm>
            <a:off x="0" y="0"/>
            <a:ext cx="9144000" cy="5143500"/>
          </a:xfrm>
          <a:prstGeom prst="rect">
            <a:avLst/>
          </a:prstGeom>
          <a:solidFill>
            <a:srgbClr val="DDD6C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13" name="Google Shape;113;p20"/>
          <p:cNvSpPr/>
          <p:nvPr/>
        </p:nvSpPr>
        <p:spPr>
          <a:xfrm>
            <a:off x="0" y="0"/>
            <a:ext cx="9144000" cy="5143500"/>
          </a:xfrm>
          <a:prstGeom prst="rect">
            <a:avLst/>
          </a:prstGeom>
          <a:solidFill>
            <a:srgbClr val="EFECE6"/>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14" name="Google Shape;114;p20"/>
          <p:cNvSpPr/>
          <p:nvPr/>
        </p:nvSpPr>
        <p:spPr>
          <a:xfrm>
            <a:off x="582606" y="193825"/>
            <a:ext cx="7663500" cy="520200"/>
          </a:xfrm>
          <a:prstGeom prst="rect">
            <a:avLst/>
          </a:prstGeom>
          <a:noFill/>
          <a:ln>
            <a:noFill/>
          </a:ln>
        </p:spPr>
        <p:txBody>
          <a:bodyPr anchorCtr="0" anchor="t" bIns="28575" lIns="57150" spcFirstLastPara="1" rIns="57150" wrap="square" tIns="28575">
            <a:noAutofit/>
          </a:bodyPr>
          <a:lstStyle/>
          <a:p>
            <a:pPr indent="0" lvl="0" marL="0" marR="0" rtl="0" algn="l">
              <a:lnSpc>
                <a:spcPct val="125004"/>
              </a:lnSpc>
              <a:spcBef>
                <a:spcPts val="0"/>
              </a:spcBef>
              <a:spcAft>
                <a:spcPts val="0"/>
              </a:spcAft>
              <a:buClr>
                <a:srgbClr val="282824"/>
              </a:buClr>
              <a:buSzPts val="3300"/>
              <a:buFont typeface="Lato"/>
              <a:buNone/>
            </a:pPr>
            <a:r>
              <a:rPr b="1" i="0" lang="en-GB" sz="3300" u="none" cap="none" strike="noStrike">
                <a:solidFill>
                  <a:srgbClr val="282824"/>
                </a:solidFill>
                <a:latin typeface="Lato"/>
                <a:ea typeface="Lato"/>
                <a:cs typeface="Lato"/>
                <a:sym typeface="Lato"/>
              </a:rPr>
              <a:t>Model Fitting on the Data</a:t>
            </a:r>
            <a:r>
              <a:rPr b="1" lang="en-GB" sz="3300">
                <a:solidFill>
                  <a:srgbClr val="282824"/>
                </a:solidFill>
                <a:latin typeface="Lato"/>
                <a:ea typeface="Lato"/>
                <a:cs typeface="Lato"/>
                <a:sym typeface="Lato"/>
              </a:rPr>
              <a:t>set:</a:t>
            </a:r>
            <a:endParaRPr b="0" i="0" sz="3300" u="none" cap="none" strike="noStrike">
              <a:solidFill>
                <a:schemeClr val="dk1"/>
              </a:solidFill>
              <a:latin typeface="Calibri"/>
              <a:ea typeface="Calibri"/>
              <a:cs typeface="Calibri"/>
              <a:sym typeface="Calibri"/>
            </a:endParaRPr>
          </a:p>
        </p:txBody>
      </p:sp>
      <p:sp>
        <p:nvSpPr>
          <p:cNvPr id="115" name="Google Shape;115;p20"/>
          <p:cNvSpPr/>
          <p:nvPr/>
        </p:nvSpPr>
        <p:spPr>
          <a:xfrm>
            <a:off x="582603" y="1774572"/>
            <a:ext cx="2080800" cy="260100"/>
          </a:xfrm>
          <a:prstGeom prst="rect">
            <a:avLst/>
          </a:prstGeom>
          <a:noFill/>
          <a:ln>
            <a:noFill/>
          </a:ln>
        </p:spPr>
        <p:txBody>
          <a:bodyPr anchorCtr="0" anchor="t" bIns="28575" lIns="57150" spcFirstLastPara="1" rIns="57150" wrap="square" tIns="28575">
            <a:noAutofit/>
          </a:bodyPr>
          <a:lstStyle/>
          <a:p>
            <a:pPr indent="0" lvl="0" marL="0" marR="0" rtl="0" algn="l">
              <a:lnSpc>
                <a:spcPct val="124980"/>
              </a:lnSpc>
              <a:spcBef>
                <a:spcPts val="0"/>
              </a:spcBef>
              <a:spcAft>
                <a:spcPts val="0"/>
              </a:spcAft>
              <a:buClr>
                <a:srgbClr val="282824"/>
              </a:buClr>
              <a:buSzPts val="1600"/>
              <a:buFont typeface="Lato"/>
              <a:buNone/>
            </a:pPr>
            <a:r>
              <a:rPr b="1" i="0" lang="en-GB" sz="1600" u="none" cap="none" strike="noStrike">
                <a:solidFill>
                  <a:srgbClr val="282824"/>
                </a:solidFill>
                <a:latin typeface="Lato"/>
                <a:ea typeface="Lato"/>
                <a:cs typeface="Lato"/>
                <a:sym typeface="Lato"/>
              </a:rPr>
              <a:t>Regression Analysis</a:t>
            </a:r>
            <a:endParaRPr b="0" i="0" sz="1600" u="none" cap="none" strike="noStrike">
              <a:solidFill>
                <a:schemeClr val="dk1"/>
              </a:solidFill>
              <a:latin typeface="Calibri"/>
              <a:ea typeface="Calibri"/>
              <a:cs typeface="Calibri"/>
              <a:sym typeface="Calibri"/>
            </a:endParaRPr>
          </a:p>
        </p:txBody>
      </p:sp>
      <p:sp>
        <p:nvSpPr>
          <p:cNvPr id="116" name="Google Shape;116;p20"/>
          <p:cNvSpPr/>
          <p:nvPr/>
        </p:nvSpPr>
        <p:spPr>
          <a:xfrm>
            <a:off x="582600" y="2281728"/>
            <a:ext cx="3365100" cy="2582700"/>
          </a:xfrm>
          <a:prstGeom prst="rect">
            <a:avLst/>
          </a:prstGeom>
          <a:noFill/>
          <a:ln>
            <a:noFill/>
          </a:ln>
        </p:spPr>
        <p:txBody>
          <a:bodyPr anchorCtr="0" anchor="t" bIns="28575" lIns="57150" spcFirstLastPara="1" rIns="57150" wrap="square" tIns="28575">
            <a:noAutofit/>
          </a:bodyPr>
          <a:lstStyle/>
          <a:p>
            <a:pPr indent="0" lvl="0" marL="0" marR="0" rtl="0" algn="l">
              <a:lnSpc>
                <a:spcPct val="160038"/>
              </a:lnSpc>
              <a:spcBef>
                <a:spcPts val="0"/>
              </a:spcBef>
              <a:spcAft>
                <a:spcPts val="0"/>
              </a:spcAft>
              <a:buClr>
                <a:srgbClr val="4A4A45"/>
              </a:buClr>
              <a:buSzPts val="1300"/>
              <a:buFont typeface="Lato"/>
              <a:buNone/>
            </a:pPr>
            <a:r>
              <a:t/>
            </a:r>
            <a:endParaRPr sz="1300">
              <a:solidFill>
                <a:srgbClr val="4A4A45"/>
              </a:solidFill>
              <a:latin typeface="Lato"/>
              <a:ea typeface="Lato"/>
              <a:cs typeface="Lato"/>
              <a:sym typeface="Lato"/>
            </a:endParaRPr>
          </a:p>
          <a:p>
            <a:pPr indent="0" lvl="0" marL="0" marR="0" rtl="0" algn="l">
              <a:lnSpc>
                <a:spcPct val="160038"/>
              </a:lnSpc>
              <a:spcBef>
                <a:spcPts val="0"/>
              </a:spcBef>
              <a:spcAft>
                <a:spcPts val="0"/>
              </a:spcAft>
              <a:buClr>
                <a:srgbClr val="4A4A45"/>
              </a:buClr>
              <a:buSzPts val="1300"/>
              <a:buFont typeface="Lato"/>
              <a:buNone/>
            </a:pPr>
            <a:r>
              <a:rPr lang="en-GB" sz="1300">
                <a:solidFill>
                  <a:srgbClr val="4A4A45"/>
                </a:solidFill>
                <a:latin typeface="Lato"/>
                <a:ea typeface="Lato"/>
                <a:cs typeface="Lato"/>
                <a:sym typeface="Lato"/>
              </a:rPr>
              <a:t>R-square score:  -4.3994565</a:t>
            </a:r>
            <a:endParaRPr sz="1300">
              <a:solidFill>
                <a:srgbClr val="4A4A45"/>
              </a:solidFill>
              <a:latin typeface="Lato"/>
              <a:ea typeface="Lato"/>
              <a:cs typeface="Lato"/>
              <a:sym typeface="Lato"/>
            </a:endParaRPr>
          </a:p>
        </p:txBody>
      </p:sp>
      <p:pic>
        <p:nvPicPr>
          <p:cNvPr id="117" name="Google Shape;117;p20"/>
          <p:cNvPicPr preferRelativeResize="0"/>
          <p:nvPr/>
        </p:nvPicPr>
        <p:blipFill>
          <a:blip r:embed="rId3">
            <a:alphaModFix/>
          </a:blip>
          <a:stretch>
            <a:fillRect/>
          </a:stretch>
        </p:blipFill>
        <p:spPr>
          <a:xfrm>
            <a:off x="4314522" y="1235999"/>
            <a:ext cx="4829477" cy="3889225"/>
          </a:xfrm>
          <a:prstGeom prst="rect">
            <a:avLst/>
          </a:prstGeom>
          <a:solidFill>
            <a:srgbClr val="EFECE6"/>
          </a:solid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CE6"/>
        </a:solidFill>
      </p:bgPr>
    </p:bg>
    <p:spTree>
      <p:nvGrpSpPr>
        <p:cNvPr id="121" name="Shape 121"/>
        <p:cNvGrpSpPr/>
        <p:nvPr/>
      </p:nvGrpSpPr>
      <p:grpSpPr>
        <a:xfrm>
          <a:off x="0" y="0"/>
          <a:ext cx="0" cy="0"/>
          <a:chOff x="0" y="0"/>
          <a:chExt cx="0" cy="0"/>
        </a:xfrm>
      </p:grpSpPr>
      <p:sp>
        <p:nvSpPr>
          <p:cNvPr id="122" name="Google Shape;122;p21"/>
          <p:cNvSpPr txBox="1"/>
          <p:nvPr/>
        </p:nvSpPr>
        <p:spPr>
          <a:xfrm>
            <a:off x="274025" y="580675"/>
            <a:ext cx="3588600" cy="36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Random Forest Algorithm:</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R-squared score: 0.965104</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Graph of the actual and predicted value is shown in the figure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(red = actual values</a:t>
            </a:r>
            <a:endParaRPr/>
          </a:p>
          <a:p>
            <a:pPr indent="0" lvl="0" marL="0" rtl="0" algn="l">
              <a:spcBef>
                <a:spcPts val="0"/>
              </a:spcBef>
              <a:spcAft>
                <a:spcPts val="0"/>
              </a:spcAft>
              <a:buNone/>
            </a:pPr>
            <a:r>
              <a:rPr lang="en-GB"/>
              <a:t>Blue = Predicted values)</a:t>
            </a:r>
            <a:endParaRPr/>
          </a:p>
        </p:txBody>
      </p:sp>
      <p:pic>
        <p:nvPicPr>
          <p:cNvPr id="123" name="Google Shape;123;p21"/>
          <p:cNvPicPr preferRelativeResize="0"/>
          <p:nvPr/>
        </p:nvPicPr>
        <p:blipFill>
          <a:blip r:embed="rId3">
            <a:alphaModFix/>
          </a:blip>
          <a:stretch>
            <a:fillRect/>
          </a:stretch>
        </p:blipFill>
        <p:spPr>
          <a:xfrm>
            <a:off x="3996625" y="606175"/>
            <a:ext cx="4976575" cy="3931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nvSpPr>
        <p:spPr>
          <a:xfrm>
            <a:off x="2872975" y="1602850"/>
            <a:ext cx="3392700" cy="14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p:nvPr/>
        </p:nvSpPr>
        <p:spPr>
          <a:xfrm>
            <a:off x="0" y="0"/>
            <a:ext cx="9144000" cy="5143500"/>
          </a:xfrm>
          <a:prstGeom prst="rect">
            <a:avLst/>
          </a:prstGeom>
          <a:solidFill>
            <a:srgbClr val="DDD6C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35" name="Google Shape;135;p23"/>
          <p:cNvSpPr/>
          <p:nvPr/>
        </p:nvSpPr>
        <p:spPr>
          <a:xfrm>
            <a:off x="0" y="0"/>
            <a:ext cx="9144000" cy="5143500"/>
          </a:xfrm>
          <a:prstGeom prst="rect">
            <a:avLst/>
          </a:prstGeom>
          <a:solidFill>
            <a:srgbClr val="EFECE6"/>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136" name="Google Shape;136;p23"/>
          <p:cNvPicPr preferRelativeResize="0"/>
          <p:nvPr/>
        </p:nvPicPr>
        <p:blipFill rotWithShape="1">
          <a:blip r:embed="rId3">
            <a:alphaModFix/>
          </a:blip>
          <a:srcRect b="0" l="0" r="0" t="0"/>
          <a:stretch/>
        </p:blipFill>
        <p:spPr>
          <a:xfrm>
            <a:off x="0" y="0"/>
            <a:ext cx="3429000" cy="5143500"/>
          </a:xfrm>
          <a:prstGeom prst="rect">
            <a:avLst/>
          </a:prstGeom>
          <a:noFill/>
          <a:ln>
            <a:noFill/>
          </a:ln>
        </p:spPr>
      </p:pic>
      <p:sp>
        <p:nvSpPr>
          <p:cNvPr id="137" name="Google Shape;137;p23"/>
          <p:cNvSpPr/>
          <p:nvPr/>
        </p:nvSpPr>
        <p:spPr>
          <a:xfrm>
            <a:off x="3969025" y="167479"/>
            <a:ext cx="4635000" cy="2669400"/>
          </a:xfrm>
          <a:prstGeom prst="rect">
            <a:avLst/>
          </a:prstGeom>
          <a:noFill/>
          <a:ln>
            <a:noFill/>
          </a:ln>
        </p:spPr>
        <p:txBody>
          <a:bodyPr anchorCtr="0" anchor="t" bIns="28575" lIns="57150" spcFirstLastPara="1" rIns="57150" wrap="square" tIns="28575">
            <a:noAutofit/>
          </a:bodyPr>
          <a:lstStyle/>
          <a:p>
            <a:pPr indent="0" lvl="0" marL="0" marR="0" rtl="0" algn="l">
              <a:lnSpc>
                <a:spcPct val="125003"/>
              </a:lnSpc>
              <a:spcBef>
                <a:spcPts val="0"/>
              </a:spcBef>
              <a:spcAft>
                <a:spcPts val="0"/>
              </a:spcAft>
              <a:buClr>
                <a:srgbClr val="282824"/>
              </a:buClr>
              <a:buSzPts val="4200"/>
              <a:buFont typeface="Lato"/>
              <a:buNone/>
            </a:pPr>
            <a:r>
              <a:rPr b="1" lang="en-GB" sz="2700">
                <a:solidFill>
                  <a:srgbClr val="282824"/>
                </a:solidFill>
                <a:latin typeface="Lato"/>
                <a:ea typeface="Lato"/>
                <a:cs typeface="Lato"/>
                <a:sym typeface="Lato"/>
              </a:rPr>
              <a:t>Project -2</a:t>
            </a:r>
            <a:endParaRPr b="1" sz="2700">
              <a:solidFill>
                <a:srgbClr val="282824"/>
              </a:solidFill>
              <a:latin typeface="Lato"/>
              <a:ea typeface="Lato"/>
              <a:cs typeface="Lato"/>
              <a:sym typeface="Lato"/>
            </a:endParaRPr>
          </a:p>
          <a:p>
            <a:pPr indent="0" lvl="0" marL="0" marR="0" rtl="0" algn="l">
              <a:lnSpc>
                <a:spcPct val="125003"/>
              </a:lnSpc>
              <a:spcBef>
                <a:spcPts val="0"/>
              </a:spcBef>
              <a:spcAft>
                <a:spcPts val="0"/>
              </a:spcAft>
              <a:buClr>
                <a:srgbClr val="282824"/>
              </a:buClr>
              <a:buSzPts val="4200"/>
              <a:buFont typeface="Lato"/>
              <a:buNone/>
            </a:pPr>
            <a:r>
              <a:rPr b="1" i="0" lang="en-GB" sz="4200" u="none" cap="none" strike="noStrike">
                <a:solidFill>
                  <a:srgbClr val="282824"/>
                </a:solidFill>
                <a:latin typeface="Lato"/>
                <a:ea typeface="Lato"/>
                <a:cs typeface="Lato"/>
                <a:sym typeface="Lato"/>
              </a:rPr>
              <a:t>Heart Disease Diagnostic Analysis</a:t>
            </a:r>
            <a:endParaRPr b="0" i="0" sz="4200" u="none" cap="none" strike="noStrike">
              <a:solidFill>
                <a:schemeClr val="dk1"/>
              </a:solidFill>
              <a:latin typeface="Calibri"/>
              <a:ea typeface="Calibri"/>
              <a:cs typeface="Calibri"/>
              <a:sym typeface="Calibri"/>
            </a:endParaRPr>
          </a:p>
        </p:txBody>
      </p:sp>
      <p:sp>
        <p:nvSpPr>
          <p:cNvPr id="138" name="Google Shape;138;p23"/>
          <p:cNvSpPr/>
          <p:nvPr/>
        </p:nvSpPr>
        <p:spPr>
          <a:xfrm>
            <a:off x="3969025" y="3068325"/>
            <a:ext cx="5037000" cy="1601100"/>
          </a:xfrm>
          <a:prstGeom prst="rect">
            <a:avLst/>
          </a:prstGeom>
          <a:noFill/>
          <a:ln>
            <a:noFill/>
          </a:ln>
        </p:spPr>
        <p:txBody>
          <a:bodyPr anchorCtr="0" anchor="t" bIns="28575" lIns="57150" spcFirstLastPara="1" rIns="57150" wrap="square" tIns="28575">
            <a:noAutofit/>
          </a:bodyPr>
          <a:lstStyle/>
          <a:p>
            <a:pPr indent="0" lvl="0" marL="0" marR="0" rtl="0" algn="l">
              <a:lnSpc>
                <a:spcPct val="159979"/>
              </a:lnSpc>
              <a:spcBef>
                <a:spcPts val="0"/>
              </a:spcBef>
              <a:spcAft>
                <a:spcPts val="0"/>
              </a:spcAft>
              <a:buClr>
                <a:srgbClr val="4A4A45"/>
              </a:buClr>
              <a:buSzPts val="1200"/>
              <a:buFont typeface="Lato"/>
              <a:buNone/>
            </a:pPr>
            <a:r>
              <a:rPr b="0" i="0" lang="en-GB" sz="1200" u="none" cap="none" strike="noStrike">
                <a:solidFill>
                  <a:srgbClr val="4A4A45"/>
                </a:solidFill>
                <a:latin typeface="Lato"/>
                <a:ea typeface="Lato"/>
                <a:cs typeface="Lato"/>
                <a:sym typeface="Lato"/>
              </a:rPr>
              <a:t> </a:t>
            </a:r>
            <a:r>
              <a:rPr lang="en-GB" sz="1200">
                <a:solidFill>
                  <a:srgbClr val="4A4A45"/>
                </a:solidFill>
                <a:latin typeface="Lato"/>
                <a:ea typeface="Lato"/>
                <a:cs typeface="Lato"/>
                <a:sym typeface="Lato"/>
              </a:rPr>
              <a:t>Health is real wealth in the pandemic time we all realized the brute effects of covid-19 on all irrespective of any status. You are required to analyze this health and medical data for better future preparation.</a:t>
            </a:r>
            <a:endParaRPr sz="1200">
              <a:solidFill>
                <a:srgbClr val="4A4A45"/>
              </a:solidFill>
              <a:latin typeface="Lato"/>
              <a:ea typeface="Lato"/>
              <a:cs typeface="Lato"/>
              <a:sym typeface="Lato"/>
            </a:endParaRPr>
          </a:p>
          <a:p>
            <a:pPr indent="0" lvl="0" marL="0" rtl="0" algn="l">
              <a:lnSpc>
                <a:spcPct val="159979"/>
              </a:lnSpc>
              <a:spcBef>
                <a:spcPts val="0"/>
              </a:spcBef>
              <a:spcAft>
                <a:spcPts val="0"/>
              </a:spcAft>
              <a:buClr>
                <a:schemeClr val="dk1"/>
              </a:buClr>
              <a:buSzPts val="1100"/>
              <a:buFont typeface="Arial"/>
              <a:buNone/>
            </a:pPr>
            <a:r>
              <a:rPr lang="en-GB" sz="1200">
                <a:solidFill>
                  <a:srgbClr val="4A4A45"/>
                </a:solidFill>
                <a:latin typeface="Lato"/>
                <a:ea typeface="Lato"/>
                <a:cs typeface="Lato"/>
                <a:sym typeface="Lato"/>
              </a:rPr>
              <a:t>Making the necessary dashboard with the best extract from the data. Using various visualization and features and fitting the machine learning model.</a:t>
            </a:r>
            <a:endParaRPr sz="1200">
              <a:solidFill>
                <a:srgbClr val="4A4A45"/>
              </a:solidFill>
              <a:latin typeface="Lato"/>
              <a:ea typeface="Lato"/>
              <a:cs typeface="Lato"/>
              <a:sym typeface="Lato"/>
            </a:endParaRPr>
          </a:p>
          <a:p>
            <a:pPr indent="0" lvl="0" marL="0" rtl="0" algn="l">
              <a:lnSpc>
                <a:spcPct val="159979"/>
              </a:lnSpc>
              <a:spcBef>
                <a:spcPts val="0"/>
              </a:spcBef>
              <a:spcAft>
                <a:spcPts val="0"/>
              </a:spcAft>
              <a:buClr>
                <a:schemeClr val="dk1"/>
              </a:buClr>
              <a:buSzPts val="1100"/>
              <a:buFont typeface="Arial"/>
              <a:buNone/>
            </a:pPr>
            <a:r>
              <a:t/>
            </a:r>
            <a:endParaRPr sz="1200">
              <a:solidFill>
                <a:srgbClr val="4A4A45"/>
              </a:solidFill>
              <a:latin typeface="Lato"/>
              <a:ea typeface="Lato"/>
              <a:cs typeface="Lato"/>
              <a:sym typeface="Lato"/>
            </a:endParaRPr>
          </a:p>
          <a:p>
            <a:pPr indent="0" lvl="0" marL="0" marR="0" rtl="0" algn="l">
              <a:lnSpc>
                <a:spcPct val="159979"/>
              </a:lnSpc>
              <a:spcBef>
                <a:spcPts val="0"/>
              </a:spcBef>
              <a:spcAft>
                <a:spcPts val="0"/>
              </a:spcAft>
              <a:buClr>
                <a:srgbClr val="4A4A45"/>
              </a:buClr>
              <a:buSzPts val="1200"/>
              <a:buFont typeface="Lato"/>
              <a:buNone/>
            </a:pPr>
            <a:r>
              <a:t/>
            </a:r>
            <a:endParaRPr sz="1200">
              <a:solidFill>
                <a:srgbClr val="4A4A45"/>
              </a:solidFill>
              <a:latin typeface="Lato"/>
              <a:ea typeface="Lato"/>
              <a:cs typeface="Lato"/>
              <a:sym typeface="Lato"/>
            </a:endParaRPr>
          </a:p>
          <a:p>
            <a:pPr indent="0" lvl="0" marL="0" marR="0" rtl="0" algn="l">
              <a:lnSpc>
                <a:spcPct val="159979"/>
              </a:lnSpc>
              <a:spcBef>
                <a:spcPts val="0"/>
              </a:spcBef>
              <a:spcAft>
                <a:spcPts val="0"/>
              </a:spcAft>
              <a:buClr>
                <a:srgbClr val="4A4A45"/>
              </a:buClr>
              <a:buSzPts val="1200"/>
              <a:buFont typeface="Lato"/>
              <a:buNone/>
            </a:pPr>
            <a:r>
              <a:t/>
            </a:r>
            <a:endParaRPr sz="1200">
              <a:solidFill>
                <a:srgbClr val="4A4A45"/>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