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65" r:id="rId3"/>
    <p:sldId id="258" r:id="rId4"/>
    <p:sldId id="273" r:id="rId5"/>
    <p:sldId id="280" r:id="rId6"/>
    <p:sldId id="266" r:id="rId7"/>
    <p:sldId id="275" r:id="rId8"/>
    <p:sldId id="276" r:id="rId9"/>
    <p:sldId id="279" r:id="rId10"/>
    <p:sldId id="277" r:id="rId11"/>
    <p:sldId id="278" r:id="rId12"/>
    <p:sldId id="269" r:id="rId13"/>
    <p:sldId id="274" r:id="rId14"/>
    <p:sldId id="282" r:id="rId15"/>
    <p:sldId id="28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44" autoAdjust="0"/>
    <p:restoredTop sz="94660"/>
  </p:normalViewPr>
  <p:slideViewPr>
    <p:cSldViewPr snapToGrid="0">
      <p:cViewPr varScale="1">
        <p:scale>
          <a:sx n="97" d="100"/>
          <a:sy n="97" d="100"/>
        </p:scale>
        <p:origin x="91"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hyperlink" Target="Presentation186.pptx" TargetMode="External"/><Relationship Id="rId1" Type="http://schemas.openxmlformats.org/officeDocument/2006/relationships/slide" Target="../slides/slide3.xml"/><Relationship Id="rId5" Type="http://schemas.openxmlformats.org/officeDocument/2006/relationships/slide" Target="../slides/slide14.xml"/><Relationship Id="rId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5A5AF0-9729-4FD2-BD43-E76B3313FE4D}" type="doc">
      <dgm:prSet loTypeId="urn:microsoft.com/office/officeart/2005/8/layout/radial3" loCatId="cycle" qsTypeId="urn:microsoft.com/office/officeart/2005/8/quickstyle/3d3" qsCatId="3D" csTypeId="urn:microsoft.com/office/officeart/2005/8/colors/accent1_2" csCatId="accent1" phldr="1"/>
      <dgm:spPr/>
      <dgm:t>
        <a:bodyPr/>
        <a:lstStyle/>
        <a:p>
          <a:endParaRPr lang="en-US"/>
        </a:p>
      </dgm:t>
    </dgm:pt>
    <dgm:pt modelId="{D175561B-7382-4470-93A5-D39C357FCEB7}">
      <dgm:prSet phldrT="[Text]"/>
      <dgm:spPr>
        <a:solidFill>
          <a:schemeClr val="bg1">
            <a:alpha val="10000"/>
          </a:schemeClr>
        </a:solidFill>
      </dgm:spPr>
      <dgm:t>
        <a:bodyPr/>
        <a:lstStyle/>
        <a:p>
          <a:r>
            <a:rPr lang="en-US" dirty="0">
              <a:solidFill>
                <a:srgbClr val="FFC000"/>
              </a:solidFill>
            </a:rPr>
            <a:t>HR ATTRITION</a:t>
          </a:r>
        </a:p>
      </dgm:t>
    </dgm:pt>
    <dgm:pt modelId="{CFE4CA8F-F95F-42A1-BAAB-844ED3FF0A78}" type="parTrans" cxnId="{1941767F-2D31-4729-96D5-D36C19DD8483}">
      <dgm:prSet/>
      <dgm:spPr/>
      <dgm:t>
        <a:bodyPr/>
        <a:lstStyle/>
        <a:p>
          <a:endParaRPr lang="en-US"/>
        </a:p>
      </dgm:t>
    </dgm:pt>
    <dgm:pt modelId="{F0136708-D6B5-49CF-8906-80A86383E712}" type="sibTrans" cxnId="{1941767F-2D31-4729-96D5-D36C19DD8483}">
      <dgm:prSet/>
      <dgm:spPr/>
      <dgm:t>
        <a:bodyPr/>
        <a:lstStyle/>
        <a:p>
          <a:endParaRPr lang="en-US"/>
        </a:p>
      </dgm:t>
    </dgm:pt>
    <dgm:pt modelId="{0D11D41F-5214-46B2-BC31-8E0306648592}">
      <dgm:prSet phldrT="[Text]" custT="1"/>
      <dgm:spPr>
        <a:solidFill>
          <a:prstClr val="black">
            <a:alpha val="10000"/>
          </a:prst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gm:spPr>
      <dgm:t>
        <a:bodyPr spcFirstLastPara="0" vert="horz" wrap="square" lIns="76200" tIns="76200" rIns="76200" bIns="76200" numCol="1" spcCol="1270" anchor="ctr" anchorCtr="0"/>
        <a:lstStyle/>
        <a:p>
          <a:pPr marL="0" lvl="0" indent="0" algn="ctr" defTabSz="1333500">
            <a:lnSpc>
              <a:spcPct val="90000"/>
            </a:lnSpc>
            <a:spcBef>
              <a:spcPct val="0"/>
            </a:spcBef>
            <a:spcAft>
              <a:spcPct val="35000"/>
            </a:spcAft>
            <a:buNone/>
          </a:pPr>
          <a:r>
            <a:rPr lang="en-US" sz="3200" kern="1200" dirty="0">
              <a:solidFill>
                <a:prstClr val="white"/>
              </a:solidFill>
              <a:latin typeface="Calibri" panose="020F0502020204030204"/>
              <a:ea typeface="+mn-ea"/>
              <a:cs typeface="+mn-cs"/>
              <a:hlinkClick xmlns:r="http://schemas.openxmlformats.org/officeDocument/2006/relationships" r:id="rId1" action="ppaction://hlinksldjump"/>
            </a:rPr>
            <a:t>Introduction</a:t>
          </a:r>
          <a:endParaRPr lang="en-US" sz="3200" kern="1200" dirty="0">
            <a:solidFill>
              <a:prstClr val="white"/>
            </a:solidFill>
            <a:latin typeface="Calibri" panose="020F0502020204030204"/>
            <a:ea typeface="+mn-ea"/>
            <a:cs typeface="+mn-cs"/>
          </a:endParaRPr>
        </a:p>
      </dgm:t>
      <dgm:extLst>
        <a:ext uri="{E40237B7-FDA0-4F09-8148-C483321AD2D9}">
          <dgm14:cNvPr xmlns:dgm14="http://schemas.microsoft.com/office/drawing/2010/diagram" id="0" name="">
            <a:hlinkClick xmlns:r="http://schemas.openxmlformats.org/officeDocument/2006/relationships" r:id="rId2" action="ppaction://hlinkpres?slideindex=1&amp;slidetitle="/>
          </dgm14:cNvPr>
        </a:ext>
      </dgm:extLst>
    </dgm:pt>
    <dgm:pt modelId="{2F41260D-4AE7-40B9-A2A4-A00BB09A3D9A}" type="parTrans" cxnId="{51ADF8A9-A296-441F-955C-74C7DB89A4C0}">
      <dgm:prSet/>
      <dgm:spPr/>
      <dgm:t>
        <a:bodyPr/>
        <a:lstStyle/>
        <a:p>
          <a:endParaRPr lang="en-US"/>
        </a:p>
      </dgm:t>
    </dgm:pt>
    <dgm:pt modelId="{8D27162F-A623-437E-8E68-8A11847307FC}" type="sibTrans" cxnId="{51ADF8A9-A296-441F-955C-74C7DB89A4C0}">
      <dgm:prSet/>
      <dgm:spPr>
        <a:solidFill>
          <a:schemeClr val="tx1"/>
        </a:solidFill>
      </dgm:spPr>
      <dgm:t>
        <a:bodyPr/>
        <a:lstStyle/>
        <a:p>
          <a:endParaRPr lang="en-US"/>
        </a:p>
      </dgm:t>
    </dgm:pt>
    <dgm:pt modelId="{DF34F173-4AED-4AF4-BAA4-46EC8848562D}">
      <dgm:prSet phldrT="[Text]" custT="1"/>
      <dgm:spPr>
        <a:solidFill>
          <a:prstClr val="black">
            <a:alpha val="10000"/>
          </a:prst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gm:spPr>
      <dgm:t>
        <a:bodyPr spcFirstLastPara="0" vert="horz" wrap="square" lIns="76200" tIns="76200" rIns="76200" bIns="76200" numCol="1" spcCol="1270" anchor="ctr" anchorCtr="0"/>
        <a:lstStyle/>
        <a:p>
          <a:pPr marL="0" lvl="0" indent="0" algn="ctr" defTabSz="1333500">
            <a:lnSpc>
              <a:spcPct val="90000"/>
            </a:lnSpc>
            <a:spcBef>
              <a:spcPct val="0"/>
            </a:spcBef>
            <a:spcAft>
              <a:spcPct val="35000"/>
            </a:spcAft>
            <a:buNone/>
          </a:pPr>
          <a:r>
            <a:rPr lang="en-US" sz="3000" kern="1200" dirty="0">
              <a:solidFill>
                <a:prstClr val="white"/>
              </a:solidFill>
              <a:latin typeface="Calibri" panose="020F0502020204030204"/>
              <a:ea typeface="+mn-ea"/>
              <a:cs typeface="+mn-cs"/>
              <a:hlinkClick xmlns:r="http://schemas.openxmlformats.org/officeDocument/2006/relationships" r:id="rId3" action="ppaction://hlinksldjump"/>
            </a:rPr>
            <a:t>KPI’s</a:t>
          </a:r>
          <a:endParaRPr lang="en-US" sz="3000" kern="1200" dirty="0">
            <a:solidFill>
              <a:prstClr val="white"/>
            </a:solidFill>
            <a:latin typeface="Calibri" panose="020F0502020204030204"/>
            <a:ea typeface="+mn-ea"/>
            <a:cs typeface="+mn-cs"/>
          </a:endParaRPr>
        </a:p>
      </dgm:t>
    </dgm:pt>
    <dgm:pt modelId="{3B4EC488-5CD1-4572-AC12-9E9872538B85}" type="parTrans" cxnId="{32900947-B271-41BA-8AAA-06816182EB43}">
      <dgm:prSet/>
      <dgm:spPr/>
      <dgm:t>
        <a:bodyPr/>
        <a:lstStyle/>
        <a:p>
          <a:endParaRPr lang="en-US"/>
        </a:p>
      </dgm:t>
    </dgm:pt>
    <dgm:pt modelId="{050B5D10-3971-49F9-8196-B860D249CB9F}" type="sibTrans" cxnId="{32900947-B271-41BA-8AAA-06816182EB43}">
      <dgm:prSet/>
      <dgm:spPr>
        <a:solidFill>
          <a:schemeClr val="tx1"/>
        </a:solidFill>
      </dgm:spPr>
      <dgm:t>
        <a:bodyPr/>
        <a:lstStyle/>
        <a:p>
          <a:endParaRPr lang="en-US"/>
        </a:p>
      </dgm:t>
    </dgm:pt>
    <dgm:pt modelId="{29C49511-8F41-4C01-B1FD-73A6D25A8968}">
      <dgm:prSet phldrT="[Text]" custT="1"/>
      <dgm:spPr>
        <a:solidFill>
          <a:prstClr val="black">
            <a:alpha val="10000"/>
          </a:prst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gm:spPr>
      <dgm:t>
        <a:bodyPr spcFirstLastPara="0" vert="horz" wrap="square" lIns="76200" tIns="76200" rIns="76200" bIns="76200" numCol="1" spcCol="1270" anchor="ctr" anchorCtr="0"/>
        <a:lstStyle/>
        <a:p>
          <a:pPr marL="0" lvl="0" indent="0" algn="ctr" defTabSz="1333500">
            <a:lnSpc>
              <a:spcPct val="90000"/>
            </a:lnSpc>
            <a:spcBef>
              <a:spcPct val="0"/>
            </a:spcBef>
            <a:spcAft>
              <a:spcPct val="35000"/>
            </a:spcAft>
            <a:buNone/>
          </a:pPr>
          <a:r>
            <a:rPr lang="en-US" sz="3400" kern="1200" dirty="0">
              <a:solidFill>
                <a:prstClr val="white"/>
              </a:solidFill>
              <a:latin typeface="Calibri" panose="020F0502020204030204"/>
              <a:ea typeface="+mn-ea"/>
              <a:cs typeface="+mn-cs"/>
              <a:hlinkClick xmlns:r="http://schemas.openxmlformats.org/officeDocument/2006/relationships" r:id="rId4" action="ppaction://hlinksldjump"/>
            </a:rPr>
            <a:t>Dashboards</a:t>
          </a:r>
          <a:endParaRPr lang="en-US" sz="3400" kern="1200" dirty="0">
            <a:solidFill>
              <a:prstClr val="white"/>
            </a:solidFill>
            <a:latin typeface="Calibri" panose="020F0502020204030204"/>
            <a:ea typeface="+mn-ea"/>
            <a:cs typeface="+mn-cs"/>
          </a:endParaRPr>
        </a:p>
      </dgm:t>
    </dgm:pt>
    <dgm:pt modelId="{6A2438C6-EFE8-4C85-A81D-15A304DE5C27}" type="parTrans" cxnId="{9D0B54F8-AE3C-4CBB-958F-D09E4F7DC3F9}">
      <dgm:prSet/>
      <dgm:spPr/>
      <dgm:t>
        <a:bodyPr/>
        <a:lstStyle/>
        <a:p>
          <a:endParaRPr lang="en-US"/>
        </a:p>
      </dgm:t>
    </dgm:pt>
    <dgm:pt modelId="{E4258D8D-989A-4CA0-B898-8371BE415C77}" type="sibTrans" cxnId="{9D0B54F8-AE3C-4CBB-958F-D09E4F7DC3F9}">
      <dgm:prSet/>
      <dgm:spPr>
        <a:solidFill>
          <a:schemeClr val="tx1"/>
        </a:solidFill>
      </dgm:spPr>
      <dgm:t>
        <a:bodyPr/>
        <a:lstStyle/>
        <a:p>
          <a:endParaRPr lang="en-US"/>
        </a:p>
      </dgm:t>
    </dgm:pt>
    <dgm:pt modelId="{0119D5CB-84C1-4F4C-AEDF-24A428F2A31E}">
      <dgm:prSet phldrT="[Text]" custT="1"/>
      <dgm:spPr>
        <a:solidFill>
          <a:prstClr val="black">
            <a:alpha val="10000"/>
          </a:prst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gm:spPr>
      <dgm:t>
        <a:bodyPr spcFirstLastPara="0" vert="horz" wrap="square" lIns="76200" tIns="76200" rIns="76200" bIns="76200" numCol="1" spcCol="1270" anchor="ctr" anchorCtr="0"/>
        <a:lstStyle/>
        <a:p>
          <a:pPr marL="0" lvl="0" indent="0" algn="ctr" defTabSz="1333500">
            <a:lnSpc>
              <a:spcPct val="90000"/>
            </a:lnSpc>
            <a:spcBef>
              <a:spcPct val="0"/>
            </a:spcBef>
            <a:spcAft>
              <a:spcPct val="35000"/>
            </a:spcAft>
            <a:buNone/>
          </a:pPr>
          <a:r>
            <a:rPr lang="en-US" sz="3200" kern="1200" dirty="0">
              <a:solidFill>
                <a:prstClr val="white"/>
              </a:solidFill>
              <a:latin typeface="Calibri" panose="020F0502020204030204"/>
              <a:ea typeface="+mn-ea"/>
              <a:cs typeface="+mn-cs"/>
              <a:hlinkClick xmlns:r="http://schemas.openxmlformats.org/officeDocument/2006/relationships" r:id="rId5" action="ppaction://hlinksldjump"/>
            </a:rPr>
            <a:t>Conclusion</a:t>
          </a:r>
          <a:endParaRPr lang="en-US" sz="3200" kern="1200" dirty="0">
            <a:solidFill>
              <a:prstClr val="white"/>
            </a:solidFill>
            <a:latin typeface="Calibri" panose="020F0502020204030204"/>
            <a:ea typeface="+mn-ea"/>
            <a:cs typeface="+mn-cs"/>
          </a:endParaRPr>
        </a:p>
      </dgm:t>
    </dgm:pt>
    <dgm:pt modelId="{0EAB4738-48D2-40E4-BF39-E5EC683D6F43}" type="parTrans" cxnId="{A66CEE76-3D09-432C-9398-F00C75503BA9}">
      <dgm:prSet/>
      <dgm:spPr/>
      <dgm:t>
        <a:bodyPr/>
        <a:lstStyle/>
        <a:p>
          <a:endParaRPr lang="en-US"/>
        </a:p>
      </dgm:t>
    </dgm:pt>
    <dgm:pt modelId="{9A72336D-8D04-4159-8A45-8847472D6EA5}" type="sibTrans" cxnId="{A66CEE76-3D09-432C-9398-F00C75503BA9}">
      <dgm:prSet/>
      <dgm:spPr>
        <a:solidFill>
          <a:srgbClr val="7030A0"/>
        </a:solidFill>
        <a:ln>
          <a:solidFill>
            <a:srgbClr val="6600CC"/>
          </a:solidFill>
        </a:ln>
      </dgm:spPr>
      <dgm:t>
        <a:bodyPr/>
        <a:lstStyle/>
        <a:p>
          <a:endParaRPr lang="en-US"/>
        </a:p>
      </dgm:t>
    </dgm:pt>
    <dgm:pt modelId="{6A6C3B2B-554E-441B-B2E6-F698D3DB8B69}">
      <dgm:prSet phldrT="[Text]" custT="1"/>
      <dgm:spPr>
        <a:solidFill>
          <a:schemeClr val="tx1">
            <a:alpha val="50000"/>
          </a:schemeClr>
        </a:solidFill>
      </dgm:spPr>
      <dgm:t>
        <a:bodyPr/>
        <a:lstStyle/>
        <a:p>
          <a:endParaRPr lang="en-US" sz="1600" b="1" dirty="0"/>
        </a:p>
      </dgm:t>
    </dgm:pt>
    <dgm:pt modelId="{B4C6329F-626B-4FB9-9842-92991EDB1C6A}" type="parTrans" cxnId="{348778B7-46A9-4826-BCB9-3764E3F8B654}">
      <dgm:prSet/>
      <dgm:spPr/>
      <dgm:t>
        <a:bodyPr/>
        <a:lstStyle/>
        <a:p>
          <a:endParaRPr lang="en-US"/>
        </a:p>
      </dgm:t>
    </dgm:pt>
    <dgm:pt modelId="{27FB7F35-14A0-4EC0-9E04-5FA929EFDD17}" type="sibTrans" cxnId="{348778B7-46A9-4826-BCB9-3764E3F8B654}">
      <dgm:prSet/>
      <dgm:spPr/>
      <dgm:t>
        <a:bodyPr/>
        <a:lstStyle/>
        <a:p>
          <a:endParaRPr lang="en-US"/>
        </a:p>
      </dgm:t>
    </dgm:pt>
    <dgm:pt modelId="{7FA4AB1C-137D-4023-8245-5E59C417B36F}">
      <dgm:prSet phldrT="[Text]" custScaleX="174125" custScaleY="65071" custRadScaleRad="109126" custRadScaleInc="51854"/>
      <dgm:spPr>
        <a:solidFill>
          <a:prstClr val="black">
            <a:alpha val="10000"/>
          </a:prst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endParaRPr lang="en-IN"/>
        </a:p>
      </dgm:t>
    </dgm:pt>
    <dgm:pt modelId="{2AE9014D-70C1-4254-99D8-45D2FA2B0B26}" type="parTrans" cxnId="{A39DEB9B-B005-4071-BE21-8766426846C0}">
      <dgm:prSet/>
      <dgm:spPr/>
      <dgm:t>
        <a:bodyPr/>
        <a:lstStyle/>
        <a:p>
          <a:endParaRPr lang="en-IN"/>
        </a:p>
      </dgm:t>
    </dgm:pt>
    <dgm:pt modelId="{7737E78A-8EDA-4686-8492-133D272CD7C8}" type="sibTrans" cxnId="{A39DEB9B-B005-4071-BE21-8766426846C0}">
      <dgm:prSet/>
      <dgm:spPr/>
      <dgm:t>
        <a:bodyPr/>
        <a:lstStyle/>
        <a:p>
          <a:endParaRPr lang="en-IN"/>
        </a:p>
      </dgm:t>
    </dgm:pt>
    <dgm:pt modelId="{C783EDF6-61E4-4FA7-98CD-A3FD4F809C0A}" type="pres">
      <dgm:prSet presAssocID="{955A5AF0-9729-4FD2-BD43-E76B3313FE4D}" presName="composite" presStyleCnt="0">
        <dgm:presLayoutVars>
          <dgm:chMax val="1"/>
          <dgm:dir/>
          <dgm:resizeHandles val="exact"/>
        </dgm:presLayoutVars>
      </dgm:prSet>
      <dgm:spPr/>
    </dgm:pt>
    <dgm:pt modelId="{BE06B834-2BD1-482B-B80F-41ADFFB9305B}" type="pres">
      <dgm:prSet presAssocID="{955A5AF0-9729-4FD2-BD43-E76B3313FE4D}" presName="radial" presStyleCnt="0">
        <dgm:presLayoutVars>
          <dgm:animLvl val="ctr"/>
        </dgm:presLayoutVars>
      </dgm:prSet>
      <dgm:spPr/>
    </dgm:pt>
    <dgm:pt modelId="{48B50DDC-D5B1-427F-B454-2064017133E2}" type="pres">
      <dgm:prSet presAssocID="{D175561B-7382-4470-93A5-D39C357FCEB7}" presName="centerShape" presStyleLbl="vennNode1" presStyleIdx="0" presStyleCnt="5" custLinFactNeighborX="1125"/>
      <dgm:spPr/>
    </dgm:pt>
    <dgm:pt modelId="{3BFB4A7E-4DF8-4143-A48D-B4AA137D5623}" type="pres">
      <dgm:prSet presAssocID="{0D11D41F-5214-46B2-BC31-8E0306648592}" presName="node" presStyleLbl="vennNode1" presStyleIdx="1" presStyleCnt="5" custScaleX="171611" custScaleY="68383" custRadScaleRad="115250" custRadScaleInc="-79360">
        <dgm:presLayoutVars>
          <dgm:bulletEnabled val="1"/>
        </dgm:presLayoutVars>
      </dgm:prSet>
      <dgm:spPr/>
    </dgm:pt>
    <dgm:pt modelId="{86802359-F845-45B2-87DF-DF0849B5BEFD}" type="pres">
      <dgm:prSet presAssocID="{DF34F173-4AED-4AF4-BAA4-46EC8848562D}" presName="node" presStyleLbl="vennNode1" presStyleIdx="2" presStyleCnt="5" custScaleX="149029" custScaleY="64335" custRadScaleRad="106794" custRadScaleInc="-21450">
        <dgm:presLayoutVars>
          <dgm:bulletEnabled val="1"/>
        </dgm:presLayoutVars>
      </dgm:prSet>
      <dgm:spPr/>
    </dgm:pt>
    <dgm:pt modelId="{C7359B8C-7860-4E11-8B0E-079EEF5FDED7}" type="pres">
      <dgm:prSet presAssocID="{29C49511-8F41-4C01-B1FD-73A6D25A8968}" presName="node" presStyleLbl="vennNode1" presStyleIdx="3" presStyleCnt="5" custScaleX="174125" custScaleY="65071" custRadScaleRad="116897" custRadScaleInc="-75993">
        <dgm:presLayoutVars>
          <dgm:bulletEnabled val="1"/>
        </dgm:presLayoutVars>
      </dgm:prSet>
      <dgm:spPr/>
    </dgm:pt>
    <dgm:pt modelId="{CF8BC24D-3529-47CB-97CF-460B194CE81F}" type="pres">
      <dgm:prSet presAssocID="{0119D5CB-84C1-4F4C-AEDF-24A428F2A31E}" presName="node" presStyleLbl="vennNode1" presStyleIdx="4" presStyleCnt="5" custScaleX="159900" custScaleY="78522" custRadScaleRad="123352" custRadScaleInc="-27302">
        <dgm:presLayoutVars>
          <dgm:bulletEnabled val="1"/>
        </dgm:presLayoutVars>
      </dgm:prSet>
      <dgm:spPr/>
    </dgm:pt>
  </dgm:ptLst>
  <dgm:cxnLst>
    <dgm:cxn modelId="{86843A04-6C61-4176-BEF6-E047E283339B}" type="presOf" srcId="{29C49511-8F41-4C01-B1FD-73A6D25A8968}" destId="{C7359B8C-7860-4E11-8B0E-079EEF5FDED7}" srcOrd="0" destOrd="0" presId="urn:microsoft.com/office/officeart/2005/8/layout/radial3"/>
    <dgm:cxn modelId="{3721CC0F-B69F-47F6-B924-918089BE0596}" type="presOf" srcId="{0119D5CB-84C1-4F4C-AEDF-24A428F2A31E}" destId="{CF8BC24D-3529-47CB-97CF-460B194CE81F}" srcOrd="0" destOrd="0" presId="urn:microsoft.com/office/officeart/2005/8/layout/radial3"/>
    <dgm:cxn modelId="{9FE32716-88B1-4323-B728-2EEAE7548EE5}" type="presOf" srcId="{955A5AF0-9729-4FD2-BD43-E76B3313FE4D}" destId="{C783EDF6-61E4-4FA7-98CD-A3FD4F809C0A}" srcOrd="0" destOrd="0" presId="urn:microsoft.com/office/officeart/2005/8/layout/radial3"/>
    <dgm:cxn modelId="{B5C31E43-F747-427D-AC8B-8A59BB338FA4}" type="presOf" srcId="{DF34F173-4AED-4AF4-BAA4-46EC8848562D}" destId="{86802359-F845-45B2-87DF-DF0849B5BEFD}" srcOrd="0" destOrd="0" presId="urn:microsoft.com/office/officeart/2005/8/layout/radial3"/>
    <dgm:cxn modelId="{32900947-B271-41BA-8AAA-06816182EB43}" srcId="{D175561B-7382-4470-93A5-D39C357FCEB7}" destId="{DF34F173-4AED-4AF4-BAA4-46EC8848562D}" srcOrd="1" destOrd="0" parTransId="{3B4EC488-5CD1-4572-AC12-9E9872538B85}" sibTransId="{050B5D10-3971-49F9-8196-B860D249CB9F}"/>
    <dgm:cxn modelId="{A66CEE76-3D09-432C-9398-F00C75503BA9}" srcId="{D175561B-7382-4470-93A5-D39C357FCEB7}" destId="{0119D5CB-84C1-4F4C-AEDF-24A428F2A31E}" srcOrd="3" destOrd="0" parTransId="{0EAB4738-48D2-40E4-BF39-E5EC683D6F43}" sibTransId="{9A72336D-8D04-4159-8A45-8847472D6EA5}"/>
    <dgm:cxn modelId="{1941767F-2D31-4729-96D5-D36C19DD8483}" srcId="{955A5AF0-9729-4FD2-BD43-E76B3313FE4D}" destId="{D175561B-7382-4470-93A5-D39C357FCEB7}" srcOrd="0" destOrd="0" parTransId="{CFE4CA8F-F95F-42A1-BAAB-844ED3FF0A78}" sibTransId="{F0136708-D6B5-49CF-8906-80A86383E712}"/>
    <dgm:cxn modelId="{FC0BFE82-9D8E-4EB5-847A-AA43B407F3A1}" type="presOf" srcId="{0D11D41F-5214-46B2-BC31-8E0306648592}" destId="{3BFB4A7E-4DF8-4143-A48D-B4AA137D5623}" srcOrd="0" destOrd="0" presId="urn:microsoft.com/office/officeart/2005/8/layout/radial3"/>
    <dgm:cxn modelId="{A39DEB9B-B005-4071-BE21-8766426846C0}" srcId="{955A5AF0-9729-4FD2-BD43-E76B3313FE4D}" destId="{7FA4AB1C-137D-4023-8245-5E59C417B36F}" srcOrd="2" destOrd="0" parTransId="{2AE9014D-70C1-4254-99D8-45D2FA2B0B26}" sibTransId="{7737E78A-8EDA-4686-8492-133D272CD7C8}"/>
    <dgm:cxn modelId="{51ADF8A9-A296-441F-955C-74C7DB89A4C0}" srcId="{D175561B-7382-4470-93A5-D39C357FCEB7}" destId="{0D11D41F-5214-46B2-BC31-8E0306648592}" srcOrd="0" destOrd="0" parTransId="{2F41260D-4AE7-40B9-A2A4-A00BB09A3D9A}" sibTransId="{8D27162F-A623-437E-8E68-8A11847307FC}"/>
    <dgm:cxn modelId="{348778B7-46A9-4826-BCB9-3764E3F8B654}" srcId="{955A5AF0-9729-4FD2-BD43-E76B3313FE4D}" destId="{6A6C3B2B-554E-441B-B2E6-F698D3DB8B69}" srcOrd="1" destOrd="0" parTransId="{B4C6329F-626B-4FB9-9842-92991EDB1C6A}" sibTransId="{27FB7F35-14A0-4EC0-9E04-5FA929EFDD17}"/>
    <dgm:cxn modelId="{86487CF3-8EC0-4920-AF98-D3BDFA39ED31}" type="presOf" srcId="{D175561B-7382-4470-93A5-D39C357FCEB7}" destId="{48B50DDC-D5B1-427F-B454-2064017133E2}" srcOrd="0" destOrd="0" presId="urn:microsoft.com/office/officeart/2005/8/layout/radial3"/>
    <dgm:cxn modelId="{9D0B54F8-AE3C-4CBB-958F-D09E4F7DC3F9}" srcId="{D175561B-7382-4470-93A5-D39C357FCEB7}" destId="{29C49511-8F41-4C01-B1FD-73A6D25A8968}" srcOrd="2" destOrd="0" parTransId="{6A2438C6-EFE8-4C85-A81D-15A304DE5C27}" sibTransId="{E4258D8D-989A-4CA0-B898-8371BE415C77}"/>
    <dgm:cxn modelId="{A47C5846-E1CD-4DBF-99D5-4152445B5969}" type="presParOf" srcId="{C783EDF6-61E4-4FA7-98CD-A3FD4F809C0A}" destId="{BE06B834-2BD1-482B-B80F-41ADFFB9305B}" srcOrd="0" destOrd="0" presId="urn:microsoft.com/office/officeart/2005/8/layout/radial3"/>
    <dgm:cxn modelId="{86F5F474-60C6-4029-91DE-52B95E68C1DD}" type="presParOf" srcId="{BE06B834-2BD1-482B-B80F-41ADFFB9305B}" destId="{48B50DDC-D5B1-427F-B454-2064017133E2}" srcOrd="0" destOrd="0" presId="urn:microsoft.com/office/officeart/2005/8/layout/radial3"/>
    <dgm:cxn modelId="{D313ED72-EB1C-4BFE-9196-6624676FBCAB}" type="presParOf" srcId="{BE06B834-2BD1-482B-B80F-41ADFFB9305B}" destId="{3BFB4A7E-4DF8-4143-A48D-B4AA137D5623}" srcOrd="1" destOrd="0" presId="urn:microsoft.com/office/officeart/2005/8/layout/radial3"/>
    <dgm:cxn modelId="{91CA5E4E-54DF-4779-BBBA-55D1796F4F89}" type="presParOf" srcId="{BE06B834-2BD1-482B-B80F-41ADFFB9305B}" destId="{86802359-F845-45B2-87DF-DF0849B5BEFD}" srcOrd="2" destOrd="0" presId="urn:microsoft.com/office/officeart/2005/8/layout/radial3"/>
    <dgm:cxn modelId="{4A3F04CA-62BD-4DD0-98AF-C5E5F69F6ED0}" type="presParOf" srcId="{BE06B834-2BD1-482B-B80F-41ADFFB9305B}" destId="{C7359B8C-7860-4E11-8B0E-079EEF5FDED7}" srcOrd="3" destOrd="0" presId="urn:microsoft.com/office/officeart/2005/8/layout/radial3"/>
    <dgm:cxn modelId="{B8950115-466C-463C-A05F-0ED076E0CAAC}" type="presParOf" srcId="{BE06B834-2BD1-482B-B80F-41ADFFB9305B}" destId="{CF8BC24D-3529-47CB-97CF-460B194CE81F}"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B50DDC-D5B1-427F-B454-2064017133E2}">
      <dsp:nvSpPr>
        <dsp:cNvPr id="0" name=""/>
        <dsp:cNvSpPr/>
      </dsp:nvSpPr>
      <dsp:spPr>
        <a:xfrm>
          <a:off x="4301408" y="1542725"/>
          <a:ext cx="3804046" cy="3804046"/>
        </a:xfrm>
        <a:prstGeom prst="ellipse">
          <a:avLst/>
        </a:prstGeom>
        <a:solidFill>
          <a:schemeClr val="bg1">
            <a:alpha val="1000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58420" tIns="58420" rIns="58420" bIns="58420" numCol="1" spcCol="1270" anchor="ctr" anchorCtr="0">
          <a:noAutofit/>
        </a:bodyPr>
        <a:lstStyle/>
        <a:p>
          <a:pPr marL="0" lvl="0" indent="0" algn="ctr" defTabSz="2044700">
            <a:lnSpc>
              <a:spcPct val="90000"/>
            </a:lnSpc>
            <a:spcBef>
              <a:spcPct val="0"/>
            </a:spcBef>
            <a:spcAft>
              <a:spcPct val="35000"/>
            </a:spcAft>
            <a:buNone/>
          </a:pPr>
          <a:r>
            <a:rPr lang="en-US" sz="4600" kern="1200" dirty="0">
              <a:solidFill>
                <a:srgbClr val="FFC000"/>
              </a:solidFill>
            </a:rPr>
            <a:t>HR ATTRITION</a:t>
          </a:r>
        </a:p>
      </dsp:txBody>
      <dsp:txXfrm>
        <a:off x="4858498" y="2099815"/>
        <a:ext cx="2689866" cy="2689866"/>
      </dsp:txXfrm>
    </dsp:sp>
    <dsp:sp modelId="{3BFB4A7E-4DF8-4143-A48D-B4AA137D5623}">
      <dsp:nvSpPr>
        <dsp:cNvPr id="0" name=""/>
        <dsp:cNvSpPr/>
      </dsp:nvSpPr>
      <dsp:spPr>
        <a:xfrm>
          <a:off x="1809298" y="1884891"/>
          <a:ext cx="3264081" cy="1300660"/>
        </a:xfrm>
        <a:prstGeom prst="ellipse">
          <a:avLst/>
        </a:prstGeom>
        <a:solidFill>
          <a:prstClr val="black">
            <a:alpha val="10000"/>
          </a:prst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1333500">
            <a:lnSpc>
              <a:spcPct val="90000"/>
            </a:lnSpc>
            <a:spcBef>
              <a:spcPct val="0"/>
            </a:spcBef>
            <a:spcAft>
              <a:spcPct val="35000"/>
            </a:spcAft>
            <a:buNone/>
          </a:pPr>
          <a:r>
            <a:rPr lang="en-US" sz="3200" kern="1200" dirty="0">
              <a:solidFill>
                <a:prstClr val="white"/>
              </a:solidFill>
              <a:latin typeface="Calibri" panose="020F0502020204030204"/>
              <a:ea typeface="+mn-ea"/>
              <a:cs typeface="+mn-cs"/>
              <a:hlinkClick xmlns:r="http://schemas.openxmlformats.org/officeDocument/2006/relationships" r:id="" action="ppaction://hlinksldjump"/>
            </a:rPr>
            <a:t>Introduction</a:t>
          </a:r>
          <a:endParaRPr lang="en-US" sz="3200" kern="1200" dirty="0">
            <a:solidFill>
              <a:prstClr val="white"/>
            </a:solidFill>
            <a:latin typeface="Calibri" panose="020F0502020204030204"/>
            <a:ea typeface="+mn-ea"/>
            <a:cs typeface="+mn-cs"/>
          </a:endParaRPr>
        </a:p>
      </dsp:txBody>
      <dsp:txXfrm>
        <a:off x="2287312" y="2075368"/>
        <a:ext cx="2308053" cy="919706"/>
      </dsp:txXfrm>
    </dsp:sp>
    <dsp:sp modelId="{86802359-F845-45B2-87DF-DF0849B5BEFD}">
      <dsp:nvSpPr>
        <dsp:cNvPr id="0" name=""/>
        <dsp:cNvSpPr/>
      </dsp:nvSpPr>
      <dsp:spPr>
        <a:xfrm>
          <a:off x="7227269" y="1958282"/>
          <a:ext cx="2834566" cy="1223666"/>
        </a:xfrm>
        <a:prstGeom prst="ellipse">
          <a:avLst/>
        </a:prstGeom>
        <a:solidFill>
          <a:prstClr val="black">
            <a:alpha val="10000"/>
          </a:prst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1333500">
            <a:lnSpc>
              <a:spcPct val="90000"/>
            </a:lnSpc>
            <a:spcBef>
              <a:spcPct val="0"/>
            </a:spcBef>
            <a:spcAft>
              <a:spcPct val="35000"/>
            </a:spcAft>
            <a:buNone/>
          </a:pPr>
          <a:r>
            <a:rPr lang="en-US" sz="3000" kern="1200" dirty="0">
              <a:solidFill>
                <a:prstClr val="white"/>
              </a:solidFill>
              <a:latin typeface="Calibri" panose="020F0502020204030204"/>
              <a:ea typeface="+mn-ea"/>
              <a:cs typeface="+mn-cs"/>
              <a:hlinkClick xmlns:r="http://schemas.openxmlformats.org/officeDocument/2006/relationships" r:id="" action="ppaction://hlinksldjump"/>
            </a:rPr>
            <a:t>KPI’s</a:t>
          </a:r>
          <a:endParaRPr lang="en-US" sz="3000" kern="1200" dirty="0">
            <a:solidFill>
              <a:prstClr val="white"/>
            </a:solidFill>
            <a:latin typeface="Calibri" panose="020F0502020204030204"/>
            <a:ea typeface="+mn-ea"/>
            <a:cs typeface="+mn-cs"/>
          </a:endParaRPr>
        </a:p>
      </dsp:txBody>
      <dsp:txXfrm>
        <a:off x="7642382" y="2137484"/>
        <a:ext cx="2004340" cy="865262"/>
      </dsp:txXfrm>
    </dsp:sp>
    <dsp:sp modelId="{C7359B8C-7860-4E11-8B0E-079EEF5FDED7}">
      <dsp:nvSpPr>
        <dsp:cNvPr id="0" name=""/>
        <dsp:cNvSpPr/>
      </dsp:nvSpPr>
      <dsp:spPr>
        <a:xfrm>
          <a:off x="7184166" y="3892263"/>
          <a:ext cx="3311898" cy="1237665"/>
        </a:xfrm>
        <a:prstGeom prst="ellipse">
          <a:avLst/>
        </a:prstGeom>
        <a:solidFill>
          <a:prstClr val="black">
            <a:alpha val="10000"/>
          </a:prst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1333500">
            <a:lnSpc>
              <a:spcPct val="90000"/>
            </a:lnSpc>
            <a:spcBef>
              <a:spcPct val="0"/>
            </a:spcBef>
            <a:spcAft>
              <a:spcPct val="35000"/>
            </a:spcAft>
            <a:buNone/>
          </a:pPr>
          <a:r>
            <a:rPr lang="en-US" sz="3400" kern="1200" dirty="0">
              <a:solidFill>
                <a:prstClr val="white"/>
              </a:solidFill>
              <a:latin typeface="Calibri" panose="020F0502020204030204"/>
              <a:ea typeface="+mn-ea"/>
              <a:cs typeface="+mn-cs"/>
              <a:hlinkClick xmlns:r="http://schemas.openxmlformats.org/officeDocument/2006/relationships" r:id="" action="ppaction://hlinksldjump"/>
            </a:rPr>
            <a:t>Dashboards</a:t>
          </a:r>
          <a:endParaRPr lang="en-US" sz="3400" kern="1200" dirty="0">
            <a:solidFill>
              <a:prstClr val="white"/>
            </a:solidFill>
            <a:latin typeface="Calibri" panose="020F0502020204030204"/>
            <a:ea typeface="+mn-ea"/>
            <a:cs typeface="+mn-cs"/>
          </a:endParaRPr>
        </a:p>
      </dsp:txBody>
      <dsp:txXfrm>
        <a:off x="7669182" y="4073515"/>
        <a:ext cx="2341866" cy="875161"/>
      </dsp:txXfrm>
    </dsp:sp>
    <dsp:sp modelId="{CF8BC24D-3529-47CB-97CF-460B194CE81F}">
      <dsp:nvSpPr>
        <dsp:cNvPr id="0" name=""/>
        <dsp:cNvSpPr/>
      </dsp:nvSpPr>
      <dsp:spPr>
        <a:xfrm>
          <a:off x="1847945" y="3968702"/>
          <a:ext cx="3041335" cy="1493506"/>
        </a:xfrm>
        <a:prstGeom prst="ellipse">
          <a:avLst/>
        </a:prstGeom>
        <a:solidFill>
          <a:prstClr val="black">
            <a:alpha val="10000"/>
          </a:prst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1333500">
            <a:lnSpc>
              <a:spcPct val="90000"/>
            </a:lnSpc>
            <a:spcBef>
              <a:spcPct val="0"/>
            </a:spcBef>
            <a:spcAft>
              <a:spcPct val="35000"/>
            </a:spcAft>
            <a:buNone/>
          </a:pPr>
          <a:r>
            <a:rPr lang="en-US" sz="3200" kern="1200" dirty="0">
              <a:solidFill>
                <a:prstClr val="white"/>
              </a:solidFill>
              <a:latin typeface="Calibri" panose="020F0502020204030204"/>
              <a:ea typeface="+mn-ea"/>
              <a:cs typeface="+mn-cs"/>
              <a:hlinkClick xmlns:r="http://schemas.openxmlformats.org/officeDocument/2006/relationships" r:id="" action="ppaction://hlinksldjump"/>
            </a:rPr>
            <a:t>Conclusion</a:t>
          </a:r>
          <a:endParaRPr lang="en-US" sz="3200" kern="1200" dirty="0">
            <a:solidFill>
              <a:prstClr val="white"/>
            </a:solidFill>
            <a:latin typeface="Calibri" panose="020F0502020204030204"/>
            <a:ea typeface="+mn-ea"/>
            <a:cs typeface="+mn-cs"/>
          </a:endParaRPr>
        </a:p>
      </dsp:txBody>
      <dsp:txXfrm>
        <a:off x="2293338" y="4187421"/>
        <a:ext cx="2150549" cy="1056068"/>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53977A-1FE2-4A0D-9020-3E7F52B02606}" type="datetimeFigureOut">
              <a:rPr lang="en-IN" smtClean="0"/>
              <a:t>18-08-2023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469FE3-7E20-43B6-B062-CD8E6B87D6FA}" type="slidenum">
              <a:rPr lang="en-IN" smtClean="0"/>
              <a:t>‹#›</a:t>
            </a:fld>
            <a:endParaRPr lang="en-IN"/>
          </a:p>
        </p:txBody>
      </p:sp>
    </p:spTree>
    <p:extLst>
      <p:ext uri="{BB962C8B-B14F-4D97-AF65-F5344CB8AC3E}">
        <p14:creationId xmlns:p14="http://schemas.microsoft.com/office/powerpoint/2010/main" val="3562490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8/18/2023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8/18/2023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C017E-2C43-4D5F-C4E9-6F3E4255F155}"/>
              </a:ext>
            </a:extLst>
          </p:cNvPr>
          <p:cNvSpPr>
            <a:spLocks noGrp="1"/>
          </p:cNvSpPr>
          <p:nvPr>
            <p:ph type="ctrTitle"/>
          </p:nvPr>
        </p:nvSpPr>
        <p:spPr>
          <a:xfrm>
            <a:off x="4509245" y="1936376"/>
            <a:ext cx="6911789" cy="4383742"/>
          </a:xfrm>
        </p:spPr>
        <p:txBody>
          <a:bodyPr>
            <a:normAutofit fontScale="90000"/>
          </a:bodyPr>
          <a:lstStyle/>
          <a:p>
            <a:br>
              <a:rPr lang="en-IN" sz="6000" b="1" dirty="0">
                <a:latin typeface="+mj-lt"/>
              </a:rPr>
            </a:br>
            <a:br>
              <a:rPr lang="en-IN" sz="6000" b="1" dirty="0">
                <a:latin typeface="+mj-lt"/>
              </a:rPr>
            </a:br>
            <a:br>
              <a:rPr lang="en-IN" sz="6000" b="1" dirty="0">
                <a:latin typeface="+mj-lt"/>
              </a:rPr>
            </a:br>
            <a:br>
              <a:rPr lang="en-IN" sz="6700" b="1" dirty="0">
                <a:latin typeface="+mj-lt"/>
              </a:rPr>
            </a:br>
            <a:r>
              <a:rPr lang="en-IN" sz="7300" b="1" dirty="0">
                <a:latin typeface="+mj-lt"/>
              </a:rPr>
              <a:t>HR Analytics </a:t>
            </a:r>
            <a:br>
              <a:rPr lang="en-IN" sz="6000" b="1" dirty="0"/>
            </a:br>
            <a:r>
              <a:rPr lang="en-IN" sz="6000" b="1" dirty="0"/>
              <a:t>PROJECT</a:t>
            </a:r>
            <a:r>
              <a:rPr lang="en-IN" sz="5300" b="1" dirty="0"/>
              <a:t>   </a:t>
            </a:r>
            <a:br>
              <a:rPr lang="en-IN" sz="6000" b="1" dirty="0"/>
            </a:br>
            <a:br>
              <a:rPr lang="en-IN" sz="6000" b="1" dirty="0"/>
            </a:br>
            <a:r>
              <a:rPr lang="en-IN" sz="4400" b="1" dirty="0">
                <a:solidFill>
                  <a:srgbClr val="FF9900"/>
                </a:solidFill>
              </a:rPr>
              <a:t>Mentor :- Shruti Nigam</a:t>
            </a:r>
            <a:br>
              <a:rPr lang="en-IN" dirty="0"/>
            </a:br>
            <a:endParaRPr lang="en-IN" dirty="0"/>
          </a:p>
        </p:txBody>
      </p:sp>
      <p:sp>
        <p:nvSpPr>
          <p:cNvPr id="3" name="Subtitle 2">
            <a:extLst>
              <a:ext uri="{FF2B5EF4-FFF2-40B4-BE49-F238E27FC236}">
                <a16:creationId xmlns:a16="http://schemas.microsoft.com/office/drawing/2014/main" id="{3637E288-9C3A-1D23-E682-D9634E5D4851}"/>
              </a:ext>
            </a:extLst>
          </p:cNvPr>
          <p:cNvSpPr>
            <a:spLocks noGrp="1"/>
          </p:cNvSpPr>
          <p:nvPr>
            <p:ph type="subTitle" idx="1"/>
          </p:nvPr>
        </p:nvSpPr>
        <p:spPr>
          <a:xfrm>
            <a:off x="188258" y="5020235"/>
            <a:ext cx="2492188" cy="905434"/>
          </a:xfrm>
        </p:spPr>
        <p:txBody>
          <a:bodyPr>
            <a:norm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4105676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00F95-D23A-E64F-A4B5-170504DCF53A}"/>
              </a:ext>
            </a:extLst>
          </p:cNvPr>
          <p:cNvSpPr txBox="1"/>
          <p:nvPr/>
        </p:nvSpPr>
        <p:spPr>
          <a:xfrm>
            <a:off x="0" y="107577"/>
            <a:ext cx="5862917" cy="800219"/>
          </a:xfrm>
          <a:prstGeom prst="rect">
            <a:avLst/>
          </a:prstGeom>
          <a:noFill/>
        </p:spPr>
        <p:txBody>
          <a:bodyPr wrap="square" rtlCol="0">
            <a:spAutoFit/>
          </a:bodyPr>
          <a:lstStyle/>
          <a:p>
            <a:r>
              <a:rPr lang="en-IN" sz="2800" dirty="0">
                <a:solidFill>
                  <a:srgbClr val="FFFF00"/>
                </a:solidFill>
                <a:latin typeface="+mj-lt"/>
              </a:rPr>
              <a:t>7. Department wise experience</a:t>
            </a:r>
          </a:p>
          <a:p>
            <a:endParaRPr lang="en-IN" dirty="0"/>
          </a:p>
        </p:txBody>
      </p:sp>
      <p:pic>
        <p:nvPicPr>
          <p:cNvPr id="2" name="Content Placeholder 1">
            <a:extLst>
              <a:ext uri="{FF2B5EF4-FFF2-40B4-BE49-F238E27FC236}">
                <a16:creationId xmlns:a16="http://schemas.microsoft.com/office/drawing/2014/main" id="{B411C3AA-CCC2-6357-8C10-16E7F4974C51}"/>
              </a:ext>
            </a:extLst>
          </p:cNvPr>
          <p:cNvPicPr>
            <a:picLocks noGrp="1" noChangeAspect="1"/>
          </p:cNvPicPr>
          <p:nvPr>
            <p:ph idx="1"/>
          </p:nvPr>
        </p:nvPicPr>
        <p:blipFill>
          <a:blip r:embed="rId2"/>
          <a:stretch>
            <a:fillRect/>
          </a:stretch>
        </p:blipFill>
        <p:spPr>
          <a:xfrm>
            <a:off x="6633136" y="1158314"/>
            <a:ext cx="5101664" cy="3501465"/>
          </a:xfrm>
          <a:prstGeom prst="rect">
            <a:avLst/>
          </a:prstGeom>
        </p:spPr>
      </p:pic>
      <p:pic>
        <p:nvPicPr>
          <p:cNvPr id="5" name="Picture 4">
            <a:extLst>
              <a:ext uri="{FF2B5EF4-FFF2-40B4-BE49-F238E27FC236}">
                <a16:creationId xmlns:a16="http://schemas.microsoft.com/office/drawing/2014/main" id="{41FCCBB4-707C-36B0-0409-E8685B4D672D}"/>
              </a:ext>
            </a:extLst>
          </p:cNvPr>
          <p:cNvPicPr>
            <a:picLocks noChangeAspect="1"/>
          </p:cNvPicPr>
          <p:nvPr/>
        </p:nvPicPr>
        <p:blipFill>
          <a:blip r:embed="rId3"/>
          <a:stretch>
            <a:fillRect/>
          </a:stretch>
        </p:blipFill>
        <p:spPr>
          <a:xfrm>
            <a:off x="457200" y="1158314"/>
            <a:ext cx="5195256" cy="3501465"/>
          </a:xfrm>
          <a:prstGeom prst="rect">
            <a:avLst/>
          </a:prstGeom>
        </p:spPr>
      </p:pic>
      <p:sp>
        <p:nvSpPr>
          <p:cNvPr id="6" name="TextBox 5">
            <a:extLst>
              <a:ext uri="{FF2B5EF4-FFF2-40B4-BE49-F238E27FC236}">
                <a16:creationId xmlns:a16="http://schemas.microsoft.com/office/drawing/2014/main" id="{8738A3E5-EAEA-F645-8783-5086DCC3FE87}"/>
              </a:ext>
            </a:extLst>
          </p:cNvPr>
          <p:cNvSpPr txBox="1"/>
          <p:nvPr/>
        </p:nvSpPr>
        <p:spPr>
          <a:xfrm>
            <a:off x="6319371" y="179294"/>
            <a:ext cx="5415429" cy="461665"/>
          </a:xfrm>
          <a:prstGeom prst="rect">
            <a:avLst/>
          </a:prstGeom>
          <a:noFill/>
        </p:spPr>
        <p:txBody>
          <a:bodyPr wrap="square" rtlCol="0">
            <a:spAutoFit/>
          </a:bodyPr>
          <a:lstStyle/>
          <a:p>
            <a:r>
              <a:rPr lang="en-IN" sz="2400" dirty="0">
                <a:solidFill>
                  <a:srgbClr val="FFFF00"/>
                </a:solidFill>
              </a:rPr>
              <a:t>8. Department wise Percent Salary Hike</a:t>
            </a:r>
          </a:p>
        </p:txBody>
      </p:sp>
      <p:sp>
        <p:nvSpPr>
          <p:cNvPr id="7" name="TextBox 6">
            <a:extLst>
              <a:ext uri="{FF2B5EF4-FFF2-40B4-BE49-F238E27FC236}">
                <a16:creationId xmlns:a16="http://schemas.microsoft.com/office/drawing/2014/main" id="{92A5CBCD-CED0-5619-3925-399FFF7BB4CD}"/>
              </a:ext>
            </a:extLst>
          </p:cNvPr>
          <p:cNvSpPr txBox="1"/>
          <p:nvPr/>
        </p:nvSpPr>
        <p:spPr>
          <a:xfrm>
            <a:off x="1748118" y="4993341"/>
            <a:ext cx="7691717" cy="1292662"/>
          </a:xfrm>
          <a:prstGeom prst="rect">
            <a:avLst/>
          </a:prstGeom>
          <a:noFill/>
        </p:spPr>
        <p:txBody>
          <a:bodyPr wrap="square" rtlCol="0">
            <a:spAutoFit/>
          </a:bodyPr>
          <a:lstStyle/>
          <a:p>
            <a:pPr algn="just">
              <a:buFont typeface="Wingdings" panose="05000000000000000000" pitchFamily="2" charset="2"/>
              <a:buChar char="Ø"/>
            </a:pPr>
            <a:r>
              <a:rPr lang="en-US" sz="2000" dirty="0">
                <a:latin typeface="Calibri" panose="020F0502020204030204" pitchFamily="34" charset="0"/>
                <a:cs typeface="Calibri" panose="020F0502020204030204" pitchFamily="34" charset="0"/>
              </a:rPr>
              <a:t>Each Department have average 11 years of experience with the same   company  but percent salary hike in this 11 years is only 24 % .</a:t>
            </a:r>
          </a:p>
          <a:p>
            <a:pPr algn="just">
              <a:buFont typeface="Wingdings" panose="05000000000000000000" pitchFamily="2" charset="2"/>
              <a:buChar char="Ø"/>
            </a:pPr>
            <a:r>
              <a:rPr lang="en-US" sz="2000" dirty="0">
                <a:latin typeface="Calibri" panose="020F0502020204030204" pitchFamily="34" charset="0"/>
                <a:cs typeface="Calibri" panose="020F0502020204030204" pitchFamily="34" charset="0"/>
              </a:rPr>
              <a:t>Sales Department have highest experience but lowest salary hike.</a:t>
            </a:r>
          </a:p>
          <a:p>
            <a:endParaRPr lang="en-IN" dirty="0"/>
          </a:p>
        </p:txBody>
      </p:sp>
    </p:spTree>
    <p:extLst>
      <p:ext uri="{BB962C8B-B14F-4D97-AF65-F5344CB8AC3E}">
        <p14:creationId xmlns:p14="http://schemas.microsoft.com/office/powerpoint/2010/main" val="1624620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0C3BE67-63F0-6BED-086E-71F734C43CFB}"/>
              </a:ext>
            </a:extLst>
          </p:cNvPr>
          <p:cNvSpPr txBox="1"/>
          <p:nvPr/>
        </p:nvSpPr>
        <p:spPr>
          <a:xfrm flipH="1" flipV="1">
            <a:off x="516425" y="683096"/>
            <a:ext cx="2890163" cy="634715"/>
          </a:xfrm>
          <a:prstGeom prst="rect">
            <a:avLst/>
          </a:prstGeom>
          <a:noFill/>
        </p:spPr>
        <p:txBody>
          <a:bodyPr wrap="square" rtlCol="0">
            <a:spAutoFit/>
          </a:bodyPr>
          <a:lstStyle/>
          <a:p>
            <a:endParaRPr lang="en-IN"/>
          </a:p>
        </p:txBody>
      </p:sp>
      <p:sp>
        <p:nvSpPr>
          <p:cNvPr id="9" name="TextBox 8">
            <a:extLst>
              <a:ext uri="{FF2B5EF4-FFF2-40B4-BE49-F238E27FC236}">
                <a16:creationId xmlns:a16="http://schemas.microsoft.com/office/drawing/2014/main" id="{47233955-38AC-AE57-BDFF-35A0D1027F44}"/>
              </a:ext>
            </a:extLst>
          </p:cNvPr>
          <p:cNvSpPr txBox="1"/>
          <p:nvPr/>
        </p:nvSpPr>
        <p:spPr>
          <a:xfrm>
            <a:off x="-42406" y="0"/>
            <a:ext cx="4774276" cy="523220"/>
          </a:xfrm>
          <a:prstGeom prst="rect">
            <a:avLst/>
          </a:prstGeom>
          <a:noFill/>
        </p:spPr>
        <p:txBody>
          <a:bodyPr wrap="square" rtlCol="0">
            <a:spAutoFit/>
          </a:bodyPr>
          <a:lstStyle/>
          <a:p>
            <a:r>
              <a:rPr lang="en-IN" sz="2800" dirty="0">
                <a:solidFill>
                  <a:srgbClr val="FFFF00"/>
                </a:solidFill>
                <a:latin typeface="+mj-lt"/>
              </a:rPr>
              <a:t>9. Job role vs Job satisfaction</a:t>
            </a:r>
            <a:endParaRPr lang="en-IN" dirty="0">
              <a:solidFill>
                <a:srgbClr val="FFFF00"/>
              </a:solidFill>
            </a:endParaRPr>
          </a:p>
        </p:txBody>
      </p:sp>
      <p:pic>
        <p:nvPicPr>
          <p:cNvPr id="2" name="Content Placeholder 1">
            <a:extLst>
              <a:ext uri="{FF2B5EF4-FFF2-40B4-BE49-F238E27FC236}">
                <a16:creationId xmlns:a16="http://schemas.microsoft.com/office/drawing/2014/main" id="{A13F0C28-3309-CEB4-600C-C14F1C56F709}"/>
              </a:ext>
            </a:extLst>
          </p:cNvPr>
          <p:cNvPicPr>
            <a:picLocks noGrp="1" noChangeAspect="1"/>
          </p:cNvPicPr>
          <p:nvPr>
            <p:ph idx="1"/>
          </p:nvPr>
        </p:nvPicPr>
        <p:blipFill>
          <a:blip r:embed="rId2"/>
          <a:stretch>
            <a:fillRect/>
          </a:stretch>
        </p:blipFill>
        <p:spPr>
          <a:xfrm>
            <a:off x="364420" y="591673"/>
            <a:ext cx="4615329" cy="2837327"/>
          </a:xfrm>
          <a:prstGeom prst="rect">
            <a:avLst/>
          </a:prstGeom>
        </p:spPr>
      </p:pic>
      <p:pic>
        <p:nvPicPr>
          <p:cNvPr id="4" name="Picture 3">
            <a:extLst>
              <a:ext uri="{FF2B5EF4-FFF2-40B4-BE49-F238E27FC236}">
                <a16:creationId xmlns:a16="http://schemas.microsoft.com/office/drawing/2014/main" id="{064249D2-C086-FFAD-1AEF-2C49E11B010D}"/>
              </a:ext>
            </a:extLst>
          </p:cNvPr>
          <p:cNvPicPr>
            <a:picLocks noChangeAspect="1"/>
          </p:cNvPicPr>
          <p:nvPr/>
        </p:nvPicPr>
        <p:blipFill>
          <a:blip r:embed="rId3"/>
          <a:stretch>
            <a:fillRect/>
          </a:stretch>
        </p:blipFill>
        <p:spPr>
          <a:xfrm>
            <a:off x="5258400" y="623320"/>
            <a:ext cx="6817059" cy="3057525"/>
          </a:xfrm>
          <a:prstGeom prst="rect">
            <a:avLst/>
          </a:prstGeom>
        </p:spPr>
      </p:pic>
      <p:pic>
        <p:nvPicPr>
          <p:cNvPr id="5" name="Picture 4">
            <a:extLst>
              <a:ext uri="{FF2B5EF4-FFF2-40B4-BE49-F238E27FC236}">
                <a16:creationId xmlns:a16="http://schemas.microsoft.com/office/drawing/2014/main" id="{9D9067C9-3146-566B-91F7-4EFE1D1577E6}"/>
              </a:ext>
            </a:extLst>
          </p:cNvPr>
          <p:cNvPicPr>
            <a:picLocks noChangeAspect="1"/>
          </p:cNvPicPr>
          <p:nvPr/>
        </p:nvPicPr>
        <p:blipFill>
          <a:blip r:embed="rId4"/>
          <a:stretch>
            <a:fillRect/>
          </a:stretch>
        </p:blipFill>
        <p:spPr>
          <a:xfrm>
            <a:off x="37067" y="4139556"/>
            <a:ext cx="5816886" cy="2712842"/>
          </a:xfrm>
          <a:prstGeom prst="rect">
            <a:avLst/>
          </a:prstGeom>
        </p:spPr>
      </p:pic>
      <p:sp>
        <p:nvSpPr>
          <p:cNvPr id="6" name="TextBox 5">
            <a:extLst>
              <a:ext uri="{FF2B5EF4-FFF2-40B4-BE49-F238E27FC236}">
                <a16:creationId xmlns:a16="http://schemas.microsoft.com/office/drawing/2014/main" id="{166427EB-646E-3881-1773-8388F2BD3833}"/>
              </a:ext>
            </a:extLst>
          </p:cNvPr>
          <p:cNvSpPr txBox="1"/>
          <p:nvPr/>
        </p:nvSpPr>
        <p:spPr>
          <a:xfrm>
            <a:off x="6096000" y="4249482"/>
            <a:ext cx="5898777" cy="2492990"/>
          </a:xfrm>
          <a:prstGeom prst="rect">
            <a:avLst/>
          </a:prstGeom>
          <a:noFill/>
        </p:spPr>
        <p:txBody>
          <a:bodyPr wrap="square" rtlCol="0">
            <a:spAutoFit/>
          </a:bodyPr>
          <a:lstStyle/>
          <a:p>
            <a:pPr algn="just">
              <a:buFont typeface="Wingdings" panose="05000000000000000000" pitchFamily="2" charset="2"/>
              <a:buChar char="Ø"/>
            </a:pPr>
            <a:r>
              <a:rPr lang="en-US" sz="2000" dirty="0">
                <a:latin typeface="Calibri" panose="020F0502020204030204" pitchFamily="34" charset="0"/>
                <a:cs typeface="Calibri" panose="020F0502020204030204" pitchFamily="34" charset="0"/>
              </a:rPr>
              <a:t>Almost 75% employees are not satisfied </a:t>
            </a:r>
          </a:p>
          <a:p>
            <a:pPr algn="just">
              <a:buFont typeface="Wingdings" panose="05000000000000000000" pitchFamily="2" charset="2"/>
              <a:buChar char="Ø"/>
            </a:pPr>
            <a:r>
              <a:rPr lang="en-US" sz="2000" dirty="0">
                <a:latin typeface="Calibri" panose="020F0502020204030204" pitchFamily="34" charset="0"/>
                <a:cs typeface="Calibri" panose="020F0502020204030204" pitchFamily="34" charset="0"/>
              </a:rPr>
              <a:t>More than 50% employee have to do overtime</a:t>
            </a:r>
          </a:p>
          <a:p>
            <a:pPr algn="just">
              <a:buFont typeface="Wingdings" panose="05000000000000000000" pitchFamily="2" charset="2"/>
              <a:buChar char="Ø"/>
            </a:pPr>
            <a:r>
              <a:rPr lang="en-US" sz="2000" dirty="0">
                <a:latin typeface="Calibri" panose="020F0502020204030204" pitchFamily="34" charset="0"/>
                <a:cs typeface="Calibri" panose="020F0502020204030204" pitchFamily="34" charset="0"/>
              </a:rPr>
              <a:t>AS they are involved in number of job works and doing overtime but not recognize with any rewards as its clearly visible, after10 to 11 years of experience not received promotion since last 5 to 6 year .</a:t>
            </a:r>
          </a:p>
          <a:p>
            <a:pPr algn="just">
              <a:buFont typeface="Wingdings" panose="05000000000000000000" pitchFamily="2" charset="2"/>
              <a:buChar char="Ø"/>
            </a:pPr>
            <a:endParaRPr lang="en-US" dirty="0">
              <a:solidFill>
                <a:schemeClr val="bg1"/>
              </a:solidFill>
              <a:latin typeface="Calibri" panose="020F0502020204030204" pitchFamily="34" charset="0"/>
              <a:cs typeface="Calibri" panose="020F0502020204030204" pitchFamily="34" charset="0"/>
            </a:endParaRPr>
          </a:p>
          <a:p>
            <a:endParaRPr lang="en-IN" dirty="0"/>
          </a:p>
        </p:txBody>
      </p:sp>
      <p:sp>
        <p:nvSpPr>
          <p:cNvPr id="8" name="TextBox 7">
            <a:extLst>
              <a:ext uri="{FF2B5EF4-FFF2-40B4-BE49-F238E27FC236}">
                <a16:creationId xmlns:a16="http://schemas.microsoft.com/office/drawing/2014/main" id="{BAAA03CE-33DE-C5F1-8095-533A523127CB}"/>
              </a:ext>
            </a:extLst>
          </p:cNvPr>
          <p:cNvSpPr txBox="1"/>
          <p:nvPr/>
        </p:nvSpPr>
        <p:spPr>
          <a:xfrm>
            <a:off x="5637306" y="-18943"/>
            <a:ext cx="4774276" cy="523220"/>
          </a:xfrm>
          <a:prstGeom prst="rect">
            <a:avLst/>
          </a:prstGeom>
          <a:noFill/>
        </p:spPr>
        <p:txBody>
          <a:bodyPr wrap="square" rtlCol="0">
            <a:spAutoFit/>
          </a:bodyPr>
          <a:lstStyle/>
          <a:p>
            <a:r>
              <a:rPr lang="en-IN" sz="2800" dirty="0">
                <a:solidFill>
                  <a:srgbClr val="FFFF00"/>
                </a:solidFill>
                <a:latin typeface="+mj-lt"/>
              </a:rPr>
              <a:t>10. Job role vs Overtime</a:t>
            </a:r>
            <a:endParaRPr lang="en-IN" dirty="0">
              <a:solidFill>
                <a:srgbClr val="FFFF00"/>
              </a:solidFill>
            </a:endParaRPr>
          </a:p>
        </p:txBody>
      </p:sp>
      <p:sp>
        <p:nvSpPr>
          <p:cNvPr id="10" name="TextBox 9">
            <a:extLst>
              <a:ext uri="{FF2B5EF4-FFF2-40B4-BE49-F238E27FC236}">
                <a16:creationId xmlns:a16="http://schemas.microsoft.com/office/drawing/2014/main" id="{404DE099-6A49-3EB4-2585-4BEEFD34700E}"/>
              </a:ext>
            </a:extLst>
          </p:cNvPr>
          <p:cNvSpPr txBox="1"/>
          <p:nvPr/>
        </p:nvSpPr>
        <p:spPr>
          <a:xfrm>
            <a:off x="37066" y="3602880"/>
            <a:ext cx="5270039" cy="400110"/>
          </a:xfrm>
          <a:prstGeom prst="rect">
            <a:avLst/>
          </a:prstGeom>
          <a:noFill/>
        </p:spPr>
        <p:txBody>
          <a:bodyPr wrap="square" rtlCol="0">
            <a:spAutoFit/>
          </a:bodyPr>
          <a:lstStyle/>
          <a:p>
            <a:r>
              <a:rPr lang="en-IN" sz="2000" b="1" dirty="0">
                <a:solidFill>
                  <a:srgbClr val="FFFF00"/>
                </a:solidFill>
                <a:latin typeface="+mj-lt"/>
              </a:rPr>
              <a:t>11. Department wise experience and promotions</a:t>
            </a:r>
            <a:endParaRPr lang="en-IN" sz="2000" b="1" dirty="0">
              <a:solidFill>
                <a:srgbClr val="FFFF00"/>
              </a:solidFill>
            </a:endParaRPr>
          </a:p>
        </p:txBody>
      </p:sp>
    </p:spTree>
    <p:extLst>
      <p:ext uri="{BB962C8B-B14F-4D97-AF65-F5344CB8AC3E}">
        <p14:creationId xmlns:p14="http://schemas.microsoft.com/office/powerpoint/2010/main" val="1227385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5EFA715-D378-D804-3048-7BC4707A6672}"/>
              </a:ext>
            </a:extLst>
          </p:cNvPr>
          <p:cNvPicPr>
            <a:picLocks noGrp="1" noChangeAspect="1"/>
          </p:cNvPicPr>
          <p:nvPr>
            <p:ph idx="1"/>
          </p:nvPr>
        </p:nvPicPr>
        <p:blipFill>
          <a:blip r:embed="rId2"/>
          <a:stretch>
            <a:fillRect/>
          </a:stretch>
        </p:blipFill>
        <p:spPr>
          <a:xfrm>
            <a:off x="0" y="0"/>
            <a:ext cx="12191999" cy="6884893"/>
          </a:xfrm>
        </p:spPr>
      </p:pic>
    </p:spTree>
    <p:extLst>
      <p:ext uri="{BB962C8B-B14F-4D97-AF65-F5344CB8AC3E}">
        <p14:creationId xmlns:p14="http://schemas.microsoft.com/office/powerpoint/2010/main" val="1140672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B75E8E2-CFC9-042C-B4A4-5599275753DE}"/>
              </a:ext>
            </a:extLst>
          </p:cNvPr>
          <p:cNvPicPr>
            <a:picLocks noGrp="1" noChangeAspect="1"/>
          </p:cNvPicPr>
          <p:nvPr>
            <p:ph idx="1"/>
          </p:nvPr>
        </p:nvPicPr>
        <p:blipFill>
          <a:blip r:embed="rId2"/>
          <a:stretch>
            <a:fillRect/>
          </a:stretch>
        </p:blipFill>
        <p:spPr>
          <a:xfrm>
            <a:off x="1" y="0"/>
            <a:ext cx="12192000" cy="6777037"/>
          </a:xfrm>
        </p:spPr>
      </p:pic>
      <p:sp>
        <p:nvSpPr>
          <p:cNvPr id="3" name="Rectangle 2">
            <a:extLst>
              <a:ext uri="{FF2B5EF4-FFF2-40B4-BE49-F238E27FC236}">
                <a16:creationId xmlns:a16="http://schemas.microsoft.com/office/drawing/2014/main" id="{7A74B343-8E36-9CF3-8A36-A5247ABD9517}"/>
              </a:ext>
            </a:extLst>
          </p:cNvPr>
          <p:cNvSpPr/>
          <p:nvPr/>
        </p:nvSpPr>
        <p:spPr>
          <a:xfrm>
            <a:off x="8440615" y="4321908"/>
            <a:ext cx="1164493" cy="250092"/>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latin typeface="Bahnschrift SemiBold Condensed" panose="020B0502040204020203" pitchFamily="34" charset="0"/>
              </a:rPr>
              <a:t>Education</a:t>
            </a:r>
          </a:p>
        </p:txBody>
      </p:sp>
    </p:spTree>
    <p:extLst>
      <p:ext uri="{BB962C8B-B14F-4D97-AF65-F5344CB8AC3E}">
        <p14:creationId xmlns:p14="http://schemas.microsoft.com/office/powerpoint/2010/main" val="2058835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A67720-6A5A-243A-FB5C-D3065B6D85A7}"/>
              </a:ext>
            </a:extLst>
          </p:cNvPr>
          <p:cNvSpPr>
            <a:spLocks noGrp="1"/>
          </p:cNvSpPr>
          <p:nvPr>
            <p:ph idx="1"/>
          </p:nvPr>
        </p:nvSpPr>
        <p:spPr>
          <a:xfrm>
            <a:off x="167111" y="303009"/>
            <a:ext cx="11537576" cy="6621651"/>
          </a:xfrm>
        </p:spPr>
        <p:txBody>
          <a:bodyPr>
            <a:noAutofit/>
          </a:bodyPr>
          <a:lstStyle/>
          <a:p>
            <a:pPr>
              <a:buFont typeface="Wingdings" panose="05000000000000000000" pitchFamily="2" charset="2"/>
              <a:buChar char="Ø"/>
            </a:pPr>
            <a:r>
              <a:rPr lang="en-US" sz="1400" dirty="0">
                <a:latin typeface="Bahnschrift SemiBold" panose="020B0502040204020203" pitchFamily="34" charset="0"/>
                <a:ea typeface="Calibri Light" panose="020F0302020204030204" pitchFamily="34" charset="0"/>
                <a:cs typeface="Calibri Light" panose="020F0302020204030204" pitchFamily="34" charset="0"/>
              </a:rPr>
              <a:t>Attrition Rate: The organization is facing a significant downfall of 50% in attrition across all departments, regardless of gender and job role.</a:t>
            </a:r>
          </a:p>
          <a:p>
            <a:pPr>
              <a:buFont typeface="Wingdings" panose="05000000000000000000" pitchFamily="2" charset="2"/>
              <a:buChar char="Ø"/>
            </a:pPr>
            <a:r>
              <a:rPr lang="en-US" sz="1400" dirty="0">
                <a:latin typeface="Bahnschrift SemiBold" panose="020B0502040204020203" pitchFamily="34" charset="0"/>
                <a:ea typeface="Calibri Light" panose="020F0302020204030204" pitchFamily="34" charset="0"/>
                <a:cs typeface="Calibri Light" panose="020F0302020204030204" pitchFamily="34" charset="0"/>
              </a:rPr>
              <a:t> Employee Satisfaction: Up to 70% of employees are dissatisfied with their working conditions, including work-life balance and job involvement.</a:t>
            </a:r>
          </a:p>
          <a:p>
            <a:pPr>
              <a:buFont typeface="Wingdings" panose="05000000000000000000" pitchFamily="2" charset="2"/>
              <a:buChar char="Ø"/>
            </a:pPr>
            <a:r>
              <a:rPr lang="en-US" sz="1400" dirty="0">
                <a:latin typeface="Bahnschrift SemiBold" panose="020B0502040204020203" pitchFamily="34" charset="0"/>
                <a:ea typeface="Calibri Light" panose="020F0302020204030204" pitchFamily="34" charset="0"/>
                <a:cs typeface="Calibri Light" panose="020F0302020204030204" pitchFamily="34" charset="0"/>
              </a:rPr>
              <a:t> Salary Dissatisfaction: Employees are unhappy with their salaries, with the average pay being approximately 26,000/-, and a large number of employees receiving salaries below the average.</a:t>
            </a:r>
          </a:p>
          <a:p>
            <a:pPr>
              <a:buFont typeface="Wingdings" panose="05000000000000000000" pitchFamily="2" charset="2"/>
              <a:buChar char="Ø"/>
            </a:pPr>
            <a:r>
              <a:rPr lang="en-US" sz="1400" dirty="0">
                <a:latin typeface="Bahnschrift SemiBold" panose="020B0502040204020203" pitchFamily="34" charset="0"/>
                <a:ea typeface="Calibri Light" panose="020F0302020204030204" pitchFamily="34" charset="0"/>
                <a:cs typeface="Calibri Light" panose="020F0302020204030204" pitchFamily="34" charset="0"/>
              </a:rPr>
              <a:t>Lack of Appreciation: There is a lack of recognition and appreciation for employees' hard work and dedication.</a:t>
            </a:r>
          </a:p>
          <a:p>
            <a:pPr>
              <a:buFont typeface="Wingdings" panose="05000000000000000000" pitchFamily="2" charset="2"/>
              <a:buChar char="Ø"/>
            </a:pPr>
            <a:r>
              <a:rPr lang="en-US" sz="1400" dirty="0">
                <a:latin typeface="Bahnschrift SemiBold" panose="020B0502040204020203" pitchFamily="34" charset="0"/>
                <a:ea typeface="Calibri Light" panose="020F0302020204030204" pitchFamily="34" charset="0"/>
                <a:cs typeface="Calibri Light" panose="020F0302020204030204" pitchFamily="34" charset="0"/>
              </a:rPr>
              <a:t>No Overtime Remuneration: The organization does not provide compensation for overtime work, leading to employee dissatisfaction.</a:t>
            </a:r>
          </a:p>
          <a:p>
            <a:pPr>
              <a:buFont typeface="Wingdings" panose="05000000000000000000" pitchFamily="2" charset="2"/>
              <a:buChar char="Ø"/>
            </a:pPr>
            <a:r>
              <a:rPr lang="en-US" sz="1400" dirty="0">
                <a:latin typeface="Bahnschrift SemiBold" panose="020B0502040204020203" pitchFamily="34" charset="0"/>
                <a:ea typeface="Calibri Light" panose="020F0302020204030204" pitchFamily="34" charset="0"/>
                <a:cs typeface="Calibri Light" panose="020F0302020204030204" pitchFamily="34" charset="0"/>
              </a:rPr>
              <a:t>Delayed Promotions: Employees experience significant delays in promotions, with an average delay of   5 years, coupled with minimal increments.</a:t>
            </a:r>
          </a:p>
          <a:p>
            <a:pPr>
              <a:buFont typeface="Wingdings" panose="05000000000000000000" pitchFamily="2" charset="2"/>
              <a:buChar char="Ø"/>
            </a:pPr>
            <a:r>
              <a:rPr lang="en-US" sz="1400" dirty="0">
                <a:latin typeface="Bahnschrift SemiBold" panose="020B0502040204020203" pitchFamily="34" charset="0"/>
                <a:ea typeface="Calibri Light" panose="020F0302020204030204" pitchFamily="34" charset="0"/>
                <a:cs typeface="Calibri Light" panose="020F0302020204030204" pitchFamily="34" charset="0"/>
              </a:rPr>
              <a:t>Need for Employee Involvement: The firm should involve employees in decision-making processes to foster a sense of belonging and improve overall outcomes.</a:t>
            </a:r>
          </a:p>
          <a:p>
            <a:pPr>
              <a:buFont typeface="Wingdings" panose="05000000000000000000" pitchFamily="2" charset="2"/>
              <a:buChar char="Ø"/>
            </a:pPr>
            <a:r>
              <a:rPr lang="en-US" sz="1400" dirty="0">
                <a:latin typeface="Bahnschrift SemiBold" panose="020B0502040204020203" pitchFamily="34" charset="0"/>
                <a:ea typeface="Calibri Light" panose="020F0302020204030204" pitchFamily="34" charset="0"/>
                <a:cs typeface="Calibri Light" panose="020F0302020204030204" pitchFamily="34" charset="0"/>
              </a:rPr>
              <a:t>Work-Life Balance: Providing employees with proper timeouts and support to balance their work and personal life can reduce the urge to seek opportunities elsewhere.</a:t>
            </a:r>
          </a:p>
          <a:p>
            <a:pPr>
              <a:buFont typeface="Wingdings" panose="05000000000000000000" pitchFamily="2" charset="2"/>
              <a:buChar char="Ø"/>
            </a:pPr>
            <a:r>
              <a:rPr lang="en-US" sz="1400" dirty="0">
                <a:latin typeface="Bahnschrift SemiBold" panose="020B0502040204020203" pitchFamily="34" charset="0"/>
                <a:ea typeface="Calibri Light" panose="020F0302020204030204" pitchFamily="34" charset="0"/>
                <a:cs typeface="Calibri Light" panose="020F0302020204030204" pitchFamily="34" charset="0"/>
              </a:rPr>
              <a:t>Timely Promotions and Appraisals: Conducting timely promotion and appraisal meetings can motivate employees and enhance their productivity.</a:t>
            </a:r>
          </a:p>
          <a:p>
            <a:pPr>
              <a:buFont typeface="Wingdings" panose="05000000000000000000" pitchFamily="2" charset="2"/>
              <a:buChar char="Ø"/>
            </a:pPr>
            <a:r>
              <a:rPr lang="en-US" sz="1400" dirty="0">
                <a:latin typeface="Bahnschrift SemiBold" panose="020B0502040204020203" pitchFamily="34" charset="0"/>
                <a:ea typeface="Calibri Light" panose="020F0302020204030204" pitchFamily="34" charset="0"/>
                <a:cs typeface="Calibri Light" panose="020F0302020204030204" pitchFamily="34" charset="0"/>
              </a:rPr>
              <a:t>Competitive Compensation: Offering reasonable pay raises or additional benefits such as transport facilities, canteen coupons, and health insurance can improve employee satisfaction.</a:t>
            </a:r>
          </a:p>
          <a:p>
            <a:pPr>
              <a:buFont typeface="Wingdings" panose="05000000000000000000" pitchFamily="2" charset="2"/>
              <a:buChar char="Ø"/>
            </a:pPr>
            <a:r>
              <a:rPr lang="en-US" sz="1400" dirty="0">
                <a:latin typeface="Bahnschrift SemiBold" panose="020B0502040204020203" pitchFamily="34" charset="0"/>
                <a:ea typeface="Calibri Light" panose="020F0302020204030204" pitchFamily="34" charset="0"/>
                <a:cs typeface="Calibri Light" panose="020F0302020204030204" pitchFamily="34" charset="0"/>
              </a:rPr>
              <a:t>Employee-Centric Facilities: Providing facilities and benefits that align with employees' interests can boost their happiness and engagement within the organization.</a:t>
            </a:r>
          </a:p>
          <a:p>
            <a:pPr>
              <a:buFont typeface="Wingdings" panose="05000000000000000000" pitchFamily="2" charset="2"/>
              <a:buChar char="Ø"/>
            </a:pPr>
            <a:r>
              <a:rPr lang="en-US" sz="1400" dirty="0">
                <a:latin typeface="Bahnschrift SemiBold" panose="020B0502040204020203" pitchFamily="34" charset="0"/>
                <a:ea typeface="Calibri Light" panose="020F0302020204030204" pitchFamily="34" charset="0"/>
                <a:cs typeface="Calibri Light" panose="020F0302020204030204" pitchFamily="34" charset="0"/>
              </a:rPr>
              <a:t>Link between Happy Employees and Success: Recognizing that happy employees contribute to the success of the company and investing in human resources accordingly</a:t>
            </a:r>
            <a:r>
              <a:rPr lang="en-US" sz="1400" dirty="0">
                <a:latin typeface="Bahnschrift SemiBold" panose="020B0502040204020203" pitchFamily="34" charset="0"/>
              </a:rPr>
              <a:t>.</a:t>
            </a:r>
          </a:p>
          <a:p>
            <a:pPr marL="0" indent="0">
              <a:buNone/>
            </a:pPr>
            <a:r>
              <a:rPr lang="en-US" sz="1400" b="1" dirty="0">
                <a:latin typeface="Bahnschrift SemiBold" panose="020B0502040204020203" pitchFamily="34" charset="0"/>
              </a:rPr>
              <a:t>By addressing these points and implementing employee-centric strategies, the organization can aim to improve retention rates, boost morale, and create a more positive and productive work environment.</a:t>
            </a:r>
            <a:endParaRPr lang="en-IN" sz="1400" b="1" dirty="0">
              <a:latin typeface="Bahnschrift SemiBold" panose="020B0502040204020203" pitchFamily="34" charset="0"/>
            </a:endParaRPr>
          </a:p>
        </p:txBody>
      </p:sp>
      <p:sp>
        <p:nvSpPr>
          <p:cNvPr id="4" name="TextBox 3">
            <a:extLst>
              <a:ext uri="{FF2B5EF4-FFF2-40B4-BE49-F238E27FC236}">
                <a16:creationId xmlns:a16="http://schemas.microsoft.com/office/drawing/2014/main" id="{03140F35-F96B-030C-1B0E-5DA5B6999875}"/>
              </a:ext>
            </a:extLst>
          </p:cNvPr>
          <p:cNvSpPr txBox="1"/>
          <p:nvPr/>
        </p:nvSpPr>
        <p:spPr>
          <a:xfrm>
            <a:off x="4350411" y="-71719"/>
            <a:ext cx="2814918" cy="523220"/>
          </a:xfrm>
          <a:prstGeom prst="rect">
            <a:avLst/>
          </a:prstGeom>
          <a:noFill/>
        </p:spPr>
        <p:txBody>
          <a:bodyPr wrap="square" rtlCol="0">
            <a:spAutoFit/>
          </a:bodyPr>
          <a:lstStyle/>
          <a:p>
            <a:r>
              <a:rPr lang="en-IN" sz="2800" b="1" dirty="0">
                <a:solidFill>
                  <a:srgbClr val="FFC000"/>
                </a:solidFill>
              </a:rPr>
              <a:t>CONCLUSIONS</a:t>
            </a:r>
            <a:endParaRPr lang="en-IN" sz="2800" dirty="0"/>
          </a:p>
        </p:txBody>
      </p:sp>
    </p:spTree>
    <p:extLst>
      <p:ext uri="{BB962C8B-B14F-4D97-AF65-F5344CB8AC3E}">
        <p14:creationId xmlns:p14="http://schemas.microsoft.com/office/powerpoint/2010/main" val="2786850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15A75-E98F-B171-1FF8-B605DF432A62}"/>
              </a:ext>
            </a:extLst>
          </p:cNvPr>
          <p:cNvSpPr>
            <a:spLocks noGrp="1"/>
          </p:cNvSpPr>
          <p:nvPr>
            <p:ph type="title"/>
          </p:nvPr>
        </p:nvSpPr>
        <p:spPr>
          <a:xfrm>
            <a:off x="4015156" y="2516553"/>
            <a:ext cx="4587321" cy="1456267"/>
          </a:xfrm>
        </p:spPr>
        <p:txBody>
          <a:bodyPr>
            <a:normAutofit/>
          </a:bodyPr>
          <a:lstStyle/>
          <a:p>
            <a:r>
              <a:rPr lang="en-IN" sz="5400" dirty="0"/>
              <a:t>THANK YOU</a:t>
            </a:r>
          </a:p>
        </p:txBody>
      </p:sp>
    </p:spTree>
    <p:extLst>
      <p:ext uri="{BB962C8B-B14F-4D97-AF65-F5344CB8AC3E}">
        <p14:creationId xmlns:p14="http://schemas.microsoft.com/office/powerpoint/2010/main" val="2416138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58CE0FFC-F9CE-C5E7-280D-2CCEA9BDFA4D}"/>
              </a:ext>
            </a:extLst>
          </p:cNvPr>
          <p:cNvGraphicFramePr/>
          <p:nvPr>
            <p:extLst>
              <p:ext uri="{D42A27DB-BD31-4B8C-83A1-F6EECF244321}">
                <p14:modId xmlns:p14="http://schemas.microsoft.com/office/powerpoint/2010/main" val="330789521"/>
              </p:ext>
            </p:extLst>
          </p:nvPr>
        </p:nvGraphicFramePr>
        <p:xfrm>
          <a:off x="-2" y="-314456"/>
          <a:ext cx="12192001"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2962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4FAD9-9ACF-4D6D-DEBF-B5500FC30426}"/>
              </a:ext>
            </a:extLst>
          </p:cNvPr>
          <p:cNvSpPr>
            <a:spLocks noGrp="1"/>
          </p:cNvSpPr>
          <p:nvPr>
            <p:ph type="title"/>
          </p:nvPr>
        </p:nvSpPr>
        <p:spPr>
          <a:xfrm>
            <a:off x="1196791" y="0"/>
            <a:ext cx="10131425" cy="851648"/>
          </a:xfrm>
        </p:spPr>
        <p:txBody>
          <a:bodyPr>
            <a:normAutofit/>
          </a:bodyPr>
          <a:lstStyle/>
          <a:p>
            <a:r>
              <a:rPr lang="en-IN" sz="4000" b="1" dirty="0">
                <a:solidFill>
                  <a:srgbClr val="FFC000"/>
                </a:solidFill>
              </a:rPr>
              <a:t>INTRODUCTION</a:t>
            </a:r>
          </a:p>
        </p:txBody>
      </p:sp>
      <p:sp>
        <p:nvSpPr>
          <p:cNvPr id="3" name="Content Placeholder 2">
            <a:extLst>
              <a:ext uri="{FF2B5EF4-FFF2-40B4-BE49-F238E27FC236}">
                <a16:creationId xmlns:a16="http://schemas.microsoft.com/office/drawing/2014/main" id="{6271F1FC-C7D0-49BA-AB48-6DC33D97153B}"/>
              </a:ext>
            </a:extLst>
          </p:cNvPr>
          <p:cNvSpPr>
            <a:spLocks noGrp="1"/>
          </p:cNvSpPr>
          <p:nvPr>
            <p:ph idx="1"/>
          </p:nvPr>
        </p:nvSpPr>
        <p:spPr>
          <a:xfrm>
            <a:off x="883025" y="950261"/>
            <a:ext cx="10131425" cy="6409764"/>
          </a:xfrm>
        </p:spPr>
        <p:txBody>
          <a:bodyPr>
            <a:normAutofit/>
          </a:bodyPr>
          <a:lstStyle/>
          <a:p>
            <a:pPr>
              <a:buFont typeface="Wingdings" panose="05000000000000000000" pitchFamily="2" charset="2"/>
              <a:buChar char="v"/>
            </a:pPr>
            <a:r>
              <a:rPr lang="en-US" sz="2400" b="1" dirty="0">
                <a:latin typeface="Calibri Light" panose="020F0302020204030204" pitchFamily="34" charset="0"/>
                <a:ea typeface="Calibri Light" panose="020F0302020204030204" pitchFamily="34" charset="0"/>
                <a:cs typeface="Calibri Light" panose="020F0302020204030204" pitchFamily="34" charset="0"/>
              </a:rPr>
              <a:t>Every organization wants its valuable employees to be a part of their organization for a long period. Still, when many employees start leaving the organization, it will be a concern for the organization. The organization should know the possible reasons why their employees are leaving.</a:t>
            </a:r>
          </a:p>
          <a:p>
            <a:pPr>
              <a:buClr>
                <a:schemeClr val="bg1"/>
              </a:buClr>
            </a:pPr>
            <a:endParaRPr lang="en-US" sz="2400" b="1" dirty="0">
              <a:latin typeface="Calibri Light" panose="020F0302020204030204" pitchFamily="34" charset="0"/>
              <a:ea typeface="Calibri Light" panose="020F0302020204030204" pitchFamily="34" charset="0"/>
              <a:cs typeface="Calibri Light" panose="020F0302020204030204" pitchFamily="34" charset="0"/>
            </a:endParaRPr>
          </a:p>
          <a:p>
            <a:pPr>
              <a:buFont typeface="Wingdings" panose="05000000000000000000" pitchFamily="2" charset="2"/>
              <a:buChar char="v"/>
            </a:pPr>
            <a:r>
              <a:rPr lang="en-US" sz="2400" b="1" dirty="0">
                <a:latin typeface="Calibri Light" panose="020F0302020204030204" pitchFamily="34" charset="0"/>
                <a:ea typeface="Calibri Light" panose="020F0302020204030204" pitchFamily="34" charset="0"/>
                <a:cs typeface="Calibri Light" panose="020F0302020204030204" pitchFamily="34" charset="0"/>
              </a:rPr>
              <a:t>In order to determine the potential causes of employee attrition and make the necessary modifications to the organization's rules and working environment, the company will compile data on all of the employees who have left and who are still employed there.</a:t>
            </a:r>
          </a:p>
          <a:p>
            <a:pPr>
              <a:buClr>
                <a:schemeClr val="bg1"/>
              </a:buClr>
            </a:pPr>
            <a:endParaRPr lang="en-US" sz="2400" b="1" dirty="0">
              <a:latin typeface="Calibri Light" panose="020F0302020204030204" pitchFamily="34" charset="0"/>
              <a:ea typeface="Calibri Light" panose="020F0302020204030204" pitchFamily="34" charset="0"/>
              <a:cs typeface="Calibri Light" panose="020F0302020204030204" pitchFamily="34" charset="0"/>
            </a:endParaRPr>
          </a:p>
          <a:p>
            <a:pPr>
              <a:buFont typeface="Wingdings" panose="05000000000000000000" pitchFamily="2" charset="2"/>
              <a:buChar char="v"/>
            </a:pPr>
            <a:r>
              <a:rPr lang="en-US" sz="2400" b="1" dirty="0">
                <a:latin typeface="Calibri Light" panose="020F0302020204030204" pitchFamily="34" charset="0"/>
                <a:ea typeface="Calibri Light" panose="020F0302020204030204" pitchFamily="34" charset="0"/>
                <a:cs typeface="Calibri Light" panose="020F0302020204030204" pitchFamily="34" charset="0"/>
              </a:rPr>
              <a:t>Attrition is the departure of employees from the organization for any reason (voluntary or involuntary), including resignation, termination, death or retirement</a:t>
            </a:r>
            <a:r>
              <a:rPr lang="en-US" sz="2400" dirty="0">
                <a:latin typeface="Calibri Light" panose="020F0302020204030204" pitchFamily="34" charset="0"/>
                <a:ea typeface="Calibri Light" panose="020F0302020204030204" pitchFamily="34" charset="0"/>
                <a:cs typeface="Calibri Light" panose="020F0302020204030204" pitchFamily="34" charset="0"/>
              </a:rPr>
              <a:t>.</a:t>
            </a:r>
            <a:endParaRPr lang="en-IN" sz="2400" dirty="0"/>
          </a:p>
          <a:p>
            <a:endParaRPr lang="en-IN" dirty="0"/>
          </a:p>
          <a:p>
            <a:endParaRPr lang="en-IN" dirty="0"/>
          </a:p>
        </p:txBody>
      </p:sp>
    </p:spTree>
    <p:extLst>
      <p:ext uri="{BB962C8B-B14F-4D97-AF65-F5344CB8AC3E}">
        <p14:creationId xmlns:p14="http://schemas.microsoft.com/office/powerpoint/2010/main" val="1563568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E07E44-651E-E47B-8D96-4CFDDF18941E}"/>
              </a:ext>
            </a:extLst>
          </p:cNvPr>
          <p:cNvSpPr>
            <a:spLocks noGrp="1"/>
          </p:cNvSpPr>
          <p:nvPr>
            <p:ph idx="1"/>
          </p:nvPr>
        </p:nvSpPr>
        <p:spPr>
          <a:xfrm>
            <a:off x="121025" y="1380565"/>
            <a:ext cx="10696201" cy="4817036"/>
          </a:xfrm>
        </p:spPr>
        <p:txBody>
          <a:bodyPr>
            <a:normAutofit/>
          </a:bodyPr>
          <a:lstStyle/>
          <a:p>
            <a:r>
              <a:rPr lang="en-IN" sz="2800" b="1" dirty="0">
                <a:latin typeface="+mj-lt"/>
              </a:rPr>
              <a:t>The data given in two parts HR 1 and HR 2 . </a:t>
            </a:r>
          </a:p>
          <a:p>
            <a:r>
              <a:rPr lang="en-IN" sz="2800" b="1" dirty="0">
                <a:latin typeface="+mj-lt"/>
              </a:rPr>
              <a:t>In HR 1 is dimension table in which all educational and professional details are included.</a:t>
            </a:r>
          </a:p>
          <a:p>
            <a:r>
              <a:rPr lang="en-IN" sz="2800" b="1" dirty="0">
                <a:latin typeface="+mj-lt"/>
              </a:rPr>
              <a:t> In HR 2 contains numerical data i.e., fact table.</a:t>
            </a:r>
          </a:p>
          <a:p>
            <a:r>
              <a:rPr lang="en-IN" sz="2800" b="1" dirty="0">
                <a:latin typeface="+mj-lt"/>
              </a:rPr>
              <a:t>Both sets have 50K observations and 18 variables in each set.</a:t>
            </a:r>
          </a:p>
          <a:p>
            <a:r>
              <a:rPr lang="en-IN" sz="2800" b="1" dirty="0">
                <a:latin typeface="+mj-lt"/>
              </a:rPr>
              <a:t>Merged the datasets with common column Employee number and Employee Id.</a:t>
            </a:r>
          </a:p>
          <a:p>
            <a:pPr marL="0" indent="0">
              <a:buNone/>
            </a:pPr>
            <a:endParaRPr lang="en-IN" sz="2800" b="1" dirty="0">
              <a:latin typeface="+mj-lt"/>
            </a:endParaRPr>
          </a:p>
        </p:txBody>
      </p:sp>
      <p:sp>
        <p:nvSpPr>
          <p:cNvPr id="4" name="TextBox 3">
            <a:extLst>
              <a:ext uri="{FF2B5EF4-FFF2-40B4-BE49-F238E27FC236}">
                <a16:creationId xmlns:a16="http://schemas.microsoft.com/office/drawing/2014/main" id="{471074D5-1DF2-0056-1D8B-3E13133D1956}"/>
              </a:ext>
            </a:extLst>
          </p:cNvPr>
          <p:cNvSpPr txBox="1"/>
          <p:nvPr/>
        </p:nvSpPr>
        <p:spPr>
          <a:xfrm>
            <a:off x="564776" y="484094"/>
            <a:ext cx="4437530" cy="584775"/>
          </a:xfrm>
          <a:prstGeom prst="rect">
            <a:avLst/>
          </a:prstGeom>
          <a:noFill/>
        </p:spPr>
        <p:txBody>
          <a:bodyPr wrap="square" rtlCol="0">
            <a:spAutoFit/>
          </a:bodyPr>
          <a:lstStyle/>
          <a:p>
            <a:r>
              <a:rPr lang="en-IN" sz="3200" b="1" dirty="0">
                <a:solidFill>
                  <a:srgbClr val="FF9900"/>
                </a:solidFill>
                <a:latin typeface="+mj-lt"/>
              </a:rPr>
              <a:t>DATA</a:t>
            </a:r>
            <a:r>
              <a:rPr lang="en-IN" sz="3200" b="1" dirty="0">
                <a:solidFill>
                  <a:srgbClr val="FF9900"/>
                </a:solidFill>
              </a:rPr>
              <a:t> </a:t>
            </a:r>
            <a:r>
              <a:rPr lang="en-IN" sz="3200" b="1" dirty="0">
                <a:solidFill>
                  <a:srgbClr val="FF9900"/>
                </a:solidFill>
                <a:latin typeface="+mj-lt"/>
              </a:rPr>
              <a:t>UNDERSTANDING</a:t>
            </a:r>
            <a:r>
              <a:rPr lang="en-IN" sz="3200" b="1" dirty="0">
                <a:solidFill>
                  <a:srgbClr val="FF9900"/>
                </a:solidFill>
              </a:rPr>
              <a:t> </a:t>
            </a:r>
          </a:p>
        </p:txBody>
      </p:sp>
    </p:spTree>
    <p:extLst>
      <p:ext uri="{BB962C8B-B14F-4D97-AF65-F5344CB8AC3E}">
        <p14:creationId xmlns:p14="http://schemas.microsoft.com/office/powerpoint/2010/main" val="2143741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F892DF6-A49D-C5BF-2C02-9477F23CC16F}"/>
              </a:ext>
            </a:extLst>
          </p:cNvPr>
          <p:cNvSpPr/>
          <p:nvPr/>
        </p:nvSpPr>
        <p:spPr>
          <a:xfrm>
            <a:off x="5903260" y="4270560"/>
            <a:ext cx="2931458" cy="90543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rgbClr val="FFFF00"/>
                </a:solidFill>
              </a:rPr>
              <a:t>TABLEAU</a:t>
            </a:r>
          </a:p>
        </p:txBody>
      </p:sp>
      <p:sp>
        <p:nvSpPr>
          <p:cNvPr id="5" name="Oval 4">
            <a:extLst>
              <a:ext uri="{FF2B5EF4-FFF2-40B4-BE49-F238E27FC236}">
                <a16:creationId xmlns:a16="http://schemas.microsoft.com/office/drawing/2014/main" id="{A48BEA5B-10E8-26DF-5EB7-7887C1A493CB}"/>
              </a:ext>
            </a:extLst>
          </p:cNvPr>
          <p:cNvSpPr/>
          <p:nvPr/>
        </p:nvSpPr>
        <p:spPr>
          <a:xfrm>
            <a:off x="5903260" y="2841814"/>
            <a:ext cx="2931458" cy="90543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rgbClr val="FFFF00"/>
                </a:solidFill>
              </a:rPr>
              <a:t>MY SQL</a:t>
            </a:r>
          </a:p>
        </p:txBody>
      </p:sp>
      <p:sp>
        <p:nvSpPr>
          <p:cNvPr id="6" name="Oval 5">
            <a:extLst>
              <a:ext uri="{FF2B5EF4-FFF2-40B4-BE49-F238E27FC236}">
                <a16:creationId xmlns:a16="http://schemas.microsoft.com/office/drawing/2014/main" id="{A5BCED8B-1982-1012-2C84-5B6E532F246F}"/>
              </a:ext>
            </a:extLst>
          </p:cNvPr>
          <p:cNvSpPr/>
          <p:nvPr/>
        </p:nvSpPr>
        <p:spPr>
          <a:xfrm>
            <a:off x="6096000" y="5699306"/>
            <a:ext cx="2931458" cy="90543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rgbClr val="FFFF00"/>
                </a:solidFill>
              </a:rPr>
              <a:t>POWER BI</a:t>
            </a:r>
          </a:p>
        </p:txBody>
      </p:sp>
      <p:sp>
        <p:nvSpPr>
          <p:cNvPr id="7" name="Oval 6">
            <a:extLst>
              <a:ext uri="{FF2B5EF4-FFF2-40B4-BE49-F238E27FC236}">
                <a16:creationId xmlns:a16="http://schemas.microsoft.com/office/drawing/2014/main" id="{ED3F4B96-80B8-849D-AFDA-3C1590A48CE4}"/>
              </a:ext>
            </a:extLst>
          </p:cNvPr>
          <p:cNvSpPr/>
          <p:nvPr/>
        </p:nvSpPr>
        <p:spPr>
          <a:xfrm>
            <a:off x="5822577" y="1509434"/>
            <a:ext cx="2931458" cy="90543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rgbClr val="FFFF00"/>
                </a:solidFill>
              </a:rPr>
              <a:t>EXCEL</a:t>
            </a:r>
          </a:p>
        </p:txBody>
      </p:sp>
      <p:sp>
        <p:nvSpPr>
          <p:cNvPr id="8" name="Oval 7">
            <a:extLst>
              <a:ext uri="{FF2B5EF4-FFF2-40B4-BE49-F238E27FC236}">
                <a16:creationId xmlns:a16="http://schemas.microsoft.com/office/drawing/2014/main" id="{1F907A1A-FF44-37DB-11DD-E28908A45622}"/>
              </a:ext>
            </a:extLst>
          </p:cNvPr>
          <p:cNvSpPr/>
          <p:nvPr/>
        </p:nvSpPr>
        <p:spPr>
          <a:xfrm>
            <a:off x="645458" y="587189"/>
            <a:ext cx="3442447" cy="1183342"/>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solidFill>
                  <a:srgbClr val="FF9900"/>
                </a:solidFill>
              </a:rPr>
              <a:t>TOOLS</a:t>
            </a:r>
          </a:p>
        </p:txBody>
      </p:sp>
      <p:cxnSp>
        <p:nvCxnSpPr>
          <p:cNvPr id="10" name="Connector: Elbow 9">
            <a:extLst>
              <a:ext uri="{FF2B5EF4-FFF2-40B4-BE49-F238E27FC236}">
                <a16:creationId xmlns:a16="http://schemas.microsoft.com/office/drawing/2014/main" id="{FADDE2FD-5164-2B8A-8AEE-2069F9D7BB68}"/>
              </a:ext>
            </a:extLst>
          </p:cNvPr>
          <p:cNvCxnSpPr>
            <a:cxnSpLocks/>
            <a:stCxn id="8" idx="6"/>
            <a:endCxn id="7" idx="2"/>
          </p:cNvCxnSpPr>
          <p:nvPr/>
        </p:nvCxnSpPr>
        <p:spPr>
          <a:xfrm>
            <a:off x="4087905" y="1178860"/>
            <a:ext cx="1734672" cy="783291"/>
          </a:xfrm>
          <a:prstGeom prst="bentConnector3">
            <a:avLst>
              <a:gd name="adj1" fmla="val 50000"/>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2" name="Connector: Elbow 11">
            <a:extLst>
              <a:ext uri="{FF2B5EF4-FFF2-40B4-BE49-F238E27FC236}">
                <a16:creationId xmlns:a16="http://schemas.microsoft.com/office/drawing/2014/main" id="{CA152130-8FA2-1FD4-8EA9-BD59EB39D0AA}"/>
              </a:ext>
            </a:extLst>
          </p:cNvPr>
          <p:cNvCxnSpPr>
            <a:cxnSpLocks/>
            <a:stCxn id="8" idx="5"/>
            <a:endCxn id="5" idx="2"/>
          </p:cNvCxnSpPr>
          <p:nvPr/>
        </p:nvCxnSpPr>
        <p:spPr>
          <a:xfrm rot="16200000" flipH="1">
            <a:off x="3894867" y="1286138"/>
            <a:ext cx="1697296" cy="2319490"/>
          </a:xfrm>
          <a:prstGeom prst="bentConnector2">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4" name="Connector: Elbow 13">
            <a:extLst>
              <a:ext uri="{FF2B5EF4-FFF2-40B4-BE49-F238E27FC236}">
                <a16:creationId xmlns:a16="http://schemas.microsoft.com/office/drawing/2014/main" id="{0B7B3F02-F1F0-05EB-D36C-BC1FDFF84DCA}"/>
              </a:ext>
            </a:extLst>
          </p:cNvPr>
          <p:cNvCxnSpPr>
            <a:cxnSpLocks/>
          </p:cNvCxnSpPr>
          <p:nvPr/>
        </p:nvCxnSpPr>
        <p:spPr>
          <a:xfrm>
            <a:off x="2589743" y="1770531"/>
            <a:ext cx="3267636" cy="2952746"/>
          </a:xfrm>
          <a:prstGeom prst="bentConnector3">
            <a:avLst>
              <a:gd name="adj1" fmla="val 12963"/>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Connector: Elbow 14">
            <a:extLst>
              <a:ext uri="{FF2B5EF4-FFF2-40B4-BE49-F238E27FC236}">
                <a16:creationId xmlns:a16="http://schemas.microsoft.com/office/drawing/2014/main" id="{2A028490-E327-29B7-93EE-9A6CBBBBE05E}"/>
              </a:ext>
            </a:extLst>
          </p:cNvPr>
          <p:cNvCxnSpPr>
            <a:cxnSpLocks/>
            <a:stCxn id="8" idx="4"/>
            <a:endCxn id="6" idx="2"/>
          </p:cNvCxnSpPr>
          <p:nvPr/>
        </p:nvCxnSpPr>
        <p:spPr>
          <a:xfrm rot="16200000" flipH="1">
            <a:off x="2040595" y="2096618"/>
            <a:ext cx="4381492" cy="3729318"/>
          </a:xfrm>
          <a:prstGeom prst="bentConnector2">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6077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C31F15F-27E8-FEB3-A9F4-E433E341D1EB}"/>
              </a:ext>
            </a:extLst>
          </p:cNvPr>
          <p:cNvSpPr txBox="1"/>
          <p:nvPr/>
        </p:nvSpPr>
        <p:spPr>
          <a:xfrm>
            <a:off x="4421542" y="178624"/>
            <a:ext cx="3039035" cy="769441"/>
          </a:xfrm>
          <a:prstGeom prst="rect">
            <a:avLst/>
          </a:prstGeom>
          <a:noFill/>
          <a:ln>
            <a:noFill/>
          </a:ln>
        </p:spPr>
        <p:txBody>
          <a:bodyPr wrap="square" rtlCol="0">
            <a:spAutoFit/>
          </a:bodyPr>
          <a:lstStyle/>
          <a:p>
            <a:pPr algn="ctr"/>
            <a:r>
              <a:rPr lang="en-IN" sz="4400" dirty="0">
                <a:solidFill>
                  <a:srgbClr val="FF9900"/>
                </a:solidFill>
              </a:rPr>
              <a:t>KPI’s</a:t>
            </a:r>
          </a:p>
        </p:txBody>
      </p:sp>
      <p:sp>
        <p:nvSpPr>
          <p:cNvPr id="3" name="Arrow: Pentagon 2">
            <a:extLst>
              <a:ext uri="{FF2B5EF4-FFF2-40B4-BE49-F238E27FC236}">
                <a16:creationId xmlns:a16="http://schemas.microsoft.com/office/drawing/2014/main" id="{25296C0B-9C26-C4B0-809D-17F70AADA814}"/>
              </a:ext>
            </a:extLst>
          </p:cNvPr>
          <p:cNvSpPr/>
          <p:nvPr/>
        </p:nvSpPr>
        <p:spPr>
          <a:xfrm>
            <a:off x="753035" y="1497106"/>
            <a:ext cx="4760259" cy="582706"/>
          </a:xfrm>
          <a:prstGeom prst="homePlate">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4C3A2EEB-6B6A-351B-ACFC-3457E62AC4A8}"/>
              </a:ext>
            </a:extLst>
          </p:cNvPr>
          <p:cNvSpPr txBox="1"/>
          <p:nvPr/>
        </p:nvSpPr>
        <p:spPr>
          <a:xfrm>
            <a:off x="847162" y="1572008"/>
            <a:ext cx="4388226" cy="369332"/>
          </a:xfrm>
          <a:prstGeom prst="rect">
            <a:avLst/>
          </a:prstGeom>
          <a:noFill/>
        </p:spPr>
        <p:txBody>
          <a:bodyPr wrap="square" rtlCol="0">
            <a:spAutoFit/>
          </a:bodyPr>
          <a:lstStyle/>
          <a:p>
            <a:r>
              <a:rPr lang="en-IN" dirty="0"/>
              <a:t>AVERAGE ATTRITION FOR ALL DEPARTMENT  </a:t>
            </a:r>
          </a:p>
        </p:txBody>
      </p:sp>
      <p:sp>
        <p:nvSpPr>
          <p:cNvPr id="5" name="Arrow: Pentagon 4">
            <a:extLst>
              <a:ext uri="{FF2B5EF4-FFF2-40B4-BE49-F238E27FC236}">
                <a16:creationId xmlns:a16="http://schemas.microsoft.com/office/drawing/2014/main" id="{95F66C19-851C-26E6-5927-BAE21C284C17}"/>
              </a:ext>
            </a:extLst>
          </p:cNvPr>
          <p:cNvSpPr/>
          <p:nvPr/>
        </p:nvSpPr>
        <p:spPr>
          <a:xfrm>
            <a:off x="784411" y="2289083"/>
            <a:ext cx="4760259" cy="686163"/>
          </a:xfrm>
          <a:prstGeom prst="homePlate">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1315F6AF-7CE4-D55F-32EF-72C02A0BC6D5}"/>
              </a:ext>
            </a:extLst>
          </p:cNvPr>
          <p:cNvSpPr txBox="1"/>
          <p:nvPr/>
        </p:nvSpPr>
        <p:spPr>
          <a:xfrm>
            <a:off x="829231" y="2296282"/>
            <a:ext cx="4536141" cy="646331"/>
          </a:xfrm>
          <a:prstGeom prst="rect">
            <a:avLst/>
          </a:prstGeom>
          <a:noFill/>
        </p:spPr>
        <p:txBody>
          <a:bodyPr wrap="square" rtlCol="0">
            <a:spAutoFit/>
          </a:bodyPr>
          <a:lstStyle/>
          <a:p>
            <a:r>
              <a:rPr lang="en-IN" dirty="0"/>
              <a:t>AVERAGE HOURLY RATE OF MALE RESEARCH SCIENTIST</a:t>
            </a:r>
          </a:p>
        </p:txBody>
      </p:sp>
      <p:sp>
        <p:nvSpPr>
          <p:cNvPr id="7" name="Arrow: Pentagon 6">
            <a:extLst>
              <a:ext uri="{FF2B5EF4-FFF2-40B4-BE49-F238E27FC236}">
                <a16:creationId xmlns:a16="http://schemas.microsoft.com/office/drawing/2014/main" id="{5AD31D54-51D1-9E20-CE5E-9FD142130A72}"/>
              </a:ext>
            </a:extLst>
          </p:cNvPr>
          <p:cNvSpPr/>
          <p:nvPr/>
        </p:nvSpPr>
        <p:spPr>
          <a:xfrm>
            <a:off x="784410" y="3265726"/>
            <a:ext cx="4760259" cy="582706"/>
          </a:xfrm>
          <a:prstGeom prst="homePlate">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Pentagon 7">
            <a:extLst>
              <a:ext uri="{FF2B5EF4-FFF2-40B4-BE49-F238E27FC236}">
                <a16:creationId xmlns:a16="http://schemas.microsoft.com/office/drawing/2014/main" id="{74FABA53-FD95-CB51-EC9E-0B2BD2823E90}"/>
              </a:ext>
            </a:extLst>
          </p:cNvPr>
          <p:cNvSpPr/>
          <p:nvPr/>
        </p:nvSpPr>
        <p:spPr>
          <a:xfrm>
            <a:off x="6497170" y="5194694"/>
            <a:ext cx="4417359" cy="582706"/>
          </a:xfrm>
          <a:prstGeom prst="homePlate">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Pentagon 8">
            <a:extLst>
              <a:ext uri="{FF2B5EF4-FFF2-40B4-BE49-F238E27FC236}">
                <a16:creationId xmlns:a16="http://schemas.microsoft.com/office/drawing/2014/main" id="{CF0DAD16-1A0D-FB6D-EE4D-966E9B0A9CA4}"/>
              </a:ext>
            </a:extLst>
          </p:cNvPr>
          <p:cNvSpPr/>
          <p:nvPr/>
        </p:nvSpPr>
        <p:spPr>
          <a:xfrm>
            <a:off x="800097" y="5194694"/>
            <a:ext cx="4645961" cy="582706"/>
          </a:xfrm>
          <a:prstGeom prst="homePlate">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CECD7F4F-40CA-5219-0102-86E0F747BB9B}"/>
              </a:ext>
            </a:extLst>
          </p:cNvPr>
          <p:cNvSpPr txBox="1"/>
          <p:nvPr/>
        </p:nvSpPr>
        <p:spPr>
          <a:xfrm>
            <a:off x="905434" y="3355935"/>
            <a:ext cx="3899648" cy="400110"/>
          </a:xfrm>
          <a:prstGeom prst="rect">
            <a:avLst/>
          </a:prstGeom>
          <a:noFill/>
        </p:spPr>
        <p:txBody>
          <a:bodyPr wrap="square" rtlCol="0">
            <a:spAutoFit/>
          </a:bodyPr>
          <a:lstStyle/>
          <a:p>
            <a:r>
              <a:rPr lang="en-IN" sz="2000" dirty="0"/>
              <a:t>MONTHLY INCOME VS JOB ROLE</a:t>
            </a:r>
          </a:p>
        </p:txBody>
      </p:sp>
      <p:sp>
        <p:nvSpPr>
          <p:cNvPr id="10" name="TextBox 9">
            <a:extLst>
              <a:ext uri="{FF2B5EF4-FFF2-40B4-BE49-F238E27FC236}">
                <a16:creationId xmlns:a16="http://schemas.microsoft.com/office/drawing/2014/main" id="{C51D7B93-ACF9-EBDF-E3EC-4C800BDBB10F}"/>
              </a:ext>
            </a:extLst>
          </p:cNvPr>
          <p:cNvSpPr txBox="1"/>
          <p:nvPr/>
        </p:nvSpPr>
        <p:spPr>
          <a:xfrm>
            <a:off x="6521823" y="5285992"/>
            <a:ext cx="3684494" cy="400110"/>
          </a:xfrm>
          <a:prstGeom prst="rect">
            <a:avLst/>
          </a:prstGeom>
          <a:noFill/>
        </p:spPr>
        <p:txBody>
          <a:bodyPr wrap="square" rtlCol="0">
            <a:spAutoFit/>
          </a:bodyPr>
          <a:lstStyle/>
          <a:p>
            <a:r>
              <a:rPr lang="en-IN" sz="2000" dirty="0"/>
              <a:t>NUMBER OF EMPLOYEES BY AGE</a:t>
            </a:r>
          </a:p>
        </p:txBody>
      </p:sp>
      <p:sp>
        <p:nvSpPr>
          <p:cNvPr id="11" name="TextBox 10">
            <a:extLst>
              <a:ext uri="{FF2B5EF4-FFF2-40B4-BE49-F238E27FC236}">
                <a16:creationId xmlns:a16="http://schemas.microsoft.com/office/drawing/2014/main" id="{79CFCBFD-6541-AD32-DF53-578BEFF13006}"/>
              </a:ext>
            </a:extLst>
          </p:cNvPr>
          <p:cNvSpPr txBox="1"/>
          <p:nvPr/>
        </p:nvSpPr>
        <p:spPr>
          <a:xfrm>
            <a:off x="847162" y="5285992"/>
            <a:ext cx="3030072" cy="400110"/>
          </a:xfrm>
          <a:prstGeom prst="rect">
            <a:avLst/>
          </a:prstGeom>
          <a:noFill/>
        </p:spPr>
        <p:txBody>
          <a:bodyPr wrap="square" rtlCol="0">
            <a:spAutoFit/>
          </a:bodyPr>
          <a:lstStyle/>
          <a:p>
            <a:r>
              <a:rPr lang="en-IN" sz="2000" dirty="0"/>
              <a:t>AGE VS ATTRITION</a:t>
            </a:r>
          </a:p>
        </p:txBody>
      </p:sp>
      <p:sp>
        <p:nvSpPr>
          <p:cNvPr id="12" name="Arrow: Pentagon 11">
            <a:extLst>
              <a:ext uri="{FF2B5EF4-FFF2-40B4-BE49-F238E27FC236}">
                <a16:creationId xmlns:a16="http://schemas.microsoft.com/office/drawing/2014/main" id="{80F2EE7D-76DB-FD05-5820-EF1681D1605A}"/>
              </a:ext>
            </a:extLst>
          </p:cNvPr>
          <p:cNvSpPr/>
          <p:nvPr/>
        </p:nvSpPr>
        <p:spPr>
          <a:xfrm>
            <a:off x="6533029" y="3415722"/>
            <a:ext cx="4442012" cy="582706"/>
          </a:xfrm>
          <a:prstGeom prst="homePlate">
            <a:avLst/>
          </a:prstGeom>
          <a:noFill/>
          <a:ln>
            <a:solidFill>
              <a:srgbClr val="FFFF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sz="3200" dirty="0"/>
          </a:p>
        </p:txBody>
      </p:sp>
      <p:sp>
        <p:nvSpPr>
          <p:cNvPr id="13" name="TextBox 12">
            <a:extLst>
              <a:ext uri="{FF2B5EF4-FFF2-40B4-BE49-F238E27FC236}">
                <a16:creationId xmlns:a16="http://schemas.microsoft.com/office/drawing/2014/main" id="{0C7A187E-7ACE-E0DF-268F-9E951693190F}"/>
              </a:ext>
            </a:extLst>
          </p:cNvPr>
          <p:cNvSpPr txBox="1"/>
          <p:nvPr/>
        </p:nvSpPr>
        <p:spPr>
          <a:xfrm>
            <a:off x="6593541" y="3464440"/>
            <a:ext cx="4025154" cy="369332"/>
          </a:xfrm>
          <a:prstGeom prst="rect">
            <a:avLst/>
          </a:prstGeom>
          <a:noFill/>
        </p:spPr>
        <p:txBody>
          <a:bodyPr wrap="square" rtlCol="0">
            <a:spAutoFit/>
          </a:bodyPr>
          <a:lstStyle/>
          <a:p>
            <a:r>
              <a:rPr lang="en-IN" dirty="0"/>
              <a:t>JOB ROLE WISE ATTRITION RATE</a:t>
            </a:r>
          </a:p>
        </p:txBody>
      </p:sp>
      <p:sp>
        <p:nvSpPr>
          <p:cNvPr id="15" name="Arrow: Pentagon 14">
            <a:extLst>
              <a:ext uri="{FF2B5EF4-FFF2-40B4-BE49-F238E27FC236}">
                <a16:creationId xmlns:a16="http://schemas.microsoft.com/office/drawing/2014/main" id="{A6374B0A-824E-2944-9628-9760EB7663BA}"/>
              </a:ext>
            </a:extLst>
          </p:cNvPr>
          <p:cNvSpPr/>
          <p:nvPr/>
        </p:nvSpPr>
        <p:spPr>
          <a:xfrm>
            <a:off x="6521823" y="1660626"/>
            <a:ext cx="4477871" cy="582706"/>
          </a:xfrm>
          <a:prstGeom prst="homePlate">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highlight>
                <a:srgbClr val="FFFF00"/>
              </a:highlight>
            </a:endParaRPr>
          </a:p>
        </p:txBody>
      </p:sp>
      <p:sp>
        <p:nvSpPr>
          <p:cNvPr id="16" name="Arrow: Pentagon 15">
            <a:extLst>
              <a:ext uri="{FF2B5EF4-FFF2-40B4-BE49-F238E27FC236}">
                <a16:creationId xmlns:a16="http://schemas.microsoft.com/office/drawing/2014/main" id="{7679CFE4-4DC6-E97E-FE1C-B3C2AAE87EEF}"/>
              </a:ext>
            </a:extLst>
          </p:cNvPr>
          <p:cNvSpPr/>
          <p:nvPr/>
        </p:nvSpPr>
        <p:spPr>
          <a:xfrm>
            <a:off x="6521823" y="2493079"/>
            <a:ext cx="4489076" cy="582706"/>
          </a:xfrm>
          <a:prstGeom prst="homePlate">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800" dirty="0"/>
          </a:p>
        </p:txBody>
      </p:sp>
      <p:sp>
        <p:nvSpPr>
          <p:cNvPr id="18" name="TextBox 17">
            <a:extLst>
              <a:ext uri="{FF2B5EF4-FFF2-40B4-BE49-F238E27FC236}">
                <a16:creationId xmlns:a16="http://schemas.microsoft.com/office/drawing/2014/main" id="{621373E1-2EDE-A7FE-C1B0-D5FEF1645F96}"/>
              </a:ext>
            </a:extLst>
          </p:cNvPr>
          <p:cNvSpPr txBox="1"/>
          <p:nvPr/>
        </p:nvSpPr>
        <p:spPr>
          <a:xfrm>
            <a:off x="6593541" y="1710480"/>
            <a:ext cx="3881718" cy="369332"/>
          </a:xfrm>
          <a:prstGeom prst="rect">
            <a:avLst/>
          </a:prstGeom>
          <a:noFill/>
        </p:spPr>
        <p:txBody>
          <a:bodyPr wrap="square" rtlCol="0">
            <a:spAutoFit/>
          </a:bodyPr>
          <a:lstStyle/>
          <a:p>
            <a:r>
              <a:rPr lang="en-IN" dirty="0"/>
              <a:t>DEPARTMENT WISE WORK EXPERIENCE</a:t>
            </a:r>
          </a:p>
        </p:txBody>
      </p:sp>
      <p:sp>
        <p:nvSpPr>
          <p:cNvPr id="19" name="TextBox 18">
            <a:extLst>
              <a:ext uri="{FF2B5EF4-FFF2-40B4-BE49-F238E27FC236}">
                <a16:creationId xmlns:a16="http://schemas.microsoft.com/office/drawing/2014/main" id="{9A12CB55-7498-1D34-7EB3-FC489AFC9A76}"/>
              </a:ext>
            </a:extLst>
          </p:cNvPr>
          <p:cNvSpPr txBox="1"/>
          <p:nvPr/>
        </p:nvSpPr>
        <p:spPr>
          <a:xfrm>
            <a:off x="6557682" y="2567436"/>
            <a:ext cx="5024718" cy="369332"/>
          </a:xfrm>
          <a:prstGeom prst="rect">
            <a:avLst/>
          </a:prstGeom>
          <a:noFill/>
        </p:spPr>
        <p:txBody>
          <a:bodyPr wrap="square" rtlCol="0">
            <a:spAutoFit/>
          </a:bodyPr>
          <a:lstStyle/>
          <a:p>
            <a:r>
              <a:rPr lang="en-IN" dirty="0"/>
              <a:t>DEPARTMENT WISE PERCENT SALARY HIKE</a:t>
            </a:r>
          </a:p>
        </p:txBody>
      </p:sp>
      <p:sp>
        <p:nvSpPr>
          <p:cNvPr id="20" name="Arrow: Pentagon 19">
            <a:extLst>
              <a:ext uri="{FF2B5EF4-FFF2-40B4-BE49-F238E27FC236}">
                <a16:creationId xmlns:a16="http://schemas.microsoft.com/office/drawing/2014/main" id="{AB80395C-C385-FFDF-C005-B28B168E246F}"/>
              </a:ext>
            </a:extLst>
          </p:cNvPr>
          <p:cNvSpPr/>
          <p:nvPr/>
        </p:nvSpPr>
        <p:spPr>
          <a:xfrm>
            <a:off x="773204" y="4184254"/>
            <a:ext cx="4719920" cy="708813"/>
          </a:xfrm>
          <a:prstGeom prst="homePlate">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Arrow: Pentagon 20">
            <a:extLst>
              <a:ext uri="{FF2B5EF4-FFF2-40B4-BE49-F238E27FC236}">
                <a16:creationId xmlns:a16="http://schemas.microsoft.com/office/drawing/2014/main" id="{85331165-6CA4-5A4B-9235-7A60CBE104DE}"/>
              </a:ext>
            </a:extLst>
          </p:cNvPr>
          <p:cNvSpPr/>
          <p:nvPr/>
        </p:nvSpPr>
        <p:spPr>
          <a:xfrm>
            <a:off x="6557682" y="4240571"/>
            <a:ext cx="4417359" cy="582706"/>
          </a:xfrm>
          <a:prstGeom prst="homePlate">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TextBox 22">
            <a:extLst>
              <a:ext uri="{FF2B5EF4-FFF2-40B4-BE49-F238E27FC236}">
                <a16:creationId xmlns:a16="http://schemas.microsoft.com/office/drawing/2014/main" id="{23463BB8-6BB1-81F0-7469-FD732610D27A}"/>
              </a:ext>
            </a:extLst>
          </p:cNvPr>
          <p:cNvSpPr txBox="1"/>
          <p:nvPr/>
        </p:nvSpPr>
        <p:spPr>
          <a:xfrm flipH="1">
            <a:off x="829231" y="4177981"/>
            <a:ext cx="4388225" cy="707886"/>
          </a:xfrm>
          <a:prstGeom prst="rect">
            <a:avLst/>
          </a:prstGeom>
          <a:noFill/>
        </p:spPr>
        <p:txBody>
          <a:bodyPr wrap="square" rtlCol="0">
            <a:spAutoFit/>
          </a:bodyPr>
          <a:lstStyle/>
          <a:p>
            <a:r>
              <a:rPr lang="en-IN" sz="2000" b="1" dirty="0">
                <a:latin typeface="+mj-lt"/>
              </a:rPr>
              <a:t>DEPARTMENT WISE EXPERIENCE AND PROMOTION</a:t>
            </a:r>
            <a:endParaRPr lang="en-IN" sz="2000" b="1" dirty="0"/>
          </a:p>
        </p:txBody>
      </p:sp>
      <p:sp>
        <p:nvSpPr>
          <p:cNvPr id="24" name="TextBox 23">
            <a:extLst>
              <a:ext uri="{FF2B5EF4-FFF2-40B4-BE49-F238E27FC236}">
                <a16:creationId xmlns:a16="http://schemas.microsoft.com/office/drawing/2014/main" id="{EF42AF91-97D6-EF11-B9A1-11A9956AEFDD}"/>
              </a:ext>
            </a:extLst>
          </p:cNvPr>
          <p:cNvSpPr txBox="1"/>
          <p:nvPr/>
        </p:nvSpPr>
        <p:spPr>
          <a:xfrm>
            <a:off x="6593541" y="4262245"/>
            <a:ext cx="4087906" cy="369332"/>
          </a:xfrm>
          <a:prstGeom prst="rect">
            <a:avLst/>
          </a:prstGeom>
          <a:noFill/>
        </p:spPr>
        <p:txBody>
          <a:bodyPr wrap="square" rtlCol="0">
            <a:spAutoFit/>
          </a:bodyPr>
          <a:lstStyle/>
          <a:p>
            <a:r>
              <a:rPr lang="en-IN" dirty="0"/>
              <a:t>JOB ROLE VS JOB SATISFACTION</a:t>
            </a:r>
          </a:p>
        </p:txBody>
      </p:sp>
    </p:spTree>
    <p:extLst>
      <p:ext uri="{BB962C8B-B14F-4D97-AF65-F5344CB8AC3E}">
        <p14:creationId xmlns:p14="http://schemas.microsoft.com/office/powerpoint/2010/main" val="431215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6E5CF28D-FC04-221D-88AF-4945207A30E2}"/>
              </a:ext>
            </a:extLst>
          </p:cNvPr>
          <p:cNvPicPr>
            <a:picLocks noGrp="1" noChangeAspect="1"/>
          </p:cNvPicPr>
          <p:nvPr>
            <p:ph idx="1"/>
          </p:nvPr>
        </p:nvPicPr>
        <p:blipFill>
          <a:blip r:embed="rId2"/>
          <a:stretch>
            <a:fillRect/>
          </a:stretch>
        </p:blipFill>
        <p:spPr>
          <a:xfrm>
            <a:off x="143061" y="1210235"/>
            <a:ext cx="6607361" cy="4025153"/>
          </a:xfrm>
        </p:spPr>
      </p:pic>
      <p:sp>
        <p:nvSpPr>
          <p:cNvPr id="5" name="TextBox 4">
            <a:extLst>
              <a:ext uri="{FF2B5EF4-FFF2-40B4-BE49-F238E27FC236}">
                <a16:creationId xmlns:a16="http://schemas.microsoft.com/office/drawing/2014/main" id="{570C73D7-4353-E08A-E651-07E3BCD1B701}"/>
              </a:ext>
            </a:extLst>
          </p:cNvPr>
          <p:cNvSpPr txBox="1"/>
          <p:nvPr/>
        </p:nvSpPr>
        <p:spPr>
          <a:xfrm>
            <a:off x="7109011" y="98612"/>
            <a:ext cx="3998259" cy="954107"/>
          </a:xfrm>
          <a:prstGeom prst="rect">
            <a:avLst/>
          </a:prstGeom>
          <a:noFill/>
        </p:spPr>
        <p:txBody>
          <a:bodyPr wrap="square" rtlCol="0">
            <a:spAutoFit/>
          </a:bodyPr>
          <a:lstStyle/>
          <a:p>
            <a:r>
              <a:rPr lang="en-IN" sz="2800" dirty="0">
                <a:solidFill>
                  <a:srgbClr val="FFFF00"/>
                </a:solidFill>
                <a:latin typeface="+mj-lt"/>
              </a:rPr>
              <a:t>2.Average Hourly rate of Male Research Scientist</a:t>
            </a:r>
          </a:p>
        </p:txBody>
      </p:sp>
      <p:sp>
        <p:nvSpPr>
          <p:cNvPr id="8" name="TextBox 7">
            <a:extLst>
              <a:ext uri="{FF2B5EF4-FFF2-40B4-BE49-F238E27FC236}">
                <a16:creationId xmlns:a16="http://schemas.microsoft.com/office/drawing/2014/main" id="{243E0748-02FA-0EBB-5B3F-58962814EF2C}"/>
              </a:ext>
            </a:extLst>
          </p:cNvPr>
          <p:cNvSpPr txBox="1"/>
          <p:nvPr/>
        </p:nvSpPr>
        <p:spPr>
          <a:xfrm>
            <a:off x="367553" y="176352"/>
            <a:ext cx="3881717" cy="1231106"/>
          </a:xfrm>
          <a:prstGeom prst="rect">
            <a:avLst/>
          </a:prstGeom>
          <a:noFill/>
        </p:spPr>
        <p:txBody>
          <a:bodyPr wrap="square" rtlCol="0">
            <a:spAutoFit/>
          </a:bodyPr>
          <a:lstStyle/>
          <a:p>
            <a:r>
              <a:rPr lang="en-IN" sz="2800" dirty="0">
                <a:solidFill>
                  <a:srgbClr val="FFFF00"/>
                </a:solidFill>
                <a:latin typeface="+mj-lt"/>
              </a:rPr>
              <a:t>1. Average Attrition rate for all Departments</a:t>
            </a:r>
          </a:p>
          <a:p>
            <a:endParaRPr lang="en-IN" dirty="0"/>
          </a:p>
        </p:txBody>
      </p:sp>
      <p:sp>
        <p:nvSpPr>
          <p:cNvPr id="14" name="TextBox 13">
            <a:extLst>
              <a:ext uri="{FF2B5EF4-FFF2-40B4-BE49-F238E27FC236}">
                <a16:creationId xmlns:a16="http://schemas.microsoft.com/office/drawing/2014/main" id="{29C4D429-5136-45C7-8C01-AA9F7CEB94E1}"/>
              </a:ext>
            </a:extLst>
          </p:cNvPr>
          <p:cNvSpPr txBox="1"/>
          <p:nvPr/>
        </p:nvSpPr>
        <p:spPr>
          <a:xfrm>
            <a:off x="1174376" y="5345941"/>
            <a:ext cx="5271247" cy="1015663"/>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cs typeface="Times New Roman" panose="02020603050405020304" pitchFamily="18" charset="0"/>
              </a:rPr>
              <a:t>Compared to other departments, the research and development department has the highest attrition rates</a:t>
            </a:r>
            <a:r>
              <a:rPr lang="en-US" sz="1800" dirty="0">
                <a:cs typeface="Times New Roman" panose="02020603050405020304" pitchFamily="18" charset="0"/>
              </a:rPr>
              <a:t>.</a:t>
            </a:r>
          </a:p>
        </p:txBody>
      </p:sp>
      <p:sp>
        <p:nvSpPr>
          <p:cNvPr id="15" name="TextBox 14">
            <a:extLst>
              <a:ext uri="{FF2B5EF4-FFF2-40B4-BE49-F238E27FC236}">
                <a16:creationId xmlns:a16="http://schemas.microsoft.com/office/drawing/2014/main" id="{E28B764E-DEC0-E54A-E70F-2E6A931987FD}"/>
              </a:ext>
            </a:extLst>
          </p:cNvPr>
          <p:cNvSpPr txBox="1"/>
          <p:nvPr/>
        </p:nvSpPr>
        <p:spPr>
          <a:xfrm>
            <a:off x="7328172" y="3849638"/>
            <a:ext cx="3998259" cy="1292662"/>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t>We calculated the average hourly rate of the research scientist  job role and then by gender.</a:t>
            </a:r>
          </a:p>
          <a:p>
            <a:endParaRPr lang="en-IN" dirty="0"/>
          </a:p>
        </p:txBody>
      </p:sp>
      <p:pic>
        <p:nvPicPr>
          <p:cNvPr id="17" name="Picture 16">
            <a:extLst>
              <a:ext uri="{FF2B5EF4-FFF2-40B4-BE49-F238E27FC236}">
                <a16:creationId xmlns:a16="http://schemas.microsoft.com/office/drawing/2014/main" id="{0534CFC3-02BD-576B-2FE3-534246A41FF5}"/>
              </a:ext>
            </a:extLst>
          </p:cNvPr>
          <p:cNvPicPr>
            <a:picLocks noChangeAspect="1"/>
          </p:cNvPicPr>
          <p:nvPr/>
        </p:nvPicPr>
        <p:blipFill>
          <a:blip r:embed="rId3"/>
          <a:stretch>
            <a:fillRect/>
          </a:stretch>
        </p:blipFill>
        <p:spPr>
          <a:xfrm>
            <a:off x="7731585" y="1679546"/>
            <a:ext cx="2753109" cy="1543265"/>
          </a:xfrm>
          <a:prstGeom prst="rect">
            <a:avLst/>
          </a:prstGeom>
        </p:spPr>
      </p:pic>
    </p:spTree>
    <p:extLst>
      <p:ext uri="{BB962C8B-B14F-4D97-AF65-F5344CB8AC3E}">
        <p14:creationId xmlns:p14="http://schemas.microsoft.com/office/powerpoint/2010/main" val="3365825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CCA925A-6CFD-ECC7-D3C8-DC45699962C3}"/>
              </a:ext>
            </a:extLst>
          </p:cNvPr>
          <p:cNvPicPr>
            <a:picLocks noGrp="1" noChangeAspect="1"/>
          </p:cNvPicPr>
          <p:nvPr>
            <p:ph idx="1"/>
          </p:nvPr>
        </p:nvPicPr>
        <p:blipFill>
          <a:blip r:embed="rId2"/>
          <a:stretch>
            <a:fillRect/>
          </a:stretch>
        </p:blipFill>
        <p:spPr>
          <a:xfrm>
            <a:off x="62940" y="1043573"/>
            <a:ext cx="5876371" cy="3893682"/>
          </a:xfrm>
        </p:spPr>
      </p:pic>
      <p:sp>
        <p:nvSpPr>
          <p:cNvPr id="4" name="TextBox 3">
            <a:extLst>
              <a:ext uri="{FF2B5EF4-FFF2-40B4-BE49-F238E27FC236}">
                <a16:creationId xmlns:a16="http://schemas.microsoft.com/office/drawing/2014/main" id="{5DAED3CE-71B2-8A2A-4562-47E5CE55B287}"/>
              </a:ext>
            </a:extLst>
          </p:cNvPr>
          <p:cNvSpPr txBox="1"/>
          <p:nvPr/>
        </p:nvSpPr>
        <p:spPr>
          <a:xfrm>
            <a:off x="268943" y="71717"/>
            <a:ext cx="6154270" cy="861774"/>
          </a:xfrm>
          <a:prstGeom prst="rect">
            <a:avLst/>
          </a:prstGeom>
          <a:noFill/>
        </p:spPr>
        <p:txBody>
          <a:bodyPr wrap="square" rtlCol="0">
            <a:spAutoFit/>
          </a:bodyPr>
          <a:lstStyle/>
          <a:p>
            <a:r>
              <a:rPr lang="en-IN" sz="3200" dirty="0">
                <a:solidFill>
                  <a:srgbClr val="FFFF00"/>
                </a:solidFill>
                <a:latin typeface="+mj-lt"/>
              </a:rPr>
              <a:t>3. Monthly income vs job role</a:t>
            </a:r>
          </a:p>
          <a:p>
            <a:endParaRPr lang="en-IN" dirty="0"/>
          </a:p>
        </p:txBody>
      </p:sp>
      <p:sp>
        <p:nvSpPr>
          <p:cNvPr id="8" name="TextBox 7">
            <a:extLst>
              <a:ext uri="{FF2B5EF4-FFF2-40B4-BE49-F238E27FC236}">
                <a16:creationId xmlns:a16="http://schemas.microsoft.com/office/drawing/2014/main" id="{8C71A086-E17A-9C47-251A-3089EEF6A125}"/>
              </a:ext>
            </a:extLst>
          </p:cNvPr>
          <p:cNvSpPr txBox="1"/>
          <p:nvPr/>
        </p:nvSpPr>
        <p:spPr>
          <a:xfrm>
            <a:off x="1757082" y="5266589"/>
            <a:ext cx="8713694" cy="1015663"/>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t>Tree Maps shows the monthly income high for Manager in dark blue colour.</a:t>
            </a:r>
          </a:p>
          <a:p>
            <a:pPr marL="285750" indent="-285750">
              <a:buFont typeface="Wingdings" panose="05000000000000000000" pitchFamily="2" charset="2"/>
              <a:buChar char="Ø"/>
            </a:pPr>
            <a:r>
              <a:rPr lang="en-IN" sz="2000" dirty="0"/>
              <a:t>Human resource has the lowest average monthly income because of which its attrition rate is very high</a:t>
            </a:r>
            <a:r>
              <a:rPr lang="en-IN" dirty="0"/>
              <a:t>.</a:t>
            </a:r>
          </a:p>
        </p:txBody>
      </p:sp>
      <p:pic>
        <p:nvPicPr>
          <p:cNvPr id="10" name="Picture 9">
            <a:extLst>
              <a:ext uri="{FF2B5EF4-FFF2-40B4-BE49-F238E27FC236}">
                <a16:creationId xmlns:a16="http://schemas.microsoft.com/office/drawing/2014/main" id="{07E250C6-EAA5-B7D6-1967-005D807B3C0D}"/>
              </a:ext>
            </a:extLst>
          </p:cNvPr>
          <p:cNvPicPr>
            <a:picLocks noChangeAspect="1"/>
          </p:cNvPicPr>
          <p:nvPr/>
        </p:nvPicPr>
        <p:blipFill>
          <a:blip r:embed="rId3"/>
          <a:stretch>
            <a:fillRect/>
          </a:stretch>
        </p:blipFill>
        <p:spPr>
          <a:xfrm>
            <a:off x="6423213" y="991246"/>
            <a:ext cx="3677163" cy="4007015"/>
          </a:xfrm>
          <a:prstGeom prst="rect">
            <a:avLst/>
          </a:prstGeom>
        </p:spPr>
      </p:pic>
      <p:sp>
        <p:nvSpPr>
          <p:cNvPr id="11" name="TextBox 10">
            <a:extLst>
              <a:ext uri="{FF2B5EF4-FFF2-40B4-BE49-F238E27FC236}">
                <a16:creationId xmlns:a16="http://schemas.microsoft.com/office/drawing/2014/main" id="{7CA9EC77-11D6-F776-7620-F79643845BD5}"/>
              </a:ext>
            </a:extLst>
          </p:cNvPr>
          <p:cNvSpPr txBox="1"/>
          <p:nvPr/>
        </p:nvSpPr>
        <p:spPr>
          <a:xfrm>
            <a:off x="9212053" y="1027943"/>
            <a:ext cx="888323" cy="3970318"/>
          </a:xfrm>
          <a:prstGeom prst="rect">
            <a:avLst/>
          </a:prstGeom>
          <a:solidFill>
            <a:schemeClr val="tx1">
              <a:lumMod val="75000"/>
            </a:schemeClr>
          </a:solidFill>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12" name="TextBox 11">
            <a:extLst>
              <a:ext uri="{FF2B5EF4-FFF2-40B4-BE49-F238E27FC236}">
                <a16:creationId xmlns:a16="http://schemas.microsoft.com/office/drawing/2014/main" id="{E4E11D02-E41D-DCFF-1DCD-B234677058DB}"/>
              </a:ext>
            </a:extLst>
          </p:cNvPr>
          <p:cNvSpPr txBox="1"/>
          <p:nvPr/>
        </p:nvSpPr>
        <p:spPr>
          <a:xfrm>
            <a:off x="6423213" y="73836"/>
            <a:ext cx="5374340" cy="523220"/>
          </a:xfrm>
          <a:prstGeom prst="rect">
            <a:avLst/>
          </a:prstGeom>
          <a:noFill/>
        </p:spPr>
        <p:txBody>
          <a:bodyPr wrap="square" rtlCol="0">
            <a:spAutoFit/>
          </a:bodyPr>
          <a:lstStyle/>
          <a:p>
            <a:r>
              <a:rPr lang="en-IN" sz="2800" dirty="0">
                <a:solidFill>
                  <a:srgbClr val="FFFF00"/>
                </a:solidFill>
                <a:latin typeface="+mj-lt"/>
              </a:rPr>
              <a:t>4. Job Role wise Attrition Rate</a:t>
            </a:r>
          </a:p>
        </p:txBody>
      </p:sp>
    </p:spTree>
    <p:extLst>
      <p:ext uri="{BB962C8B-B14F-4D97-AF65-F5344CB8AC3E}">
        <p14:creationId xmlns:p14="http://schemas.microsoft.com/office/powerpoint/2010/main" val="2168437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C7AD8A3-A290-C70E-94CB-251648F73F43}"/>
              </a:ext>
            </a:extLst>
          </p:cNvPr>
          <p:cNvPicPr>
            <a:picLocks noGrp="1" noChangeAspect="1"/>
          </p:cNvPicPr>
          <p:nvPr>
            <p:ph idx="1"/>
          </p:nvPr>
        </p:nvPicPr>
        <p:blipFill>
          <a:blip r:embed="rId2"/>
          <a:stretch>
            <a:fillRect/>
          </a:stretch>
        </p:blipFill>
        <p:spPr>
          <a:xfrm>
            <a:off x="249306" y="837250"/>
            <a:ext cx="5334000" cy="4196732"/>
          </a:xfrm>
        </p:spPr>
      </p:pic>
      <p:sp>
        <p:nvSpPr>
          <p:cNvPr id="5" name="TextBox 4">
            <a:extLst>
              <a:ext uri="{FF2B5EF4-FFF2-40B4-BE49-F238E27FC236}">
                <a16:creationId xmlns:a16="http://schemas.microsoft.com/office/drawing/2014/main" id="{401AB099-AF8C-BC09-D6E0-A1F76F7F2900}"/>
              </a:ext>
            </a:extLst>
          </p:cNvPr>
          <p:cNvSpPr txBox="1"/>
          <p:nvPr/>
        </p:nvSpPr>
        <p:spPr>
          <a:xfrm>
            <a:off x="125505" y="158298"/>
            <a:ext cx="7100048" cy="523220"/>
          </a:xfrm>
          <a:prstGeom prst="rect">
            <a:avLst/>
          </a:prstGeom>
          <a:noFill/>
        </p:spPr>
        <p:txBody>
          <a:bodyPr wrap="square" rtlCol="0">
            <a:spAutoFit/>
          </a:bodyPr>
          <a:lstStyle/>
          <a:p>
            <a:r>
              <a:rPr lang="en-IN" sz="2800" dirty="0">
                <a:solidFill>
                  <a:srgbClr val="FFFF00"/>
                </a:solidFill>
                <a:latin typeface="+mj-lt"/>
              </a:rPr>
              <a:t>5. Number of Employees by Age</a:t>
            </a:r>
          </a:p>
        </p:txBody>
      </p:sp>
      <p:sp>
        <p:nvSpPr>
          <p:cNvPr id="6" name="TextBox 5">
            <a:extLst>
              <a:ext uri="{FF2B5EF4-FFF2-40B4-BE49-F238E27FC236}">
                <a16:creationId xmlns:a16="http://schemas.microsoft.com/office/drawing/2014/main" id="{CACDD119-10BD-80FE-DE61-674329855799}"/>
              </a:ext>
            </a:extLst>
          </p:cNvPr>
          <p:cNvSpPr txBox="1"/>
          <p:nvPr/>
        </p:nvSpPr>
        <p:spPr>
          <a:xfrm>
            <a:off x="249306" y="4542481"/>
            <a:ext cx="5334000" cy="646331"/>
          </a:xfrm>
          <a:prstGeom prst="rect">
            <a:avLst/>
          </a:prstGeom>
          <a:solidFill>
            <a:schemeClr val="tx2"/>
          </a:solidFill>
        </p:spPr>
        <p:txBody>
          <a:bodyPr wrap="square" rtlCol="0">
            <a:spAutoFit/>
          </a:bodyPr>
          <a:lstStyle/>
          <a:p>
            <a:endParaRPr lang="en-IN" dirty="0">
              <a:solidFill>
                <a:schemeClr val="tx1">
                  <a:lumMod val="75000"/>
                </a:schemeClr>
              </a:solidFill>
            </a:endParaRPr>
          </a:p>
          <a:p>
            <a:endParaRPr lang="en-IN" dirty="0">
              <a:solidFill>
                <a:schemeClr val="tx1">
                  <a:lumMod val="75000"/>
                </a:schemeClr>
              </a:solidFill>
            </a:endParaRPr>
          </a:p>
        </p:txBody>
      </p:sp>
      <p:sp>
        <p:nvSpPr>
          <p:cNvPr id="8" name="TextBox 7">
            <a:extLst>
              <a:ext uri="{FF2B5EF4-FFF2-40B4-BE49-F238E27FC236}">
                <a16:creationId xmlns:a16="http://schemas.microsoft.com/office/drawing/2014/main" id="{63A9A131-9790-0644-758E-60AA148449D5}"/>
              </a:ext>
            </a:extLst>
          </p:cNvPr>
          <p:cNvSpPr txBox="1"/>
          <p:nvPr/>
        </p:nvSpPr>
        <p:spPr>
          <a:xfrm>
            <a:off x="125505" y="5368106"/>
            <a:ext cx="6355977" cy="1600438"/>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t>In this KPI we created the bins for Age.</a:t>
            </a:r>
          </a:p>
          <a:p>
            <a:pPr marL="285750" indent="-285750">
              <a:buFont typeface="Wingdings" panose="05000000000000000000" pitchFamily="2" charset="2"/>
              <a:buChar char="Ø"/>
            </a:pPr>
            <a:r>
              <a:rPr lang="en-IN" sz="2000" dirty="0"/>
              <a:t>Here, the age group of 42 has the highest </a:t>
            </a:r>
          </a:p>
          <a:p>
            <a:r>
              <a:rPr lang="en-IN" sz="2000" dirty="0"/>
              <a:t>    number of  active Employees but the attrition</a:t>
            </a:r>
          </a:p>
          <a:p>
            <a:r>
              <a:rPr lang="en-IN" sz="2000" dirty="0"/>
              <a:t>     rate is low.</a:t>
            </a:r>
          </a:p>
          <a:p>
            <a:pPr marL="285750" indent="-285750">
              <a:buFont typeface="Wingdings" panose="05000000000000000000" pitchFamily="2" charset="2"/>
              <a:buChar char="Ø"/>
            </a:pPr>
            <a:endParaRPr lang="en-IN" dirty="0"/>
          </a:p>
        </p:txBody>
      </p:sp>
      <p:pic>
        <p:nvPicPr>
          <p:cNvPr id="10" name="Picture 9">
            <a:extLst>
              <a:ext uri="{FF2B5EF4-FFF2-40B4-BE49-F238E27FC236}">
                <a16:creationId xmlns:a16="http://schemas.microsoft.com/office/drawing/2014/main" id="{C33B2BB8-7C5C-3531-072E-CD751AB18B22}"/>
              </a:ext>
            </a:extLst>
          </p:cNvPr>
          <p:cNvPicPr>
            <a:picLocks noChangeAspect="1"/>
          </p:cNvPicPr>
          <p:nvPr/>
        </p:nvPicPr>
        <p:blipFill>
          <a:blip r:embed="rId3"/>
          <a:stretch>
            <a:fillRect/>
          </a:stretch>
        </p:blipFill>
        <p:spPr>
          <a:xfrm>
            <a:off x="5862918" y="860812"/>
            <a:ext cx="5800164" cy="4196732"/>
          </a:xfrm>
          <a:prstGeom prst="rect">
            <a:avLst/>
          </a:prstGeom>
        </p:spPr>
      </p:pic>
      <p:sp>
        <p:nvSpPr>
          <p:cNvPr id="11" name="TextBox 10">
            <a:extLst>
              <a:ext uri="{FF2B5EF4-FFF2-40B4-BE49-F238E27FC236}">
                <a16:creationId xmlns:a16="http://schemas.microsoft.com/office/drawing/2014/main" id="{19CB2651-0442-CD81-1F35-546C8B0DCD61}"/>
              </a:ext>
            </a:extLst>
          </p:cNvPr>
          <p:cNvSpPr txBox="1"/>
          <p:nvPr/>
        </p:nvSpPr>
        <p:spPr>
          <a:xfrm>
            <a:off x="6248400" y="158298"/>
            <a:ext cx="3801035" cy="523220"/>
          </a:xfrm>
          <a:prstGeom prst="rect">
            <a:avLst/>
          </a:prstGeom>
          <a:noFill/>
        </p:spPr>
        <p:txBody>
          <a:bodyPr wrap="square" rtlCol="0">
            <a:spAutoFit/>
          </a:bodyPr>
          <a:lstStyle/>
          <a:p>
            <a:r>
              <a:rPr lang="en-IN" sz="2800" dirty="0">
                <a:solidFill>
                  <a:srgbClr val="FFFF00"/>
                </a:solidFill>
                <a:latin typeface="+mj-lt"/>
              </a:rPr>
              <a:t>6. Age Vs Attrition</a:t>
            </a:r>
          </a:p>
        </p:txBody>
      </p:sp>
      <p:sp>
        <p:nvSpPr>
          <p:cNvPr id="12" name="TextBox 11">
            <a:extLst>
              <a:ext uri="{FF2B5EF4-FFF2-40B4-BE49-F238E27FC236}">
                <a16:creationId xmlns:a16="http://schemas.microsoft.com/office/drawing/2014/main" id="{E3196303-1F53-5E2D-B45E-5A3D712C4173}"/>
              </a:ext>
            </a:extLst>
          </p:cNvPr>
          <p:cNvSpPr txBox="1"/>
          <p:nvPr/>
        </p:nvSpPr>
        <p:spPr>
          <a:xfrm>
            <a:off x="6355975" y="5332113"/>
            <a:ext cx="5065060" cy="1015663"/>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t>Since age group of 21 also have the highest active employees still the attrition for this group is largest among the all.</a:t>
            </a:r>
          </a:p>
        </p:txBody>
      </p:sp>
    </p:spTree>
    <p:extLst>
      <p:ext uri="{BB962C8B-B14F-4D97-AF65-F5344CB8AC3E}">
        <p14:creationId xmlns:p14="http://schemas.microsoft.com/office/powerpoint/2010/main" val="15327440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2492</TotalTime>
  <Words>873</Words>
  <Application>Microsoft Office PowerPoint</Application>
  <PresentationFormat>Widescreen</PresentationFormat>
  <Paragraphs>94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Bahnschrift SemiBold</vt:lpstr>
      <vt:lpstr>Bahnschrift SemiBold Condensed</vt:lpstr>
      <vt:lpstr>Calibri</vt:lpstr>
      <vt:lpstr>Calibri Light</vt:lpstr>
      <vt:lpstr>Wingdings</vt:lpstr>
      <vt:lpstr>Celestial</vt:lpstr>
      <vt:lpstr>    HR Analytics  PROJECT     Mentor :- Shruti Nigam </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HR Analytics  PROJECT     Mentor :- Shruti Nigam  </dc:title>
  <dc:creator>Himani Dhale</dc:creator>
  <cp:lastModifiedBy>Himani Dhale</cp:lastModifiedBy>
  <cp:revision>14</cp:revision>
  <dcterms:created xsi:type="dcterms:W3CDTF">2023-07-23T08:31:10Z</dcterms:created>
  <dcterms:modified xsi:type="dcterms:W3CDTF">2023-08-18T09:50:22Z</dcterms:modified>
</cp:coreProperties>
</file>