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1" r:id="rId1"/>
  </p:sldMasterIdLst>
  <p:notesMasterIdLst>
    <p:notesMasterId r:id="rId22"/>
  </p:notesMasterIdLst>
  <p:sldIdLst>
    <p:sldId id="256" r:id="rId2"/>
    <p:sldId id="276" r:id="rId3"/>
    <p:sldId id="264" r:id="rId4"/>
    <p:sldId id="279" r:id="rId5"/>
    <p:sldId id="277" r:id="rId6"/>
    <p:sldId id="278" r:id="rId7"/>
    <p:sldId id="271" r:id="rId8"/>
    <p:sldId id="265" r:id="rId9"/>
    <p:sldId id="257" r:id="rId10"/>
    <p:sldId id="267" r:id="rId11"/>
    <p:sldId id="273" r:id="rId12"/>
    <p:sldId id="274" r:id="rId13"/>
    <p:sldId id="269" r:id="rId14"/>
    <p:sldId id="275" r:id="rId15"/>
    <p:sldId id="272" r:id="rId16"/>
    <p:sldId id="270" r:id="rId17"/>
    <p:sldId id="266" r:id="rId18"/>
    <p:sldId id="268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V8IRTvndLEJsrv8g10hW9uI9+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033E21-8D45-4D6F-8C35-E171E63EF831}">
  <a:tblStyle styleId="{38033E21-8D45-4D6F-8C35-E171E63EF83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37"/>
  </p:normalViewPr>
  <p:slideViewPr>
    <p:cSldViewPr snapToGrid="0">
      <p:cViewPr varScale="1">
        <p:scale>
          <a:sx n="104" d="100"/>
          <a:sy n="104" d="100"/>
        </p:scale>
        <p:origin x="80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8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4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11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75103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099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570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500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0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0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1_Picture with 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94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8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8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2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1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4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912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9610" y="564213"/>
            <a:ext cx="8249091" cy="234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CSCI 860 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224393" y="3439355"/>
            <a:ext cx="11746954" cy="2972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Name:- Himani V. Parikh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ID#:- 1322085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Set:- Bank Marketing Dataset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Question:- Classifiers and Feature Selection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E5B5D6-37C5-161D-8C5B-B8468CED023B}"/>
              </a:ext>
            </a:extLst>
          </p:cNvPr>
          <p:cNvSpPr txBox="1"/>
          <p:nvPr/>
        </p:nvSpPr>
        <p:spPr>
          <a:xfrm>
            <a:off x="1263721" y="2948681"/>
            <a:ext cx="1787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8D99C-56E2-0EEE-B2D2-93950E1B7E49}"/>
              </a:ext>
            </a:extLst>
          </p:cNvPr>
          <p:cNvSpPr txBox="1"/>
          <p:nvPr/>
        </p:nvSpPr>
        <p:spPr>
          <a:xfrm>
            <a:off x="1263721" y="6139324"/>
            <a:ext cx="112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8F53E-D816-2E0E-C489-11EC14B2B6E2}"/>
              </a:ext>
            </a:extLst>
          </p:cNvPr>
          <p:cNvSpPr txBox="1"/>
          <p:nvPr/>
        </p:nvSpPr>
        <p:spPr>
          <a:xfrm>
            <a:off x="3584294" y="2855361"/>
            <a:ext cx="110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Fcmeans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6FF4BA-BF43-147A-874A-E9D5D6D62BBA}"/>
              </a:ext>
            </a:extLst>
          </p:cNvPr>
          <p:cNvSpPr txBox="1"/>
          <p:nvPr/>
        </p:nvSpPr>
        <p:spPr>
          <a:xfrm>
            <a:off x="8484741" y="6103657"/>
            <a:ext cx="169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B9D21-FA66-7548-C0E6-A774C2C02E2C}"/>
              </a:ext>
            </a:extLst>
          </p:cNvPr>
          <p:cNvSpPr txBox="1"/>
          <p:nvPr/>
        </p:nvSpPr>
        <p:spPr>
          <a:xfrm>
            <a:off x="6781993" y="2794792"/>
            <a:ext cx="1448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5D51C-F54A-5A78-F6FC-AF2F8FC9DD59}"/>
              </a:ext>
            </a:extLst>
          </p:cNvPr>
          <p:cNvSpPr txBox="1"/>
          <p:nvPr/>
        </p:nvSpPr>
        <p:spPr>
          <a:xfrm>
            <a:off x="5019525" y="6204172"/>
            <a:ext cx="169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Boost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15A08-83B3-0880-2BBF-5F78CC11469D}"/>
              </a:ext>
            </a:extLst>
          </p:cNvPr>
          <p:cNvSpPr txBox="1"/>
          <p:nvPr/>
        </p:nvSpPr>
        <p:spPr>
          <a:xfrm>
            <a:off x="10928279" y="2594738"/>
            <a:ext cx="2151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1195034-02B7-2142-EEEC-76ABE8F66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362"/>
            <a:ext cx="2895600" cy="25717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776449-ACD3-1659-02F2-90F273483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09" y="3363887"/>
            <a:ext cx="2895600" cy="2571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7C40EF-F23F-22DC-7B95-943AB0BCC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86345"/>
            <a:ext cx="2895600" cy="2571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42A902-05BE-E57D-8B35-1A078CB2D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525" y="3429000"/>
            <a:ext cx="2895600" cy="25717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537BC4-DCD4-A018-3F21-0512B4725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142" y="238648"/>
            <a:ext cx="2895600" cy="25717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819A3E-588A-12C4-DF11-BE6C62EC7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641" y="3429000"/>
            <a:ext cx="2895600" cy="25717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71422B-04B5-C698-7630-8265818760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7508" y="186345"/>
            <a:ext cx="2891442" cy="25680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282FCF-BBC6-C944-1813-7AB4DC183A94}"/>
              </a:ext>
            </a:extLst>
          </p:cNvPr>
          <p:cNvSpPr txBox="1"/>
          <p:nvPr/>
        </p:nvSpPr>
        <p:spPr>
          <a:xfrm>
            <a:off x="9437472" y="2826125"/>
            <a:ext cx="6542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0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05574C-411D-8432-B43C-755E90AF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SFS Feature Selection – All classifier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8AFCCBE-A665-327F-3A9B-4F8480FD4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684" y="1930400"/>
            <a:ext cx="5985967" cy="379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26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F346-232C-BD95-EF3A-2191FB74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34" y="95627"/>
            <a:ext cx="4206733" cy="85532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SFS - Individual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0E99CED-AB1A-35EF-C342-678E381A6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694" y="580074"/>
            <a:ext cx="295275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60742F-B2AE-C3A2-5330-44A11587A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920"/>
            <a:ext cx="2763694" cy="2702519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97FA16A-5EDB-AEB6-6174-0332584B1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163" y="3655698"/>
            <a:ext cx="30384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65D3396-1BB1-58AF-B5B6-DFA2D93F6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086" y="3655699"/>
            <a:ext cx="30384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8C506AE4-E386-EE01-626F-049C75C2E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34" y="3655699"/>
            <a:ext cx="302895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02DF61-99A5-A1C0-455F-FEF25CA827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2233" y="466087"/>
            <a:ext cx="2883658" cy="29629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8EB120-4E36-7415-C08B-7958FF2021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0895" y="291355"/>
            <a:ext cx="3175392" cy="310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3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91;p2">
            <a:extLst>
              <a:ext uri="{FF2B5EF4-FFF2-40B4-BE49-F238E27FC236}">
                <a16:creationId xmlns:a16="http://schemas.microsoft.com/office/drawing/2014/main" id="{5E7A6F32-6858-2AD3-4368-96F7DE0E2F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638155"/>
              </p:ext>
            </p:extLst>
          </p:nvPr>
        </p:nvGraphicFramePr>
        <p:xfrm>
          <a:off x="1506755" y="1739481"/>
          <a:ext cx="6937825" cy="3379038"/>
        </p:xfrm>
        <a:graphic>
          <a:graphicData uri="http://schemas.openxmlformats.org/drawingml/2006/table">
            <a:tbl>
              <a:tblPr firstRow="1" bandRow="1">
                <a:noFill/>
                <a:tableStyleId>{38033E21-8D45-4D6F-8C35-E171E63EF831}</a:tableStyleId>
              </a:tblPr>
              <a:tblGrid>
                <a:gridCol w="1389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5056">
                  <a:extLst>
                    <a:ext uri="{9D8B030D-6E8A-4147-A177-3AD203B41FA5}">
                      <a16:colId xmlns:a16="http://schemas.microsoft.com/office/drawing/2014/main" val="896994491"/>
                    </a:ext>
                  </a:extLst>
                </a:gridCol>
              </a:tblGrid>
              <a:tr h="361454">
                <a:tc grid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SFS</a:t>
                      </a:r>
                      <a:endParaRPr sz="2000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Classifier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Sensitivity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Accuracy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# of features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SVM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Ada Boost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8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Gradient Boost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XG Boost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6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KMC, 2 clusters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687179992"/>
                  </a:ext>
                </a:extLst>
              </a:tr>
              <a:tr h="3952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FCM, 2 clusters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205993338"/>
                  </a:ext>
                </a:extLst>
              </a:tr>
              <a:tr h="3952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HMM  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231474521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A80C09C5-E304-21F5-70DE-0ACCCDB4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SFS - Performance</a:t>
            </a:r>
          </a:p>
        </p:txBody>
      </p:sp>
    </p:spTree>
    <p:extLst>
      <p:ext uri="{BB962C8B-B14F-4D97-AF65-F5344CB8AC3E}">
        <p14:creationId xmlns:p14="http://schemas.microsoft.com/office/powerpoint/2010/main" val="141306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E5B5D6-37C5-161D-8C5B-B8468CED023B}"/>
              </a:ext>
            </a:extLst>
          </p:cNvPr>
          <p:cNvSpPr txBox="1"/>
          <p:nvPr/>
        </p:nvSpPr>
        <p:spPr>
          <a:xfrm>
            <a:off x="1263721" y="2948681"/>
            <a:ext cx="1787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8D99C-56E2-0EEE-B2D2-93950E1B7E49}"/>
              </a:ext>
            </a:extLst>
          </p:cNvPr>
          <p:cNvSpPr txBox="1"/>
          <p:nvPr/>
        </p:nvSpPr>
        <p:spPr>
          <a:xfrm>
            <a:off x="1263721" y="6139324"/>
            <a:ext cx="109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8F53E-D816-2E0E-C489-11EC14B2B6E2}"/>
              </a:ext>
            </a:extLst>
          </p:cNvPr>
          <p:cNvSpPr txBox="1"/>
          <p:nvPr/>
        </p:nvSpPr>
        <p:spPr>
          <a:xfrm>
            <a:off x="3707260" y="2855002"/>
            <a:ext cx="116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Fcmeans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6FF4BA-BF43-147A-874A-E9D5D6D62BBA}"/>
              </a:ext>
            </a:extLst>
          </p:cNvPr>
          <p:cNvSpPr txBox="1"/>
          <p:nvPr/>
        </p:nvSpPr>
        <p:spPr>
          <a:xfrm>
            <a:off x="8484741" y="6103657"/>
            <a:ext cx="169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B9D21-FA66-7548-C0E6-A774C2C02E2C}"/>
              </a:ext>
            </a:extLst>
          </p:cNvPr>
          <p:cNvSpPr txBox="1"/>
          <p:nvPr/>
        </p:nvSpPr>
        <p:spPr>
          <a:xfrm>
            <a:off x="6800295" y="2736483"/>
            <a:ext cx="1448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5D51C-F54A-5A78-F6FC-AF2F8FC9DD59}"/>
              </a:ext>
            </a:extLst>
          </p:cNvPr>
          <p:cNvSpPr txBox="1"/>
          <p:nvPr/>
        </p:nvSpPr>
        <p:spPr>
          <a:xfrm>
            <a:off x="5029799" y="6082337"/>
            <a:ext cx="169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Boost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15A08-83B3-0880-2BBF-5F78CC11469D}"/>
              </a:ext>
            </a:extLst>
          </p:cNvPr>
          <p:cNvSpPr txBox="1"/>
          <p:nvPr/>
        </p:nvSpPr>
        <p:spPr>
          <a:xfrm>
            <a:off x="10928279" y="2594738"/>
            <a:ext cx="2151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6776449-ACD3-1659-02F2-90F273483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09" y="3363887"/>
            <a:ext cx="2895600" cy="257175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DC47D3D6-F1E9-15C9-3206-5E09446A5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517" y="3363887"/>
            <a:ext cx="28956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0DD7DDA-64B9-CE96-8462-06DBCA1CE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451" y="234611"/>
            <a:ext cx="28956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8314C22-589E-4BEB-7E2D-E670C81F0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963" y="3363887"/>
            <a:ext cx="28956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F117438F-1E26-B467-51E5-6C5FD7968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244"/>
            <a:ext cx="28956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07E418-DC65-0FDF-8650-6A6A135090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219439"/>
            <a:ext cx="2895851" cy="2572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8A1EE2-81C2-5559-0EF0-A4B2ED8600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7103" y="229785"/>
            <a:ext cx="2785799" cy="2474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A6591F-366C-DBAF-1A77-127C917628FA}"/>
              </a:ext>
            </a:extLst>
          </p:cNvPr>
          <p:cNvSpPr txBox="1"/>
          <p:nvPr/>
        </p:nvSpPr>
        <p:spPr>
          <a:xfrm>
            <a:off x="9622353" y="2793225"/>
            <a:ext cx="6542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35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05574C-411D-8432-B43C-755E90AF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mRMR</a:t>
            </a:r>
            <a:r>
              <a:rPr lang="en-US" b="1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– All classifier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EDB08-4DF5-A7E7-E876-0FAE8A0C6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911" y="1808253"/>
            <a:ext cx="6719298" cy="446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44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F4859F-C8F8-1062-2E8B-528CDF660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92490"/>
              </p:ext>
            </p:extLst>
          </p:nvPr>
        </p:nvGraphicFramePr>
        <p:xfrm>
          <a:off x="1506755" y="1930400"/>
          <a:ext cx="6937825" cy="3379038"/>
        </p:xfrm>
        <a:graphic>
          <a:graphicData uri="http://schemas.openxmlformats.org/drawingml/2006/table">
            <a:tbl>
              <a:tblPr firstRow="1" bandRow="1">
                <a:noFill/>
                <a:tableStyleId>{38033E21-8D45-4D6F-8C35-E171E63EF831}</a:tableStyleId>
              </a:tblPr>
              <a:tblGrid>
                <a:gridCol w="1389930">
                  <a:extLst>
                    <a:ext uri="{9D8B030D-6E8A-4147-A177-3AD203B41FA5}">
                      <a16:colId xmlns:a16="http://schemas.microsoft.com/office/drawing/2014/main" val="796335171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3558428925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1149260977"/>
                    </a:ext>
                  </a:extLst>
                </a:gridCol>
                <a:gridCol w="639097">
                  <a:extLst>
                    <a:ext uri="{9D8B030D-6E8A-4147-A177-3AD203B41FA5}">
                      <a16:colId xmlns:a16="http://schemas.microsoft.com/office/drawing/2014/main" val="679664918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3389163717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1650745298"/>
                    </a:ext>
                  </a:extLst>
                </a:gridCol>
                <a:gridCol w="1025056">
                  <a:extLst>
                    <a:ext uri="{9D8B030D-6E8A-4147-A177-3AD203B41FA5}">
                      <a16:colId xmlns:a16="http://schemas.microsoft.com/office/drawing/2014/main" val="2873039344"/>
                    </a:ext>
                  </a:extLst>
                </a:gridCol>
              </a:tblGrid>
              <a:tr h="361454">
                <a:tc grid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mRMR</a:t>
                      </a:r>
                      <a:endParaRPr sz="2000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182967878"/>
                  </a:ext>
                </a:extLst>
              </a:tr>
              <a:tr h="53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Classifier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Sensitivity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Accuracy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# of features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027843433"/>
                  </a:ext>
                </a:extLst>
              </a:tr>
              <a:tr h="31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SVM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3576473201"/>
                  </a:ext>
                </a:extLst>
              </a:tr>
              <a:tr h="31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Ada Boost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442310928"/>
                  </a:ext>
                </a:extLst>
              </a:tr>
              <a:tr h="33028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Gradient Boost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5973527"/>
                  </a:ext>
                </a:extLst>
              </a:tr>
              <a:tr h="31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XG Boost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731081533"/>
                  </a:ext>
                </a:extLst>
              </a:tr>
              <a:tr h="3466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KMC, 2 clusters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918883578"/>
                  </a:ext>
                </a:extLst>
              </a:tr>
              <a:tr h="3952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FCM, 2 clusters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920835207"/>
                  </a:ext>
                </a:extLst>
              </a:tr>
              <a:tr h="3952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HMM  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329135844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FC43903E-F5AB-01FF-F28B-3CD674B8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mRMR</a:t>
            </a:r>
            <a:r>
              <a:rPr lang="en-US" dirty="0"/>
              <a:t> - Performance</a:t>
            </a:r>
          </a:p>
        </p:txBody>
      </p:sp>
    </p:spTree>
    <p:extLst>
      <p:ext uri="{BB962C8B-B14F-4D97-AF65-F5344CB8AC3E}">
        <p14:creationId xmlns:p14="http://schemas.microsoft.com/office/powerpoint/2010/main" val="300410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9FEA-B0C7-2897-8C65-B3785442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95" y="3095923"/>
            <a:ext cx="1035014" cy="1325563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E3EB93-74D4-7BAE-CABC-FAB3F1B9D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146"/>
            <a:ext cx="3028950" cy="2962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0B438-9890-702D-5E77-3AF8AD19F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20" y="220145"/>
            <a:ext cx="2886075" cy="2962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A6F208-7A4C-E249-C01E-E93FD62A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31" y="3487753"/>
            <a:ext cx="2886075" cy="2962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E771E9-6560-FC4E-5E16-6B8CA8C1A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528" y="3487753"/>
            <a:ext cx="3028950" cy="2962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6F3C94-83E7-1E91-0A19-ED6BD607B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3200" y="3423540"/>
            <a:ext cx="3028950" cy="2962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751388-C593-C863-1E18-09DDF7AD2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5267" y="253266"/>
            <a:ext cx="3028950" cy="2962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AF8F4E-32E7-179B-4287-A240C5430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3115" y="367998"/>
            <a:ext cx="3268179" cy="25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1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E5B5D6-37C5-161D-8C5B-B8468CED023B}"/>
              </a:ext>
            </a:extLst>
          </p:cNvPr>
          <p:cNvSpPr txBox="1"/>
          <p:nvPr/>
        </p:nvSpPr>
        <p:spPr>
          <a:xfrm>
            <a:off x="1263721" y="2815119"/>
            <a:ext cx="1787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8D99C-56E2-0EEE-B2D2-93950E1B7E49}"/>
              </a:ext>
            </a:extLst>
          </p:cNvPr>
          <p:cNvSpPr txBox="1"/>
          <p:nvPr/>
        </p:nvSpPr>
        <p:spPr>
          <a:xfrm>
            <a:off x="1263721" y="6005762"/>
            <a:ext cx="857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8F53E-D816-2E0E-C489-11EC14B2B6E2}"/>
              </a:ext>
            </a:extLst>
          </p:cNvPr>
          <p:cNvSpPr txBox="1"/>
          <p:nvPr/>
        </p:nvSpPr>
        <p:spPr>
          <a:xfrm>
            <a:off x="3928318" y="2726474"/>
            <a:ext cx="115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Fcmeans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6FF4BA-BF43-147A-874A-E9D5D6D62BBA}"/>
              </a:ext>
            </a:extLst>
          </p:cNvPr>
          <p:cNvSpPr txBox="1"/>
          <p:nvPr/>
        </p:nvSpPr>
        <p:spPr>
          <a:xfrm>
            <a:off x="8484741" y="5970095"/>
            <a:ext cx="169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B9D21-FA66-7548-C0E6-A774C2C02E2C}"/>
              </a:ext>
            </a:extLst>
          </p:cNvPr>
          <p:cNvSpPr txBox="1"/>
          <p:nvPr/>
        </p:nvSpPr>
        <p:spPr>
          <a:xfrm>
            <a:off x="6815105" y="2721642"/>
            <a:ext cx="1448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5D51C-F54A-5A78-F6FC-AF2F8FC9DD59}"/>
              </a:ext>
            </a:extLst>
          </p:cNvPr>
          <p:cNvSpPr txBox="1"/>
          <p:nvPr/>
        </p:nvSpPr>
        <p:spPr>
          <a:xfrm>
            <a:off x="5019525" y="6245268"/>
            <a:ext cx="169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Boost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DEF6E-BAB6-BFCB-2948-4039C601247E}"/>
              </a:ext>
            </a:extLst>
          </p:cNvPr>
          <p:cNvSpPr txBox="1"/>
          <p:nvPr/>
        </p:nvSpPr>
        <p:spPr>
          <a:xfrm>
            <a:off x="10463371" y="2573967"/>
            <a:ext cx="178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mRMR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DEBFE57-0FDE-7C88-3AB6-08D39242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657" y="3190887"/>
            <a:ext cx="2895600" cy="25717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98A821-8CED-3279-4EF1-34EC871D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142" y="213008"/>
            <a:ext cx="2895600" cy="2571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00FCC66-7406-2F40-6FD8-460FD509D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354" y="3340467"/>
            <a:ext cx="2895600" cy="25717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D9F94ED-937B-4305-1E7B-E02FBDA82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204" y="188977"/>
            <a:ext cx="2895600" cy="25717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7DAC08-0F0F-FE8C-96F0-889894651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150" y="3340467"/>
            <a:ext cx="2895600" cy="25717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A3F4604-8E43-D24D-60E5-DB1529904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4" y="243369"/>
            <a:ext cx="2895600" cy="25717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762A06-1407-5E29-48AB-939425DA9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661" y="154205"/>
            <a:ext cx="2826717" cy="2510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5B3AD2-14B4-0CAB-B8D4-26FF31B369B3}"/>
              </a:ext>
            </a:extLst>
          </p:cNvPr>
          <p:cNvSpPr txBox="1"/>
          <p:nvPr/>
        </p:nvSpPr>
        <p:spPr>
          <a:xfrm>
            <a:off x="9373457" y="2740821"/>
            <a:ext cx="3599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774875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/>
        </p:nvSpPr>
        <p:spPr>
          <a:xfrm>
            <a:off x="244929" y="362750"/>
            <a:ext cx="119144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Conclusion</a:t>
            </a:r>
            <a:endParaRPr dirty="0"/>
          </a:p>
        </p:txBody>
      </p:sp>
      <p:sp>
        <p:nvSpPr>
          <p:cNvPr id="136" name="Google Shape;136;p7"/>
          <p:cNvSpPr txBox="1"/>
          <p:nvPr/>
        </p:nvSpPr>
        <p:spPr>
          <a:xfrm>
            <a:off x="244929" y="1181100"/>
            <a:ext cx="11745685" cy="457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 is applied on 19 features, for binary classification.</a:t>
            </a:r>
            <a:endParaRPr dirty="0"/>
          </a:p>
          <a:p>
            <a:pPr marL="342900" marR="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is not well distributed in terms of classes. ‘No’ class has over 90% of the total samples.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This is the reason for low sensitivity, specificity, AUC, and F1 score but gives high accuracy.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ADA Boost provides the best accuracy for both Relief and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mRMR</a:t>
            </a:r>
            <a:r>
              <a:rPr lang="en-US" sz="2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selection at 15 features.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F6FDB2-BC15-42A1-7C88-3E266C80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63754" cy="1600200"/>
          </a:xfrm>
        </p:spPr>
        <p:txBody>
          <a:bodyPr>
            <a:normAutofit/>
          </a:bodyPr>
          <a:lstStyle/>
          <a:p>
            <a:r>
              <a:rPr lang="en-US" sz="4000" dirty="0"/>
              <a:t>Dataset – Bank Dataset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285766-1440-0595-594A-C369A37A0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/>
          <a:lstStyle/>
          <a:p>
            <a:r>
              <a:rPr lang="en-US" sz="3200" dirty="0"/>
              <a:t>Number of Instances: 41,188</a:t>
            </a:r>
          </a:p>
          <a:p>
            <a:r>
              <a:rPr lang="en-US" sz="3200" dirty="0"/>
              <a:t>Number of Attributes: 20</a:t>
            </a:r>
          </a:p>
          <a:p>
            <a:endParaRPr lang="en-US" dirty="0"/>
          </a:p>
          <a:p>
            <a:r>
              <a:rPr lang="en-US" sz="2800" dirty="0"/>
              <a:t>Split = 80 -  20%</a:t>
            </a:r>
          </a:p>
          <a:p>
            <a:r>
              <a:rPr lang="en-US" sz="2800" dirty="0"/>
              <a:t>Training = 32950 samples</a:t>
            </a:r>
          </a:p>
          <a:p>
            <a:r>
              <a:rPr lang="en-US" sz="2800" dirty="0"/>
              <a:t>Test = 8238 samples</a:t>
            </a:r>
          </a:p>
        </p:txBody>
      </p:sp>
    </p:spTree>
    <p:extLst>
      <p:ext uri="{BB962C8B-B14F-4D97-AF65-F5344CB8AC3E}">
        <p14:creationId xmlns:p14="http://schemas.microsoft.com/office/powerpoint/2010/main" val="777147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3FE449F-9C48-8C0C-939E-01F333D5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0404"/>
              </p:ext>
            </p:extLst>
          </p:nvPr>
        </p:nvGraphicFramePr>
        <p:xfrm>
          <a:off x="240893" y="1305872"/>
          <a:ext cx="11710213" cy="1036320"/>
        </p:xfrm>
        <a:graphic>
          <a:graphicData uri="http://schemas.openxmlformats.org/drawingml/2006/table">
            <a:tbl>
              <a:tblPr firstRow="1" bandRow="1">
                <a:tableStyleId>{38033E21-8D45-4D6F-8C35-E171E63EF831}</a:tableStyleId>
              </a:tblPr>
              <a:tblGrid>
                <a:gridCol w="616327">
                  <a:extLst>
                    <a:ext uri="{9D8B030D-6E8A-4147-A177-3AD203B41FA5}">
                      <a16:colId xmlns:a16="http://schemas.microsoft.com/office/drawing/2014/main" val="31713647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645027502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599843036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189377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826365383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4883986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313254421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568567361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422855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668809415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81702992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52298905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2004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993895643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262895628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548279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58931258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405161761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583859746"/>
                    </a:ext>
                  </a:extLst>
                </a:gridCol>
              </a:tblGrid>
              <a:tr h="457200">
                <a:tc gridSpan="19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mRMR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485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42437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6A7D860A-758D-288E-E05C-95D2EF5BD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61848"/>
              </p:ext>
            </p:extLst>
          </p:nvPr>
        </p:nvGraphicFramePr>
        <p:xfrm>
          <a:off x="240893" y="2910840"/>
          <a:ext cx="11710213" cy="1036320"/>
        </p:xfrm>
        <a:graphic>
          <a:graphicData uri="http://schemas.openxmlformats.org/drawingml/2006/table">
            <a:tbl>
              <a:tblPr firstRow="1" bandRow="1">
                <a:tableStyleId>{38033E21-8D45-4D6F-8C35-E171E63EF831}</a:tableStyleId>
              </a:tblPr>
              <a:tblGrid>
                <a:gridCol w="616327">
                  <a:extLst>
                    <a:ext uri="{9D8B030D-6E8A-4147-A177-3AD203B41FA5}">
                      <a16:colId xmlns:a16="http://schemas.microsoft.com/office/drawing/2014/main" val="31713647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645027502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599843036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189377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826365383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4883986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313254421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568567361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422855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668809415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81702992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52298905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2004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993895643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262895628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548279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58931258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405161761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583859746"/>
                    </a:ext>
                  </a:extLst>
                </a:gridCol>
              </a:tblGrid>
              <a:tr h="457200">
                <a:tc gridSpan="19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Relief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485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424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688AE60-7B90-4886-5BBE-0CC858E1CCA3}"/>
              </a:ext>
            </a:extLst>
          </p:cNvPr>
          <p:cNvSpPr txBox="1"/>
          <p:nvPr/>
        </p:nvSpPr>
        <p:spPr>
          <a:xfrm>
            <a:off x="224850" y="115443"/>
            <a:ext cx="11357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 order of rank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7DB5E488-A5EB-9059-52F9-B74C2B508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12958"/>
              </p:ext>
            </p:extLst>
          </p:nvPr>
        </p:nvGraphicFramePr>
        <p:xfrm>
          <a:off x="240893" y="4355701"/>
          <a:ext cx="11710213" cy="1036320"/>
        </p:xfrm>
        <a:graphic>
          <a:graphicData uri="http://schemas.openxmlformats.org/drawingml/2006/table">
            <a:tbl>
              <a:tblPr firstRow="1" bandRow="1">
                <a:tableStyleId>{38033E21-8D45-4D6F-8C35-E171E63EF831}</a:tableStyleId>
              </a:tblPr>
              <a:tblGrid>
                <a:gridCol w="616327">
                  <a:extLst>
                    <a:ext uri="{9D8B030D-6E8A-4147-A177-3AD203B41FA5}">
                      <a16:colId xmlns:a16="http://schemas.microsoft.com/office/drawing/2014/main" val="31713647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645027502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599843036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189377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826365383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4883986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313254421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568567361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422855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668809415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81702992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52298905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2004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993895643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262895628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548279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58931258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405161761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583859746"/>
                    </a:ext>
                  </a:extLst>
                </a:gridCol>
              </a:tblGrid>
              <a:tr h="457200">
                <a:tc gridSpan="19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SFS –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Kmeans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best 15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485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42437"/>
                  </a:ext>
                </a:extLst>
              </a:tr>
            </a:tbl>
          </a:graphicData>
        </a:graphic>
      </p:graphicFrame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484EA070-683F-0C42-D644-8CAE0B5A2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672"/>
              </p:ext>
            </p:extLst>
          </p:nvPr>
        </p:nvGraphicFramePr>
        <p:xfrm>
          <a:off x="240893" y="5706237"/>
          <a:ext cx="11710213" cy="1036320"/>
        </p:xfrm>
        <a:graphic>
          <a:graphicData uri="http://schemas.openxmlformats.org/drawingml/2006/table">
            <a:tbl>
              <a:tblPr firstRow="1" bandRow="1">
                <a:tableStyleId>{38033E21-8D45-4D6F-8C35-E171E63EF831}</a:tableStyleId>
              </a:tblPr>
              <a:tblGrid>
                <a:gridCol w="616327">
                  <a:extLst>
                    <a:ext uri="{9D8B030D-6E8A-4147-A177-3AD203B41FA5}">
                      <a16:colId xmlns:a16="http://schemas.microsoft.com/office/drawing/2014/main" val="31713647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645027502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599843036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189377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826365383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4883986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313254421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568567361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422855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668809415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81702992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52298905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2004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993895643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262895628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548279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58931258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405161761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583859746"/>
                    </a:ext>
                  </a:extLst>
                </a:gridCol>
              </a:tblGrid>
              <a:tr h="457200">
                <a:tc gridSpan="19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SFS – SVM – best 10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485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4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F08A3F9-C493-69D0-8645-C8E4C4381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07281"/>
              </p:ext>
            </p:extLst>
          </p:nvPr>
        </p:nvGraphicFramePr>
        <p:xfrm>
          <a:off x="142738" y="2239966"/>
          <a:ext cx="11710213" cy="1036320"/>
        </p:xfrm>
        <a:graphic>
          <a:graphicData uri="http://schemas.openxmlformats.org/drawingml/2006/table">
            <a:tbl>
              <a:tblPr firstRow="1" bandRow="1">
                <a:tableStyleId>{38033E21-8D45-4D6F-8C35-E171E63EF831}</a:tableStyleId>
              </a:tblPr>
              <a:tblGrid>
                <a:gridCol w="616327">
                  <a:extLst>
                    <a:ext uri="{9D8B030D-6E8A-4147-A177-3AD203B41FA5}">
                      <a16:colId xmlns:a16="http://schemas.microsoft.com/office/drawing/2014/main" val="31713647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645027502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599843036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189377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826365383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4883986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313254421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568567361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422855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668809415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81702992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52298905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2004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993895643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262895628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548279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58931258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405161761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583859746"/>
                    </a:ext>
                  </a:extLst>
                </a:gridCol>
              </a:tblGrid>
              <a:tr h="457200">
                <a:tc gridSpan="19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SFS – ADA – best 15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485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42437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F388BA19-5CFC-C9B1-E5D5-DEE3810E8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66004"/>
              </p:ext>
            </p:extLst>
          </p:nvPr>
        </p:nvGraphicFramePr>
        <p:xfrm>
          <a:off x="142738" y="3925299"/>
          <a:ext cx="11710213" cy="1036320"/>
        </p:xfrm>
        <a:graphic>
          <a:graphicData uri="http://schemas.openxmlformats.org/drawingml/2006/table">
            <a:tbl>
              <a:tblPr firstRow="1" bandRow="1">
                <a:tableStyleId>{38033E21-8D45-4D6F-8C35-E171E63EF831}</a:tableStyleId>
              </a:tblPr>
              <a:tblGrid>
                <a:gridCol w="616327">
                  <a:extLst>
                    <a:ext uri="{9D8B030D-6E8A-4147-A177-3AD203B41FA5}">
                      <a16:colId xmlns:a16="http://schemas.microsoft.com/office/drawing/2014/main" val="31713647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645027502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599843036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189377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826365383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4883986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313254421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568567361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422855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668809415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81702992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52298905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2004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993895643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262895628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548279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58931258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405161761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583859746"/>
                    </a:ext>
                  </a:extLst>
                </a:gridCol>
              </a:tblGrid>
              <a:tr h="457200">
                <a:tc gridSpan="19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SFS – GB – best 15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485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42437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7B973E80-ADA6-35EE-EA84-B1E1FE032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25178"/>
              </p:ext>
            </p:extLst>
          </p:nvPr>
        </p:nvGraphicFramePr>
        <p:xfrm>
          <a:off x="142739" y="554633"/>
          <a:ext cx="11710213" cy="1036320"/>
        </p:xfrm>
        <a:graphic>
          <a:graphicData uri="http://schemas.openxmlformats.org/drawingml/2006/table">
            <a:tbl>
              <a:tblPr firstRow="1" bandRow="1">
                <a:tableStyleId>{38033E21-8D45-4D6F-8C35-E171E63EF831}</a:tableStyleId>
              </a:tblPr>
              <a:tblGrid>
                <a:gridCol w="616327">
                  <a:extLst>
                    <a:ext uri="{9D8B030D-6E8A-4147-A177-3AD203B41FA5}">
                      <a16:colId xmlns:a16="http://schemas.microsoft.com/office/drawing/2014/main" val="31713647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645027502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599843036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189377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826365383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4883986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313254421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568567361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422855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668809415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81702992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52298905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2004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993895643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262895628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548279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58931258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405161761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583859746"/>
                    </a:ext>
                  </a:extLst>
                </a:gridCol>
              </a:tblGrid>
              <a:tr h="457200">
                <a:tc gridSpan="19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SFS – FCM – best 15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485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42437"/>
                  </a:ext>
                </a:extLst>
              </a:tr>
            </a:tbl>
          </a:graphicData>
        </a:graphic>
      </p:graphicFrame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DECFEF6E-3F24-620D-9657-7CFCB01F5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57484"/>
              </p:ext>
            </p:extLst>
          </p:nvPr>
        </p:nvGraphicFramePr>
        <p:xfrm>
          <a:off x="142737" y="5485258"/>
          <a:ext cx="11710213" cy="1036320"/>
        </p:xfrm>
        <a:graphic>
          <a:graphicData uri="http://schemas.openxmlformats.org/drawingml/2006/table">
            <a:tbl>
              <a:tblPr firstRow="1" bandRow="1">
                <a:tableStyleId>{38033E21-8D45-4D6F-8C35-E171E63EF831}</a:tableStyleId>
              </a:tblPr>
              <a:tblGrid>
                <a:gridCol w="616327">
                  <a:extLst>
                    <a:ext uri="{9D8B030D-6E8A-4147-A177-3AD203B41FA5}">
                      <a16:colId xmlns:a16="http://schemas.microsoft.com/office/drawing/2014/main" val="31713647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645027502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599843036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189377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826365383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4883986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313254421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568567361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422855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668809415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81702992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522989057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1292004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993895643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262895628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25482795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358931258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4051617614"/>
                    </a:ext>
                  </a:extLst>
                </a:gridCol>
                <a:gridCol w="616327">
                  <a:extLst>
                    <a:ext uri="{9D8B030D-6E8A-4147-A177-3AD203B41FA5}">
                      <a16:colId xmlns:a16="http://schemas.microsoft.com/office/drawing/2014/main" val="583859746"/>
                    </a:ext>
                  </a:extLst>
                </a:gridCol>
              </a:tblGrid>
              <a:tr h="457200">
                <a:tc gridSpan="19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SFS – XGB – best 15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485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4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9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9B50B-9A7C-CD06-8D57-1033C223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3" y="780836"/>
            <a:ext cx="11250201" cy="5630237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SVM</a:t>
            </a:r>
          </a:p>
          <a:p>
            <a:pPr marL="114300" indent="0">
              <a:buNone/>
            </a:pPr>
            <a:r>
              <a:rPr lang="en-US" sz="2000" dirty="0"/>
              <a:t>Kernel = </a:t>
            </a:r>
            <a:r>
              <a:rPr lang="en-US" sz="2000" b="1" dirty="0">
                <a:solidFill>
                  <a:srgbClr val="212529"/>
                </a:solidFill>
                <a:latin typeface="-apple-system"/>
              </a:rPr>
              <a:t>RBF, </a:t>
            </a:r>
            <a:r>
              <a:rPr lang="en-US" sz="2000" dirty="0" err="1"/>
              <a:t>decision_function_shape</a:t>
            </a:r>
            <a:r>
              <a:rPr lang="en-US" sz="2000" dirty="0"/>
              <a:t> = </a:t>
            </a:r>
            <a:r>
              <a:rPr lang="en-US" sz="2000" dirty="0" err="1"/>
              <a:t>ovr</a:t>
            </a:r>
            <a:r>
              <a:rPr lang="en-US" sz="2000" dirty="0"/>
              <a:t> (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one-vs-rest ), 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C = 1.0</a:t>
            </a:r>
          </a:p>
          <a:p>
            <a:pPr marL="114300" indent="0">
              <a:buNone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marL="114300" indent="0">
              <a:buNone/>
            </a:pPr>
            <a:r>
              <a:rPr lang="en-US" b="1" dirty="0" err="1">
                <a:solidFill>
                  <a:srgbClr val="212529"/>
                </a:solidFill>
                <a:latin typeface="-apple-system"/>
              </a:rPr>
              <a:t>Kmeans</a:t>
            </a:r>
            <a:endParaRPr lang="en-US" b="1" dirty="0">
              <a:solidFill>
                <a:srgbClr val="212529"/>
              </a:solidFill>
              <a:latin typeface="-apple-system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212529"/>
                </a:solidFill>
                <a:latin typeface="-apple-system"/>
              </a:rPr>
              <a:t>Clusters = 2,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Method for initialization = ‘k-means++’, </a:t>
            </a:r>
            <a:r>
              <a:rPr lang="en-US" sz="2000" dirty="0" err="1">
                <a:solidFill>
                  <a:srgbClr val="212529"/>
                </a:solidFill>
                <a:latin typeface="-apple-system"/>
              </a:rPr>
              <a:t>max_iter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=300, </a:t>
            </a:r>
            <a:r>
              <a:rPr lang="en-US" sz="2000" dirty="0" err="1">
                <a:solidFill>
                  <a:srgbClr val="212529"/>
                </a:solidFill>
                <a:latin typeface="-apple-system"/>
              </a:rPr>
              <a:t>n_init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=10, </a:t>
            </a:r>
            <a:r>
              <a:rPr lang="en-US" sz="2000" dirty="0" err="1">
                <a:solidFill>
                  <a:srgbClr val="212529"/>
                </a:solidFill>
                <a:latin typeface="-apple-system"/>
              </a:rPr>
              <a:t>random_state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=42,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212529"/>
                </a:solidFill>
                <a:latin typeface="-apple-system"/>
              </a:rPr>
              <a:t>Algorithm  = Lloyd</a:t>
            </a:r>
          </a:p>
          <a:p>
            <a:pPr marL="114300" indent="0">
              <a:buNone/>
            </a:pPr>
            <a:endParaRPr lang="en-US" sz="2000" dirty="0">
              <a:solidFill>
                <a:srgbClr val="212529"/>
              </a:solidFill>
              <a:latin typeface="-apple-system"/>
            </a:endParaRPr>
          </a:p>
          <a:p>
            <a:pPr marL="114300" indent="0">
              <a:buNone/>
            </a:pPr>
            <a:r>
              <a:rPr lang="en-US" sz="2000" b="1" dirty="0"/>
              <a:t>FCM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212529"/>
                </a:solidFill>
                <a:latin typeface="-apple-system"/>
              </a:rPr>
              <a:t>Clusters = 2,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Degree of fuzziness=3,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max_iter=300, ,</a:t>
            </a:r>
            <a:r>
              <a:rPr lang="en-US" sz="2000" dirty="0" err="1">
                <a:solidFill>
                  <a:srgbClr val="212529"/>
                </a:solidFill>
                <a:latin typeface="-apple-system"/>
              </a:rPr>
              <a:t>n_init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=10, </a:t>
            </a:r>
            <a:r>
              <a:rPr lang="en-US" sz="2000" dirty="0" err="1">
                <a:solidFill>
                  <a:srgbClr val="212529"/>
                </a:solidFill>
                <a:latin typeface="-apple-system"/>
              </a:rPr>
              <a:t>random_state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=42</a:t>
            </a:r>
          </a:p>
          <a:p>
            <a:pPr marL="114300" indent="0">
              <a:buNone/>
            </a:pPr>
            <a:endParaRPr lang="en-US" sz="2000" dirty="0">
              <a:solidFill>
                <a:srgbClr val="212529"/>
              </a:solidFill>
              <a:latin typeface="-apple-system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rgbClr val="212529"/>
                </a:solidFill>
                <a:latin typeface="-apple-system"/>
              </a:rPr>
              <a:t>ADA</a:t>
            </a:r>
          </a:p>
          <a:p>
            <a:pPr marL="114300" indent="0">
              <a:buNone/>
            </a:pPr>
            <a:r>
              <a:rPr lang="en-US" sz="2000" dirty="0" err="1">
                <a:solidFill>
                  <a:srgbClr val="212529"/>
                </a:solidFill>
                <a:latin typeface="-apple-system"/>
              </a:rPr>
              <a:t>n_estimators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=50, </a:t>
            </a:r>
            <a:r>
              <a:rPr lang="en-US" sz="2000" dirty="0" err="1">
                <a:solidFill>
                  <a:srgbClr val="212529"/>
                </a:solidFill>
                <a:latin typeface="-apple-system"/>
              </a:rPr>
              <a:t>learning_rate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=1</a:t>
            </a:r>
          </a:p>
          <a:p>
            <a:pPr marL="114300" indent="0">
              <a:buNone/>
            </a:pPr>
            <a:endParaRPr lang="en-US" sz="2000" dirty="0">
              <a:solidFill>
                <a:srgbClr val="212529"/>
              </a:solidFill>
              <a:latin typeface="-apple-system"/>
            </a:endParaRPr>
          </a:p>
          <a:p>
            <a:pPr marL="114300" indent="0">
              <a:buNone/>
            </a:pPr>
            <a:endParaRPr lang="en-US" sz="2000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8864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6DD93-FB74-0C1A-77E9-3D27018A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98" y="667820"/>
            <a:ext cx="10716802" cy="5509143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rgbClr val="212529"/>
                </a:solidFill>
                <a:latin typeface="-apple-system"/>
              </a:rPr>
              <a:t>GB</a:t>
            </a:r>
            <a:endParaRPr lang="en-US" sz="2800" b="1" dirty="0">
              <a:solidFill>
                <a:srgbClr val="212529"/>
              </a:solidFill>
              <a:latin typeface="-apple-system"/>
            </a:endParaRPr>
          </a:p>
          <a:p>
            <a:pPr marL="114300" indent="0">
              <a:buNone/>
            </a:pPr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n_estimators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=50, </a:t>
            </a:r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learning_rate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=1</a:t>
            </a:r>
          </a:p>
          <a:p>
            <a:pPr marL="114300" indent="0">
              <a:buNone/>
            </a:pPr>
            <a:endParaRPr lang="en-US" sz="2400" dirty="0">
              <a:solidFill>
                <a:srgbClr val="212529"/>
              </a:solidFill>
              <a:latin typeface="-apple-system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rgbClr val="212529"/>
                </a:solidFill>
                <a:latin typeface="-apple-system"/>
              </a:rPr>
              <a:t>XGB</a:t>
            </a:r>
            <a:endParaRPr lang="en-US" sz="2400" b="1" dirty="0">
              <a:solidFill>
                <a:srgbClr val="212529"/>
              </a:solidFill>
              <a:latin typeface="-apple-system"/>
            </a:endParaRPr>
          </a:p>
          <a:p>
            <a:pPr marL="114300" indent="0">
              <a:buNone/>
            </a:pPr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n_estimators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=50, </a:t>
            </a:r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learning_rate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=0.5</a:t>
            </a:r>
          </a:p>
          <a:p>
            <a:pPr marL="114300" indent="0">
              <a:buNone/>
            </a:pPr>
            <a:endParaRPr lang="en-US" sz="2400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6247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05574C-411D-8432-B43C-755E90AF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Relief Feature Selection – All classifier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8D379-390D-28A5-0EB2-049BD7CF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929" y="1930400"/>
            <a:ext cx="6051478" cy="408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8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F346-232C-BD95-EF3A-2191FB74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34" y="95627"/>
            <a:ext cx="4206733" cy="85532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Selection - Individual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FBB440-D3D9-5698-95E6-720D562E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084" y="3800097"/>
            <a:ext cx="3028950" cy="2962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FAB907-F495-708B-AE94-5934B2DB4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67" y="3800097"/>
            <a:ext cx="3028950" cy="296227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D56DE3F-CB1E-4D14-BE97-66C059BDA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1" y="3800097"/>
            <a:ext cx="302895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E85A6E9-6C73-F827-4996-140D26AD5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74" y="479193"/>
            <a:ext cx="28860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0E99CED-AB1A-35EF-C342-678E381A6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999" y="479194"/>
            <a:ext cx="295275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60742F-B2AE-C3A2-5330-44A11587A3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05" y="544321"/>
            <a:ext cx="2763694" cy="27025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148094-503E-48D9-EE23-BB2AFC64A9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8231" y="544321"/>
            <a:ext cx="3519922" cy="273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2"/>
          <p:cNvGraphicFramePr/>
          <p:nvPr>
            <p:extLst>
              <p:ext uri="{D42A27DB-BD31-4B8C-83A1-F6EECF244321}">
                <p14:modId xmlns:p14="http://schemas.microsoft.com/office/powerpoint/2010/main" val="3698394452"/>
              </p:ext>
            </p:extLst>
          </p:nvPr>
        </p:nvGraphicFramePr>
        <p:xfrm>
          <a:off x="1917083" y="1739481"/>
          <a:ext cx="6937825" cy="3379038"/>
        </p:xfrm>
        <a:graphic>
          <a:graphicData uri="http://schemas.openxmlformats.org/drawingml/2006/table">
            <a:tbl>
              <a:tblPr firstRow="1" bandRow="1">
                <a:noFill/>
                <a:tableStyleId>{38033E21-8D45-4D6F-8C35-E171E63EF831}</a:tableStyleId>
              </a:tblPr>
              <a:tblGrid>
                <a:gridCol w="1389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5056">
                  <a:extLst>
                    <a:ext uri="{9D8B030D-6E8A-4147-A177-3AD203B41FA5}">
                      <a16:colId xmlns:a16="http://schemas.microsoft.com/office/drawing/2014/main" val="896994491"/>
                    </a:ext>
                  </a:extLst>
                </a:gridCol>
              </a:tblGrid>
              <a:tr h="361454">
                <a:tc grid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Relief</a:t>
                      </a:r>
                      <a:endParaRPr sz="2000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Classifier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Sensitivity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Accuracy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# of features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SVM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Ada Boost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8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Gradient Boost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XG Boost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6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KMC, 2 clusters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687179992"/>
                  </a:ext>
                </a:extLst>
              </a:tr>
              <a:tr h="3952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FCM, 2 clusters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205993338"/>
                  </a:ext>
                </a:extLst>
              </a:tr>
              <a:tr h="3952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HMM  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9651977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3DC557-506F-6A9D-D9EA-A84B35ECABA2}"/>
              </a:ext>
            </a:extLst>
          </p:cNvPr>
          <p:cNvSpPr txBox="1"/>
          <p:nvPr/>
        </p:nvSpPr>
        <p:spPr>
          <a:xfrm>
            <a:off x="1519049" y="711351"/>
            <a:ext cx="6865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performance of All classifier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{42292B37-85BF-8A4A-B198-F2F59455021E}tf10001060</Template>
  <TotalTime>1158</TotalTime>
  <Words>766</Words>
  <Application>Microsoft Macintosh PowerPoint</Application>
  <PresentationFormat>Widescreen</PresentationFormat>
  <Paragraphs>364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Times New Roman</vt:lpstr>
      <vt:lpstr>Trebuchet MS</vt:lpstr>
      <vt:lpstr>Wingdings 3</vt:lpstr>
      <vt:lpstr>Facet</vt:lpstr>
      <vt:lpstr>Final CSCI 860  Machine Learning</vt:lpstr>
      <vt:lpstr>Dataset – Bank Dataset</vt:lpstr>
      <vt:lpstr>PowerPoint Presentation</vt:lpstr>
      <vt:lpstr>PowerPoint Presentation</vt:lpstr>
      <vt:lpstr>PowerPoint Presentation</vt:lpstr>
      <vt:lpstr>PowerPoint Presentation</vt:lpstr>
      <vt:lpstr>Relief Feature Selection – All classifier</vt:lpstr>
      <vt:lpstr>RF Selection - Individual</vt:lpstr>
      <vt:lpstr>PowerPoint Presentation</vt:lpstr>
      <vt:lpstr>PowerPoint Presentation</vt:lpstr>
      <vt:lpstr>SFS Feature Selection – All classifier</vt:lpstr>
      <vt:lpstr>SFS - Individual</vt:lpstr>
      <vt:lpstr>SFS - Performance</vt:lpstr>
      <vt:lpstr>PowerPoint Presentation</vt:lpstr>
      <vt:lpstr>mRMR Feature Selection – All classifier</vt:lpstr>
      <vt:lpstr>mRMR - Performance</vt:lpstr>
      <vt:lpstr>mRmR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EENG 860  Machine Learning</dc:title>
  <dc:creator>Himani</dc:creator>
  <cp:lastModifiedBy>Prerak Patel</cp:lastModifiedBy>
  <cp:revision>38</cp:revision>
  <dcterms:created xsi:type="dcterms:W3CDTF">2022-03-18T16:50:27Z</dcterms:created>
  <dcterms:modified xsi:type="dcterms:W3CDTF">2023-05-13T03:23:39Z</dcterms:modified>
</cp:coreProperties>
</file>