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66" r:id="rId6"/>
    <p:sldId id="267" r:id="rId7"/>
    <p:sldId id="268" r:id="rId8"/>
    <p:sldId id="269" r:id="rId9"/>
    <p:sldId id="259" r:id="rId10"/>
    <p:sldId id="271" r:id="rId11"/>
    <p:sldId id="272" r:id="rId12"/>
    <p:sldId id="273" r:id="rId13"/>
    <p:sldId id="274" r:id="rId14"/>
    <p:sldId id="275" r:id="rId15"/>
    <p:sldId id="276"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showGuides="1">
      <p:cViewPr varScale="1">
        <p:scale>
          <a:sx n="111" d="100"/>
          <a:sy n="111" d="100"/>
        </p:scale>
        <p:origin x="59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795ED-9D98-4AD5-8F2E-2F470CC389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8191EE-5743-4C65-B8C3-6060759B75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777051-10DF-4541-BA31-DA1BE20AEA2B}"/>
              </a:ext>
            </a:extLst>
          </p:cNvPr>
          <p:cNvSpPr>
            <a:spLocks noGrp="1"/>
          </p:cNvSpPr>
          <p:nvPr>
            <p:ph type="dt" sz="half" idx="10"/>
          </p:nvPr>
        </p:nvSpPr>
        <p:spPr/>
        <p:txBody>
          <a:bodyPr/>
          <a:lstStyle/>
          <a:p>
            <a:fld id="{CBA8A798-95F7-49BE-8CFE-6BB2F658F9C2}" type="datetimeFigureOut">
              <a:rPr lang="en-US" smtClean="0"/>
              <a:t>3/17/2023</a:t>
            </a:fld>
            <a:endParaRPr lang="en-US"/>
          </a:p>
        </p:txBody>
      </p:sp>
      <p:sp>
        <p:nvSpPr>
          <p:cNvPr id="5" name="Footer Placeholder 4">
            <a:extLst>
              <a:ext uri="{FF2B5EF4-FFF2-40B4-BE49-F238E27FC236}">
                <a16:creationId xmlns:a16="http://schemas.microsoft.com/office/drawing/2014/main" id="{DD301DB6-030B-466F-BEC2-1FF02557AD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AC6D5-E7B9-47C1-BC9A-9795CC877A4B}"/>
              </a:ext>
            </a:extLst>
          </p:cNvPr>
          <p:cNvSpPr>
            <a:spLocks noGrp="1"/>
          </p:cNvSpPr>
          <p:nvPr>
            <p:ph type="sldNum" sz="quarter" idx="12"/>
          </p:nvPr>
        </p:nvSpPr>
        <p:spPr/>
        <p:txBody>
          <a:bodyPr/>
          <a:lstStyle/>
          <a:p>
            <a:fld id="{D9D960C7-D6E3-4353-9CFC-43EC957FFB98}" type="slidenum">
              <a:rPr lang="en-US" smtClean="0"/>
              <a:t>‹#›</a:t>
            </a:fld>
            <a:endParaRPr lang="en-US"/>
          </a:p>
        </p:txBody>
      </p:sp>
    </p:spTree>
    <p:extLst>
      <p:ext uri="{BB962C8B-B14F-4D97-AF65-F5344CB8AC3E}">
        <p14:creationId xmlns:p14="http://schemas.microsoft.com/office/powerpoint/2010/main" val="3919793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D996-B3F6-4004-8A44-1BD527964D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6069BB-2AF6-4373-8525-7E4F0CF550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EEDEF9-164B-44F2-A4C4-D1B54DA41000}"/>
              </a:ext>
            </a:extLst>
          </p:cNvPr>
          <p:cNvSpPr>
            <a:spLocks noGrp="1"/>
          </p:cNvSpPr>
          <p:nvPr>
            <p:ph type="dt" sz="half" idx="10"/>
          </p:nvPr>
        </p:nvSpPr>
        <p:spPr/>
        <p:txBody>
          <a:bodyPr/>
          <a:lstStyle/>
          <a:p>
            <a:fld id="{CBA8A798-95F7-49BE-8CFE-6BB2F658F9C2}" type="datetimeFigureOut">
              <a:rPr lang="en-US" smtClean="0"/>
              <a:t>3/17/2023</a:t>
            </a:fld>
            <a:endParaRPr lang="en-US"/>
          </a:p>
        </p:txBody>
      </p:sp>
      <p:sp>
        <p:nvSpPr>
          <p:cNvPr id="5" name="Footer Placeholder 4">
            <a:extLst>
              <a:ext uri="{FF2B5EF4-FFF2-40B4-BE49-F238E27FC236}">
                <a16:creationId xmlns:a16="http://schemas.microsoft.com/office/drawing/2014/main" id="{F4FD5517-3E91-499C-9396-D08EAD3B8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C6296-0DE9-4873-85C3-34EA43C347F6}"/>
              </a:ext>
            </a:extLst>
          </p:cNvPr>
          <p:cNvSpPr>
            <a:spLocks noGrp="1"/>
          </p:cNvSpPr>
          <p:nvPr>
            <p:ph type="sldNum" sz="quarter" idx="12"/>
          </p:nvPr>
        </p:nvSpPr>
        <p:spPr/>
        <p:txBody>
          <a:bodyPr/>
          <a:lstStyle/>
          <a:p>
            <a:fld id="{D9D960C7-D6E3-4353-9CFC-43EC957FFB98}" type="slidenum">
              <a:rPr lang="en-US" smtClean="0"/>
              <a:t>‹#›</a:t>
            </a:fld>
            <a:endParaRPr lang="en-US"/>
          </a:p>
        </p:txBody>
      </p:sp>
    </p:spTree>
    <p:extLst>
      <p:ext uri="{BB962C8B-B14F-4D97-AF65-F5344CB8AC3E}">
        <p14:creationId xmlns:p14="http://schemas.microsoft.com/office/powerpoint/2010/main" val="27046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5307A5-DE7F-48C7-8ED4-CFB00099B1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589374-0F66-4DE0-BA84-125FCD43E9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73150-84EB-4AAD-82AC-798E5B0EFF31}"/>
              </a:ext>
            </a:extLst>
          </p:cNvPr>
          <p:cNvSpPr>
            <a:spLocks noGrp="1"/>
          </p:cNvSpPr>
          <p:nvPr>
            <p:ph type="dt" sz="half" idx="10"/>
          </p:nvPr>
        </p:nvSpPr>
        <p:spPr/>
        <p:txBody>
          <a:bodyPr/>
          <a:lstStyle/>
          <a:p>
            <a:fld id="{CBA8A798-95F7-49BE-8CFE-6BB2F658F9C2}" type="datetimeFigureOut">
              <a:rPr lang="en-US" smtClean="0"/>
              <a:t>3/17/2023</a:t>
            </a:fld>
            <a:endParaRPr lang="en-US"/>
          </a:p>
        </p:txBody>
      </p:sp>
      <p:sp>
        <p:nvSpPr>
          <p:cNvPr id="5" name="Footer Placeholder 4">
            <a:extLst>
              <a:ext uri="{FF2B5EF4-FFF2-40B4-BE49-F238E27FC236}">
                <a16:creationId xmlns:a16="http://schemas.microsoft.com/office/drawing/2014/main" id="{8BA6C244-0703-4105-8718-D3964253A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28029-5A29-4202-AA7B-65BCBA3D4609}"/>
              </a:ext>
            </a:extLst>
          </p:cNvPr>
          <p:cNvSpPr>
            <a:spLocks noGrp="1"/>
          </p:cNvSpPr>
          <p:nvPr>
            <p:ph type="sldNum" sz="quarter" idx="12"/>
          </p:nvPr>
        </p:nvSpPr>
        <p:spPr/>
        <p:txBody>
          <a:bodyPr/>
          <a:lstStyle/>
          <a:p>
            <a:fld id="{D9D960C7-D6E3-4353-9CFC-43EC957FFB98}" type="slidenum">
              <a:rPr lang="en-US" smtClean="0"/>
              <a:t>‹#›</a:t>
            </a:fld>
            <a:endParaRPr lang="en-US"/>
          </a:p>
        </p:txBody>
      </p:sp>
    </p:spTree>
    <p:extLst>
      <p:ext uri="{BB962C8B-B14F-4D97-AF65-F5344CB8AC3E}">
        <p14:creationId xmlns:p14="http://schemas.microsoft.com/office/powerpoint/2010/main" val="2474218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B733-FA25-41BC-A882-93682ADC2A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F6F73C-09F9-4FEB-B365-C1265053C3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BC9D7-0125-4B21-B1E0-92AE1F7FE800}"/>
              </a:ext>
            </a:extLst>
          </p:cNvPr>
          <p:cNvSpPr>
            <a:spLocks noGrp="1"/>
          </p:cNvSpPr>
          <p:nvPr>
            <p:ph type="dt" sz="half" idx="10"/>
          </p:nvPr>
        </p:nvSpPr>
        <p:spPr/>
        <p:txBody>
          <a:bodyPr/>
          <a:lstStyle/>
          <a:p>
            <a:fld id="{CBA8A798-95F7-49BE-8CFE-6BB2F658F9C2}" type="datetimeFigureOut">
              <a:rPr lang="en-US" smtClean="0"/>
              <a:t>3/17/2023</a:t>
            </a:fld>
            <a:endParaRPr lang="en-US"/>
          </a:p>
        </p:txBody>
      </p:sp>
      <p:sp>
        <p:nvSpPr>
          <p:cNvPr id="5" name="Footer Placeholder 4">
            <a:extLst>
              <a:ext uri="{FF2B5EF4-FFF2-40B4-BE49-F238E27FC236}">
                <a16:creationId xmlns:a16="http://schemas.microsoft.com/office/drawing/2014/main" id="{C428C98C-4B38-4AEA-9248-AD2D1C438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3A0AE-2524-4150-A688-0CE56E5D7088}"/>
              </a:ext>
            </a:extLst>
          </p:cNvPr>
          <p:cNvSpPr>
            <a:spLocks noGrp="1"/>
          </p:cNvSpPr>
          <p:nvPr>
            <p:ph type="sldNum" sz="quarter" idx="12"/>
          </p:nvPr>
        </p:nvSpPr>
        <p:spPr/>
        <p:txBody>
          <a:bodyPr/>
          <a:lstStyle/>
          <a:p>
            <a:fld id="{D9D960C7-D6E3-4353-9CFC-43EC957FFB98}" type="slidenum">
              <a:rPr lang="en-US" smtClean="0"/>
              <a:t>‹#›</a:t>
            </a:fld>
            <a:endParaRPr lang="en-US"/>
          </a:p>
        </p:txBody>
      </p:sp>
    </p:spTree>
    <p:extLst>
      <p:ext uri="{BB962C8B-B14F-4D97-AF65-F5344CB8AC3E}">
        <p14:creationId xmlns:p14="http://schemas.microsoft.com/office/powerpoint/2010/main" val="17316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08AE-190D-4356-ACC2-4723C405FC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5496EF-3F69-4F04-92AE-83DDAAC31B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BD9793-8621-4051-99F2-0AC26E9A0C56}"/>
              </a:ext>
            </a:extLst>
          </p:cNvPr>
          <p:cNvSpPr>
            <a:spLocks noGrp="1"/>
          </p:cNvSpPr>
          <p:nvPr>
            <p:ph type="dt" sz="half" idx="10"/>
          </p:nvPr>
        </p:nvSpPr>
        <p:spPr/>
        <p:txBody>
          <a:bodyPr/>
          <a:lstStyle/>
          <a:p>
            <a:fld id="{CBA8A798-95F7-49BE-8CFE-6BB2F658F9C2}" type="datetimeFigureOut">
              <a:rPr lang="en-US" smtClean="0"/>
              <a:t>3/17/2023</a:t>
            </a:fld>
            <a:endParaRPr lang="en-US"/>
          </a:p>
        </p:txBody>
      </p:sp>
      <p:sp>
        <p:nvSpPr>
          <p:cNvPr id="5" name="Footer Placeholder 4">
            <a:extLst>
              <a:ext uri="{FF2B5EF4-FFF2-40B4-BE49-F238E27FC236}">
                <a16:creationId xmlns:a16="http://schemas.microsoft.com/office/drawing/2014/main" id="{D4BB2583-6D4A-4B7C-9AE8-B60E7F6149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9DAF8-A0BB-4798-8F89-3FD3A4083775}"/>
              </a:ext>
            </a:extLst>
          </p:cNvPr>
          <p:cNvSpPr>
            <a:spLocks noGrp="1"/>
          </p:cNvSpPr>
          <p:nvPr>
            <p:ph type="sldNum" sz="quarter" idx="12"/>
          </p:nvPr>
        </p:nvSpPr>
        <p:spPr/>
        <p:txBody>
          <a:bodyPr/>
          <a:lstStyle/>
          <a:p>
            <a:fld id="{D9D960C7-D6E3-4353-9CFC-43EC957FFB98}" type="slidenum">
              <a:rPr lang="en-US" smtClean="0"/>
              <a:t>‹#›</a:t>
            </a:fld>
            <a:endParaRPr lang="en-US"/>
          </a:p>
        </p:txBody>
      </p:sp>
    </p:spTree>
    <p:extLst>
      <p:ext uri="{BB962C8B-B14F-4D97-AF65-F5344CB8AC3E}">
        <p14:creationId xmlns:p14="http://schemas.microsoft.com/office/powerpoint/2010/main" val="2427844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2DE8-F115-4107-9A46-09336432BB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B627E8-AFAC-4C1C-BC7D-10A2DE0EF2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F01724-08B6-40C7-880E-8582748769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AE1C5-8DF4-4DC2-8B5C-3E1B1270796E}"/>
              </a:ext>
            </a:extLst>
          </p:cNvPr>
          <p:cNvSpPr>
            <a:spLocks noGrp="1"/>
          </p:cNvSpPr>
          <p:nvPr>
            <p:ph type="dt" sz="half" idx="10"/>
          </p:nvPr>
        </p:nvSpPr>
        <p:spPr/>
        <p:txBody>
          <a:bodyPr/>
          <a:lstStyle/>
          <a:p>
            <a:fld id="{CBA8A798-95F7-49BE-8CFE-6BB2F658F9C2}" type="datetimeFigureOut">
              <a:rPr lang="en-US" smtClean="0"/>
              <a:t>3/17/2023</a:t>
            </a:fld>
            <a:endParaRPr lang="en-US"/>
          </a:p>
        </p:txBody>
      </p:sp>
      <p:sp>
        <p:nvSpPr>
          <p:cNvPr id="6" name="Footer Placeholder 5">
            <a:extLst>
              <a:ext uri="{FF2B5EF4-FFF2-40B4-BE49-F238E27FC236}">
                <a16:creationId xmlns:a16="http://schemas.microsoft.com/office/drawing/2014/main" id="{5DF933E2-4699-4A8D-8E2F-14103DFB9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AE2A70-9453-4879-9582-07280259D0D0}"/>
              </a:ext>
            </a:extLst>
          </p:cNvPr>
          <p:cNvSpPr>
            <a:spLocks noGrp="1"/>
          </p:cNvSpPr>
          <p:nvPr>
            <p:ph type="sldNum" sz="quarter" idx="12"/>
          </p:nvPr>
        </p:nvSpPr>
        <p:spPr/>
        <p:txBody>
          <a:bodyPr/>
          <a:lstStyle/>
          <a:p>
            <a:fld id="{D9D960C7-D6E3-4353-9CFC-43EC957FFB98}" type="slidenum">
              <a:rPr lang="en-US" smtClean="0"/>
              <a:t>‹#›</a:t>
            </a:fld>
            <a:endParaRPr lang="en-US"/>
          </a:p>
        </p:txBody>
      </p:sp>
    </p:spTree>
    <p:extLst>
      <p:ext uri="{BB962C8B-B14F-4D97-AF65-F5344CB8AC3E}">
        <p14:creationId xmlns:p14="http://schemas.microsoft.com/office/powerpoint/2010/main" val="71256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67E06-EB6A-4D45-89EF-F91BEFB2EE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D60827-A83A-436D-8949-A8AED42EB0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362A38-2C5F-47F8-A897-12165F848D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EEC3FD-0170-465B-AFED-5A109669B9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A1B693-B99C-4466-B04B-A82D5A13E2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E68BF8-5B57-4FAA-B45E-C90466B5D4FE}"/>
              </a:ext>
            </a:extLst>
          </p:cNvPr>
          <p:cNvSpPr>
            <a:spLocks noGrp="1"/>
          </p:cNvSpPr>
          <p:nvPr>
            <p:ph type="dt" sz="half" idx="10"/>
          </p:nvPr>
        </p:nvSpPr>
        <p:spPr/>
        <p:txBody>
          <a:bodyPr/>
          <a:lstStyle/>
          <a:p>
            <a:fld id="{CBA8A798-95F7-49BE-8CFE-6BB2F658F9C2}" type="datetimeFigureOut">
              <a:rPr lang="en-US" smtClean="0"/>
              <a:t>3/17/2023</a:t>
            </a:fld>
            <a:endParaRPr lang="en-US"/>
          </a:p>
        </p:txBody>
      </p:sp>
      <p:sp>
        <p:nvSpPr>
          <p:cNvPr id="8" name="Footer Placeholder 7">
            <a:extLst>
              <a:ext uri="{FF2B5EF4-FFF2-40B4-BE49-F238E27FC236}">
                <a16:creationId xmlns:a16="http://schemas.microsoft.com/office/drawing/2014/main" id="{86C5AAB6-4D27-4959-8CEB-3555B75FC4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98B07B-4A1E-44F3-9827-2DBE2F8AFF5D}"/>
              </a:ext>
            </a:extLst>
          </p:cNvPr>
          <p:cNvSpPr>
            <a:spLocks noGrp="1"/>
          </p:cNvSpPr>
          <p:nvPr>
            <p:ph type="sldNum" sz="quarter" idx="12"/>
          </p:nvPr>
        </p:nvSpPr>
        <p:spPr/>
        <p:txBody>
          <a:bodyPr/>
          <a:lstStyle/>
          <a:p>
            <a:fld id="{D9D960C7-D6E3-4353-9CFC-43EC957FFB98}" type="slidenum">
              <a:rPr lang="en-US" smtClean="0"/>
              <a:t>‹#›</a:t>
            </a:fld>
            <a:endParaRPr lang="en-US"/>
          </a:p>
        </p:txBody>
      </p:sp>
    </p:spTree>
    <p:extLst>
      <p:ext uri="{BB962C8B-B14F-4D97-AF65-F5344CB8AC3E}">
        <p14:creationId xmlns:p14="http://schemas.microsoft.com/office/powerpoint/2010/main" val="4168901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DF85-192C-4460-A831-5DFDB3C9B2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2B3DAC-3101-4CA4-8F08-6C4B09D3E195}"/>
              </a:ext>
            </a:extLst>
          </p:cNvPr>
          <p:cNvSpPr>
            <a:spLocks noGrp="1"/>
          </p:cNvSpPr>
          <p:nvPr>
            <p:ph type="dt" sz="half" idx="10"/>
          </p:nvPr>
        </p:nvSpPr>
        <p:spPr/>
        <p:txBody>
          <a:bodyPr/>
          <a:lstStyle/>
          <a:p>
            <a:fld id="{CBA8A798-95F7-49BE-8CFE-6BB2F658F9C2}" type="datetimeFigureOut">
              <a:rPr lang="en-US" smtClean="0"/>
              <a:t>3/17/2023</a:t>
            </a:fld>
            <a:endParaRPr lang="en-US"/>
          </a:p>
        </p:txBody>
      </p:sp>
      <p:sp>
        <p:nvSpPr>
          <p:cNvPr id="4" name="Footer Placeholder 3">
            <a:extLst>
              <a:ext uri="{FF2B5EF4-FFF2-40B4-BE49-F238E27FC236}">
                <a16:creationId xmlns:a16="http://schemas.microsoft.com/office/drawing/2014/main" id="{351DC357-3D48-4D4B-9C6E-305CE0BC77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D8887E-F6C5-4BBC-B7C6-315D707F0323}"/>
              </a:ext>
            </a:extLst>
          </p:cNvPr>
          <p:cNvSpPr>
            <a:spLocks noGrp="1"/>
          </p:cNvSpPr>
          <p:nvPr>
            <p:ph type="sldNum" sz="quarter" idx="12"/>
          </p:nvPr>
        </p:nvSpPr>
        <p:spPr/>
        <p:txBody>
          <a:bodyPr/>
          <a:lstStyle/>
          <a:p>
            <a:fld id="{D9D960C7-D6E3-4353-9CFC-43EC957FFB98}" type="slidenum">
              <a:rPr lang="en-US" smtClean="0"/>
              <a:t>‹#›</a:t>
            </a:fld>
            <a:endParaRPr lang="en-US"/>
          </a:p>
        </p:txBody>
      </p:sp>
    </p:spTree>
    <p:extLst>
      <p:ext uri="{BB962C8B-B14F-4D97-AF65-F5344CB8AC3E}">
        <p14:creationId xmlns:p14="http://schemas.microsoft.com/office/powerpoint/2010/main" val="51613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DF3848-844A-4B7B-8826-EFF58031D8D9}"/>
              </a:ext>
            </a:extLst>
          </p:cNvPr>
          <p:cNvSpPr>
            <a:spLocks noGrp="1"/>
          </p:cNvSpPr>
          <p:nvPr>
            <p:ph type="dt" sz="half" idx="10"/>
          </p:nvPr>
        </p:nvSpPr>
        <p:spPr/>
        <p:txBody>
          <a:bodyPr/>
          <a:lstStyle/>
          <a:p>
            <a:fld id="{CBA8A798-95F7-49BE-8CFE-6BB2F658F9C2}" type="datetimeFigureOut">
              <a:rPr lang="en-US" smtClean="0"/>
              <a:t>3/17/2023</a:t>
            </a:fld>
            <a:endParaRPr lang="en-US"/>
          </a:p>
        </p:txBody>
      </p:sp>
      <p:sp>
        <p:nvSpPr>
          <p:cNvPr id="3" name="Footer Placeholder 2">
            <a:extLst>
              <a:ext uri="{FF2B5EF4-FFF2-40B4-BE49-F238E27FC236}">
                <a16:creationId xmlns:a16="http://schemas.microsoft.com/office/drawing/2014/main" id="{357E29D5-56B7-4691-9681-663C5FD0C9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CAAC27-1306-4C08-9532-7880A06EC893}"/>
              </a:ext>
            </a:extLst>
          </p:cNvPr>
          <p:cNvSpPr>
            <a:spLocks noGrp="1"/>
          </p:cNvSpPr>
          <p:nvPr>
            <p:ph type="sldNum" sz="quarter" idx="12"/>
          </p:nvPr>
        </p:nvSpPr>
        <p:spPr/>
        <p:txBody>
          <a:bodyPr/>
          <a:lstStyle/>
          <a:p>
            <a:fld id="{D9D960C7-D6E3-4353-9CFC-43EC957FFB98}" type="slidenum">
              <a:rPr lang="en-US" smtClean="0"/>
              <a:t>‹#›</a:t>
            </a:fld>
            <a:endParaRPr lang="en-US"/>
          </a:p>
        </p:txBody>
      </p:sp>
    </p:spTree>
    <p:extLst>
      <p:ext uri="{BB962C8B-B14F-4D97-AF65-F5344CB8AC3E}">
        <p14:creationId xmlns:p14="http://schemas.microsoft.com/office/powerpoint/2010/main" val="271334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1EB8C-CFAD-4D0A-8687-5CDE460E6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46333B-CF18-4B02-A059-B5DB171C1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068535-0758-491E-A742-FAEE6007F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FA6157-B005-482E-8C65-19BDF0818B7F}"/>
              </a:ext>
            </a:extLst>
          </p:cNvPr>
          <p:cNvSpPr>
            <a:spLocks noGrp="1"/>
          </p:cNvSpPr>
          <p:nvPr>
            <p:ph type="dt" sz="half" idx="10"/>
          </p:nvPr>
        </p:nvSpPr>
        <p:spPr/>
        <p:txBody>
          <a:bodyPr/>
          <a:lstStyle/>
          <a:p>
            <a:fld id="{CBA8A798-95F7-49BE-8CFE-6BB2F658F9C2}" type="datetimeFigureOut">
              <a:rPr lang="en-US" smtClean="0"/>
              <a:t>3/17/2023</a:t>
            </a:fld>
            <a:endParaRPr lang="en-US"/>
          </a:p>
        </p:txBody>
      </p:sp>
      <p:sp>
        <p:nvSpPr>
          <p:cNvPr id="6" name="Footer Placeholder 5">
            <a:extLst>
              <a:ext uri="{FF2B5EF4-FFF2-40B4-BE49-F238E27FC236}">
                <a16:creationId xmlns:a16="http://schemas.microsoft.com/office/drawing/2014/main" id="{64469662-2878-4963-A468-E2769C3B17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C9931C-06E9-4016-BE4F-2FD9ED935483}"/>
              </a:ext>
            </a:extLst>
          </p:cNvPr>
          <p:cNvSpPr>
            <a:spLocks noGrp="1"/>
          </p:cNvSpPr>
          <p:nvPr>
            <p:ph type="sldNum" sz="quarter" idx="12"/>
          </p:nvPr>
        </p:nvSpPr>
        <p:spPr/>
        <p:txBody>
          <a:bodyPr/>
          <a:lstStyle/>
          <a:p>
            <a:fld id="{D9D960C7-D6E3-4353-9CFC-43EC957FFB98}" type="slidenum">
              <a:rPr lang="en-US" smtClean="0"/>
              <a:t>‹#›</a:t>
            </a:fld>
            <a:endParaRPr lang="en-US"/>
          </a:p>
        </p:txBody>
      </p:sp>
    </p:spTree>
    <p:extLst>
      <p:ext uri="{BB962C8B-B14F-4D97-AF65-F5344CB8AC3E}">
        <p14:creationId xmlns:p14="http://schemas.microsoft.com/office/powerpoint/2010/main" val="3357284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2D9C-2AB0-48D2-B64C-516DBE8951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FBF3E8-DAAE-42C4-952D-CFCEBF435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EFB122-BBC2-46A5-88BE-3AC9CA02A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5AECB4-84BB-496C-AF89-632FA314D78B}"/>
              </a:ext>
            </a:extLst>
          </p:cNvPr>
          <p:cNvSpPr>
            <a:spLocks noGrp="1"/>
          </p:cNvSpPr>
          <p:nvPr>
            <p:ph type="dt" sz="half" idx="10"/>
          </p:nvPr>
        </p:nvSpPr>
        <p:spPr/>
        <p:txBody>
          <a:bodyPr/>
          <a:lstStyle/>
          <a:p>
            <a:fld id="{CBA8A798-95F7-49BE-8CFE-6BB2F658F9C2}" type="datetimeFigureOut">
              <a:rPr lang="en-US" smtClean="0"/>
              <a:t>3/17/2023</a:t>
            </a:fld>
            <a:endParaRPr lang="en-US"/>
          </a:p>
        </p:txBody>
      </p:sp>
      <p:sp>
        <p:nvSpPr>
          <p:cNvPr id="6" name="Footer Placeholder 5">
            <a:extLst>
              <a:ext uri="{FF2B5EF4-FFF2-40B4-BE49-F238E27FC236}">
                <a16:creationId xmlns:a16="http://schemas.microsoft.com/office/drawing/2014/main" id="{43C85806-47E8-4BAD-ACF3-ABBF593FF3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90693C-EEDF-4717-9599-4BD9A83B4C33}"/>
              </a:ext>
            </a:extLst>
          </p:cNvPr>
          <p:cNvSpPr>
            <a:spLocks noGrp="1"/>
          </p:cNvSpPr>
          <p:nvPr>
            <p:ph type="sldNum" sz="quarter" idx="12"/>
          </p:nvPr>
        </p:nvSpPr>
        <p:spPr/>
        <p:txBody>
          <a:bodyPr/>
          <a:lstStyle/>
          <a:p>
            <a:fld id="{D9D960C7-D6E3-4353-9CFC-43EC957FFB98}" type="slidenum">
              <a:rPr lang="en-US" smtClean="0"/>
              <a:t>‹#›</a:t>
            </a:fld>
            <a:endParaRPr lang="en-US"/>
          </a:p>
        </p:txBody>
      </p:sp>
    </p:spTree>
    <p:extLst>
      <p:ext uri="{BB962C8B-B14F-4D97-AF65-F5344CB8AC3E}">
        <p14:creationId xmlns:p14="http://schemas.microsoft.com/office/powerpoint/2010/main" val="341119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AF898B-4CD0-484E-81F8-4CFBA8459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4F981E-3987-495F-8448-B3F9C2A73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06281F-F55A-4FF6-98E5-65A6841279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A8A798-95F7-49BE-8CFE-6BB2F658F9C2}" type="datetimeFigureOut">
              <a:rPr lang="en-US" smtClean="0"/>
              <a:t>3/17/2023</a:t>
            </a:fld>
            <a:endParaRPr lang="en-US"/>
          </a:p>
        </p:txBody>
      </p:sp>
      <p:sp>
        <p:nvSpPr>
          <p:cNvPr id="5" name="Footer Placeholder 4">
            <a:extLst>
              <a:ext uri="{FF2B5EF4-FFF2-40B4-BE49-F238E27FC236}">
                <a16:creationId xmlns:a16="http://schemas.microsoft.com/office/drawing/2014/main" id="{F11B2039-A72E-4748-8D81-3764E40DFC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AFF4E2-4577-4BDC-A3F2-90C05A6AC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D960C7-D6E3-4353-9CFC-43EC957FFB98}" type="slidenum">
              <a:rPr lang="en-US" smtClean="0"/>
              <a:t>‹#›</a:t>
            </a:fld>
            <a:endParaRPr lang="en-US"/>
          </a:p>
        </p:txBody>
      </p:sp>
    </p:spTree>
    <p:extLst>
      <p:ext uri="{BB962C8B-B14F-4D97-AF65-F5344CB8AC3E}">
        <p14:creationId xmlns:p14="http://schemas.microsoft.com/office/powerpoint/2010/main" val="703929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6BB5-59BE-48B1-AD93-5D8E81B043FF}"/>
              </a:ext>
            </a:extLst>
          </p:cNvPr>
          <p:cNvSpPr>
            <a:spLocks noGrp="1"/>
          </p:cNvSpPr>
          <p:nvPr>
            <p:ph type="ctrTitle"/>
          </p:nvPr>
        </p:nvSpPr>
        <p:spPr>
          <a:xfrm>
            <a:off x="1524000" y="725549"/>
            <a:ext cx="9144000" cy="1137755"/>
          </a:xfrm>
        </p:spPr>
        <p:txBody>
          <a:bodyPr anchor="ctr"/>
          <a:lstStyle/>
          <a:p>
            <a:r>
              <a:rPr lang="en-US" dirty="0"/>
              <a:t>Midterm CSCI 860 – ML</a:t>
            </a:r>
          </a:p>
        </p:txBody>
      </p:sp>
      <p:sp>
        <p:nvSpPr>
          <p:cNvPr id="3" name="Subtitle 2">
            <a:extLst>
              <a:ext uri="{FF2B5EF4-FFF2-40B4-BE49-F238E27FC236}">
                <a16:creationId xmlns:a16="http://schemas.microsoft.com/office/drawing/2014/main" id="{9A3E6EE0-37DB-4548-81ED-371F08A048B6}"/>
              </a:ext>
            </a:extLst>
          </p:cNvPr>
          <p:cNvSpPr>
            <a:spLocks noGrp="1"/>
          </p:cNvSpPr>
          <p:nvPr>
            <p:ph type="subTitle" idx="1"/>
          </p:nvPr>
        </p:nvSpPr>
        <p:spPr>
          <a:xfrm>
            <a:off x="1524000" y="2264946"/>
            <a:ext cx="9144000" cy="4058216"/>
          </a:xfrm>
        </p:spPr>
        <p:txBody>
          <a:bodyPr>
            <a:noAutofit/>
          </a:bodyPr>
          <a:lstStyle/>
          <a:p>
            <a:r>
              <a:rPr lang="en-US" sz="3600" dirty="0"/>
              <a:t>Name:- Himani Parikh</a:t>
            </a:r>
          </a:p>
          <a:p>
            <a:r>
              <a:rPr lang="en-US" sz="3600" dirty="0"/>
              <a:t>ID#:- 1322085</a:t>
            </a:r>
          </a:p>
          <a:p>
            <a:r>
              <a:rPr lang="en-US" sz="3600" dirty="0"/>
              <a:t>Data Set:-Sleep Dataset from SC Sleep-EDF Database</a:t>
            </a:r>
          </a:p>
          <a:p>
            <a:r>
              <a:rPr lang="en-US" sz="3600" dirty="0"/>
              <a:t>Question:-Compare the performance of the 6 different classifiers and which classifier has the best performance with best number of feature?</a:t>
            </a:r>
          </a:p>
        </p:txBody>
      </p:sp>
    </p:spTree>
    <p:extLst>
      <p:ext uri="{BB962C8B-B14F-4D97-AF65-F5344CB8AC3E}">
        <p14:creationId xmlns:p14="http://schemas.microsoft.com/office/powerpoint/2010/main" val="3502624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5395-5F72-47EE-B537-E09C23D88FE9}"/>
              </a:ext>
            </a:extLst>
          </p:cNvPr>
          <p:cNvSpPr>
            <a:spLocks noGrp="1"/>
          </p:cNvSpPr>
          <p:nvPr>
            <p:ph type="title"/>
          </p:nvPr>
        </p:nvSpPr>
        <p:spPr>
          <a:xfrm>
            <a:off x="3997056" y="0"/>
            <a:ext cx="3932237" cy="1600200"/>
          </a:xfrm>
        </p:spPr>
        <p:txBody>
          <a:bodyPr anchor="ctr">
            <a:normAutofit/>
          </a:bodyPr>
          <a:lstStyle/>
          <a:p>
            <a:pPr algn="ctr"/>
            <a:r>
              <a:rPr lang="en-US" sz="6000" dirty="0"/>
              <a:t>Sensitivity</a:t>
            </a:r>
          </a:p>
        </p:txBody>
      </p:sp>
      <p:graphicFrame>
        <p:nvGraphicFramePr>
          <p:cNvPr id="9" name="Table 9">
            <a:extLst>
              <a:ext uri="{FF2B5EF4-FFF2-40B4-BE49-F238E27FC236}">
                <a16:creationId xmlns:a16="http://schemas.microsoft.com/office/drawing/2014/main" id="{23FA43C4-902A-9525-C179-35C5E606EE10}"/>
              </a:ext>
            </a:extLst>
          </p:cNvPr>
          <p:cNvGraphicFramePr>
            <a:graphicFrameLocks noGrp="1"/>
          </p:cNvGraphicFramePr>
          <p:nvPr>
            <p:extLst>
              <p:ext uri="{D42A27DB-BD31-4B8C-83A1-F6EECF244321}">
                <p14:modId xmlns:p14="http://schemas.microsoft.com/office/powerpoint/2010/main" val="4088036602"/>
              </p:ext>
            </p:extLst>
          </p:nvPr>
        </p:nvGraphicFramePr>
        <p:xfrm>
          <a:off x="2032000" y="1849726"/>
          <a:ext cx="8128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37799683"/>
                    </a:ext>
                  </a:extLst>
                </a:gridCol>
                <a:gridCol w="2032000">
                  <a:extLst>
                    <a:ext uri="{9D8B030D-6E8A-4147-A177-3AD203B41FA5}">
                      <a16:colId xmlns:a16="http://schemas.microsoft.com/office/drawing/2014/main" val="2014707172"/>
                    </a:ext>
                  </a:extLst>
                </a:gridCol>
                <a:gridCol w="2032000">
                  <a:extLst>
                    <a:ext uri="{9D8B030D-6E8A-4147-A177-3AD203B41FA5}">
                      <a16:colId xmlns:a16="http://schemas.microsoft.com/office/drawing/2014/main" val="2697961239"/>
                    </a:ext>
                  </a:extLst>
                </a:gridCol>
                <a:gridCol w="2032000">
                  <a:extLst>
                    <a:ext uri="{9D8B030D-6E8A-4147-A177-3AD203B41FA5}">
                      <a16:colId xmlns:a16="http://schemas.microsoft.com/office/drawing/2014/main" val="3358057761"/>
                    </a:ext>
                  </a:extLst>
                </a:gridCol>
              </a:tblGrid>
              <a:tr h="370840">
                <a:tc>
                  <a:txBody>
                    <a:bodyPr/>
                    <a:lstStyle/>
                    <a:p>
                      <a:pPr algn="ctr"/>
                      <a:r>
                        <a:rPr lang="en-US" dirty="0"/>
                        <a:t>Classifiers</a:t>
                      </a:r>
                    </a:p>
                  </a:txBody>
                  <a:tcPr/>
                </a:tc>
                <a:tc>
                  <a:txBody>
                    <a:bodyPr/>
                    <a:lstStyle/>
                    <a:p>
                      <a:pPr algn="ctr"/>
                      <a:r>
                        <a:rPr lang="en-US" dirty="0"/>
                        <a:t>Light sleep + REM</a:t>
                      </a:r>
                    </a:p>
                  </a:txBody>
                  <a:tcPr/>
                </a:tc>
                <a:tc>
                  <a:txBody>
                    <a:bodyPr/>
                    <a:lstStyle/>
                    <a:p>
                      <a:pPr algn="ctr"/>
                      <a:r>
                        <a:rPr lang="en-US" dirty="0"/>
                        <a:t>Deep sleep</a:t>
                      </a:r>
                    </a:p>
                  </a:txBody>
                  <a:tcPr/>
                </a:tc>
                <a:tc>
                  <a:txBody>
                    <a:bodyPr/>
                    <a:lstStyle/>
                    <a:p>
                      <a:pPr algn="ctr"/>
                      <a:r>
                        <a:rPr lang="en-US" dirty="0"/>
                        <a:t>Awake</a:t>
                      </a:r>
                    </a:p>
                  </a:txBody>
                  <a:tcPr/>
                </a:tc>
                <a:extLst>
                  <a:ext uri="{0D108BD9-81ED-4DB2-BD59-A6C34878D82A}">
                    <a16:rowId xmlns:a16="http://schemas.microsoft.com/office/drawing/2014/main" val="1441436376"/>
                  </a:ext>
                </a:extLst>
              </a:tr>
              <a:tr h="370840">
                <a:tc>
                  <a:txBody>
                    <a:bodyPr/>
                    <a:lstStyle/>
                    <a:p>
                      <a:pPr algn="ctr"/>
                      <a:r>
                        <a:rPr lang="en-US" dirty="0"/>
                        <a:t>Naïve Bayes</a:t>
                      </a:r>
                    </a:p>
                  </a:txBody>
                  <a:tcPr/>
                </a:tc>
                <a:tc>
                  <a:txBody>
                    <a:bodyPr/>
                    <a:lstStyle/>
                    <a:p>
                      <a:pPr algn="ctr"/>
                      <a:r>
                        <a:rPr lang="en-US" dirty="0"/>
                        <a:t>87.734</a:t>
                      </a:r>
                    </a:p>
                  </a:txBody>
                  <a:tcPr/>
                </a:tc>
                <a:tc>
                  <a:txBody>
                    <a:bodyPr/>
                    <a:lstStyle/>
                    <a:p>
                      <a:pPr algn="ctr"/>
                      <a:r>
                        <a:rPr lang="en-US" dirty="0"/>
                        <a:t>93.769</a:t>
                      </a:r>
                    </a:p>
                  </a:txBody>
                  <a:tcPr/>
                </a:tc>
                <a:tc>
                  <a:txBody>
                    <a:bodyPr/>
                    <a:lstStyle/>
                    <a:p>
                      <a:pPr algn="ctr"/>
                      <a:r>
                        <a:rPr lang="en-US" dirty="0"/>
                        <a:t>91.250</a:t>
                      </a:r>
                    </a:p>
                  </a:txBody>
                  <a:tcPr/>
                </a:tc>
                <a:extLst>
                  <a:ext uri="{0D108BD9-81ED-4DB2-BD59-A6C34878D82A}">
                    <a16:rowId xmlns:a16="http://schemas.microsoft.com/office/drawing/2014/main" val="1916306553"/>
                  </a:ext>
                </a:extLst>
              </a:tr>
              <a:tr h="370840">
                <a:tc>
                  <a:txBody>
                    <a:bodyPr/>
                    <a:lstStyle/>
                    <a:p>
                      <a:pPr algn="ctr"/>
                      <a:r>
                        <a:rPr lang="en-US" dirty="0"/>
                        <a:t>LDA</a:t>
                      </a:r>
                    </a:p>
                  </a:txBody>
                  <a:tcPr/>
                </a:tc>
                <a:tc>
                  <a:txBody>
                    <a:bodyPr/>
                    <a:lstStyle/>
                    <a:p>
                      <a:pPr algn="ctr"/>
                      <a:r>
                        <a:rPr lang="en-US" dirty="0"/>
                        <a:t>85.975</a:t>
                      </a:r>
                    </a:p>
                  </a:txBody>
                  <a:tcPr/>
                </a:tc>
                <a:tc>
                  <a:txBody>
                    <a:bodyPr/>
                    <a:lstStyle/>
                    <a:p>
                      <a:pPr algn="ctr"/>
                      <a:r>
                        <a:rPr lang="en-US" dirty="0"/>
                        <a:t>92.834</a:t>
                      </a:r>
                    </a:p>
                  </a:txBody>
                  <a:tcPr/>
                </a:tc>
                <a:tc>
                  <a:txBody>
                    <a:bodyPr/>
                    <a:lstStyle/>
                    <a:p>
                      <a:pPr algn="ctr"/>
                      <a:r>
                        <a:rPr lang="en-US" dirty="0"/>
                        <a:t>88.125</a:t>
                      </a:r>
                    </a:p>
                  </a:txBody>
                  <a:tcPr/>
                </a:tc>
                <a:extLst>
                  <a:ext uri="{0D108BD9-81ED-4DB2-BD59-A6C34878D82A}">
                    <a16:rowId xmlns:a16="http://schemas.microsoft.com/office/drawing/2014/main" val="2621586918"/>
                  </a:ext>
                </a:extLst>
              </a:tr>
              <a:tr h="370840">
                <a:tc>
                  <a:txBody>
                    <a:bodyPr/>
                    <a:lstStyle/>
                    <a:p>
                      <a:pPr algn="ctr"/>
                      <a:r>
                        <a:rPr lang="en-US" dirty="0"/>
                        <a:t>QDA</a:t>
                      </a:r>
                    </a:p>
                  </a:txBody>
                  <a:tcPr/>
                </a:tc>
                <a:tc>
                  <a:txBody>
                    <a:bodyPr/>
                    <a:lstStyle/>
                    <a:p>
                      <a:pPr algn="ctr"/>
                      <a:r>
                        <a:rPr lang="en-US" dirty="0"/>
                        <a:t>93.150</a:t>
                      </a:r>
                    </a:p>
                  </a:txBody>
                  <a:tcPr/>
                </a:tc>
                <a:tc>
                  <a:txBody>
                    <a:bodyPr/>
                    <a:lstStyle/>
                    <a:p>
                      <a:pPr algn="ctr"/>
                      <a:r>
                        <a:rPr lang="en-US" dirty="0"/>
                        <a:t>96.884</a:t>
                      </a:r>
                    </a:p>
                  </a:txBody>
                  <a:tcPr/>
                </a:tc>
                <a:tc>
                  <a:txBody>
                    <a:bodyPr/>
                    <a:lstStyle/>
                    <a:p>
                      <a:pPr algn="ctr"/>
                      <a:r>
                        <a:rPr lang="en-US" dirty="0"/>
                        <a:t>96.250</a:t>
                      </a:r>
                    </a:p>
                  </a:txBody>
                  <a:tcPr/>
                </a:tc>
                <a:extLst>
                  <a:ext uri="{0D108BD9-81ED-4DB2-BD59-A6C34878D82A}">
                    <a16:rowId xmlns:a16="http://schemas.microsoft.com/office/drawing/2014/main" val="3305133456"/>
                  </a:ext>
                </a:extLst>
              </a:tr>
              <a:tr h="370840">
                <a:tc>
                  <a:txBody>
                    <a:bodyPr/>
                    <a:lstStyle/>
                    <a:p>
                      <a:pPr algn="ctr"/>
                      <a:r>
                        <a:rPr lang="en-US" dirty="0"/>
                        <a:t>MLP</a:t>
                      </a:r>
                    </a:p>
                  </a:txBody>
                  <a:tcPr/>
                </a:tc>
                <a:tc>
                  <a:txBody>
                    <a:bodyPr/>
                    <a:lstStyle/>
                    <a:p>
                      <a:pPr algn="ctr"/>
                      <a:r>
                        <a:rPr lang="en-US" dirty="0"/>
                        <a:t>86.826</a:t>
                      </a:r>
                    </a:p>
                  </a:txBody>
                  <a:tcPr/>
                </a:tc>
                <a:tc>
                  <a:txBody>
                    <a:bodyPr/>
                    <a:lstStyle/>
                    <a:p>
                      <a:pPr algn="ctr"/>
                      <a:r>
                        <a:rPr lang="en-US" dirty="0"/>
                        <a:t>93.146</a:t>
                      </a:r>
                    </a:p>
                  </a:txBody>
                  <a:tcPr/>
                </a:tc>
                <a:tc>
                  <a:txBody>
                    <a:bodyPr/>
                    <a:lstStyle/>
                    <a:p>
                      <a:pPr algn="ctr"/>
                      <a:r>
                        <a:rPr lang="en-US" dirty="0"/>
                        <a:t>88.125</a:t>
                      </a:r>
                    </a:p>
                  </a:txBody>
                  <a:tcPr/>
                </a:tc>
                <a:extLst>
                  <a:ext uri="{0D108BD9-81ED-4DB2-BD59-A6C34878D82A}">
                    <a16:rowId xmlns:a16="http://schemas.microsoft.com/office/drawing/2014/main" val="1494639075"/>
                  </a:ext>
                </a:extLst>
              </a:tr>
              <a:tr h="370840">
                <a:tc>
                  <a:txBody>
                    <a:bodyPr/>
                    <a:lstStyle/>
                    <a:p>
                      <a:pPr algn="ctr"/>
                      <a:r>
                        <a:rPr lang="en-US" dirty="0"/>
                        <a:t>Decision Tree</a:t>
                      </a:r>
                    </a:p>
                  </a:txBody>
                  <a:tcPr/>
                </a:tc>
                <a:tc>
                  <a:txBody>
                    <a:bodyPr/>
                    <a:lstStyle/>
                    <a:p>
                      <a:pPr algn="ctr"/>
                      <a:r>
                        <a:rPr lang="en-US" dirty="0"/>
                        <a:t>87.662</a:t>
                      </a:r>
                    </a:p>
                  </a:txBody>
                  <a:tcPr/>
                </a:tc>
                <a:tc>
                  <a:txBody>
                    <a:bodyPr/>
                    <a:lstStyle/>
                    <a:p>
                      <a:pPr algn="ctr"/>
                      <a:r>
                        <a:rPr lang="en-US" dirty="0"/>
                        <a:t>94.080</a:t>
                      </a:r>
                    </a:p>
                  </a:txBody>
                  <a:tcPr/>
                </a:tc>
                <a:tc>
                  <a:txBody>
                    <a:bodyPr/>
                    <a:lstStyle/>
                    <a:p>
                      <a:pPr algn="ctr"/>
                      <a:r>
                        <a:rPr lang="en-US" dirty="0"/>
                        <a:t>91.250</a:t>
                      </a:r>
                    </a:p>
                  </a:txBody>
                  <a:tcPr/>
                </a:tc>
                <a:extLst>
                  <a:ext uri="{0D108BD9-81ED-4DB2-BD59-A6C34878D82A}">
                    <a16:rowId xmlns:a16="http://schemas.microsoft.com/office/drawing/2014/main" val="3383075274"/>
                  </a:ext>
                </a:extLst>
              </a:tr>
              <a:tr h="370840">
                <a:tc>
                  <a:txBody>
                    <a:bodyPr/>
                    <a:lstStyle/>
                    <a:p>
                      <a:pPr algn="ctr"/>
                      <a:r>
                        <a:rPr lang="en-US" dirty="0"/>
                        <a:t>Random Forest</a:t>
                      </a:r>
                    </a:p>
                  </a:txBody>
                  <a:tcPr/>
                </a:tc>
                <a:tc>
                  <a:txBody>
                    <a:bodyPr/>
                    <a:lstStyle/>
                    <a:p>
                      <a:pPr algn="ctr"/>
                      <a:r>
                        <a:rPr lang="en-US" dirty="0"/>
                        <a:t>87.974</a:t>
                      </a:r>
                    </a:p>
                  </a:txBody>
                  <a:tcPr/>
                </a:tc>
                <a:tc>
                  <a:txBody>
                    <a:bodyPr/>
                    <a:lstStyle/>
                    <a:p>
                      <a:pPr algn="ctr"/>
                      <a:r>
                        <a:rPr lang="en-US" dirty="0"/>
                        <a:t>94.080</a:t>
                      </a:r>
                    </a:p>
                  </a:txBody>
                  <a:tcPr/>
                </a:tc>
                <a:tc>
                  <a:txBody>
                    <a:bodyPr/>
                    <a:lstStyle/>
                    <a:p>
                      <a:pPr algn="ctr"/>
                      <a:r>
                        <a:rPr lang="en-US" dirty="0"/>
                        <a:t>90.625</a:t>
                      </a:r>
                    </a:p>
                  </a:txBody>
                  <a:tcPr/>
                </a:tc>
                <a:extLst>
                  <a:ext uri="{0D108BD9-81ED-4DB2-BD59-A6C34878D82A}">
                    <a16:rowId xmlns:a16="http://schemas.microsoft.com/office/drawing/2014/main" val="2753020783"/>
                  </a:ext>
                </a:extLst>
              </a:tr>
              <a:tr h="370840">
                <a:tc gridSpan="4">
                  <a:txBody>
                    <a:bodyPr/>
                    <a:lstStyle/>
                    <a:p>
                      <a:pPr algn="ctr"/>
                      <a:r>
                        <a:rPr lang="en-US" dirty="0">
                          <a:solidFill>
                            <a:srgbClr val="FF0000"/>
                          </a:solidFill>
                        </a:rPr>
                        <a:t>*All above values are in percentage</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730963012"/>
                  </a:ext>
                </a:extLst>
              </a:tr>
            </a:tbl>
          </a:graphicData>
        </a:graphic>
      </p:graphicFrame>
    </p:spTree>
    <p:extLst>
      <p:ext uri="{BB962C8B-B14F-4D97-AF65-F5344CB8AC3E}">
        <p14:creationId xmlns:p14="http://schemas.microsoft.com/office/powerpoint/2010/main" val="2772832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5395-5F72-47EE-B537-E09C23D88FE9}"/>
              </a:ext>
            </a:extLst>
          </p:cNvPr>
          <p:cNvSpPr>
            <a:spLocks noGrp="1"/>
          </p:cNvSpPr>
          <p:nvPr>
            <p:ph type="title"/>
          </p:nvPr>
        </p:nvSpPr>
        <p:spPr>
          <a:xfrm>
            <a:off x="3997056" y="0"/>
            <a:ext cx="3932237" cy="1600200"/>
          </a:xfrm>
        </p:spPr>
        <p:txBody>
          <a:bodyPr anchor="ctr">
            <a:normAutofit/>
          </a:bodyPr>
          <a:lstStyle/>
          <a:p>
            <a:pPr algn="ctr"/>
            <a:r>
              <a:rPr lang="en-US" sz="6000" dirty="0"/>
              <a:t>Specificity</a:t>
            </a:r>
          </a:p>
        </p:txBody>
      </p:sp>
      <p:graphicFrame>
        <p:nvGraphicFramePr>
          <p:cNvPr id="9" name="Table 9">
            <a:extLst>
              <a:ext uri="{FF2B5EF4-FFF2-40B4-BE49-F238E27FC236}">
                <a16:creationId xmlns:a16="http://schemas.microsoft.com/office/drawing/2014/main" id="{23FA43C4-902A-9525-C179-35C5E606EE10}"/>
              </a:ext>
            </a:extLst>
          </p:cNvPr>
          <p:cNvGraphicFramePr>
            <a:graphicFrameLocks noGrp="1"/>
          </p:cNvGraphicFramePr>
          <p:nvPr>
            <p:extLst>
              <p:ext uri="{D42A27DB-BD31-4B8C-83A1-F6EECF244321}">
                <p14:modId xmlns:p14="http://schemas.microsoft.com/office/powerpoint/2010/main" val="4029721925"/>
              </p:ext>
            </p:extLst>
          </p:nvPr>
        </p:nvGraphicFramePr>
        <p:xfrm>
          <a:off x="2032000" y="1849726"/>
          <a:ext cx="8128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37799683"/>
                    </a:ext>
                  </a:extLst>
                </a:gridCol>
                <a:gridCol w="2032000">
                  <a:extLst>
                    <a:ext uri="{9D8B030D-6E8A-4147-A177-3AD203B41FA5}">
                      <a16:colId xmlns:a16="http://schemas.microsoft.com/office/drawing/2014/main" val="2014707172"/>
                    </a:ext>
                  </a:extLst>
                </a:gridCol>
                <a:gridCol w="2032000">
                  <a:extLst>
                    <a:ext uri="{9D8B030D-6E8A-4147-A177-3AD203B41FA5}">
                      <a16:colId xmlns:a16="http://schemas.microsoft.com/office/drawing/2014/main" val="2697961239"/>
                    </a:ext>
                  </a:extLst>
                </a:gridCol>
                <a:gridCol w="2032000">
                  <a:extLst>
                    <a:ext uri="{9D8B030D-6E8A-4147-A177-3AD203B41FA5}">
                      <a16:colId xmlns:a16="http://schemas.microsoft.com/office/drawing/2014/main" val="3358057761"/>
                    </a:ext>
                  </a:extLst>
                </a:gridCol>
              </a:tblGrid>
              <a:tr h="370840">
                <a:tc>
                  <a:txBody>
                    <a:bodyPr/>
                    <a:lstStyle/>
                    <a:p>
                      <a:pPr algn="ctr"/>
                      <a:r>
                        <a:rPr lang="en-US" dirty="0"/>
                        <a:t>Classifiers</a:t>
                      </a:r>
                    </a:p>
                  </a:txBody>
                  <a:tcPr/>
                </a:tc>
                <a:tc>
                  <a:txBody>
                    <a:bodyPr/>
                    <a:lstStyle/>
                    <a:p>
                      <a:pPr algn="ctr"/>
                      <a:r>
                        <a:rPr lang="en-US" dirty="0"/>
                        <a:t>Light sleep + REM</a:t>
                      </a:r>
                    </a:p>
                  </a:txBody>
                  <a:tcPr/>
                </a:tc>
                <a:tc>
                  <a:txBody>
                    <a:bodyPr/>
                    <a:lstStyle/>
                    <a:p>
                      <a:pPr algn="ctr"/>
                      <a:r>
                        <a:rPr lang="en-US" dirty="0"/>
                        <a:t>Deep sleep</a:t>
                      </a:r>
                    </a:p>
                  </a:txBody>
                  <a:tcPr/>
                </a:tc>
                <a:tc>
                  <a:txBody>
                    <a:bodyPr/>
                    <a:lstStyle/>
                    <a:p>
                      <a:pPr algn="ctr"/>
                      <a:r>
                        <a:rPr lang="en-US" dirty="0"/>
                        <a:t>Awake</a:t>
                      </a:r>
                    </a:p>
                  </a:txBody>
                  <a:tcPr/>
                </a:tc>
                <a:extLst>
                  <a:ext uri="{0D108BD9-81ED-4DB2-BD59-A6C34878D82A}">
                    <a16:rowId xmlns:a16="http://schemas.microsoft.com/office/drawing/2014/main" val="1441436376"/>
                  </a:ext>
                </a:extLst>
              </a:tr>
              <a:tr h="370840">
                <a:tc>
                  <a:txBody>
                    <a:bodyPr/>
                    <a:lstStyle/>
                    <a:p>
                      <a:pPr algn="ctr"/>
                      <a:r>
                        <a:rPr lang="en-US" dirty="0"/>
                        <a:t>Naïve Bayes</a:t>
                      </a:r>
                    </a:p>
                  </a:txBody>
                  <a:tcPr/>
                </a:tc>
                <a:tc>
                  <a:txBody>
                    <a:bodyPr/>
                    <a:lstStyle/>
                    <a:p>
                      <a:pPr algn="ctr"/>
                      <a:r>
                        <a:rPr lang="en-US" dirty="0"/>
                        <a:t>95.000</a:t>
                      </a:r>
                    </a:p>
                  </a:txBody>
                  <a:tcPr/>
                </a:tc>
                <a:tc>
                  <a:txBody>
                    <a:bodyPr/>
                    <a:lstStyle/>
                    <a:p>
                      <a:pPr algn="ctr"/>
                      <a:r>
                        <a:rPr lang="en-US" dirty="0"/>
                        <a:t>96.273</a:t>
                      </a:r>
                    </a:p>
                  </a:txBody>
                  <a:tcPr/>
                </a:tc>
                <a:tc>
                  <a:txBody>
                    <a:bodyPr/>
                    <a:lstStyle/>
                    <a:p>
                      <a:pPr algn="ctr"/>
                      <a:r>
                        <a:rPr lang="en-US" dirty="0"/>
                        <a:t>98.432</a:t>
                      </a:r>
                    </a:p>
                  </a:txBody>
                  <a:tcPr/>
                </a:tc>
                <a:extLst>
                  <a:ext uri="{0D108BD9-81ED-4DB2-BD59-A6C34878D82A}">
                    <a16:rowId xmlns:a16="http://schemas.microsoft.com/office/drawing/2014/main" val="1916306553"/>
                  </a:ext>
                </a:extLst>
              </a:tr>
              <a:tr h="370840">
                <a:tc>
                  <a:txBody>
                    <a:bodyPr/>
                    <a:lstStyle/>
                    <a:p>
                      <a:pPr algn="ctr"/>
                      <a:r>
                        <a:rPr lang="en-US" dirty="0"/>
                        <a:t>LDA</a:t>
                      </a:r>
                    </a:p>
                  </a:txBody>
                  <a:tcPr/>
                </a:tc>
                <a:tc>
                  <a:txBody>
                    <a:bodyPr/>
                    <a:lstStyle/>
                    <a:p>
                      <a:pPr algn="ctr"/>
                      <a:r>
                        <a:rPr lang="en-US" dirty="0"/>
                        <a:t>95.625</a:t>
                      </a:r>
                    </a:p>
                  </a:txBody>
                  <a:tcPr/>
                </a:tc>
                <a:tc>
                  <a:txBody>
                    <a:bodyPr/>
                    <a:lstStyle/>
                    <a:p>
                      <a:pPr algn="ctr"/>
                      <a:r>
                        <a:rPr lang="en-US" dirty="0"/>
                        <a:t>97.515</a:t>
                      </a:r>
                    </a:p>
                  </a:txBody>
                  <a:tcPr/>
                </a:tc>
                <a:tc>
                  <a:txBody>
                    <a:bodyPr/>
                    <a:lstStyle/>
                    <a:p>
                      <a:pPr algn="ctr"/>
                      <a:r>
                        <a:rPr lang="en-US" dirty="0"/>
                        <a:t>98.746</a:t>
                      </a:r>
                    </a:p>
                  </a:txBody>
                  <a:tcPr/>
                </a:tc>
                <a:extLst>
                  <a:ext uri="{0D108BD9-81ED-4DB2-BD59-A6C34878D82A}">
                    <a16:rowId xmlns:a16="http://schemas.microsoft.com/office/drawing/2014/main" val="2621586918"/>
                  </a:ext>
                </a:extLst>
              </a:tr>
              <a:tr h="370840">
                <a:tc>
                  <a:txBody>
                    <a:bodyPr/>
                    <a:lstStyle/>
                    <a:p>
                      <a:pPr algn="ctr"/>
                      <a:r>
                        <a:rPr lang="en-US" dirty="0"/>
                        <a:t>QDA</a:t>
                      </a:r>
                    </a:p>
                  </a:txBody>
                  <a:tcPr/>
                </a:tc>
                <a:tc>
                  <a:txBody>
                    <a:bodyPr/>
                    <a:lstStyle/>
                    <a:p>
                      <a:pPr algn="ctr"/>
                      <a:r>
                        <a:rPr lang="en-US" dirty="0"/>
                        <a:t>95.000</a:t>
                      </a:r>
                    </a:p>
                  </a:txBody>
                  <a:tcPr/>
                </a:tc>
                <a:tc>
                  <a:txBody>
                    <a:bodyPr/>
                    <a:lstStyle/>
                    <a:p>
                      <a:pPr algn="ctr"/>
                      <a:r>
                        <a:rPr lang="en-US" dirty="0"/>
                        <a:t>97.515</a:t>
                      </a:r>
                    </a:p>
                  </a:txBody>
                  <a:tcPr/>
                </a:tc>
                <a:tc>
                  <a:txBody>
                    <a:bodyPr/>
                    <a:lstStyle/>
                    <a:p>
                      <a:pPr algn="ctr"/>
                      <a:r>
                        <a:rPr lang="en-US" dirty="0"/>
                        <a:t>97.806</a:t>
                      </a:r>
                    </a:p>
                  </a:txBody>
                  <a:tcPr/>
                </a:tc>
                <a:extLst>
                  <a:ext uri="{0D108BD9-81ED-4DB2-BD59-A6C34878D82A}">
                    <a16:rowId xmlns:a16="http://schemas.microsoft.com/office/drawing/2014/main" val="3305133456"/>
                  </a:ext>
                </a:extLst>
              </a:tr>
              <a:tr h="370840">
                <a:tc>
                  <a:txBody>
                    <a:bodyPr/>
                    <a:lstStyle/>
                    <a:p>
                      <a:pPr algn="ctr"/>
                      <a:r>
                        <a:rPr lang="en-US" dirty="0"/>
                        <a:t>MLP</a:t>
                      </a:r>
                    </a:p>
                  </a:txBody>
                  <a:tcPr/>
                </a:tc>
                <a:tc>
                  <a:txBody>
                    <a:bodyPr/>
                    <a:lstStyle/>
                    <a:p>
                      <a:pPr algn="ctr"/>
                      <a:r>
                        <a:rPr lang="en-US" dirty="0"/>
                        <a:t>95.937</a:t>
                      </a:r>
                    </a:p>
                  </a:txBody>
                  <a:tcPr/>
                </a:tc>
                <a:tc>
                  <a:txBody>
                    <a:bodyPr/>
                    <a:lstStyle/>
                    <a:p>
                      <a:pPr algn="ctr"/>
                      <a:r>
                        <a:rPr lang="en-US" dirty="0"/>
                        <a:t>98.136</a:t>
                      </a:r>
                    </a:p>
                  </a:txBody>
                  <a:tcPr/>
                </a:tc>
                <a:tc>
                  <a:txBody>
                    <a:bodyPr/>
                    <a:lstStyle/>
                    <a:p>
                      <a:pPr algn="ctr"/>
                      <a:r>
                        <a:rPr lang="en-US" dirty="0"/>
                        <a:t>99.686</a:t>
                      </a:r>
                    </a:p>
                  </a:txBody>
                  <a:tcPr/>
                </a:tc>
                <a:extLst>
                  <a:ext uri="{0D108BD9-81ED-4DB2-BD59-A6C34878D82A}">
                    <a16:rowId xmlns:a16="http://schemas.microsoft.com/office/drawing/2014/main" val="1494639075"/>
                  </a:ext>
                </a:extLst>
              </a:tr>
              <a:tr h="370840">
                <a:tc>
                  <a:txBody>
                    <a:bodyPr/>
                    <a:lstStyle/>
                    <a:p>
                      <a:pPr algn="ctr"/>
                      <a:r>
                        <a:rPr lang="en-US" dirty="0"/>
                        <a:t>Decision Tree</a:t>
                      </a:r>
                    </a:p>
                  </a:txBody>
                  <a:tcPr/>
                </a:tc>
                <a:tc>
                  <a:txBody>
                    <a:bodyPr/>
                    <a:lstStyle/>
                    <a:p>
                      <a:pPr algn="ctr"/>
                      <a:r>
                        <a:rPr lang="en-US" dirty="0"/>
                        <a:t>92.812</a:t>
                      </a:r>
                    </a:p>
                  </a:txBody>
                  <a:tcPr/>
                </a:tc>
                <a:tc>
                  <a:txBody>
                    <a:bodyPr/>
                    <a:lstStyle/>
                    <a:p>
                      <a:pPr algn="ctr"/>
                      <a:r>
                        <a:rPr lang="en-US" dirty="0"/>
                        <a:t>96.894</a:t>
                      </a:r>
                    </a:p>
                  </a:txBody>
                  <a:tcPr/>
                </a:tc>
                <a:tc>
                  <a:txBody>
                    <a:bodyPr/>
                    <a:lstStyle/>
                    <a:p>
                      <a:pPr algn="ctr"/>
                      <a:r>
                        <a:rPr lang="en-US" dirty="0"/>
                        <a:t>99.686</a:t>
                      </a:r>
                    </a:p>
                  </a:txBody>
                  <a:tcPr/>
                </a:tc>
                <a:extLst>
                  <a:ext uri="{0D108BD9-81ED-4DB2-BD59-A6C34878D82A}">
                    <a16:rowId xmlns:a16="http://schemas.microsoft.com/office/drawing/2014/main" val="3383075274"/>
                  </a:ext>
                </a:extLst>
              </a:tr>
              <a:tr h="370840">
                <a:tc>
                  <a:txBody>
                    <a:bodyPr/>
                    <a:lstStyle/>
                    <a:p>
                      <a:pPr algn="ctr"/>
                      <a:r>
                        <a:rPr lang="en-US" dirty="0"/>
                        <a:t>Random Forest</a:t>
                      </a:r>
                    </a:p>
                  </a:txBody>
                  <a:tcPr/>
                </a:tc>
                <a:tc>
                  <a:txBody>
                    <a:bodyPr/>
                    <a:lstStyle/>
                    <a:p>
                      <a:pPr algn="ctr"/>
                      <a:r>
                        <a:rPr lang="en-US" dirty="0"/>
                        <a:t>94.687</a:t>
                      </a:r>
                    </a:p>
                  </a:txBody>
                  <a:tcPr/>
                </a:tc>
                <a:tc>
                  <a:txBody>
                    <a:bodyPr/>
                    <a:lstStyle/>
                    <a:p>
                      <a:pPr algn="ctr"/>
                      <a:r>
                        <a:rPr lang="en-US" dirty="0"/>
                        <a:t>97.515</a:t>
                      </a:r>
                    </a:p>
                  </a:txBody>
                  <a:tcPr/>
                </a:tc>
                <a:tc>
                  <a:txBody>
                    <a:bodyPr/>
                    <a:lstStyle/>
                    <a:p>
                      <a:pPr algn="ctr"/>
                      <a:r>
                        <a:rPr lang="en-US" dirty="0"/>
                        <a:t>99.059</a:t>
                      </a:r>
                    </a:p>
                  </a:txBody>
                  <a:tcPr/>
                </a:tc>
                <a:extLst>
                  <a:ext uri="{0D108BD9-81ED-4DB2-BD59-A6C34878D82A}">
                    <a16:rowId xmlns:a16="http://schemas.microsoft.com/office/drawing/2014/main" val="2753020783"/>
                  </a:ext>
                </a:extLst>
              </a:tr>
              <a:tr h="370840">
                <a:tc gridSpan="4">
                  <a:txBody>
                    <a:bodyPr/>
                    <a:lstStyle/>
                    <a:p>
                      <a:pPr algn="ctr"/>
                      <a:r>
                        <a:rPr lang="en-US" dirty="0">
                          <a:solidFill>
                            <a:srgbClr val="FF0000"/>
                          </a:solidFill>
                        </a:rPr>
                        <a:t>*All above values are in percentage</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730963012"/>
                  </a:ext>
                </a:extLst>
              </a:tr>
            </a:tbl>
          </a:graphicData>
        </a:graphic>
      </p:graphicFrame>
    </p:spTree>
    <p:extLst>
      <p:ext uri="{BB962C8B-B14F-4D97-AF65-F5344CB8AC3E}">
        <p14:creationId xmlns:p14="http://schemas.microsoft.com/office/powerpoint/2010/main" val="215217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5395-5F72-47EE-B537-E09C23D88FE9}"/>
              </a:ext>
            </a:extLst>
          </p:cNvPr>
          <p:cNvSpPr>
            <a:spLocks noGrp="1"/>
          </p:cNvSpPr>
          <p:nvPr>
            <p:ph type="title"/>
          </p:nvPr>
        </p:nvSpPr>
        <p:spPr>
          <a:xfrm>
            <a:off x="3997056" y="0"/>
            <a:ext cx="3932237" cy="1600200"/>
          </a:xfrm>
        </p:spPr>
        <p:txBody>
          <a:bodyPr anchor="ctr">
            <a:normAutofit/>
          </a:bodyPr>
          <a:lstStyle/>
          <a:p>
            <a:pPr algn="ctr"/>
            <a:r>
              <a:rPr lang="en-US" sz="6000" dirty="0"/>
              <a:t>F1-Score</a:t>
            </a:r>
          </a:p>
        </p:txBody>
      </p:sp>
      <p:graphicFrame>
        <p:nvGraphicFramePr>
          <p:cNvPr id="9" name="Table 9">
            <a:extLst>
              <a:ext uri="{FF2B5EF4-FFF2-40B4-BE49-F238E27FC236}">
                <a16:creationId xmlns:a16="http://schemas.microsoft.com/office/drawing/2014/main" id="{23FA43C4-902A-9525-C179-35C5E606EE10}"/>
              </a:ext>
            </a:extLst>
          </p:cNvPr>
          <p:cNvGraphicFramePr>
            <a:graphicFrameLocks noGrp="1"/>
          </p:cNvGraphicFramePr>
          <p:nvPr>
            <p:extLst>
              <p:ext uri="{D42A27DB-BD31-4B8C-83A1-F6EECF244321}">
                <p14:modId xmlns:p14="http://schemas.microsoft.com/office/powerpoint/2010/main" val="2347513726"/>
              </p:ext>
            </p:extLst>
          </p:nvPr>
        </p:nvGraphicFramePr>
        <p:xfrm>
          <a:off x="2032000" y="1849726"/>
          <a:ext cx="8128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37799683"/>
                    </a:ext>
                  </a:extLst>
                </a:gridCol>
                <a:gridCol w="2032000">
                  <a:extLst>
                    <a:ext uri="{9D8B030D-6E8A-4147-A177-3AD203B41FA5}">
                      <a16:colId xmlns:a16="http://schemas.microsoft.com/office/drawing/2014/main" val="2014707172"/>
                    </a:ext>
                  </a:extLst>
                </a:gridCol>
                <a:gridCol w="2032000">
                  <a:extLst>
                    <a:ext uri="{9D8B030D-6E8A-4147-A177-3AD203B41FA5}">
                      <a16:colId xmlns:a16="http://schemas.microsoft.com/office/drawing/2014/main" val="2697961239"/>
                    </a:ext>
                  </a:extLst>
                </a:gridCol>
                <a:gridCol w="2032000">
                  <a:extLst>
                    <a:ext uri="{9D8B030D-6E8A-4147-A177-3AD203B41FA5}">
                      <a16:colId xmlns:a16="http://schemas.microsoft.com/office/drawing/2014/main" val="3358057761"/>
                    </a:ext>
                  </a:extLst>
                </a:gridCol>
              </a:tblGrid>
              <a:tr h="370840">
                <a:tc>
                  <a:txBody>
                    <a:bodyPr/>
                    <a:lstStyle/>
                    <a:p>
                      <a:pPr algn="ctr"/>
                      <a:r>
                        <a:rPr lang="en-US" dirty="0"/>
                        <a:t>Classifiers</a:t>
                      </a:r>
                    </a:p>
                  </a:txBody>
                  <a:tcPr/>
                </a:tc>
                <a:tc>
                  <a:txBody>
                    <a:bodyPr/>
                    <a:lstStyle/>
                    <a:p>
                      <a:pPr algn="ctr"/>
                      <a:r>
                        <a:rPr lang="en-US" dirty="0"/>
                        <a:t>Light sleep + REM</a:t>
                      </a:r>
                    </a:p>
                  </a:txBody>
                  <a:tcPr/>
                </a:tc>
                <a:tc>
                  <a:txBody>
                    <a:bodyPr/>
                    <a:lstStyle/>
                    <a:p>
                      <a:pPr algn="ctr"/>
                      <a:r>
                        <a:rPr lang="en-US" dirty="0"/>
                        <a:t>Deep sleep</a:t>
                      </a:r>
                    </a:p>
                  </a:txBody>
                  <a:tcPr/>
                </a:tc>
                <a:tc>
                  <a:txBody>
                    <a:bodyPr/>
                    <a:lstStyle/>
                    <a:p>
                      <a:pPr algn="ctr"/>
                      <a:r>
                        <a:rPr lang="en-US" dirty="0"/>
                        <a:t>Awake</a:t>
                      </a:r>
                    </a:p>
                  </a:txBody>
                  <a:tcPr/>
                </a:tc>
                <a:extLst>
                  <a:ext uri="{0D108BD9-81ED-4DB2-BD59-A6C34878D82A}">
                    <a16:rowId xmlns:a16="http://schemas.microsoft.com/office/drawing/2014/main" val="1441436376"/>
                  </a:ext>
                </a:extLst>
              </a:tr>
              <a:tr h="370840">
                <a:tc>
                  <a:txBody>
                    <a:bodyPr/>
                    <a:lstStyle/>
                    <a:p>
                      <a:pPr algn="ctr"/>
                      <a:r>
                        <a:rPr lang="en-US" dirty="0"/>
                        <a:t>Naïve Bayes</a:t>
                      </a:r>
                    </a:p>
                  </a:txBody>
                  <a:tcPr/>
                </a:tc>
                <a:tc>
                  <a:txBody>
                    <a:bodyPr/>
                    <a:lstStyle/>
                    <a:p>
                      <a:pPr algn="ctr"/>
                      <a:r>
                        <a:rPr lang="en-US" dirty="0"/>
                        <a:t>87.341</a:t>
                      </a:r>
                    </a:p>
                  </a:txBody>
                  <a:tcPr/>
                </a:tc>
                <a:tc>
                  <a:txBody>
                    <a:bodyPr/>
                    <a:lstStyle/>
                    <a:p>
                      <a:pPr algn="ctr"/>
                      <a:r>
                        <a:rPr lang="en-US" dirty="0"/>
                        <a:t>90.683</a:t>
                      </a:r>
                    </a:p>
                  </a:txBody>
                  <a:tcPr/>
                </a:tc>
                <a:tc>
                  <a:txBody>
                    <a:bodyPr/>
                    <a:lstStyle/>
                    <a:p>
                      <a:pPr algn="ctr"/>
                      <a:r>
                        <a:rPr lang="en-US" dirty="0"/>
                        <a:t>96.573</a:t>
                      </a:r>
                    </a:p>
                  </a:txBody>
                  <a:tcPr/>
                </a:tc>
                <a:extLst>
                  <a:ext uri="{0D108BD9-81ED-4DB2-BD59-A6C34878D82A}">
                    <a16:rowId xmlns:a16="http://schemas.microsoft.com/office/drawing/2014/main" val="1916306553"/>
                  </a:ext>
                </a:extLst>
              </a:tr>
              <a:tr h="370840">
                <a:tc>
                  <a:txBody>
                    <a:bodyPr/>
                    <a:lstStyle/>
                    <a:p>
                      <a:pPr algn="ctr"/>
                      <a:r>
                        <a:rPr lang="en-US" dirty="0"/>
                        <a:t>LDA</a:t>
                      </a:r>
                    </a:p>
                  </a:txBody>
                  <a:tcPr/>
                </a:tc>
                <a:tc>
                  <a:txBody>
                    <a:bodyPr/>
                    <a:lstStyle/>
                    <a:p>
                      <a:pPr algn="ctr"/>
                      <a:r>
                        <a:rPr lang="en-US" dirty="0"/>
                        <a:t>85.975</a:t>
                      </a:r>
                    </a:p>
                  </a:txBody>
                  <a:tcPr/>
                </a:tc>
                <a:tc>
                  <a:txBody>
                    <a:bodyPr/>
                    <a:lstStyle/>
                    <a:p>
                      <a:pPr algn="ctr"/>
                      <a:r>
                        <a:rPr lang="en-US" dirty="0"/>
                        <a:t>89.523</a:t>
                      </a:r>
                    </a:p>
                  </a:txBody>
                  <a:tcPr/>
                </a:tc>
                <a:tc>
                  <a:txBody>
                    <a:bodyPr/>
                    <a:lstStyle/>
                    <a:p>
                      <a:pPr algn="ctr"/>
                      <a:r>
                        <a:rPr lang="en-US" dirty="0"/>
                        <a:t>97.515</a:t>
                      </a:r>
                    </a:p>
                  </a:txBody>
                  <a:tcPr/>
                </a:tc>
                <a:extLst>
                  <a:ext uri="{0D108BD9-81ED-4DB2-BD59-A6C34878D82A}">
                    <a16:rowId xmlns:a16="http://schemas.microsoft.com/office/drawing/2014/main" val="2621586918"/>
                  </a:ext>
                </a:extLst>
              </a:tr>
              <a:tr h="370840">
                <a:tc>
                  <a:txBody>
                    <a:bodyPr/>
                    <a:lstStyle/>
                    <a:p>
                      <a:pPr algn="ctr"/>
                      <a:r>
                        <a:rPr lang="en-US" dirty="0"/>
                        <a:t>QDA</a:t>
                      </a:r>
                    </a:p>
                  </a:txBody>
                  <a:tcPr/>
                </a:tc>
                <a:tc>
                  <a:txBody>
                    <a:bodyPr/>
                    <a:lstStyle/>
                    <a:p>
                      <a:pPr algn="ctr"/>
                      <a:r>
                        <a:rPr lang="en-US" dirty="0"/>
                        <a:t>93.150</a:t>
                      </a:r>
                    </a:p>
                  </a:txBody>
                  <a:tcPr/>
                </a:tc>
                <a:tc>
                  <a:txBody>
                    <a:bodyPr/>
                    <a:lstStyle/>
                    <a:p>
                      <a:pPr algn="ctr"/>
                      <a:r>
                        <a:rPr lang="en-US" dirty="0"/>
                        <a:t>93.333</a:t>
                      </a:r>
                    </a:p>
                  </a:txBody>
                  <a:tcPr/>
                </a:tc>
                <a:tc>
                  <a:txBody>
                    <a:bodyPr/>
                    <a:lstStyle/>
                    <a:p>
                      <a:pPr algn="ctr"/>
                      <a:r>
                        <a:rPr lang="en-US" dirty="0"/>
                        <a:t>96.615</a:t>
                      </a:r>
                    </a:p>
                  </a:txBody>
                  <a:tcPr/>
                </a:tc>
                <a:extLst>
                  <a:ext uri="{0D108BD9-81ED-4DB2-BD59-A6C34878D82A}">
                    <a16:rowId xmlns:a16="http://schemas.microsoft.com/office/drawing/2014/main" val="3305133456"/>
                  </a:ext>
                </a:extLst>
              </a:tr>
              <a:tr h="370840">
                <a:tc>
                  <a:txBody>
                    <a:bodyPr/>
                    <a:lstStyle/>
                    <a:p>
                      <a:pPr algn="ctr"/>
                      <a:r>
                        <a:rPr lang="en-US" dirty="0"/>
                        <a:t>MLP</a:t>
                      </a:r>
                    </a:p>
                  </a:txBody>
                  <a:tcPr/>
                </a:tc>
                <a:tc>
                  <a:txBody>
                    <a:bodyPr/>
                    <a:lstStyle/>
                    <a:p>
                      <a:pPr algn="ctr"/>
                      <a:r>
                        <a:rPr lang="en-US" dirty="0"/>
                        <a:t>86.826</a:t>
                      </a:r>
                    </a:p>
                  </a:txBody>
                  <a:tcPr/>
                </a:tc>
                <a:tc>
                  <a:txBody>
                    <a:bodyPr/>
                    <a:lstStyle/>
                    <a:p>
                      <a:pPr algn="ctr"/>
                      <a:r>
                        <a:rPr lang="en-US" dirty="0"/>
                        <a:t>89.808</a:t>
                      </a:r>
                    </a:p>
                  </a:txBody>
                  <a:tcPr/>
                </a:tc>
                <a:tc>
                  <a:txBody>
                    <a:bodyPr/>
                    <a:lstStyle/>
                    <a:p>
                      <a:pPr algn="ctr"/>
                      <a:r>
                        <a:rPr lang="en-US" dirty="0"/>
                        <a:t>98.749</a:t>
                      </a:r>
                    </a:p>
                  </a:txBody>
                  <a:tcPr/>
                </a:tc>
                <a:extLst>
                  <a:ext uri="{0D108BD9-81ED-4DB2-BD59-A6C34878D82A}">
                    <a16:rowId xmlns:a16="http://schemas.microsoft.com/office/drawing/2014/main" val="1494639075"/>
                  </a:ext>
                </a:extLst>
              </a:tr>
              <a:tr h="370840">
                <a:tc>
                  <a:txBody>
                    <a:bodyPr/>
                    <a:lstStyle/>
                    <a:p>
                      <a:pPr algn="ctr"/>
                      <a:r>
                        <a:rPr lang="en-US" dirty="0"/>
                        <a:t>Decision Tree</a:t>
                      </a:r>
                    </a:p>
                  </a:txBody>
                  <a:tcPr/>
                </a:tc>
                <a:tc>
                  <a:txBody>
                    <a:bodyPr/>
                    <a:lstStyle/>
                    <a:p>
                      <a:pPr algn="ctr"/>
                      <a:r>
                        <a:rPr lang="en-US" dirty="0"/>
                        <a:t>87.662</a:t>
                      </a:r>
                    </a:p>
                  </a:txBody>
                  <a:tcPr/>
                </a:tc>
                <a:tc>
                  <a:txBody>
                    <a:bodyPr/>
                    <a:lstStyle/>
                    <a:p>
                      <a:pPr algn="ctr"/>
                      <a:r>
                        <a:rPr lang="en-US" dirty="0"/>
                        <a:t>88.753</a:t>
                      </a:r>
                    </a:p>
                  </a:txBody>
                  <a:tcPr/>
                </a:tc>
                <a:tc>
                  <a:txBody>
                    <a:bodyPr/>
                    <a:lstStyle/>
                    <a:p>
                      <a:pPr algn="ctr"/>
                      <a:r>
                        <a:rPr lang="en-US" dirty="0"/>
                        <a:t>98.113</a:t>
                      </a:r>
                    </a:p>
                  </a:txBody>
                  <a:tcPr/>
                </a:tc>
                <a:extLst>
                  <a:ext uri="{0D108BD9-81ED-4DB2-BD59-A6C34878D82A}">
                    <a16:rowId xmlns:a16="http://schemas.microsoft.com/office/drawing/2014/main" val="3383075274"/>
                  </a:ext>
                </a:extLst>
              </a:tr>
              <a:tr h="370840">
                <a:tc>
                  <a:txBody>
                    <a:bodyPr/>
                    <a:lstStyle/>
                    <a:p>
                      <a:pPr algn="ctr"/>
                      <a:r>
                        <a:rPr lang="en-US" dirty="0"/>
                        <a:t>Random Forest</a:t>
                      </a:r>
                    </a:p>
                  </a:txBody>
                  <a:tcPr/>
                </a:tc>
                <a:tc>
                  <a:txBody>
                    <a:bodyPr/>
                    <a:lstStyle/>
                    <a:p>
                      <a:pPr algn="ctr"/>
                      <a:r>
                        <a:rPr lang="en-US" dirty="0"/>
                        <a:t>87.974</a:t>
                      </a:r>
                    </a:p>
                  </a:txBody>
                  <a:tcPr/>
                </a:tc>
                <a:tc>
                  <a:txBody>
                    <a:bodyPr/>
                    <a:lstStyle/>
                    <a:p>
                      <a:pPr algn="ctr"/>
                      <a:r>
                        <a:rPr lang="en-US" dirty="0"/>
                        <a:t>90.062</a:t>
                      </a:r>
                    </a:p>
                  </a:txBody>
                  <a:tcPr/>
                </a:tc>
                <a:tc>
                  <a:txBody>
                    <a:bodyPr/>
                    <a:lstStyle/>
                    <a:p>
                      <a:pPr algn="ctr"/>
                      <a:r>
                        <a:rPr lang="en-US" dirty="0"/>
                        <a:t>97.819</a:t>
                      </a:r>
                    </a:p>
                  </a:txBody>
                  <a:tcPr/>
                </a:tc>
                <a:extLst>
                  <a:ext uri="{0D108BD9-81ED-4DB2-BD59-A6C34878D82A}">
                    <a16:rowId xmlns:a16="http://schemas.microsoft.com/office/drawing/2014/main" val="2753020783"/>
                  </a:ext>
                </a:extLst>
              </a:tr>
              <a:tr h="370840">
                <a:tc gridSpan="4">
                  <a:txBody>
                    <a:bodyPr/>
                    <a:lstStyle/>
                    <a:p>
                      <a:pPr algn="ctr"/>
                      <a:r>
                        <a:rPr lang="en-US" dirty="0">
                          <a:solidFill>
                            <a:srgbClr val="FF0000"/>
                          </a:solidFill>
                        </a:rPr>
                        <a:t>*All above values are in percentage</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730963012"/>
                  </a:ext>
                </a:extLst>
              </a:tr>
            </a:tbl>
          </a:graphicData>
        </a:graphic>
      </p:graphicFrame>
    </p:spTree>
    <p:extLst>
      <p:ext uri="{BB962C8B-B14F-4D97-AF65-F5344CB8AC3E}">
        <p14:creationId xmlns:p14="http://schemas.microsoft.com/office/powerpoint/2010/main" val="388273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5395-5F72-47EE-B537-E09C23D88FE9}"/>
              </a:ext>
            </a:extLst>
          </p:cNvPr>
          <p:cNvSpPr>
            <a:spLocks noGrp="1"/>
          </p:cNvSpPr>
          <p:nvPr>
            <p:ph type="title"/>
          </p:nvPr>
        </p:nvSpPr>
        <p:spPr>
          <a:xfrm>
            <a:off x="3997056" y="284668"/>
            <a:ext cx="3932237" cy="1600200"/>
          </a:xfrm>
        </p:spPr>
        <p:txBody>
          <a:bodyPr anchor="ctr">
            <a:normAutofit fontScale="90000"/>
          </a:bodyPr>
          <a:lstStyle/>
          <a:p>
            <a:pPr algn="ctr"/>
            <a:r>
              <a:rPr lang="en-US" sz="6000" dirty="0"/>
              <a:t>False Positive Rate</a:t>
            </a:r>
          </a:p>
        </p:txBody>
      </p:sp>
      <p:graphicFrame>
        <p:nvGraphicFramePr>
          <p:cNvPr id="9" name="Table 9">
            <a:extLst>
              <a:ext uri="{FF2B5EF4-FFF2-40B4-BE49-F238E27FC236}">
                <a16:creationId xmlns:a16="http://schemas.microsoft.com/office/drawing/2014/main" id="{23FA43C4-902A-9525-C179-35C5E606EE10}"/>
              </a:ext>
            </a:extLst>
          </p:cNvPr>
          <p:cNvGraphicFramePr>
            <a:graphicFrameLocks noGrp="1"/>
          </p:cNvGraphicFramePr>
          <p:nvPr>
            <p:extLst>
              <p:ext uri="{D42A27DB-BD31-4B8C-83A1-F6EECF244321}">
                <p14:modId xmlns:p14="http://schemas.microsoft.com/office/powerpoint/2010/main" val="2479830264"/>
              </p:ext>
            </p:extLst>
          </p:nvPr>
        </p:nvGraphicFramePr>
        <p:xfrm>
          <a:off x="2032000" y="2582969"/>
          <a:ext cx="8128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37799683"/>
                    </a:ext>
                  </a:extLst>
                </a:gridCol>
                <a:gridCol w="2032000">
                  <a:extLst>
                    <a:ext uri="{9D8B030D-6E8A-4147-A177-3AD203B41FA5}">
                      <a16:colId xmlns:a16="http://schemas.microsoft.com/office/drawing/2014/main" val="2014707172"/>
                    </a:ext>
                  </a:extLst>
                </a:gridCol>
                <a:gridCol w="2032000">
                  <a:extLst>
                    <a:ext uri="{9D8B030D-6E8A-4147-A177-3AD203B41FA5}">
                      <a16:colId xmlns:a16="http://schemas.microsoft.com/office/drawing/2014/main" val="2697961239"/>
                    </a:ext>
                  </a:extLst>
                </a:gridCol>
                <a:gridCol w="2032000">
                  <a:extLst>
                    <a:ext uri="{9D8B030D-6E8A-4147-A177-3AD203B41FA5}">
                      <a16:colId xmlns:a16="http://schemas.microsoft.com/office/drawing/2014/main" val="3358057761"/>
                    </a:ext>
                  </a:extLst>
                </a:gridCol>
              </a:tblGrid>
              <a:tr h="370840">
                <a:tc>
                  <a:txBody>
                    <a:bodyPr/>
                    <a:lstStyle/>
                    <a:p>
                      <a:pPr algn="ctr"/>
                      <a:r>
                        <a:rPr lang="en-US" dirty="0"/>
                        <a:t>Classifiers</a:t>
                      </a:r>
                    </a:p>
                  </a:txBody>
                  <a:tcPr/>
                </a:tc>
                <a:tc>
                  <a:txBody>
                    <a:bodyPr/>
                    <a:lstStyle/>
                    <a:p>
                      <a:pPr algn="ctr"/>
                      <a:r>
                        <a:rPr lang="en-US" dirty="0"/>
                        <a:t>Light sleep + REM</a:t>
                      </a:r>
                    </a:p>
                  </a:txBody>
                  <a:tcPr/>
                </a:tc>
                <a:tc>
                  <a:txBody>
                    <a:bodyPr/>
                    <a:lstStyle/>
                    <a:p>
                      <a:pPr algn="ctr"/>
                      <a:r>
                        <a:rPr lang="en-US" dirty="0"/>
                        <a:t>Deep sleep</a:t>
                      </a:r>
                    </a:p>
                  </a:txBody>
                  <a:tcPr/>
                </a:tc>
                <a:tc>
                  <a:txBody>
                    <a:bodyPr/>
                    <a:lstStyle/>
                    <a:p>
                      <a:pPr algn="ctr"/>
                      <a:r>
                        <a:rPr lang="en-US" dirty="0"/>
                        <a:t>Awake</a:t>
                      </a:r>
                    </a:p>
                  </a:txBody>
                  <a:tcPr/>
                </a:tc>
                <a:extLst>
                  <a:ext uri="{0D108BD9-81ED-4DB2-BD59-A6C34878D82A}">
                    <a16:rowId xmlns:a16="http://schemas.microsoft.com/office/drawing/2014/main" val="1441436376"/>
                  </a:ext>
                </a:extLst>
              </a:tr>
              <a:tr h="370840">
                <a:tc>
                  <a:txBody>
                    <a:bodyPr/>
                    <a:lstStyle/>
                    <a:p>
                      <a:pPr algn="ctr"/>
                      <a:r>
                        <a:rPr lang="en-US" dirty="0"/>
                        <a:t>Naïve Bayes</a:t>
                      </a:r>
                    </a:p>
                  </a:txBody>
                  <a:tcPr/>
                </a:tc>
                <a:tc>
                  <a:txBody>
                    <a:bodyPr/>
                    <a:lstStyle/>
                    <a:p>
                      <a:pPr algn="ctr"/>
                      <a:r>
                        <a:rPr lang="en-US" dirty="0"/>
                        <a:t>6.23</a:t>
                      </a:r>
                    </a:p>
                  </a:txBody>
                  <a:tcPr/>
                </a:tc>
                <a:tc>
                  <a:txBody>
                    <a:bodyPr/>
                    <a:lstStyle/>
                    <a:p>
                      <a:pPr algn="ctr"/>
                      <a:r>
                        <a:rPr lang="en-US" dirty="0"/>
                        <a:t>5</a:t>
                      </a:r>
                    </a:p>
                  </a:txBody>
                  <a:tcPr/>
                </a:tc>
                <a:tc>
                  <a:txBody>
                    <a:bodyPr/>
                    <a:lstStyle/>
                    <a:p>
                      <a:pPr algn="ctr"/>
                      <a:r>
                        <a:rPr lang="en-US" dirty="0"/>
                        <a:t>1.56</a:t>
                      </a:r>
                    </a:p>
                  </a:txBody>
                  <a:tcPr/>
                </a:tc>
                <a:extLst>
                  <a:ext uri="{0D108BD9-81ED-4DB2-BD59-A6C34878D82A}">
                    <a16:rowId xmlns:a16="http://schemas.microsoft.com/office/drawing/2014/main" val="1916306553"/>
                  </a:ext>
                </a:extLst>
              </a:tr>
              <a:tr h="370840">
                <a:tc>
                  <a:txBody>
                    <a:bodyPr/>
                    <a:lstStyle/>
                    <a:p>
                      <a:pPr algn="ctr"/>
                      <a:r>
                        <a:rPr lang="en-US" dirty="0"/>
                        <a:t>LDA</a:t>
                      </a:r>
                    </a:p>
                  </a:txBody>
                  <a:tcPr/>
                </a:tc>
                <a:tc>
                  <a:txBody>
                    <a:bodyPr/>
                    <a:lstStyle/>
                    <a:p>
                      <a:pPr algn="ctr"/>
                      <a:r>
                        <a:rPr lang="en-US" dirty="0"/>
                        <a:t>7.16</a:t>
                      </a:r>
                    </a:p>
                  </a:txBody>
                  <a:tcPr/>
                </a:tc>
                <a:tc>
                  <a:txBody>
                    <a:bodyPr/>
                    <a:lstStyle/>
                    <a:p>
                      <a:pPr algn="ctr"/>
                      <a:r>
                        <a:rPr lang="en-US" dirty="0"/>
                        <a:t>4.37</a:t>
                      </a:r>
                    </a:p>
                  </a:txBody>
                  <a:tcPr/>
                </a:tc>
                <a:tc>
                  <a:txBody>
                    <a:bodyPr/>
                    <a:lstStyle/>
                    <a:p>
                      <a:pPr algn="ctr"/>
                      <a:r>
                        <a:rPr lang="en-US" dirty="0"/>
                        <a:t>1.25</a:t>
                      </a:r>
                    </a:p>
                  </a:txBody>
                  <a:tcPr/>
                </a:tc>
                <a:extLst>
                  <a:ext uri="{0D108BD9-81ED-4DB2-BD59-A6C34878D82A}">
                    <a16:rowId xmlns:a16="http://schemas.microsoft.com/office/drawing/2014/main" val="2621586918"/>
                  </a:ext>
                </a:extLst>
              </a:tr>
              <a:tr h="370840">
                <a:tc>
                  <a:txBody>
                    <a:bodyPr/>
                    <a:lstStyle/>
                    <a:p>
                      <a:pPr algn="ctr"/>
                      <a:r>
                        <a:rPr lang="en-US" dirty="0"/>
                        <a:t>QDA</a:t>
                      </a:r>
                    </a:p>
                  </a:txBody>
                  <a:tcPr/>
                </a:tc>
                <a:tc>
                  <a:txBody>
                    <a:bodyPr/>
                    <a:lstStyle/>
                    <a:p>
                      <a:pPr algn="ctr"/>
                      <a:r>
                        <a:rPr lang="en-US" dirty="0"/>
                        <a:t>3.11</a:t>
                      </a:r>
                    </a:p>
                  </a:txBody>
                  <a:tcPr/>
                </a:tc>
                <a:tc>
                  <a:txBody>
                    <a:bodyPr/>
                    <a:lstStyle/>
                    <a:p>
                      <a:pPr algn="ctr"/>
                      <a:r>
                        <a:rPr lang="en-US" dirty="0"/>
                        <a:t>5</a:t>
                      </a:r>
                    </a:p>
                  </a:txBody>
                  <a:tcPr/>
                </a:tc>
                <a:tc>
                  <a:txBody>
                    <a:bodyPr/>
                    <a:lstStyle/>
                    <a:p>
                      <a:pPr algn="ctr"/>
                      <a:r>
                        <a:rPr lang="en-US" dirty="0"/>
                        <a:t>2.19</a:t>
                      </a:r>
                    </a:p>
                  </a:txBody>
                  <a:tcPr/>
                </a:tc>
                <a:extLst>
                  <a:ext uri="{0D108BD9-81ED-4DB2-BD59-A6C34878D82A}">
                    <a16:rowId xmlns:a16="http://schemas.microsoft.com/office/drawing/2014/main" val="3305133456"/>
                  </a:ext>
                </a:extLst>
              </a:tr>
              <a:tr h="370840">
                <a:tc>
                  <a:txBody>
                    <a:bodyPr/>
                    <a:lstStyle/>
                    <a:p>
                      <a:pPr algn="ctr"/>
                      <a:r>
                        <a:rPr lang="en-US" dirty="0"/>
                        <a:t>MLP</a:t>
                      </a:r>
                    </a:p>
                  </a:txBody>
                  <a:tcPr/>
                </a:tc>
                <a:tc>
                  <a:txBody>
                    <a:bodyPr/>
                    <a:lstStyle/>
                    <a:p>
                      <a:pPr algn="ctr"/>
                      <a:r>
                        <a:rPr lang="en-US" dirty="0"/>
                        <a:t>6.85</a:t>
                      </a:r>
                    </a:p>
                  </a:txBody>
                  <a:tcPr/>
                </a:tc>
                <a:tc>
                  <a:txBody>
                    <a:bodyPr/>
                    <a:lstStyle/>
                    <a:p>
                      <a:pPr algn="ctr"/>
                      <a:r>
                        <a:rPr lang="en-US" dirty="0"/>
                        <a:t>4.06</a:t>
                      </a:r>
                    </a:p>
                  </a:txBody>
                  <a:tcPr/>
                </a:tc>
                <a:tc>
                  <a:txBody>
                    <a:bodyPr/>
                    <a:lstStyle/>
                    <a:p>
                      <a:pPr algn="ctr"/>
                      <a:r>
                        <a:rPr lang="en-US" dirty="0"/>
                        <a:t>0.3134</a:t>
                      </a:r>
                    </a:p>
                  </a:txBody>
                  <a:tcPr/>
                </a:tc>
                <a:extLst>
                  <a:ext uri="{0D108BD9-81ED-4DB2-BD59-A6C34878D82A}">
                    <a16:rowId xmlns:a16="http://schemas.microsoft.com/office/drawing/2014/main" val="1494639075"/>
                  </a:ext>
                </a:extLst>
              </a:tr>
              <a:tr h="370840">
                <a:tc>
                  <a:txBody>
                    <a:bodyPr/>
                    <a:lstStyle/>
                    <a:p>
                      <a:pPr algn="ctr"/>
                      <a:r>
                        <a:rPr lang="en-US" dirty="0"/>
                        <a:t>Decision Tree</a:t>
                      </a:r>
                    </a:p>
                  </a:txBody>
                  <a:tcPr/>
                </a:tc>
                <a:tc>
                  <a:txBody>
                    <a:bodyPr/>
                    <a:lstStyle/>
                    <a:p>
                      <a:pPr algn="ctr"/>
                      <a:r>
                        <a:rPr lang="en-US" dirty="0"/>
                        <a:t>5.91</a:t>
                      </a:r>
                    </a:p>
                  </a:txBody>
                  <a:tcPr/>
                </a:tc>
                <a:tc>
                  <a:txBody>
                    <a:bodyPr/>
                    <a:lstStyle/>
                    <a:p>
                      <a:pPr algn="ctr"/>
                      <a:r>
                        <a:rPr lang="en-US" dirty="0"/>
                        <a:t>7.18</a:t>
                      </a:r>
                    </a:p>
                  </a:txBody>
                  <a:tcPr/>
                </a:tc>
                <a:tc>
                  <a:txBody>
                    <a:bodyPr/>
                    <a:lstStyle/>
                    <a:p>
                      <a:pPr algn="ctr"/>
                      <a:r>
                        <a:rPr lang="en-US" dirty="0"/>
                        <a:t>0.313</a:t>
                      </a:r>
                    </a:p>
                  </a:txBody>
                  <a:tcPr/>
                </a:tc>
                <a:extLst>
                  <a:ext uri="{0D108BD9-81ED-4DB2-BD59-A6C34878D82A}">
                    <a16:rowId xmlns:a16="http://schemas.microsoft.com/office/drawing/2014/main" val="3383075274"/>
                  </a:ext>
                </a:extLst>
              </a:tr>
              <a:tr h="370840">
                <a:tc>
                  <a:txBody>
                    <a:bodyPr/>
                    <a:lstStyle/>
                    <a:p>
                      <a:pPr algn="ctr"/>
                      <a:r>
                        <a:rPr lang="en-US" dirty="0"/>
                        <a:t>Random Forest</a:t>
                      </a:r>
                    </a:p>
                  </a:txBody>
                  <a:tcPr/>
                </a:tc>
                <a:tc>
                  <a:txBody>
                    <a:bodyPr/>
                    <a:lstStyle/>
                    <a:p>
                      <a:pPr algn="ctr"/>
                      <a:r>
                        <a:rPr lang="en-US" dirty="0"/>
                        <a:t>5.91</a:t>
                      </a:r>
                    </a:p>
                  </a:txBody>
                  <a:tcPr/>
                </a:tc>
                <a:tc>
                  <a:txBody>
                    <a:bodyPr/>
                    <a:lstStyle/>
                    <a:p>
                      <a:pPr algn="ctr"/>
                      <a:r>
                        <a:rPr lang="en-US" dirty="0"/>
                        <a:t>5.31</a:t>
                      </a:r>
                    </a:p>
                  </a:txBody>
                  <a:tcPr/>
                </a:tc>
                <a:tc>
                  <a:txBody>
                    <a:bodyPr/>
                    <a:lstStyle/>
                    <a:p>
                      <a:pPr algn="ctr"/>
                      <a:r>
                        <a:rPr lang="en-US" dirty="0"/>
                        <a:t>0.940</a:t>
                      </a:r>
                    </a:p>
                  </a:txBody>
                  <a:tcPr/>
                </a:tc>
                <a:extLst>
                  <a:ext uri="{0D108BD9-81ED-4DB2-BD59-A6C34878D82A}">
                    <a16:rowId xmlns:a16="http://schemas.microsoft.com/office/drawing/2014/main" val="2753020783"/>
                  </a:ext>
                </a:extLst>
              </a:tr>
              <a:tr h="370840">
                <a:tc gridSpan="4">
                  <a:txBody>
                    <a:bodyPr/>
                    <a:lstStyle/>
                    <a:p>
                      <a:pPr algn="ctr"/>
                      <a:r>
                        <a:rPr lang="en-US" dirty="0">
                          <a:solidFill>
                            <a:srgbClr val="FF0000"/>
                          </a:solidFill>
                        </a:rPr>
                        <a:t>*All above values are in percentage</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730963012"/>
                  </a:ext>
                </a:extLst>
              </a:tr>
            </a:tbl>
          </a:graphicData>
        </a:graphic>
      </p:graphicFrame>
    </p:spTree>
    <p:extLst>
      <p:ext uri="{BB962C8B-B14F-4D97-AF65-F5344CB8AC3E}">
        <p14:creationId xmlns:p14="http://schemas.microsoft.com/office/powerpoint/2010/main" val="1228634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5395-5F72-47EE-B537-E09C23D88FE9}"/>
              </a:ext>
            </a:extLst>
          </p:cNvPr>
          <p:cNvSpPr>
            <a:spLocks noGrp="1"/>
          </p:cNvSpPr>
          <p:nvPr>
            <p:ph type="title"/>
          </p:nvPr>
        </p:nvSpPr>
        <p:spPr>
          <a:xfrm>
            <a:off x="3997056" y="284666"/>
            <a:ext cx="4180786" cy="1600200"/>
          </a:xfrm>
        </p:spPr>
        <p:txBody>
          <a:bodyPr anchor="ctr">
            <a:normAutofit fontScale="90000"/>
          </a:bodyPr>
          <a:lstStyle/>
          <a:p>
            <a:pPr algn="ctr"/>
            <a:r>
              <a:rPr lang="en-US" sz="6000" dirty="0"/>
              <a:t>False Negative Rate</a:t>
            </a:r>
          </a:p>
        </p:txBody>
      </p:sp>
      <p:graphicFrame>
        <p:nvGraphicFramePr>
          <p:cNvPr id="9" name="Table 9">
            <a:extLst>
              <a:ext uri="{FF2B5EF4-FFF2-40B4-BE49-F238E27FC236}">
                <a16:creationId xmlns:a16="http://schemas.microsoft.com/office/drawing/2014/main" id="{23FA43C4-902A-9525-C179-35C5E606EE10}"/>
              </a:ext>
            </a:extLst>
          </p:cNvPr>
          <p:cNvGraphicFramePr>
            <a:graphicFrameLocks noGrp="1"/>
          </p:cNvGraphicFramePr>
          <p:nvPr>
            <p:extLst>
              <p:ext uri="{D42A27DB-BD31-4B8C-83A1-F6EECF244321}">
                <p14:modId xmlns:p14="http://schemas.microsoft.com/office/powerpoint/2010/main" val="3029765584"/>
              </p:ext>
            </p:extLst>
          </p:nvPr>
        </p:nvGraphicFramePr>
        <p:xfrm>
          <a:off x="2032000" y="2462199"/>
          <a:ext cx="8128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37799683"/>
                    </a:ext>
                  </a:extLst>
                </a:gridCol>
                <a:gridCol w="2032000">
                  <a:extLst>
                    <a:ext uri="{9D8B030D-6E8A-4147-A177-3AD203B41FA5}">
                      <a16:colId xmlns:a16="http://schemas.microsoft.com/office/drawing/2014/main" val="2014707172"/>
                    </a:ext>
                  </a:extLst>
                </a:gridCol>
                <a:gridCol w="2032000">
                  <a:extLst>
                    <a:ext uri="{9D8B030D-6E8A-4147-A177-3AD203B41FA5}">
                      <a16:colId xmlns:a16="http://schemas.microsoft.com/office/drawing/2014/main" val="2697961239"/>
                    </a:ext>
                  </a:extLst>
                </a:gridCol>
                <a:gridCol w="2032000">
                  <a:extLst>
                    <a:ext uri="{9D8B030D-6E8A-4147-A177-3AD203B41FA5}">
                      <a16:colId xmlns:a16="http://schemas.microsoft.com/office/drawing/2014/main" val="3358057761"/>
                    </a:ext>
                  </a:extLst>
                </a:gridCol>
              </a:tblGrid>
              <a:tr h="370840">
                <a:tc>
                  <a:txBody>
                    <a:bodyPr/>
                    <a:lstStyle/>
                    <a:p>
                      <a:pPr algn="ctr"/>
                      <a:r>
                        <a:rPr lang="en-US" dirty="0"/>
                        <a:t>Classifiers</a:t>
                      </a:r>
                    </a:p>
                  </a:txBody>
                  <a:tcPr/>
                </a:tc>
                <a:tc>
                  <a:txBody>
                    <a:bodyPr/>
                    <a:lstStyle/>
                    <a:p>
                      <a:pPr algn="ctr"/>
                      <a:r>
                        <a:rPr lang="en-US" dirty="0"/>
                        <a:t>Light sleep + REM</a:t>
                      </a:r>
                    </a:p>
                  </a:txBody>
                  <a:tcPr/>
                </a:tc>
                <a:tc>
                  <a:txBody>
                    <a:bodyPr/>
                    <a:lstStyle/>
                    <a:p>
                      <a:pPr algn="ctr"/>
                      <a:r>
                        <a:rPr lang="en-US" dirty="0"/>
                        <a:t>Deep sleep</a:t>
                      </a:r>
                    </a:p>
                  </a:txBody>
                  <a:tcPr/>
                </a:tc>
                <a:tc>
                  <a:txBody>
                    <a:bodyPr/>
                    <a:lstStyle/>
                    <a:p>
                      <a:pPr algn="ctr"/>
                      <a:r>
                        <a:rPr lang="en-US" dirty="0"/>
                        <a:t>Awake</a:t>
                      </a:r>
                    </a:p>
                  </a:txBody>
                  <a:tcPr/>
                </a:tc>
                <a:extLst>
                  <a:ext uri="{0D108BD9-81ED-4DB2-BD59-A6C34878D82A}">
                    <a16:rowId xmlns:a16="http://schemas.microsoft.com/office/drawing/2014/main" val="1441436376"/>
                  </a:ext>
                </a:extLst>
              </a:tr>
              <a:tr h="370840">
                <a:tc>
                  <a:txBody>
                    <a:bodyPr/>
                    <a:lstStyle/>
                    <a:p>
                      <a:pPr algn="ctr"/>
                      <a:r>
                        <a:rPr lang="en-US" dirty="0"/>
                        <a:t>Naïve Bayes</a:t>
                      </a:r>
                    </a:p>
                  </a:txBody>
                  <a:tcPr/>
                </a:tc>
                <a:tc>
                  <a:txBody>
                    <a:bodyPr/>
                    <a:lstStyle/>
                    <a:p>
                      <a:pPr algn="ctr"/>
                      <a:r>
                        <a:rPr lang="en-US" dirty="0"/>
                        <a:t>1.32</a:t>
                      </a:r>
                    </a:p>
                  </a:txBody>
                  <a:tcPr/>
                </a:tc>
                <a:tc>
                  <a:txBody>
                    <a:bodyPr/>
                    <a:lstStyle/>
                    <a:p>
                      <a:pPr algn="ctr"/>
                      <a:r>
                        <a:rPr lang="en-US" dirty="0"/>
                        <a:t>8.75</a:t>
                      </a:r>
                    </a:p>
                  </a:txBody>
                  <a:tcPr/>
                </a:tc>
                <a:tc>
                  <a:txBody>
                    <a:bodyPr/>
                    <a:lstStyle/>
                    <a:p>
                      <a:pPr algn="ctr"/>
                      <a:r>
                        <a:rPr lang="en-US" dirty="0"/>
                        <a:t>3.72</a:t>
                      </a:r>
                    </a:p>
                  </a:txBody>
                  <a:tcPr/>
                </a:tc>
                <a:extLst>
                  <a:ext uri="{0D108BD9-81ED-4DB2-BD59-A6C34878D82A}">
                    <a16:rowId xmlns:a16="http://schemas.microsoft.com/office/drawing/2014/main" val="1916306553"/>
                  </a:ext>
                </a:extLst>
              </a:tr>
              <a:tr h="370840">
                <a:tc>
                  <a:txBody>
                    <a:bodyPr/>
                    <a:lstStyle/>
                    <a:p>
                      <a:pPr algn="ctr"/>
                      <a:r>
                        <a:rPr lang="en-US" dirty="0"/>
                        <a:t>LDA</a:t>
                      </a:r>
                    </a:p>
                  </a:txBody>
                  <a:tcPr/>
                </a:tc>
                <a:tc>
                  <a:txBody>
                    <a:bodyPr/>
                    <a:lstStyle/>
                    <a:p>
                      <a:pPr algn="ctr"/>
                      <a:r>
                        <a:rPr lang="en-US" dirty="0"/>
                        <a:t>1.13</a:t>
                      </a:r>
                    </a:p>
                  </a:txBody>
                  <a:tcPr/>
                </a:tc>
                <a:tc>
                  <a:txBody>
                    <a:bodyPr/>
                    <a:lstStyle/>
                    <a:p>
                      <a:pPr algn="ctr"/>
                      <a:r>
                        <a:rPr lang="en-US" dirty="0"/>
                        <a:t>1.18</a:t>
                      </a:r>
                    </a:p>
                  </a:txBody>
                  <a:tcPr/>
                </a:tc>
                <a:tc>
                  <a:txBody>
                    <a:bodyPr/>
                    <a:lstStyle/>
                    <a:p>
                      <a:pPr algn="ctr"/>
                      <a:r>
                        <a:rPr lang="en-US" dirty="0"/>
                        <a:t>2.48</a:t>
                      </a:r>
                    </a:p>
                  </a:txBody>
                  <a:tcPr/>
                </a:tc>
                <a:extLst>
                  <a:ext uri="{0D108BD9-81ED-4DB2-BD59-A6C34878D82A}">
                    <a16:rowId xmlns:a16="http://schemas.microsoft.com/office/drawing/2014/main" val="2621586918"/>
                  </a:ext>
                </a:extLst>
              </a:tr>
              <a:tr h="370840">
                <a:tc>
                  <a:txBody>
                    <a:bodyPr/>
                    <a:lstStyle/>
                    <a:p>
                      <a:pPr algn="ctr"/>
                      <a:r>
                        <a:rPr lang="en-US" dirty="0"/>
                        <a:t>QDA</a:t>
                      </a:r>
                    </a:p>
                  </a:txBody>
                  <a:tcPr/>
                </a:tc>
                <a:tc>
                  <a:txBody>
                    <a:bodyPr/>
                    <a:lstStyle/>
                    <a:p>
                      <a:pPr algn="ctr"/>
                      <a:r>
                        <a:rPr lang="en-US" dirty="0"/>
                        <a:t>1.44</a:t>
                      </a:r>
                    </a:p>
                  </a:txBody>
                  <a:tcPr/>
                </a:tc>
                <a:tc>
                  <a:txBody>
                    <a:bodyPr/>
                    <a:lstStyle/>
                    <a:p>
                      <a:pPr algn="ctr"/>
                      <a:r>
                        <a:rPr lang="en-US" dirty="0"/>
                        <a:t>3.75</a:t>
                      </a:r>
                    </a:p>
                  </a:txBody>
                  <a:tcPr/>
                </a:tc>
                <a:tc>
                  <a:txBody>
                    <a:bodyPr/>
                    <a:lstStyle/>
                    <a:p>
                      <a:pPr algn="ctr"/>
                      <a:r>
                        <a:rPr lang="en-US" dirty="0"/>
                        <a:t>2.48</a:t>
                      </a:r>
                    </a:p>
                  </a:txBody>
                  <a:tcPr/>
                </a:tc>
                <a:extLst>
                  <a:ext uri="{0D108BD9-81ED-4DB2-BD59-A6C34878D82A}">
                    <a16:rowId xmlns:a16="http://schemas.microsoft.com/office/drawing/2014/main" val="3305133456"/>
                  </a:ext>
                </a:extLst>
              </a:tr>
              <a:tr h="370840">
                <a:tc>
                  <a:txBody>
                    <a:bodyPr/>
                    <a:lstStyle/>
                    <a:p>
                      <a:pPr algn="ctr"/>
                      <a:r>
                        <a:rPr lang="en-US" dirty="0"/>
                        <a:t>MLP</a:t>
                      </a:r>
                    </a:p>
                  </a:txBody>
                  <a:tcPr/>
                </a:tc>
                <a:tc>
                  <a:txBody>
                    <a:bodyPr/>
                    <a:lstStyle/>
                    <a:p>
                      <a:pPr algn="ctr"/>
                      <a:r>
                        <a:rPr lang="en-US" dirty="0"/>
                        <a:t>8.80</a:t>
                      </a:r>
                    </a:p>
                  </a:txBody>
                  <a:tcPr/>
                </a:tc>
                <a:tc>
                  <a:txBody>
                    <a:bodyPr/>
                    <a:lstStyle/>
                    <a:p>
                      <a:pPr algn="ctr"/>
                      <a:r>
                        <a:rPr lang="en-US" dirty="0"/>
                        <a:t>1.18</a:t>
                      </a:r>
                    </a:p>
                  </a:txBody>
                  <a:tcPr/>
                </a:tc>
                <a:tc>
                  <a:txBody>
                    <a:bodyPr/>
                    <a:lstStyle/>
                    <a:p>
                      <a:pPr algn="ctr"/>
                      <a:r>
                        <a:rPr lang="en-US" dirty="0"/>
                        <a:t>1.86</a:t>
                      </a:r>
                    </a:p>
                  </a:txBody>
                  <a:tcPr/>
                </a:tc>
                <a:extLst>
                  <a:ext uri="{0D108BD9-81ED-4DB2-BD59-A6C34878D82A}">
                    <a16:rowId xmlns:a16="http://schemas.microsoft.com/office/drawing/2014/main" val="1494639075"/>
                  </a:ext>
                </a:extLst>
              </a:tr>
              <a:tr h="370840">
                <a:tc>
                  <a:txBody>
                    <a:bodyPr/>
                    <a:lstStyle/>
                    <a:p>
                      <a:pPr algn="ctr"/>
                      <a:r>
                        <a:rPr lang="en-US" dirty="0"/>
                        <a:t>Decision Tree</a:t>
                      </a:r>
                    </a:p>
                  </a:txBody>
                  <a:tcPr/>
                </a:tc>
                <a:tc>
                  <a:txBody>
                    <a:bodyPr/>
                    <a:lstStyle/>
                    <a:p>
                      <a:pPr algn="ctr"/>
                      <a:r>
                        <a:rPr lang="en-US" dirty="0"/>
                        <a:t>1.50</a:t>
                      </a:r>
                    </a:p>
                  </a:txBody>
                  <a:tcPr/>
                </a:tc>
                <a:tc>
                  <a:txBody>
                    <a:bodyPr/>
                    <a:lstStyle/>
                    <a:p>
                      <a:pPr algn="ctr"/>
                      <a:r>
                        <a:rPr lang="en-US" dirty="0"/>
                        <a:t>8.75</a:t>
                      </a:r>
                    </a:p>
                  </a:txBody>
                  <a:tcPr/>
                </a:tc>
                <a:tc>
                  <a:txBody>
                    <a:bodyPr/>
                    <a:lstStyle/>
                    <a:p>
                      <a:pPr algn="ctr"/>
                      <a:r>
                        <a:rPr lang="en-US" dirty="0"/>
                        <a:t>3.10</a:t>
                      </a:r>
                    </a:p>
                  </a:txBody>
                  <a:tcPr/>
                </a:tc>
                <a:extLst>
                  <a:ext uri="{0D108BD9-81ED-4DB2-BD59-A6C34878D82A}">
                    <a16:rowId xmlns:a16="http://schemas.microsoft.com/office/drawing/2014/main" val="3383075274"/>
                  </a:ext>
                </a:extLst>
              </a:tr>
              <a:tr h="370840">
                <a:tc>
                  <a:txBody>
                    <a:bodyPr/>
                    <a:lstStyle/>
                    <a:p>
                      <a:pPr algn="ctr"/>
                      <a:r>
                        <a:rPr lang="en-US" dirty="0"/>
                        <a:t>Random Forest</a:t>
                      </a:r>
                    </a:p>
                  </a:txBody>
                  <a:tcPr/>
                </a:tc>
                <a:tc>
                  <a:txBody>
                    <a:bodyPr/>
                    <a:lstStyle/>
                    <a:p>
                      <a:pPr algn="ctr"/>
                      <a:r>
                        <a:rPr lang="en-US" dirty="0"/>
                        <a:t>1.25</a:t>
                      </a:r>
                    </a:p>
                  </a:txBody>
                  <a:tcPr/>
                </a:tc>
                <a:tc>
                  <a:txBody>
                    <a:bodyPr/>
                    <a:lstStyle/>
                    <a:p>
                      <a:pPr algn="ctr"/>
                      <a:r>
                        <a:rPr lang="en-US" dirty="0"/>
                        <a:t>9.37</a:t>
                      </a:r>
                    </a:p>
                  </a:txBody>
                  <a:tcPr/>
                </a:tc>
                <a:tc>
                  <a:txBody>
                    <a:bodyPr/>
                    <a:lstStyle/>
                    <a:p>
                      <a:pPr algn="ctr"/>
                      <a:r>
                        <a:rPr lang="en-US" dirty="0"/>
                        <a:t>2.48</a:t>
                      </a:r>
                    </a:p>
                  </a:txBody>
                  <a:tcPr/>
                </a:tc>
                <a:extLst>
                  <a:ext uri="{0D108BD9-81ED-4DB2-BD59-A6C34878D82A}">
                    <a16:rowId xmlns:a16="http://schemas.microsoft.com/office/drawing/2014/main" val="2753020783"/>
                  </a:ext>
                </a:extLst>
              </a:tr>
              <a:tr h="370840">
                <a:tc gridSpan="4">
                  <a:txBody>
                    <a:bodyPr/>
                    <a:lstStyle/>
                    <a:p>
                      <a:pPr algn="ctr"/>
                      <a:r>
                        <a:rPr lang="en-US" dirty="0">
                          <a:solidFill>
                            <a:srgbClr val="FF0000"/>
                          </a:solidFill>
                        </a:rPr>
                        <a:t>*All above values are in percentage</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730963012"/>
                  </a:ext>
                </a:extLst>
              </a:tr>
            </a:tbl>
          </a:graphicData>
        </a:graphic>
      </p:graphicFrame>
    </p:spTree>
    <p:extLst>
      <p:ext uri="{BB962C8B-B14F-4D97-AF65-F5344CB8AC3E}">
        <p14:creationId xmlns:p14="http://schemas.microsoft.com/office/powerpoint/2010/main" val="296409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21121EAE-296C-E000-3F88-DC67BE411B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24364" y="1230976"/>
            <a:ext cx="7424098" cy="50112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9142BA-7656-AECB-93C4-9814D16EB2A7}"/>
              </a:ext>
            </a:extLst>
          </p:cNvPr>
          <p:cNvSpPr txBox="1"/>
          <p:nvPr/>
        </p:nvSpPr>
        <p:spPr>
          <a:xfrm>
            <a:off x="3157269" y="966158"/>
            <a:ext cx="6319679" cy="369332"/>
          </a:xfrm>
          <a:prstGeom prst="rect">
            <a:avLst/>
          </a:prstGeom>
          <a:noFill/>
        </p:spPr>
        <p:txBody>
          <a:bodyPr wrap="none" rtlCol="0">
            <a:spAutoFit/>
          </a:bodyPr>
          <a:lstStyle/>
          <a:p>
            <a:r>
              <a:rPr lang="en-US" dirty="0"/>
              <a:t>Comparison of all classifier’s accuracy vs number of features used</a:t>
            </a:r>
          </a:p>
        </p:txBody>
      </p:sp>
    </p:spTree>
    <p:extLst>
      <p:ext uri="{BB962C8B-B14F-4D97-AF65-F5344CB8AC3E}">
        <p14:creationId xmlns:p14="http://schemas.microsoft.com/office/powerpoint/2010/main" val="468211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55EADC-54FF-42C0-841E-EF38AF75B82C}"/>
              </a:ext>
            </a:extLst>
          </p:cNvPr>
          <p:cNvSpPr>
            <a:spLocks noGrp="1"/>
          </p:cNvSpPr>
          <p:nvPr>
            <p:ph type="title"/>
          </p:nvPr>
        </p:nvSpPr>
        <p:spPr>
          <a:xfrm>
            <a:off x="664028" y="2389519"/>
            <a:ext cx="10863943" cy="3837625"/>
          </a:xfrm>
        </p:spPr>
        <p:txBody>
          <a:bodyPr>
            <a:normAutofit fontScale="90000"/>
          </a:bodyPr>
          <a:lstStyle/>
          <a:p>
            <a:r>
              <a:rPr lang="en-US" sz="3600" dirty="0"/>
              <a:t>According to my analysis MLP provides the best outcome with the least number of features used for training and cross validation.</a:t>
            </a:r>
            <a:br>
              <a:rPr lang="en-US" sz="3600" dirty="0"/>
            </a:br>
            <a:br>
              <a:rPr lang="en-US" sz="3600" dirty="0"/>
            </a:br>
            <a:r>
              <a:rPr lang="en-US" sz="3600" dirty="0"/>
              <a:t>Highest accuracy is provided by QDA but with higher features.</a:t>
            </a:r>
            <a:br>
              <a:rPr lang="en-US" sz="3600" dirty="0"/>
            </a:br>
            <a:br>
              <a:rPr lang="en-US" sz="3600" dirty="0"/>
            </a:br>
            <a:r>
              <a:rPr lang="en-US" sz="3600" dirty="0"/>
              <a:t>Random forest also provides great accuracy with less features, but at the cost of higher training time.</a:t>
            </a:r>
            <a:br>
              <a:rPr lang="en-US" sz="3600" dirty="0"/>
            </a:br>
            <a:endParaRPr lang="en-US" sz="3600" dirty="0"/>
          </a:p>
        </p:txBody>
      </p:sp>
      <p:sp>
        <p:nvSpPr>
          <p:cNvPr id="2" name="TextBox 1">
            <a:extLst>
              <a:ext uri="{FF2B5EF4-FFF2-40B4-BE49-F238E27FC236}">
                <a16:creationId xmlns:a16="http://schemas.microsoft.com/office/drawing/2014/main" id="{0377F054-EA3E-BA5A-13B5-47D2BD9434FA}"/>
              </a:ext>
            </a:extLst>
          </p:cNvPr>
          <p:cNvSpPr txBox="1"/>
          <p:nvPr/>
        </p:nvSpPr>
        <p:spPr>
          <a:xfrm>
            <a:off x="4866336" y="1043797"/>
            <a:ext cx="2459328" cy="707886"/>
          </a:xfrm>
          <a:prstGeom prst="rect">
            <a:avLst/>
          </a:prstGeom>
          <a:noFill/>
        </p:spPr>
        <p:txBody>
          <a:bodyPr wrap="none" rtlCol="0">
            <a:spAutoFit/>
          </a:bodyPr>
          <a:lstStyle/>
          <a:p>
            <a:r>
              <a:rPr lang="en-US" sz="4000" dirty="0"/>
              <a:t>Conclusion</a:t>
            </a:r>
          </a:p>
        </p:txBody>
      </p:sp>
    </p:spTree>
    <p:extLst>
      <p:ext uri="{BB962C8B-B14F-4D97-AF65-F5344CB8AC3E}">
        <p14:creationId xmlns:p14="http://schemas.microsoft.com/office/powerpoint/2010/main" val="3134886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C2161-929E-42FD-A709-7D9031825457}"/>
              </a:ext>
            </a:extLst>
          </p:cNvPr>
          <p:cNvSpPr>
            <a:spLocks noGrp="1"/>
          </p:cNvSpPr>
          <p:nvPr>
            <p:ph type="title"/>
          </p:nvPr>
        </p:nvSpPr>
        <p:spPr>
          <a:xfrm>
            <a:off x="838200" y="2808968"/>
            <a:ext cx="10515600" cy="1325563"/>
          </a:xfrm>
        </p:spPr>
        <p:txBody>
          <a:bodyPr>
            <a:normAutofit/>
          </a:bodyPr>
          <a:lstStyle/>
          <a:p>
            <a:pPr algn="ctr"/>
            <a:r>
              <a:rPr lang="en-US" sz="8000" dirty="0"/>
              <a:t>Thank you!</a:t>
            </a:r>
          </a:p>
        </p:txBody>
      </p:sp>
    </p:spTree>
    <p:extLst>
      <p:ext uri="{BB962C8B-B14F-4D97-AF65-F5344CB8AC3E}">
        <p14:creationId xmlns:p14="http://schemas.microsoft.com/office/powerpoint/2010/main" val="1303097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DDEA8A-11C7-C31A-DDDD-18129958AABF}"/>
              </a:ext>
            </a:extLst>
          </p:cNvPr>
          <p:cNvSpPr>
            <a:spLocks noGrp="1"/>
          </p:cNvSpPr>
          <p:nvPr>
            <p:ph idx="1"/>
          </p:nvPr>
        </p:nvSpPr>
        <p:spPr>
          <a:xfrm>
            <a:off x="838200" y="388190"/>
            <a:ext cx="10515600" cy="6228270"/>
          </a:xfrm>
        </p:spPr>
        <p:txBody>
          <a:bodyPr>
            <a:noAutofit/>
          </a:bodyPr>
          <a:lstStyle/>
          <a:p>
            <a:r>
              <a:rPr lang="en-US" dirty="0"/>
              <a:t>Objective</a:t>
            </a:r>
          </a:p>
          <a:p>
            <a:pPr lvl="1"/>
            <a:r>
              <a:rPr lang="en-US" sz="2800" dirty="0"/>
              <a:t>Classifier:  Naive Bayes, Decision Tree, Random Forest, LDA, QDA, MLP.</a:t>
            </a:r>
          </a:p>
          <a:p>
            <a:pPr lvl="1"/>
            <a:r>
              <a:rPr lang="en-US" sz="2800" dirty="0"/>
              <a:t>10-fold cross validation.</a:t>
            </a:r>
          </a:p>
          <a:p>
            <a:pPr lvl="1"/>
            <a:r>
              <a:rPr lang="en-US" sz="2800" dirty="0"/>
              <a:t>Provide the curve that compares the accuracy of all classifiers vs features.</a:t>
            </a:r>
          </a:p>
          <a:p>
            <a:pPr lvl="1"/>
            <a:r>
              <a:rPr lang="en-US" sz="2800" dirty="0"/>
              <a:t>Provide confusion matrix for the test results for each classifier with best feature.</a:t>
            </a:r>
          </a:p>
          <a:p>
            <a:pPr lvl="1"/>
            <a:r>
              <a:rPr lang="en-US" sz="2800" dirty="0"/>
              <a:t>Which classifier gives best accuracy with less features. </a:t>
            </a:r>
          </a:p>
          <a:p>
            <a:r>
              <a:rPr lang="en-US" dirty="0"/>
              <a:t>Dataset:</a:t>
            </a:r>
          </a:p>
          <a:p>
            <a:pPr lvl="1"/>
            <a:r>
              <a:rPr lang="en-US" sz="2800" dirty="0"/>
              <a:t>Samples: 2400</a:t>
            </a:r>
          </a:p>
          <a:p>
            <a:pPr lvl="1"/>
            <a:r>
              <a:rPr lang="en-US" sz="2800" dirty="0"/>
              <a:t>Features: 15</a:t>
            </a:r>
          </a:p>
          <a:p>
            <a:pPr lvl="1"/>
            <a:r>
              <a:rPr lang="en-US" sz="2800" dirty="0"/>
              <a:t>Classes: Light sleep + REM, Deep sleep and Awake</a:t>
            </a:r>
          </a:p>
          <a:p>
            <a:pPr lvl="1"/>
            <a:r>
              <a:rPr lang="en-US" sz="2800" dirty="0"/>
              <a:t>Partition:- 80% training and validation, 20</a:t>
            </a:r>
            <a:r>
              <a:rPr lang="en-US" sz="2800"/>
              <a:t>% testing</a:t>
            </a:r>
            <a:endParaRPr lang="en-US" sz="2800" dirty="0"/>
          </a:p>
          <a:p>
            <a:pPr lvl="1"/>
            <a:endParaRPr lang="en-US" sz="2800" dirty="0"/>
          </a:p>
          <a:p>
            <a:endParaRPr lang="en-US" dirty="0"/>
          </a:p>
          <a:p>
            <a:pPr lvl="1"/>
            <a:endParaRPr lang="en-US" sz="2800" dirty="0"/>
          </a:p>
        </p:txBody>
      </p:sp>
    </p:spTree>
    <p:extLst>
      <p:ext uri="{BB962C8B-B14F-4D97-AF65-F5344CB8AC3E}">
        <p14:creationId xmlns:p14="http://schemas.microsoft.com/office/powerpoint/2010/main" val="443989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AAE9BC-6905-4DA1-8C19-E4885C66D85B}"/>
              </a:ext>
            </a:extLst>
          </p:cNvPr>
          <p:cNvSpPr>
            <a:spLocks noGrp="1"/>
          </p:cNvSpPr>
          <p:nvPr>
            <p:ph type="title"/>
          </p:nvPr>
        </p:nvSpPr>
        <p:spPr>
          <a:xfrm>
            <a:off x="1209708" y="474453"/>
            <a:ext cx="3932237" cy="1600200"/>
          </a:xfrm>
        </p:spPr>
        <p:txBody>
          <a:bodyPr anchor="ctr">
            <a:normAutofit/>
          </a:bodyPr>
          <a:lstStyle/>
          <a:p>
            <a:pPr algn="ctr"/>
            <a:r>
              <a:rPr lang="en-US" sz="5400" dirty="0"/>
              <a:t>Naïve Bayes</a:t>
            </a:r>
          </a:p>
        </p:txBody>
      </p:sp>
      <p:pic>
        <p:nvPicPr>
          <p:cNvPr id="1026" name="Picture 2">
            <a:extLst>
              <a:ext uri="{FF2B5EF4-FFF2-40B4-BE49-F238E27FC236}">
                <a16:creationId xmlns:a16="http://schemas.microsoft.com/office/drawing/2014/main" id="{4D50AEA9-A9D7-9FDB-12E5-1E5B1897B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5740" y="216008"/>
            <a:ext cx="4561098" cy="32129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409C1F9-D203-0A28-A10C-295CF1A93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6076" y="3508350"/>
            <a:ext cx="3561849" cy="29910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2">
            <a:extLst>
              <a:ext uri="{FF2B5EF4-FFF2-40B4-BE49-F238E27FC236}">
                <a16:creationId xmlns:a16="http://schemas.microsoft.com/office/drawing/2014/main" id="{7394194A-41D0-6268-759C-9DA152AAD2EB}"/>
              </a:ext>
            </a:extLst>
          </p:cNvPr>
          <p:cNvGraphicFramePr>
            <a:graphicFrameLocks noGrp="1"/>
          </p:cNvGraphicFramePr>
          <p:nvPr>
            <p:extLst>
              <p:ext uri="{D42A27DB-BD31-4B8C-83A1-F6EECF244321}">
                <p14:modId xmlns:p14="http://schemas.microsoft.com/office/powerpoint/2010/main" val="746979774"/>
              </p:ext>
            </p:extLst>
          </p:nvPr>
        </p:nvGraphicFramePr>
        <p:xfrm>
          <a:off x="905163" y="2815918"/>
          <a:ext cx="4541328" cy="1524000"/>
        </p:xfrm>
        <a:graphic>
          <a:graphicData uri="http://schemas.openxmlformats.org/drawingml/2006/table">
            <a:tbl>
              <a:tblPr firstRow="1" bandRow="1">
                <a:tableStyleId>{5C22544A-7EE6-4342-B048-85BDC9FD1C3A}</a:tableStyleId>
              </a:tblPr>
              <a:tblGrid>
                <a:gridCol w="2270664">
                  <a:extLst>
                    <a:ext uri="{9D8B030D-6E8A-4147-A177-3AD203B41FA5}">
                      <a16:colId xmlns:a16="http://schemas.microsoft.com/office/drawing/2014/main" val="274588396"/>
                    </a:ext>
                  </a:extLst>
                </a:gridCol>
                <a:gridCol w="2270664">
                  <a:extLst>
                    <a:ext uri="{9D8B030D-6E8A-4147-A177-3AD203B41FA5}">
                      <a16:colId xmlns:a16="http://schemas.microsoft.com/office/drawing/2014/main" val="2958973753"/>
                    </a:ext>
                  </a:extLst>
                </a:gridCol>
              </a:tblGrid>
              <a:tr h="370840">
                <a:tc>
                  <a:txBody>
                    <a:bodyPr/>
                    <a:lstStyle/>
                    <a:p>
                      <a:pPr algn="ctr"/>
                      <a:r>
                        <a:rPr lang="en-US" sz="4400" dirty="0"/>
                        <a:t>Accuracy</a:t>
                      </a:r>
                    </a:p>
                  </a:txBody>
                  <a:tcPr/>
                </a:tc>
                <a:tc>
                  <a:txBody>
                    <a:bodyPr/>
                    <a:lstStyle/>
                    <a:p>
                      <a:pPr algn="ctr"/>
                      <a:r>
                        <a:rPr lang="en-US" sz="4400" dirty="0"/>
                        <a:t>91.4583</a:t>
                      </a:r>
                    </a:p>
                  </a:txBody>
                  <a:tcPr/>
                </a:tc>
                <a:extLst>
                  <a:ext uri="{0D108BD9-81ED-4DB2-BD59-A6C34878D82A}">
                    <a16:rowId xmlns:a16="http://schemas.microsoft.com/office/drawing/2014/main" val="4257669337"/>
                  </a:ext>
                </a:extLst>
              </a:tr>
              <a:tr h="370840">
                <a:tc>
                  <a:txBody>
                    <a:bodyPr/>
                    <a:lstStyle/>
                    <a:p>
                      <a:pPr algn="ctr"/>
                      <a:r>
                        <a:rPr lang="en-US" sz="4400" dirty="0"/>
                        <a:t>Feature</a:t>
                      </a:r>
                    </a:p>
                  </a:txBody>
                  <a:tcPr/>
                </a:tc>
                <a:tc>
                  <a:txBody>
                    <a:bodyPr/>
                    <a:lstStyle/>
                    <a:p>
                      <a:pPr algn="ctr"/>
                      <a:r>
                        <a:rPr lang="en-US" sz="4400" dirty="0"/>
                        <a:t>1-14</a:t>
                      </a:r>
                    </a:p>
                  </a:txBody>
                  <a:tcPr/>
                </a:tc>
                <a:extLst>
                  <a:ext uri="{0D108BD9-81ED-4DB2-BD59-A6C34878D82A}">
                    <a16:rowId xmlns:a16="http://schemas.microsoft.com/office/drawing/2014/main" val="2082628005"/>
                  </a:ext>
                </a:extLst>
              </a:tr>
            </a:tbl>
          </a:graphicData>
        </a:graphic>
      </p:graphicFrame>
    </p:spTree>
    <p:extLst>
      <p:ext uri="{BB962C8B-B14F-4D97-AF65-F5344CB8AC3E}">
        <p14:creationId xmlns:p14="http://schemas.microsoft.com/office/powerpoint/2010/main" val="1997047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707C-7B7F-4C11-B416-1C5BB6375635}"/>
              </a:ext>
            </a:extLst>
          </p:cNvPr>
          <p:cNvSpPr>
            <a:spLocks noGrp="1"/>
          </p:cNvSpPr>
          <p:nvPr>
            <p:ph type="title"/>
          </p:nvPr>
        </p:nvSpPr>
        <p:spPr>
          <a:xfrm>
            <a:off x="897593" y="164210"/>
            <a:ext cx="4211411" cy="1910443"/>
          </a:xfrm>
        </p:spPr>
        <p:txBody>
          <a:bodyPr anchor="ctr">
            <a:noAutofit/>
          </a:bodyPr>
          <a:lstStyle/>
          <a:p>
            <a:pPr algn="ctr"/>
            <a:r>
              <a:rPr lang="en-US" sz="4800" dirty="0"/>
              <a:t>LDA</a:t>
            </a:r>
          </a:p>
        </p:txBody>
      </p:sp>
      <p:pic>
        <p:nvPicPr>
          <p:cNvPr id="3" name="Picture 2">
            <a:extLst>
              <a:ext uri="{FF2B5EF4-FFF2-40B4-BE49-F238E27FC236}">
                <a16:creationId xmlns:a16="http://schemas.microsoft.com/office/drawing/2014/main" id="{90A97D9D-0627-5B37-3472-F40B6A1F80E6}"/>
              </a:ext>
            </a:extLst>
          </p:cNvPr>
          <p:cNvPicPr>
            <a:picLocks noChangeAspect="1"/>
          </p:cNvPicPr>
          <p:nvPr/>
        </p:nvPicPr>
        <p:blipFill>
          <a:blip r:embed="rId2"/>
          <a:stretch>
            <a:fillRect/>
          </a:stretch>
        </p:blipFill>
        <p:spPr>
          <a:xfrm>
            <a:off x="6096000" y="226443"/>
            <a:ext cx="4618007" cy="3301875"/>
          </a:xfrm>
          <a:prstGeom prst="rect">
            <a:avLst/>
          </a:prstGeom>
        </p:spPr>
      </p:pic>
      <p:pic>
        <p:nvPicPr>
          <p:cNvPr id="2050" name="Picture 2">
            <a:extLst>
              <a:ext uri="{FF2B5EF4-FFF2-40B4-BE49-F238E27FC236}">
                <a16:creationId xmlns:a16="http://schemas.microsoft.com/office/drawing/2014/main" id="{23E3DFA7-0ABE-A7BC-AFB9-AED2DCE73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3161" y="3559745"/>
            <a:ext cx="3620846" cy="30405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2">
            <a:extLst>
              <a:ext uri="{FF2B5EF4-FFF2-40B4-BE49-F238E27FC236}">
                <a16:creationId xmlns:a16="http://schemas.microsoft.com/office/drawing/2014/main" id="{ED3296B6-6483-2C16-805F-2D36926790D2}"/>
              </a:ext>
            </a:extLst>
          </p:cNvPr>
          <p:cNvGraphicFramePr>
            <a:graphicFrameLocks noGrp="1"/>
          </p:cNvGraphicFramePr>
          <p:nvPr>
            <p:extLst>
              <p:ext uri="{D42A27DB-BD31-4B8C-83A1-F6EECF244321}">
                <p14:modId xmlns:p14="http://schemas.microsoft.com/office/powerpoint/2010/main" val="3525035728"/>
              </p:ext>
            </p:extLst>
          </p:nvPr>
        </p:nvGraphicFramePr>
        <p:xfrm>
          <a:off x="732635" y="2764159"/>
          <a:ext cx="4541328" cy="1524000"/>
        </p:xfrm>
        <a:graphic>
          <a:graphicData uri="http://schemas.openxmlformats.org/drawingml/2006/table">
            <a:tbl>
              <a:tblPr firstRow="1" bandRow="1">
                <a:tableStyleId>{5C22544A-7EE6-4342-B048-85BDC9FD1C3A}</a:tableStyleId>
              </a:tblPr>
              <a:tblGrid>
                <a:gridCol w="2270664">
                  <a:extLst>
                    <a:ext uri="{9D8B030D-6E8A-4147-A177-3AD203B41FA5}">
                      <a16:colId xmlns:a16="http://schemas.microsoft.com/office/drawing/2014/main" val="274588396"/>
                    </a:ext>
                  </a:extLst>
                </a:gridCol>
                <a:gridCol w="2270664">
                  <a:extLst>
                    <a:ext uri="{9D8B030D-6E8A-4147-A177-3AD203B41FA5}">
                      <a16:colId xmlns:a16="http://schemas.microsoft.com/office/drawing/2014/main" val="2958973753"/>
                    </a:ext>
                  </a:extLst>
                </a:gridCol>
              </a:tblGrid>
              <a:tr h="370840">
                <a:tc>
                  <a:txBody>
                    <a:bodyPr/>
                    <a:lstStyle/>
                    <a:p>
                      <a:pPr algn="ctr"/>
                      <a:r>
                        <a:rPr lang="en-US" sz="4400" dirty="0"/>
                        <a:t>Accuracy</a:t>
                      </a:r>
                    </a:p>
                  </a:txBody>
                  <a:tcPr/>
                </a:tc>
                <a:tc>
                  <a:txBody>
                    <a:bodyPr/>
                    <a:lstStyle/>
                    <a:p>
                      <a:pPr algn="ctr"/>
                      <a:r>
                        <a:rPr lang="en-US" sz="4400" dirty="0"/>
                        <a:t>91.4583</a:t>
                      </a:r>
                    </a:p>
                  </a:txBody>
                  <a:tcPr/>
                </a:tc>
                <a:extLst>
                  <a:ext uri="{0D108BD9-81ED-4DB2-BD59-A6C34878D82A}">
                    <a16:rowId xmlns:a16="http://schemas.microsoft.com/office/drawing/2014/main" val="4257669337"/>
                  </a:ext>
                </a:extLst>
              </a:tr>
              <a:tr h="370840">
                <a:tc>
                  <a:txBody>
                    <a:bodyPr/>
                    <a:lstStyle/>
                    <a:p>
                      <a:pPr algn="ctr"/>
                      <a:r>
                        <a:rPr lang="en-US" sz="4400" dirty="0"/>
                        <a:t>Feature</a:t>
                      </a:r>
                    </a:p>
                  </a:txBody>
                  <a:tcPr/>
                </a:tc>
                <a:tc>
                  <a:txBody>
                    <a:bodyPr/>
                    <a:lstStyle/>
                    <a:p>
                      <a:pPr algn="ctr"/>
                      <a:r>
                        <a:rPr lang="en-US" sz="4400" dirty="0"/>
                        <a:t>1-13</a:t>
                      </a:r>
                    </a:p>
                  </a:txBody>
                  <a:tcPr/>
                </a:tc>
                <a:extLst>
                  <a:ext uri="{0D108BD9-81ED-4DB2-BD59-A6C34878D82A}">
                    <a16:rowId xmlns:a16="http://schemas.microsoft.com/office/drawing/2014/main" val="2082628005"/>
                  </a:ext>
                </a:extLst>
              </a:tr>
            </a:tbl>
          </a:graphicData>
        </a:graphic>
      </p:graphicFrame>
    </p:spTree>
    <p:extLst>
      <p:ext uri="{BB962C8B-B14F-4D97-AF65-F5344CB8AC3E}">
        <p14:creationId xmlns:p14="http://schemas.microsoft.com/office/powerpoint/2010/main" val="303706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707C-7B7F-4C11-B416-1C5BB6375635}"/>
              </a:ext>
            </a:extLst>
          </p:cNvPr>
          <p:cNvSpPr>
            <a:spLocks noGrp="1"/>
          </p:cNvSpPr>
          <p:nvPr>
            <p:ph type="title"/>
          </p:nvPr>
        </p:nvSpPr>
        <p:spPr>
          <a:xfrm>
            <a:off x="1208667" y="293606"/>
            <a:ext cx="4211411" cy="1910443"/>
          </a:xfrm>
        </p:spPr>
        <p:txBody>
          <a:bodyPr anchor="ctr">
            <a:noAutofit/>
          </a:bodyPr>
          <a:lstStyle/>
          <a:p>
            <a:pPr algn="ctr"/>
            <a:r>
              <a:rPr lang="en-US" sz="4800" dirty="0"/>
              <a:t>QDA</a:t>
            </a:r>
          </a:p>
        </p:txBody>
      </p:sp>
      <p:pic>
        <p:nvPicPr>
          <p:cNvPr id="3074" name="Picture 2">
            <a:extLst>
              <a:ext uri="{FF2B5EF4-FFF2-40B4-BE49-F238E27FC236}">
                <a16:creationId xmlns:a16="http://schemas.microsoft.com/office/drawing/2014/main" id="{8FDE4948-3599-3B28-F19C-5ED3C3AE7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2001" y="146957"/>
            <a:ext cx="4574228" cy="32705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EDB288C-BFA0-5D73-1F48-875DB7F79687}"/>
              </a:ext>
            </a:extLst>
          </p:cNvPr>
          <p:cNvPicPr>
            <a:picLocks noChangeAspect="1"/>
          </p:cNvPicPr>
          <p:nvPr/>
        </p:nvPicPr>
        <p:blipFill>
          <a:blip r:embed="rId3"/>
          <a:stretch>
            <a:fillRect/>
          </a:stretch>
        </p:blipFill>
        <p:spPr>
          <a:xfrm>
            <a:off x="7481455" y="3417530"/>
            <a:ext cx="3666836" cy="3079202"/>
          </a:xfrm>
          <a:prstGeom prst="rect">
            <a:avLst/>
          </a:prstGeom>
        </p:spPr>
      </p:pic>
      <p:graphicFrame>
        <p:nvGraphicFramePr>
          <p:cNvPr id="6" name="Table 2">
            <a:extLst>
              <a:ext uri="{FF2B5EF4-FFF2-40B4-BE49-F238E27FC236}">
                <a16:creationId xmlns:a16="http://schemas.microsoft.com/office/drawing/2014/main" id="{EBC4DF27-BF39-151A-13B7-445DDF19A53B}"/>
              </a:ext>
            </a:extLst>
          </p:cNvPr>
          <p:cNvGraphicFramePr>
            <a:graphicFrameLocks noGrp="1"/>
          </p:cNvGraphicFramePr>
          <p:nvPr>
            <p:extLst>
              <p:ext uri="{D42A27DB-BD31-4B8C-83A1-F6EECF244321}">
                <p14:modId xmlns:p14="http://schemas.microsoft.com/office/powerpoint/2010/main" val="4181219813"/>
              </p:ext>
            </p:extLst>
          </p:nvPr>
        </p:nvGraphicFramePr>
        <p:xfrm>
          <a:off x="1043709" y="3022953"/>
          <a:ext cx="4541328" cy="1524000"/>
        </p:xfrm>
        <a:graphic>
          <a:graphicData uri="http://schemas.openxmlformats.org/drawingml/2006/table">
            <a:tbl>
              <a:tblPr firstRow="1" bandRow="1">
                <a:tableStyleId>{5C22544A-7EE6-4342-B048-85BDC9FD1C3A}</a:tableStyleId>
              </a:tblPr>
              <a:tblGrid>
                <a:gridCol w="2270664">
                  <a:extLst>
                    <a:ext uri="{9D8B030D-6E8A-4147-A177-3AD203B41FA5}">
                      <a16:colId xmlns:a16="http://schemas.microsoft.com/office/drawing/2014/main" val="274588396"/>
                    </a:ext>
                  </a:extLst>
                </a:gridCol>
                <a:gridCol w="2270664">
                  <a:extLst>
                    <a:ext uri="{9D8B030D-6E8A-4147-A177-3AD203B41FA5}">
                      <a16:colId xmlns:a16="http://schemas.microsoft.com/office/drawing/2014/main" val="2958973753"/>
                    </a:ext>
                  </a:extLst>
                </a:gridCol>
              </a:tblGrid>
              <a:tr h="370840">
                <a:tc>
                  <a:txBody>
                    <a:bodyPr/>
                    <a:lstStyle/>
                    <a:p>
                      <a:pPr algn="ctr"/>
                      <a:r>
                        <a:rPr lang="en-US" sz="4400" dirty="0"/>
                        <a:t>Accuracy</a:t>
                      </a:r>
                    </a:p>
                  </a:txBody>
                  <a:tcPr/>
                </a:tc>
                <a:tc>
                  <a:txBody>
                    <a:bodyPr/>
                    <a:lstStyle/>
                    <a:p>
                      <a:pPr algn="ctr"/>
                      <a:r>
                        <a:rPr lang="en-US" sz="4400" dirty="0"/>
                        <a:t>93.125</a:t>
                      </a:r>
                    </a:p>
                  </a:txBody>
                  <a:tcPr/>
                </a:tc>
                <a:extLst>
                  <a:ext uri="{0D108BD9-81ED-4DB2-BD59-A6C34878D82A}">
                    <a16:rowId xmlns:a16="http://schemas.microsoft.com/office/drawing/2014/main" val="4257669337"/>
                  </a:ext>
                </a:extLst>
              </a:tr>
              <a:tr h="370840">
                <a:tc>
                  <a:txBody>
                    <a:bodyPr/>
                    <a:lstStyle/>
                    <a:p>
                      <a:pPr algn="ctr"/>
                      <a:r>
                        <a:rPr lang="en-US" sz="4400" dirty="0"/>
                        <a:t>Feature</a:t>
                      </a:r>
                    </a:p>
                  </a:txBody>
                  <a:tcPr/>
                </a:tc>
                <a:tc>
                  <a:txBody>
                    <a:bodyPr/>
                    <a:lstStyle/>
                    <a:p>
                      <a:pPr algn="ctr"/>
                      <a:r>
                        <a:rPr lang="en-US" sz="4400" dirty="0"/>
                        <a:t>1-15</a:t>
                      </a:r>
                    </a:p>
                  </a:txBody>
                  <a:tcPr/>
                </a:tc>
                <a:extLst>
                  <a:ext uri="{0D108BD9-81ED-4DB2-BD59-A6C34878D82A}">
                    <a16:rowId xmlns:a16="http://schemas.microsoft.com/office/drawing/2014/main" val="2082628005"/>
                  </a:ext>
                </a:extLst>
              </a:tr>
            </a:tbl>
          </a:graphicData>
        </a:graphic>
      </p:graphicFrame>
    </p:spTree>
    <p:extLst>
      <p:ext uri="{BB962C8B-B14F-4D97-AF65-F5344CB8AC3E}">
        <p14:creationId xmlns:p14="http://schemas.microsoft.com/office/powerpoint/2010/main" val="197104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707C-7B7F-4C11-B416-1C5BB6375635}"/>
              </a:ext>
            </a:extLst>
          </p:cNvPr>
          <p:cNvSpPr>
            <a:spLocks noGrp="1"/>
          </p:cNvSpPr>
          <p:nvPr>
            <p:ph type="title"/>
          </p:nvPr>
        </p:nvSpPr>
        <p:spPr>
          <a:xfrm>
            <a:off x="1207483" y="-8319"/>
            <a:ext cx="4211411" cy="1910443"/>
          </a:xfrm>
        </p:spPr>
        <p:txBody>
          <a:bodyPr anchor="ctr">
            <a:noAutofit/>
          </a:bodyPr>
          <a:lstStyle/>
          <a:p>
            <a:pPr algn="ctr"/>
            <a:r>
              <a:rPr lang="en-US" sz="4800" dirty="0"/>
              <a:t>MLP</a:t>
            </a:r>
          </a:p>
        </p:txBody>
      </p:sp>
      <p:sp>
        <p:nvSpPr>
          <p:cNvPr id="4" name="Text Placeholder 3">
            <a:extLst>
              <a:ext uri="{FF2B5EF4-FFF2-40B4-BE49-F238E27FC236}">
                <a16:creationId xmlns:a16="http://schemas.microsoft.com/office/drawing/2014/main" id="{1DFE297B-2062-422C-ACFB-651FEC985C5C}"/>
              </a:ext>
            </a:extLst>
          </p:cNvPr>
          <p:cNvSpPr>
            <a:spLocks noGrp="1"/>
          </p:cNvSpPr>
          <p:nvPr>
            <p:ph type="body" sz="half" idx="2"/>
          </p:nvPr>
        </p:nvSpPr>
        <p:spPr>
          <a:xfrm>
            <a:off x="323957" y="1479333"/>
            <a:ext cx="5986445" cy="2747610"/>
          </a:xfrm>
        </p:spPr>
        <p:txBody>
          <a:bodyPr>
            <a:normAutofit/>
          </a:bodyPr>
          <a:lstStyle/>
          <a:p>
            <a:r>
              <a:rPr lang="en-US" sz="4000" dirty="0"/>
              <a:t>Layers:-</a:t>
            </a:r>
          </a:p>
          <a:p>
            <a:r>
              <a:rPr lang="en-US" sz="4000" dirty="0"/>
              <a:t>1:- 128 neurons</a:t>
            </a:r>
          </a:p>
          <a:p>
            <a:r>
              <a:rPr lang="en-US" sz="4000" dirty="0"/>
              <a:t>2:- 64 neurons</a:t>
            </a:r>
          </a:p>
          <a:p>
            <a:r>
              <a:rPr lang="en-US" sz="4000" dirty="0"/>
              <a:t>3:- 32 neurons</a:t>
            </a:r>
          </a:p>
          <a:p>
            <a:endParaRPr lang="en-US" sz="5400" dirty="0"/>
          </a:p>
        </p:txBody>
      </p:sp>
      <p:pic>
        <p:nvPicPr>
          <p:cNvPr id="8" name="Picture 7">
            <a:extLst>
              <a:ext uri="{FF2B5EF4-FFF2-40B4-BE49-F238E27FC236}">
                <a16:creationId xmlns:a16="http://schemas.microsoft.com/office/drawing/2014/main" id="{38336181-1B46-A943-D885-EBBF7674698F}"/>
              </a:ext>
            </a:extLst>
          </p:cNvPr>
          <p:cNvPicPr>
            <a:picLocks noChangeAspect="1"/>
          </p:cNvPicPr>
          <p:nvPr/>
        </p:nvPicPr>
        <p:blipFill>
          <a:blip r:embed="rId2"/>
          <a:stretch>
            <a:fillRect/>
          </a:stretch>
        </p:blipFill>
        <p:spPr>
          <a:xfrm>
            <a:off x="6096000" y="146956"/>
            <a:ext cx="4868174" cy="3429305"/>
          </a:xfrm>
          <a:prstGeom prst="rect">
            <a:avLst/>
          </a:prstGeom>
        </p:spPr>
      </p:pic>
      <p:pic>
        <p:nvPicPr>
          <p:cNvPr id="9" name="Picture 8">
            <a:extLst>
              <a:ext uri="{FF2B5EF4-FFF2-40B4-BE49-F238E27FC236}">
                <a16:creationId xmlns:a16="http://schemas.microsoft.com/office/drawing/2014/main" id="{FA2FBFA4-9264-E963-4341-C6476320A122}"/>
              </a:ext>
            </a:extLst>
          </p:cNvPr>
          <p:cNvPicPr>
            <a:picLocks noChangeAspect="1"/>
          </p:cNvPicPr>
          <p:nvPr/>
        </p:nvPicPr>
        <p:blipFill>
          <a:blip r:embed="rId3"/>
          <a:stretch>
            <a:fillRect/>
          </a:stretch>
        </p:blipFill>
        <p:spPr>
          <a:xfrm>
            <a:off x="7108166" y="3567087"/>
            <a:ext cx="3781506" cy="3175495"/>
          </a:xfrm>
          <a:prstGeom prst="rect">
            <a:avLst/>
          </a:prstGeom>
        </p:spPr>
      </p:pic>
      <p:graphicFrame>
        <p:nvGraphicFramePr>
          <p:cNvPr id="12" name="Table 2">
            <a:extLst>
              <a:ext uri="{FF2B5EF4-FFF2-40B4-BE49-F238E27FC236}">
                <a16:creationId xmlns:a16="http://schemas.microsoft.com/office/drawing/2014/main" id="{88193479-16E4-1DBB-6121-9FB0B48806B1}"/>
              </a:ext>
            </a:extLst>
          </p:cNvPr>
          <p:cNvGraphicFramePr>
            <a:graphicFrameLocks noGrp="1"/>
          </p:cNvGraphicFramePr>
          <p:nvPr>
            <p:extLst>
              <p:ext uri="{D42A27DB-BD31-4B8C-83A1-F6EECF244321}">
                <p14:modId xmlns:p14="http://schemas.microsoft.com/office/powerpoint/2010/main" val="3407170417"/>
              </p:ext>
            </p:extLst>
          </p:nvPr>
        </p:nvGraphicFramePr>
        <p:xfrm>
          <a:off x="460633" y="4616667"/>
          <a:ext cx="4541328" cy="1524000"/>
        </p:xfrm>
        <a:graphic>
          <a:graphicData uri="http://schemas.openxmlformats.org/drawingml/2006/table">
            <a:tbl>
              <a:tblPr firstRow="1" bandRow="1">
                <a:tableStyleId>{5C22544A-7EE6-4342-B048-85BDC9FD1C3A}</a:tableStyleId>
              </a:tblPr>
              <a:tblGrid>
                <a:gridCol w="2270664">
                  <a:extLst>
                    <a:ext uri="{9D8B030D-6E8A-4147-A177-3AD203B41FA5}">
                      <a16:colId xmlns:a16="http://schemas.microsoft.com/office/drawing/2014/main" val="274588396"/>
                    </a:ext>
                  </a:extLst>
                </a:gridCol>
                <a:gridCol w="2270664">
                  <a:extLst>
                    <a:ext uri="{9D8B030D-6E8A-4147-A177-3AD203B41FA5}">
                      <a16:colId xmlns:a16="http://schemas.microsoft.com/office/drawing/2014/main" val="2958973753"/>
                    </a:ext>
                  </a:extLst>
                </a:gridCol>
              </a:tblGrid>
              <a:tr h="370840">
                <a:tc>
                  <a:txBody>
                    <a:bodyPr/>
                    <a:lstStyle/>
                    <a:p>
                      <a:pPr algn="ctr"/>
                      <a:r>
                        <a:rPr lang="en-US" sz="4400" dirty="0"/>
                        <a:t>Accuracy</a:t>
                      </a:r>
                    </a:p>
                  </a:txBody>
                  <a:tcPr/>
                </a:tc>
                <a:tc>
                  <a:txBody>
                    <a:bodyPr/>
                    <a:lstStyle/>
                    <a:p>
                      <a:pPr algn="ctr"/>
                      <a:r>
                        <a:rPr lang="en-US" sz="4400" dirty="0"/>
                        <a:t>92.5</a:t>
                      </a:r>
                    </a:p>
                  </a:txBody>
                  <a:tcPr/>
                </a:tc>
                <a:extLst>
                  <a:ext uri="{0D108BD9-81ED-4DB2-BD59-A6C34878D82A}">
                    <a16:rowId xmlns:a16="http://schemas.microsoft.com/office/drawing/2014/main" val="4257669337"/>
                  </a:ext>
                </a:extLst>
              </a:tr>
              <a:tr h="370840">
                <a:tc>
                  <a:txBody>
                    <a:bodyPr/>
                    <a:lstStyle/>
                    <a:p>
                      <a:pPr algn="ctr"/>
                      <a:r>
                        <a:rPr lang="en-US" sz="4400" dirty="0"/>
                        <a:t>Feature</a:t>
                      </a:r>
                    </a:p>
                  </a:txBody>
                  <a:tcPr/>
                </a:tc>
                <a:tc>
                  <a:txBody>
                    <a:bodyPr/>
                    <a:lstStyle/>
                    <a:p>
                      <a:pPr algn="ctr"/>
                      <a:r>
                        <a:rPr lang="en-US" sz="4400" dirty="0"/>
                        <a:t>1-10</a:t>
                      </a:r>
                    </a:p>
                  </a:txBody>
                  <a:tcPr/>
                </a:tc>
                <a:extLst>
                  <a:ext uri="{0D108BD9-81ED-4DB2-BD59-A6C34878D82A}">
                    <a16:rowId xmlns:a16="http://schemas.microsoft.com/office/drawing/2014/main" val="2082628005"/>
                  </a:ext>
                </a:extLst>
              </a:tr>
            </a:tbl>
          </a:graphicData>
        </a:graphic>
      </p:graphicFrame>
    </p:spTree>
    <p:extLst>
      <p:ext uri="{BB962C8B-B14F-4D97-AF65-F5344CB8AC3E}">
        <p14:creationId xmlns:p14="http://schemas.microsoft.com/office/powerpoint/2010/main" val="1371043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707C-7B7F-4C11-B416-1C5BB6375635}"/>
              </a:ext>
            </a:extLst>
          </p:cNvPr>
          <p:cNvSpPr>
            <a:spLocks noGrp="1"/>
          </p:cNvSpPr>
          <p:nvPr>
            <p:ph type="title"/>
          </p:nvPr>
        </p:nvSpPr>
        <p:spPr>
          <a:xfrm>
            <a:off x="1182788" y="146956"/>
            <a:ext cx="4211411" cy="1910443"/>
          </a:xfrm>
        </p:spPr>
        <p:txBody>
          <a:bodyPr anchor="ctr">
            <a:noAutofit/>
          </a:bodyPr>
          <a:lstStyle/>
          <a:p>
            <a:pPr algn="ctr"/>
            <a:r>
              <a:rPr lang="en-US" sz="4800" dirty="0"/>
              <a:t>Decision Tree</a:t>
            </a:r>
          </a:p>
        </p:txBody>
      </p:sp>
      <p:pic>
        <p:nvPicPr>
          <p:cNvPr id="5122" name="Picture 2">
            <a:extLst>
              <a:ext uri="{FF2B5EF4-FFF2-40B4-BE49-F238E27FC236}">
                <a16:creationId xmlns:a16="http://schemas.microsoft.com/office/drawing/2014/main" id="{76431595-B891-4C0E-66F9-5470CA3B9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370" y="146956"/>
            <a:ext cx="4909992" cy="351064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23EB0D54-73B5-4FAA-7DA7-585E44E0A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8113" y="3741782"/>
            <a:ext cx="3545806" cy="29775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2E4003CB-6E1C-B0D7-2BF6-F0A7C4547760}"/>
              </a:ext>
            </a:extLst>
          </p:cNvPr>
          <p:cNvGraphicFramePr>
            <a:graphicFrameLocks noGrp="1"/>
          </p:cNvGraphicFramePr>
          <p:nvPr>
            <p:extLst>
              <p:ext uri="{D42A27DB-BD31-4B8C-83A1-F6EECF244321}">
                <p14:modId xmlns:p14="http://schemas.microsoft.com/office/powerpoint/2010/main" val="3235826370"/>
              </p:ext>
            </p:extLst>
          </p:nvPr>
        </p:nvGraphicFramePr>
        <p:xfrm>
          <a:off x="1017830" y="2979782"/>
          <a:ext cx="4541328" cy="1524000"/>
        </p:xfrm>
        <a:graphic>
          <a:graphicData uri="http://schemas.openxmlformats.org/drawingml/2006/table">
            <a:tbl>
              <a:tblPr firstRow="1" bandRow="1">
                <a:tableStyleId>{5C22544A-7EE6-4342-B048-85BDC9FD1C3A}</a:tableStyleId>
              </a:tblPr>
              <a:tblGrid>
                <a:gridCol w="2270664">
                  <a:extLst>
                    <a:ext uri="{9D8B030D-6E8A-4147-A177-3AD203B41FA5}">
                      <a16:colId xmlns:a16="http://schemas.microsoft.com/office/drawing/2014/main" val="274588396"/>
                    </a:ext>
                  </a:extLst>
                </a:gridCol>
                <a:gridCol w="2270664">
                  <a:extLst>
                    <a:ext uri="{9D8B030D-6E8A-4147-A177-3AD203B41FA5}">
                      <a16:colId xmlns:a16="http://schemas.microsoft.com/office/drawing/2014/main" val="2958973753"/>
                    </a:ext>
                  </a:extLst>
                </a:gridCol>
              </a:tblGrid>
              <a:tr h="370840">
                <a:tc>
                  <a:txBody>
                    <a:bodyPr/>
                    <a:lstStyle/>
                    <a:p>
                      <a:pPr algn="ctr"/>
                      <a:r>
                        <a:rPr lang="en-US" sz="4400" dirty="0"/>
                        <a:t>Accuracy</a:t>
                      </a:r>
                    </a:p>
                  </a:txBody>
                  <a:tcPr/>
                </a:tc>
                <a:tc>
                  <a:txBody>
                    <a:bodyPr/>
                    <a:lstStyle/>
                    <a:p>
                      <a:pPr algn="ctr"/>
                      <a:r>
                        <a:rPr lang="en-US" sz="4400" dirty="0"/>
                        <a:t>91.042</a:t>
                      </a:r>
                    </a:p>
                  </a:txBody>
                  <a:tcPr/>
                </a:tc>
                <a:extLst>
                  <a:ext uri="{0D108BD9-81ED-4DB2-BD59-A6C34878D82A}">
                    <a16:rowId xmlns:a16="http://schemas.microsoft.com/office/drawing/2014/main" val="4257669337"/>
                  </a:ext>
                </a:extLst>
              </a:tr>
              <a:tr h="370840">
                <a:tc>
                  <a:txBody>
                    <a:bodyPr/>
                    <a:lstStyle/>
                    <a:p>
                      <a:pPr algn="ctr"/>
                      <a:r>
                        <a:rPr lang="en-US" sz="4400" dirty="0"/>
                        <a:t>Feature</a:t>
                      </a:r>
                    </a:p>
                  </a:txBody>
                  <a:tcPr/>
                </a:tc>
                <a:tc>
                  <a:txBody>
                    <a:bodyPr/>
                    <a:lstStyle/>
                    <a:p>
                      <a:pPr algn="ctr"/>
                      <a:r>
                        <a:rPr lang="en-US" sz="4400" dirty="0"/>
                        <a:t>1-13</a:t>
                      </a:r>
                    </a:p>
                  </a:txBody>
                  <a:tcPr/>
                </a:tc>
                <a:extLst>
                  <a:ext uri="{0D108BD9-81ED-4DB2-BD59-A6C34878D82A}">
                    <a16:rowId xmlns:a16="http://schemas.microsoft.com/office/drawing/2014/main" val="2082628005"/>
                  </a:ext>
                </a:extLst>
              </a:tr>
            </a:tbl>
          </a:graphicData>
        </a:graphic>
      </p:graphicFrame>
    </p:spTree>
    <p:extLst>
      <p:ext uri="{BB962C8B-B14F-4D97-AF65-F5344CB8AC3E}">
        <p14:creationId xmlns:p14="http://schemas.microsoft.com/office/powerpoint/2010/main" val="3550313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707C-7B7F-4C11-B416-1C5BB6375635}"/>
              </a:ext>
            </a:extLst>
          </p:cNvPr>
          <p:cNvSpPr>
            <a:spLocks noGrp="1"/>
          </p:cNvSpPr>
          <p:nvPr>
            <p:ph type="title"/>
          </p:nvPr>
        </p:nvSpPr>
        <p:spPr>
          <a:xfrm>
            <a:off x="1080019" y="146957"/>
            <a:ext cx="4211411" cy="1910443"/>
          </a:xfrm>
        </p:spPr>
        <p:txBody>
          <a:bodyPr anchor="ctr">
            <a:noAutofit/>
          </a:bodyPr>
          <a:lstStyle/>
          <a:p>
            <a:pPr algn="ctr"/>
            <a:r>
              <a:rPr lang="en-US" sz="4800" dirty="0"/>
              <a:t>Random Forest</a:t>
            </a:r>
          </a:p>
        </p:txBody>
      </p:sp>
      <p:pic>
        <p:nvPicPr>
          <p:cNvPr id="6146" name="Picture 2">
            <a:extLst>
              <a:ext uri="{FF2B5EF4-FFF2-40B4-BE49-F238E27FC236}">
                <a16:creationId xmlns:a16="http://schemas.microsoft.com/office/drawing/2014/main" id="{80A47C0A-B385-DC31-919B-9AB1C1769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049" y="146957"/>
            <a:ext cx="4934871" cy="347628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7DF09EB-04F9-610A-5FF4-BFB5304AF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507" y="3705771"/>
            <a:ext cx="3406318" cy="286043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7765D4EE-4034-B2F6-96EF-734E63E9475E}"/>
              </a:ext>
            </a:extLst>
          </p:cNvPr>
          <p:cNvGraphicFramePr>
            <a:graphicFrameLocks noGrp="1"/>
          </p:cNvGraphicFramePr>
          <p:nvPr>
            <p:extLst>
              <p:ext uri="{D42A27DB-BD31-4B8C-83A1-F6EECF244321}">
                <p14:modId xmlns:p14="http://schemas.microsoft.com/office/powerpoint/2010/main" val="342628253"/>
              </p:ext>
            </p:extLst>
          </p:nvPr>
        </p:nvGraphicFramePr>
        <p:xfrm>
          <a:off x="1245080" y="2891726"/>
          <a:ext cx="3821787" cy="1463040"/>
        </p:xfrm>
        <a:graphic>
          <a:graphicData uri="http://schemas.openxmlformats.org/drawingml/2006/table">
            <a:tbl>
              <a:tblPr firstRow="1" bandRow="1">
                <a:tableStyleId>{5C22544A-7EE6-4342-B048-85BDC9FD1C3A}</a:tableStyleId>
              </a:tblPr>
              <a:tblGrid>
                <a:gridCol w="1273929">
                  <a:extLst>
                    <a:ext uri="{9D8B030D-6E8A-4147-A177-3AD203B41FA5}">
                      <a16:colId xmlns:a16="http://schemas.microsoft.com/office/drawing/2014/main" val="1457972383"/>
                    </a:ext>
                  </a:extLst>
                </a:gridCol>
                <a:gridCol w="1273929">
                  <a:extLst>
                    <a:ext uri="{9D8B030D-6E8A-4147-A177-3AD203B41FA5}">
                      <a16:colId xmlns:a16="http://schemas.microsoft.com/office/drawing/2014/main" val="3477443718"/>
                    </a:ext>
                  </a:extLst>
                </a:gridCol>
                <a:gridCol w="1273929">
                  <a:extLst>
                    <a:ext uri="{9D8B030D-6E8A-4147-A177-3AD203B41FA5}">
                      <a16:colId xmlns:a16="http://schemas.microsoft.com/office/drawing/2014/main" val="692305464"/>
                    </a:ext>
                  </a:extLst>
                </a:gridCol>
              </a:tblGrid>
              <a:tr h="345802">
                <a:tc>
                  <a:txBody>
                    <a:bodyPr/>
                    <a:lstStyle/>
                    <a:p>
                      <a:r>
                        <a:rPr lang="en-US" dirty="0"/>
                        <a:t>No of Trees</a:t>
                      </a:r>
                    </a:p>
                  </a:txBody>
                  <a:tcPr/>
                </a:tc>
                <a:tc>
                  <a:txBody>
                    <a:bodyPr/>
                    <a:lstStyle/>
                    <a:p>
                      <a:r>
                        <a:rPr lang="en-US" dirty="0"/>
                        <a:t>Accuracy</a:t>
                      </a:r>
                    </a:p>
                  </a:txBody>
                  <a:tcPr/>
                </a:tc>
                <a:tc>
                  <a:txBody>
                    <a:bodyPr/>
                    <a:lstStyle/>
                    <a:p>
                      <a:r>
                        <a:rPr lang="en-US" dirty="0"/>
                        <a:t>Feature</a:t>
                      </a:r>
                    </a:p>
                  </a:txBody>
                  <a:tcPr/>
                </a:tc>
                <a:extLst>
                  <a:ext uri="{0D108BD9-81ED-4DB2-BD59-A6C34878D82A}">
                    <a16:rowId xmlns:a16="http://schemas.microsoft.com/office/drawing/2014/main" val="1005022954"/>
                  </a:ext>
                </a:extLst>
              </a:tr>
              <a:tr h="350605">
                <a:tc>
                  <a:txBody>
                    <a:bodyPr/>
                    <a:lstStyle/>
                    <a:p>
                      <a:r>
                        <a:rPr lang="en-US"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91.88</a:t>
                      </a:r>
                    </a:p>
                  </a:txBody>
                  <a:tcPr/>
                </a:tc>
                <a:tc>
                  <a:txBody>
                    <a:bodyPr/>
                    <a:lstStyle/>
                    <a:p>
                      <a:r>
                        <a:rPr lang="en-US" dirty="0"/>
                        <a:t>1-15</a:t>
                      </a:r>
                    </a:p>
                  </a:txBody>
                  <a:tcPr/>
                </a:tc>
                <a:extLst>
                  <a:ext uri="{0D108BD9-81ED-4DB2-BD59-A6C34878D82A}">
                    <a16:rowId xmlns:a16="http://schemas.microsoft.com/office/drawing/2014/main" val="2466466339"/>
                  </a:ext>
                </a:extLst>
              </a:tr>
              <a:tr h="350605">
                <a:tc>
                  <a:txBody>
                    <a:bodyPr/>
                    <a:lstStyle/>
                    <a:p>
                      <a:r>
                        <a:rPr lang="en-US" dirty="0"/>
                        <a:t>50</a:t>
                      </a:r>
                    </a:p>
                  </a:txBody>
                  <a:tcPr/>
                </a:tc>
                <a:tc>
                  <a:txBody>
                    <a:bodyPr/>
                    <a:lstStyle/>
                    <a:p>
                      <a:r>
                        <a:rPr lang="en-US" dirty="0"/>
                        <a:t>91.66</a:t>
                      </a:r>
                    </a:p>
                  </a:txBody>
                  <a:tcPr/>
                </a:tc>
                <a:tc>
                  <a:txBody>
                    <a:bodyPr/>
                    <a:lstStyle/>
                    <a:p>
                      <a:r>
                        <a:rPr lang="en-US" dirty="0"/>
                        <a:t>1-13</a:t>
                      </a:r>
                    </a:p>
                  </a:txBody>
                  <a:tcPr/>
                </a:tc>
                <a:extLst>
                  <a:ext uri="{0D108BD9-81ED-4DB2-BD59-A6C34878D82A}">
                    <a16:rowId xmlns:a16="http://schemas.microsoft.com/office/drawing/2014/main" val="627380302"/>
                  </a:ext>
                </a:extLst>
              </a:tr>
              <a:tr h="350605">
                <a:tc>
                  <a:txBody>
                    <a:bodyPr/>
                    <a:lstStyle/>
                    <a:p>
                      <a:r>
                        <a:rPr lang="en-US" dirty="0"/>
                        <a:t>100</a:t>
                      </a:r>
                    </a:p>
                  </a:txBody>
                  <a:tcPr/>
                </a:tc>
                <a:tc>
                  <a:txBody>
                    <a:bodyPr/>
                    <a:lstStyle/>
                    <a:p>
                      <a:r>
                        <a:rPr lang="en-US" dirty="0"/>
                        <a:t>91.66</a:t>
                      </a:r>
                    </a:p>
                  </a:txBody>
                  <a:tcPr/>
                </a:tc>
                <a:tc>
                  <a:txBody>
                    <a:bodyPr/>
                    <a:lstStyle/>
                    <a:p>
                      <a:r>
                        <a:rPr lang="en-US" dirty="0"/>
                        <a:t>1-12</a:t>
                      </a:r>
                    </a:p>
                  </a:txBody>
                  <a:tcPr/>
                </a:tc>
                <a:extLst>
                  <a:ext uri="{0D108BD9-81ED-4DB2-BD59-A6C34878D82A}">
                    <a16:rowId xmlns:a16="http://schemas.microsoft.com/office/drawing/2014/main" val="4084083347"/>
                  </a:ext>
                </a:extLst>
              </a:tr>
            </a:tbl>
          </a:graphicData>
        </a:graphic>
      </p:graphicFrame>
    </p:spTree>
    <p:extLst>
      <p:ext uri="{BB962C8B-B14F-4D97-AF65-F5344CB8AC3E}">
        <p14:creationId xmlns:p14="http://schemas.microsoft.com/office/powerpoint/2010/main" val="3592441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5395-5F72-47EE-B537-E09C23D88FE9}"/>
              </a:ext>
            </a:extLst>
          </p:cNvPr>
          <p:cNvSpPr>
            <a:spLocks noGrp="1"/>
          </p:cNvSpPr>
          <p:nvPr>
            <p:ph type="title"/>
          </p:nvPr>
        </p:nvSpPr>
        <p:spPr>
          <a:xfrm>
            <a:off x="3997056" y="0"/>
            <a:ext cx="3932237" cy="1600200"/>
          </a:xfrm>
        </p:spPr>
        <p:txBody>
          <a:bodyPr anchor="ctr">
            <a:normAutofit/>
          </a:bodyPr>
          <a:lstStyle/>
          <a:p>
            <a:pPr algn="ctr"/>
            <a:r>
              <a:rPr lang="en-US" sz="6000" dirty="0"/>
              <a:t>Precision</a:t>
            </a:r>
          </a:p>
        </p:txBody>
      </p:sp>
      <p:graphicFrame>
        <p:nvGraphicFramePr>
          <p:cNvPr id="9" name="Table 9">
            <a:extLst>
              <a:ext uri="{FF2B5EF4-FFF2-40B4-BE49-F238E27FC236}">
                <a16:creationId xmlns:a16="http://schemas.microsoft.com/office/drawing/2014/main" id="{23FA43C4-902A-9525-C179-35C5E606EE10}"/>
              </a:ext>
            </a:extLst>
          </p:cNvPr>
          <p:cNvGraphicFramePr>
            <a:graphicFrameLocks noGrp="1"/>
          </p:cNvGraphicFramePr>
          <p:nvPr>
            <p:extLst>
              <p:ext uri="{D42A27DB-BD31-4B8C-83A1-F6EECF244321}">
                <p14:modId xmlns:p14="http://schemas.microsoft.com/office/powerpoint/2010/main" val="1263728202"/>
              </p:ext>
            </p:extLst>
          </p:nvPr>
        </p:nvGraphicFramePr>
        <p:xfrm>
          <a:off x="2032000" y="1849726"/>
          <a:ext cx="8128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37799683"/>
                    </a:ext>
                  </a:extLst>
                </a:gridCol>
                <a:gridCol w="2032000">
                  <a:extLst>
                    <a:ext uri="{9D8B030D-6E8A-4147-A177-3AD203B41FA5}">
                      <a16:colId xmlns:a16="http://schemas.microsoft.com/office/drawing/2014/main" val="2014707172"/>
                    </a:ext>
                  </a:extLst>
                </a:gridCol>
                <a:gridCol w="2032000">
                  <a:extLst>
                    <a:ext uri="{9D8B030D-6E8A-4147-A177-3AD203B41FA5}">
                      <a16:colId xmlns:a16="http://schemas.microsoft.com/office/drawing/2014/main" val="2697961239"/>
                    </a:ext>
                  </a:extLst>
                </a:gridCol>
                <a:gridCol w="2032000">
                  <a:extLst>
                    <a:ext uri="{9D8B030D-6E8A-4147-A177-3AD203B41FA5}">
                      <a16:colId xmlns:a16="http://schemas.microsoft.com/office/drawing/2014/main" val="3358057761"/>
                    </a:ext>
                  </a:extLst>
                </a:gridCol>
              </a:tblGrid>
              <a:tr h="370840">
                <a:tc>
                  <a:txBody>
                    <a:bodyPr/>
                    <a:lstStyle/>
                    <a:p>
                      <a:pPr algn="ctr"/>
                      <a:r>
                        <a:rPr lang="en-US" dirty="0"/>
                        <a:t>Classifiers</a:t>
                      </a:r>
                    </a:p>
                  </a:txBody>
                  <a:tcPr/>
                </a:tc>
                <a:tc>
                  <a:txBody>
                    <a:bodyPr/>
                    <a:lstStyle/>
                    <a:p>
                      <a:pPr algn="ctr"/>
                      <a:r>
                        <a:rPr lang="en-US" dirty="0"/>
                        <a:t>Light sleep + REM</a:t>
                      </a:r>
                    </a:p>
                  </a:txBody>
                  <a:tcPr/>
                </a:tc>
                <a:tc>
                  <a:txBody>
                    <a:bodyPr/>
                    <a:lstStyle/>
                    <a:p>
                      <a:pPr algn="ctr"/>
                      <a:r>
                        <a:rPr lang="en-US" dirty="0"/>
                        <a:t>Deep sleep</a:t>
                      </a:r>
                    </a:p>
                  </a:txBody>
                  <a:tcPr/>
                </a:tc>
                <a:tc>
                  <a:txBody>
                    <a:bodyPr/>
                    <a:lstStyle/>
                    <a:p>
                      <a:pPr algn="ctr"/>
                      <a:r>
                        <a:rPr lang="en-US" dirty="0"/>
                        <a:t>Awake</a:t>
                      </a:r>
                    </a:p>
                  </a:txBody>
                  <a:tcPr/>
                </a:tc>
                <a:extLst>
                  <a:ext uri="{0D108BD9-81ED-4DB2-BD59-A6C34878D82A}">
                    <a16:rowId xmlns:a16="http://schemas.microsoft.com/office/drawing/2014/main" val="1441436376"/>
                  </a:ext>
                </a:extLst>
              </a:tr>
              <a:tr h="370840">
                <a:tc>
                  <a:txBody>
                    <a:bodyPr/>
                    <a:lstStyle/>
                    <a:p>
                      <a:pPr algn="ctr"/>
                      <a:r>
                        <a:rPr lang="en-US" dirty="0"/>
                        <a:t>Naïve Bayes</a:t>
                      </a:r>
                    </a:p>
                  </a:txBody>
                  <a:tcPr/>
                </a:tc>
                <a:tc>
                  <a:txBody>
                    <a:bodyPr/>
                    <a:lstStyle/>
                    <a:p>
                      <a:pPr algn="ctr"/>
                      <a:r>
                        <a:rPr lang="en-US" dirty="0"/>
                        <a:t>87.342</a:t>
                      </a:r>
                    </a:p>
                  </a:txBody>
                  <a:tcPr/>
                </a:tc>
                <a:tc>
                  <a:txBody>
                    <a:bodyPr/>
                    <a:lstStyle/>
                    <a:p>
                      <a:pPr algn="ctr"/>
                      <a:r>
                        <a:rPr lang="en-US" dirty="0"/>
                        <a:t>90.123</a:t>
                      </a:r>
                    </a:p>
                  </a:txBody>
                  <a:tcPr/>
                </a:tc>
                <a:tc>
                  <a:txBody>
                    <a:bodyPr/>
                    <a:lstStyle/>
                    <a:p>
                      <a:pPr algn="ctr"/>
                      <a:r>
                        <a:rPr lang="en-US" dirty="0"/>
                        <a:t>96.875</a:t>
                      </a:r>
                    </a:p>
                  </a:txBody>
                  <a:tcPr/>
                </a:tc>
                <a:extLst>
                  <a:ext uri="{0D108BD9-81ED-4DB2-BD59-A6C34878D82A}">
                    <a16:rowId xmlns:a16="http://schemas.microsoft.com/office/drawing/2014/main" val="1916306553"/>
                  </a:ext>
                </a:extLst>
              </a:tr>
              <a:tr h="370840">
                <a:tc>
                  <a:txBody>
                    <a:bodyPr/>
                    <a:lstStyle/>
                    <a:p>
                      <a:pPr algn="ctr"/>
                      <a:r>
                        <a:rPr lang="en-US" dirty="0"/>
                        <a:t>LDA</a:t>
                      </a:r>
                    </a:p>
                  </a:txBody>
                  <a:tcPr/>
                </a:tc>
                <a:tc>
                  <a:txBody>
                    <a:bodyPr/>
                    <a:lstStyle/>
                    <a:p>
                      <a:pPr algn="ctr"/>
                      <a:r>
                        <a:rPr lang="en-US" dirty="0"/>
                        <a:t>85.976</a:t>
                      </a:r>
                    </a:p>
                  </a:txBody>
                  <a:tcPr/>
                </a:tc>
                <a:tc>
                  <a:txBody>
                    <a:bodyPr/>
                    <a:lstStyle/>
                    <a:p>
                      <a:pPr algn="ctr"/>
                      <a:r>
                        <a:rPr lang="en-US" dirty="0"/>
                        <a:t>90.967</a:t>
                      </a:r>
                    </a:p>
                  </a:txBody>
                  <a:tcPr/>
                </a:tc>
                <a:tc>
                  <a:txBody>
                    <a:bodyPr/>
                    <a:lstStyle/>
                    <a:p>
                      <a:pPr algn="ctr"/>
                      <a:r>
                        <a:rPr lang="en-US" dirty="0"/>
                        <a:t>97.515</a:t>
                      </a:r>
                    </a:p>
                  </a:txBody>
                  <a:tcPr/>
                </a:tc>
                <a:extLst>
                  <a:ext uri="{0D108BD9-81ED-4DB2-BD59-A6C34878D82A}">
                    <a16:rowId xmlns:a16="http://schemas.microsoft.com/office/drawing/2014/main" val="2621586918"/>
                  </a:ext>
                </a:extLst>
              </a:tr>
              <a:tr h="370840">
                <a:tc>
                  <a:txBody>
                    <a:bodyPr/>
                    <a:lstStyle/>
                    <a:p>
                      <a:pPr algn="ctr"/>
                      <a:r>
                        <a:rPr lang="en-US" dirty="0"/>
                        <a:t>QDA</a:t>
                      </a:r>
                    </a:p>
                  </a:txBody>
                  <a:tcPr/>
                </a:tc>
                <a:tc>
                  <a:txBody>
                    <a:bodyPr/>
                    <a:lstStyle/>
                    <a:p>
                      <a:pPr algn="ctr"/>
                      <a:r>
                        <a:rPr lang="en-US" dirty="0"/>
                        <a:t>93.150</a:t>
                      </a:r>
                    </a:p>
                  </a:txBody>
                  <a:tcPr/>
                </a:tc>
                <a:tc>
                  <a:txBody>
                    <a:bodyPr/>
                    <a:lstStyle/>
                    <a:p>
                      <a:pPr algn="ctr"/>
                      <a:r>
                        <a:rPr lang="en-US" dirty="0"/>
                        <a:t>90.588</a:t>
                      </a:r>
                    </a:p>
                  </a:txBody>
                  <a:tcPr/>
                </a:tc>
                <a:tc>
                  <a:txBody>
                    <a:bodyPr/>
                    <a:lstStyle/>
                    <a:p>
                      <a:pPr algn="ctr"/>
                      <a:r>
                        <a:rPr lang="en-US" dirty="0"/>
                        <a:t>95.371</a:t>
                      </a:r>
                    </a:p>
                  </a:txBody>
                  <a:tcPr/>
                </a:tc>
                <a:extLst>
                  <a:ext uri="{0D108BD9-81ED-4DB2-BD59-A6C34878D82A}">
                    <a16:rowId xmlns:a16="http://schemas.microsoft.com/office/drawing/2014/main" val="3305133456"/>
                  </a:ext>
                </a:extLst>
              </a:tr>
              <a:tr h="370840">
                <a:tc>
                  <a:txBody>
                    <a:bodyPr/>
                    <a:lstStyle/>
                    <a:p>
                      <a:pPr algn="ctr"/>
                      <a:r>
                        <a:rPr lang="en-US" dirty="0"/>
                        <a:t>MLP</a:t>
                      </a:r>
                    </a:p>
                  </a:txBody>
                  <a:tcPr/>
                </a:tc>
                <a:tc>
                  <a:txBody>
                    <a:bodyPr/>
                    <a:lstStyle/>
                    <a:p>
                      <a:pPr algn="ctr"/>
                      <a:r>
                        <a:rPr lang="en-US" dirty="0"/>
                        <a:t>86.826</a:t>
                      </a:r>
                    </a:p>
                  </a:txBody>
                  <a:tcPr/>
                </a:tc>
                <a:tc>
                  <a:txBody>
                    <a:bodyPr/>
                    <a:lstStyle/>
                    <a:p>
                      <a:pPr algn="ctr"/>
                      <a:r>
                        <a:rPr lang="en-US" dirty="0"/>
                        <a:t>91.558</a:t>
                      </a:r>
                    </a:p>
                  </a:txBody>
                  <a:tcPr/>
                </a:tc>
                <a:tc>
                  <a:txBody>
                    <a:bodyPr/>
                    <a:lstStyle/>
                    <a:p>
                      <a:pPr algn="ctr"/>
                      <a:r>
                        <a:rPr lang="en-US" dirty="0"/>
                        <a:t>99.371</a:t>
                      </a:r>
                    </a:p>
                  </a:txBody>
                  <a:tcPr/>
                </a:tc>
                <a:extLst>
                  <a:ext uri="{0D108BD9-81ED-4DB2-BD59-A6C34878D82A}">
                    <a16:rowId xmlns:a16="http://schemas.microsoft.com/office/drawing/2014/main" val="1494639075"/>
                  </a:ext>
                </a:extLst>
              </a:tr>
              <a:tr h="370840">
                <a:tc>
                  <a:txBody>
                    <a:bodyPr/>
                    <a:lstStyle/>
                    <a:p>
                      <a:pPr algn="ctr"/>
                      <a:r>
                        <a:rPr lang="en-US" dirty="0"/>
                        <a:t>Decision Tree</a:t>
                      </a:r>
                    </a:p>
                  </a:txBody>
                  <a:tcPr/>
                </a:tc>
                <a:tc>
                  <a:txBody>
                    <a:bodyPr/>
                    <a:lstStyle/>
                    <a:p>
                      <a:pPr algn="ctr"/>
                      <a:r>
                        <a:rPr lang="en-US" dirty="0"/>
                        <a:t>87.662</a:t>
                      </a:r>
                    </a:p>
                  </a:txBody>
                  <a:tcPr/>
                </a:tc>
                <a:tc>
                  <a:txBody>
                    <a:bodyPr/>
                    <a:lstStyle/>
                    <a:p>
                      <a:pPr algn="ctr"/>
                      <a:r>
                        <a:rPr lang="en-US" dirty="0"/>
                        <a:t>94.080</a:t>
                      </a:r>
                    </a:p>
                  </a:txBody>
                  <a:tcPr/>
                </a:tc>
                <a:tc>
                  <a:txBody>
                    <a:bodyPr/>
                    <a:lstStyle/>
                    <a:p>
                      <a:pPr algn="ctr"/>
                      <a:r>
                        <a:rPr lang="en-US" dirty="0"/>
                        <a:t>99.363</a:t>
                      </a:r>
                    </a:p>
                  </a:txBody>
                  <a:tcPr/>
                </a:tc>
                <a:extLst>
                  <a:ext uri="{0D108BD9-81ED-4DB2-BD59-A6C34878D82A}">
                    <a16:rowId xmlns:a16="http://schemas.microsoft.com/office/drawing/2014/main" val="3383075274"/>
                  </a:ext>
                </a:extLst>
              </a:tr>
              <a:tr h="370840">
                <a:tc>
                  <a:txBody>
                    <a:bodyPr/>
                    <a:lstStyle/>
                    <a:p>
                      <a:pPr algn="ctr"/>
                      <a:r>
                        <a:rPr lang="en-US" dirty="0"/>
                        <a:t>Random Forest</a:t>
                      </a:r>
                    </a:p>
                  </a:txBody>
                  <a:tcPr/>
                </a:tc>
                <a:tc>
                  <a:txBody>
                    <a:bodyPr/>
                    <a:lstStyle/>
                    <a:p>
                      <a:pPr algn="ctr"/>
                      <a:r>
                        <a:rPr lang="en-US" dirty="0"/>
                        <a:t>87.974</a:t>
                      </a:r>
                    </a:p>
                  </a:txBody>
                  <a:tcPr/>
                </a:tc>
                <a:tc>
                  <a:txBody>
                    <a:bodyPr/>
                    <a:lstStyle/>
                    <a:p>
                      <a:pPr algn="ctr"/>
                      <a:r>
                        <a:rPr lang="en-US" dirty="0"/>
                        <a:t>89.506</a:t>
                      </a:r>
                    </a:p>
                  </a:txBody>
                  <a:tcPr/>
                </a:tc>
                <a:tc>
                  <a:txBody>
                    <a:bodyPr/>
                    <a:lstStyle/>
                    <a:p>
                      <a:pPr algn="ctr"/>
                      <a:r>
                        <a:rPr lang="en-US" dirty="0"/>
                        <a:t>98.125</a:t>
                      </a:r>
                    </a:p>
                  </a:txBody>
                  <a:tcPr/>
                </a:tc>
                <a:extLst>
                  <a:ext uri="{0D108BD9-81ED-4DB2-BD59-A6C34878D82A}">
                    <a16:rowId xmlns:a16="http://schemas.microsoft.com/office/drawing/2014/main" val="2753020783"/>
                  </a:ext>
                </a:extLst>
              </a:tr>
              <a:tr h="370840">
                <a:tc gridSpan="4">
                  <a:txBody>
                    <a:bodyPr/>
                    <a:lstStyle/>
                    <a:p>
                      <a:pPr algn="ctr"/>
                      <a:r>
                        <a:rPr lang="en-US" dirty="0">
                          <a:solidFill>
                            <a:srgbClr val="FF0000"/>
                          </a:solidFill>
                        </a:rPr>
                        <a:t>*All above values are in percentage</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730963012"/>
                  </a:ext>
                </a:extLst>
              </a:tr>
            </a:tbl>
          </a:graphicData>
        </a:graphic>
      </p:graphicFrame>
    </p:spTree>
    <p:extLst>
      <p:ext uri="{BB962C8B-B14F-4D97-AF65-F5344CB8AC3E}">
        <p14:creationId xmlns:p14="http://schemas.microsoft.com/office/powerpoint/2010/main" val="773195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522</Words>
  <Application>Microsoft Office PowerPoint</Application>
  <PresentationFormat>Widescreen</PresentationFormat>
  <Paragraphs>243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Midterm CSCI 860 – ML</vt:lpstr>
      <vt:lpstr>PowerPoint Presentation</vt:lpstr>
      <vt:lpstr>Naïve Bayes</vt:lpstr>
      <vt:lpstr>LDA</vt:lpstr>
      <vt:lpstr>QDA</vt:lpstr>
      <vt:lpstr>MLP</vt:lpstr>
      <vt:lpstr>Decision Tree</vt:lpstr>
      <vt:lpstr>Random Forest</vt:lpstr>
      <vt:lpstr>Precision</vt:lpstr>
      <vt:lpstr>Sensitivity</vt:lpstr>
      <vt:lpstr>Specificity</vt:lpstr>
      <vt:lpstr>F1-Score</vt:lpstr>
      <vt:lpstr>False Positive Rate</vt:lpstr>
      <vt:lpstr>False Negative Rate</vt:lpstr>
      <vt:lpstr>PowerPoint Presentation</vt:lpstr>
      <vt:lpstr>According to my analysis MLP provides the best outcome with the least number of features used for training and cross validation.  Highest accuracy is provided by QDA but with higher features.  Random forest also provides great accuracy with less features, but at the cost of higher training time.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EENG 860 – ML</dc:title>
  <dc:creator>Maharshi Shah</dc:creator>
  <cp:lastModifiedBy>Maharshi Shah</cp:lastModifiedBy>
  <cp:revision>24</cp:revision>
  <dcterms:created xsi:type="dcterms:W3CDTF">2022-03-18T16:50:27Z</dcterms:created>
  <dcterms:modified xsi:type="dcterms:W3CDTF">2023-03-17T22:32:36Z</dcterms:modified>
</cp:coreProperties>
</file>