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317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gmNuPC/oE9Zs2WYM70Fe9RS4iTe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045C33-342C-4021-81A3-458E66E9CCF7}">
  <a:tblStyle styleId="{5F045C33-342C-4021-81A3-458E66E9CCF7}"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3" d="100"/>
          <a:sy n="83" d="100"/>
        </p:scale>
        <p:origin x="800" y="52"/>
      </p:cViewPr>
      <p:guideLst>
        <p:guide orient="horz" pos="1620"/>
        <p:guide pos="317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 name="Google Shape;2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 name="Google Shape;21;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p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Google Shape;26;g1b657044c0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 name="Google Shape;27;g1b657044c09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 name="Google Shape;28;g1b657044c09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g210bb73372e_2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 name="Google Shape;35;g210bb73372e_2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 name="Google Shape;36;g210bb73372e_2_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 name="Google Shape;4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 name="Google Shape;4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 name="Google Shape;5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Mobile devices do not have enough storage, and thus the need for the user of the devices to get extra space from services such as AWS. The solution will be finding an algorithm that can best address these issues. The main thing holding back the adoption of cloud computing is the ongoing issue of data security. This worry stems from the fact that personal information kept in public clouds is handled by for-profit service providers who might not be completely reliable.</a:t>
            </a:r>
            <a:endParaRPr/>
          </a:p>
        </p:txBody>
      </p:sp>
      <p:sp>
        <p:nvSpPr>
          <p:cNvPr id="54" name="Google Shape;5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 name="Google Shape;62;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 name="Google Shape;63;p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 name="Google Shape;70;p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1" name="Google Shape;71;p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 name="Google Shape;82;p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3" name="Google Shape;83;p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0" name="Google Shape;90;p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resentation Title">
  <p:cSld name="Presentation Title">
    <p:spTree>
      <p:nvGrpSpPr>
        <p:cNvPr id="1" name="Shape 11"/>
        <p:cNvGrpSpPr/>
        <p:nvPr/>
      </p:nvGrpSpPr>
      <p:grpSpPr>
        <a:xfrm>
          <a:off x="0" y="0"/>
          <a:ext cx="0" cy="0"/>
          <a:chOff x="0" y="0"/>
          <a:chExt cx="0" cy="0"/>
        </a:xfrm>
      </p:grpSpPr>
      <p:pic>
        <p:nvPicPr>
          <p:cNvPr id="12" name="Google Shape;12;p13"/>
          <p:cNvPicPr preferRelativeResize="0"/>
          <p:nvPr/>
        </p:nvPicPr>
        <p:blipFill rotWithShape="1">
          <a:blip r:embed="rId2">
            <a:alphaModFix/>
          </a:blip>
          <a:srcRect/>
          <a:stretch/>
        </p:blipFill>
        <p:spPr>
          <a:xfrm>
            <a:off x="6482755" y="3759070"/>
            <a:ext cx="2349500" cy="10414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15"/>
        <p:cNvGrpSpPr/>
        <p:nvPr/>
      </p:nvGrpSpPr>
      <p:grpSpPr>
        <a:xfrm>
          <a:off x="0" y="0"/>
          <a:ext cx="0" cy="0"/>
          <a:chOff x="0" y="0"/>
          <a:chExt cx="0" cy="0"/>
        </a:xfrm>
      </p:grpSpPr>
      <p:pic>
        <p:nvPicPr>
          <p:cNvPr id="16" name="Google Shape;16;p16"/>
          <p:cNvPicPr preferRelativeResize="0"/>
          <p:nvPr/>
        </p:nvPicPr>
        <p:blipFill rotWithShape="1">
          <a:blip r:embed="rId2">
            <a:alphaModFix/>
          </a:blip>
          <a:srcRect/>
          <a:stretch/>
        </p:blipFill>
        <p:spPr>
          <a:xfrm>
            <a:off x="6482755" y="3759070"/>
            <a:ext cx="2349500" cy="10414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hart Examples">
  <p:cSld name="Chart Examples">
    <p:spTree>
      <p:nvGrpSpPr>
        <p:cNvPr id="1" name="Shape 1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D72"/>
        </a:solidFill>
        <a:effectLst/>
      </p:bgPr>
    </p:bg>
    <p:spTree>
      <p:nvGrpSpPr>
        <p:cNvPr id="1" name="Shape 9"/>
        <p:cNvGrpSpPr/>
        <p:nvPr/>
      </p:nvGrpSpPr>
      <p:grpSpPr>
        <a:xfrm>
          <a:off x="0" y="0"/>
          <a:ext cx="0" cy="0"/>
          <a:chOff x="0" y="0"/>
          <a:chExt cx="0" cy="0"/>
        </a:xfrm>
      </p:grpSpPr>
      <p:pic>
        <p:nvPicPr>
          <p:cNvPr id="10" name="Google Shape;10;p12"/>
          <p:cNvPicPr preferRelativeResize="0"/>
          <p:nvPr/>
        </p:nvPicPr>
        <p:blipFill rotWithShape="1">
          <a:blip r:embed="rId7">
            <a:alphaModFix/>
          </a:blip>
          <a:srcRect/>
          <a:stretch/>
        </p:blipFill>
        <p:spPr>
          <a:xfrm>
            <a:off x="6482755" y="0"/>
            <a:ext cx="2286000" cy="85611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552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1.jp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Google Shape;23;p1"/>
          <p:cNvSpPr txBox="1"/>
          <p:nvPr/>
        </p:nvSpPr>
        <p:spPr>
          <a:xfrm>
            <a:off x="278525" y="1259900"/>
            <a:ext cx="6171000" cy="3540300"/>
          </a:xfrm>
          <a:prstGeom prst="rect">
            <a:avLst/>
          </a:prstGeom>
          <a:noFill/>
          <a:ln>
            <a:noFill/>
          </a:ln>
          <a:effectLst>
            <a:outerShdw blurRad="57150" dist="19050" dir="5400000" algn="bl" rotWithShape="0">
              <a:srgbClr val="000000">
                <a:alpha val="50000"/>
              </a:srgbClr>
            </a:outerShdw>
            <a:reflection dist="9525" dir="5400000" fadeDir="5400012" sy="-100000" algn="bl" rotWithShape="0"/>
          </a:effectLst>
        </p:spPr>
        <p:txBody>
          <a:bodyPr spcFirstLastPara="1" wrap="square" lIns="0" tIns="0" rIns="0" bIns="0" anchor="t" anchorCtr="0">
            <a:noAutofit/>
          </a:bodyPr>
          <a:lstStyle/>
          <a:p>
            <a:pPr marL="0" marR="0" lvl="0" indent="0" algn="l" rtl="0">
              <a:lnSpc>
                <a:spcPct val="90000"/>
              </a:lnSpc>
              <a:spcBef>
                <a:spcPts val="0"/>
              </a:spcBef>
              <a:spcAft>
                <a:spcPts val="0"/>
              </a:spcAft>
              <a:buClr>
                <a:srgbClr val="000000"/>
              </a:buClr>
              <a:buSzPts val="3400"/>
              <a:buFont typeface="Arial"/>
              <a:buNone/>
            </a:pPr>
            <a:r>
              <a:rPr lang="en-US" sz="1800" u="none" strike="noStrike" cap="none" dirty="0">
                <a:solidFill>
                  <a:schemeClr val="lt1"/>
                </a:solidFill>
              </a:rPr>
              <a:t> </a:t>
            </a:r>
            <a:endParaRPr sz="1800" u="none" strike="noStrike" cap="none" dirty="0">
              <a:solidFill>
                <a:schemeClr val="lt1"/>
              </a:solidFill>
            </a:endParaRPr>
          </a:p>
          <a:p>
            <a:pPr marL="0" marR="0" lvl="0" indent="0" algn="l" rtl="0">
              <a:lnSpc>
                <a:spcPct val="90000"/>
              </a:lnSpc>
              <a:spcBef>
                <a:spcPts val="0"/>
              </a:spcBef>
              <a:spcAft>
                <a:spcPts val="0"/>
              </a:spcAft>
              <a:buClr>
                <a:srgbClr val="000000"/>
              </a:buClr>
              <a:buSzPts val="3400"/>
              <a:buFont typeface="Arial"/>
              <a:buNone/>
            </a:pPr>
            <a:endParaRPr sz="1800" dirty="0">
              <a:solidFill>
                <a:srgbClr val="FFD966"/>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rgbClr val="000000"/>
              </a:buClr>
              <a:buSzPts val="3400"/>
              <a:buFont typeface="Arial"/>
              <a:buNone/>
            </a:pPr>
            <a:endParaRPr sz="1800" dirty="0">
              <a:solidFill>
                <a:srgbClr val="FFD966"/>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rgbClr val="000000"/>
              </a:buClr>
              <a:buSzPts val="3400"/>
              <a:buFont typeface="Arial"/>
              <a:buNone/>
            </a:pPr>
            <a:endParaRPr sz="1800" dirty="0">
              <a:solidFill>
                <a:srgbClr val="FFD966"/>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rgbClr val="000000"/>
              </a:buClr>
              <a:buSzPts val="3400"/>
              <a:buFont typeface="Arial"/>
              <a:buNone/>
            </a:pPr>
            <a:r>
              <a:rPr lang="en-US" sz="1800" u="none" strike="noStrike" cap="none" dirty="0">
                <a:solidFill>
                  <a:schemeClr val="accent6">
                    <a:lumMod val="75000"/>
                  </a:schemeClr>
                </a:solidFill>
                <a:latin typeface="Times New Roman"/>
                <a:ea typeface="Times New Roman"/>
                <a:cs typeface="Times New Roman"/>
                <a:sym typeface="Times New Roman"/>
              </a:rPr>
              <a:t>Professor: Maryam </a:t>
            </a:r>
            <a:r>
              <a:rPr lang="en-US" sz="1800" u="none" strike="noStrike" cap="none" dirty="0" err="1">
                <a:solidFill>
                  <a:schemeClr val="accent6">
                    <a:lumMod val="75000"/>
                  </a:schemeClr>
                </a:solidFill>
                <a:latin typeface="Times New Roman"/>
                <a:ea typeface="Times New Roman"/>
                <a:cs typeface="Times New Roman"/>
                <a:sym typeface="Times New Roman"/>
              </a:rPr>
              <a:t>Ravan</a:t>
            </a:r>
            <a:r>
              <a:rPr lang="en-US" sz="1800" u="none" strike="noStrike" cap="none" dirty="0">
                <a:solidFill>
                  <a:schemeClr val="accent6">
                    <a:lumMod val="75000"/>
                  </a:schemeClr>
                </a:solidFill>
                <a:latin typeface="Times New Roman"/>
                <a:ea typeface="Times New Roman"/>
                <a:cs typeface="Times New Roman"/>
                <a:sym typeface="Times New Roman"/>
              </a:rPr>
              <a:t> </a:t>
            </a:r>
            <a:endParaRPr sz="2800" u="none" strike="noStrike" cap="none" dirty="0">
              <a:solidFill>
                <a:schemeClr val="accent6">
                  <a:lumMod val="75000"/>
                </a:schemeClr>
              </a:solidFill>
              <a:latin typeface="Times New Roman"/>
              <a:ea typeface="Times New Roman"/>
              <a:cs typeface="Times New Roman"/>
              <a:sym typeface="Times New Roman"/>
            </a:endParaRPr>
          </a:p>
          <a:p>
            <a:pPr marL="0" marR="0" lvl="0" indent="0" algn="l" rtl="0">
              <a:lnSpc>
                <a:spcPct val="90000"/>
              </a:lnSpc>
              <a:spcBef>
                <a:spcPts val="800"/>
              </a:spcBef>
              <a:spcAft>
                <a:spcPts val="0"/>
              </a:spcAft>
              <a:buClr>
                <a:srgbClr val="000000"/>
              </a:buClr>
              <a:buSzPts val="2600"/>
              <a:buFont typeface="Arial"/>
              <a:buNone/>
            </a:pPr>
            <a:endParaRPr sz="1800" b="1" i="1" u="sng" dirty="0">
              <a:solidFill>
                <a:schemeClr val="lt1"/>
              </a:solidFill>
              <a:latin typeface="Times New Roman"/>
              <a:ea typeface="Times New Roman"/>
              <a:cs typeface="Times New Roman"/>
              <a:sym typeface="Times New Roman"/>
            </a:endParaRPr>
          </a:p>
          <a:p>
            <a:pPr marL="0" marR="0" lvl="0" indent="0" algn="l" rtl="0">
              <a:lnSpc>
                <a:spcPct val="90000"/>
              </a:lnSpc>
              <a:spcBef>
                <a:spcPts val="800"/>
              </a:spcBef>
              <a:spcAft>
                <a:spcPts val="0"/>
              </a:spcAft>
              <a:buClr>
                <a:srgbClr val="000000"/>
              </a:buClr>
              <a:buSzPts val="2600"/>
              <a:buFont typeface="Arial"/>
              <a:buNone/>
            </a:pPr>
            <a:r>
              <a:rPr lang="en-US" sz="1600" i="1" dirty="0">
                <a:solidFill>
                  <a:schemeClr val="accent6">
                    <a:lumMod val="75000"/>
                  </a:schemeClr>
                </a:solidFill>
                <a:latin typeface="Times New Roman"/>
                <a:ea typeface="Times New Roman"/>
                <a:cs typeface="Times New Roman"/>
                <a:sym typeface="Times New Roman"/>
              </a:rPr>
              <a:t>Group - 5</a:t>
            </a:r>
            <a:r>
              <a:rPr lang="en-US" sz="1800" i="0" u="none" strike="noStrike" cap="none" dirty="0">
                <a:solidFill>
                  <a:schemeClr val="accent6">
                    <a:lumMod val="75000"/>
                  </a:schemeClr>
                </a:solidFill>
                <a:latin typeface="Times New Roman"/>
                <a:ea typeface="Times New Roman"/>
                <a:cs typeface="Times New Roman"/>
                <a:sym typeface="Times New Roman"/>
              </a:rPr>
              <a:t>: </a:t>
            </a:r>
            <a:endParaRPr sz="1800" i="0" u="none" strike="noStrike" cap="none" dirty="0">
              <a:solidFill>
                <a:schemeClr val="accent6">
                  <a:lumMod val="75000"/>
                </a:schemeClr>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rgbClr val="000000"/>
              </a:buClr>
              <a:buSzPts val="2800"/>
              <a:buFont typeface="Arial"/>
              <a:buNone/>
            </a:pPr>
            <a:endParaRPr b="1" dirty="0">
              <a:solidFill>
                <a:schemeClr val="lt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rgbClr val="000000"/>
              </a:buClr>
              <a:buSzPts val="2800"/>
              <a:buFont typeface="Arial"/>
              <a:buNone/>
            </a:pPr>
            <a:r>
              <a:rPr lang="en-US" b="1" i="0" u="none" strike="noStrike" cap="none" dirty="0" err="1">
                <a:solidFill>
                  <a:schemeClr val="lt1"/>
                </a:solidFill>
                <a:latin typeface="Times New Roman"/>
                <a:ea typeface="Times New Roman"/>
                <a:cs typeface="Times New Roman"/>
                <a:sym typeface="Times New Roman"/>
              </a:rPr>
              <a:t>Furqaan</a:t>
            </a:r>
            <a:r>
              <a:rPr lang="en-US" b="1" i="0" u="none" strike="noStrike" cap="none" dirty="0">
                <a:solidFill>
                  <a:schemeClr val="lt1"/>
                </a:solidFill>
                <a:latin typeface="Times New Roman"/>
                <a:ea typeface="Times New Roman"/>
                <a:cs typeface="Times New Roman"/>
                <a:sym typeface="Times New Roman"/>
              </a:rPr>
              <a:t> Khan - 1319172</a:t>
            </a:r>
            <a:endParaRPr b="1" dirty="0">
              <a:solidFill>
                <a:schemeClr val="lt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rgbClr val="000000"/>
              </a:buClr>
              <a:buSzPts val="2800"/>
              <a:buFont typeface="Arial"/>
              <a:buNone/>
            </a:pPr>
            <a:r>
              <a:rPr lang="en-US" b="1" i="0" u="none" strike="noStrike" cap="none" dirty="0" err="1">
                <a:solidFill>
                  <a:schemeClr val="lt1"/>
                </a:solidFill>
                <a:latin typeface="Times New Roman"/>
                <a:ea typeface="Times New Roman"/>
                <a:cs typeface="Times New Roman"/>
                <a:sym typeface="Times New Roman"/>
              </a:rPr>
              <a:t>Vered</a:t>
            </a:r>
            <a:r>
              <a:rPr lang="en-US" b="1" i="0" u="none" strike="noStrike" cap="none" dirty="0">
                <a:solidFill>
                  <a:schemeClr val="lt1"/>
                </a:solidFill>
                <a:latin typeface="Times New Roman"/>
                <a:ea typeface="Times New Roman"/>
                <a:cs typeface="Times New Roman"/>
                <a:sym typeface="Times New Roman"/>
              </a:rPr>
              <a:t> Raz - 1316418</a:t>
            </a:r>
            <a:endParaRPr b="1" i="0" u="none" strike="noStrike" cap="none" dirty="0">
              <a:solidFill>
                <a:schemeClr val="lt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rgbClr val="000000"/>
              </a:buClr>
              <a:buSzPts val="2800"/>
              <a:buFont typeface="Arial"/>
              <a:buNone/>
            </a:pPr>
            <a:r>
              <a:rPr lang="en-US" b="1" i="0" u="none" strike="noStrike" cap="none" dirty="0" err="1">
                <a:solidFill>
                  <a:schemeClr val="lt1"/>
                </a:solidFill>
                <a:latin typeface="Times New Roman"/>
                <a:ea typeface="Times New Roman"/>
                <a:cs typeface="Times New Roman"/>
                <a:sym typeface="Times New Roman"/>
              </a:rPr>
              <a:t>Prachiti</a:t>
            </a:r>
            <a:r>
              <a:rPr lang="en-US" b="1" i="0" u="none" strike="noStrike" cap="none" dirty="0">
                <a:solidFill>
                  <a:schemeClr val="lt1"/>
                </a:solidFill>
                <a:latin typeface="Times New Roman"/>
                <a:ea typeface="Times New Roman"/>
                <a:cs typeface="Times New Roman"/>
                <a:sym typeface="Times New Roman"/>
              </a:rPr>
              <a:t> </a:t>
            </a:r>
            <a:r>
              <a:rPr lang="en-US" b="1" i="0" u="none" strike="noStrike" cap="none" dirty="0" err="1">
                <a:solidFill>
                  <a:schemeClr val="lt1"/>
                </a:solidFill>
                <a:latin typeface="Times New Roman"/>
                <a:ea typeface="Times New Roman"/>
                <a:cs typeface="Times New Roman"/>
                <a:sym typeface="Times New Roman"/>
              </a:rPr>
              <a:t>Bahaduri</a:t>
            </a:r>
            <a:r>
              <a:rPr lang="en-US" b="1" i="0" u="none" strike="noStrike" cap="none" dirty="0">
                <a:solidFill>
                  <a:schemeClr val="lt1"/>
                </a:solidFill>
                <a:latin typeface="Times New Roman"/>
                <a:ea typeface="Times New Roman"/>
                <a:cs typeface="Times New Roman"/>
                <a:sym typeface="Times New Roman"/>
              </a:rPr>
              <a:t> - 1317686</a:t>
            </a:r>
            <a:endParaRPr b="1" dirty="0">
              <a:solidFill>
                <a:schemeClr val="lt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rgbClr val="000000"/>
              </a:buClr>
              <a:buSzPts val="2800"/>
              <a:buFont typeface="Arial"/>
              <a:buNone/>
            </a:pPr>
            <a:r>
              <a:rPr lang="en-US" b="1" i="0" u="none" strike="noStrike" cap="none" dirty="0">
                <a:solidFill>
                  <a:schemeClr val="lt1"/>
                </a:solidFill>
                <a:latin typeface="Times New Roman"/>
                <a:ea typeface="Times New Roman"/>
                <a:cs typeface="Times New Roman"/>
                <a:sym typeface="Times New Roman"/>
              </a:rPr>
              <a:t>Harsh </a:t>
            </a:r>
            <a:r>
              <a:rPr lang="en-US" b="1" i="0" u="none" strike="noStrike" cap="none" dirty="0" err="1">
                <a:solidFill>
                  <a:schemeClr val="lt1"/>
                </a:solidFill>
                <a:latin typeface="Times New Roman"/>
                <a:ea typeface="Times New Roman"/>
                <a:cs typeface="Times New Roman"/>
                <a:sym typeface="Times New Roman"/>
              </a:rPr>
              <a:t>Dalwadi</a:t>
            </a:r>
            <a:r>
              <a:rPr lang="en-US" b="1" i="0" u="none" strike="noStrike" cap="none" dirty="0">
                <a:solidFill>
                  <a:schemeClr val="lt1"/>
                </a:solidFill>
                <a:latin typeface="Times New Roman"/>
                <a:ea typeface="Times New Roman"/>
                <a:cs typeface="Times New Roman"/>
                <a:sym typeface="Times New Roman"/>
              </a:rPr>
              <a:t> - 1309370</a:t>
            </a:r>
            <a:endParaRPr b="1" i="0" u="none" strike="noStrike" cap="none" dirty="0">
              <a:solidFill>
                <a:schemeClr val="lt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rgbClr val="000000"/>
              </a:buClr>
              <a:buSzPts val="2800"/>
              <a:buFont typeface="Arial"/>
              <a:buNone/>
            </a:pPr>
            <a:r>
              <a:rPr lang="en-US" b="1" dirty="0">
                <a:solidFill>
                  <a:schemeClr val="lt1"/>
                </a:solidFill>
                <a:latin typeface="Times New Roman"/>
                <a:ea typeface="Times New Roman"/>
                <a:cs typeface="Times New Roman"/>
                <a:sym typeface="Times New Roman"/>
              </a:rPr>
              <a:t>Himani Parikh - 1322085</a:t>
            </a:r>
            <a:endParaRPr b="1" dirty="0">
              <a:solidFill>
                <a:schemeClr val="lt1"/>
              </a:solidFill>
              <a:latin typeface="Times New Roman"/>
              <a:ea typeface="Times New Roman"/>
              <a:cs typeface="Times New Roman"/>
              <a:sym typeface="Times New Roman"/>
            </a:endParaRPr>
          </a:p>
          <a:p>
            <a:pPr marL="1371600" marR="0" lvl="0" indent="457200" algn="l" rtl="0">
              <a:lnSpc>
                <a:spcPct val="90000"/>
              </a:lnSpc>
              <a:spcBef>
                <a:spcPts val="0"/>
              </a:spcBef>
              <a:spcAft>
                <a:spcPts val="0"/>
              </a:spcAft>
              <a:buClr>
                <a:srgbClr val="000000"/>
              </a:buClr>
              <a:buSzPts val="2200"/>
              <a:buFont typeface="Arial"/>
              <a:buNone/>
            </a:pPr>
            <a:endParaRPr sz="2200" b="0" i="0" u="none" strike="noStrike" cap="none" dirty="0">
              <a:solidFill>
                <a:schemeClr val="lt1"/>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2200"/>
              <a:buFont typeface="Arial"/>
              <a:buNone/>
            </a:pPr>
            <a:endParaRPr sz="2200" b="0" i="0" u="none" strike="noStrike" cap="none" dirty="0">
              <a:solidFill>
                <a:schemeClr val="lt1"/>
              </a:solidFill>
              <a:latin typeface="Arial"/>
              <a:ea typeface="Arial"/>
              <a:cs typeface="Arial"/>
              <a:sym typeface="Arial"/>
            </a:endParaRPr>
          </a:p>
        </p:txBody>
      </p:sp>
      <p:sp>
        <p:nvSpPr>
          <p:cNvPr id="24" name="Google Shape;24;p1"/>
          <p:cNvSpPr txBox="1"/>
          <p:nvPr/>
        </p:nvSpPr>
        <p:spPr>
          <a:xfrm>
            <a:off x="336850" y="900875"/>
            <a:ext cx="5226900" cy="694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700" b="1" i="1" u="sng" strike="noStrike" cap="none" dirty="0">
                <a:solidFill>
                  <a:schemeClr val="accent6">
                    <a:lumMod val="75000"/>
                  </a:schemeClr>
                </a:solidFill>
                <a:latin typeface="Times New Roman"/>
                <a:ea typeface="Times New Roman"/>
                <a:cs typeface="Times New Roman"/>
                <a:sym typeface="Times New Roman"/>
              </a:rPr>
              <a:t>A</a:t>
            </a:r>
            <a:r>
              <a:rPr lang="en-US" sz="2700" b="1" i="1" u="sng" dirty="0">
                <a:solidFill>
                  <a:schemeClr val="accent6">
                    <a:lumMod val="75000"/>
                  </a:schemeClr>
                </a:solidFill>
                <a:latin typeface="Times New Roman"/>
                <a:ea typeface="Times New Roman"/>
                <a:cs typeface="Times New Roman"/>
                <a:sym typeface="Times New Roman"/>
              </a:rPr>
              <a:t>ssignment</a:t>
            </a:r>
            <a:r>
              <a:rPr lang="en-US" sz="2700" b="1" i="1" u="sng" strike="noStrike" cap="none" dirty="0">
                <a:solidFill>
                  <a:schemeClr val="accent6">
                    <a:lumMod val="75000"/>
                  </a:schemeClr>
                </a:solidFill>
                <a:latin typeface="Times New Roman"/>
                <a:ea typeface="Times New Roman"/>
                <a:cs typeface="Times New Roman"/>
                <a:sym typeface="Times New Roman"/>
              </a:rPr>
              <a:t> </a:t>
            </a:r>
            <a:r>
              <a:rPr lang="en-US" sz="2700" b="1" i="1" u="sng" dirty="0">
                <a:solidFill>
                  <a:schemeClr val="accent6">
                    <a:lumMod val="75000"/>
                  </a:schemeClr>
                </a:solidFill>
                <a:latin typeface="Times New Roman"/>
                <a:ea typeface="Times New Roman"/>
                <a:cs typeface="Times New Roman"/>
                <a:sym typeface="Times New Roman"/>
              </a:rPr>
              <a:t>2 </a:t>
            </a:r>
            <a:r>
              <a:rPr lang="en-US" sz="2700" b="1" i="1" u="sng" strike="noStrike" cap="none" dirty="0">
                <a:solidFill>
                  <a:schemeClr val="accent6">
                    <a:lumMod val="75000"/>
                  </a:schemeClr>
                </a:solidFill>
                <a:latin typeface="Times New Roman"/>
                <a:ea typeface="Times New Roman"/>
                <a:cs typeface="Times New Roman"/>
                <a:sym typeface="Times New Roman"/>
              </a:rPr>
              <a:t> - </a:t>
            </a:r>
            <a:r>
              <a:rPr lang="en-US" sz="2700" b="1" i="1" u="sng" dirty="0">
                <a:solidFill>
                  <a:schemeClr val="accent6">
                    <a:lumMod val="75000"/>
                  </a:schemeClr>
                </a:solidFill>
                <a:latin typeface="Times New Roman"/>
                <a:ea typeface="Times New Roman"/>
                <a:cs typeface="Times New Roman"/>
                <a:sym typeface="Times New Roman"/>
              </a:rPr>
              <a:t>KNN Classification</a:t>
            </a:r>
            <a:endParaRPr sz="2700" b="1" i="1" u="sng" strike="noStrike" cap="none" dirty="0">
              <a:solidFill>
                <a:schemeClr val="accent6">
                  <a:lumMod val="75000"/>
                </a:schemeClr>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8"/>
          <p:cNvSpPr txBox="1"/>
          <p:nvPr/>
        </p:nvSpPr>
        <p:spPr>
          <a:xfrm>
            <a:off x="234790" y="959395"/>
            <a:ext cx="7470600" cy="70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000"/>
              <a:buFont typeface="Arial"/>
              <a:buNone/>
            </a:pPr>
            <a:endParaRPr sz="4000" b="0" i="0" u="none" strike="noStrike" cap="none">
              <a:solidFill>
                <a:schemeClr val="lt1"/>
              </a:solidFill>
              <a:latin typeface="Arial"/>
              <a:ea typeface="Arial"/>
              <a:cs typeface="Arial"/>
              <a:sym typeface="Arial"/>
            </a:endParaRPr>
          </a:p>
        </p:txBody>
      </p:sp>
      <p:sp>
        <p:nvSpPr>
          <p:cNvPr id="100" name="Google Shape;100;p8"/>
          <p:cNvSpPr txBox="1"/>
          <p:nvPr/>
        </p:nvSpPr>
        <p:spPr>
          <a:xfrm>
            <a:off x="234790" y="218001"/>
            <a:ext cx="3963900" cy="62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400"/>
              <a:buFont typeface="Arial"/>
              <a:buNone/>
            </a:pPr>
            <a:r>
              <a:rPr lang="en-US" sz="1800" b="1" i="1" dirty="0">
                <a:solidFill>
                  <a:schemeClr val="accent6">
                    <a:lumMod val="75000"/>
                  </a:schemeClr>
                </a:solidFill>
                <a:latin typeface="Times New Roman"/>
                <a:ea typeface="Times New Roman"/>
                <a:cs typeface="Times New Roman"/>
                <a:sym typeface="Times New Roman"/>
              </a:rPr>
              <a:t>KNN – 3, </a:t>
            </a:r>
            <a:r>
              <a:rPr lang="en-US" sz="1800" i="0" u="none" strike="noStrike" cap="none" dirty="0">
                <a:solidFill>
                  <a:schemeClr val="accent6">
                    <a:lumMod val="75000"/>
                  </a:schemeClr>
                </a:solidFill>
                <a:effectLst/>
                <a:latin typeface="+mn-lt"/>
                <a:ea typeface="+mn-ea"/>
                <a:cs typeface="+mn-cs"/>
                <a:sym typeface="Arial"/>
              </a:rPr>
              <a:t>Euclidean</a:t>
            </a:r>
            <a:r>
              <a:rPr lang="en-US" sz="1800" b="1" i="0" u="none" strike="noStrike" cap="none" dirty="0">
                <a:solidFill>
                  <a:schemeClr val="accent6">
                    <a:lumMod val="75000"/>
                  </a:schemeClr>
                </a:solidFill>
                <a:effectLst/>
                <a:latin typeface="+mn-lt"/>
                <a:ea typeface="+mn-ea"/>
                <a:cs typeface="+mn-cs"/>
                <a:sym typeface="Arial"/>
              </a:rPr>
              <a:t>, </a:t>
            </a:r>
            <a:r>
              <a:rPr lang="en-US" sz="1800" dirty="0">
                <a:solidFill>
                  <a:schemeClr val="accent6">
                    <a:lumMod val="75000"/>
                  </a:schemeClr>
                </a:solidFill>
                <a:effectLst/>
                <a:latin typeface="Arial" panose="020B0604020202020204" pitchFamily="34" charset="0"/>
                <a:ea typeface="Times New Roman" panose="02020603050405020304" pitchFamily="18" charset="0"/>
                <a:cs typeface="Arial" panose="020B0604020202020204" pitchFamily="34" charset="0"/>
              </a:rPr>
              <a:t>Manhattan</a:t>
            </a:r>
            <a:r>
              <a:rPr lang="en-US" sz="3400" b="1" i="1" dirty="0">
                <a:solidFill>
                  <a:schemeClr val="accent6">
                    <a:lumMod val="75000"/>
                  </a:schemeClr>
                </a:solidFill>
                <a:latin typeface="Times New Roman"/>
                <a:ea typeface="Times New Roman"/>
                <a:cs typeface="Times New Roman"/>
                <a:sym typeface="Times New Roman"/>
              </a:rPr>
              <a:t> </a:t>
            </a:r>
            <a:endParaRPr sz="3400" b="1" i="1" u="sng" strike="noStrike" cap="none" dirty="0">
              <a:solidFill>
                <a:schemeClr val="accent6">
                  <a:lumMod val="75000"/>
                </a:schemeClr>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400"/>
              <a:buFont typeface="Arial"/>
              <a:buNone/>
            </a:pPr>
            <a:endParaRPr sz="3400" b="0" i="0" u="none" strike="noStrike" cap="none" dirty="0">
              <a:solidFill>
                <a:schemeClr val="lt1"/>
              </a:solidFill>
              <a:latin typeface="Times New Roman"/>
              <a:ea typeface="Times New Roman"/>
              <a:cs typeface="Times New Roman"/>
              <a:sym typeface="Times New Roman"/>
            </a:endParaRPr>
          </a:p>
        </p:txBody>
      </p:sp>
      <p:pic>
        <p:nvPicPr>
          <p:cNvPr id="1026" name="Picture 2">
            <a:extLst>
              <a:ext uri="{FF2B5EF4-FFF2-40B4-BE49-F238E27FC236}">
                <a16:creationId xmlns:a16="http://schemas.microsoft.com/office/drawing/2014/main" id="{99F78869-631C-0F9B-3579-9F24B61D60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069" y="1013952"/>
            <a:ext cx="1957081" cy="1742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a:extLst>
              <a:ext uri="{FF2B5EF4-FFF2-40B4-BE49-F238E27FC236}">
                <a16:creationId xmlns:a16="http://schemas.microsoft.com/office/drawing/2014/main" id="{832B0694-C831-CC44-FAEB-072A7C3323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96" y="2809921"/>
            <a:ext cx="2515133" cy="1962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a:extLst>
              <a:ext uri="{FF2B5EF4-FFF2-40B4-BE49-F238E27FC236}">
                <a16:creationId xmlns:a16="http://schemas.microsoft.com/office/drawing/2014/main" id="{75B84886-1470-95A0-23F9-01326CAA82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9789" y="951225"/>
            <a:ext cx="1900855" cy="1798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a:extLst>
              <a:ext uri="{FF2B5EF4-FFF2-40B4-BE49-F238E27FC236}">
                <a16:creationId xmlns:a16="http://schemas.microsoft.com/office/drawing/2014/main" id="{4C5B7A93-B99D-5B1F-F44E-D2C3B31554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9598" y="2809921"/>
            <a:ext cx="2741239" cy="1857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9" name="Google Shape;109;p9"/>
          <p:cNvSpPr txBox="1"/>
          <p:nvPr/>
        </p:nvSpPr>
        <p:spPr>
          <a:xfrm>
            <a:off x="410400" y="323750"/>
            <a:ext cx="5253000" cy="738633"/>
          </a:xfrm>
          <a:prstGeom prst="rect">
            <a:avLst/>
          </a:prstGeom>
          <a:noFill/>
          <a:ln>
            <a:noFill/>
          </a:ln>
        </p:spPr>
        <p:txBody>
          <a:bodyPr spcFirstLastPara="1" wrap="square" lIns="91425" tIns="91425" rIns="91425" bIns="91425" anchor="t" anchorCtr="0">
            <a:spAutoFit/>
          </a:bodyPr>
          <a:lstStyle/>
          <a:p>
            <a:pPr>
              <a:buSzPts val="3400"/>
            </a:pPr>
            <a:r>
              <a:rPr lang="en-US" sz="1800" b="1" i="1" dirty="0">
                <a:solidFill>
                  <a:schemeClr val="accent6">
                    <a:lumMod val="75000"/>
                  </a:schemeClr>
                </a:solidFill>
                <a:latin typeface="Times New Roman"/>
                <a:ea typeface="Times New Roman"/>
                <a:cs typeface="Times New Roman"/>
                <a:sym typeface="Times New Roman"/>
              </a:rPr>
              <a:t>KNN – 5, </a:t>
            </a:r>
            <a:r>
              <a:rPr lang="en-US" sz="1800" i="0" u="none" strike="noStrike" cap="none" dirty="0">
                <a:solidFill>
                  <a:schemeClr val="accent6">
                    <a:lumMod val="75000"/>
                  </a:schemeClr>
                </a:solidFill>
                <a:effectLst/>
                <a:latin typeface="+mn-lt"/>
                <a:ea typeface="+mn-ea"/>
                <a:cs typeface="+mn-cs"/>
                <a:sym typeface="Arial"/>
              </a:rPr>
              <a:t>Euclidean</a:t>
            </a:r>
            <a:r>
              <a:rPr lang="en-US" sz="1800" b="1" i="0" u="none" strike="noStrike" cap="none" dirty="0">
                <a:solidFill>
                  <a:schemeClr val="accent6">
                    <a:lumMod val="75000"/>
                  </a:schemeClr>
                </a:solidFill>
                <a:effectLst/>
                <a:latin typeface="+mn-lt"/>
                <a:ea typeface="+mn-ea"/>
                <a:cs typeface="+mn-cs"/>
                <a:sym typeface="Arial"/>
              </a:rPr>
              <a:t>, </a:t>
            </a:r>
            <a:r>
              <a:rPr lang="en-US" sz="1800" dirty="0">
                <a:solidFill>
                  <a:schemeClr val="accent6">
                    <a:lumMod val="75000"/>
                  </a:schemeClr>
                </a:solidFill>
                <a:effectLst/>
                <a:latin typeface="Arial" panose="020B0604020202020204" pitchFamily="34" charset="0"/>
                <a:ea typeface="Times New Roman" panose="02020603050405020304" pitchFamily="18" charset="0"/>
                <a:cs typeface="Arial" panose="020B0604020202020204" pitchFamily="34" charset="0"/>
              </a:rPr>
              <a:t>Manhattan</a:t>
            </a:r>
            <a:r>
              <a:rPr lang="en-US" sz="1800" b="1" i="1" dirty="0">
                <a:solidFill>
                  <a:schemeClr val="accent6">
                    <a:lumMod val="75000"/>
                  </a:schemeClr>
                </a:solidFill>
                <a:latin typeface="Times New Roman"/>
                <a:ea typeface="Times New Roman"/>
                <a:cs typeface="Times New Roman"/>
                <a:sym typeface="Times New Roman"/>
              </a:rPr>
              <a:t> </a:t>
            </a:r>
            <a:endParaRPr lang="en-US" sz="1800" b="1" i="1" u="sng" strike="noStrike" cap="none" dirty="0">
              <a:solidFill>
                <a:schemeClr val="accent6">
                  <a:lumMod val="75000"/>
                </a:schemeClr>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400"/>
              <a:buFont typeface="Arial"/>
              <a:buNone/>
            </a:pPr>
            <a:endParaRPr sz="1800" b="0" i="0" u="none" strike="noStrike" cap="none" dirty="0">
              <a:solidFill>
                <a:schemeClr val="lt1"/>
              </a:solidFill>
              <a:latin typeface="Times New Roman"/>
              <a:ea typeface="Times New Roman"/>
              <a:cs typeface="Times New Roman"/>
              <a:sym typeface="Times New Roman"/>
            </a:endParaRPr>
          </a:p>
        </p:txBody>
      </p:sp>
      <p:pic>
        <p:nvPicPr>
          <p:cNvPr id="2051" name="Picture 3">
            <a:extLst>
              <a:ext uri="{FF2B5EF4-FFF2-40B4-BE49-F238E27FC236}">
                <a16:creationId xmlns:a16="http://schemas.microsoft.com/office/drawing/2014/main" id="{7E1E860D-236E-B718-B1CD-6B52BA360B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921" y="912440"/>
            <a:ext cx="2150316" cy="1907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Google Shape;108;p9">
            <a:extLst>
              <a:ext uri="{FF2B5EF4-FFF2-40B4-BE49-F238E27FC236}">
                <a16:creationId xmlns:a16="http://schemas.microsoft.com/office/drawing/2014/main" id="{946BEA71-2CD0-EC84-5B06-AAC46FB2B156}"/>
              </a:ext>
            </a:extLst>
          </p:cNvPr>
          <p:cNvSpPr txBox="1"/>
          <p:nvPr/>
        </p:nvSpPr>
        <p:spPr>
          <a:xfrm>
            <a:off x="55002" y="1555249"/>
            <a:ext cx="3723622" cy="2303265"/>
          </a:xfrm>
          <a:prstGeom prst="rect">
            <a:avLst/>
          </a:prstGeom>
          <a:noFill/>
          <a:ln>
            <a:noFill/>
          </a:ln>
        </p:spPr>
        <p:txBody>
          <a:bodyPr spcFirstLastPara="1" wrap="square" lIns="91425" tIns="45700" rIns="91425" bIns="45700" anchor="t" anchorCtr="0">
            <a:noAutofit/>
          </a:bodyPr>
          <a:lstStyle/>
          <a:p>
            <a:pPr marL="457200" marR="0" lvl="0" indent="0" algn="l" rtl="0">
              <a:lnSpc>
                <a:spcPct val="100000"/>
              </a:lnSpc>
              <a:spcBef>
                <a:spcPts val="0"/>
              </a:spcBef>
              <a:spcAft>
                <a:spcPts val="0"/>
              </a:spcAft>
              <a:buClr>
                <a:srgbClr val="000000"/>
              </a:buClr>
              <a:buSzPts val="700"/>
              <a:buFont typeface="Arial"/>
              <a:buNone/>
            </a:pPr>
            <a:endParaRPr sz="700" b="0" i="0" u="none" strike="noStrike" cap="none">
              <a:solidFill>
                <a:schemeClr val="lt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700"/>
              <a:buFont typeface="Arial"/>
              <a:buNone/>
            </a:pPr>
            <a:endParaRPr sz="700" b="0" i="0" u="none" strike="noStrike" cap="none">
              <a:solidFill>
                <a:schemeClr val="lt1"/>
              </a:solidFill>
              <a:latin typeface="Arial"/>
              <a:ea typeface="Arial"/>
              <a:cs typeface="Arial"/>
              <a:sym typeface="Arial"/>
            </a:endParaRPr>
          </a:p>
        </p:txBody>
      </p:sp>
      <p:sp>
        <p:nvSpPr>
          <p:cNvPr id="4" name="Google Shape;108;p9">
            <a:extLst>
              <a:ext uri="{FF2B5EF4-FFF2-40B4-BE49-F238E27FC236}">
                <a16:creationId xmlns:a16="http://schemas.microsoft.com/office/drawing/2014/main" id="{126447EF-1DC4-3BA4-EA8F-D431A624105E}"/>
              </a:ext>
            </a:extLst>
          </p:cNvPr>
          <p:cNvSpPr txBox="1"/>
          <p:nvPr/>
        </p:nvSpPr>
        <p:spPr>
          <a:xfrm>
            <a:off x="72931" y="5035924"/>
            <a:ext cx="4283916" cy="2234174"/>
          </a:xfrm>
          <a:prstGeom prst="rect">
            <a:avLst/>
          </a:prstGeom>
          <a:noFill/>
          <a:ln>
            <a:noFill/>
          </a:ln>
        </p:spPr>
        <p:txBody>
          <a:bodyPr spcFirstLastPara="1" wrap="square" lIns="91425" tIns="45700" rIns="91425" bIns="45700" anchor="t" anchorCtr="0">
            <a:noAutofit/>
          </a:bodyPr>
          <a:lstStyle/>
          <a:p>
            <a:pPr marL="457200" marR="0" lvl="0" indent="0" algn="l" rtl="0">
              <a:lnSpc>
                <a:spcPct val="100000"/>
              </a:lnSpc>
              <a:spcBef>
                <a:spcPts val="0"/>
              </a:spcBef>
              <a:spcAft>
                <a:spcPts val="0"/>
              </a:spcAft>
              <a:buClr>
                <a:srgbClr val="000000"/>
              </a:buClr>
              <a:buSzPts val="700"/>
              <a:buFont typeface="Arial"/>
              <a:buNone/>
            </a:pPr>
            <a:endParaRPr sz="700" b="0" i="0" u="none" strike="noStrike" cap="none">
              <a:solidFill>
                <a:schemeClr val="lt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700"/>
              <a:buFont typeface="Arial"/>
              <a:buNone/>
            </a:pPr>
            <a:endParaRPr sz="700" b="0" i="0" u="none" strike="noStrike" cap="none">
              <a:solidFill>
                <a:schemeClr val="lt1"/>
              </a:solidFill>
              <a:latin typeface="Arial"/>
              <a:ea typeface="Arial"/>
              <a:cs typeface="Arial"/>
              <a:sym typeface="Arial"/>
            </a:endParaRPr>
          </a:p>
        </p:txBody>
      </p:sp>
      <p:pic>
        <p:nvPicPr>
          <p:cNvPr id="2052" name="Picture 4">
            <a:extLst>
              <a:ext uri="{FF2B5EF4-FFF2-40B4-BE49-F238E27FC236}">
                <a16:creationId xmlns:a16="http://schemas.microsoft.com/office/drawing/2014/main" id="{EE414471-FAED-6FBC-52C2-DF5A36AE0A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881" y="3132812"/>
            <a:ext cx="2549849" cy="1728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5">
            <a:extLst>
              <a:ext uri="{FF2B5EF4-FFF2-40B4-BE49-F238E27FC236}">
                <a16:creationId xmlns:a16="http://schemas.microsoft.com/office/drawing/2014/main" id="{771F446E-9C31-BD31-1554-967EFF2799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736" y="848583"/>
            <a:ext cx="2147430" cy="1907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6">
            <a:extLst>
              <a:ext uri="{FF2B5EF4-FFF2-40B4-BE49-F238E27FC236}">
                <a16:creationId xmlns:a16="http://schemas.microsoft.com/office/drawing/2014/main" id="{AAAA75CF-6971-7D4B-CFA3-742D984648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5092" y="3090828"/>
            <a:ext cx="2552218" cy="1728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0"/>
          <p:cNvSpPr txBox="1"/>
          <p:nvPr/>
        </p:nvSpPr>
        <p:spPr>
          <a:xfrm>
            <a:off x="352264" y="469407"/>
            <a:ext cx="3762535" cy="472244"/>
          </a:xfrm>
          <a:prstGeom prst="rect">
            <a:avLst/>
          </a:prstGeom>
          <a:noFill/>
          <a:ln>
            <a:noFill/>
          </a:ln>
        </p:spPr>
        <p:txBody>
          <a:bodyPr spcFirstLastPara="1" wrap="square" lIns="91425" tIns="91425" rIns="91425" bIns="91425" anchor="t" anchorCtr="0">
            <a:noAutofit/>
          </a:bodyPr>
          <a:lstStyle/>
          <a:p>
            <a:pPr>
              <a:buSzPts val="3400"/>
            </a:pPr>
            <a:r>
              <a:rPr lang="en-US" sz="1800" b="1" i="1" u="none" strike="noStrike" cap="none" dirty="0">
                <a:solidFill>
                  <a:schemeClr val="accent6">
                    <a:lumMod val="75000"/>
                  </a:schemeClr>
                </a:solidFill>
                <a:latin typeface="Times New Roman"/>
                <a:ea typeface="Times New Roman"/>
                <a:cs typeface="Times New Roman"/>
                <a:sym typeface="Times New Roman"/>
              </a:rPr>
              <a:t>5. </a:t>
            </a:r>
            <a:r>
              <a:rPr lang="en-US" sz="1800" b="1" i="1" dirty="0">
                <a:solidFill>
                  <a:schemeClr val="accent6">
                    <a:lumMod val="75000"/>
                  </a:schemeClr>
                </a:solidFill>
                <a:latin typeface="Times New Roman"/>
                <a:ea typeface="Times New Roman"/>
                <a:cs typeface="Times New Roman"/>
                <a:sym typeface="Times New Roman"/>
              </a:rPr>
              <a:t>KNN – 7, </a:t>
            </a:r>
            <a:r>
              <a:rPr lang="en-US" sz="1800" i="0" u="none" strike="noStrike" cap="none" dirty="0">
                <a:solidFill>
                  <a:schemeClr val="accent6">
                    <a:lumMod val="75000"/>
                  </a:schemeClr>
                </a:solidFill>
                <a:effectLst/>
                <a:latin typeface="+mn-lt"/>
                <a:ea typeface="+mn-ea"/>
                <a:cs typeface="+mn-cs"/>
                <a:sym typeface="Arial"/>
              </a:rPr>
              <a:t>Euclidean</a:t>
            </a:r>
            <a:r>
              <a:rPr lang="en-US" sz="1800" b="1" i="0" u="none" strike="noStrike" cap="none" dirty="0">
                <a:solidFill>
                  <a:schemeClr val="accent6">
                    <a:lumMod val="75000"/>
                  </a:schemeClr>
                </a:solidFill>
                <a:effectLst/>
                <a:latin typeface="+mn-lt"/>
                <a:ea typeface="+mn-ea"/>
                <a:cs typeface="+mn-cs"/>
                <a:sym typeface="Arial"/>
              </a:rPr>
              <a:t>, </a:t>
            </a:r>
            <a:r>
              <a:rPr lang="en-US" sz="1800" dirty="0">
                <a:solidFill>
                  <a:schemeClr val="accent6">
                    <a:lumMod val="75000"/>
                  </a:schemeClr>
                </a:solidFill>
                <a:effectLst/>
                <a:latin typeface="Arial" panose="020B0604020202020204" pitchFamily="34" charset="0"/>
                <a:ea typeface="Times New Roman" panose="02020603050405020304" pitchFamily="18" charset="0"/>
                <a:cs typeface="Arial" panose="020B0604020202020204" pitchFamily="34" charset="0"/>
              </a:rPr>
              <a:t>Manhattan</a:t>
            </a:r>
            <a:r>
              <a:rPr lang="en-US" sz="1800" b="1" i="1" dirty="0">
                <a:solidFill>
                  <a:schemeClr val="accent6">
                    <a:lumMod val="75000"/>
                  </a:schemeClr>
                </a:solidFill>
                <a:latin typeface="Times New Roman"/>
                <a:ea typeface="Times New Roman"/>
                <a:cs typeface="Times New Roman"/>
                <a:sym typeface="Times New Roman"/>
              </a:rPr>
              <a:t> </a:t>
            </a:r>
            <a:endParaRPr lang="en-US" sz="1800" b="1" i="1" u="sng" strike="noStrike" cap="none" dirty="0">
              <a:solidFill>
                <a:schemeClr val="accent6">
                  <a:lumMod val="75000"/>
                </a:schemeClr>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400"/>
              <a:buFont typeface="Arial"/>
              <a:buNone/>
            </a:pPr>
            <a:endParaRPr sz="3400" b="0" i="0" u="none" strike="noStrike" cap="none" dirty="0">
              <a:solidFill>
                <a:schemeClr val="lt1"/>
              </a:solidFill>
              <a:latin typeface="Times New Roman"/>
              <a:ea typeface="Times New Roman"/>
              <a:cs typeface="Times New Roman"/>
              <a:sym typeface="Times New Roman"/>
            </a:endParaRPr>
          </a:p>
        </p:txBody>
      </p:sp>
      <p:pic>
        <p:nvPicPr>
          <p:cNvPr id="3074" name="Picture 2">
            <a:extLst>
              <a:ext uri="{FF2B5EF4-FFF2-40B4-BE49-F238E27FC236}">
                <a16:creationId xmlns:a16="http://schemas.microsoft.com/office/drawing/2014/main" id="{563FE61C-05E1-BA14-A7A2-7334B2EBC6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470" y="1055951"/>
            <a:ext cx="2166937" cy="1923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a:extLst>
              <a:ext uri="{FF2B5EF4-FFF2-40B4-BE49-F238E27FC236}">
                <a16:creationId xmlns:a16="http://schemas.microsoft.com/office/drawing/2014/main" id="{B4BEB549-3C6D-935A-F73C-D2FF64C8D3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45" y="3037075"/>
            <a:ext cx="2745161" cy="186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4">
            <a:extLst>
              <a:ext uri="{FF2B5EF4-FFF2-40B4-BE49-F238E27FC236}">
                <a16:creationId xmlns:a16="http://schemas.microsoft.com/office/drawing/2014/main" id="{1197F0AE-3D8D-639F-8902-DDBA127C06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5093" y="1011197"/>
            <a:ext cx="2166937" cy="1923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5">
            <a:extLst>
              <a:ext uri="{FF2B5EF4-FFF2-40B4-BE49-F238E27FC236}">
                <a16:creationId xmlns:a16="http://schemas.microsoft.com/office/drawing/2014/main" id="{9EC95F06-7B67-E802-7716-AC04968086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7857" y="3003899"/>
            <a:ext cx="2745161" cy="186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1"/>
          <p:cNvSpPr txBox="1"/>
          <p:nvPr/>
        </p:nvSpPr>
        <p:spPr>
          <a:xfrm>
            <a:off x="191525" y="2217750"/>
            <a:ext cx="5253000" cy="708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US" sz="3400" b="1" i="1" u="none" strike="noStrike" cap="none" dirty="0">
                <a:solidFill>
                  <a:schemeClr val="accent6">
                    <a:lumMod val="75000"/>
                  </a:schemeClr>
                </a:solidFill>
                <a:latin typeface="Times New Roman"/>
                <a:ea typeface="Times New Roman"/>
                <a:cs typeface="Times New Roman"/>
                <a:sym typeface="Times New Roman"/>
              </a:rPr>
              <a:t>Thank you.</a:t>
            </a:r>
            <a:endParaRPr sz="3400" b="1" i="1" u="none" strike="noStrike" cap="none" dirty="0">
              <a:solidFill>
                <a:schemeClr val="accent6">
                  <a:lumMod val="75000"/>
                </a:schemeClr>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g1b657044c09_0_0"/>
          <p:cNvSpPr txBox="1"/>
          <p:nvPr/>
        </p:nvSpPr>
        <p:spPr>
          <a:xfrm>
            <a:off x="322425" y="803900"/>
            <a:ext cx="7470600" cy="1094400"/>
          </a:xfrm>
          <a:prstGeom prst="rect">
            <a:avLst/>
          </a:prstGeom>
          <a:noFill/>
          <a:ln>
            <a:noFill/>
          </a:ln>
        </p:spPr>
        <p:txBody>
          <a:bodyPr spcFirstLastPara="1" wrap="square" lIns="91425" tIns="45700" rIns="91425" bIns="45700" anchor="ctr" anchorCtr="0">
            <a:noAutofit/>
          </a:bodyPr>
          <a:lstStyle/>
          <a:p>
            <a:pPr marL="457200" marR="0" lvl="0" indent="-431800" algn="l" rtl="0">
              <a:lnSpc>
                <a:spcPct val="100000"/>
              </a:lnSpc>
              <a:spcBef>
                <a:spcPts val="0"/>
              </a:spcBef>
              <a:spcAft>
                <a:spcPts val="0"/>
              </a:spcAft>
              <a:buClr>
                <a:schemeClr val="lt1"/>
              </a:buClr>
              <a:buSzPts val="3200"/>
              <a:buFont typeface="Times New Roman"/>
              <a:buAutoNum type="arabicPeriod"/>
            </a:pPr>
            <a:r>
              <a:rPr lang="en-US" sz="3200" b="1" i="1">
                <a:solidFill>
                  <a:schemeClr val="lt1"/>
                </a:solidFill>
                <a:latin typeface="Times New Roman"/>
                <a:ea typeface="Times New Roman"/>
                <a:cs typeface="Times New Roman"/>
                <a:sym typeface="Times New Roman"/>
              </a:rPr>
              <a:t>What is KNN?</a:t>
            </a:r>
            <a:endParaRPr sz="3200" b="1" i="1" u="sng" strike="noStrike" cap="none">
              <a:solidFill>
                <a:schemeClr val="lt1"/>
              </a:solidFill>
              <a:latin typeface="Times New Roman"/>
              <a:ea typeface="Times New Roman"/>
              <a:cs typeface="Times New Roman"/>
              <a:sym typeface="Times New Roman"/>
            </a:endParaRPr>
          </a:p>
        </p:txBody>
      </p:sp>
      <p:sp>
        <p:nvSpPr>
          <p:cNvPr id="31" name="Google Shape;31;g1b657044c09_0_0"/>
          <p:cNvSpPr txBox="1"/>
          <p:nvPr/>
        </p:nvSpPr>
        <p:spPr>
          <a:xfrm>
            <a:off x="370950" y="1668900"/>
            <a:ext cx="52530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imes New Roman"/>
              <a:ea typeface="Times New Roman"/>
              <a:cs typeface="Times New Roman"/>
              <a:sym typeface="Times New Roman"/>
            </a:endParaRPr>
          </a:p>
        </p:txBody>
      </p:sp>
      <p:pic>
        <p:nvPicPr>
          <p:cNvPr id="32" name="Google Shape;32;g1b657044c09_0_0"/>
          <p:cNvPicPr preferRelativeResize="0"/>
          <p:nvPr/>
        </p:nvPicPr>
        <p:blipFill rotWithShape="1">
          <a:blip r:embed="rId3">
            <a:alphaModFix/>
          </a:blip>
          <a:srcRect l="10871" t="18188" r="11027" b="3207"/>
          <a:stretch/>
        </p:blipFill>
        <p:spPr>
          <a:xfrm>
            <a:off x="107225" y="512750"/>
            <a:ext cx="6217001" cy="4371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g210bb73372e_2_1"/>
          <p:cNvSpPr txBox="1"/>
          <p:nvPr/>
        </p:nvSpPr>
        <p:spPr>
          <a:xfrm>
            <a:off x="322425" y="803900"/>
            <a:ext cx="7470600" cy="1094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sng" strike="noStrike" cap="none">
              <a:solidFill>
                <a:schemeClr val="lt1"/>
              </a:solidFill>
              <a:latin typeface="Times New Roman"/>
              <a:ea typeface="Times New Roman"/>
              <a:cs typeface="Times New Roman"/>
              <a:sym typeface="Times New Roman"/>
            </a:endParaRPr>
          </a:p>
        </p:txBody>
      </p:sp>
      <p:sp>
        <p:nvSpPr>
          <p:cNvPr id="39" name="Google Shape;39;g210bb73372e_2_1"/>
          <p:cNvSpPr txBox="1"/>
          <p:nvPr/>
        </p:nvSpPr>
        <p:spPr>
          <a:xfrm>
            <a:off x="370950" y="1668900"/>
            <a:ext cx="52530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imes New Roman"/>
              <a:ea typeface="Times New Roman"/>
              <a:cs typeface="Times New Roman"/>
              <a:sym typeface="Times New Roman"/>
            </a:endParaRPr>
          </a:p>
        </p:txBody>
      </p:sp>
      <p:pic>
        <p:nvPicPr>
          <p:cNvPr id="40" name="Google Shape;40;g210bb73372e_2_1"/>
          <p:cNvPicPr preferRelativeResize="0"/>
          <p:nvPr/>
        </p:nvPicPr>
        <p:blipFill rotWithShape="1">
          <a:blip r:embed="rId3">
            <a:alphaModFix/>
          </a:blip>
          <a:srcRect l="10545" t="18758" r="11109" b="2587"/>
          <a:stretch/>
        </p:blipFill>
        <p:spPr>
          <a:xfrm>
            <a:off x="53675" y="803900"/>
            <a:ext cx="5437573" cy="4009601"/>
          </a:xfrm>
          <a:prstGeom prst="rect">
            <a:avLst/>
          </a:prstGeom>
          <a:noFill/>
          <a:ln>
            <a:noFill/>
          </a:ln>
        </p:spPr>
      </p:pic>
      <p:sp>
        <p:nvSpPr>
          <p:cNvPr id="41" name="Google Shape;41;g210bb73372e_2_1"/>
          <p:cNvSpPr txBox="1"/>
          <p:nvPr/>
        </p:nvSpPr>
        <p:spPr>
          <a:xfrm>
            <a:off x="5661100" y="1668900"/>
            <a:ext cx="29601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dirty="0">
                <a:solidFill>
                  <a:schemeClr val="accent6">
                    <a:lumMod val="60000"/>
                    <a:lumOff val="40000"/>
                  </a:schemeClr>
                </a:solidFill>
                <a:latin typeface="Times New Roman"/>
                <a:ea typeface="Times New Roman"/>
                <a:cs typeface="Times New Roman"/>
                <a:sym typeface="Times New Roman"/>
              </a:rPr>
              <a:t>import </a:t>
            </a:r>
            <a:r>
              <a:rPr lang="en-US" dirty="0" err="1">
                <a:solidFill>
                  <a:schemeClr val="accent6">
                    <a:lumMod val="60000"/>
                    <a:lumOff val="40000"/>
                  </a:schemeClr>
                </a:solidFill>
                <a:latin typeface="Times New Roman"/>
                <a:ea typeface="Times New Roman"/>
                <a:cs typeface="Times New Roman"/>
                <a:sym typeface="Times New Roman"/>
              </a:rPr>
              <a:t>os</a:t>
            </a:r>
            <a:endParaRPr dirty="0">
              <a:solidFill>
                <a:schemeClr val="accent6">
                  <a:lumMod val="60000"/>
                  <a:lumOff val="40000"/>
                </a:schemeClr>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dirty="0">
                <a:solidFill>
                  <a:schemeClr val="accent6">
                    <a:lumMod val="60000"/>
                    <a:lumOff val="40000"/>
                  </a:schemeClr>
                </a:solidFill>
                <a:latin typeface="Times New Roman"/>
                <a:ea typeface="Times New Roman"/>
                <a:cs typeface="Times New Roman"/>
                <a:sym typeface="Times New Roman"/>
              </a:rPr>
              <a:t>import pandas as pd</a:t>
            </a:r>
            <a:endParaRPr dirty="0">
              <a:solidFill>
                <a:schemeClr val="accent6">
                  <a:lumMod val="60000"/>
                  <a:lumOff val="40000"/>
                </a:schemeClr>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dirty="0">
                <a:solidFill>
                  <a:schemeClr val="accent6">
                    <a:lumMod val="60000"/>
                    <a:lumOff val="40000"/>
                  </a:schemeClr>
                </a:solidFill>
                <a:latin typeface="Times New Roman"/>
                <a:ea typeface="Times New Roman"/>
                <a:cs typeface="Times New Roman"/>
                <a:sym typeface="Times New Roman"/>
              </a:rPr>
              <a:t>import </a:t>
            </a:r>
            <a:r>
              <a:rPr lang="en-US" dirty="0" err="1">
                <a:solidFill>
                  <a:schemeClr val="accent6">
                    <a:lumMod val="60000"/>
                    <a:lumOff val="40000"/>
                  </a:schemeClr>
                </a:solidFill>
                <a:latin typeface="Times New Roman"/>
                <a:ea typeface="Times New Roman"/>
                <a:cs typeface="Times New Roman"/>
                <a:sym typeface="Times New Roman"/>
              </a:rPr>
              <a:t>matplotlib.pyplot</a:t>
            </a:r>
            <a:r>
              <a:rPr lang="en-US" dirty="0">
                <a:solidFill>
                  <a:schemeClr val="accent6">
                    <a:lumMod val="60000"/>
                    <a:lumOff val="40000"/>
                  </a:schemeClr>
                </a:solidFill>
                <a:latin typeface="Times New Roman"/>
                <a:ea typeface="Times New Roman"/>
                <a:cs typeface="Times New Roman"/>
                <a:sym typeface="Times New Roman"/>
              </a:rPr>
              <a:t> as </a:t>
            </a:r>
            <a:r>
              <a:rPr lang="en-US" dirty="0" err="1">
                <a:solidFill>
                  <a:schemeClr val="accent6">
                    <a:lumMod val="60000"/>
                    <a:lumOff val="40000"/>
                  </a:schemeClr>
                </a:solidFill>
                <a:latin typeface="Times New Roman"/>
                <a:ea typeface="Times New Roman"/>
                <a:cs typeface="Times New Roman"/>
                <a:sym typeface="Times New Roman"/>
              </a:rPr>
              <a:t>plt</a:t>
            </a:r>
            <a:endParaRPr dirty="0">
              <a:solidFill>
                <a:schemeClr val="accent6">
                  <a:lumMod val="60000"/>
                  <a:lumOff val="40000"/>
                </a:schemeClr>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dirty="0">
                <a:solidFill>
                  <a:schemeClr val="accent6">
                    <a:lumMod val="60000"/>
                    <a:lumOff val="40000"/>
                  </a:schemeClr>
                </a:solidFill>
                <a:latin typeface="Times New Roman"/>
                <a:ea typeface="Times New Roman"/>
                <a:cs typeface="Times New Roman"/>
                <a:sym typeface="Times New Roman"/>
              </a:rPr>
              <a:t>from </a:t>
            </a:r>
            <a:r>
              <a:rPr lang="en-US" dirty="0" err="1">
                <a:solidFill>
                  <a:schemeClr val="accent6">
                    <a:lumMod val="60000"/>
                    <a:lumOff val="40000"/>
                  </a:schemeClr>
                </a:solidFill>
                <a:latin typeface="Times New Roman"/>
                <a:ea typeface="Times New Roman"/>
                <a:cs typeface="Times New Roman"/>
                <a:sym typeface="Times New Roman"/>
              </a:rPr>
              <a:t>sklearn.neighbors</a:t>
            </a:r>
            <a:r>
              <a:rPr lang="en-US" dirty="0">
                <a:solidFill>
                  <a:schemeClr val="accent6">
                    <a:lumMod val="60000"/>
                    <a:lumOff val="40000"/>
                  </a:schemeClr>
                </a:solidFill>
                <a:latin typeface="Times New Roman"/>
                <a:ea typeface="Times New Roman"/>
                <a:cs typeface="Times New Roman"/>
                <a:sym typeface="Times New Roman"/>
              </a:rPr>
              <a:t> import </a:t>
            </a:r>
            <a:r>
              <a:rPr lang="en-US" dirty="0" err="1">
                <a:solidFill>
                  <a:schemeClr val="accent6">
                    <a:lumMod val="60000"/>
                    <a:lumOff val="40000"/>
                  </a:schemeClr>
                </a:solidFill>
                <a:latin typeface="Times New Roman"/>
                <a:ea typeface="Times New Roman"/>
                <a:cs typeface="Times New Roman"/>
                <a:sym typeface="Times New Roman"/>
              </a:rPr>
              <a:t>KNeighborsClassifier</a:t>
            </a:r>
            <a:endParaRPr dirty="0">
              <a:solidFill>
                <a:schemeClr val="accent6">
                  <a:lumMod val="60000"/>
                  <a:lumOff val="40000"/>
                </a:schemeClr>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dirty="0">
                <a:solidFill>
                  <a:schemeClr val="accent6">
                    <a:lumMod val="60000"/>
                    <a:lumOff val="40000"/>
                  </a:schemeClr>
                </a:solidFill>
                <a:latin typeface="Times New Roman"/>
                <a:ea typeface="Times New Roman"/>
                <a:cs typeface="Times New Roman"/>
                <a:sym typeface="Times New Roman"/>
              </a:rPr>
              <a:t>from </a:t>
            </a:r>
            <a:r>
              <a:rPr lang="en-US" dirty="0" err="1">
                <a:solidFill>
                  <a:schemeClr val="accent6">
                    <a:lumMod val="60000"/>
                    <a:lumOff val="40000"/>
                  </a:schemeClr>
                </a:solidFill>
                <a:latin typeface="Times New Roman"/>
                <a:ea typeface="Times New Roman"/>
                <a:cs typeface="Times New Roman"/>
                <a:sym typeface="Times New Roman"/>
              </a:rPr>
              <a:t>sklearn.metrics</a:t>
            </a:r>
            <a:r>
              <a:rPr lang="en-US" dirty="0">
                <a:solidFill>
                  <a:schemeClr val="accent6">
                    <a:lumMod val="60000"/>
                    <a:lumOff val="40000"/>
                  </a:schemeClr>
                </a:solidFill>
                <a:latin typeface="Times New Roman"/>
                <a:ea typeface="Times New Roman"/>
                <a:cs typeface="Times New Roman"/>
                <a:sym typeface="Times New Roman"/>
              </a:rPr>
              <a:t> import </a:t>
            </a:r>
            <a:r>
              <a:rPr lang="en-US" dirty="0" err="1">
                <a:solidFill>
                  <a:schemeClr val="accent6">
                    <a:lumMod val="60000"/>
                    <a:lumOff val="40000"/>
                  </a:schemeClr>
                </a:solidFill>
                <a:latin typeface="Times New Roman"/>
                <a:ea typeface="Times New Roman"/>
                <a:cs typeface="Times New Roman"/>
                <a:sym typeface="Times New Roman"/>
              </a:rPr>
              <a:t>accuracy_score</a:t>
            </a:r>
            <a:r>
              <a:rPr lang="en-US" dirty="0">
                <a:solidFill>
                  <a:schemeClr val="accent6">
                    <a:lumMod val="60000"/>
                    <a:lumOff val="40000"/>
                  </a:schemeClr>
                </a:solidFill>
                <a:latin typeface="Times New Roman"/>
                <a:ea typeface="Times New Roman"/>
                <a:cs typeface="Times New Roman"/>
                <a:sym typeface="Times New Roman"/>
              </a:rPr>
              <a:t>, </a:t>
            </a:r>
            <a:r>
              <a:rPr lang="en-US" dirty="0" err="1">
                <a:solidFill>
                  <a:schemeClr val="accent6">
                    <a:lumMod val="60000"/>
                    <a:lumOff val="40000"/>
                  </a:schemeClr>
                </a:solidFill>
                <a:latin typeface="Times New Roman"/>
                <a:ea typeface="Times New Roman"/>
                <a:cs typeface="Times New Roman"/>
                <a:sym typeface="Times New Roman"/>
              </a:rPr>
              <a:t>confusion_matrix</a:t>
            </a:r>
            <a:r>
              <a:rPr lang="en-US" dirty="0">
                <a:solidFill>
                  <a:schemeClr val="accent6">
                    <a:lumMod val="60000"/>
                    <a:lumOff val="40000"/>
                  </a:schemeClr>
                </a:solidFill>
                <a:latin typeface="Times New Roman"/>
                <a:ea typeface="Times New Roman"/>
                <a:cs typeface="Times New Roman"/>
                <a:sym typeface="Times New Roman"/>
              </a:rPr>
              <a:t>, </a:t>
            </a:r>
            <a:r>
              <a:rPr lang="en-US" dirty="0" err="1">
                <a:solidFill>
                  <a:schemeClr val="accent6">
                    <a:lumMod val="60000"/>
                    <a:lumOff val="40000"/>
                  </a:schemeClr>
                </a:solidFill>
                <a:latin typeface="Times New Roman"/>
                <a:ea typeface="Times New Roman"/>
                <a:cs typeface="Times New Roman"/>
                <a:sym typeface="Times New Roman"/>
              </a:rPr>
              <a:t>ConfusionMatrixDisplay</a:t>
            </a:r>
            <a:endParaRPr dirty="0">
              <a:solidFill>
                <a:schemeClr val="accent6">
                  <a:lumMod val="60000"/>
                  <a:lumOff val="40000"/>
                </a:schemeClr>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dirty="0">
                <a:solidFill>
                  <a:schemeClr val="accent6">
                    <a:lumMod val="60000"/>
                    <a:lumOff val="40000"/>
                  </a:schemeClr>
                </a:solidFill>
                <a:latin typeface="Times New Roman"/>
                <a:ea typeface="Times New Roman"/>
                <a:cs typeface="Times New Roman"/>
                <a:sym typeface="Times New Roman"/>
              </a:rPr>
              <a:t>from </a:t>
            </a:r>
            <a:r>
              <a:rPr lang="en-US" dirty="0" err="1">
                <a:solidFill>
                  <a:schemeClr val="accent6">
                    <a:lumMod val="60000"/>
                    <a:lumOff val="40000"/>
                  </a:schemeClr>
                </a:solidFill>
                <a:latin typeface="Times New Roman"/>
                <a:ea typeface="Times New Roman"/>
                <a:cs typeface="Times New Roman"/>
                <a:sym typeface="Times New Roman"/>
              </a:rPr>
              <a:t>sklearn.metrics</a:t>
            </a:r>
            <a:r>
              <a:rPr lang="en-US" dirty="0">
                <a:solidFill>
                  <a:schemeClr val="accent6">
                    <a:lumMod val="60000"/>
                    <a:lumOff val="40000"/>
                  </a:schemeClr>
                </a:solidFill>
                <a:latin typeface="Times New Roman"/>
                <a:ea typeface="Times New Roman"/>
                <a:cs typeface="Times New Roman"/>
                <a:sym typeface="Times New Roman"/>
              </a:rPr>
              <a:t> import </a:t>
            </a:r>
            <a:r>
              <a:rPr lang="en-US" dirty="0" err="1">
                <a:solidFill>
                  <a:schemeClr val="accent6">
                    <a:lumMod val="60000"/>
                    <a:lumOff val="40000"/>
                  </a:schemeClr>
                </a:solidFill>
                <a:latin typeface="Times New Roman"/>
                <a:ea typeface="Times New Roman"/>
                <a:cs typeface="Times New Roman"/>
                <a:sym typeface="Times New Roman"/>
              </a:rPr>
              <a:t>roc_curve</a:t>
            </a:r>
            <a:r>
              <a:rPr lang="en-US" dirty="0">
                <a:solidFill>
                  <a:schemeClr val="accent6">
                    <a:lumMod val="60000"/>
                    <a:lumOff val="40000"/>
                  </a:schemeClr>
                </a:solidFill>
                <a:latin typeface="Times New Roman"/>
                <a:ea typeface="Times New Roman"/>
                <a:cs typeface="Times New Roman"/>
                <a:sym typeface="Times New Roman"/>
              </a:rPr>
              <a:t>, </a:t>
            </a:r>
            <a:r>
              <a:rPr lang="en-US" dirty="0" err="1">
                <a:solidFill>
                  <a:schemeClr val="accent6">
                    <a:lumMod val="60000"/>
                    <a:lumOff val="40000"/>
                  </a:schemeClr>
                </a:solidFill>
                <a:latin typeface="Times New Roman"/>
                <a:ea typeface="Times New Roman"/>
                <a:cs typeface="Times New Roman"/>
                <a:sym typeface="Times New Roman"/>
              </a:rPr>
              <a:t>auc</a:t>
            </a:r>
            <a:endParaRPr dirty="0">
              <a:solidFill>
                <a:schemeClr val="accent6">
                  <a:lumMod val="60000"/>
                  <a:lumOff val="40000"/>
                </a:schemeClr>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dirty="0">
                <a:solidFill>
                  <a:schemeClr val="accent6">
                    <a:lumMod val="60000"/>
                    <a:lumOff val="40000"/>
                  </a:schemeClr>
                </a:solidFill>
                <a:latin typeface="Times New Roman"/>
                <a:ea typeface="Times New Roman"/>
                <a:cs typeface="Times New Roman"/>
                <a:sym typeface="Times New Roman"/>
              </a:rPr>
              <a:t>from </a:t>
            </a:r>
            <a:r>
              <a:rPr lang="en-US" dirty="0" err="1">
                <a:solidFill>
                  <a:schemeClr val="accent6">
                    <a:lumMod val="60000"/>
                    <a:lumOff val="40000"/>
                  </a:schemeClr>
                </a:solidFill>
                <a:latin typeface="Times New Roman"/>
                <a:ea typeface="Times New Roman"/>
                <a:cs typeface="Times New Roman"/>
                <a:sym typeface="Times New Roman"/>
              </a:rPr>
              <a:t>sklearn</a:t>
            </a:r>
            <a:r>
              <a:rPr lang="en-US" dirty="0">
                <a:solidFill>
                  <a:schemeClr val="accent6">
                    <a:lumMod val="60000"/>
                    <a:lumOff val="40000"/>
                  </a:schemeClr>
                </a:solidFill>
                <a:latin typeface="Times New Roman"/>
                <a:ea typeface="Times New Roman"/>
                <a:cs typeface="Times New Roman"/>
                <a:sym typeface="Times New Roman"/>
              </a:rPr>
              <a:t> import metrics</a:t>
            </a:r>
            <a:endParaRPr dirty="0">
              <a:solidFill>
                <a:schemeClr val="accent6">
                  <a:lumMod val="60000"/>
                  <a:lumOff val="40000"/>
                </a:schemeClr>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dirty="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2"/>
          <p:cNvSpPr txBox="1"/>
          <p:nvPr/>
        </p:nvSpPr>
        <p:spPr>
          <a:xfrm>
            <a:off x="370950" y="528925"/>
            <a:ext cx="7470600" cy="1094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sng" strike="noStrike" cap="none">
              <a:solidFill>
                <a:schemeClr val="lt1"/>
              </a:solidFill>
              <a:latin typeface="Times New Roman"/>
              <a:ea typeface="Times New Roman"/>
              <a:cs typeface="Times New Roman"/>
              <a:sym typeface="Times New Roman"/>
            </a:endParaRPr>
          </a:p>
        </p:txBody>
      </p:sp>
      <p:sp>
        <p:nvSpPr>
          <p:cNvPr id="48" name="Google Shape;48;p2"/>
          <p:cNvSpPr txBox="1"/>
          <p:nvPr/>
        </p:nvSpPr>
        <p:spPr>
          <a:xfrm>
            <a:off x="370950" y="1668900"/>
            <a:ext cx="52530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imes New Roman"/>
              <a:ea typeface="Times New Roman"/>
              <a:cs typeface="Times New Roman"/>
              <a:sym typeface="Times New Roman"/>
            </a:endParaRPr>
          </a:p>
        </p:txBody>
      </p:sp>
      <p:pic>
        <p:nvPicPr>
          <p:cNvPr id="49" name="Google Shape;49;p2"/>
          <p:cNvPicPr preferRelativeResize="0"/>
          <p:nvPr/>
        </p:nvPicPr>
        <p:blipFill rotWithShape="1">
          <a:blip r:embed="rId3">
            <a:alphaModFix/>
          </a:blip>
          <a:srcRect l="10645" t="18283" r="11762" b="2395"/>
          <a:stretch/>
        </p:blipFill>
        <p:spPr>
          <a:xfrm>
            <a:off x="90225" y="731100"/>
            <a:ext cx="5498076" cy="3927176"/>
          </a:xfrm>
          <a:prstGeom prst="rect">
            <a:avLst/>
          </a:prstGeom>
          <a:noFill/>
          <a:ln>
            <a:noFill/>
          </a:ln>
        </p:spPr>
      </p:pic>
      <p:sp>
        <p:nvSpPr>
          <p:cNvPr id="50" name="Google Shape;50;p2"/>
          <p:cNvSpPr txBox="1"/>
          <p:nvPr/>
        </p:nvSpPr>
        <p:spPr>
          <a:xfrm>
            <a:off x="5887550" y="1196925"/>
            <a:ext cx="2911500" cy="384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dirty="0">
                <a:solidFill>
                  <a:schemeClr val="lt1"/>
                </a:solidFill>
                <a:latin typeface="Times New Roman"/>
                <a:ea typeface="Times New Roman"/>
                <a:cs typeface="Times New Roman"/>
                <a:sym typeface="Times New Roman"/>
              </a:rPr>
              <a:t># Load dataset</a:t>
            </a:r>
            <a:endParaRPr dirty="0">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dirty="0" err="1">
                <a:solidFill>
                  <a:schemeClr val="accent6">
                    <a:lumMod val="60000"/>
                    <a:lumOff val="40000"/>
                  </a:schemeClr>
                </a:solidFill>
                <a:latin typeface="Times New Roman"/>
                <a:ea typeface="Times New Roman"/>
                <a:cs typeface="Times New Roman"/>
                <a:sym typeface="Times New Roman"/>
              </a:rPr>
              <a:t>training_set</a:t>
            </a:r>
            <a:r>
              <a:rPr lang="en-US" dirty="0">
                <a:solidFill>
                  <a:schemeClr val="accent6">
                    <a:lumMod val="60000"/>
                    <a:lumOff val="40000"/>
                  </a:schemeClr>
                </a:solidFill>
                <a:latin typeface="Times New Roman"/>
                <a:ea typeface="Times New Roman"/>
                <a:cs typeface="Times New Roman"/>
                <a:sym typeface="Times New Roman"/>
              </a:rPr>
              <a:t> = </a:t>
            </a:r>
            <a:r>
              <a:rPr lang="en-US" dirty="0" err="1">
                <a:solidFill>
                  <a:schemeClr val="accent6">
                    <a:lumMod val="60000"/>
                    <a:lumOff val="40000"/>
                  </a:schemeClr>
                </a:solidFill>
                <a:latin typeface="Times New Roman"/>
                <a:ea typeface="Times New Roman"/>
                <a:cs typeface="Times New Roman"/>
                <a:sym typeface="Times New Roman"/>
              </a:rPr>
              <a:t>pd.read_csv</a:t>
            </a:r>
            <a:r>
              <a:rPr lang="en-US" dirty="0">
                <a:solidFill>
                  <a:schemeClr val="accent6">
                    <a:lumMod val="60000"/>
                    <a:lumOff val="40000"/>
                  </a:schemeClr>
                </a:solidFill>
                <a:latin typeface="Times New Roman"/>
                <a:ea typeface="Times New Roman"/>
                <a:cs typeface="Times New Roman"/>
                <a:sym typeface="Times New Roman"/>
              </a:rPr>
              <a:t>('trainingSet.csv', </a:t>
            </a:r>
            <a:r>
              <a:rPr lang="en-US" dirty="0" err="1">
                <a:solidFill>
                  <a:schemeClr val="accent6">
                    <a:lumMod val="60000"/>
                    <a:lumOff val="40000"/>
                  </a:schemeClr>
                </a:solidFill>
                <a:latin typeface="Times New Roman"/>
                <a:ea typeface="Times New Roman"/>
                <a:cs typeface="Times New Roman"/>
                <a:sym typeface="Times New Roman"/>
              </a:rPr>
              <a:t>sep</a:t>
            </a:r>
            <a:r>
              <a:rPr lang="en-US" dirty="0">
                <a:solidFill>
                  <a:schemeClr val="accent6">
                    <a:lumMod val="60000"/>
                    <a:lumOff val="40000"/>
                  </a:schemeClr>
                </a:solidFill>
                <a:latin typeface="Times New Roman"/>
                <a:ea typeface="Times New Roman"/>
                <a:cs typeface="Times New Roman"/>
                <a:sym typeface="Times New Roman"/>
              </a:rPr>
              <a:t>=',', header=None)</a:t>
            </a:r>
            <a:endParaRPr dirty="0">
              <a:solidFill>
                <a:schemeClr val="accent6">
                  <a:lumMod val="60000"/>
                  <a:lumOff val="40000"/>
                </a:schemeClr>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dirty="0" err="1">
                <a:solidFill>
                  <a:schemeClr val="accent6">
                    <a:lumMod val="60000"/>
                    <a:lumOff val="40000"/>
                  </a:schemeClr>
                </a:solidFill>
                <a:latin typeface="Times New Roman"/>
                <a:ea typeface="Times New Roman"/>
                <a:cs typeface="Times New Roman"/>
                <a:sym typeface="Times New Roman"/>
              </a:rPr>
              <a:t>testing_set</a:t>
            </a:r>
            <a:r>
              <a:rPr lang="en-US" dirty="0">
                <a:solidFill>
                  <a:schemeClr val="accent6">
                    <a:lumMod val="60000"/>
                    <a:lumOff val="40000"/>
                  </a:schemeClr>
                </a:solidFill>
                <a:latin typeface="Times New Roman"/>
                <a:ea typeface="Times New Roman"/>
                <a:cs typeface="Times New Roman"/>
                <a:sym typeface="Times New Roman"/>
              </a:rPr>
              <a:t> = </a:t>
            </a:r>
            <a:r>
              <a:rPr lang="en-US" dirty="0" err="1">
                <a:solidFill>
                  <a:schemeClr val="accent6">
                    <a:lumMod val="60000"/>
                    <a:lumOff val="40000"/>
                  </a:schemeClr>
                </a:solidFill>
                <a:latin typeface="Times New Roman"/>
                <a:ea typeface="Times New Roman"/>
                <a:cs typeface="Times New Roman"/>
                <a:sym typeface="Times New Roman"/>
              </a:rPr>
              <a:t>pd.read_csv</a:t>
            </a:r>
            <a:r>
              <a:rPr lang="en-US" dirty="0">
                <a:solidFill>
                  <a:schemeClr val="accent6">
                    <a:lumMod val="60000"/>
                    <a:lumOff val="40000"/>
                  </a:schemeClr>
                </a:solidFill>
                <a:latin typeface="Times New Roman"/>
                <a:ea typeface="Times New Roman"/>
                <a:cs typeface="Times New Roman"/>
                <a:sym typeface="Times New Roman"/>
              </a:rPr>
              <a:t>('testingSet.csv', </a:t>
            </a:r>
            <a:r>
              <a:rPr lang="en-US" dirty="0" err="1">
                <a:solidFill>
                  <a:schemeClr val="accent6">
                    <a:lumMod val="60000"/>
                    <a:lumOff val="40000"/>
                  </a:schemeClr>
                </a:solidFill>
                <a:latin typeface="Times New Roman"/>
                <a:ea typeface="Times New Roman"/>
                <a:cs typeface="Times New Roman"/>
                <a:sym typeface="Times New Roman"/>
              </a:rPr>
              <a:t>sep</a:t>
            </a:r>
            <a:r>
              <a:rPr lang="en-US" dirty="0">
                <a:solidFill>
                  <a:schemeClr val="accent6">
                    <a:lumMod val="60000"/>
                    <a:lumOff val="40000"/>
                  </a:schemeClr>
                </a:solidFill>
                <a:latin typeface="Times New Roman"/>
                <a:ea typeface="Times New Roman"/>
                <a:cs typeface="Times New Roman"/>
                <a:sym typeface="Times New Roman"/>
              </a:rPr>
              <a:t>=',', header=None)</a:t>
            </a:r>
            <a:endParaRPr dirty="0">
              <a:solidFill>
                <a:schemeClr val="accent6">
                  <a:lumMod val="60000"/>
                  <a:lumOff val="40000"/>
                </a:schemeClr>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dirty="0">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dirty="0">
                <a:solidFill>
                  <a:schemeClr val="lt1"/>
                </a:solidFill>
                <a:latin typeface="Times New Roman"/>
                <a:ea typeface="Times New Roman"/>
                <a:cs typeface="Times New Roman"/>
                <a:sym typeface="Times New Roman"/>
              </a:rPr>
              <a:t># Separate the Label from the Features</a:t>
            </a:r>
            <a:endParaRPr dirty="0">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dirty="0" err="1">
                <a:solidFill>
                  <a:schemeClr val="accent6">
                    <a:lumMod val="60000"/>
                    <a:lumOff val="40000"/>
                  </a:schemeClr>
                </a:solidFill>
                <a:latin typeface="Times New Roman"/>
                <a:ea typeface="Times New Roman"/>
                <a:cs typeface="Times New Roman"/>
                <a:sym typeface="Times New Roman"/>
              </a:rPr>
              <a:t>X_train</a:t>
            </a:r>
            <a:r>
              <a:rPr lang="en-US" dirty="0">
                <a:solidFill>
                  <a:schemeClr val="accent6">
                    <a:lumMod val="60000"/>
                    <a:lumOff val="40000"/>
                  </a:schemeClr>
                </a:solidFill>
                <a:latin typeface="Times New Roman"/>
                <a:ea typeface="Times New Roman"/>
                <a:cs typeface="Times New Roman"/>
                <a:sym typeface="Times New Roman"/>
              </a:rPr>
              <a:t> = </a:t>
            </a:r>
            <a:r>
              <a:rPr lang="en-US" dirty="0" err="1">
                <a:solidFill>
                  <a:schemeClr val="accent6">
                    <a:lumMod val="60000"/>
                    <a:lumOff val="40000"/>
                  </a:schemeClr>
                </a:solidFill>
                <a:latin typeface="Times New Roman"/>
                <a:ea typeface="Times New Roman"/>
                <a:cs typeface="Times New Roman"/>
                <a:sym typeface="Times New Roman"/>
              </a:rPr>
              <a:t>training_set.iloc</a:t>
            </a:r>
            <a:r>
              <a:rPr lang="en-US" dirty="0">
                <a:solidFill>
                  <a:schemeClr val="accent6">
                    <a:lumMod val="60000"/>
                    <a:lumOff val="40000"/>
                  </a:schemeClr>
                </a:solidFill>
                <a:latin typeface="Times New Roman"/>
                <a:ea typeface="Times New Roman"/>
                <a:cs typeface="Times New Roman"/>
                <a:sym typeface="Times New Roman"/>
              </a:rPr>
              <a:t>[:, :-1]</a:t>
            </a:r>
            <a:endParaRPr dirty="0">
              <a:solidFill>
                <a:schemeClr val="accent6">
                  <a:lumMod val="60000"/>
                  <a:lumOff val="40000"/>
                </a:schemeClr>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dirty="0" err="1">
                <a:solidFill>
                  <a:schemeClr val="accent6">
                    <a:lumMod val="60000"/>
                    <a:lumOff val="40000"/>
                  </a:schemeClr>
                </a:solidFill>
                <a:latin typeface="Times New Roman"/>
                <a:ea typeface="Times New Roman"/>
                <a:cs typeface="Times New Roman"/>
                <a:sym typeface="Times New Roman"/>
              </a:rPr>
              <a:t>y_train</a:t>
            </a:r>
            <a:r>
              <a:rPr lang="en-US" dirty="0">
                <a:solidFill>
                  <a:schemeClr val="accent6">
                    <a:lumMod val="60000"/>
                    <a:lumOff val="40000"/>
                  </a:schemeClr>
                </a:solidFill>
                <a:latin typeface="Times New Roman"/>
                <a:ea typeface="Times New Roman"/>
                <a:cs typeface="Times New Roman"/>
                <a:sym typeface="Times New Roman"/>
              </a:rPr>
              <a:t> = </a:t>
            </a:r>
            <a:r>
              <a:rPr lang="en-US" dirty="0" err="1">
                <a:solidFill>
                  <a:schemeClr val="accent6">
                    <a:lumMod val="60000"/>
                    <a:lumOff val="40000"/>
                  </a:schemeClr>
                </a:solidFill>
                <a:latin typeface="Times New Roman"/>
                <a:ea typeface="Times New Roman"/>
                <a:cs typeface="Times New Roman"/>
                <a:sym typeface="Times New Roman"/>
              </a:rPr>
              <a:t>training_set.iloc</a:t>
            </a:r>
            <a:r>
              <a:rPr lang="en-US" dirty="0">
                <a:solidFill>
                  <a:schemeClr val="accent6">
                    <a:lumMod val="60000"/>
                    <a:lumOff val="40000"/>
                  </a:schemeClr>
                </a:solidFill>
                <a:latin typeface="Times New Roman"/>
                <a:ea typeface="Times New Roman"/>
                <a:cs typeface="Times New Roman"/>
                <a:sym typeface="Times New Roman"/>
              </a:rPr>
              <a:t>[:, -1]</a:t>
            </a:r>
            <a:endParaRPr dirty="0">
              <a:solidFill>
                <a:schemeClr val="accent6">
                  <a:lumMod val="60000"/>
                  <a:lumOff val="40000"/>
                </a:schemeClr>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dirty="0">
              <a:solidFill>
                <a:schemeClr val="accent6">
                  <a:lumMod val="60000"/>
                  <a:lumOff val="40000"/>
                </a:schemeClr>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dirty="0" err="1">
                <a:solidFill>
                  <a:schemeClr val="accent6">
                    <a:lumMod val="60000"/>
                    <a:lumOff val="40000"/>
                  </a:schemeClr>
                </a:solidFill>
                <a:latin typeface="Times New Roman"/>
                <a:ea typeface="Times New Roman"/>
                <a:cs typeface="Times New Roman"/>
                <a:sym typeface="Times New Roman"/>
              </a:rPr>
              <a:t>X_test</a:t>
            </a:r>
            <a:r>
              <a:rPr lang="en-US" dirty="0">
                <a:solidFill>
                  <a:schemeClr val="accent6">
                    <a:lumMod val="60000"/>
                    <a:lumOff val="40000"/>
                  </a:schemeClr>
                </a:solidFill>
                <a:latin typeface="Times New Roman"/>
                <a:ea typeface="Times New Roman"/>
                <a:cs typeface="Times New Roman"/>
                <a:sym typeface="Times New Roman"/>
              </a:rPr>
              <a:t> = </a:t>
            </a:r>
            <a:r>
              <a:rPr lang="en-US" dirty="0" err="1">
                <a:solidFill>
                  <a:schemeClr val="accent6">
                    <a:lumMod val="60000"/>
                    <a:lumOff val="40000"/>
                  </a:schemeClr>
                </a:solidFill>
                <a:latin typeface="Times New Roman"/>
                <a:ea typeface="Times New Roman"/>
                <a:cs typeface="Times New Roman"/>
                <a:sym typeface="Times New Roman"/>
              </a:rPr>
              <a:t>testing_set.iloc</a:t>
            </a:r>
            <a:r>
              <a:rPr lang="en-US" dirty="0">
                <a:solidFill>
                  <a:schemeClr val="accent6">
                    <a:lumMod val="60000"/>
                    <a:lumOff val="40000"/>
                  </a:schemeClr>
                </a:solidFill>
                <a:latin typeface="Times New Roman"/>
                <a:ea typeface="Times New Roman"/>
                <a:cs typeface="Times New Roman"/>
                <a:sym typeface="Times New Roman"/>
              </a:rPr>
              <a:t>[:, :-1]</a:t>
            </a:r>
            <a:endParaRPr dirty="0">
              <a:solidFill>
                <a:schemeClr val="accent6">
                  <a:lumMod val="60000"/>
                  <a:lumOff val="40000"/>
                </a:schemeClr>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dirty="0" err="1">
                <a:solidFill>
                  <a:schemeClr val="accent6">
                    <a:lumMod val="60000"/>
                    <a:lumOff val="40000"/>
                  </a:schemeClr>
                </a:solidFill>
                <a:latin typeface="Times New Roman"/>
                <a:ea typeface="Times New Roman"/>
                <a:cs typeface="Times New Roman"/>
                <a:sym typeface="Times New Roman"/>
              </a:rPr>
              <a:t>y_test</a:t>
            </a:r>
            <a:r>
              <a:rPr lang="en-US" dirty="0">
                <a:solidFill>
                  <a:schemeClr val="accent6">
                    <a:lumMod val="60000"/>
                    <a:lumOff val="40000"/>
                  </a:schemeClr>
                </a:solidFill>
                <a:latin typeface="Times New Roman"/>
                <a:ea typeface="Times New Roman"/>
                <a:cs typeface="Times New Roman"/>
                <a:sym typeface="Times New Roman"/>
              </a:rPr>
              <a:t> = </a:t>
            </a:r>
            <a:r>
              <a:rPr lang="en-US" dirty="0" err="1">
                <a:solidFill>
                  <a:schemeClr val="accent6">
                    <a:lumMod val="60000"/>
                    <a:lumOff val="40000"/>
                  </a:schemeClr>
                </a:solidFill>
                <a:latin typeface="Times New Roman"/>
                <a:ea typeface="Times New Roman"/>
                <a:cs typeface="Times New Roman"/>
                <a:sym typeface="Times New Roman"/>
              </a:rPr>
              <a:t>testing_set.iloc</a:t>
            </a:r>
            <a:r>
              <a:rPr lang="en-US" dirty="0">
                <a:solidFill>
                  <a:schemeClr val="accent6">
                    <a:lumMod val="60000"/>
                    <a:lumOff val="40000"/>
                  </a:schemeClr>
                </a:solidFill>
                <a:latin typeface="Times New Roman"/>
                <a:ea typeface="Times New Roman"/>
                <a:cs typeface="Times New Roman"/>
                <a:sym typeface="Times New Roman"/>
              </a:rPr>
              <a:t>[:, -1]</a:t>
            </a:r>
            <a:endParaRPr dirty="0">
              <a:solidFill>
                <a:schemeClr val="accent6">
                  <a:lumMod val="60000"/>
                  <a:lumOff val="40000"/>
                </a:schemeClr>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dirty="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3"/>
          <p:cNvSpPr txBox="1"/>
          <p:nvPr/>
        </p:nvSpPr>
        <p:spPr>
          <a:xfrm>
            <a:off x="270615" y="393970"/>
            <a:ext cx="7470600" cy="70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400"/>
              <a:buFont typeface="Arial"/>
              <a:buNone/>
            </a:pPr>
            <a:endParaRPr sz="4000" b="1" i="1" u="none" strike="noStrike" cap="none">
              <a:solidFill>
                <a:schemeClr val="lt1"/>
              </a:solidFill>
              <a:latin typeface="Times New Roman"/>
              <a:ea typeface="Times New Roman"/>
              <a:cs typeface="Times New Roman"/>
              <a:sym typeface="Times New Roman"/>
            </a:endParaRPr>
          </a:p>
        </p:txBody>
      </p:sp>
      <p:sp>
        <p:nvSpPr>
          <p:cNvPr id="57" name="Google Shape;57;p3"/>
          <p:cNvSpPr txBox="1"/>
          <p:nvPr/>
        </p:nvSpPr>
        <p:spPr>
          <a:xfrm>
            <a:off x="683975" y="1185550"/>
            <a:ext cx="4678500" cy="3957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imes New Roman"/>
              <a:ea typeface="Times New Roman"/>
              <a:cs typeface="Times New Roman"/>
              <a:sym typeface="Times New Roman"/>
            </a:endParaRPr>
          </a:p>
        </p:txBody>
      </p:sp>
      <p:pic>
        <p:nvPicPr>
          <p:cNvPr id="58" name="Google Shape;58;p3"/>
          <p:cNvPicPr preferRelativeResize="0"/>
          <p:nvPr/>
        </p:nvPicPr>
        <p:blipFill rotWithShape="1">
          <a:blip r:embed="rId3">
            <a:alphaModFix/>
          </a:blip>
          <a:srcRect l="10704" t="18275" r="11048" b="2195"/>
          <a:stretch/>
        </p:blipFill>
        <p:spPr>
          <a:xfrm>
            <a:off x="210725" y="808725"/>
            <a:ext cx="5625001" cy="3995102"/>
          </a:xfrm>
          <a:prstGeom prst="rect">
            <a:avLst/>
          </a:prstGeom>
          <a:noFill/>
          <a:ln>
            <a:noFill/>
          </a:ln>
        </p:spPr>
      </p:pic>
      <p:sp>
        <p:nvSpPr>
          <p:cNvPr id="59" name="Google Shape;59;p3"/>
          <p:cNvSpPr txBox="1"/>
          <p:nvPr/>
        </p:nvSpPr>
        <p:spPr>
          <a:xfrm>
            <a:off x="5989125" y="864250"/>
            <a:ext cx="2822400" cy="427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dirty="0">
                <a:solidFill>
                  <a:schemeClr val="lt1"/>
                </a:solidFill>
                <a:latin typeface="Times New Roman"/>
                <a:ea typeface="Times New Roman"/>
                <a:cs typeface="Times New Roman"/>
                <a:sym typeface="Times New Roman"/>
              </a:rPr>
              <a:t># Prepare loop iterations with model parameters</a:t>
            </a:r>
            <a:endParaRPr dirty="0">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dirty="0">
                <a:solidFill>
                  <a:schemeClr val="accent6">
                    <a:lumMod val="60000"/>
                    <a:lumOff val="40000"/>
                  </a:schemeClr>
                </a:solidFill>
                <a:latin typeface="Times New Roman"/>
                <a:ea typeface="Times New Roman"/>
                <a:cs typeface="Times New Roman"/>
                <a:sym typeface="Times New Roman"/>
              </a:rPr>
              <a:t>parameters = [[3, '</a:t>
            </a:r>
            <a:r>
              <a:rPr lang="en-US" dirty="0" err="1">
                <a:solidFill>
                  <a:schemeClr val="accent6">
                    <a:lumMod val="60000"/>
                    <a:lumOff val="40000"/>
                  </a:schemeClr>
                </a:solidFill>
                <a:latin typeface="Times New Roman"/>
                <a:ea typeface="Times New Roman"/>
                <a:cs typeface="Times New Roman"/>
                <a:sym typeface="Times New Roman"/>
              </a:rPr>
              <a:t>euclidean</a:t>
            </a:r>
            <a:r>
              <a:rPr lang="en-US" dirty="0">
                <a:solidFill>
                  <a:schemeClr val="accent6">
                    <a:lumMod val="60000"/>
                    <a:lumOff val="40000"/>
                  </a:schemeClr>
                </a:solidFill>
                <a:latin typeface="Times New Roman"/>
                <a:ea typeface="Times New Roman"/>
                <a:cs typeface="Times New Roman"/>
                <a:sym typeface="Times New Roman"/>
              </a:rPr>
              <a:t>'], [3, '</a:t>
            </a:r>
            <a:r>
              <a:rPr lang="en-US" dirty="0" err="1">
                <a:solidFill>
                  <a:schemeClr val="accent6">
                    <a:lumMod val="60000"/>
                    <a:lumOff val="40000"/>
                  </a:schemeClr>
                </a:solidFill>
                <a:latin typeface="Times New Roman"/>
                <a:ea typeface="Times New Roman"/>
                <a:cs typeface="Times New Roman"/>
                <a:sym typeface="Times New Roman"/>
              </a:rPr>
              <a:t>manhattan</a:t>
            </a:r>
            <a:r>
              <a:rPr lang="en-US" dirty="0">
                <a:solidFill>
                  <a:schemeClr val="accent6">
                    <a:lumMod val="60000"/>
                    <a:lumOff val="40000"/>
                  </a:schemeClr>
                </a:solidFill>
                <a:latin typeface="Times New Roman"/>
                <a:ea typeface="Times New Roman"/>
                <a:cs typeface="Times New Roman"/>
                <a:sym typeface="Times New Roman"/>
              </a:rPr>
              <a:t>'], [5, '</a:t>
            </a:r>
            <a:r>
              <a:rPr lang="en-US" dirty="0" err="1">
                <a:solidFill>
                  <a:schemeClr val="accent6">
                    <a:lumMod val="60000"/>
                    <a:lumOff val="40000"/>
                  </a:schemeClr>
                </a:solidFill>
                <a:latin typeface="Times New Roman"/>
                <a:ea typeface="Times New Roman"/>
                <a:cs typeface="Times New Roman"/>
                <a:sym typeface="Times New Roman"/>
              </a:rPr>
              <a:t>euclidean</a:t>
            </a:r>
            <a:r>
              <a:rPr lang="en-US" dirty="0">
                <a:solidFill>
                  <a:schemeClr val="accent6">
                    <a:lumMod val="60000"/>
                    <a:lumOff val="40000"/>
                  </a:schemeClr>
                </a:solidFill>
                <a:latin typeface="Times New Roman"/>
                <a:ea typeface="Times New Roman"/>
                <a:cs typeface="Times New Roman"/>
                <a:sym typeface="Times New Roman"/>
              </a:rPr>
              <a:t>'],</a:t>
            </a:r>
            <a:endParaRPr dirty="0">
              <a:solidFill>
                <a:schemeClr val="accent6">
                  <a:lumMod val="60000"/>
                  <a:lumOff val="40000"/>
                </a:schemeClr>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dirty="0">
                <a:solidFill>
                  <a:schemeClr val="accent6">
                    <a:lumMod val="60000"/>
                    <a:lumOff val="40000"/>
                  </a:schemeClr>
                </a:solidFill>
                <a:latin typeface="Times New Roman"/>
                <a:ea typeface="Times New Roman"/>
                <a:cs typeface="Times New Roman"/>
                <a:sym typeface="Times New Roman"/>
              </a:rPr>
              <a:t>              [5, '</a:t>
            </a:r>
            <a:r>
              <a:rPr lang="en-US" dirty="0" err="1">
                <a:solidFill>
                  <a:schemeClr val="accent6">
                    <a:lumMod val="60000"/>
                    <a:lumOff val="40000"/>
                  </a:schemeClr>
                </a:solidFill>
                <a:latin typeface="Times New Roman"/>
                <a:ea typeface="Times New Roman"/>
                <a:cs typeface="Times New Roman"/>
                <a:sym typeface="Times New Roman"/>
              </a:rPr>
              <a:t>manhattan</a:t>
            </a:r>
            <a:r>
              <a:rPr lang="en-US" dirty="0">
                <a:solidFill>
                  <a:schemeClr val="accent6">
                    <a:lumMod val="60000"/>
                    <a:lumOff val="40000"/>
                  </a:schemeClr>
                </a:solidFill>
                <a:latin typeface="Times New Roman"/>
                <a:ea typeface="Times New Roman"/>
                <a:cs typeface="Times New Roman"/>
                <a:sym typeface="Times New Roman"/>
              </a:rPr>
              <a:t>'], [7, '</a:t>
            </a:r>
            <a:r>
              <a:rPr lang="en-US" dirty="0" err="1">
                <a:solidFill>
                  <a:schemeClr val="accent6">
                    <a:lumMod val="60000"/>
                    <a:lumOff val="40000"/>
                  </a:schemeClr>
                </a:solidFill>
                <a:latin typeface="Times New Roman"/>
                <a:ea typeface="Times New Roman"/>
                <a:cs typeface="Times New Roman"/>
                <a:sym typeface="Times New Roman"/>
              </a:rPr>
              <a:t>euclidean</a:t>
            </a:r>
            <a:r>
              <a:rPr lang="en-US" dirty="0">
                <a:solidFill>
                  <a:schemeClr val="accent6">
                    <a:lumMod val="60000"/>
                    <a:lumOff val="40000"/>
                  </a:schemeClr>
                </a:solidFill>
                <a:latin typeface="Times New Roman"/>
                <a:ea typeface="Times New Roman"/>
                <a:cs typeface="Times New Roman"/>
                <a:sym typeface="Times New Roman"/>
              </a:rPr>
              <a:t>'], [7, '</a:t>
            </a:r>
            <a:r>
              <a:rPr lang="en-US" dirty="0" err="1">
                <a:solidFill>
                  <a:schemeClr val="accent6">
                    <a:lumMod val="60000"/>
                    <a:lumOff val="40000"/>
                  </a:schemeClr>
                </a:solidFill>
                <a:latin typeface="Times New Roman"/>
                <a:ea typeface="Times New Roman"/>
                <a:cs typeface="Times New Roman"/>
                <a:sym typeface="Times New Roman"/>
              </a:rPr>
              <a:t>manhattan</a:t>
            </a:r>
            <a:r>
              <a:rPr lang="en-US" dirty="0">
                <a:solidFill>
                  <a:schemeClr val="accent6">
                    <a:lumMod val="60000"/>
                    <a:lumOff val="40000"/>
                  </a:schemeClr>
                </a:solidFill>
                <a:latin typeface="Times New Roman"/>
                <a:ea typeface="Times New Roman"/>
                <a:cs typeface="Times New Roman"/>
                <a:sym typeface="Times New Roman"/>
              </a:rPr>
              <a:t>']]</a:t>
            </a:r>
            <a:endParaRPr dirty="0">
              <a:solidFill>
                <a:schemeClr val="accent6">
                  <a:lumMod val="60000"/>
                  <a:lumOff val="40000"/>
                </a:schemeClr>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dirty="0">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dirty="0">
                <a:solidFill>
                  <a:schemeClr val="accent6">
                    <a:lumMod val="60000"/>
                    <a:lumOff val="40000"/>
                  </a:schemeClr>
                </a:solidFill>
                <a:latin typeface="Times New Roman"/>
                <a:ea typeface="Times New Roman"/>
                <a:cs typeface="Times New Roman"/>
                <a:sym typeface="Times New Roman"/>
              </a:rPr>
              <a:t>for p in parameters:</a:t>
            </a:r>
            <a:endParaRPr dirty="0">
              <a:solidFill>
                <a:schemeClr val="accent6">
                  <a:lumMod val="60000"/>
                  <a:lumOff val="40000"/>
                </a:schemeClr>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dirty="0">
                <a:solidFill>
                  <a:schemeClr val="lt1"/>
                </a:solidFill>
                <a:latin typeface="Times New Roman"/>
                <a:ea typeface="Times New Roman"/>
                <a:cs typeface="Times New Roman"/>
                <a:sym typeface="Times New Roman"/>
              </a:rPr>
              <a:t>    # Print title</a:t>
            </a:r>
            <a:endParaRPr dirty="0">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dirty="0">
                <a:solidFill>
                  <a:schemeClr val="lt1"/>
                </a:solidFill>
                <a:latin typeface="Times New Roman"/>
                <a:ea typeface="Times New Roman"/>
                <a:cs typeface="Times New Roman"/>
                <a:sym typeface="Times New Roman"/>
              </a:rPr>
              <a:t>    </a:t>
            </a:r>
            <a:r>
              <a:rPr lang="en-US" dirty="0">
                <a:solidFill>
                  <a:schemeClr val="accent6">
                    <a:lumMod val="60000"/>
                    <a:lumOff val="40000"/>
                  </a:schemeClr>
                </a:solidFill>
                <a:latin typeface="Times New Roman"/>
                <a:ea typeface="Times New Roman"/>
                <a:cs typeface="Times New Roman"/>
                <a:sym typeface="Times New Roman"/>
              </a:rPr>
              <a:t>print(</a:t>
            </a:r>
            <a:r>
              <a:rPr lang="en-US" dirty="0" err="1">
                <a:solidFill>
                  <a:schemeClr val="accent6">
                    <a:lumMod val="60000"/>
                    <a:lumOff val="40000"/>
                  </a:schemeClr>
                </a:solidFill>
                <a:latin typeface="Times New Roman"/>
                <a:ea typeface="Times New Roman"/>
                <a:cs typeface="Times New Roman"/>
                <a:sym typeface="Times New Roman"/>
              </a:rPr>
              <a:t>f"Results</a:t>
            </a:r>
            <a:r>
              <a:rPr lang="en-US" dirty="0">
                <a:solidFill>
                  <a:schemeClr val="accent6">
                    <a:lumMod val="60000"/>
                    <a:lumOff val="40000"/>
                  </a:schemeClr>
                </a:solidFill>
                <a:latin typeface="Times New Roman"/>
                <a:ea typeface="Times New Roman"/>
                <a:cs typeface="Times New Roman"/>
                <a:sym typeface="Times New Roman"/>
              </a:rPr>
              <a:t> with {p[0]} Neighbors and Distance Formula {p[1]}:")</a:t>
            </a:r>
            <a:endParaRPr dirty="0">
              <a:solidFill>
                <a:schemeClr val="accent6">
                  <a:lumMod val="60000"/>
                  <a:lumOff val="40000"/>
                </a:schemeClr>
              </a:solidFill>
              <a:latin typeface="Times New Roman"/>
              <a:ea typeface="Times New Roman"/>
              <a:cs typeface="Times New Roman"/>
              <a:sym typeface="Times New Roman"/>
            </a:endParaRPr>
          </a:p>
          <a:p>
            <a:pPr marL="0" lvl="0" indent="0" algn="l" rtl="0">
              <a:spcBef>
                <a:spcPts val="0"/>
              </a:spcBef>
              <a:spcAft>
                <a:spcPts val="0"/>
              </a:spcAft>
              <a:buNone/>
            </a:pPr>
            <a:endParaRPr dirty="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r>
              <a:rPr lang="en-US" dirty="0">
                <a:solidFill>
                  <a:schemeClr val="lt1"/>
                </a:solidFill>
                <a:latin typeface="Times New Roman"/>
                <a:ea typeface="Times New Roman"/>
                <a:cs typeface="Times New Roman"/>
                <a:sym typeface="Times New Roman"/>
              </a:rPr>
              <a:t># Instantiate KNN classifier algorithm</a:t>
            </a:r>
            <a:endParaRPr dirty="0">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dirty="0">
                <a:solidFill>
                  <a:schemeClr val="lt1"/>
                </a:solidFill>
                <a:latin typeface="Times New Roman"/>
                <a:ea typeface="Times New Roman"/>
                <a:cs typeface="Times New Roman"/>
                <a:sym typeface="Times New Roman"/>
              </a:rPr>
              <a:t> </a:t>
            </a:r>
            <a:r>
              <a:rPr lang="en-US" dirty="0" err="1">
                <a:solidFill>
                  <a:schemeClr val="accent6">
                    <a:lumMod val="60000"/>
                    <a:lumOff val="40000"/>
                  </a:schemeClr>
                </a:solidFill>
                <a:latin typeface="Times New Roman"/>
                <a:ea typeface="Times New Roman"/>
                <a:cs typeface="Times New Roman"/>
                <a:sym typeface="Times New Roman"/>
              </a:rPr>
              <a:t>knn</a:t>
            </a:r>
            <a:r>
              <a:rPr lang="en-US" dirty="0">
                <a:solidFill>
                  <a:schemeClr val="accent6">
                    <a:lumMod val="60000"/>
                    <a:lumOff val="40000"/>
                  </a:schemeClr>
                </a:solidFill>
                <a:latin typeface="Times New Roman"/>
                <a:ea typeface="Times New Roman"/>
                <a:cs typeface="Times New Roman"/>
                <a:sym typeface="Times New Roman"/>
              </a:rPr>
              <a:t> = </a:t>
            </a:r>
            <a:r>
              <a:rPr lang="en-US" dirty="0" err="1">
                <a:solidFill>
                  <a:schemeClr val="accent6">
                    <a:lumMod val="60000"/>
                    <a:lumOff val="40000"/>
                  </a:schemeClr>
                </a:solidFill>
                <a:latin typeface="Times New Roman"/>
                <a:ea typeface="Times New Roman"/>
                <a:cs typeface="Times New Roman"/>
                <a:sym typeface="Times New Roman"/>
              </a:rPr>
              <a:t>KNeighborsClassifier</a:t>
            </a:r>
            <a:r>
              <a:rPr lang="en-US" dirty="0">
                <a:solidFill>
                  <a:schemeClr val="accent6">
                    <a:lumMod val="60000"/>
                    <a:lumOff val="40000"/>
                  </a:schemeClr>
                </a:solidFill>
                <a:latin typeface="Times New Roman"/>
                <a:ea typeface="Times New Roman"/>
                <a:cs typeface="Times New Roman"/>
                <a:sym typeface="Times New Roman"/>
              </a:rPr>
              <a:t>(</a:t>
            </a:r>
            <a:r>
              <a:rPr lang="en-US" dirty="0" err="1">
                <a:solidFill>
                  <a:schemeClr val="accent6">
                    <a:lumMod val="60000"/>
                    <a:lumOff val="40000"/>
                  </a:schemeClr>
                </a:solidFill>
                <a:latin typeface="Times New Roman"/>
                <a:ea typeface="Times New Roman"/>
                <a:cs typeface="Times New Roman"/>
                <a:sym typeface="Times New Roman"/>
              </a:rPr>
              <a:t>n_neighbors</a:t>
            </a:r>
            <a:r>
              <a:rPr lang="en-US" dirty="0">
                <a:solidFill>
                  <a:schemeClr val="accent6">
                    <a:lumMod val="60000"/>
                    <a:lumOff val="40000"/>
                  </a:schemeClr>
                </a:solidFill>
                <a:latin typeface="Times New Roman"/>
                <a:ea typeface="Times New Roman"/>
                <a:cs typeface="Times New Roman"/>
                <a:sym typeface="Times New Roman"/>
              </a:rPr>
              <a:t>=p[0], metric=p[1])</a:t>
            </a:r>
            <a:endParaRPr dirty="0">
              <a:solidFill>
                <a:schemeClr val="accent6">
                  <a:lumMod val="60000"/>
                  <a:lumOff val="40000"/>
                </a:schemeClr>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4"/>
          <p:cNvSpPr txBox="1"/>
          <p:nvPr/>
        </p:nvSpPr>
        <p:spPr>
          <a:xfrm>
            <a:off x="354315" y="877295"/>
            <a:ext cx="7470600" cy="70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400"/>
              <a:buFont typeface="Arial"/>
              <a:buNone/>
            </a:pPr>
            <a:endParaRPr sz="4000" b="1" i="1" u="none" strike="noStrike" cap="none">
              <a:solidFill>
                <a:schemeClr val="lt1"/>
              </a:solidFill>
              <a:latin typeface="Times New Roman"/>
              <a:ea typeface="Times New Roman"/>
              <a:cs typeface="Times New Roman"/>
              <a:sym typeface="Times New Roman"/>
            </a:endParaRPr>
          </a:p>
        </p:txBody>
      </p:sp>
      <p:sp>
        <p:nvSpPr>
          <p:cNvPr id="66" name="Google Shape;66;p4"/>
          <p:cNvSpPr txBox="1"/>
          <p:nvPr/>
        </p:nvSpPr>
        <p:spPr>
          <a:xfrm>
            <a:off x="63025" y="1683275"/>
            <a:ext cx="7761900" cy="2949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chemeClr val="lt1"/>
              </a:solidFill>
              <a:latin typeface="Times New Roman"/>
              <a:ea typeface="Times New Roman"/>
              <a:cs typeface="Times New Roman"/>
              <a:sym typeface="Times New Roman"/>
            </a:endParaRPr>
          </a:p>
        </p:txBody>
      </p:sp>
      <p:pic>
        <p:nvPicPr>
          <p:cNvPr id="67" name="Google Shape;67;p4"/>
          <p:cNvPicPr preferRelativeResize="0"/>
          <p:nvPr/>
        </p:nvPicPr>
        <p:blipFill rotWithShape="1">
          <a:blip r:embed="rId3">
            <a:alphaModFix/>
          </a:blip>
          <a:srcRect l="10833" t="17608" r="10943" b="2678"/>
          <a:stretch/>
        </p:blipFill>
        <p:spPr>
          <a:xfrm>
            <a:off x="113225" y="715700"/>
            <a:ext cx="5758126" cy="41002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5"/>
          <p:cNvSpPr txBox="1"/>
          <p:nvPr/>
        </p:nvSpPr>
        <p:spPr>
          <a:xfrm>
            <a:off x="510700" y="756925"/>
            <a:ext cx="5253000" cy="708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US" sz="3400" b="1" i="1" u="sng" strike="noStrike" cap="none">
                <a:solidFill>
                  <a:schemeClr val="lt1"/>
                </a:solidFill>
                <a:latin typeface="Times New Roman"/>
                <a:ea typeface="Times New Roman"/>
                <a:cs typeface="Times New Roman"/>
                <a:sym typeface="Times New Roman"/>
              </a:rPr>
              <a:t> </a:t>
            </a:r>
            <a:endParaRPr sz="3400" b="1" i="1" u="sng" strike="noStrike" cap="none">
              <a:solidFill>
                <a:schemeClr val="lt1"/>
              </a:solidFill>
              <a:latin typeface="Times New Roman"/>
              <a:ea typeface="Times New Roman"/>
              <a:cs typeface="Times New Roman"/>
              <a:sym typeface="Times New Roman"/>
            </a:endParaRPr>
          </a:p>
        </p:txBody>
      </p:sp>
      <p:sp>
        <p:nvSpPr>
          <p:cNvPr id="74" name="Google Shape;74;p5"/>
          <p:cNvSpPr txBox="1"/>
          <p:nvPr/>
        </p:nvSpPr>
        <p:spPr>
          <a:xfrm>
            <a:off x="432375" y="1778575"/>
            <a:ext cx="6000900" cy="769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endParaRPr sz="19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Times New Roman"/>
              <a:ea typeface="Times New Roman"/>
              <a:cs typeface="Times New Roman"/>
              <a:sym typeface="Times New Roman"/>
            </a:endParaRPr>
          </a:p>
        </p:txBody>
      </p:sp>
      <p:pic>
        <p:nvPicPr>
          <p:cNvPr id="75" name="Google Shape;75;p5"/>
          <p:cNvPicPr preferRelativeResize="0"/>
          <p:nvPr/>
        </p:nvPicPr>
        <p:blipFill>
          <a:blip r:embed="rId3">
            <a:alphaModFix/>
          </a:blip>
          <a:stretch>
            <a:fillRect/>
          </a:stretch>
        </p:blipFill>
        <p:spPr>
          <a:xfrm>
            <a:off x="189675" y="857250"/>
            <a:ext cx="5574026" cy="4137080"/>
          </a:xfrm>
          <a:prstGeom prst="rect">
            <a:avLst/>
          </a:prstGeom>
          <a:noFill/>
          <a:ln>
            <a:noFill/>
          </a:ln>
        </p:spPr>
      </p:pic>
      <p:pic>
        <p:nvPicPr>
          <p:cNvPr id="76" name="Google Shape;76;p5"/>
          <p:cNvPicPr preferRelativeResize="0"/>
          <p:nvPr/>
        </p:nvPicPr>
        <p:blipFill rotWithShape="1">
          <a:blip r:embed="rId4">
            <a:alphaModFix/>
          </a:blip>
          <a:srcRect l="60799" t="28766" b="40325"/>
          <a:stretch/>
        </p:blipFill>
        <p:spPr>
          <a:xfrm>
            <a:off x="961300" y="3511100"/>
            <a:ext cx="1025843" cy="525274"/>
          </a:xfrm>
          <a:prstGeom prst="rect">
            <a:avLst/>
          </a:prstGeom>
          <a:noFill/>
          <a:ln>
            <a:noFill/>
          </a:ln>
        </p:spPr>
      </p:pic>
      <p:pic>
        <p:nvPicPr>
          <p:cNvPr id="77" name="Google Shape;77;p5"/>
          <p:cNvPicPr preferRelativeResize="0"/>
          <p:nvPr/>
        </p:nvPicPr>
        <p:blipFill rotWithShape="1">
          <a:blip r:embed="rId5">
            <a:alphaModFix/>
          </a:blip>
          <a:srcRect t="-23068" b="-15397"/>
          <a:stretch/>
        </p:blipFill>
        <p:spPr>
          <a:xfrm>
            <a:off x="2874775" y="3438125"/>
            <a:ext cx="863675" cy="820775"/>
          </a:xfrm>
          <a:prstGeom prst="rect">
            <a:avLst/>
          </a:prstGeom>
          <a:noFill/>
          <a:ln>
            <a:noFill/>
          </a:ln>
        </p:spPr>
      </p:pic>
      <p:pic>
        <p:nvPicPr>
          <p:cNvPr id="78" name="Google Shape;78;p5"/>
          <p:cNvPicPr preferRelativeResize="0"/>
          <p:nvPr/>
        </p:nvPicPr>
        <p:blipFill>
          <a:blip r:embed="rId6">
            <a:alphaModFix/>
          </a:blip>
          <a:stretch>
            <a:fillRect/>
          </a:stretch>
        </p:blipFill>
        <p:spPr>
          <a:xfrm>
            <a:off x="4217995" y="3210151"/>
            <a:ext cx="708000" cy="708000"/>
          </a:xfrm>
          <a:prstGeom prst="rect">
            <a:avLst/>
          </a:prstGeom>
          <a:noFill/>
          <a:ln>
            <a:noFill/>
          </a:ln>
        </p:spPr>
      </p:pic>
      <p:sp>
        <p:nvSpPr>
          <p:cNvPr id="79" name="Google Shape;79;p5"/>
          <p:cNvSpPr txBox="1"/>
          <p:nvPr/>
        </p:nvSpPr>
        <p:spPr>
          <a:xfrm>
            <a:off x="6005593" y="1724884"/>
            <a:ext cx="2880615" cy="2123628"/>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Clr>
                <a:schemeClr val="dk1"/>
              </a:buClr>
              <a:buSzPts val="1100"/>
              <a:buFont typeface="Arial"/>
              <a:buNone/>
            </a:pPr>
            <a:r>
              <a:rPr lang="en-US" sz="1400" dirty="0">
                <a:solidFill>
                  <a:srgbClr val="FFD966"/>
                </a:solidFill>
                <a:latin typeface="Times New Roman"/>
                <a:ea typeface="Times New Roman"/>
                <a:cs typeface="Times New Roman"/>
                <a:sym typeface="Times New Roman"/>
              </a:rPr>
              <a:t># Fit the model</a:t>
            </a:r>
          </a:p>
          <a:p>
            <a:pPr marL="457200" marR="0" lvl="0" indent="0" algn="l" rtl="0">
              <a:lnSpc>
                <a:spcPct val="100000"/>
              </a:lnSpc>
              <a:spcBef>
                <a:spcPts val="0"/>
              </a:spcBef>
              <a:spcAft>
                <a:spcPts val="0"/>
              </a:spcAft>
              <a:buClr>
                <a:schemeClr val="dk1"/>
              </a:buClr>
              <a:buSzPts val="1100"/>
              <a:buFont typeface="Arial"/>
              <a:buNone/>
            </a:pPr>
            <a:r>
              <a:rPr lang="en-US" sz="1400" dirty="0">
                <a:solidFill>
                  <a:schemeClr val="lt1"/>
                </a:solidFill>
                <a:latin typeface="Times New Roman"/>
                <a:ea typeface="Times New Roman"/>
                <a:cs typeface="Times New Roman"/>
                <a:sym typeface="Times New Roman"/>
              </a:rPr>
              <a:t> </a:t>
            </a:r>
            <a:r>
              <a:rPr lang="en-US" sz="1400" dirty="0" err="1">
                <a:solidFill>
                  <a:schemeClr val="lt1"/>
                </a:solidFill>
                <a:latin typeface="Times New Roman"/>
                <a:ea typeface="Times New Roman"/>
                <a:cs typeface="Times New Roman"/>
                <a:sym typeface="Times New Roman"/>
              </a:rPr>
              <a:t>knn.fit</a:t>
            </a:r>
            <a:r>
              <a:rPr lang="en-US" sz="1400" dirty="0">
                <a:solidFill>
                  <a:schemeClr val="lt1"/>
                </a:solidFill>
                <a:latin typeface="Times New Roman"/>
                <a:ea typeface="Times New Roman"/>
                <a:cs typeface="Times New Roman"/>
                <a:sym typeface="Times New Roman"/>
              </a:rPr>
              <a:t>(</a:t>
            </a:r>
            <a:r>
              <a:rPr lang="en-US" sz="1400" dirty="0" err="1">
                <a:solidFill>
                  <a:schemeClr val="lt1"/>
                </a:solidFill>
                <a:latin typeface="Times New Roman"/>
                <a:ea typeface="Times New Roman"/>
                <a:cs typeface="Times New Roman"/>
                <a:sym typeface="Times New Roman"/>
              </a:rPr>
              <a:t>X_train</a:t>
            </a:r>
            <a:r>
              <a:rPr lang="en-US" sz="1400" dirty="0">
                <a:solidFill>
                  <a:schemeClr val="lt1"/>
                </a:solidFill>
                <a:latin typeface="Times New Roman"/>
                <a:ea typeface="Times New Roman"/>
                <a:cs typeface="Times New Roman"/>
                <a:sym typeface="Times New Roman"/>
              </a:rPr>
              <a:t>, </a:t>
            </a:r>
            <a:r>
              <a:rPr lang="en-US" sz="1400" dirty="0" err="1">
                <a:solidFill>
                  <a:schemeClr val="lt1"/>
                </a:solidFill>
                <a:latin typeface="Times New Roman"/>
                <a:ea typeface="Times New Roman"/>
                <a:cs typeface="Times New Roman"/>
                <a:sym typeface="Times New Roman"/>
              </a:rPr>
              <a:t>y_train</a:t>
            </a:r>
            <a:r>
              <a:rPr lang="en-US" sz="1400" dirty="0">
                <a:solidFill>
                  <a:schemeClr val="lt1"/>
                </a:solidFill>
                <a:latin typeface="Times New Roman"/>
                <a:ea typeface="Times New Roman"/>
                <a:cs typeface="Times New Roman"/>
                <a:sym typeface="Times New Roman"/>
              </a:rPr>
              <a:t>)</a:t>
            </a:r>
          </a:p>
          <a:p>
            <a:pPr marL="457200" marR="0" lvl="0" indent="0" algn="l" rtl="0">
              <a:lnSpc>
                <a:spcPct val="100000"/>
              </a:lnSpc>
              <a:spcBef>
                <a:spcPts val="0"/>
              </a:spcBef>
              <a:spcAft>
                <a:spcPts val="0"/>
              </a:spcAft>
              <a:buClr>
                <a:schemeClr val="dk1"/>
              </a:buClr>
              <a:buSzPts val="1100"/>
              <a:buFont typeface="Arial"/>
              <a:buNone/>
            </a:pPr>
            <a:r>
              <a:rPr lang="en-US" sz="1400" dirty="0">
                <a:solidFill>
                  <a:srgbClr val="FFD966"/>
                </a:solidFill>
                <a:latin typeface="Times New Roman"/>
                <a:ea typeface="Times New Roman"/>
                <a:cs typeface="Times New Roman"/>
                <a:sym typeface="Times New Roman"/>
              </a:rPr>
              <a:t># Make predictions</a:t>
            </a:r>
          </a:p>
          <a:p>
            <a:pPr marL="457200" marR="0" lvl="0" indent="0" algn="l" rtl="0">
              <a:lnSpc>
                <a:spcPct val="100000"/>
              </a:lnSpc>
              <a:spcBef>
                <a:spcPts val="0"/>
              </a:spcBef>
              <a:spcAft>
                <a:spcPts val="0"/>
              </a:spcAft>
              <a:buClr>
                <a:schemeClr val="dk1"/>
              </a:buClr>
              <a:buSzPts val="1100"/>
              <a:buFont typeface="Arial"/>
              <a:buNone/>
            </a:pPr>
            <a:r>
              <a:rPr lang="en-US" sz="1400" dirty="0">
                <a:solidFill>
                  <a:schemeClr val="lt1"/>
                </a:solidFill>
                <a:latin typeface="Times New Roman"/>
                <a:ea typeface="Times New Roman"/>
                <a:cs typeface="Times New Roman"/>
                <a:sym typeface="Times New Roman"/>
              </a:rPr>
              <a:t> </a:t>
            </a:r>
            <a:r>
              <a:rPr lang="en-US" sz="1400" dirty="0" err="1">
                <a:solidFill>
                  <a:schemeClr val="lt1"/>
                </a:solidFill>
                <a:latin typeface="Times New Roman"/>
                <a:ea typeface="Times New Roman"/>
                <a:cs typeface="Times New Roman"/>
                <a:sym typeface="Times New Roman"/>
              </a:rPr>
              <a:t>y_pred</a:t>
            </a:r>
            <a:r>
              <a:rPr lang="en-US" sz="1400" dirty="0">
                <a:solidFill>
                  <a:schemeClr val="lt1"/>
                </a:solidFill>
                <a:latin typeface="Times New Roman"/>
                <a:ea typeface="Times New Roman"/>
                <a:cs typeface="Times New Roman"/>
                <a:sym typeface="Times New Roman"/>
              </a:rPr>
              <a:t> =</a:t>
            </a:r>
            <a:r>
              <a:rPr lang="en-US" sz="1400" dirty="0" err="1">
                <a:solidFill>
                  <a:schemeClr val="lt1"/>
                </a:solidFill>
                <a:latin typeface="Times New Roman"/>
                <a:ea typeface="Times New Roman"/>
                <a:cs typeface="Times New Roman"/>
                <a:sym typeface="Times New Roman"/>
              </a:rPr>
              <a:t>knn.predict</a:t>
            </a:r>
            <a:r>
              <a:rPr lang="en-US" sz="1400" dirty="0">
                <a:solidFill>
                  <a:schemeClr val="lt1"/>
                </a:solidFill>
                <a:latin typeface="Times New Roman"/>
                <a:ea typeface="Times New Roman"/>
                <a:cs typeface="Times New Roman"/>
                <a:sym typeface="Times New Roman"/>
              </a:rPr>
              <a:t>(</a:t>
            </a:r>
            <a:r>
              <a:rPr lang="en-US" sz="1400" dirty="0" err="1">
                <a:solidFill>
                  <a:schemeClr val="lt1"/>
                </a:solidFill>
                <a:latin typeface="Times New Roman"/>
                <a:ea typeface="Times New Roman"/>
                <a:cs typeface="Times New Roman"/>
                <a:sym typeface="Times New Roman"/>
              </a:rPr>
              <a:t>X_test</a:t>
            </a:r>
            <a:r>
              <a:rPr lang="en-US" sz="1400" dirty="0">
                <a:solidFill>
                  <a:schemeClr val="lt1"/>
                </a:solidFill>
                <a:latin typeface="Times New Roman"/>
                <a:ea typeface="Times New Roman"/>
                <a:cs typeface="Times New Roman"/>
                <a:sym typeface="Times New Roman"/>
              </a:rPr>
              <a:t>)</a:t>
            </a:r>
            <a:endParaRPr lang="en-US" sz="1400" dirty="0">
              <a:solidFill>
                <a:srgbClr val="FF0000"/>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chemeClr val="dk1"/>
              </a:buClr>
              <a:buSzPts val="1100"/>
              <a:buFont typeface="Arial"/>
              <a:buNone/>
            </a:pPr>
            <a:r>
              <a:rPr lang="en-US" sz="1400" dirty="0">
                <a:solidFill>
                  <a:srgbClr val="FFD966"/>
                </a:solidFill>
                <a:latin typeface="Times New Roman"/>
                <a:ea typeface="Times New Roman"/>
                <a:cs typeface="Times New Roman"/>
                <a:sym typeface="Times New Roman"/>
              </a:rPr>
              <a:t># Calculate accuracy</a:t>
            </a:r>
          </a:p>
          <a:p>
            <a:pPr marL="457200" marR="0" lvl="0" indent="0" algn="l" rtl="0">
              <a:lnSpc>
                <a:spcPct val="100000"/>
              </a:lnSpc>
              <a:spcBef>
                <a:spcPts val="0"/>
              </a:spcBef>
              <a:spcAft>
                <a:spcPts val="0"/>
              </a:spcAft>
              <a:buClr>
                <a:schemeClr val="dk1"/>
              </a:buClr>
              <a:buSzPts val="1100"/>
              <a:buFont typeface="Arial"/>
              <a:buNone/>
            </a:pPr>
            <a:r>
              <a:rPr lang="en-US" sz="1400" dirty="0">
                <a:solidFill>
                  <a:schemeClr val="lt1"/>
                </a:solidFill>
                <a:latin typeface="Times New Roman"/>
                <a:ea typeface="Times New Roman"/>
                <a:cs typeface="Times New Roman"/>
                <a:sym typeface="Times New Roman"/>
              </a:rPr>
              <a:t>accuracy=       </a:t>
            </a:r>
            <a:r>
              <a:rPr lang="en-US" sz="1400" dirty="0" err="1">
                <a:solidFill>
                  <a:schemeClr val="lt1"/>
                </a:solidFill>
                <a:latin typeface="Times New Roman"/>
                <a:ea typeface="Times New Roman"/>
                <a:cs typeface="Times New Roman"/>
                <a:sym typeface="Times New Roman"/>
              </a:rPr>
              <a:t>accuracy_score</a:t>
            </a:r>
            <a:r>
              <a:rPr lang="en-US" sz="1400" dirty="0">
                <a:solidFill>
                  <a:schemeClr val="lt1"/>
                </a:solidFill>
                <a:latin typeface="Times New Roman"/>
                <a:ea typeface="Times New Roman"/>
                <a:cs typeface="Times New Roman"/>
                <a:sym typeface="Times New Roman"/>
              </a:rPr>
              <a:t>(</a:t>
            </a:r>
            <a:r>
              <a:rPr lang="en-US" sz="1400" dirty="0" err="1">
                <a:solidFill>
                  <a:schemeClr val="lt1"/>
                </a:solidFill>
                <a:latin typeface="Times New Roman"/>
                <a:ea typeface="Times New Roman"/>
                <a:cs typeface="Times New Roman"/>
                <a:sym typeface="Times New Roman"/>
              </a:rPr>
              <a:t>y_test</a:t>
            </a:r>
            <a:r>
              <a:rPr lang="en-US" sz="1400" dirty="0">
                <a:solidFill>
                  <a:schemeClr val="lt1"/>
                </a:solidFill>
                <a:latin typeface="Times New Roman"/>
                <a:ea typeface="Times New Roman"/>
                <a:cs typeface="Times New Roman"/>
                <a:sym typeface="Times New Roman"/>
              </a:rPr>
              <a:t>, </a:t>
            </a:r>
            <a:r>
              <a:rPr lang="en-US" sz="1400" dirty="0" err="1">
                <a:solidFill>
                  <a:schemeClr val="lt1"/>
                </a:solidFill>
                <a:latin typeface="Times New Roman"/>
                <a:ea typeface="Times New Roman"/>
                <a:cs typeface="Times New Roman"/>
                <a:sym typeface="Times New Roman"/>
              </a:rPr>
              <a:t>y_pred</a:t>
            </a:r>
            <a:r>
              <a:rPr lang="en-US" sz="1400" dirty="0">
                <a:solidFill>
                  <a:schemeClr val="lt1"/>
                </a:solidFill>
                <a:latin typeface="Times New Roman"/>
                <a:ea typeface="Times New Roman"/>
                <a:cs typeface="Times New Roman"/>
                <a:sym typeface="Times New Roman"/>
              </a:rPr>
              <a:t>)</a:t>
            </a:r>
          </a:p>
          <a:p>
            <a:pPr marL="457200" marR="0" lvl="0" indent="0" algn="l" rtl="0">
              <a:lnSpc>
                <a:spcPct val="100000"/>
              </a:lnSpc>
              <a:spcBef>
                <a:spcPts val="0"/>
              </a:spcBef>
              <a:spcAft>
                <a:spcPts val="0"/>
              </a:spcAft>
              <a:buClr>
                <a:schemeClr val="dk1"/>
              </a:buClr>
              <a:buSzPts val="1100"/>
              <a:buFont typeface="Arial"/>
              <a:buNone/>
            </a:pPr>
            <a:r>
              <a:rPr lang="en-US" sz="1400" dirty="0">
                <a:solidFill>
                  <a:schemeClr val="lt1"/>
                </a:solidFill>
                <a:latin typeface="Times New Roman"/>
                <a:ea typeface="Times New Roman"/>
                <a:cs typeface="Times New Roman"/>
                <a:sym typeface="Times New Roman"/>
              </a:rPr>
              <a:t> print(</a:t>
            </a:r>
            <a:r>
              <a:rPr lang="en-US" sz="1400" dirty="0" err="1">
                <a:solidFill>
                  <a:schemeClr val="lt1"/>
                </a:solidFill>
                <a:latin typeface="Times New Roman"/>
                <a:ea typeface="Times New Roman"/>
                <a:cs typeface="Times New Roman"/>
                <a:sym typeface="Times New Roman"/>
              </a:rPr>
              <a:t>f"Accuracy</a:t>
            </a:r>
            <a:r>
              <a:rPr lang="en-US" sz="1400" dirty="0">
                <a:solidFill>
                  <a:schemeClr val="lt1"/>
                </a:solidFill>
                <a:latin typeface="Times New Roman"/>
                <a:ea typeface="Times New Roman"/>
                <a:cs typeface="Times New Roman"/>
                <a:sym typeface="Times New Roman"/>
              </a:rPr>
              <a:t> score: {accuracy:.2f}")</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p:nvPr/>
        </p:nvSpPr>
        <p:spPr>
          <a:xfrm>
            <a:off x="343590" y="357495"/>
            <a:ext cx="7470600" cy="70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400"/>
              <a:buFont typeface="Arial"/>
              <a:buNone/>
            </a:pPr>
            <a:endParaRPr sz="4000" b="1" i="1" u="none" strike="noStrike" cap="none">
              <a:solidFill>
                <a:schemeClr val="lt1"/>
              </a:solidFill>
              <a:latin typeface="Times New Roman"/>
              <a:ea typeface="Times New Roman"/>
              <a:cs typeface="Times New Roman"/>
              <a:sym typeface="Times New Roman"/>
            </a:endParaRPr>
          </a:p>
        </p:txBody>
      </p:sp>
      <p:sp>
        <p:nvSpPr>
          <p:cNvPr id="86" name="Google Shape;86;p6"/>
          <p:cNvSpPr txBox="1"/>
          <p:nvPr/>
        </p:nvSpPr>
        <p:spPr>
          <a:xfrm>
            <a:off x="0" y="0"/>
            <a:ext cx="4986937" cy="4338300"/>
          </a:xfrm>
          <a:prstGeom prst="rect">
            <a:avLst/>
          </a:prstGeom>
          <a:noFill/>
          <a:ln>
            <a:noFill/>
          </a:ln>
        </p:spPr>
        <p:txBody>
          <a:bodyPr spcFirstLastPara="1" wrap="square" lIns="91425" tIns="45700" rIns="91425" bIns="45700" anchor="t" anchorCtr="0">
            <a:noAutofit/>
          </a:bodyPr>
          <a:lstStyle/>
          <a:p>
            <a:pPr marL="457200" marR="0" lvl="0" indent="0" algn="l" rtl="0">
              <a:lnSpc>
                <a:spcPct val="100000"/>
              </a:lnSpc>
              <a:spcBef>
                <a:spcPts val="0"/>
              </a:spcBef>
              <a:spcAft>
                <a:spcPts val="0"/>
              </a:spcAft>
              <a:buClr>
                <a:schemeClr val="dk1"/>
              </a:buClr>
              <a:buSzPts val="1100"/>
              <a:buFont typeface="Arial"/>
              <a:buNone/>
            </a:pPr>
            <a:endParaRPr sz="1000" dirty="0">
              <a:solidFill>
                <a:schemeClr val="lt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chemeClr val="dk1"/>
              </a:buClr>
              <a:buSzPts val="1100"/>
              <a:buFont typeface="Arial"/>
              <a:buNone/>
            </a:pPr>
            <a:r>
              <a:rPr lang="en-US" dirty="0">
                <a:solidFill>
                  <a:schemeClr val="bg1">
                    <a:lumMod val="95000"/>
                  </a:schemeClr>
                </a:solidFill>
                <a:latin typeface="Times New Roman"/>
                <a:ea typeface="Times New Roman"/>
                <a:cs typeface="Times New Roman"/>
                <a:sym typeface="Times New Roman"/>
              </a:rPr>
              <a:t>    # Calculate confusion matrix</a:t>
            </a:r>
            <a:endParaRPr dirty="0">
              <a:solidFill>
                <a:schemeClr val="bg1">
                  <a:lumMod val="95000"/>
                </a:schemeClr>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chemeClr val="dk1"/>
              </a:buClr>
              <a:buSzPts val="1100"/>
              <a:buFont typeface="Arial"/>
              <a:buNone/>
            </a:pPr>
            <a:r>
              <a:rPr lang="en-US" dirty="0">
                <a:solidFill>
                  <a:schemeClr val="lt1"/>
                </a:solidFill>
                <a:latin typeface="Times New Roman"/>
                <a:ea typeface="Times New Roman"/>
                <a:cs typeface="Times New Roman"/>
                <a:sym typeface="Times New Roman"/>
              </a:rPr>
              <a:t>    </a:t>
            </a:r>
            <a:r>
              <a:rPr lang="en-US" dirty="0">
                <a:solidFill>
                  <a:schemeClr val="accent6">
                    <a:lumMod val="60000"/>
                    <a:lumOff val="40000"/>
                  </a:schemeClr>
                </a:solidFill>
                <a:latin typeface="Times New Roman"/>
                <a:ea typeface="Times New Roman"/>
                <a:cs typeface="Times New Roman"/>
                <a:sym typeface="Times New Roman"/>
              </a:rPr>
              <a:t>cm = </a:t>
            </a:r>
            <a:r>
              <a:rPr lang="en-US" dirty="0" err="1">
                <a:solidFill>
                  <a:schemeClr val="accent6">
                    <a:lumMod val="60000"/>
                    <a:lumOff val="40000"/>
                  </a:schemeClr>
                </a:solidFill>
                <a:latin typeface="Times New Roman"/>
                <a:ea typeface="Times New Roman"/>
                <a:cs typeface="Times New Roman"/>
                <a:sym typeface="Times New Roman"/>
              </a:rPr>
              <a:t>confusion_matrix</a:t>
            </a:r>
            <a:r>
              <a:rPr lang="en-US" dirty="0">
                <a:solidFill>
                  <a:schemeClr val="accent6">
                    <a:lumMod val="60000"/>
                    <a:lumOff val="40000"/>
                  </a:schemeClr>
                </a:solidFill>
                <a:latin typeface="Times New Roman"/>
                <a:ea typeface="Times New Roman"/>
                <a:cs typeface="Times New Roman"/>
                <a:sym typeface="Times New Roman"/>
              </a:rPr>
              <a:t>(</a:t>
            </a:r>
            <a:r>
              <a:rPr lang="en-US" dirty="0" err="1">
                <a:solidFill>
                  <a:schemeClr val="accent6">
                    <a:lumMod val="60000"/>
                    <a:lumOff val="40000"/>
                  </a:schemeClr>
                </a:solidFill>
                <a:latin typeface="Times New Roman"/>
                <a:ea typeface="Times New Roman"/>
                <a:cs typeface="Times New Roman"/>
                <a:sym typeface="Times New Roman"/>
              </a:rPr>
              <a:t>y_test</a:t>
            </a:r>
            <a:r>
              <a:rPr lang="en-US" dirty="0">
                <a:solidFill>
                  <a:schemeClr val="accent6">
                    <a:lumMod val="60000"/>
                    <a:lumOff val="40000"/>
                  </a:schemeClr>
                </a:solidFill>
                <a:latin typeface="Times New Roman"/>
                <a:ea typeface="Times New Roman"/>
                <a:cs typeface="Times New Roman"/>
                <a:sym typeface="Times New Roman"/>
              </a:rPr>
              <a:t>, </a:t>
            </a:r>
            <a:r>
              <a:rPr lang="en-US" dirty="0" err="1">
                <a:solidFill>
                  <a:schemeClr val="accent6">
                    <a:lumMod val="60000"/>
                    <a:lumOff val="40000"/>
                  </a:schemeClr>
                </a:solidFill>
                <a:latin typeface="Times New Roman"/>
                <a:ea typeface="Times New Roman"/>
                <a:cs typeface="Times New Roman"/>
                <a:sym typeface="Times New Roman"/>
              </a:rPr>
              <a:t>y_pred</a:t>
            </a:r>
            <a:r>
              <a:rPr lang="en-US" dirty="0">
                <a:solidFill>
                  <a:schemeClr val="accent6">
                    <a:lumMod val="60000"/>
                    <a:lumOff val="40000"/>
                  </a:schemeClr>
                </a:solidFill>
                <a:latin typeface="Times New Roman"/>
                <a:ea typeface="Times New Roman"/>
                <a:cs typeface="Times New Roman"/>
                <a:sym typeface="Times New Roman"/>
              </a:rPr>
              <a:t>)</a:t>
            </a:r>
            <a:endParaRPr dirty="0">
              <a:solidFill>
                <a:schemeClr val="accent6">
                  <a:lumMod val="60000"/>
                  <a:lumOff val="40000"/>
                </a:schemeClr>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chemeClr val="dk1"/>
              </a:buClr>
              <a:buSzPts val="1100"/>
              <a:buFont typeface="Arial"/>
              <a:buNone/>
            </a:pPr>
            <a:r>
              <a:rPr lang="en-US" dirty="0">
                <a:solidFill>
                  <a:schemeClr val="accent6">
                    <a:lumMod val="60000"/>
                    <a:lumOff val="40000"/>
                  </a:schemeClr>
                </a:solidFill>
                <a:latin typeface="Times New Roman"/>
                <a:ea typeface="Times New Roman"/>
                <a:cs typeface="Times New Roman"/>
                <a:sym typeface="Times New Roman"/>
              </a:rPr>
              <a:t>    print(</a:t>
            </a:r>
            <a:r>
              <a:rPr lang="en-US" dirty="0" err="1">
                <a:solidFill>
                  <a:schemeClr val="accent6">
                    <a:lumMod val="60000"/>
                    <a:lumOff val="40000"/>
                  </a:schemeClr>
                </a:solidFill>
                <a:latin typeface="Times New Roman"/>
                <a:ea typeface="Times New Roman"/>
                <a:cs typeface="Times New Roman"/>
                <a:sym typeface="Times New Roman"/>
              </a:rPr>
              <a:t>f"Confusion</a:t>
            </a:r>
            <a:r>
              <a:rPr lang="en-US" dirty="0">
                <a:solidFill>
                  <a:schemeClr val="accent6">
                    <a:lumMod val="60000"/>
                    <a:lumOff val="40000"/>
                  </a:schemeClr>
                </a:solidFill>
                <a:latin typeface="Times New Roman"/>
                <a:ea typeface="Times New Roman"/>
                <a:cs typeface="Times New Roman"/>
                <a:sym typeface="Times New Roman"/>
              </a:rPr>
              <a:t> Matrix: \n{cm}")</a:t>
            </a:r>
            <a:endParaRPr dirty="0">
              <a:solidFill>
                <a:schemeClr val="accent6">
                  <a:lumMod val="60000"/>
                  <a:lumOff val="40000"/>
                </a:schemeClr>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chemeClr val="dk1"/>
              </a:buClr>
              <a:buSzPts val="1100"/>
              <a:buFont typeface="Arial"/>
              <a:buNone/>
            </a:pPr>
            <a:r>
              <a:rPr lang="en-US" dirty="0">
                <a:solidFill>
                  <a:schemeClr val="accent6">
                    <a:lumMod val="60000"/>
                    <a:lumOff val="40000"/>
                  </a:schemeClr>
                </a:solidFill>
                <a:latin typeface="Times New Roman"/>
                <a:ea typeface="Times New Roman"/>
                <a:cs typeface="Times New Roman"/>
                <a:sym typeface="Times New Roman"/>
              </a:rPr>
              <a:t>    </a:t>
            </a:r>
            <a:r>
              <a:rPr lang="en-US" dirty="0" err="1">
                <a:solidFill>
                  <a:schemeClr val="accent6">
                    <a:lumMod val="60000"/>
                    <a:lumOff val="40000"/>
                  </a:schemeClr>
                </a:solidFill>
                <a:latin typeface="Times New Roman"/>
                <a:ea typeface="Times New Roman"/>
                <a:cs typeface="Times New Roman"/>
                <a:sym typeface="Times New Roman"/>
              </a:rPr>
              <a:t>disp</a:t>
            </a:r>
            <a:r>
              <a:rPr lang="en-US" dirty="0">
                <a:solidFill>
                  <a:schemeClr val="accent6">
                    <a:lumMod val="60000"/>
                    <a:lumOff val="40000"/>
                  </a:schemeClr>
                </a:solidFill>
                <a:latin typeface="Times New Roman"/>
                <a:ea typeface="Times New Roman"/>
                <a:cs typeface="Times New Roman"/>
                <a:sym typeface="Times New Roman"/>
              </a:rPr>
              <a:t> = </a:t>
            </a:r>
            <a:r>
              <a:rPr lang="en-US" dirty="0" err="1">
                <a:solidFill>
                  <a:schemeClr val="accent6">
                    <a:lumMod val="60000"/>
                    <a:lumOff val="40000"/>
                  </a:schemeClr>
                </a:solidFill>
                <a:latin typeface="Times New Roman"/>
                <a:ea typeface="Times New Roman"/>
                <a:cs typeface="Times New Roman"/>
                <a:sym typeface="Times New Roman"/>
              </a:rPr>
              <a:t>ConfusionMatrixDisplay</a:t>
            </a:r>
            <a:r>
              <a:rPr lang="en-US" dirty="0">
                <a:solidFill>
                  <a:schemeClr val="accent6">
                    <a:lumMod val="60000"/>
                    <a:lumOff val="40000"/>
                  </a:schemeClr>
                </a:solidFill>
                <a:latin typeface="Times New Roman"/>
                <a:ea typeface="Times New Roman"/>
                <a:cs typeface="Times New Roman"/>
                <a:sym typeface="Times New Roman"/>
              </a:rPr>
              <a:t>(</a:t>
            </a:r>
            <a:r>
              <a:rPr lang="en-US" dirty="0" err="1">
                <a:solidFill>
                  <a:schemeClr val="accent6">
                    <a:lumMod val="60000"/>
                    <a:lumOff val="40000"/>
                  </a:schemeClr>
                </a:solidFill>
                <a:latin typeface="Times New Roman"/>
                <a:ea typeface="Times New Roman"/>
                <a:cs typeface="Times New Roman"/>
                <a:sym typeface="Times New Roman"/>
              </a:rPr>
              <a:t>confusion_matrix</a:t>
            </a:r>
            <a:r>
              <a:rPr lang="en-US" dirty="0">
                <a:solidFill>
                  <a:schemeClr val="accent6">
                    <a:lumMod val="60000"/>
                    <a:lumOff val="40000"/>
                  </a:schemeClr>
                </a:solidFill>
                <a:latin typeface="Times New Roman"/>
                <a:ea typeface="Times New Roman"/>
                <a:cs typeface="Times New Roman"/>
                <a:sym typeface="Times New Roman"/>
              </a:rPr>
              <a:t>=cm)</a:t>
            </a:r>
            <a:endParaRPr dirty="0">
              <a:solidFill>
                <a:schemeClr val="accent6">
                  <a:lumMod val="60000"/>
                  <a:lumOff val="40000"/>
                </a:schemeClr>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chemeClr val="dk1"/>
              </a:buClr>
              <a:buSzPts val="1100"/>
              <a:buFont typeface="Arial"/>
              <a:buNone/>
            </a:pPr>
            <a:r>
              <a:rPr lang="en-US" dirty="0">
                <a:solidFill>
                  <a:schemeClr val="accent6">
                    <a:lumMod val="60000"/>
                    <a:lumOff val="40000"/>
                  </a:schemeClr>
                </a:solidFill>
                <a:latin typeface="Times New Roman"/>
                <a:ea typeface="Times New Roman"/>
                <a:cs typeface="Times New Roman"/>
                <a:sym typeface="Times New Roman"/>
              </a:rPr>
              <a:t>    </a:t>
            </a:r>
            <a:r>
              <a:rPr lang="en-US" dirty="0" err="1">
                <a:solidFill>
                  <a:schemeClr val="accent6">
                    <a:lumMod val="60000"/>
                    <a:lumOff val="40000"/>
                  </a:schemeClr>
                </a:solidFill>
                <a:latin typeface="Times New Roman"/>
                <a:ea typeface="Times New Roman"/>
                <a:cs typeface="Times New Roman"/>
                <a:sym typeface="Times New Roman"/>
              </a:rPr>
              <a:t>disp.plot</a:t>
            </a:r>
            <a:r>
              <a:rPr lang="en-US" dirty="0">
                <a:solidFill>
                  <a:schemeClr val="accent6">
                    <a:lumMod val="60000"/>
                    <a:lumOff val="40000"/>
                  </a:schemeClr>
                </a:solidFill>
                <a:latin typeface="Times New Roman"/>
                <a:ea typeface="Times New Roman"/>
                <a:cs typeface="Times New Roman"/>
                <a:sym typeface="Times New Roman"/>
              </a:rPr>
              <a:t>()</a:t>
            </a:r>
            <a:endParaRPr dirty="0">
              <a:solidFill>
                <a:schemeClr val="accent6">
                  <a:lumMod val="60000"/>
                  <a:lumOff val="40000"/>
                </a:schemeClr>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chemeClr val="dk1"/>
              </a:buClr>
              <a:buSzPts val="1100"/>
              <a:buFont typeface="Arial"/>
              <a:buNone/>
            </a:pPr>
            <a:r>
              <a:rPr lang="en-US" dirty="0">
                <a:solidFill>
                  <a:schemeClr val="accent6">
                    <a:lumMod val="60000"/>
                    <a:lumOff val="40000"/>
                  </a:schemeClr>
                </a:solidFill>
                <a:latin typeface="Times New Roman"/>
                <a:ea typeface="Times New Roman"/>
                <a:cs typeface="Times New Roman"/>
                <a:sym typeface="Times New Roman"/>
              </a:rPr>
              <a:t>    </a:t>
            </a:r>
            <a:r>
              <a:rPr lang="en-US" dirty="0" err="1">
                <a:solidFill>
                  <a:schemeClr val="accent6">
                    <a:lumMod val="60000"/>
                    <a:lumOff val="40000"/>
                  </a:schemeClr>
                </a:solidFill>
                <a:latin typeface="Times New Roman"/>
                <a:ea typeface="Times New Roman"/>
                <a:cs typeface="Times New Roman"/>
                <a:sym typeface="Times New Roman"/>
              </a:rPr>
              <a:t>plt.show</a:t>
            </a:r>
            <a:r>
              <a:rPr lang="en-US" dirty="0">
                <a:solidFill>
                  <a:schemeClr val="accent6">
                    <a:lumMod val="60000"/>
                    <a:lumOff val="40000"/>
                  </a:schemeClr>
                </a:solidFill>
                <a:latin typeface="Times New Roman"/>
                <a:ea typeface="Times New Roman"/>
                <a:cs typeface="Times New Roman"/>
                <a:sym typeface="Times New Roman"/>
              </a:rPr>
              <a:t>()</a:t>
            </a:r>
          </a:p>
          <a:p>
            <a:pPr marL="457200" marR="0" lvl="0" indent="0" algn="l" rtl="0">
              <a:lnSpc>
                <a:spcPct val="100000"/>
              </a:lnSpc>
              <a:spcBef>
                <a:spcPts val="0"/>
              </a:spcBef>
              <a:spcAft>
                <a:spcPts val="0"/>
              </a:spcAft>
              <a:buClr>
                <a:schemeClr val="dk1"/>
              </a:buClr>
              <a:buSzPts val="1100"/>
              <a:buFont typeface="Arial"/>
              <a:buNone/>
            </a:pPr>
            <a:endParaRPr lang="en-US" dirty="0">
              <a:solidFill>
                <a:schemeClr val="accent6">
                  <a:lumMod val="60000"/>
                  <a:lumOff val="40000"/>
                </a:schemeClr>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chemeClr val="dk1"/>
              </a:buClr>
              <a:buSzPts val="1100"/>
              <a:buFont typeface="Arial"/>
              <a:buNone/>
            </a:pPr>
            <a:r>
              <a:rPr lang="en-US" dirty="0">
                <a:solidFill>
                  <a:schemeClr val="accent6">
                    <a:lumMod val="60000"/>
                    <a:lumOff val="40000"/>
                  </a:schemeClr>
                </a:solidFill>
                <a:latin typeface="Times New Roman"/>
                <a:ea typeface="Times New Roman"/>
                <a:cs typeface="Times New Roman"/>
                <a:sym typeface="Times New Roman"/>
              </a:rPr>
              <a:t>   </a:t>
            </a:r>
            <a:r>
              <a:rPr lang="en-US" dirty="0">
                <a:solidFill>
                  <a:schemeClr val="bg1"/>
                </a:solidFill>
                <a:latin typeface="Times New Roman"/>
                <a:ea typeface="Times New Roman"/>
                <a:cs typeface="Times New Roman"/>
                <a:sym typeface="Times New Roman"/>
              </a:rPr>
              <a:t># Sensitivity </a:t>
            </a:r>
          </a:p>
          <a:p>
            <a:pPr marL="457200" marR="0" lvl="0" indent="0" algn="l" rtl="0">
              <a:lnSpc>
                <a:spcPct val="100000"/>
              </a:lnSpc>
              <a:spcBef>
                <a:spcPts val="0"/>
              </a:spcBef>
              <a:spcAft>
                <a:spcPts val="0"/>
              </a:spcAft>
              <a:buClr>
                <a:schemeClr val="dk1"/>
              </a:buClr>
              <a:buSzPts val="1100"/>
              <a:buFont typeface="Arial"/>
              <a:buNone/>
            </a:pPr>
            <a:r>
              <a:rPr lang="en-US" dirty="0">
                <a:solidFill>
                  <a:schemeClr val="accent6">
                    <a:lumMod val="60000"/>
                    <a:lumOff val="40000"/>
                  </a:schemeClr>
                </a:solidFill>
                <a:latin typeface="Times New Roman"/>
                <a:ea typeface="Times New Roman"/>
                <a:cs typeface="Times New Roman"/>
                <a:sym typeface="Times New Roman"/>
              </a:rPr>
              <a:t>    sensitivity = cm[0,0]/(cm[0,0]+cm[0,1])</a:t>
            </a:r>
          </a:p>
          <a:p>
            <a:pPr marL="457200" marR="0" lvl="0" indent="0" algn="l" rtl="0">
              <a:lnSpc>
                <a:spcPct val="100000"/>
              </a:lnSpc>
              <a:spcBef>
                <a:spcPts val="0"/>
              </a:spcBef>
              <a:spcAft>
                <a:spcPts val="0"/>
              </a:spcAft>
              <a:buClr>
                <a:schemeClr val="dk1"/>
              </a:buClr>
              <a:buSzPts val="1100"/>
              <a:buFont typeface="Arial"/>
              <a:buNone/>
            </a:pPr>
            <a:r>
              <a:rPr lang="en-US" dirty="0">
                <a:solidFill>
                  <a:schemeClr val="accent6">
                    <a:lumMod val="60000"/>
                    <a:lumOff val="40000"/>
                  </a:schemeClr>
                </a:solidFill>
                <a:latin typeface="Times New Roman"/>
                <a:ea typeface="Times New Roman"/>
                <a:cs typeface="Times New Roman"/>
                <a:sym typeface="Times New Roman"/>
              </a:rPr>
              <a:t>    print('Sensitivity : ', sensitivity )</a:t>
            </a:r>
          </a:p>
          <a:p>
            <a:pPr marL="457200" marR="0" lvl="0" indent="0" algn="l" rtl="0">
              <a:lnSpc>
                <a:spcPct val="100000"/>
              </a:lnSpc>
              <a:spcBef>
                <a:spcPts val="0"/>
              </a:spcBef>
              <a:spcAft>
                <a:spcPts val="0"/>
              </a:spcAft>
              <a:buClr>
                <a:schemeClr val="dk1"/>
              </a:buClr>
              <a:buSzPts val="1100"/>
              <a:buFont typeface="Arial"/>
              <a:buNone/>
            </a:pPr>
            <a:r>
              <a:rPr lang="en-US" dirty="0">
                <a:solidFill>
                  <a:schemeClr val="accent6">
                    <a:lumMod val="60000"/>
                    <a:lumOff val="40000"/>
                  </a:schemeClr>
                </a:solidFill>
                <a:latin typeface="Times New Roman"/>
                <a:ea typeface="Times New Roman"/>
                <a:cs typeface="Times New Roman"/>
                <a:sym typeface="Times New Roman"/>
              </a:rPr>
              <a:t>    </a:t>
            </a:r>
          </a:p>
          <a:p>
            <a:pPr marL="457200" marR="0" lvl="0" indent="0" algn="l" rtl="0">
              <a:lnSpc>
                <a:spcPct val="100000"/>
              </a:lnSpc>
              <a:spcBef>
                <a:spcPts val="0"/>
              </a:spcBef>
              <a:spcAft>
                <a:spcPts val="0"/>
              </a:spcAft>
              <a:buClr>
                <a:schemeClr val="dk1"/>
              </a:buClr>
              <a:buSzPts val="1100"/>
              <a:buFont typeface="Arial"/>
              <a:buNone/>
            </a:pPr>
            <a:r>
              <a:rPr lang="en-US" dirty="0">
                <a:solidFill>
                  <a:schemeClr val="accent6">
                    <a:lumMod val="60000"/>
                    <a:lumOff val="40000"/>
                  </a:schemeClr>
                </a:solidFill>
                <a:latin typeface="Times New Roman"/>
                <a:ea typeface="Times New Roman"/>
                <a:cs typeface="Times New Roman"/>
                <a:sym typeface="Times New Roman"/>
              </a:rPr>
              <a:t>    </a:t>
            </a:r>
            <a:r>
              <a:rPr lang="en-US" dirty="0">
                <a:solidFill>
                  <a:schemeClr val="bg1"/>
                </a:solidFill>
                <a:latin typeface="Times New Roman"/>
                <a:ea typeface="Times New Roman"/>
                <a:cs typeface="Times New Roman"/>
                <a:sym typeface="Times New Roman"/>
              </a:rPr>
              <a:t># Specificity</a:t>
            </a:r>
          </a:p>
          <a:p>
            <a:pPr marL="457200" marR="0" lvl="0" indent="0" algn="l" rtl="0">
              <a:lnSpc>
                <a:spcPct val="100000"/>
              </a:lnSpc>
              <a:spcBef>
                <a:spcPts val="0"/>
              </a:spcBef>
              <a:spcAft>
                <a:spcPts val="0"/>
              </a:spcAft>
              <a:buClr>
                <a:schemeClr val="dk1"/>
              </a:buClr>
              <a:buSzPts val="1100"/>
              <a:buFont typeface="Arial"/>
              <a:buNone/>
            </a:pPr>
            <a:r>
              <a:rPr lang="en-US" dirty="0">
                <a:solidFill>
                  <a:schemeClr val="accent6">
                    <a:lumMod val="60000"/>
                    <a:lumOff val="40000"/>
                  </a:schemeClr>
                </a:solidFill>
                <a:latin typeface="Times New Roman"/>
                <a:ea typeface="Times New Roman"/>
                <a:cs typeface="Times New Roman"/>
                <a:sym typeface="Times New Roman"/>
              </a:rPr>
              <a:t>    specificity = cm[1,1]/(cm[1,0]+cm[1,1])</a:t>
            </a:r>
          </a:p>
          <a:p>
            <a:pPr marL="457200" marR="0" lvl="0" indent="0" algn="l" rtl="0">
              <a:lnSpc>
                <a:spcPct val="100000"/>
              </a:lnSpc>
              <a:spcBef>
                <a:spcPts val="0"/>
              </a:spcBef>
              <a:spcAft>
                <a:spcPts val="0"/>
              </a:spcAft>
              <a:buClr>
                <a:schemeClr val="dk1"/>
              </a:buClr>
              <a:buSzPts val="1100"/>
              <a:buFont typeface="Arial"/>
              <a:buNone/>
            </a:pPr>
            <a:r>
              <a:rPr lang="en-US" dirty="0">
                <a:solidFill>
                  <a:schemeClr val="accent6">
                    <a:lumMod val="60000"/>
                    <a:lumOff val="40000"/>
                  </a:schemeClr>
                </a:solidFill>
                <a:latin typeface="Times New Roman"/>
                <a:ea typeface="Times New Roman"/>
                <a:cs typeface="Times New Roman"/>
                <a:sym typeface="Times New Roman"/>
              </a:rPr>
              <a:t>    print('Specificity : ', specificity)</a:t>
            </a:r>
          </a:p>
          <a:p>
            <a:pPr marL="457200" marR="0" lvl="0" indent="0" algn="l" rtl="0">
              <a:lnSpc>
                <a:spcPct val="100000"/>
              </a:lnSpc>
              <a:spcBef>
                <a:spcPts val="0"/>
              </a:spcBef>
              <a:spcAft>
                <a:spcPts val="0"/>
              </a:spcAft>
              <a:buClr>
                <a:schemeClr val="dk1"/>
              </a:buClr>
              <a:buSzPts val="1100"/>
              <a:buFont typeface="Arial"/>
              <a:buNone/>
            </a:pPr>
            <a:r>
              <a:rPr lang="en-US" dirty="0">
                <a:solidFill>
                  <a:schemeClr val="accent6">
                    <a:lumMod val="60000"/>
                    <a:lumOff val="40000"/>
                  </a:schemeClr>
                </a:solidFill>
                <a:latin typeface="Times New Roman"/>
                <a:ea typeface="Times New Roman"/>
                <a:cs typeface="Times New Roman"/>
                <a:sym typeface="Times New Roman"/>
              </a:rPr>
              <a:t>    </a:t>
            </a:r>
          </a:p>
          <a:p>
            <a:pPr marL="457200" marR="0" lvl="0" indent="0" algn="l" rtl="0">
              <a:lnSpc>
                <a:spcPct val="100000"/>
              </a:lnSpc>
              <a:spcBef>
                <a:spcPts val="0"/>
              </a:spcBef>
              <a:spcAft>
                <a:spcPts val="0"/>
              </a:spcAft>
              <a:buClr>
                <a:schemeClr val="dk1"/>
              </a:buClr>
              <a:buSzPts val="1100"/>
              <a:buFont typeface="Arial"/>
              <a:buNone/>
            </a:pPr>
            <a:r>
              <a:rPr lang="en-US" dirty="0">
                <a:solidFill>
                  <a:schemeClr val="accent6">
                    <a:lumMod val="60000"/>
                    <a:lumOff val="40000"/>
                  </a:schemeClr>
                </a:solidFill>
                <a:latin typeface="Times New Roman"/>
                <a:ea typeface="Times New Roman"/>
                <a:cs typeface="Times New Roman"/>
                <a:sym typeface="Times New Roman"/>
              </a:rPr>
              <a:t>    </a:t>
            </a:r>
            <a:endParaRPr sz="1000" dirty="0">
              <a:solidFill>
                <a:schemeClr val="lt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chemeClr val="dk1"/>
              </a:buClr>
              <a:buSzPts val="1100"/>
              <a:buFont typeface="Arial"/>
              <a:buNone/>
            </a:pPr>
            <a:endParaRPr sz="1000" dirty="0">
              <a:solidFill>
                <a:schemeClr val="lt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1400"/>
              <a:buFont typeface="Arial"/>
              <a:buNone/>
            </a:pPr>
            <a:endParaRPr sz="1000" b="0" i="0" u="none" strike="noStrike" cap="none" dirty="0">
              <a:solidFill>
                <a:schemeClr val="lt1"/>
              </a:solidFill>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3A2A11CA-A6AB-1C45-77AC-74420DD1DDA9}"/>
              </a:ext>
            </a:extLst>
          </p:cNvPr>
          <p:cNvSpPr txBox="1"/>
          <p:nvPr/>
        </p:nvSpPr>
        <p:spPr>
          <a:xfrm>
            <a:off x="4572000" y="1587252"/>
            <a:ext cx="4572000" cy="3108543"/>
          </a:xfrm>
          <a:prstGeom prst="rect">
            <a:avLst/>
          </a:prstGeom>
          <a:noFill/>
        </p:spPr>
        <p:txBody>
          <a:bodyPr wrap="square">
            <a:spAutoFit/>
          </a:bodyPr>
          <a:lstStyle/>
          <a:p>
            <a:pPr marL="457200" marR="0" lvl="0" indent="0" algn="l" rtl="0">
              <a:lnSpc>
                <a:spcPct val="100000"/>
              </a:lnSpc>
              <a:spcBef>
                <a:spcPts val="0"/>
              </a:spcBef>
              <a:spcAft>
                <a:spcPts val="0"/>
              </a:spcAft>
              <a:buClr>
                <a:schemeClr val="dk1"/>
              </a:buClr>
              <a:buSzPts val="1100"/>
              <a:buFont typeface="Arial"/>
              <a:buNone/>
            </a:pPr>
            <a:r>
              <a:rPr lang="en-US" dirty="0">
                <a:solidFill>
                  <a:schemeClr val="bg1"/>
                </a:solidFill>
                <a:latin typeface="Times New Roman"/>
                <a:ea typeface="Times New Roman"/>
                <a:cs typeface="Times New Roman"/>
                <a:sym typeface="Times New Roman"/>
              </a:rPr>
              <a:t># F1-score</a:t>
            </a:r>
          </a:p>
          <a:p>
            <a:pPr marL="457200" marR="0" lvl="0" indent="0" algn="l" rtl="0">
              <a:lnSpc>
                <a:spcPct val="100000"/>
              </a:lnSpc>
              <a:spcBef>
                <a:spcPts val="0"/>
              </a:spcBef>
              <a:spcAft>
                <a:spcPts val="0"/>
              </a:spcAft>
              <a:buClr>
                <a:schemeClr val="dk1"/>
              </a:buClr>
              <a:buSzPts val="1100"/>
              <a:buFont typeface="Arial"/>
              <a:buNone/>
            </a:pPr>
            <a:r>
              <a:rPr lang="en-US" dirty="0">
                <a:solidFill>
                  <a:schemeClr val="accent6">
                    <a:lumMod val="60000"/>
                    <a:lumOff val="40000"/>
                  </a:schemeClr>
                </a:solidFill>
                <a:latin typeface="Times New Roman"/>
                <a:ea typeface="Times New Roman"/>
                <a:cs typeface="Times New Roman"/>
                <a:sym typeface="Times New Roman"/>
              </a:rPr>
              <a:t>    </a:t>
            </a:r>
            <a:r>
              <a:rPr lang="en-US" dirty="0" err="1">
                <a:solidFill>
                  <a:schemeClr val="accent6">
                    <a:lumMod val="60000"/>
                    <a:lumOff val="40000"/>
                  </a:schemeClr>
                </a:solidFill>
                <a:latin typeface="Times New Roman"/>
                <a:ea typeface="Times New Roman"/>
                <a:cs typeface="Times New Roman"/>
                <a:sym typeface="Times New Roman"/>
              </a:rPr>
              <a:t>fscore</a:t>
            </a:r>
            <a:r>
              <a:rPr lang="en-US" dirty="0">
                <a:solidFill>
                  <a:schemeClr val="accent6">
                    <a:lumMod val="60000"/>
                    <a:lumOff val="40000"/>
                  </a:schemeClr>
                </a:solidFill>
                <a:latin typeface="Times New Roman"/>
                <a:ea typeface="Times New Roman"/>
                <a:cs typeface="Times New Roman"/>
                <a:sym typeface="Times New Roman"/>
              </a:rPr>
              <a:t> = cm[0,0]/(cm[0,0]+0.5*(cm[1,0]+cm[0,1]))</a:t>
            </a:r>
          </a:p>
          <a:p>
            <a:pPr marL="457200" marR="0" lvl="0" indent="0" algn="l" rtl="0">
              <a:lnSpc>
                <a:spcPct val="100000"/>
              </a:lnSpc>
              <a:spcBef>
                <a:spcPts val="0"/>
              </a:spcBef>
              <a:spcAft>
                <a:spcPts val="0"/>
              </a:spcAft>
              <a:buClr>
                <a:schemeClr val="dk1"/>
              </a:buClr>
              <a:buSzPts val="1100"/>
              <a:buFont typeface="Arial"/>
              <a:buNone/>
            </a:pPr>
            <a:r>
              <a:rPr lang="en-US" dirty="0">
                <a:solidFill>
                  <a:schemeClr val="accent6">
                    <a:lumMod val="60000"/>
                    <a:lumOff val="40000"/>
                  </a:schemeClr>
                </a:solidFill>
                <a:latin typeface="Times New Roman"/>
                <a:ea typeface="Times New Roman"/>
                <a:cs typeface="Times New Roman"/>
                <a:sym typeface="Times New Roman"/>
              </a:rPr>
              <a:t>    print('F1-score    : ', </a:t>
            </a:r>
            <a:r>
              <a:rPr lang="en-US" dirty="0" err="1">
                <a:solidFill>
                  <a:schemeClr val="accent6">
                    <a:lumMod val="60000"/>
                    <a:lumOff val="40000"/>
                  </a:schemeClr>
                </a:solidFill>
                <a:latin typeface="Times New Roman"/>
                <a:ea typeface="Times New Roman"/>
                <a:cs typeface="Times New Roman"/>
                <a:sym typeface="Times New Roman"/>
              </a:rPr>
              <a:t>fscore</a:t>
            </a:r>
            <a:r>
              <a:rPr lang="en-US" dirty="0">
                <a:solidFill>
                  <a:schemeClr val="accent6">
                    <a:lumMod val="60000"/>
                    <a:lumOff val="40000"/>
                  </a:schemeClr>
                </a:solidFill>
                <a:latin typeface="Times New Roman"/>
                <a:ea typeface="Times New Roman"/>
                <a:cs typeface="Times New Roman"/>
                <a:sym typeface="Times New Roman"/>
              </a:rPr>
              <a:t>)</a:t>
            </a:r>
          </a:p>
          <a:p>
            <a:pPr marL="457200" marR="0" lvl="0" indent="0" algn="l" rtl="0">
              <a:lnSpc>
                <a:spcPct val="100000"/>
              </a:lnSpc>
              <a:spcBef>
                <a:spcPts val="0"/>
              </a:spcBef>
              <a:spcAft>
                <a:spcPts val="0"/>
              </a:spcAft>
              <a:buClr>
                <a:schemeClr val="dk1"/>
              </a:buClr>
              <a:buSzPts val="1100"/>
              <a:buFont typeface="Arial"/>
              <a:buNone/>
            </a:pPr>
            <a:endParaRPr lang="en-US" dirty="0">
              <a:solidFill>
                <a:schemeClr val="lt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chemeClr val="dk1"/>
              </a:buClr>
              <a:buSzPts val="1100"/>
              <a:buFont typeface="Arial"/>
              <a:buNone/>
            </a:pPr>
            <a:r>
              <a:rPr lang="en-US" dirty="0">
                <a:solidFill>
                  <a:schemeClr val="bg1">
                    <a:lumMod val="95000"/>
                  </a:schemeClr>
                </a:solidFill>
                <a:latin typeface="Times New Roman"/>
                <a:ea typeface="Times New Roman"/>
                <a:cs typeface="Times New Roman"/>
                <a:sym typeface="Times New Roman"/>
              </a:rPr>
              <a:t>    # Calculate ROC curve and AUC</a:t>
            </a:r>
          </a:p>
          <a:p>
            <a:pPr marL="457200" marR="0" lvl="0" indent="0" algn="l" rtl="0">
              <a:lnSpc>
                <a:spcPct val="100000"/>
              </a:lnSpc>
              <a:spcBef>
                <a:spcPts val="0"/>
              </a:spcBef>
              <a:spcAft>
                <a:spcPts val="0"/>
              </a:spcAft>
              <a:buClr>
                <a:schemeClr val="dk1"/>
              </a:buClr>
              <a:buSzPts val="1100"/>
              <a:buFont typeface="Arial"/>
              <a:buNone/>
            </a:pPr>
            <a:r>
              <a:rPr lang="en-US" dirty="0">
                <a:solidFill>
                  <a:schemeClr val="lt1"/>
                </a:solidFill>
                <a:latin typeface="Times New Roman"/>
                <a:ea typeface="Times New Roman"/>
                <a:cs typeface="Times New Roman"/>
                <a:sym typeface="Times New Roman"/>
              </a:rPr>
              <a:t>    </a:t>
            </a:r>
            <a:r>
              <a:rPr lang="en-US" dirty="0" err="1">
                <a:solidFill>
                  <a:schemeClr val="accent6">
                    <a:lumMod val="60000"/>
                    <a:lumOff val="40000"/>
                  </a:schemeClr>
                </a:solidFill>
                <a:latin typeface="Times New Roman"/>
                <a:ea typeface="Times New Roman"/>
                <a:cs typeface="Times New Roman"/>
                <a:sym typeface="Times New Roman"/>
              </a:rPr>
              <a:t>y_pred_proba</a:t>
            </a:r>
            <a:r>
              <a:rPr lang="en-US" dirty="0">
                <a:solidFill>
                  <a:schemeClr val="accent6">
                    <a:lumMod val="60000"/>
                    <a:lumOff val="40000"/>
                  </a:schemeClr>
                </a:solidFill>
                <a:latin typeface="Times New Roman"/>
                <a:ea typeface="Times New Roman"/>
                <a:cs typeface="Times New Roman"/>
                <a:sym typeface="Times New Roman"/>
              </a:rPr>
              <a:t> = </a:t>
            </a:r>
            <a:r>
              <a:rPr lang="en-US" dirty="0" err="1">
                <a:solidFill>
                  <a:schemeClr val="accent6">
                    <a:lumMod val="60000"/>
                    <a:lumOff val="40000"/>
                  </a:schemeClr>
                </a:solidFill>
                <a:latin typeface="Times New Roman"/>
                <a:ea typeface="Times New Roman"/>
                <a:cs typeface="Times New Roman"/>
                <a:sym typeface="Times New Roman"/>
              </a:rPr>
              <a:t>knn.predict_proba</a:t>
            </a:r>
            <a:r>
              <a:rPr lang="en-US" dirty="0">
                <a:solidFill>
                  <a:schemeClr val="accent6">
                    <a:lumMod val="60000"/>
                    <a:lumOff val="40000"/>
                  </a:schemeClr>
                </a:solidFill>
                <a:latin typeface="Times New Roman"/>
                <a:ea typeface="Times New Roman"/>
                <a:cs typeface="Times New Roman"/>
                <a:sym typeface="Times New Roman"/>
              </a:rPr>
              <a:t>(</a:t>
            </a:r>
            <a:r>
              <a:rPr lang="en-US" dirty="0" err="1">
                <a:solidFill>
                  <a:schemeClr val="accent6">
                    <a:lumMod val="60000"/>
                    <a:lumOff val="40000"/>
                  </a:schemeClr>
                </a:solidFill>
                <a:latin typeface="Times New Roman"/>
                <a:ea typeface="Times New Roman"/>
                <a:cs typeface="Times New Roman"/>
                <a:sym typeface="Times New Roman"/>
              </a:rPr>
              <a:t>X_test</a:t>
            </a:r>
            <a:r>
              <a:rPr lang="en-US" dirty="0">
                <a:solidFill>
                  <a:schemeClr val="accent6">
                    <a:lumMod val="60000"/>
                    <a:lumOff val="40000"/>
                  </a:schemeClr>
                </a:solidFill>
                <a:latin typeface="Times New Roman"/>
                <a:ea typeface="Times New Roman"/>
                <a:cs typeface="Times New Roman"/>
                <a:sym typeface="Times New Roman"/>
              </a:rPr>
              <a:t>)[:, 1]</a:t>
            </a:r>
          </a:p>
          <a:p>
            <a:pPr marL="457200" marR="0" lvl="0" indent="0" algn="l" rtl="0">
              <a:lnSpc>
                <a:spcPct val="100000"/>
              </a:lnSpc>
              <a:spcBef>
                <a:spcPts val="0"/>
              </a:spcBef>
              <a:spcAft>
                <a:spcPts val="0"/>
              </a:spcAft>
              <a:buClr>
                <a:schemeClr val="dk1"/>
              </a:buClr>
              <a:buSzPts val="1100"/>
              <a:buFont typeface="Arial"/>
              <a:buNone/>
            </a:pPr>
            <a:r>
              <a:rPr lang="en-US" dirty="0">
                <a:solidFill>
                  <a:schemeClr val="accent6">
                    <a:lumMod val="60000"/>
                    <a:lumOff val="40000"/>
                  </a:schemeClr>
                </a:solidFill>
                <a:latin typeface="Times New Roman"/>
                <a:ea typeface="Times New Roman"/>
                <a:cs typeface="Times New Roman"/>
                <a:sym typeface="Times New Roman"/>
              </a:rPr>
              <a:t>    </a:t>
            </a:r>
            <a:r>
              <a:rPr lang="en-US" dirty="0" err="1">
                <a:solidFill>
                  <a:schemeClr val="accent6">
                    <a:lumMod val="60000"/>
                    <a:lumOff val="40000"/>
                  </a:schemeClr>
                </a:solidFill>
                <a:latin typeface="Times New Roman"/>
                <a:ea typeface="Times New Roman"/>
                <a:cs typeface="Times New Roman"/>
                <a:sym typeface="Times New Roman"/>
              </a:rPr>
              <a:t>fpr</a:t>
            </a:r>
            <a:r>
              <a:rPr lang="en-US" dirty="0">
                <a:solidFill>
                  <a:schemeClr val="accent6">
                    <a:lumMod val="60000"/>
                    <a:lumOff val="40000"/>
                  </a:schemeClr>
                </a:solidFill>
                <a:latin typeface="Times New Roman"/>
                <a:ea typeface="Times New Roman"/>
                <a:cs typeface="Times New Roman"/>
                <a:sym typeface="Times New Roman"/>
              </a:rPr>
              <a:t>, </a:t>
            </a:r>
            <a:r>
              <a:rPr lang="en-US" dirty="0" err="1">
                <a:solidFill>
                  <a:schemeClr val="accent6">
                    <a:lumMod val="60000"/>
                    <a:lumOff val="40000"/>
                  </a:schemeClr>
                </a:solidFill>
                <a:latin typeface="Times New Roman"/>
                <a:ea typeface="Times New Roman"/>
                <a:cs typeface="Times New Roman"/>
                <a:sym typeface="Times New Roman"/>
              </a:rPr>
              <a:t>tpr</a:t>
            </a:r>
            <a:r>
              <a:rPr lang="en-US" dirty="0">
                <a:solidFill>
                  <a:schemeClr val="accent6">
                    <a:lumMod val="60000"/>
                    <a:lumOff val="40000"/>
                  </a:schemeClr>
                </a:solidFill>
                <a:latin typeface="Times New Roman"/>
                <a:ea typeface="Times New Roman"/>
                <a:cs typeface="Times New Roman"/>
                <a:sym typeface="Times New Roman"/>
              </a:rPr>
              <a:t>, thresholds = </a:t>
            </a:r>
            <a:r>
              <a:rPr lang="en-US" dirty="0" err="1">
                <a:solidFill>
                  <a:schemeClr val="accent6">
                    <a:lumMod val="60000"/>
                    <a:lumOff val="40000"/>
                  </a:schemeClr>
                </a:solidFill>
                <a:latin typeface="Times New Roman"/>
                <a:ea typeface="Times New Roman"/>
                <a:cs typeface="Times New Roman"/>
                <a:sym typeface="Times New Roman"/>
              </a:rPr>
              <a:t>roc_curve</a:t>
            </a:r>
            <a:r>
              <a:rPr lang="en-US" dirty="0">
                <a:solidFill>
                  <a:schemeClr val="accent6">
                    <a:lumMod val="60000"/>
                    <a:lumOff val="40000"/>
                  </a:schemeClr>
                </a:solidFill>
                <a:latin typeface="Times New Roman"/>
                <a:ea typeface="Times New Roman"/>
                <a:cs typeface="Times New Roman"/>
                <a:sym typeface="Times New Roman"/>
              </a:rPr>
              <a:t>(</a:t>
            </a:r>
            <a:r>
              <a:rPr lang="en-US" dirty="0" err="1">
                <a:solidFill>
                  <a:schemeClr val="accent6">
                    <a:lumMod val="60000"/>
                    <a:lumOff val="40000"/>
                  </a:schemeClr>
                </a:solidFill>
                <a:latin typeface="Times New Roman"/>
                <a:ea typeface="Times New Roman"/>
                <a:cs typeface="Times New Roman"/>
                <a:sym typeface="Times New Roman"/>
              </a:rPr>
              <a:t>y_test</a:t>
            </a:r>
            <a:r>
              <a:rPr lang="en-US" dirty="0">
                <a:solidFill>
                  <a:schemeClr val="accent6">
                    <a:lumMod val="60000"/>
                    <a:lumOff val="40000"/>
                  </a:schemeClr>
                </a:solidFill>
                <a:latin typeface="Times New Roman"/>
                <a:ea typeface="Times New Roman"/>
                <a:cs typeface="Times New Roman"/>
                <a:sym typeface="Times New Roman"/>
              </a:rPr>
              <a:t>, </a:t>
            </a:r>
            <a:r>
              <a:rPr lang="en-US" dirty="0" err="1">
                <a:solidFill>
                  <a:schemeClr val="accent6">
                    <a:lumMod val="60000"/>
                    <a:lumOff val="40000"/>
                  </a:schemeClr>
                </a:solidFill>
                <a:latin typeface="Times New Roman"/>
                <a:ea typeface="Times New Roman"/>
                <a:cs typeface="Times New Roman"/>
                <a:sym typeface="Times New Roman"/>
              </a:rPr>
              <a:t>y_pred_proba</a:t>
            </a:r>
            <a:r>
              <a:rPr lang="en-US" dirty="0">
                <a:solidFill>
                  <a:schemeClr val="accent6">
                    <a:lumMod val="60000"/>
                    <a:lumOff val="40000"/>
                  </a:schemeClr>
                </a:solidFill>
                <a:latin typeface="Times New Roman"/>
                <a:ea typeface="Times New Roman"/>
                <a:cs typeface="Times New Roman"/>
                <a:sym typeface="Times New Roman"/>
              </a:rPr>
              <a:t>)</a:t>
            </a:r>
          </a:p>
          <a:p>
            <a:pPr marL="457200" marR="0" lvl="0" indent="0" algn="l" rtl="0">
              <a:lnSpc>
                <a:spcPct val="100000"/>
              </a:lnSpc>
              <a:spcBef>
                <a:spcPts val="0"/>
              </a:spcBef>
              <a:spcAft>
                <a:spcPts val="0"/>
              </a:spcAft>
              <a:buClr>
                <a:schemeClr val="dk1"/>
              </a:buClr>
              <a:buSzPts val="1100"/>
              <a:buFont typeface="Arial"/>
              <a:buNone/>
            </a:pPr>
            <a:r>
              <a:rPr lang="en-US" dirty="0">
                <a:solidFill>
                  <a:schemeClr val="accent6">
                    <a:lumMod val="60000"/>
                    <a:lumOff val="40000"/>
                  </a:schemeClr>
                </a:solidFill>
                <a:latin typeface="Times New Roman"/>
                <a:ea typeface="Times New Roman"/>
                <a:cs typeface="Times New Roman"/>
                <a:sym typeface="Times New Roman"/>
              </a:rPr>
              <a:t>    </a:t>
            </a:r>
            <a:r>
              <a:rPr lang="en-US" dirty="0" err="1">
                <a:solidFill>
                  <a:schemeClr val="accent6">
                    <a:lumMod val="60000"/>
                    <a:lumOff val="40000"/>
                  </a:schemeClr>
                </a:solidFill>
                <a:latin typeface="Times New Roman"/>
                <a:ea typeface="Times New Roman"/>
                <a:cs typeface="Times New Roman"/>
                <a:sym typeface="Times New Roman"/>
              </a:rPr>
              <a:t>roc_auc</a:t>
            </a:r>
            <a:r>
              <a:rPr lang="en-US" dirty="0">
                <a:solidFill>
                  <a:schemeClr val="accent6">
                    <a:lumMod val="60000"/>
                    <a:lumOff val="40000"/>
                  </a:schemeClr>
                </a:solidFill>
                <a:latin typeface="Times New Roman"/>
                <a:ea typeface="Times New Roman"/>
                <a:cs typeface="Times New Roman"/>
                <a:sym typeface="Times New Roman"/>
              </a:rPr>
              <a:t> = </a:t>
            </a:r>
            <a:r>
              <a:rPr lang="en-US" dirty="0" err="1">
                <a:solidFill>
                  <a:schemeClr val="accent6">
                    <a:lumMod val="60000"/>
                    <a:lumOff val="40000"/>
                  </a:schemeClr>
                </a:solidFill>
                <a:latin typeface="Times New Roman"/>
                <a:ea typeface="Times New Roman"/>
                <a:cs typeface="Times New Roman"/>
                <a:sym typeface="Times New Roman"/>
              </a:rPr>
              <a:t>auc</a:t>
            </a:r>
            <a:r>
              <a:rPr lang="en-US" dirty="0">
                <a:solidFill>
                  <a:schemeClr val="accent6">
                    <a:lumMod val="60000"/>
                    <a:lumOff val="40000"/>
                  </a:schemeClr>
                </a:solidFill>
                <a:latin typeface="Times New Roman"/>
                <a:ea typeface="Times New Roman"/>
                <a:cs typeface="Times New Roman"/>
                <a:sym typeface="Times New Roman"/>
              </a:rPr>
              <a:t>(</a:t>
            </a:r>
            <a:r>
              <a:rPr lang="en-US" dirty="0" err="1">
                <a:solidFill>
                  <a:schemeClr val="accent6">
                    <a:lumMod val="60000"/>
                    <a:lumOff val="40000"/>
                  </a:schemeClr>
                </a:solidFill>
                <a:latin typeface="Times New Roman"/>
                <a:ea typeface="Times New Roman"/>
                <a:cs typeface="Times New Roman"/>
                <a:sym typeface="Times New Roman"/>
              </a:rPr>
              <a:t>fpr</a:t>
            </a:r>
            <a:r>
              <a:rPr lang="en-US" dirty="0">
                <a:solidFill>
                  <a:schemeClr val="accent6">
                    <a:lumMod val="60000"/>
                    <a:lumOff val="40000"/>
                  </a:schemeClr>
                </a:solidFill>
                <a:latin typeface="Times New Roman"/>
                <a:ea typeface="Times New Roman"/>
                <a:cs typeface="Times New Roman"/>
                <a:sym typeface="Times New Roman"/>
              </a:rPr>
              <a:t>, </a:t>
            </a:r>
            <a:r>
              <a:rPr lang="en-US" dirty="0" err="1">
                <a:solidFill>
                  <a:schemeClr val="accent6">
                    <a:lumMod val="60000"/>
                    <a:lumOff val="40000"/>
                  </a:schemeClr>
                </a:solidFill>
                <a:latin typeface="Times New Roman"/>
                <a:ea typeface="Times New Roman"/>
                <a:cs typeface="Times New Roman"/>
                <a:sym typeface="Times New Roman"/>
              </a:rPr>
              <a:t>tpr</a:t>
            </a:r>
            <a:r>
              <a:rPr lang="en-US" dirty="0">
                <a:solidFill>
                  <a:schemeClr val="accent6">
                    <a:lumMod val="60000"/>
                    <a:lumOff val="40000"/>
                  </a:schemeClr>
                </a:solidFill>
                <a:latin typeface="Times New Roman"/>
                <a:ea typeface="Times New Roman"/>
                <a:cs typeface="Times New Roman"/>
                <a:sym typeface="Times New Roman"/>
              </a:rPr>
              <a:t>)</a:t>
            </a:r>
          </a:p>
          <a:p>
            <a:pPr marL="457200" marR="0" lvl="0" indent="0" algn="l" rtl="0">
              <a:lnSpc>
                <a:spcPct val="100000"/>
              </a:lnSpc>
              <a:spcBef>
                <a:spcPts val="0"/>
              </a:spcBef>
              <a:spcAft>
                <a:spcPts val="0"/>
              </a:spcAft>
              <a:buClr>
                <a:schemeClr val="dk1"/>
              </a:buClr>
              <a:buSzPts val="1100"/>
              <a:buFont typeface="Arial"/>
              <a:buNone/>
            </a:pPr>
            <a:r>
              <a:rPr lang="en-US" dirty="0">
                <a:solidFill>
                  <a:schemeClr val="accent6">
                    <a:lumMod val="60000"/>
                    <a:lumOff val="40000"/>
                  </a:schemeClr>
                </a:solidFill>
                <a:latin typeface="Times New Roman"/>
                <a:ea typeface="Times New Roman"/>
                <a:cs typeface="Times New Roman"/>
                <a:sym typeface="Times New Roman"/>
              </a:rPr>
              <a:t>    </a:t>
            </a:r>
            <a:r>
              <a:rPr lang="en-US" dirty="0" err="1">
                <a:solidFill>
                  <a:schemeClr val="accent6">
                    <a:lumMod val="60000"/>
                    <a:lumOff val="40000"/>
                  </a:schemeClr>
                </a:solidFill>
                <a:latin typeface="Times New Roman"/>
                <a:ea typeface="Times New Roman"/>
                <a:cs typeface="Times New Roman"/>
                <a:sym typeface="Times New Roman"/>
              </a:rPr>
              <a:t>plt.plot</a:t>
            </a:r>
            <a:r>
              <a:rPr lang="en-US" dirty="0">
                <a:solidFill>
                  <a:schemeClr val="accent6">
                    <a:lumMod val="60000"/>
                    <a:lumOff val="40000"/>
                  </a:schemeClr>
                </a:solidFill>
                <a:latin typeface="Times New Roman"/>
                <a:ea typeface="Times New Roman"/>
                <a:cs typeface="Times New Roman"/>
                <a:sym typeface="Times New Roman"/>
              </a:rPr>
              <a:t>(</a:t>
            </a:r>
            <a:r>
              <a:rPr lang="en-US" dirty="0" err="1">
                <a:solidFill>
                  <a:schemeClr val="accent6">
                    <a:lumMod val="60000"/>
                    <a:lumOff val="40000"/>
                  </a:schemeClr>
                </a:solidFill>
                <a:latin typeface="Times New Roman"/>
                <a:ea typeface="Times New Roman"/>
                <a:cs typeface="Times New Roman"/>
                <a:sym typeface="Times New Roman"/>
              </a:rPr>
              <a:t>fpr</a:t>
            </a:r>
            <a:r>
              <a:rPr lang="en-US" dirty="0">
                <a:solidFill>
                  <a:schemeClr val="accent6">
                    <a:lumMod val="60000"/>
                    <a:lumOff val="40000"/>
                  </a:schemeClr>
                </a:solidFill>
                <a:latin typeface="Times New Roman"/>
                <a:ea typeface="Times New Roman"/>
                <a:cs typeface="Times New Roman"/>
                <a:sym typeface="Times New Roman"/>
              </a:rPr>
              <a:t>, </a:t>
            </a:r>
            <a:r>
              <a:rPr lang="en-US" dirty="0" err="1">
                <a:solidFill>
                  <a:schemeClr val="accent6">
                    <a:lumMod val="60000"/>
                    <a:lumOff val="40000"/>
                  </a:schemeClr>
                </a:solidFill>
                <a:latin typeface="Times New Roman"/>
                <a:ea typeface="Times New Roman"/>
                <a:cs typeface="Times New Roman"/>
                <a:sym typeface="Times New Roman"/>
              </a:rPr>
              <a:t>tpr</a:t>
            </a:r>
            <a:r>
              <a:rPr lang="en-US" dirty="0">
                <a:solidFill>
                  <a:schemeClr val="accent6">
                    <a:lumMod val="60000"/>
                    <a:lumOff val="40000"/>
                  </a:schemeClr>
                </a:solidFill>
                <a:latin typeface="Times New Roman"/>
                <a:ea typeface="Times New Roman"/>
                <a:cs typeface="Times New Roman"/>
                <a:sym typeface="Times New Roman"/>
              </a:rPr>
              <a:t>, label=</a:t>
            </a:r>
            <a:r>
              <a:rPr lang="en-US" dirty="0" err="1">
                <a:solidFill>
                  <a:schemeClr val="accent6">
                    <a:lumMod val="60000"/>
                    <a:lumOff val="40000"/>
                  </a:schemeClr>
                </a:solidFill>
                <a:latin typeface="Times New Roman"/>
                <a:ea typeface="Times New Roman"/>
                <a:cs typeface="Times New Roman"/>
                <a:sym typeface="Times New Roman"/>
              </a:rPr>
              <a:t>f"AUC</a:t>
            </a:r>
            <a:r>
              <a:rPr lang="en-US" dirty="0">
                <a:solidFill>
                  <a:schemeClr val="accent6">
                    <a:lumMod val="60000"/>
                    <a:lumOff val="40000"/>
                  </a:schemeClr>
                </a:solidFill>
                <a:latin typeface="Times New Roman"/>
                <a:ea typeface="Times New Roman"/>
                <a:cs typeface="Times New Roman"/>
                <a:sym typeface="Times New Roman"/>
              </a:rPr>
              <a:t> = {roc_auc:.2f}")</a:t>
            </a:r>
          </a:p>
          <a:p>
            <a:pPr marL="457200" marR="0" lvl="0" indent="0" algn="l" rtl="0">
              <a:lnSpc>
                <a:spcPct val="100000"/>
              </a:lnSpc>
              <a:spcBef>
                <a:spcPts val="0"/>
              </a:spcBef>
              <a:spcAft>
                <a:spcPts val="0"/>
              </a:spcAft>
              <a:buClr>
                <a:schemeClr val="dk1"/>
              </a:buClr>
              <a:buSzPts val="1100"/>
              <a:buFont typeface="Arial"/>
              <a:buNone/>
            </a:pPr>
            <a:r>
              <a:rPr lang="en-US" dirty="0">
                <a:solidFill>
                  <a:schemeClr val="accent6">
                    <a:lumMod val="60000"/>
                    <a:lumOff val="40000"/>
                  </a:schemeClr>
                </a:solidFill>
                <a:latin typeface="Times New Roman"/>
                <a:ea typeface="Times New Roman"/>
                <a:cs typeface="Times New Roman"/>
                <a:sym typeface="Times New Roman"/>
              </a:rPr>
              <a:t>    </a:t>
            </a:r>
            <a:r>
              <a:rPr lang="en-US" dirty="0" err="1">
                <a:solidFill>
                  <a:schemeClr val="accent6">
                    <a:lumMod val="60000"/>
                    <a:lumOff val="40000"/>
                  </a:schemeClr>
                </a:solidFill>
                <a:latin typeface="Times New Roman"/>
                <a:ea typeface="Times New Roman"/>
                <a:cs typeface="Times New Roman"/>
                <a:sym typeface="Times New Roman"/>
              </a:rPr>
              <a:t>plt.ylabel</a:t>
            </a:r>
            <a:r>
              <a:rPr lang="en-US" dirty="0">
                <a:solidFill>
                  <a:schemeClr val="accent6">
                    <a:lumMod val="60000"/>
                    <a:lumOff val="40000"/>
                  </a:schemeClr>
                </a:solidFill>
                <a:latin typeface="Times New Roman"/>
                <a:ea typeface="Times New Roman"/>
                <a:cs typeface="Times New Roman"/>
                <a:sym typeface="Times New Roman"/>
              </a:rPr>
              <a:t>('True Positive Rate (Sensitivity)')</a:t>
            </a:r>
          </a:p>
          <a:p>
            <a:pPr marL="457200" marR="0" lvl="0" indent="0" algn="l" rtl="0">
              <a:lnSpc>
                <a:spcPct val="100000"/>
              </a:lnSpc>
              <a:spcBef>
                <a:spcPts val="0"/>
              </a:spcBef>
              <a:spcAft>
                <a:spcPts val="0"/>
              </a:spcAft>
              <a:buClr>
                <a:schemeClr val="dk1"/>
              </a:buClr>
              <a:buSzPts val="1100"/>
              <a:buFont typeface="Arial"/>
              <a:buNone/>
            </a:pPr>
            <a:r>
              <a:rPr lang="en-US" dirty="0">
                <a:solidFill>
                  <a:schemeClr val="accent6">
                    <a:lumMod val="60000"/>
                    <a:lumOff val="40000"/>
                  </a:schemeClr>
                </a:solidFill>
                <a:latin typeface="Times New Roman"/>
                <a:ea typeface="Times New Roman"/>
                <a:cs typeface="Times New Roman"/>
                <a:sym typeface="Times New Roman"/>
              </a:rPr>
              <a:t>    </a:t>
            </a:r>
            <a:r>
              <a:rPr lang="en-US" dirty="0" err="1">
                <a:solidFill>
                  <a:schemeClr val="accent6">
                    <a:lumMod val="60000"/>
                    <a:lumOff val="40000"/>
                  </a:schemeClr>
                </a:solidFill>
                <a:latin typeface="Times New Roman"/>
                <a:ea typeface="Times New Roman"/>
                <a:cs typeface="Times New Roman"/>
                <a:sym typeface="Times New Roman"/>
              </a:rPr>
              <a:t>plt.xlabel</a:t>
            </a:r>
            <a:r>
              <a:rPr lang="en-US" dirty="0">
                <a:solidFill>
                  <a:schemeClr val="accent6">
                    <a:lumMod val="60000"/>
                    <a:lumOff val="40000"/>
                  </a:schemeClr>
                </a:solidFill>
                <a:latin typeface="Times New Roman"/>
                <a:ea typeface="Times New Roman"/>
                <a:cs typeface="Times New Roman"/>
                <a:sym typeface="Times New Roman"/>
              </a:rPr>
              <a:t>('False Positive Rate (Specificity)')</a:t>
            </a:r>
          </a:p>
          <a:p>
            <a:pPr marL="457200" marR="0" lvl="0" indent="0" algn="l" rtl="0">
              <a:lnSpc>
                <a:spcPct val="100000"/>
              </a:lnSpc>
              <a:spcBef>
                <a:spcPts val="0"/>
              </a:spcBef>
              <a:spcAft>
                <a:spcPts val="0"/>
              </a:spcAft>
              <a:buClr>
                <a:schemeClr val="dk1"/>
              </a:buClr>
              <a:buSzPts val="1100"/>
              <a:buFont typeface="Arial"/>
              <a:buNone/>
            </a:pPr>
            <a:r>
              <a:rPr lang="en-US" dirty="0">
                <a:solidFill>
                  <a:schemeClr val="accent6">
                    <a:lumMod val="60000"/>
                    <a:lumOff val="40000"/>
                  </a:schemeClr>
                </a:solidFill>
                <a:latin typeface="Times New Roman"/>
                <a:ea typeface="Times New Roman"/>
                <a:cs typeface="Times New Roman"/>
                <a:sym typeface="Times New Roman"/>
              </a:rPr>
              <a:t>    </a:t>
            </a:r>
            <a:r>
              <a:rPr lang="en-US" dirty="0" err="1">
                <a:solidFill>
                  <a:schemeClr val="accent6">
                    <a:lumMod val="60000"/>
                    <a:lumOff val="40000"/>
                  </a:schemeClr>
                </a:solidFill>
                <a:latin typeface="Times New Roman"/>
                <a:ea typeface="Times New Roman"/>
                <a:cs typeface="Times New Roman"/>
                <a:sym typeface="Times New Roman"/>
              </a:rPr>
              <a:t>plt.legend</a:t>
            </a:r>
            <a:r>
              <a:rPr lang="en-US" dirty="0">
                <a:solidFill>
                  <a:schemeClr val="accent6">
                    <a:lumMod val="60000"/>
                    <a:lumOff val="40000"/>
                  </a:schemeClr>
                </a:solidFill>
                <a:latin typeface="Times New Roman"/>
                <a:ea typeface="Times New Roman"/>
                <a:cs typeface="Times New Roman"/>
                <a:sym typeface="Times New Roman"/>
              </a:rPr>
              <a:t>(loc='lower right')</a:t>
            </a:r>
          </a:p>
          <a:p>
            <a:pPr marL="457200" marR="0" lvl="0" indent="0" algn="l" rtl="0">
              <a:lnSpc>
                <a:spcPct val="100000"/>
              </a:lnSpc>
              <a:spcBef>
                <a:spcPts val="0"/>
              </a:spcBef>
              <a:spcAft>
                <a:spcPts val="0"/>
              </a:spcAft>
              <a:buClr>
                <a:schemeClr val="dk1"/>
              </a:buClr>
              <a:buSzPts val="1100"/>
              <a:buFont typeface="Arial"/>
              <a:buNone/>
            </a:pPr>
            <a:r>
              <a:rPr lang="en-US" dirty="0">
                <a:solidFill>
                  <a:schemeClr val="accent6">
                    <a:lumMod val="60000"/>
                    <a:lumOff val="40000"/>
                  </a:schemeClr>
                </a:solidFill>
                <a:latin typeface="Times New Roman"/>
                <a:ea typeface="Times New Roman"/>
                <a:cs typeface="Times New Roman"/>
                <a:sym typeface="Times New Roman"/>
              </a:rPr>
              <a:t>    </a:t>
            </a:r>
            <a:r>
              <a:rPr lang="en-US" dirty="0" err="1">
                <a:solidFill>
                  <a:schemeClr val="accent6">
                    <a:lumMod val="60000"/>
                    <a:lumOff val="40000"/>
                  </a:schemeClr>
                </a:solidFill>
                <a:latin typeface="Times New Roman"/>
                <a:ea typeface="Times New Roman"/>
                <a:cs typeface="Times New Roman"/>
                <a:sym typeface="Times New Roman"/>
              </a:rPr>
              <a:t>plt.show</a:t>
            </a:r>
            <a:r>
              <a:rPr lang="en-US" dirty="0">
                <a:solidFill>
                  <a:schemeClr val="accent6">
                    <a:lumMod val="60000"/>
                    <a:lumOff val="40000"/>
                  </a:schemeClr>
                </a:solidFill>
                <a:latin typeface="Times New Roman"/>
                <a:ea typeface="Times New Roman"/>
                <a:cs typeface="Times New Roman"/>
                <a:sym typeface="Times New Roman"/>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graphicFrame>
        <p:nvGraphicFramePr>
          <p:cNvPr id="4" name="Table 5">
            <a:extLst>
              <a:ext uri="{FF2B5EF4-FFF2-40B4-BE49-F238E27FC236}">
                <a16:creationId xmlns:a16="http://schemas.microsoft.com/office/drawing/2014/main" id="{2A45C2DB-22F4-C9D2-30AB-F338B8DC9729}"/>
              </a:ext>
            </a:extLst>
          </p:cNvPr>
          <p:cNvGraphicFramePr>
            <a:graphicFrameLocks noGrp="1"/>
          </p:cNvGraphicFramePr>
          <p:nvPr>
            <p:extLst>
              <p:ext uri="{D42A27DB-BD31-4B8C-83A1-F6EECF244321}">
                <p14:modId xmlns:p14="http://schemas.microsoft.com/office/powerpoint/2010/main" val="2254483381"/>
              </p:ext>
            </p:extLst>
          </p:nvPr>
        </p:nvGraphicFramePr>
        <p:xfrm>
          <a:off x="528918" y="1546410"/>
          <a:ext cx="6096000" cy="2794236"/>
        </p:xfrm>
        <a:graphic>
          <a:graphicData uri="http://schemas.openxmlformats.org/drawingml/2006/table">
            <a:tbl>
              <a:tblPr firstRow="1" firstCol="1" lastCol="1" bandRow="1">
                <a:tableStyleId>{912C8C85-51F0-491E-9774-3900AFEF0FD7}</a:tableStyleId>
              </a:tblPr>
              <a:tblGrid>
                <a:gridCol w="1313329">
                  <a:extLst>
                    <a:ext uri="{9D8B030D-6E8A-4147-A177-3AD203B41FA5}">
                      <a16:colId xmlns:a16="http://schemas.microsoft.com/office/drawing/2014/main" val="1765427303"/>
                    </a:ext>
                  </a:extLst>
                </a:gridCol>
                <a:gridCol w="718671">
                  <a:extLst>
                    <a:ext uri="{9D8B030D-6E8A-4147-A177-3AD203B41FA5}">
                      <a16:colId xmlns:a16="http://schemas.microsoft.com/office/drawing/2014/main" val="712817699"/>
                    </a:ext>
                  </a:extLst>
                </a:gridCol>
                <a:gridCol w="1016000">
                  <a:extLst>
                    <a:ext uri="{9D8B030D-6E8A-4147-A177-3AD203B41FA5}">
                      <a16:colId xmlns:a16="http://schemas.microsoft.com/office/drawing/2014/main" val="499291256"/>
                    </a:ext>
                  </a:extLst>
                </a:gridCol>
                <a:gridCol w="1016000">
                  <a:extLst>
                    <a:ext uri="{9D8B030D-6E8A-4147-A177-3AD203B41FA5}">
                      <a16:colId xmlns:a16="http://schemas.microsoft.com/office/drawing/2014/main" val="2476591287"/>
                    </a:ext>
                  </a:extLst>
                </a:gridCol>
                <a:gridCol w="1016000">
                  <a:extLst>
                    <a:ext uri="{9D8B030D-6E8A-4147-A177-3AD203B41FA5}">
                      <a16:colId xmlns:a16="http://schemas.microsoft.com/office/drawing/2014/main" val="3942974062"/>
                    </a:ext>
                  </a:extLst>
                </a:gridCol>
                <a:gridCol w="1016000">
                  <a:extLst>
                    <a:ext uri="{9D8B030D-6E8A-4147-A177-3AD203B41FA5}">
                      <a16:colId xmlns:a16="http://schemas.microsoft.com/office/drawing/2014/main" val="3827106721"/>
                    </a:ext>
                  </a:extLst>
                </a:gridCol>
              </a:tblGrid>
              <a:tr h="369186">
                <a:tc>
                  <a:txBody>
                    <a:bodyPr/>
                    <a:lstStyle/>
                    <a:p>
                      <a:endParaRPr lang="en-US" sz="1400" b="1" i="0" u="none" strike="noStrike" cap="none" dirty="0">
                        <a:solidFill>
                          <a:schemeClr val="bg1"/>
                        </a:solidFill>
                        <a:effectLst/>
                        <a:latin typeface="+mn-lt"/>
                        <a:ea typeface="+mn-ea"/>
                        <a:cs typeface="+mn-cs"/>
                        <a:sym typeface="Arial"/>
                      </a:endParaRPr>
                    </a:p>
                    <a:p>
                      <a:r>
                        <a:rPr lang="en-US" sz="1400" b="1" i="0" u="none" strike="noStrike" cap="none" dirty="0">
                          <a:solidFill>
                            <a:schemeClr val="bg1"/>
                          </a:solidFill>
                          <a:effectLst/>
                          <a:latin typeface="+mn-lt"/>
                          <a:ea typeface="+mn-ea"/>
                          <a:cs typeface="+mn-cs"/>
                          <a:sym typeface="Arial"/>
                        </a:rPr>
                        <a:t>Distance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p>
                      <a:r>
                        <a:rPr lang="en-US" dirty="0"/>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12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200" dirty="0">
                          <a:effectLst/>
                          <a:latin typeface="Helvetica" panose="020B0604020202020204" pitchFamily="34" charset="0"/>
                          <a:ea typeface="Times New Roman" panose="02020603050405020304" pitchFamily="18" charset="0"/>
                          <a:cs typeface="Times New Roman" panose="02020603050405020304" pitchFamily="18" charset="0"/>
                        </a:rPr>
                        <a:t>Sensitivity</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000" b="1" dirty="0">
                          <a:effectLst/>
                          <a:latin typeface="Calibri" panose="020F0502020204030204" pitchFamily="34" charset="0"/>
                          <a:ea typeface="Times New Roman" panose="02020603050405020304" pitchFamily="18" charset="0"/>
                          <a:cs typeface="Times New Roman" panose="02020603050405020304" pitchFamily="18" charset="0"/>
                        </a:rPr>
                        <a:t>TP/(TP + FN)</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12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200" dirty="0">
                          <a:effectLst/>
                          <a:latin typeface="Helvetica" panose="020B0604020202020204" pitchFamily="34" charset="0"/>
                          <a:ea typeface="Times New Roman" panose="02020603050405020304" pitchFamily="18" charset="0"/>
                          <a:cs typeface="Times New Roman" panose="02020603050405020304" pitchFamily="18" charset="0"/>
                        </a:rPr>
                        <a:t>Specificity</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000" b="1" dirty="0">
                          <a:effectLst/>
                          <a:latin typeface="Calibri" panose="020F0502020204030204" pitchFamily="34" charset="0"/>
                          <a:ea typeface="Times New Roman" panose="02020603050405020304" pitchFamily="18" charset="0"/>
                          <a:cs typeface="Times New Roman" panose="02020603050405020304" pitchFamily="18" charset="0"/>
                        </a:rPr>
                        <a:t>TN/(TN + FN</a:t>
                      </a:r>
                      <a:r>
                        <a:rPr lang="en-US" sz="800" b="1" dirty="0">
                          <a:effectLst/>
                          <a:latin typeface="Calibri" panose="020F0502020204030204" pitchFamily="34"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0" u="none" strike="noStrike" cap="none" dirty="0">
                          <a:solidFill>
                            <a:schemeClr val="bg1"/>
                          </a:solidFill>
                          <a:effectLst/>
                          <a:latin typeface="+mn-lt"/>
                          <a:ea typeface="+mn-ea"/>
                          <a:cs typeface="+mn-cs"/>
                          <a:sym typeface="Arial"/>
                        </a:rPr>
                        <a:t>F1-score</a:t>
                      </a:r>
                    </a:p>
                    <a:p>
                      <a:r>
                        <a:rPr lang="en-US" sz="900" b="1" i="0" u="none" strike="noStrike" cap="none" dirty="0">
                          <a:solidFill>
                            <a:schemeClr val="bg1"/>
                          </a:solidFill>
                          <a:effectLst/>
                          <a:latin typeface="+mn-lt"/>
                          <a:ea typeface="+mn-ea"/>
                          <a:cs typeface="+mn-cs"/>
                          <a:sym typeface="Arial"/>
                        </a:rPr>
                        <a:t>TP/(TP + 0.5(FP + FN))</a:t>
                      </a:r>
                      <a:endParaRPr 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12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200" dirty="0">
                          <a:effectLst/>
                          <a:latin typeface="Helvetica" panose="020B0604020202020204" pitchFamily="34" charset="0"/>
                          <a:ea typeface="Times New Roman" panose="02020603050405020304" pitchFamily="18" charset="0"/>
                          <a:cs typeface="Times New Roman" panose="02020603050405020304" pitchFamily="18" charset="0"/>
                        </a:rPr>
                        <a:t>Accuracy</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900" b="1" dirty="0">
                          <a:effectLst/>
                          <a:latin typeface="Calibri" panose="020F0502020204030204" pitchFamily="34" charset="0"/>
                          <a:ea typeface="Times New Roman" panose="02020603050405020304" pitchFamily="18" charset="0"/>
                          <a:cs typeface="Times New Roman" panose="02020603050405020304" pitchFamily="18" charset="0"/>
                        </a:rPr>
                        <a:t>(TP+ TN)/total</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196153"/>
                  </a:ext>
                </a:extLst>
              </a:tr>
              <a:tr h="369186">
                <a:tc>
                  <a:txBody>
                    <a:bodyPr/>
                    <a:lstStyle/>
                    <a:p>
                      <a:r>
                        <a:rPr lang="en-US" sz="1400" b="1" i="0" u="none" strike="noStrike" cap="none" dirty="0">
                          <a:solidFill>
                            <a:schemeClr val="bg1">
                              <a:lumMod val="95000"/>
                            </a:schemeClr>
                          </a:solidFill>
                          <a:effectLst/>
                          <a:latin typeface="+mn-lt"/>
                          <a:ea typeface="+mn-ea"/>
                          <a:cs typeface="+mn-cs"/>
                          <a:sym typeface="Arial"/>
                        </a:rPr>
                        <a:t>Euclidean</a:t>
                      </a: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95000"/>
                            </a:schemeClr>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95000"/>
                            </a:schemeClr>
                          </a:solidFill>
                        </a:rPr>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95000"/>
                            </a:schemeClr>
                          </a:solidFill>
                        </a:rPr>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95000"/>
                            </a:schemeClr>
                          </a:solidFill>
                        </a:rPr>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0" u="none" strike="noStrike" cap="none" dirty="0">
                          <a:solidFill>
                            <a:schemeClr val="bg1">
                              <a:lumMod val="95000"/>
                            </a:schemeClr>
                          </a:solidFill>
                          <a:effectLst/>
                          <a:latin typeface="+mn-lt"/>
                          <a:ea typeface="+mn-ea"/>
                          <a:cs typeface="+mn-cs"/>
                          <a:sym typeface="Arial"/>
                        </a:rPr>
                        <a:t>0.90</a:t>
                      </a: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2744293"/>
                  </a:ext>
                </a:extLst>
              </a:tr>
              <a:tr h="369186">
                <a:tc>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400" dirty="0">
                          <a:solidFill>
                            <a:schemeClr val="bg1">
                              <a:lumMod val="95000"/>
                            </a:schemeClr>
                          </a:solidFill>
                          <a:effectLst/>
                          <a:latin typeface="Arial" panose="020B0604020202020204" pitchFamily="34" charset="0"/>
                          <a:ea typeface="Times New Roman" panose="02020603050405020304" pitchFamily="18" charset="0"/>
                          <a:cs typeface="Arial" panose="020B0604020202020204" pitchFamily="34" charset="0"/>
                        </a:rPr>
                        <a:t>Manhattan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95000"/>
                            </a:schemeClr>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95000"/>
                            </a:schemeClr>
                          </a:solidFill>
                        </a:rPr>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95000"/>
                            </a:schemeClr>
                          </a:solidFill>
                        </a:rPr>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95000"/>
                            </a:schemeClr>
                          </a:solidFill>
                        </a:rPr>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0" u="none" strike="noStrike" cap="none" dirty="0">
                          <a:solidFill>
                            <a:schemeClr val="bg1">
                              <a:lumMod val="95000"/>
                            </a:schemeClr>
                          </a:solidFill>
                          <a:effectLst/>
                          <a:latin typeface="+mn-lt"/>
                          <a:ea typeface="+mn-ea"/>
                          <a:cs typeface="+mn-cs"/>
                          <a:sym typeface="Arial"/>
                        </a:rPr>
                        <a:t>0.90</a:t>
                      </a: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2438693"/>
                  </a:ext>
                </a:extLst>
              </a:tr>
              <a:tr h="369186">
                <a:tc>
                  <a:txBody>
                    <a:bodyPr/>
                    <a:lstStyle/>
                    <a:p>
                      <a:r>
                        <a:rPr lang="en-US" sz="1400" b="1" i="0" u="none" strike="noStrike" cap="none" dirty="0">
                          <a:solidFill>
                            <a:schemeClr val="bg1">
                              <a:lumMod val="95000"/>
                            </a:schemeClr>
                          </a:solidFill>
                          <a:effectLst/>
                          <a:latin typeface="+mn-lt"/>
                          <a:ea typeface="+mn-ea"/>
                          <a:cs typeface="+mn-cs"/>
                          <a:sym typeface="Arial"/>
                        </a:rPr>
                        <a:t>Euclidean</a:t>
                      </a: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95000"/>
                            </a:schemeClr>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95000"/>
                            </a:schemeClr>
                          </a:solidFill>
                        </a:rPr>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95000"/>
                            </a:schemeClr>
                          </a:solidFill>
                        </a:rPr>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95000"/>
                            </a:schemeClr>
                          </a:solidFill>
                        </a:rPr>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0" u="none" strike="noStrike" cap="none" dirty="0">
                          <a:solidFill>
                            <a:schemeClr val="bg1">
                              <a:lumMod val="95000"/>
                            </a:schemeClr>
                          </a:solidFill>
                          <a:effectLst/>
                          <a:latin typeface="+mn-lt"/>
                          <a:ea typeface="+mn-ea"/>
                          <a:cs typeface="+mn-cs"/>
                          <a:sym typeface="Arial"/>
                        </a:rPr>
                        <a:t>0.90</a:t>
                      </a: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5156710"/>
                  </a:ext>
                </a:extLst>
              </a:tr>
              <a:tr h="369186">
                <a:tc>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400" dirty="0">
                          <a:solidFill>
                            <a:schemeClr val="bg1">
                              <a:lumMod val="95000"/>
                            </a:schemeClr>
                          </a:solidFill>
                          <a:effectLst/>
                          <a:latin typeface="+mj-lt"/>
                          <a:ea typeface="Times New Roman" panose="02020603050405020304" pitchFamily="18" charset="0"/>
                          <a:cs typeface="Times New Roman" panose="02020603050405020304" pitchFamily="18" charset="0"/>
                        </a:rPr>
                        <a:t>Manhattan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95000"/>
                            </a:schemeClr>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95000"/>
                            </a:schemeClr>
                          </a:solidFill>
                        </a:rPr>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95000"/>
                            </a:schemeClr>
                          </a:solidFill>
                        </a:rPr>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95000"/>
                            </a:schemeClr>
                          </a:solidFill>
                        </a:rPr>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0" u="none" strike="noStrike" cap="none" dirty="0">
                          <a:solidFill>
                            <a:schemeClr val="bg1">
                              <a:lumMod val="95000"/>
                            </a:schemeClr>
                          </a:solidFill>
                          <a:effectLst/>
                          <a:latin typeface="+mn-lt"/>
                          <a:ea typeface="+mn-ea"/>
                          <a:cs typeface="+mn-cs"/>
                          <a:sym typeface="Arial"/>
                        </a:rPr>
                        <a:t>0.90</a:t>
                      </a: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5383850"/>
                  </a:ext>
                </a:extLst>
              </a:tr>
              <a:tr h="369186">
                <a:tc>
                  <a:txBody>
                    <a:bodyPr/>
                    <a:lstStyle/>
                    <a:p>
                      <a:r>
                        <a:rPr lang="en-US" sz="1400" b="1" i="0" u="none" strike="noStrike" cap="none" dirty="0">
                          <a:solidFill>
                            <a:schemeClr val="bg1">
                              <a:lumMod val="95000"/>
                            </a:schemeClr>
                          </a:solidFill>
                          <a:effectLst/>
                          <a:latin typeface="+mn-lt"/>
                          <a:ea typeface="+mn-ea"/>
                          <a:cs typeface="+mn-cs"/>
                          <a:sym typeface="Arial"/>
                        </a:rPr>
                        <a:t>Euclidean</a:t>
                      </a: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95000"/>
                            </a:schemeClr>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95000"/>
                            </a:schemeClr>
                          </a:solidFill>
                        </a:rPr>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95000"/>
                            </a:schemeClr>
                          </a:solidFill>
                        </a:rPr>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95000"/>
                            </a:schemeClr>
                          </a:solidFill>
                        </a:rPr>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0" u="none" strike="noStrike" cap="none" dirty="0">
                          <a:solidFill>
                            <a:schemeClr val="bg1">
                              <a:lumMod val="95000"/>
                            </a:schemeClr>
                          </a:solidFill>
                          <a:effectLst/>
                          <a:latin typeface="+mn-lt"/>
                          <a:ea typeface="+mn-ea"/>
                          <a:cs typeface="+mn-cs"/>
                          <a:sym typeface="Arial"/>
                        </a:rPr>
                        <a:t>0.90</a:t>
                      </a: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7741137"/>
                  </a:ext>
                </a:extLst>
              </a:tr>
              <a:tr h="369186">
                <a:tc>
                  <a:txBody>
                    <a:bodyPr/>
                    <a:lstStyle/>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400" dirty="0">
                          <a:solidFill>
                            <a:schemeClr val="bg1">
                              <a:lumMod val="95000"/>
                            </a:schemeClr>
                          </a:solidFill>
                          <a:effectLst/>
                          <a:latin typeface="Helvetica" panose="020B0604020202020204" pitchFamily="34" charset="0"/>
                          <a:ea typeface="Times New Roman" panose="02020603050405020304" pitchFamily="18" charset="0"/>
                          <a:cs typeface="Times New Roman" panose="02020603050405020304" pitchFamily="18" charset="0"/>
                        </a:rPr>
                        <a:t>Manhattan</a:t>
                      </a:r>
                      <a:endParaRPr lang="en-US" sz="1400" dirty="0">
                        <a:solidFill>
                          <a:schemeClr val="bg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95000"/>
                            </a:schemeClr>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95000"/>
                            </a:schemeClr>
                          </a:solidFill>
                        </a:rPr>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95000"/>
                            </a:schemeClr>
                          </a:solidFill>
                        </a:rPr>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95000"/>
                            </a:schemeClr>
                          </a:solidFill>
                        </a:rPr>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0" u="none" strike="noStrike" cap="none" dirty="0">
                          <a:solidFill>
                            <a:schemeClr val="bg1">
                              <a:lumMod val="95000"/>
                            </a:schemeClr>
                          </a:solidFill>
                          <a:effectLst/>
                          <a:latin typeface="+mn-lt"/>
                          <a:ea typeface="+mn-ea"/>
                          <a:cs typeface="+mn-cs"/>
                          <a:sym typeface="Arial"/>
                        </a:rPr>
                        <a:t>0.90</a:t>
                      </a: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8160530"/>
                  </a:ext>
                </a:extLst>
              </a:tr>
            </a:tbl>
          </a:graphicData>
        </a:graphic>
      </p:graphicFrame>
      <p:sp>
        <p:nvSpPr>
          <p:cNvPr id="6" name="Google Shape;100;p8">
            <a:extLst>
              <a:ext uri="{FF2B5EF4-FFF2-40B4-BE49-F238E27FC236}">
                <a16:creationId xmlns:a16="http://schemas.microsoft.com/office/drawing/2014/main" id="{B7296B5C-7FE8-64E9-0451-E0EBDBD6DCF0}"/>
              </a:ext>
            </a:extLst>
          </p:cNvPr>
          <p:cNvSpPr txBox="1"/>
          <p:nvPr/>
        </p:nvSpPr>
        <p:spPr>
          <a:xfrm>
            <a:off x="419500" y="697650"/>
            <a:ext cx="3963900" cy="62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400"/>
              <a:buFont typeface="Arial"/>
              <a:buNone/>
            </a:pPr>
            <a:r>
              <a:rPr lang="en-US" sz="2000" b="1" i="1" u="none" strike="noStrike" cap="none" dirty="0">
                <a:solidFill>
                  <a:schemeClr val="accent6">
                    <a:lumMod val="75000"/>
                  </a:schemeClr>
                </a:solidFill>
                <a:latin typeface="Times New Roman"/>
                <a:ea typeface="Times New Roman"/>
                <a:cs typeface="Times New Roman"/>
                <a:sym typeface="Times New Roman"/>
              </a:rPr>
              <a:t>Results</a:t>
            </a:r>
            <a:r>
              <a:rPr lang="en-US" sz="2000" b="1" i="1" u="sng" strike="noStrike" cap="none" dirty="0">
                <a:solidFill>
                  <a:schemeClr val="accent6">
                    <a:lumMod val="75000"/>
                  </a:schemeClr>
                </a:solidFill>
                <a:latin typeface="Times New Roman"/>
                <a:ea typeface="Times New Roman"/>
                <a:cs typeface="Times New Roman"/>
                <a:sym typeface="Times New Roman"/>
              </a:rPr>
              <a:t> </a:t>
            </a:r>
            <a:endParaRPr sz="2000" b="1" i="1" u="sng" strike="noStrike" cap="none" dirty="0">
              <a:solidFill>
                <a:schemeClr val="accent6">
                  <a:lumMod val="75000"/>
                </a:schemeClr>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400"/>
              <a:buFont typeface="Arial"/>
              <a:buNone/>
            </a:pPr>
            <a:endParaRPr sz="3400" b="0" i="0" u="none" strike="noStrike" cap="none" dirty="0">
              <a:solidFill>
                <a:schemeClr val="l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Custom 5">
      <a:dk1>
        <a:srgbClr val="000000"/>
      </a:dk1>
      <a:lt1>
        <a:srgbClr val="FFFFFF"/>
      </a:lt1>
      <a:dk2>
        <a:srgbClr val="003E81"/>
      </a:dk2>
      <a:lt2>
        <a:srgbClr val="878888"/>
      </a:lt2>
      <a:accent1>
        <a:srgbClr val="4F81BD"/>
      </a:accent1>
      <a:accent2>
        <a:srgbClr val="C0504D"/>
      </a:accent2>
      <a:accent3>
        <a:srgbClr val="9BBB59"/>
      </a:accent3>
      <a:accent4>
        <a:srgbClr val="8064A2"/>
      </a:accent4>
      <a:accent5>
        <a:srgbClr val="4BACC6"/>
      </a:accent5>
      <a:accent6>
        <a:srgbClr val="FFAE37"/>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TotalTime>
  <Words>796</Words>
  <Application>Microsoft Office PowerPoint</Application>
  <PresentationFormat>On-screen Show (16:9)</PresentationFormat>
  <Paragraphs>152</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Helvetica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Himani Parikh</dc:creator>
  <cp:lastModifiedBy>Himani Parikh</cp:lastModifiedBy>
  <cp:revision>3</cp:revision>
  <dcterms:modified xsi:type="dcterms:W3CDTF">2023-02-24T22:21:41Z</dcterms:modified>
</cp:coreProperties>
</file>