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9" r:id="rId5"/>
    <p:sldId id="260" r:id="rId6"/>
    <p:sldId id="262" r:id="rId7"/>
    <p:sldId id="263" r:id="rId8"/>
    <p:sldId id="264"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p:scale>
          <a:sx n="90" d="100"/>
          <a:sy n="90" d="100"/>
        </p:scale>
        <p:origin x="398"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547-DB24-47D1-9454-D3C7ECD58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6A4C54-17CA-4D5B-8A06-85B4C70EA2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EDC984-53FF-4C66-9FEB-84969515742A}"/>
              </a:ext>
            </a:extLst>
          </p:cNvPr>
          <p:cNvSpPr>
            <a:spLocks noGrp="1"/>
          </p:cNvSpPr>
          <p:nvPr>
            <p:ph type="dt" sz="half" idx="10"/>
          </p:nvPr>
        </p:nvSpPr>
        <p:spPr/>
        <p:txBody>
          <a:bodyPr/>
          <a:lstStyle/>
          <a:p>
            <a:fld id="{06204E83-DC40-4909-8D0E-D925A86E8184}" type="datetimeFigureOut">
              <a:rPr lang="en-US" smtClean="0"/>
              <a:t>02/19/2021</a:t>
            </a:fld>
            <a:endParaRPr lang="en-US"/>
          </a:p>
        </p:txBody>
      </p:sp>
      <p:sp>
        <p:nvSpPr>
          <p:cNvPr id="5" name="Footer Placeholder 4">
            <a:extLst>
              <a:ext uri="{FF2B5EF4-FFF2-40B4-BE49-F238E27FC236}">
                <a16:creationId xmlns:a16="http://schemas.microsoft.com/office/drawing/2014/main" id="{2EAAC786-0946-439C-BBC5-876E8E383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41D48-C3F8-4865-A3E4-6B0ABB90A768}"/>
              </a:ext>
            </a:extLst>
          </p:cNvPr>
          <p:cNvSpPr>
            <a:spLocks noGrp="1"/>
          </p:cNvSpPr>
          <p:nvPr>
            <p:ph type="sldNum" sz="quarter" idx="12"/>
          </p:nvPr>
        </p:nvSpPr>
        <p:spPr/>
        <p:txBody>
          <a:bodyPr/>
          <a:lstStyle/>
          <a:p>
            <a:fld id="{80C96113-6296-4448-952C-0668711BCD42}" type="slidenum">
              <a:rPr lang="en-US" smtClean="0"/>
              <a:t>‹#›</a:t>
            </a:fld>
            <a:endParaRPr lang="en-US"/>
          </a:p>
        </p:txBody>
      </p:sp>
    </p:spTree>
    <p:extLst>
      <p:ext uri="{BB962C8B-B14F-4D97-AF65-F5344CB8AC3E}">
        <p14:creationId xmlns:p14="http://schemas.microsoft.com/office/powerpoint/2010/main" val="3089731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CC5B-4734-4D40-A2B9-7BADB06E6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24AD3A-F44B-4818-81BB-BA40020776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96403-DC62-46F8-BAD9-D7F9CFD92657}"/>
              </a:ext>
            </a:extLst>
          </p:cNvPr>
          <p:cNvSpPr>
            <a:spLocks noGrp="1"/>
          </p:cNvSpPr>
          <p:nvPr>
            <p:ph type="dt" sz="half" idx="10"/>
          </p:nvPr>
        </p:nvSpPr>
        <p:spPr/>
        <p:txBody>
          <a:bodyPr/>
          <a:lstStyle/>
          <a:p>
            <a:fld id="{06204E83-DC40-4909-8D0E-D925A86E8184}" type="datetimeFigureOut">
              <a:rPr lang="en-US" smtClean="0"/>
              <a:t>02/19/2021</a:t>
            </a:fld>
            <a:endParaRPr lang="en-US"/>
          </a:p>
        </p:txBody>
      </p:sp>
      <p:sp>
        <p:nvSpPr>
          <p:cNvPr id="5" name="Footer Placeholder 4">
            <a:extLst>
              <a:ext uri="{FF2B5EF4-FFF2-40B4-BE49-F238E27FC236}">
                <a16:creationId xmlns:a16="http://schemas.microsoft.com/office/drawing/2014/main" id="{069DC3EF-6F53-4403-8E71-F56D50687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E67F4-9FA7-4C4E-B6BC-5BA88D77EE2B}"/>
              </a:ext>
            </a:extLst>
          </p:cNvPr>
          <p:cNvSpPr>
            <a:spLocks noGrp="1"/>
          </p:cNvSpPr>
          <p:nvPr>
            <p:ph type="sldNum" sz="quarter" idx="12"/>
          </p:nvPr>
        </p:nvSpPr>
        <p:spPr/>
        <p:txBody>
          <a:bodyPr/>
          <a:lstStyle/>
          <a:p>
            <a:fld id="{80C96113-6296-4448-952C-0668711BCD42}" type="slidenum">
              <a:rPr lang="en-US" smtClean="0"/>
              <a:t>‹#›</a:t>
            </a:fld>
            <a:endParaRPr lang="en-US"/>
          </a:p>
        </p:txBody>
      </p:sp>
    </p:spTree>
    <p:extLst>
      <p:ext uri="{BB962C8B-B14F-4D97-AF65-F5344CB8AC3E}">
        <p14:creationId xmlns:p14="http://schemas.microsoft.com/office/powerpoint/2010/main" val="2501486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9CB86A-BDC8-474B-A292-1EA9824CC6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427383-34DB-48AB-94E2-6CCBBDEA0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585EF-A271-4C19-B23C-26583B3841D6}"/>
              </a:ext>
            </a:extLst>
          </p:cNvPr>
          <p:cNvSpPr>
            <a:spLocks noGrp="1"/>
          </p:cNvSpPr>
          <p:nvPr>
            <p:ph type="dt" sz="half" idx="10"/>
          </p:nvPr>
        </p:nvSpPr>
        <p:spPr/>
        <p:txBody>
          <a:bodyPr/>
          <a:lstStyle/>
          <a:p>
            <a:fld id="{06204E83-DC40-4909-8D0E-D925A86E8184}" type="datetimeFigureOut">
              <a:rPr lang="en-US" smtClean="0"/>
              <a:t>02/19/2021</a:t>
            </a:fld>
            <a:endParaRPr lang="en-US"/>
          </a:p>
        </p:txBody>
      </p:sp>
      <p:sp>
        <p:nvSpPr>
          <p:cNvPr id="5" name="Footer Placeholder 4">
            <a:extLst>
              <a:ext uri="{FF2B5EF4-FFF2-40B4-BE49-F238E27FC236}">
                <a16:creationId xmlns:a16="http://schemas.microsoft.com/office/drawing/2014/main" id="{B8B5DA07-7D91-4F0D-9D05-626BD2C10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BBAC9-9928-4FCC-B8C8-DF768689D8DD}"/>
              </a:ext>
            </a:extLst>
          </p:cNvPr>
          <p:cNvSpPr>
            <a:spLocks noGrp="1"/>
          </p:cNvSpPr>
          <p:nvPr>
            <p:ph type="sldNum" sz="quarter" idx="12"/>
          </p:nvPr>
        </p:nvSpPr>
        <p:spPr/>
        <p:txBody>
          <a:bodyPr/>
          <a:lstStyle/>
          <a:p>
            <a:fld id="{80C96113-6296-4448-952C-0668711BCD42}" type="slidenum">
              <a:rPr lang="en-US" smtClean="0"/>
              <a:t>‹#›</a:t>
            </a:fld>
            <a:endParaRPr lang="en-US"/>
          </a:p>
        </p:txBody>
      </p:sp>
    </p:spTree>
    <p:extLst>
      <p:ext uri="{BB962C8B-B14F-4D97-AF65-F5344CB8AC3E}">
        <p14:creationId xmlns:p14="http://schemas.microsoft.com/office/powerpoint/2010/main" val="4071138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6F93-66D5-4F39-8F56-488B2F78A5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3F231D-3D52-4469-BD9C-F64D81D6B5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EE6FD-E57E-4732-BF78-790CE96F1F8C}"/>
              </a:ext>
            </a:extLst>
          </p:cNvPr>
          <p:cNvSpPr>
            <a:spLocks noGrp="1"/>
          </p:cNvSpPr>
          <p:nvPr>
            <p:ph type="dt" sz="half" idx="10"/>
          </p:nvPr>
        </p:nvSpPr>
        <p:spPr/>
        <p:txBody>
          <a:bodyPr/>
          <a:lstStyle/>
          <a:p>
            <a:fld id="{06204E83-DC40-4909-8D0E-D925A86E8184}" type="datetimeFigureOut">
              <a:rPr lang="en-US" smtClean="0"/>
              <a:t>02/19/2021</a:t>
            </a:fld>
            <a:endParaRPr lang="en-US"/>
          </a:p>
        </p:txBody>
      </p:sp>
      <p:sp>
        <p:nvSpPr>
          <p:cNvPr id="5" name="Footer Placeholder 4">
            <a:extLst>
              <a:ext uri="{FF2B5EF4-FFF2-40B4-BE49-F238E27FC236}">
                <a16:creationId xmlns:a16="http://schemas.microsoft.com/office/drawing/2014/main" id="{AAA5BAE5-C123-4339-88A0-E76F9FCEA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E1CD8-6F7F-4651-9924-9E723DD2B4E4}"/>
              </a:ext>
            </a:extLst>
          </p:cNvPr>
          <p:cNvSpPr>
            <a:spLocks noGrp="1"/>
          </p:cNvSpPr>
          <p:nvPr>
            <p:ph type="sldNum" sz="quarter" idx="12"/>
          </p:nvPr>
        </p:nvSpPr>
        <p:spPr/>
        <p:txBody>
          <a:bodyPr/>
          <a:lstStyle/>
          <a:p>
            <a:fld id="{80C96113-6296-4448-952C-0668711BCD42}" type="slidenum">
              <a:rPr lang="en-US" smtClean="0"/>
              <a:t>‹#›</a:t>
            </a:fld>
            <a:endParaRPr lang="en-US"/>
          </a:p>
        </p:txBody>
      </p:sp>
    </p:spTree>
    <p:extLst>
      <p:ext uri="{BB962C8B-B14F-4D97-AF65-F5344CB8AC3E}">
        <p14:creationId xmlns:p14="http://schemas.microsoft.com/office/powerpoint/2010/main" val="241505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DAAA-4324-439A-B1D3-053232F7F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93D45B-13CA-471C-A012-07C138FEF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59A084-F178-461F-BF85-E2276DD5C75F}"/>
              </a:ext>
            </a:extLst>
          </p:cNvPr>
          <p:cNvSpPr>
            <a:spLocks noGrp="1"/>
          </p:cNvSpPr>
          <p:nvPr>
            <p:ph type="dt" sz="half" idx="10"/>
          </p:nvPr>
        </p:nvSpPr>
        <p:spPr/>
        <p:txBody>
          <a:bodyPr/>
          <a:lstStyle/>
          <a:p>
            <a:fld id="{06204E83-DC40-4909-8D0E-D925A86E8184}" type="datetimeFigureOut">
              <a:rPr lang="en-US" smtClean="0"/>
              <a:t>02/19/2021</a:t>
            </a:fld>
            <a:endParaRPr lang="en-US"/>
          </a:p>
        </p:txBody>
      </p:sp>
      <p:sp>
        <p:nvSpPr>
          <p:cNvPr id="5" name="Footer Placeholder 4">
            <a:extLst>
              <a:ext uri="{FF2B5EF4-FFF2-40B4-BE49-F238E27FC236}">
                <a16:creationId xmlns:a16="http://schemas.microsoft.com/office/drawing/2014/main" id="{D67B3D6B-36C5-42F9-A9B2-DBA9DAACB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2E26B-EE9A-4ED8-BD3C-912AE3B7EDD5}"/>
              </a:ext>
            </a:extLst>
          </p:cNvPr>
          <p:cNvSpPr>
            <a:spLocks noGrp="1"/>
          </p:cNvSpPr>
          <p:nvPr>
            <p:ph type="sldNum" sz="quarter" idx="12"/>
          </p:nvPr>
        </p:nvSpPr>
        <p:spPr/>
        <p:txBody>
          <a:bodyPr/>
          <a:lstStyle/>
          <a:p>
            <a:fld id="{80C96113-6296-4448-952C-0668711BCD42}" type="slidenum">
              <a:rPr lang="en-US" smtClean="0"/>
              <a:t>‹#›</a:t>
            </a:fld>
            <a:endParaRPr lang="en-US"/>
          </a:p>
        </p:txBody>
      </p:sp>
    </p:spTree>
    <p:extLst>
      <p:ext uri="{BB962C8B-B14F-4D97-AF65-F5344CB8AC3E}">
        <p14:creationId xmlns:p14="http://schemas.microsoft.com/office/powerpoint/2010/main" val="105492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70A5-524B-44E8-98E1-581F196259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F7FEE7-DAD4-43AD-92FF-09D025B8EC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3C2F6F-F7B8-428D-AE95-7D61CC221E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81CF1A-C915-4718-99C9-C80D6C7274E7}"/>
              </a:ext>
            </a:extLst>
          </p:cNvPr>
          <p:cNvSpPr>
            <a:spLocks noGrp="1"/>
          </p:cNvSpPr>
          <p:nvPr>
            <p:ph type="dt" sz="half" idx="10"/>
          </p:nvPr>
        </p:nvSpPr>
        <p:spPr/>
        <p:txBody>
          <a:bodyPr/>
          <a:lstStyle/>
          <a:p>
            <a:fld id="{06204E83-DC40-4909-8D0E-D925A86E8184}" type="datetimeFigureOut">
              <a:rPr lang="en-US" smtClean="0"/>
              <a:t>02/19/2021</a:t>
            </a:fld>
            <a:endParaRPr lang="en-US"/>
          </a:p>
        </p:txBody>
      </p:sp>
      <p:sp>
        <p:nvSpPr>
          <p:cNvPr id="6" name="Footer Placeholder 5">
            <a:extLst>
              <a:ext uri="{FF2B5EF4-FFF2-40B4-BE49-F238E27FC236}">
                <a16:creationId xmlns:a16="http://schemas.microsoft.com/office/drawing/2014/main" id="{B49896FB-FF0C-469E-AF82-042DF9616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120B3A-B48E-4D8B-BE10-873719AE0883}"/>
              </a:ext>
            </a:extLst>
          </p:cNvPr>
          <p:cNvSpPr>
            <a:spLocks noGrp="1"/>
          </p:cNvSpPr>
          <p:nvPr>
            <p:ph type="sldNum" sz="quarter" idx="12"/>
          </p:nvPr>
        </p:nvSpPr>
        <p:spPr/>
        <p:txBody>
          <a:bodyPr/>
          <a:lstStyle/>
          <a:p>
            <a:fld id="{80C96113-6296-4448-952C-0668711BCD42}" type="slidenum">
              <a:rPr lang="en-US" smtClean="0"/>
              <a:t>‹#›</a:t>
            </a:fld>
            <a:endParaRPr lang="en-US"/>
          </a:p>
        </p:txBody>
      </p:sp>
    </p:spTree>
    <p:extLst>
      <p:ext uri="{BB962C8B-B14F-4D97-AF65-F5344CB8AC3E}">
        <p14:creationId xmlns:p14="http://schemas.microsoft.com/office/powerpoint/2010/main" val="60992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92E2-92B8-47D0-9954-77C5A5A433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E3A698-E01F-4A27-8A55-92CE2D33D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50EA81-05FB-42B3-B4AD-DC33415ECD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DE3FE1-92A0-4C52-9093-F0656C8D9E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F3D5C7-58D6-463D-B4CA-B80BC6FCD7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5E2E9F-A4E8-4672-907C-0C163B00431E}"/>
              </a:ext>
            </a:extLst>
          </p:cNvPr>
          <p:cNvSpPr>
            <a:spLocks noGrp="1"/>
          </p:cNvSpPr>
          <p:nvPr>
            <p:ph type="dt" sz="half" idx="10"/>
          </p:nvPr>
        </p:nvSpPr>
        <p:spPr/>
        <p:txBody>
          <a:bodyPr/>
          <a:lstStyle/>
          <a:p>
            <a:fld id="{06204E83-DC40-4909-8D0E-D925A86E8184}" type="datetimeFigureOut">
              <a:rPr lang="en-US" smtClean="0"/>
              <a:t>02/19/2021</a:t>
            </a:fld>
            <a:endParaRPr lang="en-US"/>
          </a:p>
        </p:txBody>
      </p:sp>
      <p:sp>
        <p:nvSpPr>
          <p:cNvPr id="8" name="Footer Placeholder 7">
            <a:extLst>
              <a:ext uri="{FF2B5EF4-FFF2-40B4-BE49-F238E27FC236}">
                <a16:creationId xmlns:a16="http://schemas.microsoft.com/office/drawing/2014/main" id="{CBB6E3FF-10FA-4B22-8E6C-9E41AFE826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A06402-59BA-401E-8264-142CE770F4D5}"/>
              </a:ext>
            </a:extLst>
          </p:cNvPr>
          <p:cNvSpPr>
            <a:spLocks noGrp="1"/>
          </p:cNvSpPr>
          <p:nvPr>
            <p:ph type="sldNum" sz="quarter" idx="12"/>
          </p:nvPr>
        </p:nvSpPr>
        <p:spPr/>
        <p:txBody>
          <a:bodyPr/>
          <a:lstStyle/>
          <a:p>
            <a:fld id="{80C96113-6296-4448-952C-0668711BCD42}" type="slidenum">
              <a:rPr lang="en-US" smtClean="0"/>
              <a:t>‹#›</a:t>
            </a:fld>
            <a:endParaRPr lang="en-US"/>
          </a:p>
        </p:txBody>
      </p:sp>
    </p:spTree>
    <p:extLst>
      <p:ext uri="{BB962C8B-B14F-4D97-AF65-F5344CB8AC3E}">
        <p14:creationId xmlns:p14="http://schemas.microsoft.com/office/powerpoint/2010/main" val="28727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A818-F69B-4F4A-8708-8FD4948391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74D896-5924-43EE-A66C-ADE0D708320B}"/>
              </a:ext>
            </a:extLst>
          </p:cNvPr>
          <p:cNvSpPr>
            <a:spLocks noGrp="1"/>
          </p:cNvSpPr>
          <p:nvPr>
            <p:ph type="dt" sz="half" idx="10"/>
          </p:nvPr>
        </p:nvSpPr>
        <p:spPr/>
        <p:txBody>
          <a:bodyPr/>
          <a:lstStyle/>
          <a:p>
            <a:fld id="{06204E83-DC40-4909-8D0E-D925A86E8184}" type="datetimeFigureOut">
              <a:rPr lang="en-US" smtClean="0"/>
              <a:t>02/19/2021</a:t>
            </a:fld>
            <a:endParaRPr lang="en-US"/>
          </a:p>
        </p:txBody>
      </p:sp>
      <p:sp>
        <p:nvSpPr>
          <p:cNvPr id="4" name="Footer Placeholder 3">
            <a:extLst>
              <a:ext uri="{FF2B5EF4-FFF2-40B4-BE49-F238E27FC236}">
                <a16:creationId xmlns:a16="http://schemas.microsoft.com/office/drawing/2014/main" id="{7BF42802-D7D1-466F-A3F9-CAA653CA3D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E98761-043C-4B45-B58C-F0593C23964D}"/>
              </a:ext>
            </a:extLst>
          </p:cNvPr>
          <p:cNvSpPr>
            <a:spLocks noGrp="1"/>
          </p:cNvSpPr>
          <p:nvPr>
            <p:ph type="sldNum" sz="quarter" idx="12"/>
          </p:nvPr>
        </p:nvSpPr>
        <p:spPr/>
        <p:txBody>
          <a:bodyPr/>
          <a:lstStyle/>
          <a:p>
            <a:fld id="{80C96113-6296-4448-952C-0668711BCD42}" type="slidenum">
              <a:rPr lang="en-US" smtClean="0"/>
              <a:t>‹#›</a:t>
            </a:fld>
            <a:endParaRPr lang="en-US"/>
          </a:p>
        </p:txBody>
      </p:sp>
    </p:spTree>
    <p:extLst>
      <p:ext uri="{BB962C8B-B14F-4D97-AF65-F5344CB8AC3E}">
        <p14:creationId xmlns:p14="http://schemas.microsoft.com/office/powerpoint/2010/main" val="170551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6B904D-DE21-49ED-A87D-FC5F52955DD2}"/>
              </a:ext>
            </a:extLst>
          </p:cNvPr>
          <p:cNvSpPr>
            <a:spLocks noGrp="1"/>
          </p:cNvSpPr>
          <p:nvPr>
            <p:ph type="dt" sz="half" idx="10"/>
          </p:nvPr>
        </p:nvSpPr>
        <p:spPr/>
        <p:txBody>
          <a:bodyPr/>
          <a:lstStyle/>
          <a:p>
            <a:fld id="{06204E83-DC40-4909-8D0E-D925A86E8184}" type="datetimeFigureOut">
              <a:rPr lang="en-US" smtClean="0"/>
              <a:t>02/19/2021</a:t>
            </a:fld>
            <a:endParaRPr lang="en-US"/>
          </a:p>
        </p:txBody>
      </p:sp>
      <p:sp>
        <p:nvSpPr>
          <p:cNvPr id="3" name="Footer Placeholder 2">
            <a:extLst>
              <a:ext uri="{FF2B5EF4-FFF2-40B4-BE49-F238E27FC236}">
                <a16:creationId xmlns:a16="http://schemas.microsoft.com/office/drawing/2014/main" id="{6C179813-149F-4405-AF9B-602E1CBA13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B9C4B7-88B6-4314-9F2C-54179302C0C4}"/>
              </a:ext>
            </a:extLst>
          </p:cNvPr>
          <p:cNvSpPr>
            <a:spLocks noGrp="1"/>
          </p:cNvSpPr>
          <p:nvPr>
            <p:ph type="sldNum" sz="quarter" idx="12"/>
          </p:nvPr>
        </p:nvSpPr>
        <p:spPr/>
        <p:txBody>
          <a:bodyPr/>
          <a:lstStyle/>
          <a:p>
            <a:fld id="{80C96113-6296-4448-952C-0668711BCD42}" type="slidenum">
              <a:rPr lang="en-US" smtClean="0"/>
              <a:t>‹#›</a:t>
            </a:fld>
            <a:endParaRPr lang="en-US"/>
          </a:p>
        </p:txBody>
      </p:sp>
    </p:spTree>
    <p:extLst>
      <p:ext uri="{BB962C8B-B14F-4D97-AF65-F5344CB8AC3E}">
        <p14:creationId xmlns:p14="http://schemas.microsoft.com/office/powerpoint/2010/main" val="220830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C96A-E121-4570-A66E-EE5ED262D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DAE081-6B2B-4724-ADEB-AF4DD17094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14B80A-8BCB-4A48-84B4-C00135E14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CA2F3-1EBD-4E4D-92E4-8126A7886040}"/>
              </a:ext>
            </a:extLst>
          </p:cNvPr>
          <p:cNvSpPr>
            <a:spLocks noGrp="1"/>
          </p:cNvSpPr>
          <p:nvPr>
            <p:ph type="dt" sz="half" idx="10"/>
          </p:nvPr>
        </p:nvSpPr>
        <p:spPr/>
        <p:txBody>
          <a:bodyPr/>
          <a:lstStyle/>
          <a:p>
            <a:fld id="{06204E83-DC40-4909-8D0E-D925A86E8184}" type="datetimeFigureOut">
              <a:rPr lang="en-US" smtClean="0"/>
              <a:t>02/19/2021</a:t>
            </a:fld>
            <a:endParaRPr lang="en-US"/>
          </a:p>
        </p:txBody>
      </p:sp>
      <p:sp>
        <p:nvSpPr>
          <p:cNvPr id="6" name="Footer Placeholder 5">
            <a:extLst>
              <a:ext uri="{FF2B5EF4-FFF2-40B4-BE49-F238E27FC236}">
                <a16:creationId xmlns:a16="http://schemas.microsoft.com/office/drawing/2014/main" id="{53513215-06AC-400E-AA36-BA099BD00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72C3A-35AA-46B6-9B9A-B534B208823B}"/>
              </a:ext>
            </a:extLst>
          </p:cNvPr>
          <p:cNvSpPr>
            <a:spLocks noGrp="1"/>
          </p:cNvSpPr>
          <p:nvPr>
            <p:ph type="sldNum" sz="quarter" idx="12"/>
          </p:nvPr>
        </p:nvSpPr>
        <p:spPr/>
        <p:txBody>
          <a:bodyPr/>
          <a:lstStyle/>
          <a:p>
            <a:fld id="{80C96113-6296-4448-952C-0668711BCD42}" type="slidenum">
              <a:rPr lang="en-US" smtClean="0"/>
              <a:t>‹#›</a:t>
            </a:fld>
            <a:endParaRPr lang="en-US"/>
          </a:p>
        </p:txBody>
      </p:sp>
    </p:spTree>
    <p:extLst>
      <p:ext uri="{BB962C8B-B14F-4D97-AF65-F5344CB8AC3E}">
        <p14:creationId xmlns:p14="http://schemas.microsoft.com/office/powerpoint/2010/main" val="22970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04C0-0767-4C2E-A299-1AC3FFBA7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417DA6-872D-4A50-AAD8-930883C79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B17BF2-AC9C-4E95-A592-6A26CCA10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4870D5-1491-47E1-837B-FF483DBB1C71}"/>
              </a:ext>
            </a:extLst>
          </p:cNvPr>
          <p:cNvSpPr>
            <a:spLocks noGrp="1"/>
          </p:cNvSpPr>
          <p:nvPr>
            <p:ph type="dt" sz="half" idx="10"/>
          </p:nvPr>
        </p:nvSpPr>
        <p:spPr/>
        <p:txBody>
          <a:bodyPr/>
          <a:lstStyle/>
          <a:p>
            <a:fld id="{06204E83-DC40-4909-8D0E-D925A86E8184}" type="datetimeFigureOut">
              <a:rPr lang="en-US" smtClean="0"/>
              <a:t>02/19/2021</a:t>
            </a:fld>
            <a:endParaRPr lang="en-US"/>
          </a:p>
        </p:txBody>
      </p:sp>
      <p:sp>
        <p:nvSpPr>
          <p:cNvPr id="6" name="Footer Placeholder 5">
            <a:extLst>
              <a:ext uri="{FF2B5EF4-FFF2-40B4-BE49-F238E27FC236}">
                <a16:creationId xmlns:a16="http://schemas.microsoft.com/office/drawing/2014/main" id="{2CCC6B3B-1D19-417B-90C6-B73C91174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74188-EA44-44F8-B0E3-FE33A9E10B61}"/>
              </a:ext>
            </a:extLst>
          </p:cNvPr>
          <p:cNvSpPr>
            <a:spLocks noGrp="1"/>
          </p:cNvSpPr>
          <p:nvPr>
            <p:ph type="sldNum" sz="quarter" idx="12"/>
          </p:nvPr>
        </p:nvSpPr>
        <p:spPr/>
        <p:txBody>
          <a:bodyPr/>
          <a:lstStyle/>
          <a:p>
            <a:fld id="{80C96113-6296-4448-952C-0668711BCD42}" type="slidenum">
              <a:rPr lang="en-US" smtClean="0"/>
              <a:t>‹#›</a:t>
            </a:fld>
            <a:endParaRPr lang="en-US"/>
          </a:p>
        </p:txBody>
      </p:sp>
    </p:spTree>
    <p:extLst>
      <p:ext uri="{BB962C8B-B14F-4D97-AF65-F5344CB8AC3E}">
        <p14:creationId xmlns:p14="http://schemas.microsoft.com/office/powerpoint/2010/main" val="132665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0670E2-A79F-4331-9F2F-89AE5C687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C8DA04-DC26-422C-A517-E634D6C994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B4B25-05F1-4DAC-A3A4-F7CD5FB36A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04E83-DC40-4909-8D0E-D925A86E8184}" type="datetimeFigureOut">
              <a:rPr lang="en-US" smtClean="0"/>
              <a:t>02/19/2021</a:t>
            </a:fld>
            <a:endParaRPr lang="en-US"/>
          </a:p>
        </p:txBody>
      </p:sp>
      <p:sp>
        <p:nvSpPr>
          <p:cNvPr id="5" name="Footer Placeholder 4">
            <a:extLst>
              <a:ext uri="{FF2B5EF4-FFF2-40B4-BE49-F238E27FC236}">
                <a16:creationId xmlns:a16="http://schemas.microsoft.com/office/drawing/2014/main" id="{57E055C5-BFA4-4226-A9EF-09D5508915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E25585-F415-4E6C-98B8-024286CD3A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96113-6296-4448-952C-0668711BCD42}" type="slidenum">
              <a:rPr lang="en-US" smtClean="0"/>
              <a:t>‹#›</a:t>
            </a:fld>
            <a:endParaRPr lang="en-US"/>
          </a:p>
        </p:txBody>
      </p:sp>
    </p:spTree>
    <p:extLst>
      <p:ext uri="{BB962C8B-B14F-4D97-AF65-F5344CB8AC3E}">
        <p14:creationId xmlns:p14="http://schemas.microsoft.com/office/powerpoint/2010/main" val="1534410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9901E-4EB2-4ADD-8678-8C6A076B5306}"/>
              </a:ext>
            </a:extLst>
          </p:cNvPr>
          <p:cNvSpPr>
            <a:spLocks noGrp="1"/>
          </p:cNvSpPr>
          <p:nvPr>
            <p:ph type="title"/>
          </p:nvPr>
        </p:nvSpPr>
        <p:spPr>
          <a:xfrm>
            <a:off x="558800" y="1956858"/>
            <a:ext cx="10515600" cy="1325563"/>
          </a:xfrm>
        </p:spPr>
        <p:txBody>
          <a:bodyPr/>
          <a:lstStyle/>
          <a:p>
            <a:r>
              <a:rPr lang="en-US" dirty="0"/>
              <a:t>Beer Data Challenge- Assignment</a:t>
            </a:r>
          </a:p>
        </p:txBody>
      </p:sp>
      <p:sp>
        <p:nvSpPr>
          <p:cNvPr id="4" name="TextBox 3">
            <a:extLst>
              <a:ext uri="{FF2B5EF4-FFF2-40B4-BE49-F238E27FC236}">
                <a16:creationId xmlns:a16="http://schemas.microsoft.com/office/drawing/2014/main" id="{A01D9156-E370-44A4-A3AB-829D6AFE30B0}"/>
              </a:ext>
            </a:extLst>
          </p:cNvPr>
          <p:cNvSpPr txBox="1"/>
          <p:nvPr/>
        </p:nvSpPr>
        <p:spPr>
          <a:xfrm>
            <a:off x="9287933" y="5556998"/>
            <a:ext cx="2904067" cy="646331"/>
          </a:xfrm>
          <a:prstGeom prst="rect">
            <a:avLst/>
          </a:prstGeom>
          <a:noFill/>
        </p:spPr>
        <p:txBody>
          <a:bodyPr wrap="square" rtlCol="0">
            <a:spAutoFit/>
          </a:bodyPr>
          <a:lstStyle/>
          <a:p>
            <a:r>
              <a:rPr lang="en-US" dirty="0"/>
              <a:t>By-</a:t>
            </a:r>
          </a:p>
          <a:p>
            <a:r>
              <a:rPr lang="en-US" dirty="0"/>
              <a:t>Himani Attri</a:t>
            </a:r>
          </a:p>
        </p:txBody>
      </p:sp>
    </p:spTree>
    <p:extLst>
      <p:ext uri="{BB962C8B-B14F-4D97-AF65-F5344CB8AC3E}">
        <p14:creationId xmlns:p14="http://schemas.microsoft.com/office/powerpoint/2010/main" val="270568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2D622-CD25-4786-9DA8-FB552965F50C}"/>
              </a:ext>
            </a:extLst>
          </p:cNvPr>
          <p:cNvSpPr>
            <a:spLocks noGrp="1"/>
          </p:cNvSpPr>
          <p:nvPr>
            <p:ph idx="1"/>
          </p:nvPr>
        </p:nvSpPr>
        <p:spPr/>
        <p:txBody>
          <a:bodyPr/>
          <a:lstStyle/>
          <a:p>
            <a:pPr marL="0" indent="0">
              <a:buNone/>
            </a:pPr>
            <a:r>
              <a:rPr lang="en-US" dirty="0"/>
              <a:t>Thank you!</a:t>
            </a:r>
          </a:p>
        </p:txBody>
      </p:sp>
    </p:spTree>
    <p:extLst>
      <p:ext uri="{BB962C8B-B14F-4D97-AF65-F5344CB8AC3E}">
        <p14:creationId xmlns:p14="http://schemas.microsoft.com/office/powerpoint/2010/main" val="296170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202BE-16A6-4CE5-A4E9-F0BDE6C2B17D}"/>
              </a:ext>
            </a:extLst>
          </p:cNvPr>
          <p:cNvSpPr txBox="1"/>
          <p:nvPr/>
        </p:nvSpPr>
        <p:spPr>
          <a:xfrm>
            <a:off x="452761" y="1686758"/>
            <a:ext cx="11132598" cy="2308324"/>
          </a:xfrm>
          <a:prstGeom prst="rect">
            <a:avLst/>
          </a:prstGeom>
          <a:noFill/>
        </p:spPr>
        <p:txBody>
          <a:bodyPr wrap="square" rtlCol="0">
            <a:spAutoFit/>
          </a:bodyPr>
          <a:lstStyle/>
          <a:p>
            <a:pPr marL="342900" lvl="0" indent="-342900">
              <a:buFont typeface="+mj-lt"/>
              <a:buAutoNum type="arabicPeriod"/>
            </a:pPr>
            <a:r>
              <a:rPr lang="en-US" dirty="0">
                <a:latin typeface="Calibri" panose="020F0502020204030204" pitchFamily="34" charset="0"/>
                <a:cs typeface="Calibri" panose="020F0502020204030204" pitchFamily="34" charset="0"/>
              </a:rPr>
              <a:t>Rank top 3 Breweries which produce the strongest beers?</a:t>
            </a:r>
          </a:p>
          <a:p>
            <a:pPr marL="342900" lvl="0" indent="-342900">
              <a:buFont typeface="+mj-lt"/>
              <a:buAutoNum type="arabicPeriod"/>
            </a:pPr>
            <a:r>
              <a:rPr lang="en-US" dirty="0">
                <a:latin typeface="Calibri" panose="020F0502020204030204" pitchFamily="34" charset="0"/>
                <a:cs typeface="Calibri" panose="020F0502020204030204" pitchFamily="34" charset="0"/>
              </a:rPr>
              <a:t>Which year did beers enjoy the highest ratings? </a:t>
            </a:r>
          </a:p>
          <a:p>
            <a:pPr marL="342900" lvl="0" indent="-342900">
              <a:buFont typeface="+mj-lt"/>
              <a:buAutoNum type="arabicPeriod"/>
            </a:pPr>
            <a:r>
              <a:rPr lang="en-US" dirty="0">
                <a:latin typeface="Calibri" panose="020F0502020204030204" pitchFamily="34" charset="0"/>
                <a:cs typeface="Calibri" panose="020F0502020204030204" pitchFamily="34" charset="0"/>
              </a:rPr>
              <a:t>Based on the user’s ratings which factors are important among taste, aroma, appearance, and palette?</a:t>
            </a:r>
          </a:p>
          <a:p>
            <a:pPr marL="342900" lvl="0" indent="-342900">
              <a:buFont typeface="+mj-lt"/>
              <a:buAutoNum type="arabicPeriod"/>
            </a:pPr>
            <a:r>
              <a:rPr lang="en-US" dirty="0">
                <a:latin typeface="Calibri" panose="020F0502020204030204" pitchFamily="34" charset="0"/>
                <a:cs typeface="Calibri" panose="020F0502020204030204" pitchFamily="34" charset="0"/>
              </a:rPr>
              <a:t>If you were to recommend 3 beers to your friends based on this data which one will you recommend?</a:t>
            </a:r>
          </a:p>
          <a:p>
            <a:pPr marL="342900" lvl="0" indent="-342900">
              <a:buFont typeface="+mj-lt"/>
              <a:buAutoNum type="arabicPeriod"/>
            </a:pPr>
            <a:r>
              <a:rPr lang="en-US" dirty="0">
                <a:latin typeface="Calibri" panose="020F0502020204030204" pitchFamily="34" charset="0"/>
                <a:cs typeface="Calibri" panose="020F0502020204030204" pitchFamily="34" charset="0"/>
              </a:rPr>
              <a:t>Which Beer style seems to be the favorite based on reviews written by users? </a:t>
            </a:r>
          </a:p>
          <a:p>
            <a:pPr marL="342900" lvl="0" indent="-342900">
              <a:buFont typeface="+mj-lt"/>
              <a:buAutoNum type="arabicPeriod"/>
            </a:pPr>
            <a:r>
              <a:rPr lang="en-US" dirty="0">
                <a:latin typeface="Calibri" panose="020F0502020204030204" pitchFamily="34" charset="0"/>
                <a:cs typeface="Calibri" panose="020F0502020204030204" pitchFamily="34" charset="0"/>
              </a:rPr>
              <a:t>How does written review compare to overall review score for the beer styles?</a:t>
            </a:r>
          </a:p>
          <a:p>
            <a:pPr marL="342900" lvl="0" indent="-342900">
              <a:buFont typeface="+mj-lt"/>
              <a:buAutoNum type="arabicPeriod"/>
            </a:pPr>
            <a:r>
              <a:rPr lang="en-US" dirty="0">
                <a:latin typeface="Calibri" panose="020F0502020204030204" pitchFamily="34" charset="0"/>
                <a:cs typeface="Calibri" panose="020F0502020204030204" pitchFamily="34" charset="0"/>
              </a:rPr>
              <a:t>How do find similar beer drinkers by using written reviews only?   </a:t>
            </a:r>
          </a:p>
          <a:p>
            <a:endParaRPr lang="en-US" dirty="0"/>
          </a:p>
        </p:txBody>
      </p:sp>
      <p:sp>
        <p:nvSpPr>
          <p:cNvPr id="5" name="TextBox 4">
            <a:extLst>
              <a:ext uri="{FF2B5EF4-FFF2-40B4-BE49-F238E27FC236}">
                <a16:creationId xmlns:a16="http://schemas.microsoft.com/office/drawing/2014/main" id="{65CA346D-25E0-4CFF-9EF8-825D39B0D022}"/>
              </a:ext>
            </a:extLst>
          </p:cNvPr>
          <p:cNvSpPr txBox="1"/>
          <p:nvPr/>
        </p:nvSpPr>
        <p:spPr>
          <a:xfrm>
            <a:off x="807869" y="1056443"/>
            <a:ext cx="4722920" cy="461665"/>
          </a:xfrm>
          <a:prstGeom prst="rect">
            <a:avLst/>
          </a:prstGeom>
          <a:noFill/>
        </p:spPr>
        <p:txBody>
          <a:bodyPr wrap="square" rtlCol="0">
            <a:spAutoFit/>
          </a:bodyPr>
          <a:lstStyle/>
          <a:p>
            <a:r>
              <a:rPr lang="en-US" sz="2400" b="1" dirty="0"/>
              <a:t>Beer Data Questions-</a:t>
            </a:r>
          </a:p>
        </p:txBody>
      </p:sp>
    </p:spTree>
    <p:extLst>
      <p:ext uri="{BB962C8B-B14F-4D97-AF65-F5344CB8AC3E}">
        <p14:creationId xmlns:p14="http://schemas.microsoft.com/office/powerpoint/2010/main" val="169235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A9E6440-28AB-43CB-B9F2-B84F6A187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242" y="365124"/>
            <a:ext cx="5431537"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BC397-0641-4EA3-8877-2702CD9AEDB6}"/>
              </a:ext>
            </a:extLst>
          </p:cNvPr>
          <p:cNvSpPr>
            <a:spLocks noGrp="1"/>
          </p:cNvSpPr>
          <p:nvPr>
            <p:ph type="title"/>
          </p:nvPr>
        </p:nvSpPr>
        <p:spPr>
          <a:xfrm>
            <a:off x="652907" y="464798"/>
            <a:ext cx="4804011" cy="1188720"/>
          </a:xfrm>
        </p:spPr>
        <p:txBody>
          <a:bodyPr vert="horz" lIns="91440" tIns="45720" rIns="91440" bIns="45720" rtlCol="0" anchor="ctr">
            <a:normAutofit/>
          </a:bodyPr>
          <a:lstStyle/>
          <a:p>
            <a:r>
              <a:rPr lang="en-US" sz="2400" dirty="0">
                <a:solidFill>
                  <a:schemeClr val="bg1"/>
                </a:solidFill>
              </a:rPr>
              <a:t>Q1. Rank top 3 Breweries which produce the strongest beers?</a:t>
            </a:r>
          </a:p>
        </p:txBody>
      </p:sp>
      <p:sp>
        <p:nvSpPr>
          <p:cNvPr id="4" name="TextBox 3">
            <a:extLst>
              <a:ext uri="{FF2B5EF4-FFF2-40B4-BE49-F238E27FC236}">
                <a16:creationId xmlns:a16="http://schemas.microsoft.com/office/drawing/2014/main" id="{F4E4F92B-D58D-4A8E-95C2-3A464E3B08A6}"/>
              </a:ext>
            </a:extLst>
          </p:cNvPr>
          <p:cNvSpPr txBox="1"/>
          <p:nvPr/>
        </p:nvSpPr>
        <p:spPr>
          <a:xfrm>
            <a:off x="652907" y="1493328"/>
            <a:ext cx="4804011" cy="4467205"/>
          </a:xfrm>
          <a:prstGeom prst="rect">
            <a:avLst/>
          </a:prstGeom>
        </p:spPr>
        <p:txBody>
          <a:bodyPr vert="horz" lIns="91440" tIns="45720" rIns="91440" bIns="45720" rtlCol="0">
            <a:normAutofit fontScale="62500" lnSpcReduction="20000"/>
          </a:bodyPr>
          <a:lstStyle/>
          <a:p>
            <a:pPr>
              <a:lnSpc>
                <a:spcPct val="90000"/>
              </a:lnSpc>
              <a:spcAft>
                <a:spcPts val="600"/>
              </a:spcAft>
            </a:pPr>
            <a:r>
              <a:rPr lang="en-US" sz="2300" dirty="0">
                <a:solidFill>
                  <a:schemeClr val="bg1"/>
                </a:solidFill>
              </a:rPr>
              <a:t>Being a Non-Beer drinker myself, took while to research that Alcohol by Volume (ABV) is a measurement of the alcohol content and getting a feel of the data.</a:t>
            </a:r>
          </a:p>
          <a:p>
            <a:pPr>
              <a:lnSpc>
                <a:spcPct val="90000"/>
              </a:lnSpc>
              <a:spcAft>
                <a:spcPts val="600"/>
              </a:spcAft>
            </a:pPr>
            <a:r>
              <a:rPr lang="en-US" sz="2300" dirty="0">
                <a:solidFill>
                  <a:schemeClr val="bg1"/>
                </a:solidFill>
              </a:rPr>
              <a:t>We will be using this as a metric to decide which breweries produce the strongest beers.</a:t>
            </a:r>
          </a:p>
          <a:p>
            <a:pPr indent="-228600">
              <a:lnSpc>
                <a:spcPct val="90000"/>
              </a:lnSpc>
              <a:spcAft>
                <a:spcPts val="600"/>
              </a:spcAft>
              <a:buFont typeface="Arial" panose="020B0604020202020204" pitchFamily="34" charset="0"/>
              <a:buChar char="•"/>
            </a:pPr>
            <a:endParaRPr lang="en-US" sz="2300" dirty="0">
              <a:solidFill>
                <a:schemeClr val="bg1"/>
              </a:solidFill>
            </a:endParaRPr>
          </a:p>
          <a:p>
            <a:pPr>
              <a:lnSpc>
                <a:spcPct val="90000"/>
              </a:lnSpc>
              <a:spcAft>
                <a:spcPts val="600"/>
              </a:spcAft>
            </a:pPr>
            <a:r>
              <a:rPr lang="en-US" sz="2300" dirty="0">
                <a:solidFill>
                  <a:schemeClr val="bg1"/>
                </a:solidFill>
              </a:rPr>
              <a:t>Checks considered- </a:t>
            </a:r>
          </a:p>
          <a:p>
            <a:pPr>
              <a:lnSpc>
                <a:spcPct val="90000"/>
              </a:lnSpc>
              <a:spcAft>
                <a:spcPts val="600"/>
              </a:spcAft>
            </a:pPr>
            <a:r>
              <a:rPr lang="en-US" sz="2300" dirty="0">
                <a:solidFill>
                  <a:schemeClr val="bg1"/>
                </a:solidFill>
              </a:rPr>
              <a:t>We can see on an average, a brewery produces ~10 beers and median is ~5 beers. </a:t>
            </a:r>
          </a:p>
          <a:p>
            <a:pPr>
              <a:lnSpc>
                <a:spcPct val="90000"/>
              </a:lnSpc>
              <a:spcAft>
                <a:spcPts val="600"/>
              </a:spcAft>
            </a:pPr>
            <a:r>
              <a:rPr lang="en-US" sz="2300" dirty="0">
                <a:solidFill>
                  <a:schemeClr val="bg1"/>
                </a:solidFill>
              </a:rPr>
              <a:t>We will be considering breweries who produces more than 5 beers for our required analysis.</a:t>
            </a:r>
          </a:p>
          <a:p>
            <a:pPr>
              <a:lnSpc>
                <a:spcPct val="90000"/>
              </a:lnSpc>
              <a:spcAft>
                <a:spcPts val="600"/>
              </a:spcAft>
            </a:pPr>
            <a:endParaRPr lang="en-US" sz="2300" dirty="0">
              <a:solidFill>
                <a:schemeClr val="bg1"/>
              </a:solidFill>
            </a:endParaRPr>
          </a:p>
          <a:p>
            <a:pPr>
              <a:lnSpc>
                <a:spcPct val="90000"/>
              </a:lnSpc>
              <a:spcAft>
                <a:spcPts val="600"/>
              </a:spcAft>
            </a:pPr>
            <a:r>
              <a:rPr lang="en-US" sz="2300" dirty="0">
                <a:solidFill>
                  <a:schemeClr val="bg1"/>
                </a:solidFill>
              </a:rPr>
              <a:t>Consolidating every approach-</a:t>
            </a:r>
          </a:p>
          <a:p>
            <a:pPr>
              <a:lnSpc>
                <a:spcPct val="90000"/>
              </a:lnSpc>
              <a:spcAft>
                <a:spcPts val="600"/>
              </a:spcAft>
            </a:pPr>
            <a:r>
              <a:rPr lang="en-US" sz="2300" dirty="0">
                <a:solidFill>
                  <a:schemeClr val="bg1"/>
                </a:solidFill>
              </a:rPr>
              <a:t>Answer-</a:t>
            </a:r>
          </a:p>
          <a:p>
            <a:pPr>
              <a:lnSpc>
                <a:spcPct val="90000"/>
              </a:lnSpc>
              <a:spcAft>
                <a:spcPts val="600"/>
              </a:spcAft>
            </a:pPr>
            <a:r>
              <a:rPr lang="en-US" sz="2300" dirty="0">
                <a:solidFill>
                  <a:schemeClr val="bg1"/>
                </a:solidFill>
              </a:rPr>
              <a:t>1. </a:t>
            </a:r>
            <a:r>
              <a:rPr lang="en-US" sz="2300" dirty="0" err="1">
                <a:solidFill>
                  <a:schemeClr val="bg1"/>
                </a:solidFill>
              </a:rPr>
              <a:t>Brewer_id</a:t>
            </a:r>
            <a:r>
              <a:rPr lang="en-US" sz="2300" dirty="0">
                <a:solidFill>
                  <a:schemeClr val="bg1"/>
                </a:solidFill>
              </a:rPr>
              <a:t> 6513 --Avg ABV 24% --Med ABV 16% --90% beers they make are above our benchmark 9% ABV</a:t>
            </a:r>
          </a:p>
          <a:p>
            <a:pPr>
              <a:lnSpc>
                <a:spcPct val="90000"/>
              </a:lnSpc>
              <a:spcAft>
                <a:spcPts val="600"/>
              </a:spcAft>
            </a:pPr>
            <a:r>
              <a:rPr lang="en-US" sz="2300" dirty="0">
                <a:solidFill>
                  <a:schemeClr val="bg1"/>
                </a:solidFill>
              </a:rPr>
              <a:t>2. </a:t>
            </a:r>
            <a:r>
              <a:rPr lang="en-US" sz="2300" dirty="0" err="1">
                <a:solidFill>
                  <a:schemeClr val="bg1"/>
                </a:solidFill>
              </a:rPr>
              <a:t>Brewer_id</a:t>
            </a:r>
            <a:r>
              <a:rPr lang="en-US" sz="2300" dirty="0">
                <a:solidFill>
                  <a:schemeClr val="bg1"/>
                </a:solidFill>
              </a:rPr>
              <a:t> 396 --Avg ABV 10% --Med ABV 11% -- 76% beers they make are above our benchmark 9% ABV</a:t>
            </a:r>
          </a:p>
          <a:p>
            <a:pPr>
              <a:lnSpc>
                <a:spcPct val="90000"/>
              </a:lnSpc>
              <a:spcAft>
                <a:spcPts val="600"/>
              </a:spcAft>
            </a:pPr>
            <a:r>
              <a:rPr lang="en-US" sz="2300" dirty="0">
                <a:solidFill>
                  <a:schemeClr val="bg1"/>
                </a:solidFill>
              </a:rPr>
              <a:t>3. </a:t>
            </a:r>
            <a:r>
              <a:rPr lang="en-US" sz="2300" dirty="0" err="1">
                <a:solidFill>
                  <a:schemeClr val="bg1"/>
                </a:solidFill>
              </a:rPr>
              <a:t>Brewer_id</a:t>
            </a:r>
            <a:r>
              <a:rPr lang="en-US" sz="2300" dirty="0">
                <a:solidFill>
                  <a:schemeClr val="bg1"/>
                </a:solidFill>
              </a:rPr>
              <a:t> 3392 --Avg ABV 10% --Med ABV 9% -- 55% beers they make are above our benchmark 9% ABV</a:t>
            </a:r>
          </a:p>
          <a:p>
            <a:pPr>
              <a:lnSpc>
                <a:spcPct val="90000"/>
              </a:lnSpc>
              <a:spcAft>
                <a:spcPts val="600"/>
              </a:spcAft>
            </a:pPr>
            <a:endParaRPr lang="en-US" sz="2300" dirty="0">
              <a:solidFill>
                <a:schemeClr val="bg1"/>
              </a:solidFill>
            </a:endParaRPr>
          </a:p>
          <a:p>
            <a:pPr>
              <a:lnSpc>
                <a:spcPct val="90000"/>
              </a:lnSpc>
              <a:spcAft>
                <a:spcPts val="600"/>
              </a:spcAft>
            </a:pPr>
            <a:r>
              <a:rPr lang="en-US" sz="2300" dirty="0">
                <a:solidFill>
                  <a:schemeClr val="bg1"/>
                </a:solidFill>
              </a:rPr>
              <a:t>The above Brewer produces the strongest beers.</a:t>
            </a:r>
          </a:p>
          <a:p>
            <a:pPr indent="-228600">
              <a:lnSpc>
                <a:spcPct val="90000"/>
              </a:lnSpc>
              <a:spcAft>
                <a:spcPts val="600"/>
              </a:spcAft>
              <a:buFont typeface="Arial" panose="020B0604020202020204" pitchFamily="34" charset="0"/>
              <a:buChar char="•"/>
            </a:pPr>
            <a:endParaRPr lang="en-US" sz="1500" dirty="0">
              <a:solidFill>
                <a:schemeClr val="bg1"/>
              </a:solidFill>
            </a:endParaRPr>
          </a:p>
          <a:p>
            <a:pPr indent="-228600">
              <a:lnSpc>
                <a:spcPct val="90000"/>
              </a:lnSpc>
              <a:spcAft>
                <a:spcPts val="600"/>
              </a:spcAft>
              <a:buFont typeface="Arial" panose="020B0604020202020204" pitchFamily="34" charset="0"/>
              <a:buChar char="•"/>
            </a:pPr>
            <a:endParaRPr lang="en-US" sz="1500" dirty="0">
              <a:solidFill>
                <a:schemeClr val="bg1"/>
              </a:solidFill>
            </a:endParaRPr>
          </a:p>
        </p:txBody>
      </p:sp>
      <p:pic>
        <p:nvPicPr>
          <p:cNvPr id="6" name="Picture 5" descr="Chart, bar chart&#10;&#10;Description automatically generated">
            <a:extLst>
              <a:ext uri="{FF2B5EF4-FFF2-40B4-BE49-F238E27FC236}">
                <a16:creationId xmlns:a16="http://schemas.microsoft.com/office/drawing/2014/main" id="{540E594F-7BBA-4A7E-9A81-1A41E4EF98E4}"/>
              </a:ext>
            </a:extLst>
          </p:cNvPr>
          <p:cNvPicPr>
            <a:picLocks noChangeAspect="1"/>
          </p:cNvPicPr>
          <p:nvPr/>
        </p:nvPicPr>
        <p:blipFill>
          <a:blip r:embed="rId2"/>
          <a:stretch>
            <a:fillRect/>
          </a:stretch>
        </p:blipFill>
        <p:spPr>
          <a:xfrm>
            <a:off x="9236786" y="960125"/>
            <a:ext cx="1611727" cy="1698230"/>
          </a:xfrm>
          <a:prstGeom prst="rect">
            <a:avLst/>
          </a:prstGeom>
        </p:spPr>
      </p:pic>
      <p:pic>
        <p:nvPicPr>
          <p:cNvPr id="5" name="Picture 4" descr="Chart, bar chart&#10;&#10;Description automatically generated">
            <a:extLst>
              <a:ext uri="{FF2B5EF4-FFF2-40B4-BE49-F238E27FC236}">
                <a16:creationId xmlns:a16="http://schemas.microsoft.com/office/drawing/2014/main" id="{9D5C8FDD-F499-41CD-B24F-EE10CB3D3FB2}"/>
              </a:ext>
            </a:extLst>
          </p:cNvPr>
          <p:cNvPicPr>
            <a:picLocks noChangeAspect="1"/>
          </p:cNvPicPr>
          <p:nvPr/>
        </p:nvPicPr>
        <p:blipFill>
          <a:blip r:embed="rId3"/>
          <a:stretch>
            <a:fillRect/>
          </a:stretch>
        </p:blipFill>
        <p:spPr>
          <a:xfrm>
            <a:off x="6095999" y="996360"/>
            <a:ext cx="2182831" cy="1784939"/>
          </a:xfrm>
          <a:prstGeom prst="rect">
            <a:avLst/>
          </a:prstGeom>
        </p:spPr>
      </p:pic>
      <p:sp>
        <p:nvSpPr>
          <p:cNvPr id="8" name="Rectangle 7">
            <a:extLst>
              <a:ext uri="{FF2B5EF4-FFF2-40B4-BE49-F238E27FC236}">
                <a16:creationId xmlns:a16="http://schemas.microsoft.com/office/drawing/2014/main" id="{D10C61B7-063C-4D63-9F31-9370DFFEA469}"/>
              </a:ext>
            </a:extLst>
          </p:cNvPr>
          <p:cNvSpPr/>
          <p:nvPr/>
        </p:nvSpPr>
        <p:spPr>
          <a:xfrm>
            <a:off x="6362949" y="365124"/>
            <a:ext cx="2606040" cy="42240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Top 5 Brewer IDs as per </a:t>
            </a:r>
          </a:p>
          <a:p>
            <a:pPr algn="ctr"/>
            <a:r>
              <a:rPr lang="en-US" sz="1400" dirty="0"/>
              <a:t>avg ABV%</a:t>
            </a:r>
          </a:p>
        </p:txBody>
      </p:sp>
      <p:sp>
        <p:nvSpPr>
          <p:cNvPr id="28" name="Rectangle 27">
            <a:extLst>
              <a:ext uri="{FF2B5EF4-FFF2-40B4-BE49-F238E27FC236}">
                <a16:creationId xmlns:a16="http://schemas.microsoft.com/office/drawing/2014/main" id="{E50151E0-3E2C-46C5-AB49-60230180783E}"/>
              </a:ext>
            </a:extLst>
          </p:cNvPr>
          <p:cNvSpPr/>
          <p:nvPr/>
        </p:nvSpPr>
        <p:spPr>
          <a:xfrm>
            <a:off x="9393159" y="348601"/>
            <a:ext cx="2606040" cy="42240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Top 5 Brewer IDs as per </a:t>
            </a:r>
          </a:p>
          <a:p>
            <a:pPr algn="ctr"/>
            <a:r>
              <a:rPr lang="en-US" sz="1400" dirty="0"/>
              <a:t>median ABV%</a:t>
            </a:r>
          </a:p>
        </p:txBody>
      </p:sp>
      <p:sp>
        <p:nvSpPr>
          <p:cNvPr id="30" name="Rectangle 29">
            <a:extLst>
              <a:ext uri="{FF2B5EF4-FFF2-40B4-BE49-F238E27FC236}">
                <a16:creationId xmlns:a16="http://schemas.microsoft.com/office/drawing/2014/main" id="{C04C2825-C307-4A2D-92C9-53E398A180A5}"/>
              </a:ext>
            </a:extLst>
          </p:cNvPr>
          <p:cNvSpPr/>
          <p:nvPr/>
        </p:nvSpPr>
        <p:spPr>
          <a:xfrm>
            <a:off x="7110153" y="3240487"/>
            <a:ext cx="4164488" cy="42240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Top 5 Brewer IDs basis %age of beers above 9% ABV benchmark</a:t>
            </a:r>
          </a:p>
        </p:txBody>
      </p:sp>
      <p:pic>
        <p:nvPicPr>
          <p:cNvPr id="10" name="Picture 9">
            <a:extLst>
              <a:ext uri="{FF2B5EF4-FFF2-40B4-BE49-F238E27FC236}">
                <a16:creationId xmlns:a16="http://schemas.microsoft.com/office/drawing/2014/main" id="{FC050E2F-4D12-43AE-B88A-C2BD39E64591}"/>
              </a:ext>
            </a:extLst>
          </p:cNvPr>
          <p:cNvPicPr>
            <a:picLocks noChangeAspect="1"/>
          </p:cNvPicPr>
          <p:nvPr/>
        </p:nvPicPr>
        <p:blipFill>
          <a:blip r:embed="rId4"/>
          <a:stretch>
            <a:fillRect/>
          </a:stretch>
        </p:blipFill>
        <p:spPr>
          <a:xfrm>
            <a:off x="10930654" y="1061711"/>
            <a:ext cx="1068545" cy="1596644"/>
          </a:xfrm>
          <a:prstGeom prst="rect">
            <a:avLst/>
          </a:prstGeom>
        </p:spPr>
      </p:pic>
      <p:pic>
        <p:nvPicPr>
          <p:cNvPr id="11" name="Picture 10">
            <a:extLst>
              <a:ext uri="{FF2B5EF4-FFF2-40B4-BE49-F238E27FC236}">
                <a16:creationId xmlns:a16="http://schemas.microsoft.com/office/drawing/2014/main" id="{0090600F-C3E0-4867-8219-D004FA02B528}"/>
              </a:ext>
            </a:extLst>
          </p:cNvPr>
          <p:cNvPicPr>
            <a:picLocks noChangeAspect="1"/>
          </p:cNvPicPr>
          <p:nvPr/>
        </p:nvPicPr>
        <p:blipFill>
          <a:blip r:embed="rId5"/>
          <a:stretch>
            <a:fillRect/>
          </a:stretch>
        </p:blipFill>
        <p:spPr>
          <a:xfrm>
            <a:off x="8206666" y="1048501"/>
            <a:ext cx="1030120" cy="1609854"/>
          </a:xfrm>
          <a:prstGeom prst="rect">
            <a:avLst/>
          </a:prstGeom>
        </p:spPr>
      </p:pic>
      <p:pic>
        <p:nvPicPr>
          <p:cNvPr id="13" name="Picture 12">
            <a:extLst>
              <a:ext uri="{FF2B5EF4-FFF2-40B4-BE49-F238E27FC236}">
                <a16:creationId xmlns:a16="http://schemas.microsoft.com/office/drawing/2014/main" id="{9F1979A8-49BD-4A6E-A384-9AB98FB632E1}"/>
              </a:ext>
            </a:extLst>
          </p:cNvPr>
          <p:cNvPicPr>
            <a:picLocks noChangeAspect="1"/>
          </p:cNvPicPr>
          <p:nvPr/>
        </p:nvPicPr>
        <p:blipFill>
          <a:blip r:embed="rId6"/>
          <a:stretch>
            <a:fillRect/>
          </a:stretch>
        </p:blipFill>
        <p:spPr>
          <a:xfrm>
            <a:off x="8877670" y="3681878"/>
            <a:ext cx="3148806" cy="2407438"/>
          </a:xfrm>
          <a:prstGeom prst="rect">
            <a:avLst/>
          </a:prstGeom>
        </p:spPr>
      </p:pic>
      <p:pic>
        <p:nvPicPr>
          <p:cNvPr id="25" name="Picture 24">
            <a:extLst>
              <a:ext uri="{FF2B5EF4-FFF2-40B4-BE49-F238E27FC236}">
                <a16:creationId xmlns:a16="http://schemas.microsoft.com/office/drawing/2014/main" id="{D4FC927E-293B-44F5-8B6A-A534041DED9F}"/>
              </a:ext>
            </a:extLst>
          </p:cNvPr>
          <p:cNvPicPr>
            <a:picLocks noChangeAspect="1"/>
          </p:cNvPicPr>
          <p:nvPr/>
        </p:nvPicPr>
        <p:blipFill>
          <a:blip r:embed="rId7"/>
          <a:stretch>
            <a:fillRect/>
          </a:stretch>
        </p:blipFill>
        <p:spPr>
          <a:xfrm>
            <a:off x="5967432" y="3931707"/>
            <a:ext cx="2881585" cy="2171700"/>
          </a:xfrm>
          <a:prstGeom prst="rect">
            <a:avLst/>
          </a:prstGeom>
        </p:spPr>
      </p:pic>
    </p:spTree>
    <p:extLst>
      <p:ext uri="{BB962C8B-B14F-4D97-AF65-F5344CB8AC3E}">
        <p14:creationId xmlns:p14="http://schemas.microsoft.com/office/powerpoint/2010/main" val="101639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A9E6440-28AB-43CB-B9F2-B84F6A187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242" y="365124"/>
            <a:ext cx="5431537"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BC397-0641-4EA3-8877-2702CD9AEDB6}"/>
              </a:ext>
            </a:extLst>
          </p:cNvPr>
          <p:cNvSpPr>
            <a:spLocks noGrp="1"/>
          </p:cNvSpPr>
          <p:nvPr>
            <p:ph type="title"/>
          </p:nvPr>
        </p:nvSpPr>
        <p:spPr>
          <a:xfrm>
            <a:off x="652907" y="464798"/>
            <a:ext cx="4804011" cy="1188720"/>
          </a:xfrm>
        </p:spPr>
        <p:txBody>
          <a:bodyPr vert="horz" lIns="91440" tIns="45720" rIns="91440" bIns="45720" rtlCol="0" anchor="ctr">
            <a:normAutofit/>
          </a:bodyPr>
          <a:lstStyle/>
          <a:p>
            <a:pPr lvl="0"/>
            <a:r>
              <a:rPr lang="en-US" sz="1800" dirty="0">
                <a:solidFill>
                  <a:schemeClr val="bg1"/>
                </a:solidFill>
                <a:latin typeface="+mn-lt"/>
                <a:ea typeface="+mn-ea"/>
                <a:cs typeface="+mn-cs"/>
              </a:rPr>
              <a:t>Q2. Which year did beers enjoy the highest ratings? </a:t>
            </a:r>
          </a:p>
        </p:txBody>
      </p:sp>
      <p:sp>
        <p:nvSpPr>
          <p:cNvPr id="4" name="TextBox 3">
            <a:extLst>
              <a:ext uri="{FF2B5EF4-FFF2-40B4-BE49-F238E27FC236}">
                <a16:creationId xmlns:a16="http://schemas.microsoft.com/office/drawing/2014/main" id="{F4E4F92B-D58D-4A8E-95C2-3A464E3B08A6}"/>
              </a:ext>
            </a:extLst>
          </p:cNvPr>
          <p:cNvSpPr txBox="1"/>
          <p:nvPr/>
        </p:nvSpPr>
        <p:spPr>
          <a:xfrm>
            <a:off x="652907" y="1493328"/>
            <a:ext cx="4804011" cy="4467205"/>
          </a:xfrm>
          <a:prstGeom prst="rect">
            <a:avLst/>
          </a:prstGeom>
        </p:spPr>
        <p:txBody>
          <a:bodyPr vert="horz" lIns="91440" tIns="45720" rIns="91440" bIns="45720" rtlCol="0">
            <a:normAutofit lnSpcReduction="10000"/>
          </a:bodyPr>
          <a:lstStyle/>
          <a:p>
            <a:pPr>
              <a:lnSpc>
                <a:spcPct val="90000"/>
              </a:lnSpc>
              <a:spcAft>
                <a:spcPts val="600"/>
              </a:spcAft>
            </a:pPr>
            <a:r>
              <a:rPr lang="en-US" sz="1600" dirty="0">
                <a:solidFill>
                  <a:schemeClr val="bg1"/>
                </a:solidFill>
              </a:rPr>
              <a:t>Converted Unix Time Stamp to proper readable date format as the review time present in data is not in readable form.</a:t>
            </a:r>
          </a:p>
          <a:p>
            <a:pPr>
              <a:lnSpc>
                <a:spcPct val="90000"/>
              </a:lnSpc>
              <a:spcAft>
                <a:spcPts val="600"/>
              </a:spcAft>
            </a:pPr>
            <a:r>
              <a:rPr lang="en-US" sz="1600" dirty="0">
                <a:solidFill>
                  <a:schemeClr val="bg1"/>
                </a:solidFill>
              </a:rPr>
              <a:t>Checks considered- </a:t>
            </a:r>
          </a:p>
          <a:p>
            <a:pPr marL="285750" indent="-285750">
              <a:lnSpc>
                <a:spcPct val="90000"/>
              </a:lnSpc>
              <a:spcAft>
                <a:spcPts val="600"/>
              </a:spcAft>
              <a:buFont typeface="Arial" panose="020B0604020202020204" pitchFamily="34" charset="0"/>
              <a:buChar char="•"/>
            </a:pPr>
            <a:r>
              <a:rPr lang="en-US" sz="1600" dirty="0">
                <a:solidFill>
                  <a:schemeClr val="bg1"/>
                </a:solidFill>
              </a:rPr>
              <a:t>There is no point in considering any year less than 2002 as there were no significant reviews at that time.</a:t>
            </a:r>
          </a:p>
          <a:p>
            <a:pPr marL="285750" indent="-285750">
              <a:lnSpc>
                <a:spcPct val="90000"/>
              </a:lnSpc>
              <a:spcAft>
                <a:spcPts val="600"/>
              </a:spcAft>
              <a:buFont typeface="Arial" panose="020B0604020202020204" pitchFamily="34" charset="0"/>
              <a:buChar char="•"/>
            </a:pPr>
            <a:r>
              <a:rPr lang="en-US" sz="1600" dirty="0">
                <a:solidFill>
                  <a:schemeClr val="bg1"/>
                </a:solidFill>
              </a:rPr>
              <a:t>Taking into consideration those beers only which have reviews greater than 10 in a year as avg reviews per beer yearly came out to be ~10.</a:t>
            </a:r>
          </a:p>
          <a:p>
            <a:pPr>
              <a:lnSpc>
                <a:spcPct val="90000"/>
              </a:lnSpc>
              <a:spcAft>
                <a:spcPts val="600"/>
              </a:spcAft>
            </a:pPr>
            <a:r>
              <a:rPr lang="en-US" sz="1600" dirty="0">
                <a:solidFill>
                  <a:schemeClr val="bg1"/>
                </a:solidFill>
              </a:rPr>
              <a:t>Consolidating approach-</a:t>
            </a:r>
          </a:p>
          <a:p>
            <a:pPr>
              <a:lnSpc>
                <a:spcPct val="90000"/>
              </a:lnSpc>
              <a:spcAft>
                <a:spcPts val="600"/>
              </a:spcAft>
            </a:pPr>
            <a:r>
              <a:rPr lang="en-US" sz="1600" dirty="0">
                <a:solidFill>
                  <a:schemeClr val="bg1"/>
                </a:solidFill>
              </a:rPr>
              <a:t>From below plot we can see that-</a:t>
            </a:r>
          </a:p>
          <a:p>
            <a:pPr>
              <a:lnSpc>
                <a:spcPct val="90000"/>
              </a:lnSpc>
              <a:spcAft>
                <a:spcPts val="600"/>
              </a:spcAft>
            </a:pPr>
            <a:r>
              <a:rPr lang="en-US" sz="1600" dirty="0">
                <a:solidFill>
                  <a:schemeClr val="bg1"/>
                </a:solidFill>
              </a:rPr>
              <a:t>Ans-</a:t>
            </a:r>
          </a:p>
          <a:p>
            <a:pPr>
              <a:lnSpc>
                <a:spcPct val="90000"/>
              </a:lnSpc>
              <a:spcAft>
                <a:spcPts val="600"/>
              </a:spcAft>
            </a:pPr>
            <a:r>
              <a:rPr lang="en-US" sz="1600" dirty="0">
                <a:solidFill>
                  <a:schemeClr val="bg1"/>
                </a:solidFill>
              </a:rPr>
              <a:t>Considering year greater than 2002 where significant reviews were available, 2012 is the year which is having good review overall as we can see from the median box plot spread. It’s median value of overall score is max compared since 2003.</a:t>
            </a:r>
          </a:p>
          <a:p>
            <a:pPr indent="-228600">
              <a:lnSpc>
                <a:spcPct val="90000"/>
              </a:lnSpc>
              <a:spcAft>
                <a:spcPts val="600"/>
              </a:spcAft>
              <a:buFont typeface="Arial" panose="020B0604020202020204" pitchFamily="34" charset="0"/>
              <a:buChar char="•"/>
            </a:pPr>
            <a:endParaRPr lang="en-US" sz="1500" dirty="0">
              <a:solidFill>
                <a:schemeClr val="bg1"/>
              </a:solidFill>
            </a:endParaRPr>
          </a:p>
          <a:p>
            <a:pPr indent="-228600">
              <a:lnSpc>
                <a:spcPct val="90000"/>
              </a:lnSpc>
              <a:spcAft>
                <a:spcPts val="600"/>
              </a:spcAft>
              <a:buFont typeface="Arial" panose="020B0604020202020204" pitchFamily="34" charset="0"/>
              <a:buChar char="•"/>
            </a:pPr>
            <a:endParaRPr lang="en-US" sz="1500" dirty="0">
              <a:solidFill>
                <a:schemeClr val="bg1"/>
              </a:solidFill>
            </a:endParaRPr>
          </a:p>
        </p:txBody>
      </p:sp>
      <p:sp>
        <p:nvSpPr>
          <p:cNvPr id="8" name="Rectangle 7">
            <a:extLst>
              <a:ext uri="{FF2B5EF4-FFF2-40B4-BE49-F238E27FC236}">
                <a16:creationId xmlns:a16="http://schemas.microsoft.com/office/drawing/2014/main" id="{D10C61B7-063C-4D63-9F31-9370DFFEA469}"/>
              </a:ext>
            </a:extLst>
          </p:cNvPr>
          <p:cNvSpPr/>
          <p:nvPr/>
        </p:nvSpPr>
        <p:spPr>
          <a:xfrm>
            <a:off x="6362949" y="365124"/>
            <a:ext cx="5624694" cy="42240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Reviews received yearly Distribution</a:t>
            </a:r>
          </a:p>
        </p:txBody>
      </p:sp>
      <p:sp>
        <p:nvSpPr>
          <p:cNvPr id="28" name="Rectangle 27">
            <a:extLst>
              <a:ext uri="{FF2B5EF4-FFF2-40B4-BE49-F238E27FC236}">
                <a16:creationId xmlns:a16="http://schemas.microsoft.com/office/drawing/2014/main" id="{E50151E0-3E2C-46C5-AB49-60230180783E}"/>
              </a:ext>
            </a:extLst>
          </p:cNvPr>
          <p:cNvSpPr/>
          <p:nvPr/>
        </p:nvSpPr>
        <p:spPr>
          <a:xfrm>
            <a:off x="6430003" y="2799568"/>
            <a:ext cx="5557640" cy="42240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Distribution of overall Score at a yearly level</a:t>
            </a:r>
          </a:p>
        </p:txBody>
      </p:sp>
      <p:pic>
        <p:nvPicPr>
          <p:cNvPr id="3" name="Picture 2">
            <a:extLst>
              <a:ext uri="{FF2B5EF4-FFF2-40B4-BE49-F238E27FC236}">
                <a16:creationId xmlns:a16="http://schemas.microsoft.com/office/drawing/2014/main" id="{B5E4101B-C690-42D8-B7DE-CA63396FFE21}"/>
              </a:ext>
            </a:extLst>
          </p:cNvPr>
          <p:cNvPicPr>
            <a:picLocks noChangeAspect="1"/>
          </p:cNvPicPr>
          <p:nvPr/>
        </p:nvPicPr>
        <p:blipFill>
          <a:blip r:embed="rId2"/>
          <a:stretch>
            <a:fillRect/>
          </a:stretch>
        </p:blipFill>
        <p:spPr>
          <a:xfrm>
            <a:off x="6366595" y="840254"/>
            <a:ext cx="2133600" cy="1742079"/>
          </a:xfrm>
          <a:prstGeom prst="rect">
            <a:avLst/>
          </a:prstGeom>
        </p:spPr>
      </p:pic>
      <p:pic>
        <p:nvPicPr>
          <p:cNvPr id="9" name="Picture 8">
            <a:extLst>
              <a:ext uri="{FF2B5EF4-FFF2-40B4-BE49-F238E27FC236}">
                <a16:creationId xmlns:a16="http://schemas.microsoft.com/office/drawing/2014/main" id="{7900E3A8-41A5-431B-8EEF-56D8EC19376B}"/>
              </a:ext>
            </a:extLst>
          </p:cNvPr>
          <p:cNvPicPr>
            <a:picLocks noChangeAspect="1"/>
          </p:cNvPicPr>
          <p:nvPr/>
        </p:nvPicPr>
        <p:blipFill>
          <a:blip r:embed="rId3"/>
          <a:stretch>
            <a:fillRect/>
          </a:stretch>
        </p:blipFill>
        <p:spPr>
          <a:xfrm>
            <a:off x="6096000" y="3272238"/>
            <a:ext cx="5994400" cy="2890182"/>
          </a:xfrm>
          <a:prstGeom prst="rect">
            <a:avLst/>
          </a:prstGeom>
        </p:spPr>
      </p:pic>
    </p:spTree>
    <p:extLst>
      <p:ext uri="{BB962C8B-B14F-4D97-AF65-F5344CB8AC3E}">
        <p14:creationId xmlns:p14="http://schemas.microsoft.com/office/powerpoint/2010/main" val="57765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A9E6440-28AB-43CB-B9F2-B84F6A187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242" y="365124"/>
            <a:ext cx="5431537"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BC397-0641-4EA3-8877-2702CD9AEDB6}"/>
              </a:ext>
            </a:extLst>
          </p:cNvPr>
          <p:cNvSpPr>
            <a:spLocks noGrp="1"/>
          </p:cNvSpPr>
          <p:nvPr>
            <p:ph type="title"/>
          </p:nvPr>
        </p:nvSpPr>
        <p:spPr>
          <a:xfrm>
            <a:off x="652907" y="464798"/>
            <a:ext cx="5189093" cy="826643"/>
          </a:xfrm>
        </p:spPr>
        <p:txBody>
          <a:bodyPr vert="horz" lIns="91440" tIns="45720" rIns="91440" bIns="45720" rtlCol="0" anchor="ctr">
            <a:normAutofit/>
          </a:bodyPr>
          <a:lstStyle/>
          <a:p>
            <a:r>
              <a:rPr lang="en-US" sz="1800" dirty="0">
                <a:solidFill>
                  <a:schemeClr val="bg1"/>
                </a:solidFill>
                <a:latin typeface="+mn-lt"/>
                <a:ea typeface="+mn-ea"/>
                <a:cs typeface="+mn-cs"/>
              </a:rPr>
              <a:t>Q3. </a:t>
            </a:r>
            <a:r>
              <a:rPr lang="en-US" sz="1600" dirty="0">
                <a:solidFill>
                  <a:schemeClr val="bg1"/>
                </a:solidFill>
                <a:latin typeface="+mn-lt"/>
                <a:ea typeface="+mn-ea"/>
                <a:cs typeface="+mn-cs"/>
              </a:rPr>
              <a:t>Based on the user’s ratings which factors are important among taste, aroma, appearance, and palette?</a:t>
            </a:r>
            <a:br>
              <a:rPr lang="en-US" sz="1800" dirty="0">
                <a:latin typeface="Calibri" panose="020F0502020204030204" pitchFamily="34" charset="0"/>
                <a:cs typeface="Calibri" panose="020F0502020204030204" pitchFamily="34" charset="0"/>
              </a:rPr>
            </a:br>
            <a:endParaRPr lang="en-US" sz="1800" dirty="0">
              <a:solidFill>
                <a:schemeClr val="bg1"/>
              </a:solidFill>
              <a:latin typeface="+mn-lt"/>
              <a:ea typeface="+mn-ea"/>
              <a:cs typeface="+mn-cs"/>
            </a:endParaRPr>
          </a:p>
        </p:txBody>
      </p:sp>
      <p:sp>
        <p:nvSpPr>
          <p:cNvPr id="4" name="TextBox 3">
            <a:extLst>
              <a:ext uri="{FF2B5EF4-FFF2-40B4-BE49-F238E27FC236}">
                <a16:creationId xmlns:a16="http://schemas.microsoft.com/office/drawing/2014/main" id="{F4E4F92B-D58D-4A8E-95C2-3A464E3B08A6}"/>
              </a:ext>
            </a:extLst>
          </p:cNvPr>
          <p:cNvSpPr txBox="1"/>
          <p:nvPr/>
        </p:nvSpPr>
        <p:spPr>
          <a:xfrm>
            <a:off x="652907" y="1493328"/>
            <a:ext cx="5189093" cy="4467205"/>
          </a:xfrm>
          <a:prstGeom prst="rect">
            <a:avLst/>
          </a:prstGeom>
        </p:spPr>
        <p:txBody>
          <a:bodyPr vert="horz" lIns="91440" tIns="45720" rIns="91440" bIns="45720" rtlCol="0">
            <a:normAutofit/>
          </a:bodyPr>
          <a:lstStyle/>
          <a:p>
            <a:pPr>
              <a:lnSpc>
                <a:spcPct val="90000"/>
              </a:lnSpc>
              <a:spcAft>
                <a:spcPts val="600"/>
              </a:spcAft>
            </a:pPr>
            <a:r>
              <a:rPr lang="en-US" sz="1500" dirty="0">
                <a:solidFill>
                  <a:schemeClr val="bg1"/>
                </a:solidFill>
              </a:rPr>
              <a:t>Approach 1:</a:t>
            </a:r>
          </a:p>
          <a:p>
            <a:pPr>
              <a:lnSpc>
                <a:spcPct val="90000"/>
              </a:lnSpc>
              <a:spcAft>
                <a:spcPts val="600"/>
              </a:spcAft>
            </a:pPr>
            <a:r>
              <a:rPr lang="en-US" sz="1500" dirty="0">
                <a:solidFill>
                  <a:schemeClr val="bg1"/>
                </a:solidFill>
              </a:rPr>
              <a:t>Correlation between taste ,aroma, appearance and palette can be checked with overall score.</a:t>
            </a:r>
          </a:p>
          <a:p>
            <a:pPr>
              <a:lnSpc>
                <a:spcPct val="90000"/>
              </a:lnSpc>
              <a:spcAft>
                <a:spcPts val="600"/>
              </a:spcAft>
            </a:pPr>
            <a:r>
              <a:rPr lang="en-US" sz="1500" dirty="0">
                <a:solidFill>
                  <a:schemeClr val="bg1"/>
                </a:solidFill>
              </a:rPr>
              <a:t>Conclusion from 1:</a:t>
            </a:r>
          </a:p>
          <a:p>
            <a:pPr>
              <a:lnSpc>
                <a:spcPct val="90000"/>
              </a:lnSpc>
              <a:spcAft>
                <a:spcPts val="600"/>
              </a:spcAft>
            </a:pPr>
            <a:r>
              <a:rPr lang="en-US" sz="1500" dirty="0">
                <a:solidFill>
                  <a:schemeClr val="bg1"/>
                </a:solidFill>
              </a:rPr>
              <a:t>Highest Correlation exists between Overall Score &amp; aroma then overall &amp; taste then  overall + palette then overall + appearance</a:t>
            </a:r>
          </a:p>
          <a:p>
            <a:pPr>
              <a:lnSpc>
                <a:spcPct val="90000"/>
              </a:lnSpc>
              <a:spcAft>
                <a:spcPts val="600"/>
              </a:spcAft>
            </a:pPr>
            <a:r>
              <a:rPr lang="en-US" sz="1500" dirty="0">
                <a:solidFill>
                  <a:schemeClr val="bg1"/>
                </a:solidFill>
              </a:rPr>
              <a:t>It seems to be the order Aroma&gt; Taste &gt; </a:t>
            </a:r>
            <a:r>
              <a:rPr lang="en-US" sz="1500" dirty="0" err="1">
                <a:solidFill>
                  <a:schemeClr val="bg1"/>
                </a:solidFill>
              </a:rPr>
              <a:t>Palete</a:t>
            </a:r>
            <a:r>
              <a:rPr lang="en-US" sz="1500" dirty="0">
                <a:solidFill>
                  <a:schemeClr val="bg1"/>
                </a:solidFill>
              </a:rPr>
              <a:t> &gt; Appearance</a:t>
            </a:r>
          </a:p>
          <a:p>
            <a:pPr>
              <a:lnSpc>
                <a:spcPct val="90000"/>
              </a:lnSpc>
              <a:spcAft>
                <a:spcPts val="600"/>
              </a:spcAft>
            </a:pPr>
            <a:endParaRPr lang="en-US" sz="1500" dirty="0">
              <a:solidFill>
                <a:schemeClr val="bg1"/>
              </a:solidFill>
            </a:endParaRPr>
          </a:p>
          <a:p>
            <a:pPr>
              <a:lnSpc>
                <a:spcPct val="90000"/>
              </a:lnSpc>
              <a:spcAft>
                <a:spcPts val="600"/>
              </a:spcAft>
            </a:pPr>
            <a:r>
              <a:rPr lang="en-US" sz="1500" dirty="0">
                <a:solidFill>
                  <a:schemeClr val="bg1"/>
                </a:solidFill>
              </a:rPr>
              <a:t>Approach 2:</a:t>
            </a:r>
          </a:p>
          <a:p>
            <a:pPr>
              <a:lnSpc>
                <a:spcPct val="90000"/>
              </a:lnSpc>
              <a:spcAft>
                <a:spcPts val="600"/>
              </a:spcAft>
            </a:pPr>
            <a:r>
              <a:rPr lang="en-US" sz="1500" dirty="0">
                <a:solidFill>
                  <a:schemeClr val="bg1"/>
                </a:solidFill>
              </a:rPr>
              <a:t>A regression model can be applied, and we can extract feature importance from there as well. Applying a simple decision tree in here.</a:t>
            </a:r>
          </a:p>
          <a:p>
            <a:pPr>
              <a:lnSpc>
                <a:spcPct val="90000"/>
              </a:lnSpc>
              <a:spcAft>
                <a:spcPts val="600"/>
              </a:spcAft>
            </a:pPr>
            <a:r>
              <a:rPr lang="en-US" sz="1500" dirty="0">
                <a:solidFill>
                  <a:schemeClr val="bg1"/>
                </a:solidFill>
              </a:rPr>
              <a:t>Conclusion from 2:</a:t>
            </a:r>
          </a:p>
          <a:p>
            <a:pPr>
              <a:lnSpc>
                <a:spcPct val="90000"/>
              </a:lnSpc>
              <a:spcAft>
                <a:spcPts val="600"/>
              </a:spcAft>
            </a:pPr>
            <a:r>
              <a:rPr lang="en-US" sz="1500" dirty="0">
                <a:solidFill>
                  <a:schemeClr val="bg1"/>
                </a:solidFill>
              </a:rPr>
              <a:t>From here as well, we can see Aroma &amp; Taste hold more importance than other metrics.</a:t>
            </a:r>
          </a:p>
          <a:p>
            <a:pPr>
              <a:lnSpc>
                <a:spcPct val="90000"/>
              </a:lnSpc>
              <a:spcAft>
                <a:spcPts val="600"/>
              </a:spcAft>
            </a:pPr>
            <a:endParaRPr lang="en-US" sz="1500" dirty="0">
              <a:solidFill>
                <a:schemeClr val="bg1"/>
              </a:solidFill>
            </a:endParaRPr>
          </a:p>
          <a:p>
            <a:pPr indent="-228600">
              <a:lnSpc>
                <a:spcPct val="90000"/>
              </a:lnSpc>
              <a:spcAft>
                <a:spcPts val="600"/>
              </a:spcAft>
              <a:buFont typeface="Arial" panose="020B0604020202020204" pitchFamily="34" charset="0"/>
              <a:buChar char="•"/>
            </a:pPr>
            <a:endParaRPr lang="en-US" sz="1500" dirty="0">
              <a:solidFill>
                <a:schemeClr val="bg1"/>
              </a:solidFill>
            </a:endParaRPr>
          </a:p>
        </p:txBody>
      </p:sp>
      <p:sp>
        <p:nvSpPr>
          <p:cNvPr id="8" name="Rectangle 7">
            <a:extLst>
              <a:ext uri="{FF2B5EF4-FFF2-40B4-BE49-F238E27FC236}">
                <a16:creationId xmlns:a16="http://schemas.microsoft.com/office/drawing/2014/main" id="{D10C61B7-063C-4D63-9F31-9370DFFEA469}"/>
              </a:ext>
            </a:extLst>
          </p:cNvPr>
          <p:cNvSpPr/>
          <p:nvPr/>
        </p:nvSpPr>
        <p:spPr>
          <a:xfrm>
            <a:off x="6362949" y="365124"/>
            <a:ext cx="5624694" cy="42240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Correlation Matrix</a:t>
            </a:r>
          </a:p>
        </p:txBody>
      </p:sp>
      <p:sp>
        <p:nvSpPr>
          <p:cNvPr id="28" name="Rectangle 27">
            <a:extLst>
              <a:ext uri="{FF2B5EF4-FFF2-40B4-BE49-F238E27FC236}">
                <a16:creationId xmlns:a16="http://schemas.microsoft.com/office/drawing/2014/main" id="{E50151E0-3E2C-46C5-AB49-60230180783E}"/>
              </a:ext>
            </a:extLst>
          </p:cNvPr>
          <p:cNvSpPr/>
          <p:nvPr/>
        </p:nvSpPr>
        <p:spPr>
          <a:xfrm>
            <a:off x="6430003" y="3573065"/>
            <a:ext cx="5557640" cy="42240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Feature Importance of Aroma, taste, </a:t>
            </a:r>
            <a:r>
              <a:rPr lang="en-US" sz="1400" dirty="0" err="1"/>
              <a:t>palete</a:t>
            </a:r>
            <a:r>
              <a:rPr lang="en-US" sz="1400" dirty="0"/>
              <a:t> and appearance</a:t>
            </a:r>
          </a:p>
        </p:txBody>
      </p:sp>
      <p:pic>
        <p:nvPicPr>
          <p:cNvPr id="5" name="Picture 4">
            <a:extLst>
              <a:ext uri="{FF2B5EF4-FFF2-40B4-BE49-F238E27FC236}">
                <a16:creationId xmlns:a16="http://schemas.microsoft.com/office/drawing/2014/main" id="{D60AE0E9-91C7-41FF-8F0C-015B9058DC17}"/>
              </a:ext>
            </a:extLst>
          </p:cNvPr>
          <p:cNvPicPr>
            <a:picLocks noChangeAspect="1"/>
          </p:cNvPicPr>
          <p:nvPr/>
        </p:nvPicPr>
        <p:blipFill>
          <a:blip r:embed="rId2"/>
          <a:stretch>
            <a:fillRect/>
          </a:stretch>
        </p:blipFill>
        <p:spPr>
          <a:xfrm>
            <a:off x="5938779" y="890987"/>
            <a:ext cx="6185488" cy="2538013"/>
          </a:xfrm>
          <a:prstGeom prst="rect">
            <a:avLst/>
          </a:prstGeom>
        </p:spPr>
      </p:pic>
      <p:pic>
        <p:nvPicPr>
          <p:cNvPr id="7" name="Picture 6">
            <a:extLst>
              <a:ext uri="{FF2B5EF4-FFF2-40B4-BE49-F238E27FC236}">
                <a16:creationId xmlns:a16="http://schemas.microsoft.com/office/drawing/2014/main" id="{339F4207-A34A-4288-8777-6AB0F7545B5F}"/>
              </a:ext>
            </a:extLst>
          </p:cNvPr>
          <p:cNvPicPr>
            <a:picLocks noChangeAspect="1"/>
          </p:cNvPicPr>
          <p:nvPr/>
        </p:nvPicPr>
        <p:blipFill>
          <a:blip r:embed="rId3"/>
          <a:stretch>
            <a:fillRect/>
          </a:stretch>
        </p:blipFill>
        <p:spPr>
          <a:xfrm>
            <a:off x="6253223" y="3995473"/>
            <a:ext cx="5734420" cy="2607470"/>
          </a:xfrm>
          <a:prstGeom prst="rect">
            <a:avLst/>
          </a:prstGeom>
        </p:spPr>
      </p:pic>
    </p:spTree>
    <p:extLst>
      <p:ext uri="{BB962C8B-B14F-4D97-AF65-F5344CB8AC3E}">
        <p14:creationId xmlns:p14="http://schemas.microsoft.com/office/powerpoint/2010/main" val="320914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A9E6440-28AB-43CB-B9F2-B84F6A187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242" y="365124"/>
            <a:ext cx="5431537"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BC397-0641-4EA3-8877-2702CD9AEDB6}"/>
              </a:ext>
            </a:extLst>
          </p:cNvPr>
          <p:cNvSpPr>
            <a:spLocks noGrp="1"/>
          </p:cNvSpPr>
          <p:nvPr>
            <p:ph type="title"/>
          </p:nvPr>
        </p:nvSpPr>
        <p:spPr>
          <a:xfrm>
            <a:off x="652907" y="464798"/>
            <a:ext cx="5189093" cy="826643"/>
          </a:xfrm>
        </p:spPr>
        <p:txBody>
          <a:bodyPr vert="horz" lIns="91440" tIns="45720" rIns="91440" bIns="45720" rtlCol="0" anchor="ctr">
            <a:normAutofit fontScale="90000"/>
          </a:bodyPr>
          <a:lstStyle/>
          <a:p>
            <a:r>
              <a:rPr lang="en-US" sz="1700" dirty="0">
                <a:solidFill>
                  <a:schemeClr val="bg1"/>
                </a:solidFill>
                <a:latin typeface="+mn-lt"/>
                <a:ea typeface="+mn-ea"/>
                <a:cs typeface="+mn-cs"/>
              </a:rPr>
              <a:t>Q4. If you were to recommend 3 beers to your friends based on this data which one will you recommend?</a:t>
            </a:r>
            <a:br>
              <a:rPr lang="en-US" sz="1700" dirty="0">
                <a:solidFill>
                  <a:schemeClr val="bg1"/>
                </a:solidFill>
                <a:latin typeface="+mn-lt"/>
                <a:ea typeface="+mn-ea"/>
                <a:cs typeface="+mn-cs"/>
              </a:rPr>
            </a:br>
            <a:br>
              <a:rPr lang="en-US" sz="1800" dirty="0">
                <a:latin typeface="Calibri" panose="020F0502020204030204" pitchFamily="34" charset="0"/>
                <a:cs typeface="Calibri" panose="020F0502020204030204" pitchFamily="34" charset="0"/>
              </a:rPr>
            </a:br>
            <a:endParaRPr lang="en-US" sz="1800" dirty="0">
              <a:solidFill>
                <a:schemeClr val="bg1"/>
              </a:solidFill>
              <a:latin typeface="+mn-lt"/>
              <a:ea typeface="+mn-ea"/>
              <a:cs typeface="+mn-cs"/>
            </a:endParaRPr>
          </a:p>
        </p:txBody>
      </p:sp>
      <p:sp>
        <p:nvSpPr>
          <p:cNvPr id="4" name="TextBox 3">
            <a:extLst>
              <a:ext uri="{FF2B5EF4-FFF2-40B4-BE49-F238E27FC236}">
                <a16:creationId xmlns:a16="http://schemas.microsoft.com/office/drawing/2014/main" id="{F4E4F92B-D58D-4A8E-95C2-3A464E3B08A6}"/>
              </a:ext>
            </a:extLst>
          </p:cNvPr>
          <p:cNvSpPr txBox="1"/>
          <p:nvPr/>
        </p:nvSpPr>
        <p:spPr>
          <a:xfrm>
            <a:off x="652907" y="1049868"/>
            <a:ext cx="5189093" cy="4910666"/>
          </a:xfrm>
          <a:prstGeom prst="rect">
            <a:avLst/>
          </a:prstGeom>
        </p:spPr>
        <p:txBody>
          <a:bodyPr vert="horz" lIns="91440" tIns="45720" rIns="91440" bIns="45720" rtlCol="0">
            <a:normAutofit fontScale="92500" lnSpcReduction="20000"/>
          </a:bodyPr>
          <a:lstStyle/>
          <a:p>
            <a:pPr>
              <a:lnSpc>
                <a:spcPct val="90000"/>
              </a:lnSpc>
              <a:spcAft>
                <a:spcPts val="600"/>
              </a:spcAft>
            </a:pPr>
            <a:r>
              <a:rPr lang="en-US" sz="1500" dirty="0">
                <a:solidFill>
                  <a:schemeClr val="bg1"/>
                </a:solidFill>
              </a:rPr>
              <a:t>Check-</a:t>
            </a:r>
          </a:p>
          <a:p>
            <a:pPr>
              <a:lnSpc>
                <a:spcPct val="90000"/>
              </a:lnSpc>
              <a:spcAft>
                <a:spcPts val="600"/>
              </a:spcAft>
            </a:pPr>
            <a:r>
              <a:rPr lang="en-US" sz="1500" dirty="0">
                <a:solidFill>
                  <a:schemeClr val="bg1"/>
                </a:solidFill>
              </a:rPr>
              <a:t>We are aware from before analysis that on an average we receive 12 reviews per beer and we can also see a user gives on an average 12 reviews.</a:t>
            </a:r>
          </a:p>
          <a:p>
            <a:pPr>
              <a:lnSpc>
                <a:spcPct val="90000"/>
              </a:lnSpc>
              <a:spcAft>
                <a:spcPts val="600"/>
              </a:spcAft>
            </a:pPr>
            <a:endParaRPr lang="en-US" sz="1500" dirty="0">
              <a:solidFill>
                <a:schemeClr val="bg1"/>
              </a:solidFill>
            </a:endParaRPr>
          </a:p>
          <a:p>
            <a:pPr>
              <a:lnSpc>
                <a:spcPct val="90000"/>
              </a:lnSpc>
              <a:spcAft>
                <a:spcPts val="600"/>
              </a:spcAft>
            </a:pPr>
            <a:r>
              <a:rPr lang="en-US" sz="1500" dirty="0">
                <a:solidFill>
                  <a:schemeClr val="bg1"/>
                </a:solidFill>
              </a:rPr>
              <a:t>So, we will be working on the subset of data where beers have more than 12 reviews and users also have given more than 12 reviews so that it makes more sense to recommend beers basis that info.</a:t>
            </a:r>
          </a:p>
          <a:p>
            <a:pPr>
              <a:lnSpc>
                <a:spcPct val="90000"/>
              </a:lnSpc>
              <a:spcAft>
                <a:spcPts val="600"/>
              </a:spcAft>
            </a:pPr>
            <a:r>
              <a:rPr lang="en-US" sz="1500" dirty="0">
                <a:solidFill>
                  <a:schemeClr val="bg1"/>
                </a:solidFill>
              </a:rPr>
              <a:t>Approach 1:</a:t>
            </a:r>
          </a:p>
          <a:p>
            <a:pPr>
              <a:lnSpc>
                <a:spcPct val="90000"/>
              </a:lnSpc>
              <a:spcAft>
                <a:spcPts val="600"/>
              </a:spcAft>
            </a:pPr>
            <a:r>
              <a:rPr lang="en-US" sz="1500" dirty="0">
                <a:solidFill>
                  <a:schemeClr val="bg1"/>
                </a:solidFill>
              </a:rPr>
              <a:t>Considering Overall grouping average of Aroma, taste, </a:t>
            </a:r>
            <a:r>
              <a:rPr lang="en-US" sz="1500" dirty="0" err="1">
                <a:solidFill>
                  <a:schemeClr val="bg1"/>
                </a:solidFill>
              </a:rPr>
              <a:t>apperance</a:t>
            </a:r>
            <a:r>
              <a:rPr lang="en-US" sz="1500" dirty="0">
                <a:solidFill>
                  <a:schemeClr val="bg1"/>
                </a:solidFill>
              </a:rPr>
              <a:t>, palette for reaching the conclusion</a:t>
            </a:r>
          </a:p>
          <a:p>
            <a:pPr>
              <a:lnSpc>
                <a:spcPct val="90000"/>
              </a:lnSpc>
              <a:spcAft>
                <a:spcPts val="600"/>
              </a:spcAft>
            </a:pPr>
            <a:r>
              <a:rPr lang="en-US" sz="1500" dirty="0">
                <a:solidFill>
                  <a:schemeClr val="bg1"/>
                </a:solidFill>
              </a:rPr>
              <a:t>If user has preference for aroma &amp; appearance then they will like beer that score highly in the </a:t>
            </a:r>
            <a:r>
              <a:rPr lang="en-US" sz="1500" dirty="0" err="1">
                <a:solidFill>
                  <a:schemeClr val="bg1"/>
                </a:solidFill>
              </a:rPr>
              <a:t>review_aroma</a:t>
            </a:r>
            <a:r>
              <a:rPr lang="en-US" sz="1500" dirty="0">
                <a:solidFill>
                  <a:schemeClr val="bg1"/>
                </a:solidFill>
              </a:rPr>
              <a:t> and </a:t>
            </a:r>
            <a:r>
              <a:rPr lang="en-US" sz="1500" dirty="0" err="1">
                <a:solidFill>
                  <a:schemeClr val="bg1"/>
                </a:solidFill>
              </a:rPr>
              <a:t>review_appearance</a:t>
            </a:r>
            <a:r>
              <a:rPr lang="en-US" sz="1500" dirty="0">
                <a:solidFill>
                  <a:schemeClr val="bg1"/>
                </a:solidFill>
              </a:rPr>
              <a:t> variables.</a:t>
            </a:r>
          </a:p>
          <a:p>
            <a:pPr>
              <a:lnSpc>
                <a:spcPct val="90000"/>
              </a:lnSpc>
              <a:spcAft>
                <a:spcPts val="600"/>
              </a:spcAft>
            </a:pPr>
            <a:endParaRPr lang="en-US" sz="1500" dirty="0">
              <a:solidFill>
                <a:schemeClr val="bg1"/>
              </a:solidFill>
            </a:endParaRPr>
          </a:p>
          <a:p>
            <a:pPr>
              <a:lnSpc>
                <a:spcPct val="90000"/>
              </a:lnSpc>
              <a:spcAft>
                <a:spcPts val="600"/>
              </a:spcAft>
            </a:pPr>
            <a:r>
              <a:rPr lang="en-US" sz="1500" dirty="0">
                <a:solidFill>
                  <a:schemeClr val="bg1"/>
                </a:solidFill>
              </a:rPr>
              <a:t>Along with the average we can keep in mind the standard deviation as well. It will help in generalizing.</a:t>
            </a:r>
          </a:p>
          <a:p>
            <a:pPr>
              <a:lnSpc>
                <a:spcPct val="90000"/>
              </a:lnSpc>
              <a:spcAft>
                <a:spcPts val="600"/>
              </a:spcAft>
            </a:pPr>
            <a:endParaRPr lang="en-US" sz="1500" dirty="0">
              <a:solidFill>
                <a:schemeClr val="bg1"/>
              </a:solidFill>
            </a:endParaRPr>
          </a:p>
          <a:p>
            <a:pPr>
              <a:lnSpc>
                <a:spcPct val="90000"/>
              </a:lnSpc>
              <a:spcAft>
                <a:spcPts val="600"/>
              </a:spcAft>
            </a:pPr>
            <a:r>
              <a:rPr lang="en-US" sz="1500" dirty="0">
                <a:solidFill>
                  <a:schemeClr val="bg1"/>
                </a:solidFill>
              </a:rPr>
              <a:t>Approach 2:</a:t>
            </a:r>
          </a:p>
          <a:p>
            <a:pPr>
              <a:lnSpc>
                <a:spcPct val="90000"/>
              </a:lnSpc>
              <a:spcAft>
                <a:spcPts val="600"/>
              </a:spcAft>
            </a:pPr>
            <a:r>
              <a:rPr lang="en-US" sz="1500" dirty="0">
                <a:solidFill>
                  <a:schemeClr val="bg1"/>
                </a:solidFill>
              </a:rPr>
              <a:t>Recommending beer depend upon the preference of a user, </a:t>
            </a:r>
          </a:p>
          <a:p>
            <a:pPr>
              <a:lnSpc>
                <a:spcPct val="90000"/>
              </a:lnSpc>
              <a:spcAft>
                <a:spcPts val="600"/>
              </a:spcAft>
            </a:pPr>
            <a:r>
              <a:rPr lang="en-US" sz="1500" dirty="0">
                <a:solidFill>
                  <a:schemeClr val="bg1"/>
                </a:solidFill>
              </a:rPr>
              <a:t>Also, we have ranked top beers in different beer styles basis the average scores in aroma, palette, appearance, taste</a:t>
            </a:r>
          </a:p>
          <a:p>
            <a:pPr>
              <a:lnSpc>
                <a:spcPct val="90000"/>
              </a:lnSpc>
              <a:spcAft>
                <a:spcPts val="600"/>
              </a:spcAft>
            </a:pPr>
            <a:r>
              <a:rPr lang="en-US" sz="1500" dirty="0">
                <a:solidFill>
                  <a:schemeClr val="bg1"/>
                </a:solidFill>
              </a:rPr>
              <a:t>If a particular beer style is a preference, then top 3 beers from that category can be picked up.</a:t>
            </a:r>
          </a:p>
          <a:p>
            <a:pPr indent="-228600">
              <a:lnSpc>
                <a:spcPct val="90000"/>
              </a:lnSpc>
              <a:spcAft>
                <a:spcPts val="600"/>
              </a:spcAft>
              <a:buFont typeface="Arial" panose="020B0604020202020204" pitchFamily="34" charset="0"/>
              <a:buChar char="•"/>
            </a:pPr>
            <a:endParaRPr lang="en-US" sz="1500" dirty="0">
              <a:solidFill>
                <a:schemeClr val="bg1"/>
              </a:solidFill>
            </a:endParaRPr>
          </a:p>
        </p:txBody>
      </p:sp>
      <p:sp>
        <p:nvSpPr>
          <p:cNvPr id="8" name="Rectangle 7">
            <a:extLst>
              <a:ext uri="{FF2B5EF4-FFF2-40B4-BE49-F238E27FC236}">
                <a16:creationId xmlns:a16="http://schemas.microsoft.com/office/drawing/2014/main" id="{D10C61B7-063C-4D63-9F31-9370DFFEA469}"/>
              </a:ext>
            </a:extLst>
          </p:cNvPr>
          <p:cNvSpPr/>
          <p:nvPr/>
        </p:nvSpPr>
        <p:spPr>
          <a:xfrm>
            <a:off x="6362949" y="365124"/>
            <a:ext cx="5624694" cy="42240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Average of Aroma, taste, appearance and </a:t>
            </a:r>
            <a:r>
              <a:rPr lang="en-US" sz="1400" dirty="0" err="1"/>
              <a:t>Palete</a:t>
            </a:r>
            <a:r>
              <a:rPr lang="en-US" sz="1400" dirty="0"/>
              <a:t>, with deviation in place</a:t>
            </a:r>
          </a:p>
        </p:txBody>
      </p:sp>
      <p:pic>
        <p:nvPicPr>
          <p:cNvPr id="6" name="Picture 5">
            <a:extLst>
              <a:ext uri="{FF2B5EF4-FFF2-40B4-BE49-F238E27FC236}">
                <a16:creationId xmlns:a16="http://schemas.microsoft.com/office/drawing/2014/main" id="{68BF4ABC-0FF1-4CAF-9F20-7CB7166E56F7}"/>
              </a:ext>
            </a:extLst>
          </p:cNvPr>
          <p:cNvPicPr>
            <a:picLocks noChangeAspect="1"/>
          </p:cNvPicPr>
          <p:nvPr/>
        </p:nvPicPr>
        <p:blipFill>
          <a:blip r:embed="rId2"/>
          <a:stretch>
            <a:fillRect/>
          </a:stretch>
        </p:blipFill>
        <p:spPr>
          <a:xfrm>
            <a:off x="6362949" y="878119"/>
            <a:ext cx="5734420" cy="3242732"/>
          </a:xfrm>
          <a:prstGeom prst="rect">
            <a:avLst/>
          </a:prstGeom>
        </p:spPr>
      </p:pic>
    </p:spTree>
    <p:extLst>
      <p:ext uri="{BB962C8B-B14F-4D97-AF65-F5344CB8AC3E}">
        <p14:creationId xmlns:p14="http://schemas.microsoft.com/office/powerpoint/2010/main" val="331101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A9E6440-28AB-43CB-B9F2-B84F6A187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242" y="365124"/>
            <a:ext cx="5431537"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BC397-0641-4EA3-8877-2702CD9AEDB6}"/>
              </a:ext>
            </a:extLst>
          </p:cNvPr>
          <p:cNvSpPr>
            <a:spLocks noGrp="1"/>
          </p:cNvSpPr>
          <p:nvPr>
            <p:ph type="title"/>
          </p:nvPr>
        </p:nvSpPr>
        <p:spPr>
          <a:xfrm>
            <a:off x="628463" y="414961"/>
            <a:ext cx="5189093" cy="826643"/>
          </a:xfrm>
        </p:spPr>
        <p:txBody>
          <a:bodyPr vert="horz" lIns="91440" tIns="45720" rIns="91440" bIns="45720" rtlCol="0" anchor="ctr">
            <a:normAutofit/>
          </a:bodyPr>
          <a:lstStyle/>
          <a:p>
            <a:r>
              <a:rPr lang="en-US" sz="1700" dirty="0">
                <a:solidFill>
                  <a:schemeClr val="bg1"/>
                </a:solidFill>
                <a:latin typeface="+mn-lt"/>
                <a:ea typeface="+mn-ea"/>
                <a:cs typeface="+mn-cs"/>
              </a:rPr>
              <a:t>Q5. </a:t>
            </a:r>
            <a:r>
              <a:rPr lang="en-US" sz="1400" dirty="0">
                <a:solidFill>
                  <a:schemeClr val="bg1"/>
                </a:solidFill>
                <a:latin typeface="+mn-lt"/>
                <a:ea typeface="+mn-ea"/>
                <a:cs typeface="+mn-cs"/>
              </a:rPr>
              <a:t>Which Beer style seems to be the favorite based on reviews written by users?</a:t>
            </a:r>
            <a:br>
              <a:rPr lang="en-US" sz="1800" dirty="0">
                <a:latin typeface="Calibri" panose="020F0502020204030204" pitchFamily="34" charset="0"/>
                <a:cs typeface="Calibri" panose="020F0502020204030204" pitchFamily="34" charset="0"/>
              </a:rPr>
            </a:br>
            <a:endParaRPr lang="en-US" sz="1800" dirty="0">
              <a:solidFill>
                <a:schemeClr val="bg1"/>
              </a:solidFill>
              <a:latin typeface="+mn-lt"/>
              <a:ea typeface="+mn-ea"/>
              <a:cs typeface="+mn-cs"/>
            </a:endParaRPr>
          </a:p>
        </p:txBody>
      </p:sp>
      <p:sp>
        <p:nvSpPr>
          <p:cNvPr id="4" name="TextBox 3">
            <a:extLst>
              <a:ext uri="{FF2B5EF4-FFF2-40B4-BE49-F238E27FC236}">
                <a16:creationId xmlns:a16="http://schemas.microsoft.com/office/drawing/2014/main" id="{F4E4F92B-D58D-4A8E-95C2-3A464E3B08A6}"/>
              </a:ext>
            </a:extLst>
          </p:cNvPr>
          <p:cNvSpPr txBox="1"/>
          <p:nvPr/>
        </p:nvSpPr>
        <p:spPr>
          <a:xfrm>
            <a:off x="556128" y="1291441"/>
            <a:ext cx="5189093" cy="4467205"/>
          </a:xfrm>
          <a:prstGeom prst="rect">
            <a:avLst/>
          </a:prstGeom>
        </p:spPr>
        <p:txBody>
          <a:bodyPr vert="horz" lIns="91440" tIns="45720" rIns="91440" bIns="45720" rtlCol="0">
            <a:normAutofit/>
          </a:bodyPr>
          <a:lstStyle/>
          <a:p>
            <a:pPr>
              <a:lnSpc>
                <a:spcPct val="90000"/>
              </a:lnSpc>
              <a:spcAft>
                <a:spcPts val="600"/>
              </a:spcAft>
            </a:pPr>
            <a:r>
              <a:rPr lang="en-US" sz="1500" dirty="0">
                <a:solidFill>
                  <a:schemeClr val="bg1"/>
                </a:solidFill>
              </a:rPr>
              <a:t>Check-</a:t>
            </a:r>
          </a:p>
          <a:p>
            <a:pPr>
              <a:lnSpc>
                <a:spcPct val="90000"/>
              </a:lnSpc>
              <a:spcAft>
                <a:spcPts val="600"/>
              </a:spcAft>
            </a:pPr>
            <a:r>
              <a:rPr lang="en-US" sz="1500" dirty="0">
                <a:solidFill>
                  <a:schemeClr val="bg1"/>
                </a:solidFill>
              </a:rPr>
              <a:t>Removing observations where </a:t>
            </a:r>
            <a:r>
              <a:rPr lang="en-US" sz="1500" dirty="0" err="1">
                <a:solidFill>
                  <a:schemeClr val="bg1"/>
                </a:solidFill>
              </a:rPr>
              <a:t>review_text</a:t>
            </a:r>
            <a:r>
              <a:rPr lang="en-US" sz="1500" dirty="0">
                <a:solidFill>
                  <a:schemeClr val="bg1"/>
                </a:solidFill>
              </a:rPr>
              <a:t> is blank</a:t>
            </a:r>
          </a:p>
          <a:p>
            <a:pPr>
              <a:lnSpc>
                <a:spcPct val="90000"/>
              </a:lnSpc>
              <a:spcAft>
                <a:spcPts val="600"/>
              </a:spcAft>
            </a:pPr>
            <a:endParaRPr lang="en-US" sz="1500" dirty="0">
              <a:solidFill>
                <a:schemeClr val="bg1"/>
              </a:solidFill>
            </a:endParaRPr>
          </a:p>
          <a:p>
            <a:pPr>
              <a:lnSpc>
                <a:spcPct val="90000"/>
              </a:lnSpc>
              <a:spcAft>
                <a:spcPts val="600"/>
              </a:spcAft>
            </a:pPr>
            <a:r>
              <a:rPr lang="en-US" sz="1500" dirty="0">
                <a:solidFill>
                  <a:schemeClr val="bg1"/>
                </a:solidFill>
              </a:rPr>
              <a:t>Approach-</a:t>
            </a:r>
          </a:p>
          <a:p>
            <a:pPr marL="285750" indent="-285750">
              <a:lnSpc>
                <a:spcPct val="90000"/>
              </a:lnSpc>
              <a:spcAft>
                <a:spcPts val="600"/>
              </a:spcAft>
              <a:buFont typeface="Arial" panose="020B0604020202020204" pitchFamily="34" charset="0"/>
              <a:buChar char="•"/>
            </a:pPr>
            <a:r>
              <a:rPr lang="en-US" sz="1500" dirty="0" err="1">
                <a:solidFill>
                  <a:schemeClr val="bg1"/>
                </a:solidFill>
              </a:rPr>
              <a:t>Perfoming</a:t>
            </a:r>
            <a:r>
              <a:rPr lang="en-US" sz="1500" dirty="0">
                <a:solidFill>
                  <a:schemeClr val="bg1"/>
                </a:solidFill>
              </a:rPr>
              <a:t> sentiment analysis on the </a:t>
            </a:r>
            <a:r>
              <a:rPr lang="en-US" sz="1500" dirty="0" err="1">
                <a:solidFill>
                  <a:schemeClr val="bg1"/>
                </a:solidFill>
              </a:rPr>
              <a:t>review_text</a:t>
            </a:r>
            <a:r>
              <a:rPr lang="en-US" sz="1500" dirty="0">
                <a:solidFill>
                  <a:schemeClr val="bg1"/>
                </a:solidFill>
              </a:rPr>
              <a:t> available</a:t>
            </a:r>
          </a:p>
          <a:p>
            <a:pPr marL="285750" indent="-285750">
              <a:lnSpc>
                <a:spcPct val="90000"/>
              </a:lnSpc>
              <a:spcAft>
                <a:spcPts val="600"/>
              </a:spcAft>
              <a:buFont typeface="Arial" panose="020B0604020202020204" pitchFamily="34" charset="0"/>
              <a:buChar char="•"/>
            </a:pPr>
            <a:r>
              <a:rPr lang="en-US" sz="1500" dirty="0">
                <a:solidFill>
                  <a:schemeClr val="bg1"/>
                </a:solidFill>
              </a:rPr>
              <a:t>Categorizing into positive, neutral &amp; negative comment category</a:t>
            </a:r>
          </a:p>
          <a:p>
            <a:pPr marL="285750" indent="-285750">
              <a:lnSpc>
                <a:spcPct val="90000"/>
              </a:lnSpc>
              <a:spcAft>
                <a:spcPts val="600"/>
              </a:spcAft>
              <a:buFont typeface="Arial" panose="020B0604020202020204" pitchFamily="34" charset="0"/>
              <a:buChar char="•"/>
            </a:pPr>
            <a:r>
              <a:rPr lang="en-US" sz="1500" dirty="0">
                <a:solidFill>
                  <a:schemeClr val="bg1"/>
                </a:solidFill>
              </a:rPr>
              <a:t>Forming word cloud of beer names where the review sentiments are positive</a:t>
            </a:r>
          </a:p>
          <a:p>
            <a:pPr marL="285750" indent="-285750">
              <a:lnSpc>
                <a:spcPct val="90000"/>
              </a:lnSpc>
              <a:spcAft>
                <a:spcPts val="600"/>
              </a:spcAft>
              <a:buFont typeface="Arial" panose="020B0604020202020204" pitchFamily="34" charset="0"/>
              <a:buChar char="•"/>
            </a:pPr>
            <a:endParaRPr lang="en-US" sz="1500" dirty="0">
              <a:solidFill>
                <a:schemeClr val="bg1"/>
              </a:solidFill>
            </a:endParaRPr>
          </a:p>
          <a:p>
            <a:pPr>
              <a:lnSpc>
                <a:spcPct val="90000"/>
              </a:lnSpc>
              <a:spcAft>
                <a:spcPts val="600"/>
              </a:spcAft>
            </a:pPr>
            <a:r>
              <a:rPr lang="en-US" sz="1500" dirty="0">
                <a:solidFill>
                  <a:schemeClr val="bg1"/>
                </a:solidFill>
              </a:rPr>
              <a:t>Conclusion-</a:t>
            </a:r>
          </a:p>
          <a:p>
            <a:pPr>
              <a:lnSpc>
                <a:spcPct val="90000"/>
              </a:lnSpc>
              <a:spcAft>
                <a:spcPts val="600"/>
              </a:spcAft>
            </a:pPr>
            <a:r>
              <a:rPr lang="en-US" sz="1500" dirty="0">
                <a:solidFill>
                  <a:schemeClr val="bg1"/>
                </a:solidFill>
              </a:rPr>
              <a:t>We can say American seems be </a:t>
            </a:r>
            <a:r>
              <a:rPr lang="en-US" sz="1500" dirty="0" err="1">
                <a:solidFill>
                  <a:schemeClr val="bg1"/>
                </a:solidFill>
              </a:rPr>
              <a:t>be</a:t>
            </a:r>
            <a:r>
              <a:rPr lang="en-US" sz="1500" dirty="0">
                <a:solidFill>
                  <a:schemeClr val="bg1"/>
                </a:solidFill>
              </a:rPr>
              <a:t> popular beer name among the positive reviews</a:t>
            </a:r>
          </a:p>
        </p:txBody>
      </p:sp>
      <p:sp>
        <p:nvSpPr>
          <p:cNvPr id="8" name="Rectangle 7">
            <a:extLst>
              <a:ext uri="{FF2B5EF4-FFF2-40B4-BE49-F238E27FC236}">
                <a16:creationId xmlns:a16="http://schemas.microsoft.com/office/drawing/2014/main" id="{D10C61B7-063C-4D63-9F31-9370DFFEA469}"/>
              </a:ext>
            </a:extLst>
          </p:cNvPr>
          <p:cNvSpPr/>
          <p:nvPr/>
        </p:nvSpPr>
        <p:spPr>
          <a:xfrm>
            <a:off x="6362949" y="365124"/>
            <a:ext cx="5624694" cy="42240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Beer Styles word cloud as per positive sentiments in text reviews</a:t>
            </a:r>
          </a:p>
        </p:txBody>
      </p:sp>
      <p:pic>
        <p:nvPicPr>
          <p:cNvPr id="3" name="Picture 2">
            <a:extLst>
              <a:ext uri="{FF2B5EF4-FFF2-40B4-BE49-F238E27FC236}">
                <a16:creationId xmlns:a16="http://schemas.microsoft.com/office/drawing/2014/main" id="{9BF5223F-8D8E-4B54-B51F-75F7DB233173}"/>
              </a:ext>
            </a:extLst>
          </p:cNvPr>
          <p:cNvPicPr>
            <a:picLocks noChangeAspect="1"/>
          </p:cNvPicPr>
          <p:nvPr/>
        </p:nvPicPr>
        <p:blipFill>
          <a:blip r:embed="rId2"/>
          <a:stretch>
            <a:fillRect/>
          </a:stretch>
        </p:blipFill>
        <p:spPr>
          <a:xfrm>
            <a:off x="6362950" y="1091670"/>
            <a:ext cx="5624694" cy="4961997"/>
          </a:xfrm>
          <a:prstGeom prst="rect">
            <a:avLst/>
          </a:prstGeom>
        </p:spPr>
      </p:pic>
    </p:spTree>
    <p:extLst>
      <p:ext uri="{BB962C8B-B14F-4D97-AF65-F5344CB8AC3E}">
        <p14:creationId xmlns:p14="http://schemas.microsoft.com/office/powerpoint/2010/main" val="230585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A9E6440-28AB-43CB-B9F2-B84F6A187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242" y="365124"/>
            <a:ext cx="5431537"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BC397-0641-4EA3-8877-2702CD9AEDB6}"/>
              </a:ext>
            </a:extLst>
          </p:cNvPr>
          <p:cNvSpPr>
            <a:spLocks noGrp="1"/>
          </p:cNvSpPr>
          <p:nvPr>
            <p:ph type="title"/>
          </p:nvPr>
        </p:nvSpPr>
        <p:spPr>
          <a:xfrm>
            <a:off x="628463" y="414961"/>
            <a:ext cx="5189093" cy="826643"/>
          </a:xfrm>
        </p:spPr>
        <p:txBody>
          <a:bodyPr vert="horz" lIns="91440" tIns="45720" rIns="91440" bIns="45720" rtlCol="0" anchor="ctr">
            <a:normAutofit fontScale="90000"/>
          </a:bodyPr>
          <a:lstStyle/>
          <a:p>
            <a:r>
              <a:rPr lang="en-US" sz="1700" dirty="0">
                <a:solidFill>
                  <a:schemeClr val="bg1"/>
                </a:solidFill>
                <a:latin typeface="+mn-lt"/>
                <a:ea typeface="+mn-ea"/>
                <a:cs typeface="+mn-cs"/>
              </a:rPr>
              <a:t>Q6. How does written review compare to overall review score for the beer styles?</a:t>
            </a:r>
            <a:br>
              <a:rPr lang="en-US" sz="1700" dirty="0">
                <a:solidFill>
                  <a:schemeClr val="bg1"/>
                </a:solidFill>
                <a:latin typeface="+mn-lt"/>
                <a:ea typeface="+mn-ea"/>
                <a:cs typeface="+mn-cs"/>
              </a:rPr>
            </a:br>
            <a:br>
              <a:rPr lang="en-US" sz="1800" dirty="0">
                <a:latin typeface="Calibri" panose="020F0502020204030204" pitchFamily="34" charset="0"/>
                <a:cs typeface="Calibri" panose="020F0502020204030204" pitchFamily="34" charset="0"/>
              </a:rPr>
            </a:br>
            <a:endParaRPr lang="en-US" sz="1800" dirty="0">
              <a:solidFill>
                <a:schemeClr val="bg1"/>
              </a:solidFill>
              <a:latin typeface="+mn-lt"/>
              <a:ea typeface="+mn-ea"/>
              <a:cs typeface="+mn-cs"/>
            </a:endParaRPr>
          </a:p>
        </p:txBody>
      </p:sp>
      <p:sp>
        <p:nvSpPr>
          <p:cNvPr id="4" name="TextBox 3">
            <a:extLst>
              <a:ext uri="{FF2B5EF4-FFF2-40B4-BE49-F238E27FC236}">
                <a16:creationId xmlns:a16="http://schemas.microsoft.com/office/drawing/2014/main" id="{F4E4F92B-D58D-4A8E-95C2-3A464E3B08A6}"/>
              </a:ext>
            </a:extLst>
          </p:cNvPr>
          <p:cNvSpPr txBox="1"/>
          <p:nvPr/>
        </p:nvSpPr>
        <p:spPr>
          <a:xfrm>
            <a:off x="556128" y="1291441"/>
            <a:ext cx="5189093" cy="4467205"/>
          </a:xfrm>
          <a:prstGeom prst="rect">
            <a:avLst/>
          </a:prstGeom>
        </p:spPr>
        <p:txBody>
          <a:bodyPr vert="horz" lIns="91440" tIns="45720" rIns="91440" bIns="45720" rtlCol="0">
            <a:normAutofit/>
          </a:bodyPr>
          <a:lstStyle/>
          <a:p>
            <a:pPr>
              <a:lnSpc>
                <a:spcPct val="90000"/>
              </a:lnSpc>
              <a:spcAft>
                <a:spcPts val="600"/>
              </a:spcAft>
            </a:pPr>
            <a:r>
              <a:rPr lang="en-US" sz="1500" dirty="0">
                <a:solidFill>
                  <a:schemeClr val="bg1"/>
                </a:solidFill>
              </a:rPr>
              <a:t>Check-</a:t>
            </a:r>
          </a:p>
          <a:p>
            <a:pPr>
              <a:lnSpc>
                <a:spcPct val="90000"/>
              </a:lnSpc>
              <a:spcAft>
                <a:spcPts val="600"/>
              </a:spcAft>
            </a:pPr>
            <a:r>
              <a:rPr lang="en-US" sz="1500" dirty="0">
                <a:solidFill>
                  <a:schemeClr val="bg1"/>
                </a:solidFill>
              </a:rPr>
              <a:t>Removing observations where </a:t>
            </a:r>
            <a:r>
              <a:rPr lang="en-US" sz="1500" dirty="0" err="1">
                <a:solidFill>
                  <a:schemeClr val="bg1"/>
                </a:solidFill>
              </a:rPr>
              <a:t>review_text</a:t>
            </a:r>
            <a:r>
              <a:rPr lang="en-US" sz="1500" dirty="0">
                <a:solidFill>
                  <a:schemeClr val="bg1"/>
                </a:solidFill>
              </a:rPr>
              <a:t> is blank</a:t>
            </a:r>
          </a:p>
          <a:p>
            <a:pPr>
              <a:lnSpc>
                <a:spcPct val="90000"/>
              </a:lnSpc>
              <a:spcAft>
                <a:spcPts val="600"/>
              </a:spcAft>
            </a:pPr>
            <a:endParaRPr lang="en-US" sz="1500" dirty="0">
              <a:solidFill>
                <a:schemeClr val="bg1"/>
              </a:solidFill>
            </a:endParaRPr>
          </a:p>
          <a:p>
            <a:pPr>
              <a:lnSpc>
                <a:spcPct val="90000"/>
              </a:lnSpc>
              <a:spcAft>
                <a:spcPts val="600"/>
              </a:spcAft>
            </a:pPr>
            <a:r>
              <a:rPr lang="en-US" sz="1500" dirty="0">
                <a:solidFill>
                  <a:schemeClr val="bg1"/>
                </a:solidFill>
              </a:rPr>
              <a:t>Approach-</a:t>
            </a:r>
          </a:p>
          <a:p>
            <a:pPr>
              <a:lnSpc>
                <a:spcPct val="90000"/>
              </a:lnSpc>
              <a:spcAft>
                <a:spcPts val="600"/>
              </a:spcAft>
            </a:pPr>
            <a:r>
              <a:rPr lang="en-US" sz="1500" dirty="0">
                <a:solidFill>
                  <a:schemeClr val="bg1"/>
                </a:solidFill>
              </a:rPr>
              <a:t>With the sentiment analysis on the basis of written review, we categorized reviews in positive, neutral and negative reviews.</a:t>
            </a:r>
          </a:p>
          <a:p>
            <a:pPr>
              <a:lnSpc>
                <a:spcPct val="90000"/>
              </a:lnSpc>
              <a:spcAft>
                <a:spcPts val="600"/>
              </a:spcAft>
            </a:pPr>
            <a:r>
              <a:rPr lang="en-US" sz="1500" dirty="0">
                <a:solidFill>
                  <a:schemeClr val="bg1"/>
                </a:solidFill>
              </a:rPr>
              <a:t>Now we can see how the distribution of overall score looks like with the written review sentiment.</a:t>
            </a:r>
          </a:p>
          <a:p>
            <a:pPr marL="285750" indent="-285750">
              <a:lnSpc>
                <a:spcPct val="90000"/>
              </a:lnSpc>
              <a:spcAft>
                <a:spcPts val="600"/>
              </a:spcAft>
              <a:buFont typeface="Arial" panose="020B0604020202020204" pitchFamily="34" charset="0"/>
              <a:buChar char="•"/>
            </a:pPr>
            <a:r>
              <a:rPr lang="en-US" sz="1500" dirty="0">
                <a:solidFill>
                  <a:schemeClr val="bg1"/>
                </a:solidFill>
              </a:rPr>
              <a:t>Written review sentiments align with the overall scores as well. </a:t>
            </a:r>
          </a:p>
          <a:p>
            <a:pPr marL="285750" indent="-285750">
              <a:lnSpc>
                <a:spcPct val="90000"/>
              </a:lnSpc>
              <a:spcAft>
                <a:spcPts val="600"/>
              </a:spcAft>
              <a:buFont typeface="Arial" panose="020B0604020202020204" pitchFamily="34" charset="0"/>
              <a:buChar char="•"/>
            </a:pPr>
            <a:r>
              <a:rPr lang="en-US" sz="1500" dirty="0">
                <a:solidFill>
                  <a:schemeClr val="bg1"/>
                </a:solidFill>
              </a:rPr>
              <a:t>We can see that for positive reviews the overall review is at higher side, &gt; 4</a:t>
            </a:r>
          </a:p>
          <a:p>
            <a:pPr marL="285750" indent="-285750">
              <a:lnSpc>
                <a:spcPct val="90000"/>
              </a:lnSpc>
              <a:spcAft>
                <a:spcPts val="600"/>
              </a:spcAft>
              <a:buFont typeface="Arial" panose="020B0604020202020204" pitchFamily="34" charset="0"/>
              <a:buChar char="•"/>
            </a:pPr>
            <a:r>
              <a:rPr lang="en-US" sz="1500" dirty="0">
                <a:solidFill>
                  <a:schemeClr val="bg1"/>
                </a:solidFill>
              </a:rPr>
              <a:t>For negative reviews the overall review is at lower side </a:t>
            </a:r>
          </a:p>
          <a:p>
            <a:pPr>
              <a:lnSpc>
                <a:spcPct val="90000"/>
              </a:lnSpc>
              <a:spcAft>
                <a:spcPts val="600"/>
              </a:spcAft>
            </a:pPr>
            <a:endParaRPr lang="en-US" sz="1500" dirty="0">
              <a:solidFill>
                <a:schemeClr val="bg1"/>
              </a:solidFill>
            </a:endParaRPr>
          </a:p>
          <a:p>
            <a:pPr>
              <a:lnSpc>
                <a:spcPct val="90000"/>
              </a:lnSpc>
              <a:spcAft>
                <a:spcPts val="600"/>
              </a:spcAft>
            </a:pPr>
            <a:r>
              <a:rPr lang="en-US" sz="1500" dirty="0">
                <a:solidFill>
                  <a:schemeClr val="bg1"/>
                </a:solidFill>
              </a:rPr>
              <a:t>Same can be seen at different beer styles level as well</a:t>
            </a:r>
          </a:p>
        </p:txBody>
      </p:sp>
      <p:sp>
        <p:nvSpPr>
          <p:cNvPr id="8" name="Rectangle 7">
            <a:extLst>
              <a:ext uri="{FF2B5EF4-FFF2-40B4-BE49-F238E27FC236}">
                <a16:creationId xmlns:a16="http://schemas.microsoft.com/office/drawing/2014/main" id="{D10C61B7-063C-4D63-9F31-9370DFFEA469}"/>
              </a:ext>
            </a:extLst>
          </p:cNvPr>
          <p:cNvSpPr/>
          <p:nvPr/>
        </p:nvSpPr>
        <p:spPr>
          <a:xfrm>
            <a:off x="6362949" y="365124"/>
            <a:ext cx="5624694" cy="42240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Box plot showing distribution of Overall Score with respect to written review sentiments</a:t>
            </a:r>
          </a:p>
        </p:txBody>
      </p:sp>
      <p:pic>
        <p:nvPicPr>
          <p:cNvPr id="5" name="Picture 4">
            <a:extLst>
              <a:ext uri="{FF2B5EF4-FFF2-40B4-BE49-F238E27FC236}">
                <a16:creationId xmlns:a16="http://schemas.microsoft.com/office/drawing/2014/main" id="{F25A1927-B807-45B2-9861-2BE2E7EBDBB0}"/>
              </a:ext>
            </a:extLst>
          </p:cNvPr>
          <p:cNvPicPr>
            <a:picLocks noChangeAspect="1"/>
          </p:cNvPicPr>
          <p:nvPr/>
        </p:nvPicPr>
        <p:blipFill>
          <a:blip r:embed="rId2"/>
          <a:stretch>
            <a:fillRect/>
          </a:stretch>
        </p:blipFill>
        <p:spPr>
          <a:xfrm>
            <a:off x="6096000" y="1186656"/>
            <a:ext cx="5765800" cy="4282812"/>
          </a:xfrm>
          <a:prstGeom prst="rect">
            <a:avLst/>
          </a:prstGeom>
        </p:spPr>
      </p:pic>
    </p:spTree>
    <p:extLst>
      <p:ext uri="{BB962C8B-B14F-4D97-AF65-F5344CB8AC3E}">
        <p14:creationId xmlns:p14="http://schemas.microsoft.com/office/powerpoint/2010/main" val="339621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A9E6440-28AB-43CB-B9F2-B84F6A187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242" y="365124"/>
            <a:ext cx="5431537"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BC397-0641-4EA3-8877-2702CD9AEDB6}"/>
              </a:ext>
            </a:extLst>
          </p:cNvPr>
          <p:cNvSpPr>
            <a:spLocks noGrp="1"/>
          </p:cNvSpPr>
          <p:nvPr>
            <p:ph type="title"/>
          </p:nvPr>
        </p:nvSpPr>
        <p:spPr>
          <a:xfrm>
            <a:off x="628463" y="414961"/>
            <a:ext cx="5189093" cy="826643"/>
          </a:xfrm>
        </p:spPr>
        <p:txBody>
          <a:bodyPr vert="horz" lIns="91440" tIns="45720" rIns="91440" bIns="45720" rtlCol="0" anchor="ctr">
            <a:normAutofit/>
          </a:bodyPr>
          <a:lstStyle/>
          <a:p>
            <a:r>
              <a:rPr lang="en-US" sz="1700" dirty="0">
                <a:solidFill>
                  <a:schemeClr val="bg1"/>
                </a:solidFill>
                <a:latin typeface="+mn-lt"/>
                <a:ea typeface="+mn-ea"/>
                <a:cs typeface="+mn-cs"/>
              </a:rPr>
              <a:t>Q6. How do find similar beer drinkers by using written reviews only?   </a:t>
            </a:r>
            <a:br>
              <a:rPr lang="en-US" sz="1800" dirty="0">
                <a:latin typeface="Calibri" panose="020F0502020204030204" pitchFamily="34" charset="0"/>
                <a:cs typeface="Calibri" panose="020F0502020204030204" pitchFamily="34" charset="0"/>
              </a:rPr>
            </a:br>
            <a:endParaRPr lang="en-US" sz="1800" dirty="0">
              <a:solidFill>
                <a:schemeClr val="bg1"/>
              </a:solidFill>
              <a:latin typeface="+mn-lt"/>
              <a:ea typeface="+mn-ea"/>
              <a:cs typeface="+mn-cs"/>
            </a:endParaRPr>
          </a:p>
        </p:txBody>
      </p:sp>
      <p:sp>
        <p:nvSpPr>
          <p:cNvPr id="4" name="TextBox 3">
            <a:extLst>
              <a:ext uri="{FF2B5EF4-FFF2-40B4-BE49-F238E27FC236}">
                <a16:creationId xmlns:a16="http://schemas.microsoft.com/office/drawing/2014/main" id="{F4E4F92B-D58D-4A8E-95C2-3A464E3B08A6}"/>
              </a:ext>
            </a:extLst>
          </p:cNvPr>
          <p:cNvSpPr txBox="1"/>
          <p:nvPr/>
        </p:nvSpPr>
        <p:spPr>
          <a:xfrm>
            <a:off x="556128" y="1291441"/>
            <a:ext cx="5189093" cy="4467205"/>
          </a:xfrm>
          <a:prstGeom prst="rect">
            <a:avLst/>
          </a:prstGeom>
        </p:spPr>
        <p:txBody>
          <a:bodyPr vert="horz" lIns="91440" tIns="45720" rIns="91440" bIns="45720" rtlCol="0">
            <a:normAutofit/>
          </a:bodyPr>
          <a:lstStyle/>
          <a:p>
            <a:pPr>
              <a:lnSpc>
                <a:spcPct val="90000"/>
              </a:lnSpc>
              <a:spcAft>
                <a:spcPts val="600"/>
              </a:spcAft>
            </a:pPr>
            <a:r>
              <a:rPr lang="en-US" sz="1500" dirty="0">
                <a:solidFill>
                  <a:schemeClr val="bg1"/>
                </a:solidFill>
              </a:rPr>
              <a:t>Check-</a:t>
            </a:r>
          </a:p>
          <a:p>
            <a:pPr>
              <a:lnSpc>
                <a:spcPct val="90000"/>
              </a:lnSpc>
              <a:spcAft>
                <a:spcPts val="600"/>
              </a:spcAft>
            </a:pPr>
            <a:r>
              <a:rPr lang="en-US" sz="1500" dirty="0" err="1">
                <a:solidFill>
                  <a:schemeClr val="bg1"/>
                </a:solidFill>
              </a:rPr>
              <a:t>Subsetting</a:t>
            </a:r>
            <a:r>
              <a:rPr lang="en-US" sz="1500" dirty="0">
                <a:solidFill>
                  <a:schemeClr val="bg1"/>
                </a:solidFill>
              </a:rPr>
              <a:t> users who has given enough reviews to apply the analysis on.</a:t>
            </a:r>
          </a:p>
          <a:p>
            <a:pPr>
              <a:lnSpc>
                <a:spcPct val="90000"/>
              </a:lnSpc>
              <a:spcAft>
                <a:spcPts val="600"/>
              </a:spcAft>
            </a:pPr>
            <a:r>
              <a:rPr lang="en-US" sz="1500" dirty="0">
                <a:solidFill>
                  <a:schemeClr val="bg1"/>
                </a:solidFill>
              </a:rPr>
              <a:t>Considering user data who have given at least 30 reviews.</a:t>
            </a:r>
          </a:p>
          <a:p>
            <a:pPr>
              <a:lnSpc>
                <a:spcPct val="90000"/>
              </a:lnSpc>
              <a:spcAft>
                <a:spcPts val="600"/>
              </a:spcAft>
            </a:pPr>
            <a:r>
              <a:rPr lang="en-US" sz="1500" dirty="0">
                <a:solidFill>
                  <a:schemeClr val="bg1"/>
                </a:solidFill>
              </a:rPr>
              <a:t>Also, beers having at least 30 reviews corresponding to them.</a:t>
            </a:r>
          </a:p>
          <a:p>
            <a:pPr>
              <a:lnSpc>
                <a:spcPct val="90000"/>
              </a:lnSpc>
              <a:spcAft>
                <a:spcPts val="600"/>
              </a:spcAft>
            </a:pPr>
            <a:endParaRPr lang="en-US" sz="1500" dirty="0">
              <a:solidFill>
                <a:schemeClr val="bg1"/>
              </a:solidFill>
            </a:endParaRPr>
          </a:p>
          <a:p>
            <a:pPr>
              <a:lnSpc>
                <a:spcPct val="90000"/>
              </a:lnSpc>
              <a:spcAft>
                <a:spcPts val="600"/>
              </a:spcAft>
            </a:pPr>
            <a:r>
              <a:rPr lang="en-US" sz="1500" dirty="0">
                <a:solidFill>
                  <a:schemeClr val="bg1"/>
                </a:solidFill>
              </a:rPr>
              <a:t>Approach- </a:t>
            </a:r>
          </a:p>
          <a:p>
            <a:pPr>
              <a:lnSpc>
                <a:spcPct val="90000"/>
              </a:lnSpc>
              <a:spcAft>
                <a:spcPts val="600"/>
              </a:spcAft>
            </a:pPr>
            <a:r>
              <a:rPr lang="en-US" sz="1500" dirty="0">
                <a:solidFill>
                  <a:schemeClr val="bg1"/>
                </a:solidFill>
              </a:rPr>
              <a:t>On the basis of review, we can apply an unsupervised learning algorithm to create clusters of review.</a:t>
            </a:r>
          </a:p>
          <a:p>
            <a:pPr>
              <a:lnSpc>
                <a:spcPct val="90000"/>
              </a:lnSpc>
              <a:spcAft>
                <a:spcPts val="600"/>
              </a:spcAft>
            </a:pPr>
            <a:r>
              <a:rPr lang="en-US" sz="1500" dirty="0">
                <a:solidFill>
                  <a:schemeClr val="bg1"/>
                </a:solidFill>
              </a:rPr>
              <a:t>We will create features like </a:t>
            </a:r>
            <a:r>
              <a:rPr lang="en-US" sz="1500" dirty="0" err="1">
                <a:solidFill>
                  <a:schemeClr val="bg1"/>
                </a:solidFill>
              </a:rPr>
              <a:t>tf</a:t>
            </a:r>
            <a:r>
              <a:rPr lang="en-US" sz="1500" dirty="0">
                <a:solidFill>
                  <a:schemeClr val="bg1"/>
                </a:solidFill>
              </a:rPr>
              <a:t> </a:t>
            </a:r>
            <a:r>
              <a:rPr lang="en-US" sz="1500" dirty="0" err="1">
                <a:solidFill>
                  <a:schemeClr val="bg1"/>
                </a:solidFill>
              </a:rPr>
              <a:t>idf</a:t>
            </a:r>
            <a:r>
              <a:rPr lang="en-US" sz="1500" dirty="0">
                <a:solidFill>
                  <a:schemeClr val="bg1"/>
                </a:solidFill>
              </a:rPr>
              <a:t> vectors and by using K means we will be able to form clusters of reviews. Those clusters will be having similar behaviors of user set.</a:t>
            </a:r>
          </a:p>
        </p:txBody>
      </p:sp>
      <p:sp>
        <p:nvSpPr>
          <p:cNvPr id="8" name="Rectangle 7">
            <a:extLst>
              <a:ext uri="{FF2B5EF4-FFF2-40B4-BE49-F238E27FC236}">
                <a16:creationId xmlns:a16="http://schemas.microsoft.com/office/drawing/2014/main" id="{D10C61B7-063C-4D63-9F31-9370DFFEA469}"/>
              </a:ext>
            </a:extLst>
          </p:cNvPr>
          <p:cNvSpPr/>
          <p:nvPr/>
        </p:nvSpPr>
        <p:spPr>
          <a:xfrm>
            <a:off x="6362949" y="365124"/>
            <a:ext cx="5624694" cy="42240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Users grouped in different clusters as per the written reviews</a:t>
            </a:r>
          </a:p>
        </p:txBody>
      </p:sp>
      <p:pic>
        <p:nvPicPr>
          <p:cNvPr id="3" name="Picture 2">
            <a:extLst>
              <a:ext uri="{FF2B5EF4-FFF2-40B4-BE49-F238E27FC236}">
                <a16:creationId xmlns:a16="http://schemas.microsoft.com/office/drawing/2014/main" id="{D062D15B-B650-428F-895A-BDF925652931}"/>
              </a:ext>
            </a:extLst>
          </p:cNvPr>
          <p:cNvPicPr>
            <a:picLocks noChangeAspect="1"/>
          </p:cNvPicPr>
          <p:nvPr/>
        </p:nvPicPr>
        <p:blipFill>
          <a:blip r:embed="rId2"/>
          <a:stretch>
            <a:fillRect/>
          </a:stretch>
        </p:blipFill>
        <p:spPr>
          <a:xfrm>
            <a:off x="6362948" y="1205705"/>
            <a:ext cx="5829051" cy="4638675"/>
          </a:xfrm>
          <a:prstGeom prst="rect">
            <a:avLst/>
          </a:prstGeom>
        </p:spPr>
      </p:pic>
    </p:spTree>
    <p:extLst>
      <p:ext uri="{BB962C8B-B14F-4D97-AF65-F5344CB8AC3E}">
        <p14:creationId xmlns:p14="http://schemas.microsoft.com/office/powerpoint/2010/main" val="2035502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1196</Words>
  <Application>Microsoft Office PowerPoint</Application>
  <PresentationFormat>Widescreen</PresentationFormat>
  <Paragraphs>107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Beer Data Challenge- Assignment</vt:lpstr>
      <vt:lpstr>PowerPoint Presentation</vt:lpstr>
      <vt:lpstr>Q1. Rank top 3 Breweries which produce the strongest beers?</vt:lpstr>
      <vt:lpstr>Q2. Which year did beers enjoy the highest ratings? </vt:lpstr>
      <vt:lpstr>Q3. Based on the user’s ratings which factors are important among taste, aroma, appearance, and palette? </vt:lpstr>
      <vt:lpstr>Q4. If you were to recommend 3 beers to your friends based on this data which one will you recommend?  </vt:lpstr>
      <vt:lpstr>Q5. Which Beer style seems to be the favorite based on reviews written by users? </vt:lpstr>
      <vt:lpstr>Q6. How does written review compare to overall review score for the beer styles?  </vt:lpstr>
      <vt:lpstr>Q6. How do find similar beer drinkers by using written reviews only?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Himani</dc:creator>
  <cp:lastModifiedBy>Himani</cp:lastModifiedBy>
  <cp:revision>46</cp:revision>
  <dcterms:created xsi:type="dcterms:W3CDTF">2021-02-19T09:16:39Z</dcterms:created>
  <dcterms:modified xsi:type="dcterms:W3CDTF">2021-02-19T10:16:38Z</dcterms:modified>
</cp:coreProperties>
</file>